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76" r:id="rId3"/>
    <p:sldId id="257" r:id="rId4"/>
    <p:sldId id="281" r:id="rId5"/>
    <p:sldId id="264" r:id="rId6"/>
    <p:sldId id="267" r:id="rId7"/>
    <p:sldId id="268" r:id="rId8"/>
    <p:sldId id="269" r:id="rId9"/>
    <p:sldId id="290" r:id="rId10"/>
    <p:sldId id="265" r:id="rId11"/>
    <p:sldId id="270" r:id="rId12"/>
    <p:sldId id="272" r:id="rId13"/>
    <p:sldId id="271" r:id="rId14"/>
    <p:sldId id="273" r:id="rId15"/>
    <p:sldId id="2147378093" r:id="rId16"/>
    <p:sldId id="2147378047" r:id="rId17"/>
    <p:sldId id="2147378048" r:id="rId18"/>
    <p:sldId id="2147378042" r:id="rId19"/>
    <p:sldId id="2147378039" r:id="rId20"/>
    <p:sldId id="2147378087" r:id="rId21"/>
    <p:sldId id="2147378054" r:id="rId22"/>
    <p:sldId id="2147378089" r:id="rId23"/>
    <p:sldId id="2147378090" r:id="rId24"/>
    <p:sldId id="2147378076" r:id="rId25"/>
    <p:sldId id="2147378088" r:id="rId26"/>
    <p:sldId id="2147378092" r:id="rId27"/>
    <p:sldId id="2147378052" r:id="rId28"/>
    <p:sldId id="214737805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/>
    <p:restoredTop sz="94651"/>
  </p:normalViewPr>
  <p:slideViewPr>
    <p:cSldViewPr snapToGrid="0">
      <p:cViewPr varScale="1">
        <p:scale>
          <a:sx n="106" d="100"/>
          <a:sy n="106" d="100"/>
        </p:scale>
        <p:origin x="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9E89DD-F99D-4893-878C-11088B8B83F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0996246-E094-4EB4-A7BE-88A8141F0A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Proposal due today at 11AM</a:t>
          </a:r>
        </a:p>
      </dgm:t>
    </dgm:pt>
    <dgm:pt modelId="{3916C577-56C0-476E-9B80-4461F7A0F6AA}" type="parTrans" cxnId="{C32BD17D-4BD4-4AAA-A785-1738E3E30963}">
      <dgm:prSet/>
      <dgm:spPr/>
      <dgm:t>
        <a:bodyPr/>
        <a:lstStyle/>
        <a:p>
          <a:endParaRPr lang="en-US"/>
        </a:p>
      </dgm:t>
    </dgm:pt>
    <dgm:pt modelId="{7366AFC4-6C83-4865-A894-1D657668653C}" type="sibTrans" cxnId="{C32BD17D-4BD4-4AAA-A785-1738E3E30963}">
      <dgm:prSet/>
      <dgm:spPr/>
      <dgm:t>
        <a:bodyPr/>
        <a:lstStyle/>
        <a:p>
          <a:endParaRPr lang="en-US"/>
        </a:p>
      </dgm:t>
    </dgm:pt>
    <dgm:pt modelId="{3D7D763A-F784-49A4-8BD3-962D7E7F3F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Office hours tomorrow 10-noon</a:t>
          </a:r>
        </a:p>
      </dgm:t>
    </dgm:pt>
    <dgm:pt modelId="{B2D26FF7-9339-4E25-921C-E917C3AFE7E1}" type="parTrans" cxnId="{89025D19-9B8F-4512-A3BC-D87577DCAA95}">
      <dgm:prSet/>
      <dgm:spPr/>
      <dgm:t>
        <a:bodyPr/>
        <a:lstStyle/>
        <a:p>
          <a:endParaRPr lang="en-US"/>
        </a:p>
      </dgm:t>
    </dgm:pt>
    <dgm:pt modelId="{6D2B07F1-D37B-4A63-B67A-83D6984CE1BF}" type="sibTrans" cxnId="{89025D19-9B8F-4512-A3BC-D87577DCAA95}">
      <dgm:prSet/>
      <dgm:spPr/>
      <dgm:t>
        <a:bodyPr/>
        <a:lstStyle/>
        <a:p>
          <a:endParaRPr lang="en-US"/>
        </a:p>
      </dgm:t>
    </dgm:pt>
    <dgm:pt modelId="{9DAB1043-6A5F-4676-AA49-1BE06F69F9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Two-part homework sent</a:t>
          </a:r>
        </a:p>
      </dgm:t>
    </dgm:pt>
    <dgm:pt modelId="{100FF4F3-4F4A-4EF0-A9F3-9BC8DEAA19B4}" type="parTrans" cxnId="{DF3B79F9-65C7-48A3-A3E9-D771502D6034}">
      <dgm:prSet/>
      <dgm:spPr/>
      <dgm:t>
        <a:bodyPr/>
        <a:lstStyle/>
        <a:p>
          <a:endParaRPr lang="en-US"/>
        </a:p>
      </dgm:t>
    </dgm:pt>
    <dgm:pt modelId="{08D2155E-DBE3-4A74-A04B-773BD427090D}" type="sibTrans" cxnId="{DF3B79F9-65C7-48A3-A3E9-D771502D6034}">
      <dgm:prSet/>
      <dgm:spPr/>
      <dgm:t>
        <a:bodyPr/>
        <a:lstStyle/>
        <a:p>
          <a:endParaRPr lang="en-US"/>
        </a:p>
      </dgm:t>
    </dgm:pt>
    <dgm:pt modelId="{1FCD49C0-8BB4-4EE3-9A1A-92DEE176716E}" type="pres">
      <dgm:prSet presAssocID="{B59E89DD-F99D-4893-878C-11088B8B83F7}" presName="root" presStyleCnt="0">
        <dgm:presLayoutVars>
          <dgm:dir/>
          <dgm:resizeHandles val="exact"/>
        </dgm:presLayoutVars>
      </dgm:prSet>
      <dgm:spPr/>
    </dgm:pt>
    <dgm:pt modelId="{80EA84C4-8182-4627-B605-12B68AB85164}" type="pres">
      <dgm:prSet presAssocID="{70996246-E094-4EB4-A7BE-88A8141F0AB2}" presName="compNode" presStyleCnt="0"/>
      <dgm:spPr/>
    </dgm:pt>
    <dgm:pt modelId="{2B2AE539-BB2B-49BF-A957-5FC5E3AAE53E}" type="pres">
      <dgm:prSet presAssocID="{70996246-E094-4EB4-A7BE-88A8141F0AB2}" presName="bgRect" presStyleLbl="bgShp" presStyleIdx="0" presStyleCnt="3"/>
      <dgm:spPr/>
    </dgm:pt>
    <dgm:pt modelId="{28573EA3-5014-4C16-8213-0636B77076A6}" type="pres">
      <dgm:prSet presAssocID="{70996246-E094-4EB4-A7BE-88A8141F0AB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FB73CD99-FA3E-4B4C-8EC2-08D0FF56A791}" type="pres">
      <dgm:prSet presAssocID="{70996246-E094-4EB4-A7BE-88A8141F0AB2}" presName="spaceRect" presStyleCnt="0"/>
      <dgm:spPr/>
    </dgm:pt>
    <dgm:pt modelId="{9DFC6097-3248-4343-9843-F198FD0B23DA}" type="pres">
      <dgm:prSet presAssocID="{70996246-E094-4EB4-A7BE-88A8141F0AB2}" presName="parTx" presStyleLbl="revTx" presStyleIdx="0" presStyleCnt="3">
        <dgm:presLayoutVars>
          <dgm:chMax val="0"/>
          <dgm:chPref val="0"/>
        </dgm:presLayoutVars>
      </dgm:prSet>
      <dgm:spPr/>
    </dgm:pt>
    <dgm:pt modelId="{915E3BDC-D3C8-483A-BA66-845BB8264F27}" type="pres">
      <dgm:prSet presAssocID="{7366AFC4-6C83-4865-A894-1D657668653C}" presName="sibTrans" presStyleCnt="0"/>
      <dgm:spPr/>
    </dgm:pt>
    <dgm:pt modelId="{69128A83-697A-45EE-A2AA-E7DDD99402DF}" type="pres">
      <dgm:prSet presAssocID="{3D7D763A-F784-49A4-8BD3-962D7E7F3FD9}" presName="compNode" presStyleCnt="0"/>
      <dgm:spPr/>
    </dgm:pt>
    <dgm:pt modelId="{92EBEEC2-078C-46E6-855B-2BD8D41F014E}" type="pres">
      <dgm:prSet presAssocID="{3D7D763A-F784-49A4-8BD3-962D7E7F3FD9}" presName="bgRect" presStyleLbl="bgShp" presStyleIdx="1" presStyleCnt="3"/>
      <dgm:spPr/>
    </dgm:pt>
    <dgm:pt modelId="{DFFBBFD7-8BED-4A3B-BE03-7C5256AF4D4A}" type="pres">
      <dgm:prSet presAssocID="{3D7D763A-F784-49A4-8BD3-962D7E7F3F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9798A934-E4A8-49A5-BCB9-8AA6C4DA41DC}" type="pres">
      <dgm:prSet presAssocID="{3D7D763A-F784-49A4-8BD3-962D7E7F3FD9}" presName="spaceRect" presStyleCnt="0"/>
      <dgm:spPr/>
    </dgm:pt>
    <dgm:pt modelId="{BF0B6FD1-E537-403E-95F6-A1873C5AFFF2}" type="pres">
      <dgm:prSet presAssocID="{3D7D763A-F784-49A4-8BD3-962D7E7F3FD9}" presName="parTx" presStyleLbl="revTx" presStyleIdx="1" presStyleCnt="3">
        <dgm:presLayoutVars>
          <dgm:chMax val="0"/>
          <dgm:chPref val="0"/>
        </dgm:presLayoutVars>
      </dgm:prSet>
      <dgm:spPr/>
    </dgm:pt>
    <dgm:pt modelId="{C7F1FE2E-8146-45CC-BFB7-E42BD878FB56}" type="pres">
      <dgm:prSet presAssocID="{6D2B07F1-D37B-4A63-B67A-83D6984CE1BF}" presName="sibTrans" presStyleCnt="0"/>
      <dgm:spPr/>
    </dgm:pt>
    <dgm:pt modelId="{C7BB0213-75CD-4433-89E1-E3075699FB59}" type="pres">
      <dgm:prSet presAssocID="{9DAB1043-6A5F-4676-AA49-1BE06F69F972}" presName="compNode" presStyleCnt="0"/>
      <dgm:spPr/>
    </dgm:pt>
    <dgm:pt modelId="{76513567-62D3-4A66-88E2-AF21D689E4D6}" type="pres">
      <dgm:prSet presAssocID="{9DAB1043-6A5F-4676-AA49-1BE06F69F972}" presName="bgRect" presStyleLbl="bgShp" presStyleIdx="2" presStyleCnt="3"/>
      <dgm:spPr/>
    </dgm:pt>
    <dgm:pt modelId="{09E94BC7-D653-411F-A685-1F244F547D16}" type="pres">
      <dgm:prSet presAssocID="{9DAB1043-6A5F-4676-AA49-1BE06F69F97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FB82876-98B4-4885-B9FC-86532080E6C2}" type="pres">
      <dgm:prSet presAssocID="{9DAB1043-6A5F-4676-AA49-1BE06F69F972}" presName="spaceRect" presStyleCnt="0"/>
      <dgm:spPr/>
    </dgm:pt>
    <dgm:pt modelId="{6B1ED295-123C-4CEF-BBC1-291BD36C541B}" type="pres">
      <dgm:prSet presAssocID="{9DAB1043-6A5F-4676-AA49-1BE06F69F97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42E750B-208E-4827-AD32-69F7D84C6459}" type="presOf" srcId="{9DAB1043-6A5F-4676-AA49-1BE06F69F972}" destId="{6B1ED295-123C-4CEF-BBC1-291BD36C541B}" srcOrd="0" destOrd="0" presId="urn:microsoft.com/office/officeart/2018/2/layout/IconVerticalSolidList"/>
    <dgm:cxn modelId="{89025D19-9B8F-4512-A3BC-D87577DCAA95}" srcId="{B59E89DD-F99D-4893-878C-11088B8B83F7}" destId="{3D7D763A-F784-49A4-8BD3-962D7E7F3FD9}" srcOrd="1" destOrd="0" parTransId="{B2D26FF7-9339-4E25-921C-E917C3AFE7E1}" sibTransId="{6D2B07F1-D37B-4A63-B67A-83D6984CE1BF}"/>
    <dgm:cxn modelId="{651CB479-AB33-48C3-9229-68FE841939B7}" type="presOf" srcId="{70996246-E094-4EB4-A7BE-88A8141F0AB2}" destId="{9DFC6097-3248-4343-9843-F198FD0B23DA}" srcOrd="0" destOrd="0" presId="urn:microsoft.com/office/officeart/2018/2/layout/IconVerticalSolidList"/>
    <dgm:cxn modelId="{C32BD17D-4BD4-4AAA-A785-1738E3E30963}" srcId="{B59E89DD-F99D-4893-878C-11088B8B83F7}" destId="{70996246-E094-4EB4-A7BE-88A8141F0AB2}" srcOrd="0" destOrd="0" parTransId="{3916C577-56C0-476E-9B80-4461F7A0F6AA}" sibTransId="{7366AFC4-6C83-4865-A894-1D657668653C}"/>
    <dgm:cxn modelId="{7C6D9D93-1B12-4125-9299-39AC8C630F1D}" type="presOf" srcId="{B59E89DD-F99D-4893-878C-11088B8B83F7}" destId="{1FCD49C0-8BB4-4EE3-9A1A-92DEE176716E}" srcOrd="0" destOrd="0" presId="urn:microsoft.com/office/officeart/2018/2/layout/IconVerticalSolidList"/>
    <dgm:cxn modelId="{DAD027F0-72EB-4220-9628-68A40A1FF066}" type="presOf" srcId="{3D7D763A-F784-49A4-8BD3-962D7E7F3FD9}" destId="{BF0B6FD1-E537-403E-95F6-A1873C5AFFF2}" srcOrd="0" destOrd="0" presId="urn:microsoft.com/office/officeart/2018/2/layout/IconVerticalSolidList"/>
    <dgm:cxn modelId="{DF3B79F9-65C7-48A3-A3E9-D771502D6034}" srcId="{B59E89DD-F99D-4893-878C-11088B8B83F7}" destId="{9DAB1043-6A5F-4676-AA49-1BE06F69F972}" srcOrd="2" destOrd="0" parTransId="{100FF4F3-4F4A-4EF0-A9F3-9BC8DEAA19B4}" sibTransId="{08D2155E-DBE3-4A74-A04B-773BD427090D}"/>
    <dgm:cxn modelId="{EAE7FE5D-4758-4ABC-BF96-E57E45E17BF0}" type="presParOf" srcId="{1FCD49C0-8BB4-4EE3-9A1A-92DEE176716E}" destId="{80EA84C4-8182-4627-B605-12B68AB85164}" srcOrd="0" destOrd="0" presId="urn:microsoft.com/office/officeart/2018/2/layout/IconVerticalSolidList"/>
    <dgm:cxn modelId="{B9548E5A-6E4A-43E7-86F4-0EB5A1DDD7B3}" type="presParOf" srcId="{80EA84C4-8182-4627-B605-12B68AB85164}" destId="{2B2AE539-BB2B-49BF-A957-5FC5E3AAE53E}" srcOrd="0" destOrd="0" presId="urn:microsoft.com/office/officeart/2018/2/layout/IconVerticalSolidList"/>
    <dgm:cxn modelId="{AD50D6EB-391C-4FF8-A309-BB14F8B9F756}" type="presParOf" srcId="{80EA84C4-8182-4627-B605-12B68AB85164}" destId="{28573EA3-5014-4C16-8213-0636B77076A6}" srcOrd="1" destOrd="0" presId="urn:microsoft.com/office/officeart/2018/2/layout/IconVerticalSolidList"/>
    <dgm:cxn modelId="{08182AAA-8086-4F3C-80BD-5A4AAEF8D830}" type="presParOf" srcId="{80EA84C4-8182-4627-B605-12B68AB85164}" destId="{FB73CD99-FA3E-4B4C-8EC2-08D0FF56A791}" srcOrd="2" destOrd="0" presId="urn:microsoft.com/office/officeart/2018/2/layout/IconVerticalSolidList"/>
    <dgm:cxn modelId="{C0A63000-8201-4344-BC97-604A67342C39}" type="presParOf" srcId="{80EA84C4-8182-4627-B605-12B68AB85164}" destId="{9DFC6097-3248-4343-9843-F198FD0B23DA}" srcOrd="3" destOrd="0" presId="urn:microsoft.com/office/officeart/2018/2/layout/IconVerticalSolidList"/>
    <dgm:cxn modelId="{92ABB8D4-8059-4800-98D1-4D1AE9157091}" type="presParOf" srcId="{1FCD49C0-8BB4-4EE3-9A1A-92DEE176716E}" destId="{915E3BDC-D3C8-483A-BA66-845BB8264F27}" srcOrd="1" destOrd="0" presId="urn:microsoft.com/office/officeart/2018/2/layout/IconVerticalSolidList"/>
    <dgm:cxn modelId="{E7915DF3-712D-4860-A433-F7C4EB3FB395}" type="presParOf" srcId="{1FCD49C0-8BB4-4EE3-9A1A-92DEE176716E}" destId="{69128A83-697A-45EE-A2AA-E7DDD99402DF}" srcOrd="2" destOrd="0" presId="urn:microsoft.com/office/officeart/2018/2/layout/IconVerticalSolidList"/>
    <dgm:cxn modelId="{B010D433-4D91-49FA-9716-DCD815C76923}" type="presParOf" srcId="{69128A83-697A-45EE-A2AA-E7DDD99402DF}" destId="{92EBEEC2-078C-46E6-855B-2BD8D41F014E}" srcOrd="0" destOrd="0" presId="urn:microsoft.com/office/officeart/2018/2/layout/IconVerticalSolidList"/>
    <dgm:cxn modelId="{C75ADCA5-E2B9-4FD4-918E-29AB3C63C27C}" type="presParOf" srcId="{69128A83-697A-45EE-A2AA-E7DDD99402DF}" destId="{DFFBBFD7-8BED-4A3B-BE03-7C5256AF4D4A}" srcOrd="1" destOrd="0" presId="urn:microsoft.com/office/officeart/2018/2/layout/IconVerticalSolidList"/>
    <dgm:cxn modelId="{9E34ED9E-8BE0-45CA-8357-2433B598501F}" type="presParOf" srcId="{69128A83-697A-45EE-A2AA-E7DDD99402DF}" destId="{9798A934-E4A8-49A5-BCB9-8AA6C4DA41DC}" srcOrd="2" destOrd="0" presId="urn:microsoft.com/office/officeart/2018/2/layout/IconVerticalSolidList"/>
    <dgm:cxn modelId="{A089C74E-F92D-4591-940F-7C392252ED36}" type="presParOf" srcId="{69128A83-697A-45EE-A2AA-E7DDD99402DF}" destId="{BF0B6FD1-E537-403E-95F6-A1873C5AFFF2}" srcOrd="3" destOrd="0" presId="urn:microsoft.com/office/officeart/2018/2/layout/IconVerticalSolidList"/>
    <dgm:cxn modelId="{A4B99E36-1FEA-410B-9BBC-D84242623D56}" type="presParOf" srcId="{1FCD49C0-8BB4-4EE3-9A1A-92DEE176716E}" destId="{C7F1FE2E-8146-45CC-BFB7-E42BD878FB56}" srcOrd="3" destOrd="0" presId="urn:microsoft.com/office/officeart/2018/2/layout/IconVerticalSolidList"/>
    <dgm:cxn modelId="{3CE5D34C-7937-472E-B7AA-DF920C8A5597}" type="presParOf" srcId="{1FCD49C0-8BB4-4EE3-9A1A-92DEE176716E}" destId="{C7BB0213-75CD-4433-89E1-E3075699FB59}" srcOrd="4" destOrd="0" presId="urn:microsoft.com/office/officeart/2018/2/layout/IconVerticalSolidList"/>
    <dgm:cxn modelId="{96C147D3-E5DD-46AE-B0F6-F37CAB965E0F}" type="presParOf" srcId="{C7BB0213-75CD-4433-89E1-E3075699FB59}" destId="{76513567-62D3-4A66-88E2-AF21D689E4D6}" srcOrd="0" destOrd="0" presId="urn:microsoft.com/office/officeart/2018/2/layout/IconVerticalSolidList"/>
    <dgm:cxn modelId="{1C1AB200-79E0-4476-89FA-B9EAFC22A112}" type="presParOf" srcId="{C7BB0213-75CD-4433-89E1-E3075699FB59}" destId="{09E94BC7-D653-411F-A685-1F244F547D16}" srcOrd="1" destOrd="0" presId="urn:microsoft.com/office/officeart/2018/2/layout/IconVerticalSolidList"/>
    <dgm:cxn modelId="{84393106-9148-4DDD-8C6C-035517340AF9}" type="presParOf" srcId="{C7BB0213-75CD-4433-89E1-E3075699FB59}" destId="{7FB82876-98B4-4885-B9FC-86532080E6C2}" srcOrd="2" destOrd="0" presId="urn:microsoft.com/office/officeart/2018/2/layout/IconVerticalSolidList"/>
    <dgm:cxn modelId="{AD53D0FC-3C2B-4C88-B904-5FA8F44A383B}" type="presParOf" srcId="{C7BB0213-75CD-4433-89E1-E3075699FB59}" destId="{6B1ED295-123C-4CEF-BBC1-291BD36C54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AE539-BB2B-49BF-A957-5FC5E3AAE53E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573EA3-5014-4C16-8213-0636B77076A6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FC6097-3248-4343-9843-F198FD0B23DA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Proposal due today at 11AM</a:t>
          </a:r>
        </a:p>
      </dsp:txBody>
      <dsp:txXfrm>
        <a:off x="1939533" y="717"/>
        <a:ext cx="4362067" cy="1679249"/>
      </dsp:txXfrm>
    </dsp:sp>
    <dsp:sp modelId="{92EBEEC2-078C-46E6-855B-2BD8D41F014E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FBBFD7-8BED-4A3B-BE03-7C5256AF4D4A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B6FD1-E537-403E-95F6-A1873C5AFFF2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Office hours tomorrow 10-noon</a:t>
          </a:r>
        </a:p>
      </dsp:txBody>
      <dsp:txXfrm>
        <a:off x="1939533" y="2099779"/>
        <a:ext cx="4362067" cy="1679249"/>
      </dsp:txXfrm>
    </dsp:sp>
    <dsp:sp modelId="{76513567-62D3-4A66-88E2-AF21D689E4D6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E94BC7-D653-411F-A685-1F244F547D16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ED295-123C-4CEF-BBC1-291BD36C541B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Two-part homework sent</a:t>
          </a:r>
        </a:p>
      </dsp:txBody>
      <dsp:txXfrm>
        <a:off x="1939533" y="4198841"/>
        <a:ext cx="43620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7AEF6-7701-A448-8306-967C4ED74540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181CC-B7D7-204E-8212-B1D5B8EC0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46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D8685-BF39-1495-CF24-4F1B0307D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70D9A-C5D2-FF7C-3644-A4DF8E89E9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66580-4BD6-903B-24E8-248EE1848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C833E-E817-74EA-AF0F-7BE77F45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CE881-D5F7-4DFC-EDD7-5B4CB705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5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A54F-0914-1D5E-53DA-546EE30E9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933A5-10B3-8922-AFE2-FA3A0D231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A5B6B-E662-D7EE-403C-422DA0DF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06DC3-D311-881F-12C0-2FE33C0AE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12770-8D29-70D7-240E-A5D28D8B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29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64A2C-5C3D-7618-54D9-236EE375E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2CC421-D912-2B56-4407-EB582E3C3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2B872-E8F9-D888-62B2-24851297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F562E-3003-3833-0DFA-C3E2ED5A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5A6C1-A554-A489-BF47-674D944F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9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7DADB-B80F-4DBE-2089-E463BF701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49650-58FD-6F35-5CFE-A6132BD1F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09DA3-C902-45CF-1E5A-AF70F6242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8F805-C836-5139-139D-9E094B8D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012B-7603-ED21-D784-A0D7ED1D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0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3600-9272-D9D7-798D-8D73A0BB2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C3236-7D2D-CF0A-7AD8-975A408D2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A09E9-C946-D66F-DB27-46E004F6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57067-F01C-1BFC-D433-5910030F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5947D-1648-B7E2-CD4F-9458A0EE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B5E61-F812-1423-34EE-6FEC7757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A3AAA-69FB-12A5-6737-C7F5373CA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847A6-5FEF-46A4-12D6-EF4C61A7E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FC1ED-BF91-EA9D-6BFC-EDCD4CBC6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997AC-3D60-39F1-8974-DD22A393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0B4E5-D22A-4CA8-6CA7-84AB229A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BA90-0A1F-DA9D-19F2-88E1DED1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34331-C7A8-1A51-2C79-AE089269D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31F30-3CF7-A0AC-BBD8-5E10E34EC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F5D109-61E9-D8F1-E494-6BF5ADD75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BE70D-79AB-B43B-DB6D-C147C0901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9B1AB-0C7E-450B-370C-332C3CEF0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9/24/25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5CFB9-9629-CD38-647F-DEC7E331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98033-3117-7EB5-AF93-43DD7EA7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5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FFBD4-AECC-E8C5-699F-0C0903C7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49BC2-4D8F-48F9-AD49-909ED7E2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2770D-597A-F527-A555-5F513FBD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CECB0-C3A8-A297-ED7D-3A216E473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918144-F63D-4592-FB39-3F0FC0B0D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9/24/25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9F033-E09A-ED79-82B5-84084274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CD2E4-7CFD-80DD-AC76-B4678D1B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EC68-9E8A-1C4E-3870-837460FB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A7183-3209-1E66-2BF7-1E1A4929C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AE320-2885-02E9-B408-B65255068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DE966-F088-C19B-82CC-03B3041D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08DAD-768A-4C0A-F45B-F3FB4335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0889F-7F15-E862-45CC-BE877A53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9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0D12-6DAD-171E-5C44-1C933DBAA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F5210E-6C87-CE34-5144-9869CA0A8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10B58-298A-786B-6B20-C8620C51A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12C1E-0CC0-0198-4AAC-338809C6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BA02-0F25-D340-918E-D8EE852131BC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83992-6824-C0C3-BD44-70007CBE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427E1-DE32-B61D-721C-F6029E9A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5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36F00F-E4B5-6449-3F27-7F7400DF6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53526-985E-710C-A6C0-ABF1E758F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CAF5F-ECEE-FE4F-325D-5A7DE3A86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F0BA02-0F25-D340-918E-D8EE852131BC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ACCA8-3B4C-02C5-3971-C6C37AC0E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537C8-E258-F0CF-E7E9-564B96C59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E529D2-2E2C-C047-A7F6-02E756C41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2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0B5F-040E-C296-9511-14682DFA96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EBGN645: Day 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BC080-9AF2-CAEA-F90D-6A0698128F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0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E01B7-A37A-BCE5-08B8-76436822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Elmo’s Electricity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281C0-C04D-58A9-E87D-4BC984570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4465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Elmo runs a small electricity utility. He has three electricity facilities: coal, gas, and wind. Each technology has its own cost and capacity. He must meet the hourly demand of his small town. What is Elmo’s cost-minimizing set of operational decisions?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BA5E9F-9D74-E33F-272D-C0DBAAE1A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3197" y="603250"/>
            <a:ext cx="37719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3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F858-6CEA-D172-FE80-CDD39338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Elmo’s Electricity [I] – Sets and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D46A18-3B11-7230-CDBE-926A7933CB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2409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Sets/indices: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Technology type,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Variable renewable energy technologies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𝑣𝑟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: Hour of day,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∈{1,2,…24}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Parameters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Cost of generation ($s / MWh)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Capacity of generation (MW)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: Demand from consumers (MWhs)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: Capacity factor for electricity generation (unitless)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D46A18-3B11-7230-CDBE-926A7933CB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24091"/>
              </a:xfrm>
              <a:blipFill>
                <a:blip r:embed="rId2"/>
                <a:stretch>
                  <a:fillRect l="-1206" t="-2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09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14E6-CA16-5E28-5C94-0C554ECF7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Elmo’s electricity [II] -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6453D-B570-AF70-F152-B21E14FB6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 spreadsheet - EBGN645_Data_Day3.xlsx</a:t>
            </a:r>
          </a:p>
        </p:txBody>
      </p:sp>
    </p:spTree>
    <p:extLst>
      <p:ext uri="{BB962C8B-B14F-4D97-AF65-F5344CB8AC3E}">
        <p14:creationId xmlns:p14="http://schemas.microsoft.com/office/powerpoint/2010/main" val="701663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E9F4-EA64-515D-96E6-E047E7FB5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68" y="365125"/>
            <a:ext cx="10908632" cy="1325563"/>
          </a:xfrm>
        </p:spPr>
        <p:txBody>
          <a:bodyPr/>
          <a:lstStyle/>
          <a:p>
            <a:r>
              <a:rPr lang="en-US" dirty="0"/>
              <a:t>Elmo’s Electricity [III] – Variables and 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726A1F-8C0E-1EE5-6F97-C9D05D0B5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Variables: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: Generation in hour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(MWh)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n-US" dirty="0"/>
                  <a:t>: Total cost, target of our optimization ($s)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Objective: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726A1F-8C0E-1EE5-6F97-C9D05D0B5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557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02D1-B6EE-C99F-6B71-85509567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Elmo’s Electricity [IV] -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E65E3-27B6-6DDA-F8E9-1639C6A560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Total amount of electricity generated must equal/exceed demand: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Cannot generate more than there is capacity for: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FE65E3-27B6-6DDA-F8E9-1639C6A560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7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246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AFDD4-AE14-A5F4-1AD7-DCEA68BC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Now… Models of resource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037D7-4F94-550B-08EF-F04E0F083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Non-renewable resource management via Hotelling</a:t>
            </a:r>
          </a:p>
          <a:p>
            <a:r>
              <a:rPr lang="en-US" dirty="0"/>
              <a:t>Renewable resource management </a:t>
            </a:r>
          </a:p>
          <a:p>
            <a:pPr lvl="1"/>
            <a:r>
              <a:rPr lang="en-US" dirty="0"/>
              <a:t>Fisheries</a:t>
            </a:r>
          </a:p>
          <a:p>
            <a:pPr lvl="1"/>
            <a:r>
              <a:rPr lang="en-US" dirty="0"/>
              <a:t>Forestry</a:t>
            </a:r>
          </a:p>
        </p:txBody>
      </p:sp>
    </p:spTree>
    <p:extLst>
      <p:ext uri="{BB962C8B-B14F-4D97-AF65-F5344CB8AC3E}">
        <p14:creationId xmlns:p14="http://schemas.microsoft.com/office/powerpoint/2010/main" val="2961604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2018F-FFA6-C6A5-629F-D4E4D2C6F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58F071-9CB3-5D25-21F7-EC23B078E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261" y="1027906"/>
            <a:ext cx="7772400" cy="5425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9A7171-D618-4E9A-74C4-050CDEEA4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OARs and PPGs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D04024-E7E7-6335-45DC-968ED99C8496}"/>
              </a:ext>
            </a:extLst>
          </p:cNvPr>
          <p:cNvSpPr txBox="1">
            <a:spLocks/>
          </p:cNvSpPr>
          <p:nvPr/>
        </p:nvSpPr>
        <p:spPr>
          <a:xfrm>
            <a:off x="239486" y="1868993"/>
            <a:ext cx="4330840" cy="4137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Main focus is now on…</a:t>
            </a:r>
          </a:p>
          <a:p>
            <a:pPr marL="285750" indent="-285750"/>
            <a:r>
              <a:rPr lang="en-US" dirty="0"/>
              <a:t>Private goods</a:t>
            </a:r>
          </a:p>
          <a:p>
            <a:pPr marL="742950" lvl="1" indent="-285750"/>
            <a:r>
              <a:rPr lang="en-US" b="1" i="1" dirty="0"/>
              <a:t>Privately-owned mine, an oil-field, ..</a:t>
            </a:r>
          </a:p>
          <a:p>
            <a:pPr marL="742950" lvl="1" indent="-285750"/>
            <a:r>
              <a:rPr lang="en-US" dirty="0"/>
              <a:t>Personal farm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dirty="0"/>
              <a:t>Open access resources</a:t>
            </a:r>
          </a:p>
          <a:p>
            <a:pPr marL="742950" lvl="1" indent="-285750"/>
            <a:r>
              <a:rPr lang="en-US" dirty="0"/>
              <a:t>Common-pool oil field</a:t>
            </a:r>
          </a:p>
          <a:p>
            <a:pPr marL="742950" lvl="1" indent="-285750"/>
            <a:r>
              <a:rPr lang="en-US" b="1" i="1" dirty="0"/>
              <a:t>Fisheries</a:t>
            </a:r>
          </a:p>
          <a:p>
            <a:pPr marL="742950" lvl="1" indent="-285750"/>
            <a:r>
              <a:rPr lang="en-US" dirty="0"/>
              <a:t>Groundwater</a:t>
            </a:r>
          </a:p>
          <a:p>
            <a:pPr marL="742950" lvl="1" indent="-285750"/>
            <a:r>
              <a:rPr lang="en-US" b="1" i="1" dirty="0"/>
              <a:t>Forests</a:t>
            </a:r>
          </a:p>
          <a:p>
            <a:pPr marL="285750" indent="-285750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54894B-88C1-34D8-5FD9-06F3DCC983E8}"/>
              </a:ext>
            </a:extLst>
          </p:cNvPr>
          <p:cNvSpPr txBox="1"/>
          <p:nvPr/>
        </p:nvSpPr>
        <p:spPr>
          <a:xfrm>
            <a:off x="9073661" y="3140559"/>
            <a:ext cx="1627833" cy="12003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Require different management strategies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CC655B5-C238-539F-EDC6-D2D7F7B34AB8}"/>
              </a:ext>
            </a:extLst>
          </p:cNvPr>
          <p:cNvCxnSpPr>
            <a:cxnSpLocks/>
          </p:cNvCxnSpPr>
          <p:nvPr/>
        </p:nvCxnSpPr>
        <p:spPr>
          <a:xfrm>
            <a:off x="8661679" y="1328894"/>
            <a:ext cx="0" cy="4489102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145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68744-A35A-881D-BA76-C01514C1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models for resources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FB140-5BFD-65AF-3167-167A09B6C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4" y="1825625"/>
            <a:ext cx="10831286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Hotelling model (non-renewable resources)</a:t>
            </a:r>
          </a:p>
          <a:p>
            <a:pPr lvl="1"/>
            <a:r>
              <a:rPr lang="en-US" dirty="0"/>
              <a:t>How resource owners decide extraction rates</a:t>
            </a:r>
          </a:p>
          <a:p>
            <a:pPr lvl="1"/>
            <a:r>
              <a:rPr lang="en-US" dirty="0"/>
              <a:t>Main point: price of resource should rise at the rate of interest</a:t>
            </a:r>
          </a:p>
          <a:p>
            <a:pPr lvl="1"/>
            <a:r>
              <a:rPr lang="en-US" dirty="0"/>
              <a:t>Policy relevance: how do subsidies and regulation alter extraction paths?</a:t>
            </a:r>
          </a:p>
          <a:p>
            <a:pPr lvl="1"/>
            <a:endParaRPr lang="en-US" dirty="0"/>
          </a:p>
          <a:p>
            <a:r>
              <a:rPr lang="en-US" dirty="0"/>
              <a:t>Gordon-Schaefer model (for Fisheries Management)</a:t>
            </a:r>
          </a:p>
          <a:p>
            <a:pPr lvl="1"/>
            <a:r>
              <a:rPr lang="en-US" dirty="0"/>
              <a:t>Models relationships between fishing effort, stocks, and sustainable harvest levels</a:t>
            </a:r>
          </a:p>
          <a:p>
            <a:pPr lvl="1"/>
            <a:r>
              <a:rPr lang="en-US" dirty="0"/>
              <a:t>Main point: Maximum Sustainable Yield determines largest harvest w/o depleting fish stocks</a:t>
            </a:r>
          </a:p>
          <a:p>
            <a:pPr lvl="1"/>
            <a:r>
              <a:rPr lang="en-US" dirty="0"/>
              <a:t>Policy relevance: quotas, property rights </a:t>
            </a:r>
          </a:p>
          <a:p>
            <a:pPr lvl="1"/>
            <a:endParaRPr lang="en-US" dirty="0"/>
          </a:p>
          <a:p>
            <a:r>
              <a:rPr lang="en-US" dirty="0"/>
              <a:t>Faustmann model (for Forestry management)</a:t>
            </a:r>
          </a:p>
        </p:txBody>
      </p:sp>
    </p:spTree>
    <p:extLst>
      <p:ext uri="{BB962C8B-B14F-4D97-AF65-F5344CB8AC3E}">
        <p14:creationId xmlns:p14="http://schemas.microsoft.com/office/powerpoint/2010/main" val="4148155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AB517-F4E0-CEC5-B4B0-BDDD4E339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non-renewable resources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977A84-F74E-CC56-7B1B-4B4A16E79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Generally: it does not renew lol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Assumptions needed for Hotelling rule derivation:</a:t>
                </a:r>
              </a:p>
              <a:p>
                <a:pPr lvl="1"/>
                <a:r>
                  <a:rPr lang="en-US" dirty="0"/>
                  <a:t>Competitive markets (many firms, price-taking behavior)</a:t>
                </a:r>
              </a:p>
              <a:p>
                <a:pPr lvl="2"/>
                <a:r>
                  <a:rPr lang="en-US" dirty="0"/>
                  <a:t>We’ll compare this with a monopolist</a:t>
                </a:r>
              </a:p>
              <a:p>
                <a:pPr lvl="1"/>
                <a:r>
                  <a:rPr lang="en-US" dirty="0"/>
                  <a:t>No extraction costs (simplified case – we’ll add these later)</a:t>
                </a:r>
              </a:p>
              <a:p>
                <a:pPr lvl="1"/>
                <a:r>
                  <a:rPr lang="en-US" dirty="0"/>
                  <a:t>Resource owners seek to maximize present value of profits.</a:t>
                </a:r>
              </a:p>
              <a:p>
                <a:pPr lvl="1"/>
                <a:r>
                  <a:rPr lang="en-US" dirty="0"/>
                  <a:t>Interest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represents the opportunity cost of leaving the resource in the ground.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977A84-F74E-CC56-7B1B-4B4A16E79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802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1BB0-1D79-AACC-C8F5-63635538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2C710-7830-9A9E-B93F-3F590089D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374" y="2506662"/>
            <a:ext cx="8607251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If you owned an exhaustible resource (oil field, or coal mine, or lithium mine, or natural gas well, …), how would you choose when to extract and how much?</a:t>
            </a:r>
          </a:p>
        </p:txBody>
      </p:sp>
    </p:spTree>
    <p:extLst>
      <p:ext uri="{BB962C8B-B14F-4D97-AF65-F5344CB8AC3E}">
        <p14:creationId xmlns:p14="http://schemas.microsoft.com/office/powerpoint/2010/main" val="40409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32B9C-355D-67BA-698F-4AD65C0F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Questions, notes </a:t>
            </a:r>
          </a:p>
        </p:txBody>
      </p:sp>
      <p:grpSp>
        <p:nvGrpSpPr>
          <p:cNvPr id="27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5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DFFD173B-A113-2234-DB71-48FEE597C0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3654162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5566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8611-6A81-AFC7-E262-17334BF4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Hotelling’s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5D0384-12B7-4E24-1169-45D7E366E0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Goal is to maximize value of the resource by choosing extraction: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Subject to a resource constraint: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5D0384-12B7-4E24-1169-45D7E366E0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5407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1173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769D-A324-5F6D-4D08-4B466628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Hotelling’s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ECD06E-2E8B-797D-3A55-CFDF8A2234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0823" y="1825625"/>
                <a:ext cx="11676184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 words: the price of a scarce, non-renewable resource </a:t>
                </a:r>
                <a:r>
                  <a:rPr lang="en-US" b="1" i="1" dirty="0"/>
                  <a:t>should</a:t>
                </a:r>
                <a:r>
                  <a:rPr lang="en-US" dirty="0"/>
                  <a:t> rise at the rate of interest</a:t>
                </a:r>
              </a:p>
              <a:p>
                <a:endParaRPr lang="en-US" dirty="0"/>
              </a:p>
              <a:p>
                <a:r>
                  <a:rPr lang="en-US" dirty="0"/>
                  <a:t>Ensures intertemporal efficiency (maximization of profits!)</a:t>
                </a:r>
              </a:p>
              <a:p>
                <a:pPr lvl="1"/>
                <a:r>
                  <a:rPr lang="en-US" dirty="0"/>
                  <a:t>Resources are not extracted too soon or left unused too long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grows faster than r, firms would wait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grows slower than r, firms would extract today and invest that money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ECD06E-2E8B-797D-3A55-CFDF8A2234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0823" y="1825625"/>
                <a:ext cx="11676184" cy="4351338"/>
              </a:xfrm>
              <a:blipFill>
                <a:blip r:embed="rId2"/>
                <a:stretch>
                  <a:fillRect l="-870" t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313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82C1-E35C-CA67-AE99-4EE45D66F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important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80851F-75B9-A6F7-F089-0FAE73C400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[without price control] Profit maximization is where the net revenue equals the shadow price of the resource: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.. That is, net revenue is set at the value of the remaining amount of stock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80851F-75B9-A6F7-F089-0FAE73C400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486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D0A48-F830-45BF-4EB3-ED30A417F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10047-4C71-FCE8-6BDA-61BFED02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B1C7C-F9EB-A7E5-0E80-965CB2B8F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374" y="2506662"/>
            <a:ext cx="8607251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If you </a:t>
            </a:r>
            <a:r>
              <a:rPr lang="en-US" b="1" i="1" dirty="0"/>
              <a:t>were the only one </a:t>
            </a:r>
            <a:r>
              <a:rPr lang="en-US" dirty="0"/>
              <a:t>that owned an exhaustible resource (oil field, or coal mine, or lithium mine, or natural gas well, …), how would you choose when to extract and how much?</a:t>
            </a:r>
          </a:p>
        </p:txBody>
      </p:sp>
    </p:spTree>
    <p:extLst>
      <p:ext uri="{BB962C8B-B14F-4D97-AF65-F5344CB8AC3E}">
        <p14:creationId xmlns:p14="http://schemas.microsoft.com/office/powerpoint/2010/main" val="2001204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375E-CEEB-9C9A-4332-E979DE46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– what if we had price control?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CB6B4-84C8-664D-35CD-B3796EC49A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That is – what if we were a monopolist and not in perfect competition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Goal is to maximize value of the resource by choosing extraction: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b="1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Subject to a resource constraint: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5CB6B4-84C8-664D-35CD-B3796EC49A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488" b="-40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222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2DD7-6350-C729-C457-1D6953CF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Monopolistic Resource Extraction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8921C-8365-997A-673B-C2B3962878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b="1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Now: Marginal revenue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) replaces price in the FOC: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D8921C-8365-997A-673B-C2B3962878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7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092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58F5-3D54-DAA9-86AB-00E857454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4647"/>
            <a:ext cx="10515600" cy="1325563"/>
          </a:xfrm>
        </p:spPr>
        <p:txBody>
          <a:bodyPr/>
          <a:lstStyle/>
          <a:p>
            <a:r>
              <a:rPr lang="en-US" dirty="0"/>
              <a:t>Bigger picture of Hotelling and non-renewable resource extraction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43A90A0-6557-4A45-9E01-A144442A912F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2727371"/>
          <a:ext cx="1067131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7104">
                  <a:extLst>
                    <a:ext uri="{9D8B030D-6E8A-4147-A177-3AD203B41FA5}">
                      <a16:colId xmlns:a16="http://schemas.microsoft.com/office/drawing/2014/main" val="2923460607"/>
                    </a:ext>
                  </a:extLst>
                </a:gridCol>
                <a:gridCol w="2581965">
                  <a:extLst>
                    <a:ext uri="{9D8B030D-6E8A-4147-A177-3AD203B41FA5}">
                      <a16:colId xmlns:a16="http://schemas.microsoft.com/office/drawing/2014/main" val="1057207179"/>
                    </a:ext>
                  </a:extLst>
                </a:gridCol>
                <a:gridCol w="4532243">
                  <a:extLst>
                    <a:ext uri="{9D8B030D-6E8A-4147-A177-3AD203B41FA5}">
                      <a16:colId xmlns:a16="http://schemas.microsoft.com/office/drawing/2014/main" val="3516289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Monopoly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063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Price 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Rises at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Rises slower than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51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Slower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966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Initial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Higher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4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Resource lifetime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Shorter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Longer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84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May not fully exhaust resource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561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938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8292-0FCB-1C24-BCC1-CBBA143B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 up the models in GAMS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4B3225-7BB1-4BB4-D985-DF301B3F8E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299" y="1865818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0" i="1" dirty="0">
                    <a:latin typeface="Cambria Math" panose="02040503050406030204" pitchFamily="18" charset="0"/>
                  </a:rPr>
                  <a:t>Indices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: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∈{1,…,50}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Parameters</a:t>
                </a:r>
              </a:p>
              <a:p>
                <a:pPr marL="0" indent="0">
                  <a:buNone/>
                </a:pPr>
                <a:r>
                  <a:rPr lang="en-US" dirty="0"/>
                  <a:t>a</a:t>
                </a:r>
                <a:r>
                  <a:rPr lang="en-US" i="1" dirty="0"/>
                  <a:t>: vertical intercept of demand curve = 8</a:t>
                </a:r>
              </a:p>
              <a:p>
                <a:pPr marL="0" indent="0">
                  <a:buNone/>
                </a:pPr>
                <a:r>
                  <a:rPr lang="en-US" dirty="0"/>
                  <a:t>b: slope of demand curve  -0.4</a:t>
                </a:r>
              </a:p>
              <a:p>
                <a:pPr marL="0" indent="0">
                  <a:buNone/>
                </a:pPr>
                <a:r>
                  <a:rPr lang="en-US" dirty="0"/>
                  <a:t>r: discount rate = 0.1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initial stock = 40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price (varied)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4B3225-7BB1-4BB4-D985-DF301B3F8E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299" y="1865818"/>
                <a:ext cx="10515600" cy="4351338"/>
              </a:xfrm>
              <a:blipFill>
                <a:blip r:embed="rId2"/>
                <a:stretch>
                  <a:fillRect l="-1206" t="-3198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4125EE4-FE02-01D8-0562-7AB719BD60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52753" y="1864318"/>
                <a:ext cx="4803948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Variables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quantity extracted at time 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price at time 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 marginal cost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profit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4125EE4-FE02-01D8-0562-7AB719BD6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753" y="1864318"/>
                <a:ext cx="4803948" cy="4351338"/>
              </a:xfrm>
              <a:prstGeom prst="rect">
                <a:avLst/>
              </a:prstGeom>
              <a:blipFill>
                <a:blip r:embed="rId3"/>
                <a:stretch>
                  <a:fillRect l="-2902" t="-2326" r="-1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600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EE279-C61C-9AF1-0EB5-4B454D9A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GAMS model, continued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4D49DC-DB95-6777-3066-FEC21D28CF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Noting: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Goal is to maximize profits choosing extraction level: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S.T.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4D49DC-DB95-6777-3066-FEC21D28CF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4535" b="-38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49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1195-D227-5636-C8D7-5F31DCAD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2AEFF-1D30-A839-FCF7-0BA8016D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Practicing GAMS/GitHub</a:t>
            </a:r>
          </a:p>
          <a:p>
            <a:pPr lvl="1"/>
            <a:r>
              <a:rPr lang="en-US" sz="2800" strike="sngStrike" dirty="0"/>
              <a:t>(Very) Simple examples</a:t>
            </a:r>
          </a:p>
          <a:p>
            <a:pPr lvl="1"/>
            <a:r>
              <a:rPr lang="en-US" sz="2800" strike="sngStrike" dirty="0"/>
              <a:t>Review: sparse matrix construction</a:t>
            </a:r>
          </a:p>
          <a:p>
            <a:pPr lvl="2"/>
            <a:r>
              <a:rPr lang="en-US" sz="2400" strike="sngStrike" dirty="0"/>
              <a:t>$ operations on equations, summations, …</a:t>
            </a:r>
          </a:p>
          <a:p>
            <a:pPr lvl="1"/>
            <a:r>
              <a:rPr lang="en-US" sz="2800" strike="sngStrike" dirty="0"/>
              <a:t>Ursula’s utility</a:t>
            </a:r>
          </a:p>
          <a:p>
            <a:pPr lvl="1"/>
            <a:r>
              <a:rPr lang="en-US" sz="2800" dirty="0"/>
              <a:t>Introducing time via Franzi’s Forestry</a:t>
            </a:r>
          </a:p>
          <a:p>
            <a:pPr lvl="1"/>
            <a:r>
              <a:rPr lang="en-US" sz="2800" dirty="0"/>
              <a:t>Elmo’s electricity</a:t>
            </a:r>
          </a:p>
          <a:p>
            <a:pPr lvl="1"/>
            <a:r>
              <a:rPr lang="en-US" sz="2800" dirty="0"/>
              <a:t>Saves/restarts</a:t>
            </a:r>
          </a:p>
          <a:p>
            <a:pPr marL="457200" lvl="1" indent="0">
              <a:buNone/>
            </a:pPr>
            <a:endParaRPr lang="en-US" sz="2800" dirty="0"/>
          </a:p>
          <a:p>
            <a:r>
              <a:rPr lang="en-US" sz="3200" dirty="0"/>
              <a:t>Alongside:</a:t>
            </a:r>
          </a:p>
          <a:p>
            <a:pPr lvl="1"/>
            <a:r>
              <a:rPr lang="en-US" sz="2800" strike="sngStrike" dirty="0"/>
              <a:t>Piece-wise linear approximation </a:t>
            </a:r>
          </a:p>
          <a:p>
            <a:pPr lvl="1"/>
            <a:r>
              <a:rPr lang="en-US" sz="2800" dirty="0"/>
              <a:t>Hotelling model of non-renewable resources</a:t>
            </a:r>
          </a:p>
          <a:p>
            <a:pPr lvl="1"/>
            <a:r>
              <a:rPr lang="en-US" sz="2800" dirty="0"/>
              <a:t>Renewable resources modeling:</a:t>
            </a:r>
          </a:p>
          <a:p>
            <a:pPr lvl="2"/>
            <a:r>
              <a:rPr lang="en-US" sz="2400" dirty="0"/>
              <a:t>Fisheries management</a:t>
            </a:r>
          </a:p>
          <a:p>
            <a:pPr lvl="2"/>
            <a:r>
              <a:rPr lang="en-US" sz="2400" dirty="0"/>
              <a:t>(actual) Forestry modeling via Faustman</a:t>
            </a:r>
          </a:p>
          <a:p>
            <a:pPr lvl="1"/>
            <a:r>
              <a:rPr lang="en-US" sz="2800" dirty="0"/>
              <a:t>Non-linear models</a:t>
            </a:r>
          </a:p>
        </p:txBody>
      </p:sp>
    </p:spTree>
    <p:extLst>
      <p:ext uri="{BB962C8B-B14F-4D97-AF65-F5344CB8AC3E}">
        <p14:creationId xmlns:p14="http://schemas.microsoft.com/office/powerpoint/2010/main" val="355709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9E46-3F4A-8D6A-3FBF-0FA81614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7D8F0-84ED-F3C2-321E-B56508D3B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98875" cy="4351338"/>
          </a:xfrm>
        </p:spPr>
        <p:txBody>
          <a:bodyPr>
            <a:normAutofit/>
          </a:bodyPr>
          <a:lstStyle/>
          <a:p>
            <a:r>
              <a:rPr lang="en-US" dirty="0"/>
              <a:t>Always go in this order:</a:t>
            </a:r>
          </a:p>
          <a:p>
            <a:pPr lvl="1"/>
            <a:r>
              <a:rPr lang="en-US" sz="2800" dirty="0"/>
              <a:t>Sets/indices</a:t>
            </a:r>
          </a:p>
          <a:p>
            <a:pPr lvl="1"/>
            <a:r>
              <a:rPr lang="en-US" sz="2800" dirty="0"/>
              <a:t>Parameters</a:t>
            </a:r>
          </a:p>
          <a:p>
            <a:pPr lvl="1"/>
            <a:r>
              <a:rPr lang="en-US" sz="2800" dirty="0"/>
              <a:t>Variables</a:t>
            </a:r>
          </a:p>
          <a:p>
            <a:pPr lvl="1"/>
            <a:r>
              <a:rPr lang="en-US" sz="2800" dirty="0"/>
              <a:t>Objective function</a:t>
            </a:r>
          </a:p>
          <a:p>
            <a:pPr lvl="1"/>
            <a:r>
              <a:rPr lang="en-US" sz="2800" dirty="0"/>
              <a:t>Constraints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See explanation/examples in INFORMS (</a:t>
            </a:r>
            <a:r>
              <a:rPr lang="en-US" dirty="0" err="1"/>
              <a:t>Grievel</a:t>
            </a:r>
            <a:r>
              <a:rPr lang="en-US" dirty="0"/>
              <a:t> et al.) or CCS papers</a:t>
            </a:r>
          </a:p>
        </p:txBody>
      </p:sp>
    </p:spTree>
    <p:extLst>
      <p:ext uri="{BB962C8B-B14F-4D97-AF65-F5344CB8AC3E}">
        <p14:creationId xmlns:p14="http://schemas.microsoft.com/office/powerpoint/2010/main" val="408993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3CCB-37D2-376E-F2AC-20139FCAA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Franz Forestry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C8B07-B16B-346E-D164-6FCD918BE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768" y="1825625"/>
            <a:ext cx="729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Franz owns land that produces lumber. Franz makes $100 net profit for every tree cut down. There is an initial stand of 100 trees and the trees grow at 1%* per year. Franz has a discount rate of 2%*. What is Franz profit-maximizing harvesting behavior?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*: Varied in counterfactuals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A21B6E-BECD-4001-03CD-C92467F4E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32" y="603250"/>
            <a:ext cx="37719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5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2212-4594-D9EF-BCEC-419B48F3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Franz Forestry [I] – sets and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0EFD3E-BA11-E990-592B-C1D4031707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9142"/>
                <a:ext cx="10515600" cy="5458857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[assumed values to start]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Set/Indices: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: years,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∈{0,1,2,…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[T=30]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: first year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last year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Parameters: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: sale price ($/tree) [100]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: annual growth rate for trees (%)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/>
                  <a:t> [1.021]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: initial stock of trees (trees) [100]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: discount rate (%) [2%]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discount factor (unitless)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0EFD3E-BA11-E990-592B-C1D4031707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9142"/>
                <a:ext cx="10515600" cy="5458857"/>
              </a:xfrm>
              <a:blipFill>
                <a:blip r:embed="rId2"/>
                <a:stretch>
                  <a:fillRect l="-724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935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0C52-B6DA-37BD-D3E6-C84BA476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Franz Forestry [II] – variables and 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CE25F9-3437-106B-230E-930F5C9311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7537"/>
                <a:ext cx="10515600" cy="4829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Variables: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Number of trees harvested (trees/year)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Stock of trees available in each year (trees)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: Profit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Objective is to maximize discounted profits: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CE25F9-3437-106B-230E-930F5C9311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7537"/>
                <a:ext cx="10515600" cy="4829426"/>
              </a:xfrm>
              <a:blipFill>
                <a:blip r:embed="rId2"/>
                <a:stretch>
                  <a:fillRect l="-1206" t="-2362" b="-36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348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0C52-B6DA-37BD-D3E6-C84BA476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Franz Forestry [III] -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CE25F9-3437-106B-230E-930F5C9311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7537"/>
                <a:ext cx="10515600" cy="4829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Franz cannot harvest more than what is available: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the first year, stock must equal the initial amount: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subsequent years, stock is based on last year’s harvest as well as the growth rate: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∉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CE25F9-3437-106B-230E-930F5C9311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7537"/>
                <a:ext cx="10515600" cy="4829426"/>
              </a:xfrm>
              <a:blipFill>
                <a:blip r:embed="rId2"/>
                <a:stretch>
                  <a:fillRect l="-1206" r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935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08F1F-68BB-BF6C-3EF0-D9A94910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Salvage value?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EC12-9C4A-0A6F-6D05-0F6F664BFD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Objective is to maximize discounted profits [plus salvage]: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mr>
                      </m:m>
                      <m:r>
                        <a:rPr lang="en-US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𝐩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𝐒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𝐓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Very simple - We’ll cover more terminal decisions later…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EC12-9C4A-0A6F-6D05-0F6F664BF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5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353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1323</Words>
  <Application>Microsoft Macintosh PowerPoint</Application>
  <PresentationFormat>Widescreen</PresentationFormat>
  <Paragraphs>229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Cambria Math</vt:lpstr>
      <vt:lpstr>Office Theme</vt:lpstr>
      <vt:lpstr>EBGN645: Day 7</vt:lpstr>
      <vt:lpstr>Questions, notes </vt:lpstr>
      <vt:lpstr>Agenda</vt:lpstr>
      <vt:lpstr>Writing a model</vt:lpstr>
      <vt:lpstr>Example 3: Franz Forestry</vt:lpstr>
      <vt:lpstr>Franz Forestry [I] – sets and parameters</vt:lpstr>
      <vt:lpstr>Franz Forestry [II] – variables and objective</vt:lpstr>
      <vt:lpstr>Franz Forestry [III] - constraints</vt:lpstr>
      <vt:lpstr>Salvage value?</vt:lpstr>
      <vt:lpstr>Example 4: Elmo’s Electricity</vt:lpstr>
      <vt:lpstr>Elmo’s Electricity [I] – Sets and parameters</vt:lpstr>
      <vt:lpstr>Elmo’s electricity [II] - data</vt:lpstr>
      <vt:lpstr>Elmo’s Electricity [III] – Variables and objective</vt:lpstr>
      <vt:lpstr>Elmo’s Electricity [IV] - Constraints</vt:lpstr>
      <vt:lpstr>Now… Models of resource management</vt:lpstr>
      <vt:lpstr>OARs and PPGs</vt:lpstr>
      <vt:lpstr>Three models for resources management</vt:lpstr>
      <vt:lpstr>Characteristics of non-renewable resources</vt:lpstr>
      <vt:lpstr>Prompt</vt:lpstr>
      <vt:lpstr>Review of Hotelling’s model</vt:lpstr>
      <vt:lpstr>Importance of Hotelling’s rule</vt:lpstr>
      <vt:lpstr>Another important rule</vt:lpstr>
      <vt:lpstr>New Prompt</vt:lpstr>
      <vt:lpstr>Now – what if we had price control?</vt:lpstr>
      <vt:lpstr>Monopolistic Resource Extraction</vt:lpstr>
      <vt:lpstr>Bigger picture of Hotelling and non-renewable resource extraction</vt:lpstr>
      <vt:lpstr>Let’s code up the models in GAMS</vt:lpstr>
      <vt:lpstr>GAMS model, 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Maxwell Brown</dc:creator>
  <cp:lastModifiedBy>Maxwell Brown</cp:lastModifiedBy>
  <cp:revision>26</cp:revision>
  <dcterms:created xsi:type="dcterms:W3CDTF">2024-08-23T18:45:09Z</dcterms:created>
  <dcterms:modified xsi:type="dcterms:W3CDTF">2025-09-24T16:55:44Z</dcterms:modified>
</cp:coreProperties>
</file>