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9D1FA26-7563-4C36-B12F-6B2E33505711}" type="datetimeFigureOut">
              <a:rPr lang="en-MY" smtClean="0"/>
              <a:t>14/10/2021</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16F37FF8-2B43-403A-9346-D09918DC8B89}" type="slidenum">
              <a:rPr lang="en-MY" smtClean="0"/>
              <a:t>‹#›</a:t>
            </a:fld>
            <a:endParaRPr lang="en-MY"/>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3989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79D1FA26-7563-4C36-B12F-6B2E33505711}" type="datetimeFigureOut">
              <a:rPr lang="en-MY" smtClean="0"/>
              <a:t>14/10/2021</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16F37FF8-2B43-403A-9346-D09918DC8B89}" type="slidenum">
              <a:rPr lang="en-MY" smtClean="0"/>
              <a:t>‹#›</a:t>
            </a:fld>
            <a:endParaRPr lang="en-MY"/>
          </a:p>
        </p:txBody>
      </p:sp>
    </p:spTree>
    <p:extLst>
      <p:ext uri="{BB962C8B-B14F-4D97-AF65-F5344CB8AC3E}">
        <p14:creationId xmlns:p14="http://schemas.microsoft.com/office/powerpoint/2010/main" val="1804388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D1FA26-7563-4C36-B12F-6B2E33505711}" type="datetimeFigureOut">
              <a:rPr lang="en-MY" smtClean="0"/>
              <a:t>14/10/2021</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16F37FF8-2B43-403A-9346-D09918DC8B89}" type="slidenum">
              <a:rPr lang="en-MY" smtClean="0"/>
              <a:t>‹#›</a:t>
            </a:fld>
            <a:endParaRPr lang="en-MY"/>
          </a:p>
        </p:txBody>
      </p:sp>
    </p:spTree>
    <p:extLst>
      <p:ext uri="{BB962C8B-B14F-4D97-AF65-F5344CB8AC3E}">
        <p14:creationId xmlns:p14="http://schemas.microsoft.com/office/powerpoint/2010/main" val="33203854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D1FA26-7563-4C36-B12F-6B2E33505711}" type="datetimeFigureOut">
              <a:rPr lang="en-MY" smtClean="0"/>
              <a:t>14/10/2021</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16F37FF8-2B43-403A-9346-D09918DC8B89}" type="slidenum">
              <a:rPr lang="en-MY" smtClean="0"/>
              <a:t>‹#›</a:t>
            </a:fld>
            <a:endParaRPr lang="en-MY"/>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2414181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D1FA26-7563-4C36-B12F-6B2E33505711}" type="datetimeFigureOut">
              <a:rPr lang="en-MY" smtClean="0"/>
              <a:t>14/10/2021</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16F37FF8-2B43-403A-9346-D09918DC8B89}" type="slidenum">
              <a:rPr lang="en-MY" smtClean="0"/>
              <a:t>‹#›</a:t>
            </a:fld>
            <a:endParaRPr lang="en-MY"/>
          </a:p>
        </p:txBody>
      </p:sp>
    </p:spTree>
    <p:extLst>
      <p:ext uri="{BB962C8B-B14F-4D97-AF65-F5344CB8AC3E}">
        <p14:creationId xmlns:p14="http://schemas.microsoft.com/office/powerpoint/2010/main" val="40074262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D1FA26-7563-4C36-B12F-6B2E33505711}" type="datetimeFigureOut">
              <a:rPr lang="en-MY" smtClean="0"/>
              <a:t>14/10/2021</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16F37FF8-2B43-403A-9346-D09918DC8B89}" type="slidenum">
              <a:rPr lang="en-MY" smtClean="0"/>
              <a:t>‹#›</a:t>
            </a:fld>
            <a:endParaRPr lang="en-MY"/>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9434096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D1FA26-7563-4C36-B12F-6B2E33505711}" type="datetimeFigureOut">
              <a:rPr lang="en-MY" smtClean="0"/>
              <a:t>14/10/2021</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16F37FF8-2B43-403A-9346-D09918DC8B89}" type="slidenum">
              <a:rPr lang="en-MY" smtClean="0"/>
              <a:t>‹#›</a:t>
            </a:fld>
            <a:endParaRPr lang="en-MY"/>
          </a:p>
        </p:txBody>
      </p:sp>
    </p:spTree>
    <p:extLst>
      <p:ext uri="{BB962C8B-B14F-4D97-AF65-F5344CB8AC3E}">
        <p14:creationId xmlns:p14="http://schemas.microsoft.com/office/powerpoint/2010/main" val="26873967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D1FA26-7563-4C36-B12F-6B2E33505711}" type="datetimeFigureOut">
              <a:rPr lang="en-MY" smtClean="0"/>
              <a:t>14/10/2021</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16F37FF8-2B43-403A-9346-D09918DC8B89}" type="slidenum">
              <a:rPr lang="en-MY" smtClean="0"/>
              <a:t>‹#›</a:t>
            </a:fld>
            <a:endParaRPr lang="en-MY"/>
          </a:p>
        </p:txBody>
      </p:sp>
    </p:spTree>
    <p:extLst>
      <p:ext uri="{BB962C8B-B14F-4D97-AF65-F5344CB8AC3E}">
        <p14:creationId xmlns:p14="http://schemas.microsoft.com/office/powerpoint/2010/main" val="378463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D1FA26-7563-4C36-B12F-6B2E33505711}" type="datetimeFigureOut">
              <a:rPr lang="en-MY" smtClean="0"/>
              <a:t>14/10/2021</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16F37FF8-2B43-403A-9346-D09918DC8B89}" type="slidenum">
              <a:rPr lang="en-MY" smtClean="0"/>
              <a:t>‹#›</a:t>
            </a:fld>
            <a:endParaRPr lang="en-MY"/>
          </a:p>
        </p:txBody>
      </p:sp>
    </p:spTree>
    <p:extLst>
      <p:ext uri="{BB962C8B-B14F-4D97-AF65-F5344CB8AC3E}">
        <p14:creationId xmlns:p14="http://schemas.microsoft.com/office/powerpoint/2010/main" val="3477459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D1FA26-7563-4C36-B12F-6B2E33505711}" type="datetimeFigureOut">
              <a:rPr lang="en-MY" smtClean="0"/>
              <a:t>14/10/2021</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16F37FF8-2B43-403A-9346-D09918DC8B89}" type="slidenum">
              <a:rPr lang="en-MY" smtClean="0"/>
              <a:t>‹#›</a:t>
            </a:fld>
            <a:endParaRPr lang="en-MY"/>
          </a:p>
        </p:txBody>
      </p:sp>
    </p:spTree>
    <p:extLst>
      <p:ext uri="{BB962C8B-B14F-4D97-AF65-F5344CB8AC3E}">
        <p14:creationId xmlns:p14="http://schemas.microsoft.com/office/powerpoint/2010/main" val="13993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D1FA26-7563-4C36-B12F-6B2E33505711}" type="datetimeFigureOut">
              <a:rPr lang="en-MY" smtClean="0"/>
              <a:t>14/10/2021</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16F37FF8-2B43-403A-9346-D09918DC8B89}" type="slidenum">
              <a:rPr lang="en-MY" smtClean="0"/>
              <a:t>‹#›</a:t>
            </a:fld>
            <a:endParaRPr lang="en-MY"/>
          </a:p>
        </p:txBody>
      </p:sp>
    </p:spTree>
    <p:extLst>
      <p:ext uri="{BB962C8B-B14F-4D97-AF65-F5344CB8AC3E}">
        <p14:creationId xmlns:p14="http://schemas.microsoft.com/office/powerpoint/2010/main" val="16516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D1FA26-7563-4C36-B12F-6B2E33505711}" type="datetimeFigureOut">
              <a:rPr lang="en-MY" smtClean="0"/>
              <a:t>14/10/2021</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16F37FF8-2B43-403A-9346-D09918DC8B89}" type="slidenum">
              <a:rPr lang="en-MY" smtClean="0"/>
              <a:t>‹#›</a:t>
            </a:fld>
            <a:endParaRPr lang="en-MY"/>
          </a:p>
        </p:txBody>
      </p:sp>
    </p:spTree>
    <p:extLst>
      <p:ext uri="{BB962C8B-B14F-4D97-AF65-F5344CB8AC3E}">
        <p14:creationId xmlns:p14="http://schemas.microsoft.com/office/powerpoint/2010/main" val="1208444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D1FA26-7563-4C36-B12F-6B2E33505711}" type="datetimeFigureOut">
              <a:rPr lang="en-MY" smtClean="0"/>
              <a:t>14/10/2021</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16F37FF8-2B43-403A-9346-D09918DC8B89}" type="slidenum">
              <a:rPr lang="en-MY" smtClean="0"/>
              <a:t>‹#›</a:t>
            </a:fld>
            <a:endParaRPr lang="en-MY"/>
          </a:p>
        </p:txBody>
      </p:sp>
    </p:spTree>
    <p:extLst>
      <p:ext uri="{BB962C8B-B14F-4D97-AF65-F5344CB8AC3E}">
        <p14:creationId xmlns:p14="http://schemas.microsoft.com/office/powerpoint/2010/main" val="2848164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9D1FA26-7563-4C36-B12F-6B2E33505711}" type="datetimeFigureOut">
              <a:rPr lang="en-MY" smtClean="0"/>
              <a:t>14/10/2021</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16F37FF8-2B43-403A-9346-D09918DC8B89}" type="slidenum">
              <a:rPr lang="en-MY" smtClean="0"/>
              <a:t>‹#›</a:t>
            </a:fld>
            <a:endParaRPr lang="en-MY"/>
          </a:p>
        </p:txBody>
      </p:sp>
    </p:spTree>
    <p:extLst>
      <p:ext uri="{BB962C8B-B14F-4D97-AF65-F5344CB8AC3E}">
        <p14:creationId xmlns:p14="http://schemas.microsoft.com/office/powerpoint/2010/main" val="1578018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D1FA26-7563-4C36-B12F-6B2E33505711}" type="datetimeFigureOut">
              <a:rPr lang="en-MY" smtClean="0"/>
              <a:t>14/10/2021</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16F37FF8-2B43-403A-9346-D09918DC8B89}" type="slidenum">
              <a:rPr lang="en-MY" smtClean="0"/>
              <a:t>‹#›</a:t>
            </a:fld>
            <a:endParaRPr lang="en-MY"/>
          </a:p>
        </p:txBody>
      </p:sp>
    </p:spTree>
    <p:extLst>
      <p:ext uri="{BB962C8B-B14F-4D97-AF65-F5344CB8AC3E}">
        <p14:creationId xmlns:p14="http://schemas.microsoft.com/office/powerpoint/2010/main" val="1566180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D1FA26-7563-4C36-B12F-6B2E33505711}" type="datetimeFigureOut">
              <a:rPr lang="en-MY" smtClean="0"/>
              <a:t>14/10/2021</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16F37FF8-2B43-403A-9346-D09918DC8B89}" type="slidenum">
              <a:rPr lang="en-MY" smtClean="0"/>
              <a:t>‹#›</a:t>
            </a:fld>
            <a:endParaRPr lang="en-MY"/>
          </a:p>
        </p:txBody>
      </p:sp>
    </p:spTree>
    <p:extLst>
      <p:ext uri="{BB962C8B-B14F-4D97-AF65-F5344CB8AC3E}">
        <p14:creationId xmlns:p14="http://schemas.microsoft.com/office/powerpoint/2010/main" val="3818676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D1FA26-7563-4C36-B12F-6B2E33505711}" type="datetimeFigureOut">
              <a:rPr lang="en-MY" smtClean="0"/>
              <a:t>14/10/2021</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16F37FF8-2B43-403A-9346-D09918DC8B89}" type="slidenum">
              <a:rPr lang="en-MY" smtClean="0"/>
              <a:t>‹#›</a:t>
            </a:fld>
            <a:endParaRPr lang="en-MY"/>
          </a:p>
        </p:txBody>
      </p:sp>
    </p:spTree>
    <p:extLst>
      <p:ext uri="{BB962C8B-B14F-4D97-AF65-F5344CB8AC3E}">
        <p14:creationId xmlns:p14="http://schemas.microsoft.com/office/powerpoint/2010/main" val="1176542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79D1FA26-7563-4C36-B12F-6B2E33505711}" type="datetimeFigureOut">
              <a:rPr lang="en-MY" smtClean="0"/>
              <a:t>14/10/2021</a:t>
            </a:fld>
            <a:endParaRPr lang="en-MY"/>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MY"/>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6F37FF8-2B43-403A-9346-D09918DC8B89}" type="slidenum">
              <a:rPr lang="en-MY" smtClean="0"/>
              <a:t>‹#›</a:t>
            </a:fld>
            <a:endParaRPr lang="en-MY"/>
          </a:p>
        </p:txBody>
      </p:sp>
    </p:spTree>
    <p:extLst>
      <p:ext uri="{BB962C8B-B14F-4D97-AF65-F5344CB8AC3E}">
        <p14:creationId xmlns:p14="http://schemas.microsoft.com/office/powerpoint/2010/main" val="123040003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E6C0A-1DA3-479D-9647-19CEEB6CCB6B}"/>
              </a:ext>
            </a:extLst>
          </p:cNvPr>
          <p:cNvSpPr>
            <a:spLocks noGrp="1"/>
          </p:cNvSpPr>
          <p:nvPr>
            <p:ph type="ctrTitle"/>
          </p:nvPr>
        </p:nvSpPr>
        <p:spPr/>
        <p:txBody>
          <a:bodyPr/>
          <a:lstStyle/>
          <a:p>
            <a:r>
              <a:rPr lang="en-US" dirty="0"/>
              <a:t>Capstone Challenge </a:t>
            </a:r>
            <a:r>
              <a:rPr lang="en-US"/>
              <a:t>Week Presentation</a:t>
            </a:r>
            <a:endParaRPr lang="en-MY"/>
          </a:p>
        </p:txBody>
      </p:sp>
      <p:sp>
        <p:nvSpPr>
          <p:cNvPr id="3" name="Subtitle 2">
            <a:extLst>
              <a:ext uri="{FF2B5EF4-FFF2-40B4-BE49-F238E27FC236}">
                <a16:creationId xmlns:a16="http://schemas.microsoft.com/office/drawing/2014/main" id="{75A910CD-2E10-4712-87DA-FED2FFDAA4D1}"/>
              </a:ext>
            </a:extLst>
          </p:cNvPr>
          <p:cNvSpPr>
            <a:spLocks noGrp="1"/>
          </p:cNvSpPr>
          <p:nvPr>
            <p:ph type="subTitle" idx="1"/>
          </p:nvPr>
        </p:nvSpPr>
        <p:spPr>
          <a:xfrm>
            <a:off x="1537982" y="4357047"/>
            <a:ext cx="9144000" cy="1655762"/>
          </a:xfrm>
        </p:spPr>
        <p:txBody>
          <a:bodyPr/>
          <a:lstStyle/>
          <a:p>
            <a:r>
              <a:rPr lang="en-US" dirty="0"/>
              <a:t>Shane Steer</a:t>
            </a:r>
            <a:endParaRPr lang="en-MY" dirty="0"/>
          </a:p>
        </p:txBody>
      </p:sp>
    </p:spTree>
    <p:extLst>
      <p:ext uri="{BB962C8B-B14F-4D97-AF65-F5344CB8AC3E}">
        <p14:creationId xmlns:p14="http://schemas.microsoft.com/office/powerpoint/2010/main" val="2622325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67D186-31FB-474E-A2F8-7476E27944D5}"/>
              </a:ext>
            </a:extLst>
          </p:cNvPr>
          <p:cNvSpPr>
            <a:spLocks noGrp="1"/>
          </p:cNvSpPr>
          <p:nvPr>
            <p:ph idx="1"/>
          </p:nvPr>
        </p:nvSpPr>
        <p:spPr>
          <a:xfrm>
            <a:off x="684212" y="478172"/>
            <a:ext cx="8534400" cy="1191237"/>
          </a:xfrm>
        </p:spPr>
        <p:txBody>
          <a:bodyPr>
            <a:normAutofit fontScale="85000" lnSpcReduction="10000"/>
          </a:bodyPr>
          <a:lstStyle/>
          <a:p>
            <a:pPr marL="0" indent="0">
              <a:buNone/>
            </a:pPr>
            <a:r>
              <a:rPr lang="en-MY" sz="1800" dirty="0">
                <a:effectLst/>
                <a:latin typeface="Calibri" panose="020F0502020204030204" pitchFamily="34" charset="0"/>
                <a:ea typeface="Calibri" panose="020F0502020204030204" pitchFamily="34" charset="0"/>
                <a:cs typeface="Times New Roman" panose="02020603050405020304" pitchFamily="18" charset="0"/>
              </a:rPr>
              <a:t>While using Box Layout, I managed to get all the components in the positions I wanted them to be with proper spacing in between them. The thing with Box Layout is that it allows you to just keep adding components in vertically down the GUI window using </a:t>
            </a:r>
            <a:r>
              <a:rPr lang="en-MY" sz="1800" dirty="0" err="1">
                <a:effectLst/>
                <a:latin typeface="Calibri" panose="020F0502020204030204" pitchFamily="34" charset="0"/>
                <a:ea typeface="Calibri" panose="020F0502020204030204" pitchFamily="34" charset="0"/>
                <a:cs typeface="Times New Roman" panose="02020603050405020304" pitchFamily="18" charset="0"/>
              </a:rPr>
              <a:t>BoxLayout.PAGE_AXIS</a:t>
            </a:r>
            <a:r>
              <a:rPr lang="en-MY" sz="1800" dirty="0">
                <a:effectLst/>
                <a:latin typeface="Calibri" panose="020F0502020204030204" pitchFamily="34" charset="0"/>
                <a:ea typeface="Calibri" panose="020F0502020204030204" pitchFamily="34" charset="0"/>
                <a:cs typeface="Times New Roman" panose="02020603050405020304" pitchFamily="18" charset="0"/>
              </a:rPr>
              <a:t>. I then used a Flow Layout to add the choice components in horizontally which the resulted in the GUI window shown below.</a:t>
            </a:r>
          </a:p>
          <a:p>
            <a:pPr marL="0" indent="0">
              <a:buNone/>
            </a:pPr>
            <a:endParaRPr lang="en-MY" dirty="0"/>
          </a:p>
        </p:txBody>
      </p:sp>
      <p:pic>
        <p:nvPicPr>
          <p:cNvPr id="4" name="Picture 3">
            <a:extLst>
              <a:ext uri="{FF2B5EF4-FFF2-40B4-BE49-F238E27FC236}">
                <a16:creationId xmlns:a16="http://schemas.microsoft.com/office/drawing/2014/main" id="{E9EAAE79-CA09-4180-A814-64C80019BC01}"/>
              </a:ext>
            </a:extLst>
          </p:cNvPr>
          <p:cNvPicPr/>
          <p:nvPr/>
        </p:nvPicPr>
        <p:blipFill>
          <a:blip r:embed="rId2"/>
          <a:stretch>
            <a:fillRect/>
          </a:stretch>
        </p:blipFill>
        <p:spPr>
          <a:xfrm>
            <a:off x="2710128" y="1605388"/>
            <a:ext cx="5731510" cy="4972685"/>
          </a:xfrm>
          <a:prstGeom prst="rect">
            <a:avLst/>
          </a:prstGeom>
        </p:spPr>
      </p:pic>
    </p:spTree>
    <p:extLst>
      <p:ext uri="{BB962C8B-B14F-4D97-AF65-F5344CB8AC3E}">
        <p14:creationId xmlns:p14="http://schemas.microsoft.com/office/powerpoint/2010/main" val="1793877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8EA551-7137-4DE3-A510-45ECB02A05FB}"/>
              </a:ext>
            </a:extLst>
          </p:cNvPr>
          <p:cNvSpPr>
            <a:spLocks noGrp="1"/>
          </p:cNvSpPr>
          <p:nvPr>
            <p:ph idx="1"/>
          </p:nvPr>
        </p:nvSpPr>
        <p:spPr>
          <a:xfrm>
            <a:off x="357042" y="140516"/>
            <a:ext cx="8534400" cy="572549"/>
          </a:xfrm>
        </p:spPr>
        <p:txBody>
          <a:bodyPr/>
          <a:lstStyle/>
          <a:p>
            <a:pPr marL="0" indent="0">
              <a:buNone/>
            </a:pPr>
            <a:r>
              <a:rPr lang="en-US" dirty="0"/>
              <a:t>These are the rest of the GUI’s that I created during this week</a:t>
            </a:r>
            <a:endParaRPr lang="en-MY" dirty="0"/>
          </a:p>
        </p:txBody>
      </p:sp>
      <p:pic>
        <p:nvPicPr>
          <p:cNvPr id="5" name="Picture 4">
            <a:extLst>
              <a:ext uri="{FF2B5EF4-FFF2-40B4-BE49-F238E27FC236}">
                <a16:creationId xmlns:a16="http://schemas.microsoft.com/office/drawing/2014/main" id="{F536C1F3-0C35-45F7-ACE1-1A0A17E89F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364" y="713065"/>
            <a:ext cx="2500396" cy="2543064"/>
          </a:xfrm>
          <a:prstGeom prst="rect">
            <a:avLst/>
          </a:prstGeom>
        </p:spPr>
      </p:pic>
      <p:pic>
        <p:nvPicPr>
          <p:cNvPr id="7" name="Picture 6">
            <a:extLst>
              <a:ext uri="{FF2B5EF4-FFF2-40B4-BE49-F238E27FC236}">
                <a16:creationId xmlns:a16="http://schemas.microsoft.com/office/drawing/2014/main" id="{7BD3628F-292D-41E9-89B9-5CBE84E212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7586" y="713065"/>
            <a:ext cx="2500397" cy="2538735"/>
          </a:xfrm>
          <a:prstGeom prst="rect">
            <a:avLst/>
          </a:prstGeom>
        </p:spPr>
      </p:pic>
      <p:pic>
        <p:nvPicPr>
          <p:cNvPr id="9" name="Picture 8">
            <a:extLst>
              <a:ext uri="{FF2B5EF4-FFF2-40B4-BE49-F238E27FC236}">
                <a16:creationId xmlns:a16="http://schemas.microsoft.com/office/drawing/2014/main" id="{35370CBE-104F-43B9-9EFF-D3EABC2908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615" y="3721017"/>
            <a:ext cx="2729893" cy="2780239"/>
          </a:xfrm>
          <a:prstGeom prst="rect">
            <a:avLst/>
          </a:prstGeom>
        </p:spPr>
      </p:pic>
      <p:pic>
        <p:nvPicPr>
          <p:cNvPr id="11" name="Picture 10">
            <a:extLst>
              <a:ext uri="{FF2B5EF4-FFF2-40B4-BE49-F238E27FC236}">
                <a16:creationId xmlns:a16="http://schemas.microsoft.com/office/drawing/2014/main" id="{56E000E9-9474-478F-A3E6-AB4E0B4C268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55347" y="3721016"/>
            <a:ext cx="2500397" cy="2786741"/>
          </a:xfrm>
          <a:prstGeom prst="rect">
            <a:avLst/>
          </a:prstGeom>
        </p:spPr>
      </p:pic>
    </p:spTree>
    <p:extLst>
      <p:ext uri="{BB962C8B-B14F-4D97-AF65-F5344CB8AC3E}">
        <p14:creationId xmlns:p14="http://schemas.microsoft.com/office/powerpoint/2010/main" val="3615883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57E909-FDCC-4326-BFB3-A8E43B15F898}"/>
              </a:ext>
            </a:extLst>
          </p:cNvPr>
          <p:cNvSpPr>
            <a:spLocks noGrp="1"/>
          </p:cNvSpPr>
          <p:nvPr>
            <p:ph idx="1"/>
          </p:nvPr>
        </p:nvSpPr>
        <p:spPr>
          <a:xfrm>
            <a:off x="684212" y="685800"/>
            <a:ext cx="8534400" cy="1763785"/>
          </a:xfrm>
        </p:spPr>
        <p:txBody>
          <a:bodyPr/>
          <a:lstStyle/>
          <a:p>
            <a:pPr marL="0" indent="0">
              <a:buNone/>
            </a:pPr>
            <a:r>
              <a:rPr lang="en-US" dirty="0"/>
              <a:t>Other technical achievements that I achieved this week were just simple writing to file and file saving and also experimenting with </a:t>
            </a:r>
            <a:r>
              <a:rPr lang="en-US" dirty="0" err="1"/>
              <a:t>jFilechooser</a:t>
            </a:r>
            <a:r>
              <a:rPr lang="en-US" dirty="0"/>
              <a:t>.</a:t>
            </a:r>
            <a:endParaRPr lang="en-MY" dirty="0"/>
          </a:p>
        </p:txBody>
      </p:sp>
      <p:pic>
        <p:nvPicPr>
          <p:cNvPr id="5" name="Picture 4">
            <a:extLst>
              <a:ext uri="{FF2B5EF4-FFF2-40B4-BE49-F238E27FC236}">
                <a16:creationId xmlns:a16="http://schemas.microsoft.com/office/drawing/2014/main" id="{6B790076-7934-4C8A-958F-B5F3241817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2382" y="2567450"/>
            <a:ext cx="4820323" cy="3400900"/>
          </a:xfrm>
          <a:prstGeom prst="rect">
            <a:avLst/>
          </a:prstGeom>
        </p:spPr>
      </p:pic>
    </p:spTree>
    <p:extLst>
      <p:ext uri="{BB962C8B-B14F-4D97-AF65-F5344CB8AC3E}">
        <p14:creationId xmlns:p14="http://schemas.microsoft.com/office/powerpoint/2010/main" val="1455353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DBB2A-2FD3-4251-8E27-807BB0573636}"/>
              </a:ext>
            </a:extLst>
          </p:cNvPr>
          <p:cNvSpPr>
            <a:spLocks noGrp="1"/>
          </p:cNvSpPr>
          <p:nvPr>
            <p:ph type="title"/>
          </p:nvPr>
        </p:nvSpPr>
        <p:spPr>
          <a:xfrm>
            <a:off x="1393513" y="601740"/>
            <a:ext cx="8534400" cy="1507067"/>
          </a:xfrm>
        </p:spPr>
        <p:txBody>
          <a:bodyPr/>
          <a:lstStyle/>
          <a:p>
            <a:r>
              <a:rPr lang="en-US" dirty="0"/>
              <a:t>Project management</a:t>
            </a:r>
            <a:endParaRPr lang="en-MY" dirty="0"/>
          </a:p>
        </p:txBody>
      </p:sp>
      <p:pic>
        <p:nvPicPr>
          <p:cNvPr id="9" name="Content Placeholder 8">
            <a:extLst>
              <a:ext uri="{FF2B5EF4-FFF2-40B4-BE49-F238E27FC236}">
                <a16:creationId xmlns:a16="http://schemas.microsoft.com/office/drawing/2014/main" id="{78DCDF96-4C67-49BB-AD42-74F4225D38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7421" y="2447488"/>
            <a:ext cx="6662560" cy="3614738"/>
          </a:xfrm>
        </p:spPr>
      </p:pic>
    </p:spTree>
    <p:extLst>
      <p:ext uri="{BB962C8B-B14F-4D97-AF65-F5344CB8AC3E}">
        <p14:creationId xmlns:p14="http://schemas.microsoft.com/office/powerpoint/2010/main" val="2047663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18885AF-4533-4E8B-B31A-2274663D97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9773" y="1225637"/>
            <a:ext cx="9853932" cy="3740646"/>
          </a:xfrm>
        </p:spPr>
      </p:pic>
    </p:spTree>
    <p:extLst>
      <p:ext uri="{BB962C8B-B14F-4D97-AF65-F5344CB8AC3E}">
        <p14:creationId xmlns:p14="http://schemas.microsoft.com/office/powerpoint/2010/main" val="1097493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2FEF4F0-58A8-4CAF-B82B-FCAE2F228D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7608" y="1044459"/>
            <a:ext cx="11096783" cy="4227915"/>
          </a:xfrm>
        </p:spPr>
      </p:pic>
    </p:spTree>
    <p:extLst>
      <p:ext uri="{BB962C8B-B14F-4D97-AF65-F5344CB8AC3E}">
        <p14:creationId xmlns:p14="http://schemas.microsoft.com/office/powerpoint/2010/main" val="1035895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8F94-57C8-4F02-82CE-EABCB8635F30}"/>
              </a:ext>
            </a:extLst>
          </p:cNvPr>
          <p:cNvSpPr>
            <a:spLocks noGrp="1"/>
          </p:cNvSpPr>
          <p:nvPr>
            <p:ph type="title"/>
          </p:nvPr>
        </p:nvSpPr>
        <p:spPr>
          <a:xfrm>
            <a:off x="1065402" y="704675"/>
            <a:ext cx="8534400" cy="1517344"/>
          </a:xfrm>
        </p:spPr>
        <p:txBody>
          <a:bodyPr/>
          <a:lstStyle/>
          <a:p>
            <a:r>
              <a:rPr lang="en-US" dirty="0"/>
              <a:t>Background Reading</a:t>
            </a:r>
            <a:endParaRPr lang="en-MY" dirty="0"/>
          </a:p>
        </p:txBody>
      </p:sp>
      <p:sp>
        <p:nvSpPr>
          <p:cNvPr id="3" name="Content Placeholder 2">
            <a:extLst>
              <a:ext uri="{FF2B5EF4-FFF2-40B4-BE49-F238E27FC236}">
                <a16:creationId xmlns:a16="http://schemas.microsoft.com/office/drawing/2014/main" id="{B3484BD1-5F70-4115-9A2A-4FDBEF4B103D}"/>
              </a:ext>
            </a:extLst>
          </p:cNvPr>
          <p:cNvSpPr>
            <a:spLocks noGrp="1"/>
          </p:cNvSpPr>
          <p:nvPr>
            <p:ph idx="1"/>
          </p:nvPr>
        </p:nvSpPr>
        <p:spPr>
          <a:xfrm>
            <a:off x="1065402" y="2072081"/>
            <a:ext cx="8534400" cy="3625647"/>
          </a:xfrm>
        </p:spPr>
        <p:txBody>
          <a:bodyPr/>
          <a:lstStyle/>
          <a:p>
            <a:pPr marL="0" indent="0">
              <a:buNone/>
            </a:pPr>
            <a:r>
              <a:rPr lang="en-US" dirty="0"/>
              <a:t>During the summer I did background reading about different Hypertext Game Tool that already exist out there. I also received some material from my supervisor Prof. Richard Bartle. I will be listing out some of the information that I used to carry out my capstone project challenge week in the next few slides.</a:t>
            </a:r>
            <a:endParaRPr lang="en-MY" dirty="0"/>
          </a:p>
        </p:txBody>
      </p:sp>
    </p:spTree>
    <p:extLst>
      <p:ext uri="{BB962C8B-B14F-4D97-AF65-F5344CB8AC3E}">
        <p14:creationId xmlns:p14="http://schemas.microsoft.com/office/powerpoint/2010/main" val="1904412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E4D1B7-3621-4D44-9702-D515D7E7CAE2}"/>
              </a:ext>
            </a:extLst>
          </p:cNvPr>
          <p:cNvSpPr>
            <a:spLocks noGrp="1"/>
          </p:cNvSpPr>
          <p:nvPr>
            <p:ph idx="1"/>
          </p:nvPr>
        </p:nvSpPr>
        <p:spPr>
          <a:xfrm>
            <a:off x="684212" y="685800"/>
            <a:ext cx="8534400" cy="5186494"/>
          </a:xfrm>
        </p:spPr>
        <p:txBody>
          <a:bodyPr>
            <a:normAutofit lnSpcReduction="10000"/>
          </a:bodyPr>
          <a:lstStyle/>
          <a:p>
            <a:pPr marL="0" indent="0">
              <a:buNone/>
            </a:pPr>
            <a:r>
              <a:rPr lang="en-US" dirty="0"/>
              <a:t>Since I am making a hypertext game tool, I did some research about hypertext game tools that already exist out there. Some of which were Twine, Quest, Adrift, Inform, </a:t>
            </a:r>
            <a:r>
              <a:rPr lang="en-US" dirty="0" err="1"/>
              <a:t>Squiffy</a:t>
            </a:r>
            <a:r>
              <a:rPr lang="en-US" dirty="0"/>
              <a:t> and </a:t>
            </a:r>
            <a:r>
              <a:rPr lang="en-US" dirty="0" err="1"/>
              <a:t>Inklewriter</a:t>
            </a:r>
            <a:r>
              <a:rPr lang="en-US" dirty="0"/>
              <a:t>. The website I visited had a lot of videos on how to use these tools and I got some ideas from them when trying to create the user interface for my project. For example, the user interface I created for my project was inspired by Quest where the user can just enter the name of the node, the story and the choices in the space provided then saving it instead of having to learn a new language when trying to create nodes.</a:t>
            </a:r>
          </a:p>
          <a:p>
            <a:pPr marL="0" indent="0">
              <a:buNone/>
            </a:pPr>
            <a:endParaRPr lang="en-US" dirty="0"/>
          </a:p>
          <a:p>
            <a:pPr marL="0" indent="0">
              <a:buNone/>
            </a:pPr>
            <a:r>
              <a:rPr lang="en-US" sz="1000" dirty="0"/>
              <a:t>MUO. 2021. How to Make Your Own Text Adventure Games: 7 Tools. [online] Available at: &lt;https://www.makeuseof.com/tag/3-tools-to-create-your-own-text-adventure-games/&gt; [Accessed 14 October 2021].</a:t>
            </a:r>
          </a:p>
          <a:p>
            <a:pPr marL="0" indent="0">
              <a:buNone/>
            </a:pPr>
            <a:endParaRPr lang="en-US" sz="1000" dirty="0"/>
          </a:p>
          <a:p>
            <a:pPr marL="0" indent="0">
              <a:buNone/>
            </a:pPr>
            <a:r>
              <a:rPr lang="en-US" sz="1000" dirty="0"/>
              <a:t>Fernandez, V., 2021. Tools to make narrative games. [online] Vagrant Cursor. Available at: &lt;https://clarafv.com/2018/01/02/tools-to-make-narrative-games/&gt; [Accessed 14 October 2021].</a:t>
            </a:r>
          </a:p>
          <a:p>
            <a:pPr marL="0" indent="0">
              <a:buNone/>
            </a:pPr>
            <a:endParaRPr lang="en-US" sz="1000" dirty="0"/>
          </a:p>
          <a:p>
            <a:pPr marL="0" indent="0">
              <a:buNone/>
            </a:pPr>
            <a:r>
              <a:rPr lang="en-US" sz="1000" dirty="0"/>
              <a:t>Paul, J., n.d. 5 Open Source Tools to Create Interactive Fiction - It's FOSS. [online] It's FOSS. Available at: &lt;https://itsfoss.com/create-interactive-fiction/&gt; [Accessed 14 October 2021].</a:t>
            </a:r>
          </a:p>
        </p:txBody>
      </p:sp>
    </p:spTree>
    <p:extLst>
      <p:ext uri="{BB962C8B-B14F-4D97-AF65-F5344CB8AC3E}">
        <p14:creationId xmlns:p14="http://schemas.microsoft.com/office/powerpoint/2010/main" val="1204662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D38C2E-461A-4661-B813-DB2E20C1D000}"/>
              </a:ext>
            </a:extLst>
          </p:cNvPr>
          <p:cNvSpPr>
            <a:spLocks noGrp="1"/>
          </p:cNvSpPr>
          <p:nvPr>
            <p:ph idx="1"/>
          </p:nvPr>
        </p:nvSpPr>
        <p:spPr>
          <a:xfrm>
            <a:off x="684212" y="685800"/>
            <a:ext cx="8534400" cy="5866002"/>
          </a:xfrm>
        </p:spPr>
        <p:txBody>
          <a:bodyPr/>
          <a:lstStyle/>
          <a:p>
            <a:pPr marL="0" indent="0">
              <a:buNone/>
            </a:pPr>
            <a:r>
              <a:rPr lang="en-US" dirty="0"/>
              <a:t>I also read a design document sent to me by my supervisor about a hypertext game tool which he had created before and it was very informative. It gave me ideas like adding in sounds and images to make the hypertext game look better when it is being played.</a:t>
            </a:r>
          </a:p>
          <a:p>
            <a:pPr marL="0" indent="0">
              <a:buNone/>
            </a:pPr>
            <a:endParaRPr lang="en-US" dirty="0"/>
          </a:p>
          <a:p>
            <a:pPr marL="0" indent="0">
              <a:buNone/>
            </a:pPr>
            <a:r>
              <a:rPr lang="en-MY" sz="1000" dirty="0"/>
              <a:t>Bartle, R., 2011. </a:t>
            </a:r>
            <a:r>
              <a:rPr lang="en-MY" sz="1000" dirty="0" err="1"/>
              <a:t>eHyperTool</a:t>
            </a:r>
            <a:r>
              <a:rPr lang="en-MY" sz="1000" dirty="0"/>
              <a:t> Design Specification. p.32.</a:t>
            </a:r>
          </a:p>
          <a:p>
            <a:pPr marL="0" indent="0">
              <a:buNone/>
            </a:pPr>
            <a:endParaRPr lang="en-MY" sz="1000" dirty="0"/>
          </a:p>
          <a:p>
            <a:pPr marL="0" indent="0">
              <a:buNone/>
            </a:pPr>
            <a:r>
              <a:rPr lang="en-MY" dirty="0"/>
              <a:t>Another piece of material that I received from my supervisor was a document about the treaty of Babel tool. It was also informative and complicated but I understood how the tool worked and may implement some of the things I read in the future. They use ID’s for nodes so that it is easier to locate them. </a:t>
            </a:r>
          </a:p>
          <a:p>
            <a:pPr marL="0" indent="0">
              <a:buNone/>
            </a:pPr>
            <a:endParaRPr lang="en-MY" dirty="0"/>
          </a:p>
          <a:p>
            <a:pPr marL="0" indent="0">
              <a:buNone/>
            </a:pPr>
            <a:r>
              <a:rPr lang="en-US" sz="1000" dirty="0"/>
              <a:t>Babel.ifarchive.org. 2021. The Treaty of Babel. [online] Available at: &lt;https://babel.ifarchive.org/babel_rev10.html#the-babel-tool&gt; [Accessed 14 October 2021].</a:t>
            </a:r>
            <a:endParaRPr lang="en-MY" sz="1000" dirty="0"/>
          </a:p>
        </p:txBody>
      </p:sp>
    </p:spTree>
    <p:extLst>
      <p:ext uri="{BB962C8B-B14F-4D97-AF65-F5344CB8AC3E}">
        <p14:creationId xmlns:p14="http://schemas.microsoft.com/office/powerpoint/2010/main" val="1368605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731985-2BCB-47C7-B122-2B67903DA6D9}"/>
              </a:ext>
            </a:extLst>
          </p:cNvPr>
          <p:cNvSpPr>
            <a:spLocks noGrp="1"/>
          </p:cNvSpPr>
          <p:nvPr>
            <p:ph idx="1"/>
          </p:nvPr>
        </p:nvSpPr>
        <p:spPr>
          <a:xfrm>
            <a:off x="684212" y="685800"/>
            <a:ext cx="8534400" cy="4037202"/>
          </a:xfrm>
        </p:spPr>
        <p:txBody>
          <a:bodyPr>
            <a:normAutofit/>
          </a:bodyPr>
          <a:lstStyle/>
          <a:p>
            <a:pPr marL="0" indent="0">
              <a:buNone/>
            </a:pPr>
            <a:r>
              <a:rPr lang="en-US" dirty="0"/>
              <a:t>I  also read a book online about the fundamentals of game design. I read about the storytelling aspect of the book as I will have to create a hypertext game using the tool I am creating. It says that players like story endings that reflect the dramatic choices that they have made while playing a game. The book says that we should create multiple endings to show the consequences of these players actions throughout the duration of the game.</a:t>
            </a:r>
          </a:p>
          <a:p>
            <a:pPr marL="0" indent="0">
              <a:buNone/>
            </a:pPr>
            <a:endParaRPr lang="en-US" dirty="0"/>
          </a:p>
          <a:p>
            <a:pPr marL="0" indent="0">
              <a:buNone/>
            </a:pPr>
            <a:r>
              <a:rPr lang="en-US" sz="1200" dirty="0"/>
              <a:t>Adams, E., 2021. Fundamentals of Game Design. [online] Google Books. Available at: &lt;https://books.google.com.my/books?id=Lm1jAgAAQBAJ&amp;pg=PA242&amp;lpg=PA242&amp;dq=building+a+hypertext+game+tool&amp;source=bl&amp;ots=7gGHKrq30d&amp;sig=ACfU3U1i2IV7EwHA_rUYrY7jBiaoUbzowg&amp;hl=en&amp;sa=X&amp;ved=2ahUKEwiU3L6zo7zyAhVfwjgGHXmeCaAQ6AF6BAgREAM#v=onepage&amp;q=building%20a%20hypertext%20game%20tool&amp;f=false&gt; [Accessed 14 October 2021].</a:t>
            </a:r>
            <a:endParaRPr lang="en-MY" sz="1200" dirty="0"/>
          </a:p>
        </p:txBody>
      </p:sp>
    </p:spTree>
    <p:extLst>
      <p:ext uri="{BB962C8B-B14F-4D97-AF65-F5344CB8AC3E}">
        <p14:creationId xmlns:p14="http://schemas.microsoft.com/office/powerpoint/2010/main" val="10685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94354-716B-4B75-BF7B-B9D25E714211}"/>
              </a:ext>
            </a:extLst>
          </p:cNvPr>
          <p:cNvSpPr>
            <a:spLocks noGrp="1"/>
          </p:cNvSpPr>
          <p:nvPr>
            <p:ph type="title"/>
          </p:nvPr>
        </p:nvSpPr>
        <p:spPr>
          <a:xfrm>
            <a:off x="977827" y="635854"/>
            <a:ext cx="8534400" cy="1507067"/>
          </a:xfrm>
        </p:spPr>
        <p:txBody>
          <a:bodyPr/>
          <a:lstStyle/>
          <a:p>
            <a:r>
              <a:rPr lang="en-US" dirty="0"/>
              <a:t>Project objectives</a:t>
            </a:r>
            <a:endParaRPr lang="en-MY" dirty="0"/>
          </a:p>
        </p:txBody>
      </p:sp>
      <p:sp>
        <p:nvSpPr>
          <p:cNvPr id="3" name="Content Placeholder 2">
            <a:extLst>
              <a:ext uri="{FF2B5EF4-FFF2-40B4-BE49-F238E27FC236}">
                <a16:creationId xmlns:a16="http://schemas.microsoft.com/office/drawing/2014/main" id="{5469CFC9-61D5-4073-81BC-C2B9CDE0C5C3}"/>
              </a:ext>
            </a:extLst>
          </p:cNvPr>
          <p:cNvSpPr>
            <a:spLocks noGrp="1"/>
          </p:cNvSpPr>
          <p:nvPr>
            <p:ph idx="1"/>
          </p:nvPr>
        </p:nvSpPr>
        <p:spPr>
          <a:xfrm>
            <a:off x="977827" y="2142921"/>
            <a:ext cx="8534400" cy="4417270"/>
          </a:xfrm>
        </p:spPr>
        <p:txBody>
          <a:bodyPr/>
          <a:lstStyle/>
          <a:p>
            <a:pPr marL="0" indent="0">
              <a:buNone/>
            </a:pPr>
            <a:r>
              <a:rPr lang="en-US" dirty="0"/>
              <a:t>I have created main user interfaces for the project. I will have to then work on the back end stuff for the project like reading in and loading files so that they can be displayed on the UI. I will also have to figure out how to connect the nodes to each other once they have been created.</a:t>
            </a:r>
          </a:p>
          <a:p>
            <a:pPr marL="0" indent="0">
              <a:buNone/>
            </a:pPr>
            <a:endParaRPr lang="en-US" dirty="0"/>
          </a:p>
          <a:p>
            <a:pPr marL="0" indent="0">
              <a:buNone/>
            </a:pPr>
            <a:r>
              <a:rPr lang="en-US" dirty="0"/>
              <a:t>I did create a small hypertext game during the summer holidays that I may use to try and figure these out although it was not created using a hypertext game tool.</a:t>
            </a:r>
          </a:p>
          <a:p>
            <a:pPr marL="0" indent="0">
              <a:buNone/>
            </a:pPr>
            <a:endParaRPr lang="en-US" dirty="0"/>
          </a:p>
          <a:p>
            <a:pPr marL="0" indent="0">
              <a:buNone/>
            </a:pPr>
            <a:r>
              <a:rPr lang="en-US" dirty="0"/>
              <a:t>Hopefully when these are done, I will be able to create a short game in time for the oral interview.</a:t>
            </a:r>
            <a:endParaRPr lang="en-MY" dirty="0"/>
          </a:p>
        </p:txBody>
      </p:sp>
    </p:spTree>
    <p:extLst>
      <p:ext uri="{BB962C8B-B14F-4D97-AF65-F5344CB8AC3E}">
        <p14:creationId xmlns:p14="http://schemas.microsoft.com/office/powerpoint/2010/main" val="2970601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75F12-DC48-472C-9DA3-6224E4B0201B}"/>
              </a:ext>
            </a:extLst>
          </p:cNvPr>
          <p:cNvSpPr>
            <a:spLocks noGrp="1"/>
          </p:cNvSpPr>
          <p:nvPr>
            <p:ph type="title"/>
          </p:nvPr>
        </p:nvSpPr>
        <p:spPr>
          <a:xfrm>
            <a:off x="893936" y="377427"/>
            <a:ext cx="8534400" cy="1507067"/>
          </a:xfrm>
        </p:spPr>
        <p:txBody>
          <a:bodyPr/>
          <a:lstStyle/>
          <a:p>
            <a:r>
              <a:rPr lang="en-US" dirty="0"/>
              <a:t>Technical Achievements</a:t>
            </a:r>
            <a:endParaRPr lang="en-MY" dirty="0"/>
          </a:p>
        </p:txBody>
      </p:sp>
      <p:sp>
        <p:nvSpPr>
          <p:cNvPr id="3" name="Content Placeholder 2">
            <a:extLst>
              <a:ext uri="{FF2B5EF4-FFF2-40B4-BE49-F238E27FC236}">
                <a16:creationId xmlns:a16="http://schemas.microsoft.com/office/drawing/2014/main" id="{B4998112-D9C8-447C-BE62-A267BD4F32FE}"/>
              </a:ext>
            </a:extLst>
          </p:cNvPr>
          <p:cNvSpPr>
            <a:spLocks noGrp="1"/>
          </p:cNvSpPr>
          <p:nvPr>
            <p:ph idx="1"/>
          </p:nvPr>
        </p:nvSpPr>
        <p:spPr>
          <a:xfrm>
            <a:off x="893936" y="1814973"/>
            <a:ext cx="8534400" cy="3158534"/>
          </a:xfrm>
        </p:spPr>
        <p:txBody>
          <a:bodyPr/>
          <a:lstStyle/>
          <a:p>
            <a:pPr marL="0" indent="0">
              <a:buNone/>
            </a:pPr>
            <a:r>
              <a:rPr lang="en-US" dirty="0"/>
              <a:t>While carrying out this challenge week, I did achieve most of what I wanted to which was creating the necessary UI for this project. I did face a few problem which I will list out below.</a:t>
            </a:r>
            <a:endParaRPr lang="en-MY" dirty="0"/>
          </a:p>
        </p:txBody>
      </p:sp>
    </p:spTree>
    <p:extLst>
      <p:ext uri="{BB962C8B-B14F-4D97-AF65-F5344CB8AC3E}">
        <p14:creationId xmlns:p14="http://schemas.microsoft.com/office/powerpoint/2010/main" val="1114014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F2B899-36E8-4EDD-8D8A-E288BD7EDB3F}"/>
              </a:ext>
            </a:extLst>
          </p:cNvPr>
          <p:cNvSpPr>
            <a:spLocks noGrp="1"/>
          </p:cNvSpPr>
          <p:nvPr>
            <p:ph idx="1"/>
          </p:nvPr>
        </p:nvSpPr>
        <p:spPr>
          <a:xfrm>
            <a:off x="684212" y="226503"/>
            <a:ext cx="8534400" cy="2634143"/>
          </a:xfrm>
        </p:spPr>
        <p:txBody>
          <a:bodyPr>
            <a:normAutofit fontScale="62500" lnSpcReduction="20000"/>
          </a:bodyPr>
          <a:lstStyle/>
          <a:p>
            <a:pPr marL="0" indent="0">
              <a:lnSpc>
                <a:spcPct val="107000"/>
              </a:lnSpc>
              <a:spcAft>
                <a:spcPts val="800"/>
              </a:spcAft>
              <a:buNone/>
            </a:pPr>
            <a:r>
              <a:rPr lang="en-MY" sz="1800" u="sng" dirty="0">
                <a:effectLst/>
                <a:latin typeface="Calibri" panose="020F0502020204030204" pitchFamily="34" charset="0"/>
                <a:ea typeface="Calibri" panose="020F0502020204030204" pitchFamily="34" charset="0"/>
                <a:cs typeface="Times New Roman" panose="02020603050405020304" pitchFamily="18" charset="0"/>
              </a:rPr>
              <a:t>Story Area Editor GUI</a:t>
            </a:r>
            <a:endParaRPr lang="en-MY"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MY" sz="1800" dirty="0">
                <a:effectLst/>
                <a:latin typeface="Calibri" panose="020F0502020204030204" pitchFamily="34" charset="0"/>
                <a:ea typeface="Calibri" panose="020F0502020204030204" pitchFamily="34" charset="0"/>
                <a:cs typeface="Times New Roman" panose="02020603050405020304" pitchFamily="18" charset="0"/>
              </a:rPr>
              <a:t>While creating the graphical GUI for the main story area editor, I had encountered a few problems. The main problem was positioning the different components where I wanted them to be. I had to try out different layout managers such as Border Layout, Grid Layout and finally Box Layout.</a:t>
            </a:r>
          </a:p>
          <a:p>
            <a:pPr marL="0" indent="0">
              <a:lnSpc>
                <a:spcPct val="107000"/>
              </a:lnSpc>
              <a:spcAft>
                <a:spcPts val="800"/>
              </a:spcAft>
              <a:buNone/>
            </a:pPr>
            <a:r>
              <a:rPr lang="en-MY" sz="1800" dirty="0">
                <a:effectLst/>
                <a:latin typeface="Calibri" panose="020F0502020204030204" pitchFamily="34" charset="0"/>
                <a:ea typeface="Calibri" panose="020F0502020204030204" pitchFamily="34" charset="0"/>
                <a:cs typeface="Times New Roman" panose="02020603050405020304" pitchFamily="18" charset="0"/>
              </a:rPr>
              <a:t>Before experimenting with these different layout managers, I just tried to add in components using individual </a:t>
            </a:r>
            <a:r>
              <a:rPr lang="en-MY" sz="1800" dirty="0" err="1">
                <a:effectLst/>
                <a:latin typeface="Calibri" panose="020F0502020204030204" pitchFamily="34" charset="0"/>
                <a:ea typeface="Calibri" panose="020F0502020204030204" pitchFamily="34" charset="0"/>
                <a:cs typeface="Times New Roman" panose="02020603050405020304" pitchFamily="18" charset="0"/>
              </a:rPr>
              <a:t>Jpanels</a:t>
            </a:r>
            <a:r>
              <a:rPr lang="en-MY" sz="1800" dirty="0">
                <a:effectLst/>
                <a:latin typeface="Calibri" panose="020F0502020204030204" pitchFamily="34" charset="0"/>
                <a:ea typeface="Calibri" panose="020F0502020204030204" pitchFamily="34" charset="0"/>
                <a:cs typeface="Times New Roman" panose="02020603050405020304" pitchFamily="18" charset="0"/>
              </a:rPr>
              <a:t> and setting their bounds on the screen. It worked but then I found out that I could not add the scroll function to a text area if I did it this way and decided to look for other options.</a:t>
            </a:r>
          </a:p>
          <a:p>
            <a:pPr marL="0" indent="0">
              <a:lnSpc>
                <a:spcPct val="107000"/>
              </a:lnSpc>
              <a:spcAft>
                <a:spcPts val="800"/>
              </a:spcAft>
              <a:buNone/>
            </a:pPr>
            <a:r>
              <a:rPr lang="en-MY" sz="18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lnSpc>
                <a:spcPct val="107000"/>
              </a:lnSpc>
              <a:spcAft>
                <a:spcPts val="800"/>
              </a:spcAft>
              <a:buNone/>
            </a:pPr>
            <a:r>
              <a:rPr lang="en-MY" sz="1800" dirty="0">
                <a:effectLst/>
                <a:latin typeface="Calibri" panose="020F0502020204030204" pitchFamily="34" charset="0"/>
                <a:ea typeface="Calibri" panose="020F0502020204030204" pitchFamily="34" charset="0"/>
                <a:cs typeface="Times New Roman" panose="02020603050405020304" pitchFamily="18" charset="0"/>
              </a:rPr>
              <a:t>While using Border Layout, I managed to get some of the components in the positions I wanted but slowly came to realise that since it only had 4 borders which are North, South, East and West, I could not add all my components in. Only one choice could be added in as shown in the image below.</a:t>
            </a:r>
          </a:p>
          <a:p>
            <a:pPr marL="0" indent="0">
              <a:buNone/>
            </a:pPr>
            <a:endParaRPr lang="en-MY" dirty="0"/>
          </a:p>
        </p:txBody>
      </p:sp>
      <p:pic>
        <p:nvPicPr>
          <p:cNvPr id="4" name="Picture 3">
            <a:extLst>
              <a:ext uri="{FF2B5EF4-FFF2-40B4-BE49-F238E27FC236}">
                <a16:creationId xmlns:a16="http://schemas.microsoft.com/office/drawing/2014/main" id="{5B0D9B7A-F47D-4CF0-9138-CAC358A38752}"/>
              </a:ext>
            </a:extLst>
          </p:cNvPr>
          <p:cNvPicPr/>
          <p:nvPr/>
        </p:nvPicPr>
        <p:blipFill>
          <a:blip r:embed="rId2"/>
          <a:stretch>
            <a:fillRect/>
          </a:stretch>
        </p:blipFill>
        <p:spPr>
          <a:xfrm>
            <a:off x="1703449" y="2571227"/>
            <a:ext cx="5519472" cy="3854741"/>
          </a:xfrm>
          <a:prstGeom prst="rect">
            <a:avLst/>
          </a:prstGeom>
        </p:spPr>
      </p:pic>
    </p:spTree>
    <p:extLst>
      <p:ext uri="{BB962C8B-B14F-4D97-AF65-F5344CB8AC3E}">
        <p14:creationId xmlns:p14="http://schemas.microsoft.com/office/powerpoint/2010/main" val="1887346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618F4D-D620-432E-8E4B-3AB492DDE7DE}"/>
              </a:ext>
            </a:extLst>
          </p:cNvPr>
          <p:cNvSpPr>
            <a:spLocks noGrp="1"/>
          </p:cNvSpPr>
          <p:nvPr>
            <p:ph idx="1"/>
          </p:nvPr>
        </p:nvSpPr>
        <p:spPr>
          <a:xfrm>
            <a:off x="684212" y="159391"/>
            <a:ext cx="8534400" cy="1518407"/>
          </a:xfrm>
        </p:spPr>
        <p:txBody>
          <a:bodyPr/>
          <a:lstStyle/>
          <a:p>
            <a:pPr marL="0" indent="0">
              <a:buNone/>
            </a:pPr>
            <a:r>
              <a:rPr lang="en-MY" sz="1800" dirty="0">
                <a:effectLst/>
                <a:latin typeface="Calibri" panose="020F0502020204030204" pitchFamily="34" charset="0"/>
                <a:ea typeface="Calibri" panose="020F0502020204030204" pitchFamily="34" charset="0"/>
                <a:cs typeface="Times New Roman" panose="02020603050405020304" pitchFamily="18" charset="0"/>
              </a:rPr>
              <a:t>While using Grid Layout, I managed to get all the components in the positions I wanted them to be but the problem with Grid Layout is that each grid has a set size and cannot be adjusted according to your preference. This made it had as the text area for the story editing section was cut in half and did not display fully as shown below.</a:t>
            </a:r>
          </a:p>
          <a:p>
            <a:endParaRPr lang="en-MY" dirty="0"/>
          </a:p>
        </p:txBody>
      </p:sp>
      <p:pic>
        <p:nvPicPr>
          <p:cNvPr id="4" name="Picture 3">
            <a:extLst>
              <a:ext uri="{FF2B5EF4-FFF2-40B4-BE49-F238E27FC236}">
                <a16:creationId xmlns:a16="http://schemas.microsoft.com/office/drawing/2014/main" id="{6CCD841D-509F-4481-BA4F-85BF59138A7B}"/>
              </a:ext>
            </a:extLst>
          </p:cNvPr>
          <p:cNvPicPr/>
          <p:nvPr/>
        </p:nvPicPr>
        <p:blipFill>
          <a:blip r:embed="rId2"/>
          <a:stretch>
            <a:fillRect/>
          </a:stretch>
        </p:blipFill>
        <p:spPr>
          <a:xfrm>
            <a:off x="2382957" y="1546665"/>
            <a:ext cx="5731510" cy="4972685"/>
          </a:xfrm>
          <a:prstGeom prst="rect">
            <a:avLst/>
          </a:prstGeom>
        </p:spPr>
      </p:pic>
    </p:spTree>
    <p:extLst>
      <p:ext uri="{BB962C8B-B14F-4D97-AF65-F5344CB8AC3E}">
        <p14:creationId xmlns:p14="http://schemas.microsoft.com/office/powerpoint/2010/main" val="1607582917"/>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575</TotalTime>
  <Words>1196</Words>
  <Application>Microsoft Office PowerPoint</Application>
  <PresentationFormat>Widescreen</PresentationFormat>
  <Paragraphs>39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Calibri</vt:lpstr>
      <vt:lpstr>Century Gothic</vt:lpstr>
      <vt:lpstr>Wingdings 3</vt:lpstr>
      <vt:lpstr>Slice</vt:lpstr>
      <vt:lpstr>Capstone Challenge Week Presentation</vt:lpstr>
      <vt:lpstr>Background Reading</vt:lpstr>
      <vt:lpstr>PowerPoint Presentation</vt:lpstr>
      <vt:lpstr>PowerPoint Presentation</vt:lpstr>
      <vt:lpstr>PowerPoint Presentation</vt:lpstr>
      <vt:lpstr>Project objectives</vt:lpstr>
      <vt:lpstr>Technical Achievements</vt:lpstr>
      <vt:lpstr>PowerPoint Presentation</vt:lpstr>
      <vt:lpstr>PowerPoint Presentation</vt:lpstr>
      <vt:lpstr>PowerPoint Presentation</vt:lpstr>
      <vt:lpstr>PowerPoint Presentation</vt:lpstr>
      <vt:lpstr>PowerPoint Presentation</vt:lpstr>
      <vt:lpstr>Project management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Challenge Week Presentation</dc:title>
  <dc:creator>Shane Steer</dc:creator>
  <cp:lastModifiedBy>Shane Steer</cp:lastModifiedBy>
  <cp:revision>27</cp:revision>
  <dcterms:created xsi:type="dcterms:W3CDTF">2021-10-14T07:48:08Z</dcterms:created>
  <dcterms:modified xsi:type="dcterms:W3CDTF">2021-10-14T19:31:05Z</dcterms:modified>
</cp:coreProperties>
</file>