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5" r:id="rId2"/>
    <p:sldId id="393" r:id="rId3"/>
    <p:sldId id="432" r:id="rId4"/>
    <p:sldId id="443" r:id="rId5"/>
    <p:sldId id="448" r:id="rId6"/>
    <p:sldId id="444" r:id="rId7"/>
    <p:sldId id="445" r:id="rId8"/>
    <p:sldId id="446" r:id="rId9"/>
    <p:sldId id="447" r:id="rId10"/>
    <p:sldId id="454" r:id="rId11"/>
    <p:sldId id="451" r:id="rId12"/>
    <p:sldId id="455" r:id="rId13"/>
    <p:sldId id="456" r:id="rId14"/>
    <p:sldId id="457" r:id="rId15"/>
    <p:sldId id="460" r:id="rId16"/>
    <p:sldId id="461" r:id="rId17"/>
    <p:sldId id="449" r:id="rId18"/>
    <p:sldId id="450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F3850D"/>
    <a:srgbClr val="8C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1" autoAdjust="0"/>
    <p:restoredTop sz="94674" autoAdjust="0"/>
  </p:normalViewPr>
  <p:slideViewPr>
    <p:cSldViewPr snapToGrid="0" showGuides="1">
      <p:cViewPr varScale="1">
        <p:scale>
          <a:sx n="91" d="100"/>
          <a:sy n="91" d="100"/>
        </p:scale>
        <p:origin x="14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notesViewPr>
    <p:cSldViewPr snapToGrid="0" showGuides="1">
      <p:cViewPr varScale="1">
        <p:scale>
          <a:sx n="59" d="100"/>
          <a:sy n="59" d="100"/>
        </p:scale>
        <p:origin x="25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F0A48-DD95-4BFA-9A40-64EA7C8BC1B1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6F9D93-A1C4-427B-B0DB-1D9962595649}">
      <dgm:prSet phldrT="[Text]"/>
      <dgm:spPr/>
      <dgm:t>
        <a:bodyPr/>
        <a:lstStyle/>
        <a:p>
          <a:r>
            <a:rPr lang="en-US" dirty="0"/>
            <a:t>Chat121 Design Concept</a:t>
          </a:r>
        </a:p>
      </dgm:t>
    </dgm:pt>
    <dgm:pt modelId="{0D3B8250-3FFC-45BB-91F6-251E6B5A1C7B}" type="parTrans" cxnId="{7EDAE7D7-5606-4B63-87D9-6B3CE2F6A985}">
      <dgm:prSet/>
      <dgm:spPr/>
      <dgm:t>
        <a:bodyPr/>
        <a:lstStyle/>
        <a:p>
          <a:endParaRPr lang="en-US"/>
        </a:p>
      </dgm:t>
    </dgm:pt>
    <dgm:pt modelId="{D8CD4303-3A2E-4F5E-899E-D5BC27931A0D}" type="sibTrans" cxnId="{7EDAE7D7-5606-4B63-87D9-6B3CE2F6A985}">
      <dgm:prSet/>
      <dgm:spPr/>
      <dgm:t>
        <a:bodyPr/>
        <a:lstStyle/>
        <a:p>
          <a:endParaRPr lang="en-US"/>
        </a:p>
      </dgm:t>
    </dgm:pt>
    <dgm:pt modelId="{25A7FE21-3053-444B-95CB-710E022F6756}">
      <dgm:prSet phldrT="[Text]"/>
      <dgm:spPr/>
      <dgm:t>
        <a:bodyPr/>
        <a:lstStyle/>
        <a:p>
          <a:r>
            <a:rPr lang="en-US" dirty="0"/>
            <a:t>Chat121 Conversational Design</a:t>
          </a:r>
        </a:p>
      </dgm:t>
    </dgm:pt>
    <dgm:pt modelId="{5B6E89E6-CCA2-42A5-B5C4-268F852DC3C0}" type="parTrans" cxnId="{BF2D9181-0C15-406B-BB56-9D0EDF00A240}">
      <dgm:prSet/>
      <dgm:spPr/>
      <dgm:t>
        <a:bodyPr/>
        <a:lstStyle/>
        <a:p>
          <a:endParaRPr lang="en-MY"/>
        </a:p>
      </dgm:t>
    </dgm:pt>
    <dgm:pt modelId="{70B77CF4-6BC1-4BB7-ABCC-D66BF1E5A1FD}" type="sibTrans" cxnId="{BF2D9181-0C15-406B-BB56-9D0EDF00A240}">
      <dgm:prSet/>
      <dgm:spPr/>
      <dgm:t>
        <a:bodyPr/>
        <a:lstStyle/>
        <a:p>
          <a:endParaRPr lang="en-MY"/>
        </a:p>
      </dgm:t>
    </dgm:pt>
    <dgm:pt modelId="{9DB543B2-930F-44D3-ABB0-EC109D915F0F}">
      <dgm:prSet phldrT="[Text]"/>
      <dgm:spPr/>
      <dgm:t>
        <a:bodyPr/>
        <a:lstStyle/>
        <a:p>
          <a:r>
            <a:rPr lang="en-US" dirty="0"/>
            <a:t>Chat121 Conversation Dialog</a:t>
          </a:r>
        </a:p>
      </dgm:t>
    </dgm:pt>
    <dgm:pt modelId="{F3FD1E77-8876-49ED-AE9D-1B43EB1C10D2}" type="parTrans" cxnId="{CEDB2AA6-5B3E-49E0-9B19-021BC03810A1}">
      <dgm:prSet/>
      <dgm:spPr/>
      <dgm:t>
        <a:bodyPr/>
        <a:lstStyle/>
        <a:p>
          <a:endParaRPr lang="en-MY"/>
        </a:p>
      </dgm:t>
    </dgm:pt>
    <dgm:pt modelId="{49017BF5-8AC4-4570-9553-F1C9E66AC810}" type="sibTrans" cxnId="{CEDB2AA6-5B3E-49E0-9B19-021BC03810A1}">
      <dgm:prSet/>
      <dgm:spPr/>
      <dgm:t>
        <a:bodyPr/>
        <a:lstStyle/>
        <a:p>
          <a:endParaRPr lang="en-MY"/>
        </a:p>
      </dgm:t>
    </dgm:pt>
    <dgm:pt modelId="{3F7E1EB2-F16D-445F-A0E9-C1611A4D1366}">
      <dgm:prSet phldrT="[Text]"/>
      <dgm:spPr/>
      <dgm:t>
        <a:bodyPr/>
        <a:lstStyle/>
        <a:p>
          <a:r>
            <a:rPr lang="en-US" dirty="0"/>
            <a:t>Chat 121 Enhancements</a:t>
          </a:r>
        </a:p>
      </dgm:t>
    </dgm:pt>
    <dgm:pt modelId="{9C38A268-86E1-463F-A348-3C9AB64830FB}" type="parTrans" cxnId="{A8D96047-E451-4764-8B03-99045232A1CF}">
      <dgm:prSet/>
      <dgm:spPr/>
    </dgm:pt>
    <dgm:pt modelId="{64D51AA3-A5CF-40AD-B4C5-641169BC3A14}" type="sibTrans" cxnId="{A8D96047-E451-4764-8B03-99045232A1CF}">
      <dgm:prSet/>
      <dgm:spPr/>
    </dgm:pt>
    <dgm:pt modelId="{96C02001-E0FD-4A31-AC9A-31C12FBEB70B}" type="pres">
      <dgm:prSet presAssocID="{6A0F0A48-DD95-4BFA-9A40-64EA7C8BC1B1}" presName="Name0" presStyleCnt="0">
        <dgm:presLayoutVars>
          <dgm:chMax val="7"/>
          <dgm:chPref val="7"/>
          <dgm:dir/>
        </dgm:presLayoutVars>
      </dgm:prSet>
      <dgm:spPr/>
    </dgm:pt>
    <dgm:pt modelId="{3EB4FDAC-A9BE-459E-A2DB-80152569C3B3}" type="pres">
      <dgm:prSet presAssocID="{6A0F0A48-DD95-4BFA-9A40-64EA7C8BC1B1}" presName="Name1" presStyleCnt="0"/>
      <dgm:spPr/>
    </dgm:pt>
    <dgm:pt modelId="{1A8CE590-F228-47BA-A1E8-15707C0BC875}" type="pres">
      <dgm:prSet presAssocID="{6A0F0A48-DD95-4BFA-9A40-64EA7C8BC1B1}" presName="cycle" presStyleCnt="0"/>
      <dgm:spPr/>
    </dgm:pt>
    <dgm:pt modelId="{C1F0D78F-7B8E-45C2-8477-42C6DD56F563}" type="pres">
      <dgm:prSet presAssocID="{6A0F0A48-DD95-4BFA-9A40-64EA7C8BC1B1}" presName="srcNode" presStyleLbl="node1" presStyleIdx="0" presStyleCnt="4"/>
      <dgm:spPr/>
    </dgm:pt>
    <dgm:pt modelId="{A46E226A-2613-446D-B309-9BAAECCE9607}" type="pres">
      <dgm:prSet presAssocID="{6A0F0A48-DD95-4BFA-9A40-64EA7C8BC1B1}" presName="conn" presStyleLbl="parChTrans1D2" presStyleIdx="0" presStyleCnt="1"/>
      <dgm:spPr/>
    </dgm:pt>
    <dgm:pt modelId="{E4C16D2F-012B-47BB-A54F-82D0195B362F}" type="pres">
      <dgm:prSet presAssocID="{6A0F0A48-DD95-4BFA-9A40-64EA7C8BC1B1}" presName="extraNode" presStyleLbl="node1" presStyleIdx="0" presStyleCnt="4"/>
      <dgm:spPr/>
    </dgm:pt>
    <dgm:pt modelId="{3797296C-D94A-48EE-A996-8DEFA9690660}" type="pres">
      <dgm:prSet presAssocID="{6A0F0A48-DD95-4BFA-9A40-64EA7C8BC1B1}" presName="dstNode" presStyleLbl="node1" presStyleIdx="0" presStyleCnt="4"/>
      <dgm:spPr/>
    </dgm:pt>
    <dgm:pt modelId="{EBE71406-096C-4102-AA33-878E85DAEE2E}" type="pres">
      <dgm:prSet presAssocID="{6B6F9D93-A1C4-427B-B0DB-1D9962595649}" presName="text_1" presStyleLbl="node1" presStyleIdx="0" presStyleCnt="4">
        <dgm:presLayoutVars>
          <dgm:bulletEnabled val="1"/>
        </dgm:presLayoutVars>
      </dgm:prSet>
      <dgm:spPr/>
    </dgm:pt>
    <dgm:pt modelId="{C0708FC9-7F82-40F7-9C84-6D33F4765AAA}" type="pres">
      <dgm:prSet presAssocID="{6B6F9D93-A1C4-427B-B0DB-1D9962595649}" presName="accent_1" presStyleCnt="0"/>
      <dgm:spPr/>
    </dgm:pt>
    <dgm:pt modelId="{3A614804-F288-4D98-8625-89085972D023}" type="pres">
      <dgm:prSet presAssocID="{6B6F9D93-A1C4-427B-B0DB-1D9962595649}" presName="accentRepeatNode" presStyleLbl="solidFgAcc1" presStyleIdx="0" presStyleCnt="4"/>
      <dgm:spPr/>
    </dgm:pt>
    <dgm:pt modelId="{7404EC41-02ED-43B8-ADD9-29A171AE0C0F}" type="pres">
      <dgm:prSet presAssocID="{25A7FE21-3053-444B-95CB-710E022F6756}" presName="text_2" presStyleLbl="node1" presStyleIdx="1" presStyleCnt="4">
        <dgm:presLayoutVars>
          <dgm:bulletEnabled val="1"/>
        </dgm:presLayoutVars>
      </dgm:prSet>
      <dgm:spPr/>
    </dgm:pt>
    <dgm:pt modelId="{32EA4DCE-0501-4115-9D4E-2B344922BE87}" type="pres">
      <dgm:prSet presAssocID="{25A7FE21-3053-444B-95CB-710E022F6756}" presName="accent_2" presStyleCnt="0"/>
      <dgm:spPr/>
    </dgm:pt>
    <dgm:pt modelId="{F4CDF36E-F881-4830-8C34-2AC4C5759ABF}" type="pres">
      <dgm:prSet presAssocID="{25A7FE21-3053-444B-95CB-710E022F6756}" presName="accentRepeatNode" presStyleLbl="solidFgAcc1" presStyleIdx="1" presStyleCnt="4"/>
      <dgm:spPr/>
    </dgm:pt>
    <dgm:pt modelId="{E5B92D02-EFFF-41DB-B927-060FDF045F76}" type="pres">
      <dgm:prSet presAssocID="{9DB543B2-930F-44D3-ABB0-EC109D915F0F}" presName="text_3" presStyleLbl="node1" presStyleIdx="2" presStyleCnt="4">
        <dgm:presLayoutVars>
          <dgm:bulletEnabled val="1"/>
        </dgm:presLayoutVars>
      </dgm:prSet>
      <dgm:spPr/>
    </dgm:pt>
    <dgm:pt modelId="{323BCE67-64B9-4CFC-8B9B-FD846C23F8E1}" type="pres">
      <dgm:prSet presAssocID="{9DB543B2-930F-44D3-ABB0-EC109D915F0F}" presName="accent_3" presStyleCnt="0"/>
      <dgm:spPr/>
    </dgm:pt>
    <dgm:pt modelId="{D453091A-75C5-4676-BC90-329C476DB75E}" type="pres">
      <dgm:prSet presAssocID="{9DB543B2-930F-44D3-ABB0-EC109D915F0F}" presName="accentRepeatNode" presStyleLbl="solidFgAcc1" presStyleIdx="2" presStyleCnt="4"/>
      <dgm:spPr/>
    </dgm:pt>
    <dgm:pt modelId="{296715C5-D9CD-4160-81AB-9B2A60C13B36}" type="pres">
      <dgm:prSet presAssocID="{3F7E1EB2-F16D-445F-A0E9-C1611A4D1366}" presName="text_4" presStyleLbl="node1" presStyleIdx="3" presStyleCnt="4">
        <dgm:presLayoutVars>
          <dgm:bulletEnabled val="1"/>
        </dgm:presLayoutVars>
      </dgm:prSet>
      <dgm:spPr/>
    </dgm:pt>
    <dgm:pt modelId="{3E85A579-9FE8-475F-89B6-C28A3FFDF4A9}" type="pres">
      <dgm:prSet presAssocID="{3F7E1EB2-F16D-445F-A0E9-C1611A4D1366}" presName="accent_4" presStyleCnt="0"/>
      <dgm:spPr/>
    </dgm:pt>
    <dgm:pt modelId="{21022275-5040-40EB-BDE7-E55C1D0B9EE0}" type="pres">
      <dgm:prSet presAssocID="{3F7E1EB2-F16D-445F-A0E9-C1611A4D1366}" presName="accentRepeatNode" presStyleLbl="solidFgAcc1" presStyleIdx="3" presStyleCnt="4"/>
      <dgm:spPr/>
    </dgm:pt>
  </dgm:ptLst>
  <dgm:cxnLst>
    <dgm:cxn modelId="{21747315-A0ED-42FB-B087-30CF8726A087}" type="presOf" srcId="{D8CD4303-3A2E-4F5E-899E-D5BC27931A0D}" destId="{A46E226A-2613-446D-B309-9BAAECCE9607}" srcOrd="0" destOrd="0" presId="urn:microsoft.com/office/officeart/2008/layout/VerticalCurvedList"/>
    <dgm:cxn modelId="{FC122D2F-392B-4621-8A7F-E573478A731E}" type="presOf" srcId="{3F7E1EB2-F16D-445F-A0E9-C1611A4D1366}" destId="{296715C5-D9CD-4160-81AB-9B2A60C13B36}" srcOrd="0" destOrd="0" presId="urn:microsoft.com/office/officeart/2008/layout/VerticalCurvedList"/>
    <dgm:cxn modelId="{EF786133-0B2B-4CFD-9313-39E2B647F978}" type="presOf" srcId="{9DB543B2-930F-44D3-ABB0-EC109D915F0F}" destId="{E5B92D02-EFFF-41DB-B927-060FDF045F76}" srcOrd="0" destOrd="0" presId="urn:microsoft.com/office/officeart/2008/layout/VerticalCurvedList"/>
    <dgm:cxn modelId="{A8D96047-E451-4764-8B03-99045232A1CF}" srcId="{6A0F0A48-DD95-4BFA-9A40-64EA7C8BC1B1}" destId="{3F7E1EB2-F16D-445F-A0E9-C1611A4D1366}" srcOrd="3" destOrd="0" parTransId="{9C38A268-86E1-463F-A348-3C9AB64830FB}" sibTransId="{64D51AA3-A5CF-40AD-B4C5-641169BC3A14}"/>
    <dgm:cxn modelId="{BDF30270-C0A2-4439-8FBA-CC973524FE22}" type="presOf" srcId="{6A0F0A48-DD95-4BFA-9A40-64EA7C8BC1B1}" destId="{96C02001-E0FD-4A31-AC9A-31C12FBEB70B}" srcOrd="0" destOrd="0" presId="urn:microsoft.com/office/officeart/2008/layout/VerticalCurvedList"/>
    <dgm:cxn modelId="{BF2D9181-0C15-406B-BB56-9D0EDF00A240}" srcId="{6A0F0A48-DD95-4BFA-9A40-64EA7C8BC1B1}" destId="{25A7FE21-3053-444B-95CB-710E022F6756}" srcOrd="1" destOrd="0" parTransId="{5B6E89E6-CCA2-42A5-B5C4-268F852DC3C0}" sibTransId="{70B77CF4-6BC1-4BB7-ABCC-D66BF1E5A1FD}"/>
    <dgm:cxn modelId="{94649E90-E257-40E6-8EF0-E51663C24CF7}" type="presOf" srcId="{6B6F9D93-A1C4-427B-B0DB-1D9962595649}" destId="{EBE71406-096C-4102-AA33-878E85DAEE2E}" srcOrd="0" destOrd="0" presId="urn:microsoft.com/office/officeart/2008/layout/VerticalCurvedList"/>
    <dgm:cxn modelId="{CEDB2AA6-5B3E-49E0-9B19-021BC03810A1}" srcId="{6A0F0A48-DD95-4BFA-9A40-64EA7C8BC1B1}" destId="{9DB543B2-930F-44D3-ABB0-EC109D915F0F}" srcOrd="2" destOrd="0" parTransId="{F3FD1E77-8876-49ED-AE9D-1B43EB1C10D2}" sibTransId="{49017BF5-8AC4-4570-9553-F1C9E66AC810}"/>
    <dgm:cxn modelId="{9B5301CB-AF92-48A0-B1F4-BF3CBE017491}" type="presOf" srcId="{25A7FE21-3053-444B-95CB-710E022F6756}" destId="{7404EC41-02ED-43B8-ADD9-29A171AE0C0F}" srcOrd="0" destOrd="0" presId="urn:microsoft.com/office/officeart/2008/layout/VerticalCurvedList"/>
    <dgm:cxn modelId="{7EDAE7D7-5606-4B63-87D9-6B3CE2F6A985}" srcId="{6A0F0A48-DD95-4BFA-9A40-64EA7C8BC1B1}" destId="{6B6F9D93-A1C4-427B-B0DB-1D9962595649}" srcOrd="0" destOrd="0" parTransId="{0D3B8250-3FFC-45BB-91F6-251E6B5A1C7B}" sibTransId="{D8CD4303-3A2E-4F5E-899E-D5BC27931A0D}"/>
    <dgm:cxn modelId="{6759384A-7893-4016-9E8A-16F7EFB0F3CD}" type="presParOf" srcId="{96C02001-E0FD-4A31-AC9A-31C12FBEB70B}" destId="{3EB4FDAC-A9BE-459E-A2DB-80152569C3B3}" srcOrd="0" destOrd="0" presId="urn:microsoft.com/office/officeart/2008/layout/VerticalCurvedList"/>
    <dgm:cxn modelId="{ED087362-BB5F-4BC1-842C-F725BCA4E545}" type="presParOf" srcId="{3EB4FDAC-A9BE-459E-A2DB-80152569C3B3}" destId="{1A8CE590-F228-47BA-A1E8-15707C0BC875}" srcOrd="0" destOrd="0" presId="urn:microsoft.com/office/officeart/2008/layout/VerticalCurvedList"/>
    <dgm:cxn modelId="{F54CEB9E-5553-4D02-B46B-33C4DE21BB7F}" type="presParOf" srcId="{1A8CE590-F228-47BA-A1E8-15707C0BC875}" destId="{C1F0D78F-7B8E-45C2-8477-42C6DD56F563}" srcOrd="0" destOrd="0" presId="urn:microsoft.com/office/officeart/2008/layout/VerticalCurvedList"/>
    <dgm:cxn modelId="{86406FF4-D58B-4158-8762-219744B296FB}" type="presParOf" srcId="{1A8CE590-F228-47BA-A1E8-15707C0BC875}" destId="{A46E226A-2613-446D-B309-9BAAECCE9607}" srcOrd="1" destOrd="0" presId="urn:microsoft.com/office/officeart/2008/layout/VerticalCurvedList"/>
    <dgm:cxn modelId="{747E8982-2863-4930-8FB9-8B38784E5185}" type="presParOf" srcId="{1A8CE590-F228-47BA-A1E8-15707C0BC875}" destId="{E4C16D2F-012B-47BB-A54F-82D0195B362F}" srcOrd="2" destOrd="0" presId="urn:microsoft.com/office/officeart/2008/layout/VerticalCurvedList"/>
    <dgm:cxn modelId="{A1FBD9F0-8B58-41DE-A74E-723E4B323EE4}" type="presParOf" srcId="{1A8CE590-F228-47BA-A1E8-15707C0BC875}" destId="{3797296C-D94A-48EE-A996-8DEFA9690660}" srcOrd="3" destOrd="0" presId="urn:microsoft.com/office/officeart/2008/layout/VerticalCurvedList"/>
    <dgm:cxn modelId="{259DEB7D-FAC5-4FAE-9423-3EC19827FF4A}" type="presParOf" srcId="{3EB4FDAC-A9BE-459E-A2DB-80152569C3B3}" destId="{EBE71406-096C-4102-AA33-878E85DAEE2E}" srcOrd="1" destOrd="0" presId="urn:microsoft.com/office/officeart/2008/layout/VerticalCurvedList"/>
    <dgm:cxn modelId="{0686CDF6-42E5-423F-872A-102ECD5D7549}" type="presParOf" srcId="{3EB4FDAC-A9BE-459E-A2DB-80152569C3B3}" destId="{C0708FC9-7F82-40F7-9C84-6D33F4765AAA}" srcOrd="2" destOrd="0" presId="urn:microsoft.com/office/officeart/2008/layout/VerticalCurvedList"/>
    <dgm:cxn modelId="{6146C189-10E0-4079-A3E6-0BDEE7417984}" type="presParOf" srcId="{C0708FC9-7F82-40F7-9C84-6D33F4765AAA}" destId="{3A614804-F288-4D98-8625-89085972D023}" srcOrd="0" destOrd="0" presId="urn:microsoft.com/office/officeart/2008/layout/VerticalCurvedList"/>
    <dgm:cxn modelId="{C7BC3D78-DEF5-4429-A525-59E7A02685E1}" type="presParOf" srcId="{3EB4FDAC-A9BE-459E-A2DB-80152569C3B3}" destId="{7404EC41-02ED-43B8-ADD9-29A171AE0C0F}" srcOrd="3" destOrd="0" presId="urn:microsoft.com/office/officeart/2008/layout/VerticalCurvedList"/>
    <dgm:cxn modelId="{3BB51A7E-2190-433D-A328-9050B836B52E}" type="presParOf" srcId="{3EB4FDAC-A9BE-459E-A2DB-80152569C3B3}" destId="{32EA4DCE-0501-4115-9D4E-2B344922BE87}" srcOrd="4" destOrd="0" presId="urn:microsoft.com/office/officeart/2008/layout/VerticalCurvedList"/>
    <dgm:cxn modelId="{5D496950-B825-4F66-8E03-D9D9FCC1E41F}" type="presParOf" srcId="{32EA4DCE-0501-4115-9D4E-2B344922BE87}" destId="{F4CDF36E-F881-4830-8C34-2AC4C5759ABF}" srcOrd="0" destOrd="0" presId="urn:microsoft.com/office/officeart/2008/layout/VerticalCurvedList"/>
    <dgm:cxn modelId="{40A9A5AD-7EA6-4757-AE03-70D8E86BA6D5}" type="presParOf" srcId="{3EB4FDAC-A9BE-459E-A2DB-80152569C3B3}" destId="{E5B92D02-EFFF-41DB-B927-060FDF045F76}" srcOrd="5" destOrd="0" presId="urn:microsoft.com/office/officeart/2008/layout/VerticalCurvedList"/>
    <dgm:cxn modelId="{4477A321-AAEA-4513-A55A-583663C2803C}" type="presParOf" srcId="{3EB4FDAC-A9BE-459E-A2DB-80152569C3B3}" destId="{323BCE67-64B9-4CFC-8B9B-FD846C23F8E1}" srcOrd="6" destOrd="0" presId="urn:microsoft.com/office/officeart/2008/layout/VerticalCurvedList"/>
    <dgm:cxn modelId="{03B87A24-F505-483D-BE5C-BED2A3C41A93}" type="presParOf" srcId="{323BCE67-64B9-4CFC-8B9B-FD846C23F8E1}" destId="{D453091A-75C5-4676-BC90-329C476DB75E}" srcOrd="0" destOrd="0" presId="urn:microsoft.com/office/officeart/2008/layout/VerticalCurvedList"/>
    <dgm:cxn modelId="{00C9033D-3E68-423D-BB03-35D1E3AFAAED}" type="presParOf" srcId="{3EB4FDAC-A9BE-459E-A2DB-80152569C3B3}" destId="{296715C5-D9CD-4160-81AB-9B2A60C13B36}" srcOrd="7" destOrd="0" presId="urn:microsoft.com/office/officeart/2008/layout/VerticalCurvedList"/>
    <dgm:cxn modelId="{E7B21881-FE42-4BF2-87E1-29F10814F7DB}" type="presParOf" srcId="{3EB4FDAC-A9BE-459E-A2DB-80152569C3B3}" destId="{3E85A579-9FE8-475F-89B6-C28A3FFDF4A9}" srcOrd="8" destOrd="0" presId="urn:microsoft.com/office/officeart/2008/layout/VerticalCurvedList"/>
    <dgm:cxn modelId="{DA490434-90B2-485A-B3F9-F7698447AA64}" type="presParOf" srcId="{3E85A579-9FE8-475F-89B6-C28A3FFDF4A9}" destId="{21022275-5040-40EB-BDE7-E55C1D0B9E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E226A-2613-446D-B309-9BAAECCE9607}">
      <dsp:nvSpPr>
        <dsp:cNvPr id="0" name=""/>
        <dsp:cNvSpPr/>
      </dsp:nvSpPr>
      <dsp:spPr>
        <a:xfrm>
          <a:off x="-4363915" y="-669377"/>
          <a:ext cx="5199092" cy="5199092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71406-096C-4102-AA33-878E85DAEE2E}">
      <dsp:nvSpPr>
        <dsp:cNvPr id="0" name=""/>
        <dsp:cNvSpPr/>
      </dsp:nvSpPr>
      <dsp:spPr>
        <a:xfrm>
          <a:off x="437520" y="296782"/>
          <a:ext cx="6090213" cy="593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3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Chat121 Design Concept</a:t>
          </a:r>
        </a:p>
      </dsp:txBody>
      <dsp:txXfrm>
        <a:off x="437520" y="296782"/>
        <a:ext cx="6090213" cy="593874"/>
      </dsp:txXfrm>
    </dsp:sp>
    <dsp:sp modelId="{3A614804-F288-4D98-8625-89085972D023}">
      <dsp:nvSpPr>
        <dsp:cNvPr id="0" name=""/>
        <dsp:cNvSpPr/>
      </dsp:nvSpPr>
      <dsp:spPr>
        <a:xfrm>
          <a:off x="66349" y="222548"/>
          <a:ext cx="742342" cy="74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04EC41-02ED-43B8-ADD9-29A171AE0C0F}">
      <dsp:nvSpPr>
        <dsp:cNvPr id="0" name=""/>
        <dsp:cNvSpPr/>
      </dsp:nvSpPr>
      <dsp:spPr>
        <a:xfrm>
          <a:off x="778002" y="1187748"/>
          <a:ext cx="5749731" cy="5938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3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Chat121 Conversational Design</a:t>
          </a:r>
        </a:p>
      </dsp:txBody>
      <dsp:txXfrm>
        <a:off x="778002" y="1187748"/>
        <a:ext cx="5749731" cy="593874"/>
      </dsp:txXfrm>
    </dsp:sp>
    <dsp:sp modelId="{F4CDF36E-F881-4830-8C34-2AC4C5759ABF}">
      <dsp:nvSpPr>
        <dsp:cNvPr id="0" name=""/>
        <dsp:cNvSpPr/>
      </dsp:nvSpPr>
      <dsp:spPr>
        <a:xfrm>
          <a:off x="406831" y="1113514"/>
          <a:ext cx="742342" cy="74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B92D02-EFFF-41DB-B927-060FDF045F76}">
      <dsp:nvSpPr>
        <dsp:cNvPr id="0" name=""/>
        <dsp:cNvSpPr/>
      </dsp:nvSpPr>
      <dsp:spPr>
        <a:xfrm>
          <a:off x="778002" y="2078714"/>
          <a:ext cx="5749731" cy="5938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3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Chat121 Conversation Dialog</a:t>
          </a:r>
        </a:p>
      </dsp:txBody>
      <dsp:txXfrm>
        <a:off x="778002" y="2078714"/>
        <a:ext cx="5749731" cy="593874"/>
      </dsp:txXfrm>
    </dsp:sp>
    <dsp:sp modelId="{D453091A-75C5-4676-BC90-329C476DB75E}">
      <dsp:nvSpPr>
        <dsp:cNvPr id="0" name=""/>
        <dsp:cNvSpPr/>
      </dsp:nvSpPr>
      <dsp:spPr>
        <a:xfrm>
          <a:off x="406831" y="2004479"/>
          <a:ext cx="742342" cy="74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715C5-D9CD-4160-81AB-9B2A60C13B36}">
      <dsp:nvSpPr>
        <dsp:cNvPr id="0" name=""/>
        <dsp:cNvSpPr/>
      </dsp:nvSpPr>
      <dsp:spPr>
        <a:xfrm>
          <a:off x="437520" y="2969680"/>
          <a:ext cx="6090213" cy="5938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3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Chat 121 Enhancements</a:t>
          </a:r>
        </a:p>
      </dsp:txBody>
      <dsp:txXfrm>
        <a:off x="437520" y="2969680"/>
        <a:ext cx="6090213" cy="593874"/>
      </dsp:txXfrm>
    </dsp:sp>
    <dsp:sp modelId="{21022275-5040-40EB-BDE7-E55C1D0B9EE0}">
      <dsp:nvSpPr>
        <dsp:cNvPr id="0" name=""/>
        <dsp:cNvSpPr/>
      </dsp:nvSpPr>
      <dsp:spPr>
        <a:xfrm>
          <a:off x="66349" y="2895445"/>
          <a:ext cx="742342" cy="74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650A1B-356B-4377-B5AE-2EA981CC5D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9C07F-65D7-46B4-A81F-79BECD741A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866AE-62E1-4CBA-9A0A-3A254E3C8AB9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78BCC-F452-482F-B27E-E636A7DEA7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DA87-5A84-459B-AB3B-5FA079E93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D73B-E056-421A-9D1D-F7DB7673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54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F2E6-23E7-4375-A6A5-61C87A18DADF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A018-4F74-4921-AF16-74227F6DE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7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1046E9-C641-47CE-B649-EFC5FF21CB46}"/>
              </a:ext>
            </a:extLst>
          </p:cNvPr>
          <p:cNvSpPr/>
          <p:nvPr userDrawn="1"/>
        </p:nvSpPr>
        <p:spPr>
          <a:xfrm>
            <a:off x="9872610" y="0"/>
            <a:ext cx="2319390" cy="108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9381C-B487-4C41-8B36-DA493640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5684"/>
            <a:ext cx="9144000" cy="222041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03B8-4709-425C-8D06-329292A7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8432"/>
            <a:ext cx="9144000" cy="678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0FA47D-6E5A-4736-A3B5-752EC5B2E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0" y="405823"/>
            <a:ext cx="2377440" cy="3962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2A7E05-4D27-4016-BEB2-70ECD8CDE06B}"/>
              </a:ext>
            </a:extLst>
          </p:cNvPr>
          <p:cNvSpPr/>
          <p:nvPr userDrawn="1"/>
        </p:nvSpPr>
        <p:spPr>
          <a:xfrm>
            <a:off x="9317021" y="864715"/>
            <a:ext cx="2701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>
                <a:solidFill>
                  <a:srgbClr val="8CBE00"/>
                </a:solidFill>
              </a:rPr>
              <a:t>we don’t follow trends, we pioneer them</a:t>
            </a:r>
            <a:endParaRPr lang="en-GB" sz="1200" dirty="0">
              <a:solidFill>
                <a:srgbClr val="8CBE00"/>
              </a:solidFill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180F994-C9E0-4155-8C5D-13BD769A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787" y="6598800"/>
            <a:ext cx="1678467" cy="259200"/>
          </a:xfrm>
        </p:spPr>
        <p:txBody>
          <a:bodyPr/>
          <a:lstStyle/>
          <a:p>
            <a:fld id="{035E8776-DF11-483E-85A6-277FEE09184C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B664A88-F530-46BF-B17C-2456ED3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9292" y="6598800"/>
            <a:ext cx="7253416" cy="259200"/>
          </a:xfrm>
        </p:spPr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52B4F3D-7488-4633-8F45-8FE9561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6746" y="6598800"/>
            <a:ext cx="1727890" cy="259200"/>
          </a:xfrm>
        </p:spPr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C7190-5A30-45FF-A69F-DE6E796A45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41" y="307500"/>
            <a:ext cx="6870885" cy="34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CDF9-FFDB-4B31-A12D-12B77186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B734C-E4BA-4322-B0BA-C67B952A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C952-B7C2-4F07-8675-2DD4445C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217D753-98EE-43CA-AB42-A3FAFCD1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787" y="6610865"/>
            <a:ext cx="1678467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A6FDC3-6BC4-4B0D-B11C-A21EB1A26209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42626E-1B82-4C20-8613-26629EDCF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746" y="6610865"/>
            <a:ext cx="1727890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3CB2-F53E-42CE-97B7-08DAB053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E34B16-2FC5-4457-A2C3-9074DE4F3919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E59-DA1C-48CE-8E7C-DDB6842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CA08-C3F9-489E-A9A5-1119C66A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199" y="778475"/>
            <a:ext cx="11244649" cy="581943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D5CEB4-137D-4C60-A46F-EDD25C395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87" y="6610865"/>
            <a:ext cx="1678467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0B962FB-FA7E-48A6-BCA0-048A29A9B0F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49EA0B-E07A-45AF-A9BA-A858F052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746" y="6610865"/>
            <a:ext cx="1727890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1CF90-3454-41FC-9BF0-4396A3913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73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944B3-B042-455C-8F45-20AFDBD6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C05EE-5968-4EAC-AA4D-7E1506A6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029F45-C4A3-4E52-A816-2666D5908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87" y="6610865"/>
            <a:ext cx="1678467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221BD8C-DE45-4244-AE46-8AA561ACECE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501076-5321-4119-B053-E20DAB0F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746" y="6610865"/>
            <a:ext cx="1727890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A20B2-3509-4C54-8136-EF83B050E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8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1046E9-C641-47CE-B649-EFC5FF21CB46}"/>
              </a:ext>
            </a:extLst>
          </p:cNvPr>
          <p:cNvSpPr/>
          <p:nvPr userDrawn="1"/>
        </p:nvSpPr>
        <p:spPr>
          <a:xfrm>
            <a:off x="9872610" y="0"/>
            <a:ext cx="2319390" cy="108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9381C-B487-4C41-8B36-DA493640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286" y="2391088"/>
            <a:ext cx="6310184" cy="796593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03B8-4709-425C-8D06-329292A7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952" y="3398108"/>
            <a:ext cx="6310184" cy="291619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369476-815F-4432-BD28-EDBBE738D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0" y="405823"/>
            <a:ext cx="2377440" cy="396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59E396-DC04-4D30-90CE-7E1AFD930918}"/>
              </a:ext>
            </a:extLst>
          </p:cNvPr>
          <p:cNvSpPr/>
          <p:nvPr userDrawn="1"/>
        </p:nvSpPr>
        <p:spPr>
          <a:xfrm>
            <a:off x="9317021" y="864715"/>
            <a:ext cx="2701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>
                <a:solidFill>
                  <a:srgbClr val="8CBE00"/>
                </a:solidFill>
              </a:rPr>
              <a:t>we don’t follow trends, we pioneer them</a:t>
            </a:r>
            <a:endParaRPr lang="en-GB" sz="1200" dirty="0">
              <a:solidFill>
                <a:srgbClr val="8CBE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2B73-713C-4ACC-AD88-32F3305F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EE4D-9F70-4CBE-BE2C-3BFF326C13E2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C34A-FFCE-4D4E-8180-21CE1945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88FB57-246E-478D-8D83-8E60AC79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AE4A66C-FC70-4375-A6E4-CE8979DA29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470" y="1430993"/>
            <a:ext cx="4916509" cy="24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6B46-4B8C-4B9A-81F8-D3EE3E1C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D6CA-FFD4-457A-8662-A7B7A5D3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78475"/>
            <a:ext cx="11244649" cy="58194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F4D6222-6CA2-4A1B-A542-2EE9A439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021EFA3-C9DB-488D-9B34-8CBFD48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C4F856-4628-4847-8625-DC696C6B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35A5D316-9EE6-4199-B779-7DA685A39DCB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4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C90-1D05-4EE7-99B0-DB11E466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2BB2-A031-4F33-8111-59F05F0D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A0B5AF-1F97-4D62-8BDD-98D53D9D961E}"/>
              </a:ext>
            </a:extLst>
          </p:cNvPr>
          <p:cNvSpPr txBox="1">
            <a:spLocks/>
          </p:cNvSpPr>
          <p:nvPr userDrawn="1"/>
        </p:nvSpPr>
        <p:spPr>
          <a:xfrm>
            <a:off x="10416746" y="6610865"/>
            <a:ext cx="1727890" cy="24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2F63F6-184A-4FB6-90DD-173E7AEC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6E7-9885-40B6-99D1-CA57D45CB82C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D510531-1F5E-4B4B-ADC3-0C1F11EB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85A5C9-3E31-4D36-AC7A-F262CCAE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02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9891-B178-4393-B007-DD32E854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6D7F-1EA3-4B4A-8FFB-A5F1DC741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2043"/>
            <a:ext cx="5181600" cy="52749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75AFE-6ED0-4997-A44D-01DFCAC0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2043"/>
            <a:ext cx="5181600" cy="52749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B85C87-9444-4826-BF92-01D8DE8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D873-CB4A-4903-AC61-5EB77CA22479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E5C0A2-A6C0-4619-ADB4-03EBA413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73E7F8-79D7-4783-9D6E-953855AB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31B49024-1A74-4CFD-B35E-E32367620694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B402-B134-4F3A-90BC-919C503A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9700526" cy="672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8B02F-8435-4862-B8C2-EC1E0616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65047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20BA3-A663-4C51-B24C-1F45ACC4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B79CF-FC2E-4D51-9175-EDEA1DCD6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65047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B64C5-F0D9-4C8F-BE57-310D95BE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E9A4FB7-0CEE-4771-874A-A85EAA5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962C-A8E8-4F63-ADD9-6953354F71D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361255-E042-4E26-BF8A-96FE5737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5C2631-52C3-48CC-8FE8-64218B04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1610309-7500-48D9-85C3-C2AE2D2F15F7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2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AD68-A1F1-4940-8F7C-BDBB51D5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9A58-073B-4F58-B14A-61BD8D3D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8C7-8752-4613-BAF6-201D0085B78E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0C8C-9AB6-4C83-B94A-65F756D0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789A9-117D-4E53-BA48-89662D3B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CE129974-F969-477E-968F-9AB42D28266D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2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D29E-D478-4CA1-A78B-75A89B03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0E6-D252-4306-9A19-975C321EFB17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3630A-AC24-42A1-A8E1-FA12F357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D05EE0-02BA-4D23-8FBC-E9EF54F6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74B2CF0-17DA-483D-BA70-7E639C2D8223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3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A164-01AD-42C5-A6DD-3EA1587D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3A02-2C3E-4949-99CD-9EEA520E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861-73B0-40EA-B731-128A9CF4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DFFA8F-793E-4602-B49E-D2FF2046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2C8-4F09-49D5-85ED-35F85FC893E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C0500C-4426-446C-86AC-D6446170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971C9D-0ED4-433C-A609-A5C16156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732C6499-51E1-4AF1-8BA1-C106C1A68D18}"/>
              </a:ext>
            </a:extLst>
          </p:cNvPr>
          <p:cNvSpPr/>
          <p:nvPr userDrawn="1"/>
        </p:nvSpPr>
        <p:spPr>
          <a:xfrm>
            <a:off x="0" y="0"/>
            <a:ext cx="753035" cy="762000"/>
          </a:xfrm>
          <a:prstGeom prst="halfFrame">
            <a:avLst/>
          </a:prstGeom>
          <a:solidFill>
            <a:srgbClr val="99CD25"/>
          </a:solidFill>
          <a:ln>
            <a:solidFill>
              <a:srgbClr val="99C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AA136B-E1EB-4A99-BACB-DDAF7C2B7C24}"/>
              </a:ext>
            </a:extLst>
          </p:cNvPr>
          <p:cNvSpPr/>
          <p:nvPr userDrawn="1"/>
        </p:nvSpPr>
        <p:spPr>
          <a:xfrm>
            <a:off x="0" y="6597910"/>
            <a:ext cx="12192000" cy="260089"/>
          </a:xfrm>
          <a:prstGeom prst="rect">
            <a:avLst/>
          </a:prstGeom>
          <a:solidFill>
            <a:schemeClr val="tx1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bIns="10800"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2B753-DFDC-4141-888E-DBF5EE02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68" y="12957"/>
            <a:ext cx="10044000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E592F8-26DC-4AFA-9413-4C46858260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878" y="101496"/>
            <a:ext cx="1560416" cy="260069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1483BAF-B5CC-4D15-BF15-2D3568EF8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87" y="6597313"/>
            <a:ext cx="1678467" cy="260687"/>
          </a:xfrm>
          <a:prstGeom prst="rect">
            <a:avLst/>
          </a:prstGeom>
        </p:spPr>
        <p:txBody>
          <a:bodyPr vert="horz" lIns="91440" tIns="10800" rIns="91440" bIns="1080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F3BE66-8085-4FBF-A588-2D5CDC0BD981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9875C73-C221-40F5-9283-C0968281C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746" y="6597313"/>
            <a:ext cx="1727890" cy="260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6AD0F9-2D5C-4C72-A31B-F29912E566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EF38A07-4F8C-48C9-BAAE-03557509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92" y="6598800"/>
            <a:ext cx="7253416" cy="259200"/>
          </a:xfrm>
          <a:prstGeom prst="rect">
            <a:avLst/>
          </a:prstGeom>
        </p:spPr>
        <p:txBody>
          <a:bodyPr tIns="10800" bIns="1080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&amp; Confidential © 121advisor</a:t>
            </a:r>
          </a:p>
        </p:txBody>
      </p:sp>
    </p:spTree>
    <p:extLst>
      <p:ext uri="{BB962C8B-B14F-4D97-AF65-F5344CB8AC3E}">
        <p14:creationId xmlns:p14="http://schemas.microsoft.com/office/powerpoint/2010/main" val="351456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hiagarajah@121advisor.com" TargetMode="External"/><Relationship Id="rId2" Type="http://schemas.openxmlformats.org/officeDocument/2006/relationships/hyperlink" Target="mailto:caren@121adviso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evin@121adviso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C065801-F3B2-4B91-ACEA-F61225F5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288" y="3097044"/>
            <a:ext cx="10084904" cy="2220415"/>
          </a:xfrm>
        </p:spPr>
        <p:txBody>
          <a:bodyPr anchor="b">
            <a:normAutofit/>
          </a:bodyPr>
          <a:lstStyle/>
          <a:p>
            <a:r>
              <a:rPr lang="en-GB" sz="4400" dirty="0"/>
              <a:t>121Advisor Chatbot</a:t>
            </a:r>
            <a:br>
              <a:rPr lang="en-GB" sz="4400" dirty="0"/>
            </a:br>
            <a:r>
              <a:rPr lang="en-GB" sz="4400" dirty="0"/>
              <a:t>(Chat121)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E3E5D5E-6876-4808-BAAC-4785779E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8432"/>
            <a:ext cx="9144000" cy="724106"/>
          </a:xfrm>
        </p:spPr>
        <p:txBody>
          <a:bodyPr/>
          <a:lstStyle/>
          <a:p>
            <a:r>
              <a:rPr lang="en-GB" dirty="0"/>
              <a:t>Provided by One Two One Advisor Sdn Bhd (v 1) </a:t>
            </a:r>
          </a:p>
          <a:p>
            <a:r>
              <a:rPr lang="en-GB" sz="1600" dirty="0"/>
              <a:t>&lt;DATE&gt;</a:t>
            </a:r>
            <a:endParaRPr lang="en-US" sz="2800" b="1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4299FAA-16EB-4C80-B8F9-88233C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33CC-6B1B-4FF9-BDCE-DA4E5A4BC59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691B9E-876E-4432-9AE1-CB00253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9DCB40-5866-4C40-9C67-48B43FD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9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55D3-5E1A-407D-8F6F-785E66C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– Contact Us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DD35-4034-4486-A236-756FE134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OTG – Contact Us</a:t>
            </a:r>
          </a:p>
          <a:p>
            <a:endParaRPr lang="en-MY" dirty="0"/>
          </a:p>
          <a:p>
            <a:r>
              <a:rPr lang="en-MY" dirty="0"/>
              <a:t>Field: Newsletter Subscription checkbox</a:t>
            </a:r>
          </a:p>
          <a:p>
            <a:pPr lvl="1"/>
            <a:r>
              <a:rPr lang="en-MY" dirty="0"/>
              <a:t>Would you like to subscribe to our Newsletter 121Insights? [Yes]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FA4B-E063-441E-ABF5-E962501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08C1-81DB-4F9C-8082-E54A6A7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C492-0615-41B5-A3C0-305F20DD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95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4864-4840-4460-8988-A654B9B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- Solutions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FF2B-9E77-4ACD-86D7-4E5B24DB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Customer First Connected Enterprise Digital Framework</a:t>
            </a:r>
          </a:p>
          <a:p>
            <a:pPr lvl="1"/>
            <a:r>
              <a:rPr lang="en-MY" dirty="0"/>
              <a:t>Brief description of Customer First Connected Enterprise</a:t>
            </a:r>
          </a:p>
          <a:p>
            <a:pPr lvl="1"/>
            <a:r>
              <a:rPr lang="en-MY" dirty="0"/>
              <a:t>Scrolling Products to choose</a:t>
            </a:r>
          </a:p>
          <a:p>
            <a:r>
              <a:rPr lang="en-MY" dirty="0"/>
              <a:t>Selected Product</a:t>
            </a:r>
          </a:p>
          <a:p>
            <a:pPr lvl="1"/>
            <a:r>
              <a:rPr lang="en-MY" dirty="0"/>
              <a:t>Summary Description</a:t>
            </a:r>
          </a:p>
          <a:p>
            <a:pPr lvl="1"/>
            <a:r>
              <a:rPr lang="en-GB" dirty="0"/>
              <a:t>Would you like me to send you more information? [YES]   [NO]</a:t>
            </a:r>
          </a:p>
          <a:p>
            <a:pPr lvl="1"/>
            <a:r>
              <a:rPr lang="en-GB" dirty="0"/>
              <a:t>Hints: Contact </a:t>
            </a:r>
            <a:r>
              <a:rPr lang="en-GB" dirty="0" err="1"/>
              <a:t>Me|Other</a:t>
            </a:r>
            <a:r>
              <a:rPr lang="en-GB" dirty="0"/>
              <a:t> Solutions|121 </a:t>
            </a:r>
            <a:r>
              <a:rPr lang="en-GB" dirty="0" err="1"/>
              <a:t>Services|About</a:t>
            </a:r>
            <a:r>
              <a:rPr lang="en-GB" dirty="0"/>
              <a:t> 121Advisor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55EA-3E6F-4CBD-A5E8-AFD4912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4B1A-A190-4442-BE64-EE7C4035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83A-4027-4B90-AFF7-6AEA3188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48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4864-4840-4460-8988-A654B9B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- Solutions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FF2B-9E77-4ACD-86D7-4E5B24DB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769" y="778476"/>
            <a:ext cx="2363444" cy="3587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600" dirty="0"/>
              <a:t>Start with </a:t>
            </a:r>
          </a:p>
          <a:p>
            <a:r>
              <a:rPr lang="en-MY" sz="1600" dirty="0"/>
              <a:t>Customer First Connected Enterprise</a:t>
            </a:r>
          </a:p>
          <a:p>
            <a:r>
              <a:rPr lang="en-MY" sz="1600" dirty="0"/>
              <a:t>EDF</a:t>
            </a:r>
          </a:p>
          <a:p>
            <a:r>
              <a:rPr lang="en-MY" sz="1600" dirty="0"/>
              <a:t>Enterprise Digital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55EA-3E6F-4CBD-A5E8-AFD4912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4B1A-A190-4442-BE64-EE7C4035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83A-4027-4B90-AFF7-6AEA3188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4E273-091F-42FD-AF8F-E8183B555B05}"/>
              </a:ext>
            </a:extLst>
          </p:cNvPr>
          <p:cNvSpPr/>
          <p:nvPr/>
        </p:nvSpPr>
        <p:spPr>
          <a:xfrm>
            <a:off x="3605054" y="778475"/>
            <a:ext cx="248314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121 Solutions</a:t>
            </a:r>
          </a:p>
          <a:p>
            <a:r>
              <a:rPr lang="en-MY" sz="1200" dirty="0"/>
              <a:t>Customer First Connected Enterprise</a:t>
            </a:r>
          </a:p>
          <a:p>
            <a:r>
              <a:rPr lang="en-MY" sz="1200" dirty="0"/>
              <a:t>EDF     Enterprise Digital Framework</a:t>
            </a:r>
          </a:p>
          <a:p>
            <a:r>
              <a:rPr lang="en-MY" sz="1200" dirty="0"/>
              <a:t>p.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CD507-7138-40F1-B44E-4335FB0F0800}"/>
              </a:ext>
            </a:extLst>
          </p:cNvPr>
          <p:cNvSpPr/>
          <p:nvPr/>
        </p:nvSpPr>
        <p:spPr>
          <a:xfrm>
            <a:off x="105847" y="1959664"/>
            <a:ext cx="21927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 err="1"/>
              <a:t>ReMMA</a:t>
            </a:r>
            <a:r>
              <a:rPr lang="en-MY" sz="1200" b="1" dirty="0"/>
              <a:t> </a:t>
            </a:r>
            <a:br>
              <a:rPr lang="en-MY" sz="1200" b="1" dirty="0"/>
            </a:br>
            <a:r>
              <a:rPr lang="en-MY" sz="1200" b="1" dirty="0"/>
              <a:t>Referral Management</a:t>
            </a:r>
          </a:p>
          <a:p>
            <a:r>
              <a:rPr lang="en-MY" sz="1200" dirty="0"/>
              <a:t>p. 11  Hints: Contact Me,</a:t>
            </a:r>
          </a:p>
          <a:p>
            <a:r>
              <a:rPr lang="en-MY" sz="1200" dirty="0"/>
              <a:t>Marketing Automation,</a:t>
            </a:r>
          </a:p>
          <a:p>
            <a:r>
              <a:rPr lang="en-MY" sz="1200" dirty="0"/>
              <a:t> Management, Case Study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18790-D22F-48A5-A148-629F9D01726B}"/>
              </a:ext>
            </a:extLst>
          </p:cNvPr>
          <p:cNvSpPr/>
          <p:nvPr/>
        </p:nvSpPr>
        <p:spPr>
          <a:xfrm>
            <a:off x="2646032" y="1959663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FITbot </a:t>
            </a:r>
            <a:br>
              <a:rPr lang="en-MY" sz="1200" b="1" dirty="0"/>
            </a:br>
            <a:r>
              <a:rPr lang="en-MY" sz="1200" b="1" dirty="0"/>
              <a:t>Chatbot   Robo Advisor</a:t>
            </a:r>
          </a:p>
          <a:p>
            <a:r>
              <a:rPr lang="en-MY" sz="1200" dirty="0"/>
              <a:t>p. 10 Hints: Contact Me,</a:t>
            </a:r>
            <a:br>
              <a:rPr lang="en-MY" sz="1200" dirty="0"/>
            </a:br>
            <a:r>
              <a:rPr lang="en-MY" sz="1200" dirty="0"/>
              <a:t>Chatbot services,</a:t>
            </a:r>
          </a:p>
          <a:p>
            <a:r>
              <a:rPr lang="en-MY" sz="1200" dirty="0"/>
              <a:t>Robo Advisor Services,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79C11-DAFA-4B20-B963-D5C7B42902AD}"/>
              </a:ext>
            </a:extLst>
          </p:cNvPr>
          <p:cNvSpPr/>
          <p:nvPr/>
        </p:nvSpPr>
        <p:spPr>
          <a:xfrm>
            <a:off x="5098841" y="1973685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 err="1"/>
              <a:t>WebPOS</a:t>
            </a:r>
            <a:br>
              <a:rPr lang="en-MY" sz="1200" b="1" dirty="0"/>
            </a:br>
            <a:r>
              <a:rPr lang="en-MY" sz="1200" b="1" dirty="0"/>
              <a:t>Website &amp; Portal </a:t>
            </a:r>
          </a:p>
          <a:p>
            <a:r>
              <a:rPr lang="en-MY" sz="1200" dirty="0"/>
              <a:t>p. 10 Hint: Contact Me,</a:t>
            </a:r>
          </a:p>
          <a:p>
            <a:r>
              <a:rPr lang="en-MY" sz="1200" dirty="0"/>
              <a:t>Responsive Design, Integration,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37283-9332-479B-824C-DE045082E2F4}"/>
              </a:ext>
            </a:extLst>
          </p:cNvPr>
          <p:cNvSpPr/>
          <p:nvPr/>
        </p:nvSpPr>
        <p:spPr>
          <a:xfrm>
            <a:off x="7499760" y="1959664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SAMA</a:t>
            </a:r>
          </a:p>
          <a:p>
            <a:pPr algn="ctr"/>
            <a:r>
              <a:rPr lang="en-MY" sz="1200" b="1" dirty="0"/>
              <a:t>Sales Activity Mobile App</a:t>
            </a:r>
          </a:p>
          <a:p>
            <a:r>
              <a:rPr lang="en-MY" sz="1200" dirty="0"/>
              <a:t>p. 11  Hint: Contact Me</a:t>
            </a:r>
          </a:p>
          <a:p>
            <a:r>
              <a:rPr lang="en-MY" sz="1200" dirty="0"/>
              <a:t>Activity Management</a:t>
            </a:r>
          </a:p>
          <a:p>
            <a:r>
              <a:rPr lang="en-MY" sz="1200" dirty="0"/>
              <a:t>Contact Management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35F93-DA3E-4D1A-ACA1-B481EFB247C4}"/>
              </a:ext>
            </a:extLst>
          </p:cNvPr>
          <p:cNvSpPr/>
          <p:nvPr/>
        </p:nvSpPr>
        <p:spPr>
          <a:xfrm>
            <a:off x="119937" y="3463783"/>
            <a:ext cx="21786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TIMMS </a:t>
            </a:r>
          </a:p>
          <a:p>
            <a:pPr algn="ctr"/>
            <a:r>
              <a:rPr lang="en-MY" sz="1200" b="1" dirty="0"/>
              <a:t>Mobile Point of Sales</a:t>
            </a:r>
          </a:p>
          <a:p>
            <a:r>
              <a:rPr lang="en-MY" sz="1200" dirty="0"/>
              <a:t>p. 12 Hints: Contact Me </a:t>
            </a:r>
          </a:p>
          <a:p>
            <a:r>
              <a:rPr lang="en-MY" sz="1200" dirty="0"/>
              <a:t>Contacts   Presentations   </a:t>
            </a:r>
            <a:br>
              <a:rPr lang="en-MY" sz="1200" dirty="0"/>
            </a:br>
            <a:r>
              <a:rPr lang="en-MY" sz="1200" dirty="0"/>
              <a:t>Sales Illustration   eProposal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29B41-1F08-4F46-ACA0-0C9F8761EB51}"/>
              </a:ext>
            </a:extLst>
          </p:cNvPr>
          <p:cNvSpPr/>
          <p:nvPr/>
        </p:nvSpPr>
        <p:spPr>
          <a:xfrm>
            <a:off x="5120884" y="3484744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CSSP  </a:t>
            </a:r>
            <a:br>
              <a:rPr lang="en-MY" sz="1200" b="1" dirty="0"/>
            </a:br>
            <a:r>
              <a:rPr lang="en-MY" sz="1200" b="1" dirty="0"/>
              <a:t>Customer Self-Service Portal</a:t>
            </a:r>
          </a:p>
          <a:p>
            <a:r>
              <a:rPr lang="en-MY" sz="1200" dirty="0"/>
              <a:t>p. 13 Hints : Contact Me, </a:t>
            </a:r>
          </a:p>
          <a:p>
            <a:r>
              <a:rPr lang="en-MY" sz="1200" dirty="0"/>
              <a:t>Enquiry,    Servicing,  </a:t>
            </a:r>
          </a:p>
          <a:p>
            <a:r>
              <a:rPr lang="en-MY" sz="1200" dirty="0"/>
              <a:t>Integration,   Messaging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F65F-F6D5-46A5-9DF1-3C5B7142D60E}"/>
              </a:ext>
            </a:extLst>
          </p:cNvPr>
          <p:cNvSpPr/>
          <p:nvPr/>
        </p:nvSpPr>
        <p:spPr>
          <a:xfrm>
            <a:off x="7499760" y="3476563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 err="1"/>
              <a:t>CeMD</a:t>
            </a:r>
            <a:endParaRPr lang="en-MY" sz="1200" b="1" dirty="0"/>
          </a:p>
          <a:p>
            <a:pPr algn="ctr"/>
            <a:r>
              <a:rPr lang="en-MY" sz="1200" b="1" dirty="0"/>
              <a:t>Community Portal</a:t>
            </a:r>
          </a:p>
          <a:p>
            <a:r>
              <a:rPr lang="en-MY" sz="1200" dirty="0"/>
              <a:t>p. 13 Hints : Contact Me </a:t>
            </a:r>
          </a:p>
          <a:p>
            <a:r>
              <a:rPr lang="en-MY" sz="1200" dirty="0"/>
              <a:t>Community Benefits, Community Features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E6EA4-73B5-4DAA-8F59-C261CB417437}"/>
              </a:ext>
            </a:extLst>
          </p:cNvPr>
          <p:cNvSpPr/>
          <p:nvPr/>
        </p:nvSpPr>
        <p:spPr>
          <a:xfrm>
            <a:off x="96787" y="5004273"/>
            <a:ext cx="220179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EPC</a:t>
            </a:r>
            <a:br>
              <a:rPr lang="en-MY" sz="1200" b="1" dirty="0"/>
            </a:br>
            <a:r>
              <a:rPr lang="en-MY" sz="1200" b="1" dirty="0"/>
              <a:t>Enterprise Product Configurator</a:t>
            </a:r>
          </a:p>
          <a:p>
            <a:r>
              <a:rPr lang="en-MY" sz="1200" dirty="0"/>
              <a:t>p. 14 Hints : Contact Me </a:t>
            </a:r>
          </a:p>
          <a:p>
            <a:r>
              <a:rPr lang="en-MY" sz="1200" dirty="0"/>
              <a:t>Products, Rules,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20B88F-38FE-420B-8D31-919A94D56FE1}"/>
              </a:ext>
            </a:extLst>
          </p:cNvPr>
          <p:cNvSpPr/>
          <p:nvPr/>
        </p:nvSpPr>
        <p:spPr>
          <a:xfrm>
            <a:off x="2646032" y="5004271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 err="1"/>
              <a:t>McDMS</a:t>
            </a:r>
            <a:r>
              <a:rPr lang="en-MY" sz="1200" b="1" dirty="0"/>
              <a:t> </a:t>
            </a:r>
            <a:br>
              <a:rPr lang="en-MY" sz="1200" b="1" dirty="0"/>
            </a:br>
            <a:r>
              <a:rPr lang="en-MY" sz="1200" b="1" dirty="0"/>
              <a:t>Multi-Channel Distribution</a:t>
            </a:r>
          </a:p>
          <a:p>
            <a:r>
              <a:rPr lang="en-MY" sz="1200" dirty="0"/>
              <a:t>p. 14 Hints : Contact Me </a:t>
            </a:r>
          </a:p>
          <a:p>
            <a:r>
              <a:rPr lang="en-MY" sz="1200" dirty="0"/>
              <a:t>Multi-channel benefits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426C9-7A40-4310-9B12-B49CC8324477}"/>
              </a:ext>
            </a:extLst>
          </p:cNvPr>
          <p:cNvSpPr/>
          <p:nvPr/>
        </p:nvSpPr>
        <p:spPr>
          <a:xfrm>
            <a:off x="5120884" y="5004271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RPA </a:t>
            </a:r>
            <a:br>
              <a:rPr lang="en-MY" sz="1200" b="1" dirty="0"/>
            </a:br>
            <a:r>
              <a:rPr lang="en-MY" sz="1200" b="1" dirty="0"/>
              <a:t>Robotic Process Automation</a:t>
            </a:r>
          </a:p>
          <a:p>
            <a:r>
              <a:rPr lang="en-MY" sz="1200" dirty="0"/>
              <a:t>Hints : Contact Me </a:t>
            </a:r>
          </a:p>
          <a:p>
            <a:r>
              <a:rPr lang="en-MY" sz="1200" dirty="0"/>
              <a:t>RPA Benefits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E2A659-D9BF-4D4E-B60E-1C2CF4D49E52}"/>
              </a:ext>
            </a:extLst>
          </p:cNvPr>
          <p:cNvSpPr/>
          <p:nvPr/>
        </p:nvSpPr>
        <p:spPr>
          <a:xfrm>
            <a:off x="7499760" y="5004270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 err="1"/>
              <a:t>eForms</a:t>
            </a:r>
            <a:endParaRPr lang="en-MY" sz="1200" b="1" dirty="0"/>
          </a:p>
          <a:p>
            <a:pPr algn="ctr"/>
            <a:r>
              <a:rPr lang="en-MY" sz="1200" b="1" dirty="0"/>
              <a:t>Multi-lingual </a:t>
            </a:r>
            <a:r>
              <a:rPr lang="en-MY" sz="1200" b="1" dirty="0" err="1"/>
              <a:t>eForms</a:t>
            </a:r>
            <a:endParaRPr lang="en-MY" sz="1200" b="1" dirty="0"/>
          </a:p>
          <a:p>
            <a:r>
              <a:rPr lang="en-MY" sz="1200" dirty="0"/>
              <a:t>Hints : Contact Me </a:t>
            </a:r>
          </a:p>
          <a:p>
            <a:r>
              <a:rPr lang="en-MY" sz="1200" dirty="0"/>
              <a:t>Design, RPA 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4FCA2-CFC0-40A4-A6F4-FEA894659F30}"/>
              </a:ext>
            </a:extLst>
          </p:cNvPr>
          <p:cNvSpPr/>
          <p:nvPr/>
        </p:nvSpPr>
        <p:spPr>
          <a:xfrm>
            <a:off x="9722708" y="5004269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Predictive AI</a:t>
            </a:r>
          </a:p>
          <a:p>
            <a:r>
              <a:rPr lang="en-MY" sz="1200" dirty="0"/>
              <a:t>Hints : Contact Me </a:t>
            </a:r>
          </a:p>
          <a:p>
            <a:r>
              <a:rPr lang="en-MY" sz="1200" dirty="0"/>
              <a:t>Persistency, Churn, Financial Analysis, Claims Fraud</a:t>
            </a:r>
          </a:p>
          <a:p>
            <a:r>
              <a:rPr lang="en-MY" sz="1200" dirty="0"/>
              <a:t>More Solutions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F6B9DB6-05C6-40BA-98CF-9B51509B5C1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849324" y="-37637"/>
            <a:ext cx="350192" cy="364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03DCEEF-7EFD-4099-943F-3F2C41ECD6A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095773" y="1208810"/>
            <a:ext cx="350191" cy="1151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6F79AAE-E5A9-42EC-852A-4231E7944CD3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2100788" y="717945"/>
            <a:ext cx="1854311" cy="3637365"/>
          </a:xfrm>
          <a:prstGeom prst="bentConnector3">
            <a:avLst>
              <a:gd name="adj1" fmla="val 87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B05FF92-252C-474A-B663-F8FF15A93E0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315166" y="1140930"/>
            <a:ext cx="364213" cy="130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0978867-D816-4503-BA27-8ADFD906265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522636" y="-66539"/>
            <a:ext cx="350192" cy="370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E8485-4CA0-485A-9AF0-214757C4C88B}"/>
              </a:ext>
            </a:extLst>
          </p:cNvPr>
          <p:cNvSpPr/>
          <p:nvPr/>
        </p:nvSpPr>
        <p:spPr>
          <a:xfrm>
            <a:off x="2667699" y="3476562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COS </a:t>
            </a:r>
            <a:br>
              <a:rPr lang="en-MY" sz="1200" b="1" dirty="0"/>
            </a:br>
            <a:r>
              <a:rPr lang="en-MY" sz="1200" b="1" dirty="0"/>
              <a:t>Choices Online Store</a:t>
            </a:r>
          </a:p>
          <a:p>
            <a:r>
              <a:rPr lang="en-MY" sz="1200" dirty="0"/>
              <a:t>p. 12 Hints: Contact Me  </a:t>
            </a:r>
            <a:br>
              <a:rPr lang="en-MY" sz="1200" dirty="0"/>
            </a:br>
            <a:r>
              <a:rPr lang="en-MY" sz="1200" dirty="0"/>
              <a:t>Online Insurance, Calculator, Quote, </a:t>
            </a:r>
            <a:r>
              <a:rPr lang="en-MY" sz="1200" dirty="0" err="1"/>
              <a:t>ePayment</a:t>
            </a:r>
            <a:r>
              <a:rPr lang="en-MY" sz="1200" dirty="0"/>
              <a:t>,  eProposal</a:t>
            </a:r>
          </a:p>
          <a:p>
            <a:r>
              <a:rPr lang="en-MY" sz="1200" dirty="0"/>
              <a:t>More Solutions  </a:t>
            </a:r>
          </a:p>
        </p:txBody>
      </p:sp>
      <p:cxnSp>
        <p:nvCxnSpPr>
          <p:cNvPr id="56" name="Connector: Curved 28">
            <a:extLst>
              <a:ext uri="{FF2B5EF4-FFF2-40B4-BE49-F238E27FC236}">
                <a16:creationId xmlns:a16="http://schemas.microsoft.com/office/drawing/2014/main" id="{B4C561E8-0227-4212-904C-785BA2FEAF4D}"/>
              </a:ext>
            </a:extLst>
          </p:cNvPr>
          <p:cNvCxnSpPr>
            <a:cxnSpLocks/>
          </p:cNvCxnSpPr>
          <p:nvPr/>
        </p:nvCxnSpPr>
        <p:spPr>
          <a:xfrm rot="5400000">
            <a:off x="1324755" y="1482403"/>
            <a:ext cx="3394801" cy="3648940"/>
          </a:xfrm>
          <a:prstGeom prst="bentConnector3">
            <a:avLst>
              <a:gd name="adj1" fmla="val 947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28">
            <a:extLst>
              <a:ext uri="{FF2B5EF4-FFF2-40B4-BE49-F238E27FC236}">
                <a16:creationId xmlns:a16="http://schemas.microsoft.com/office/drawing/2014/main" id="{92058AB4-45C5-4DFD-8F70-C63CFC025EF7}"/>
              </a:ext>
            </a:extLst>
          </p:cNvPr>
          <p:cNvCxnSpPr>
            <a:cxnSpLocks/>
          </p:cNvCxnSpPr>
          <p:nvPr/>
        </p:nvCxnSpPr>
        <p:spPr>
          <a:xfrm rot="5400000">
            <a:off x="2573469" y="2731115"/>
            <a:ext cx="3394799" cy="1151514"/>
          </a:xfrm>
          <a:prstGeom prst="bentConnector3">
            <a:avLst>
              <a:gd name="adj1" fmla="val 96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28">
            <a:extLst>
              <a:ext uri="{FF2B5EF4-FFF2-40B4-BE49-F238E27FC236}">
                <a16:creationId xmlns:a16="http://schemas.microsoft.com/office/drawing/2014/main" id="{1A990B16-5E01-42AF-9CE6-D90AA5593BD0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3810895" y="2645202"/>
            <a:ext cx="3394799" cy="1323338"/>
          </a:xfrm>
          <a:prstGeom prst="bentConnector3">
            <a:avLst>
              <a:gd name="adj1" fmla="val 96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28">
            <a:extLst>
              <a:ext uri="{FF2B5EF4-FFF2-40B4-BE49-F238E27FC236}">
                <a16:creationId xmlns:a16="http://schemas.microsoft.com/office/drawing/2014/main" id="{07E4E611-60B0-43CD-BCD0-D2F78E7D05A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5000333" y="1455764"/>
            <a:ext cx="3394798" cy="3702214"/>
          </a:xfrm>
          <a:prstGeom prst="bentConnector3">
            <a:avLst>
              <a:gd name="adj1" fmla="val 944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28">
            <a:extLst>
              <a:ext uri="{FF2B5EF4-FFF2-40B4-BE49-F238E27FC236}">
                <a16:creationId xmlns:a16="http://schemas.microsoft.com/office/drawing/2014/main" id="{78D72BB9-CDB4-422F-AE88-05393284DC7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111808" y="344289"/>
            <a:ext cx="3394797" cy="5925162"/>
          </a:xfrm>
          <a:prstGeom prst="bentConnector3">
            <a:avLst>
              <a:gd name="adj1" fmla="val 92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28">
            <a:extLst>
              <a:ext uri="{FF2B5EF4-FFF2-40B4-BE49-F238E27FC236}">
                <a16:creationId xmlns:a16="http://schemas.microsoft.com/office/drawing/2014/main" id="{EDD1B656-441B-424F-99E9-48BDC18D9180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16200000" flipH="1">
            <a:off x="5764187" y="691910"/>
            <a:ext cx="1867091" cy="3702214"/>
          </a:xfrm>
          <a:prstGeom prst="bentConnector3">
            <a:avLst>
              <a:gd name="adj1" fmla="val 91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28">
            <a:extLst>
              <a:ext uri="{FF2B5EF4-FFF2-40B4-BE49-F238E27FC236}">
                <a16:creationId xmlns:a16="http://schemas.microsoft.com/office/drawing/2014/main" id="{7C2EE8EF-1528-4D46-B03F-ABD240AE3FA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4570658" y="1885439"/>
            <a:ext cx="1875272" cy="1323338"/>
          </a:xfrm>
          <a:prstGeom prst="bentConnector3">
            <a:avLst>
              <a:gd name="adj1" fmla="val 8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28">
            <a:extLst>
              <a:ext uri="{FF2B5EF4-FFF2-40B4-BE49-F238E27FC236}">
                <a16:creationId xmlns:a16="http://schemas.microsoft.com/office/drawing/2014/main" id="{E1940F88-FBA4-46C2-A26D-F41BC24995C0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 rot="5400000">
            <a:off x="3348157" y="1978094"/>
            <a:ext cx="1867090" cy="1129847"/>
          </a:xfrm>
          <a:prstGeom prst="bentConnector3">
            <a:avLst>
              <a:gd name="adj1" fmla="val 91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CF7-94D4-4713-82BC-BD5AAE74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- Services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CF60-EF9B-4EC9-8567-E778D5B4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006" y="778475"/>
            <a:ext cx="2104842" cy="5819435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1D8D-9614-4959-B8FD-BD164834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73B0-28D3-49A2-B467-63033993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37FB-1F27-4B37-B55A-5D08097D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810E7-B0A9-48FA-9F56-6CBB76B4DF59}"/>
              </a:ext>
            </a:extLst>
          </p:cNvPr>
          <p:cNvSpPr/>
          <p:nvPr/>
        </p:nvSpPr>
        <p:spPr>
          <a:xfrm>
            <a:off x="105848" y="2510583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DMS </a:t>
            </a:r>
            <a:br>
              <a:rPr lang="en-MY" sz="1200" b="1" dirty="0"/>
            </a:br>
            <a:r>
              <a:rPr lang="en-MY" sz="1200" b="1" dirty="0"/>
              <a:t>Digital Marketing Services</a:t>
            </a:r>
          </a:p>
          <a:p>
            <a:r>
              <a:rPr lang="en-MY" sz="1200" dirty="0"/>
              <a:t>p. 1 Hints : Contact Me </a:t>
            </a:r>
          </a:p>
          <a:p>
            <a:r>
              <a:rPr lang="en-MY" sz="1200" dirty="0"/>
              <a:t>Website, CXM 2.0, </a:t>
            </a:r>
          </a:p>
          <a:p>
            <a:r>
              <a:rPr lang="en-MY" sz="1200" dirty="0"/>
              <a:t>Other Services, 121 Solutions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77E66-DF1C-4A80-AC34-B4723A831C3B}"/>
              </a:ext>
            </a:extLst>
          </p:cNvPr>
          <p:cNvSpPr/>
          <p:nvPr/>
        </p:nvSpPr>
        <p:spPr>
          <a:xfrm>
            <a:off x="2487313" y="2510581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Chatbot Services</a:t>
            </a:r>
          </a:p>
          <a:p>
            <a:pPr algn="ctr"/>
            <a:r>
              <a:rPr lang="en-MY" sz="1200" b="1" dirty="0"/>
              <a:t>Chatbot &amp; Robo Advisor</a:t>
            </a:r>
          </a:p>
          <a:p>
            <a:r>
              <a:rPr lang="en-MY" sz="1200" dirty="0"/>
              <a:t>p. 1 Hints : Contact Me </a:t>
            </a:r>
          </a:p>
          <a:p>
            <a:endParaRPr lang="en-MY" sz="1200" dirty="0"/>
          </a:p>
          <a:p>
            <a:r>
              <a:rPr lang="en-MY" sz="1200" dirty="0"/>
              <a:t>Other Services, 121 Solutions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C0D077-8991-4DFC-B841-43E70752EC05}"/>
              </a:ext>
            </a:extLst>
          </p:cNvPr>
          <p:cNvSpPr/>
          <p:nvPr/>
        </p:nvSpPr>
        <p:spPr>
          <a:xfrm>
            <a:off x="4962165" y="2510581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Hosted Services</a:t>
            </a:r>
          </a:p>
          <a:p>
            <a:pPr algn="ctr"/>
            <a:endParaRPr lang="en-MY" sz="1200" b="1" dirty="0"/>
          </a:p>
          <a:p>
            <a:r>
              <a:rPr lang="en-MY" sz="1200" dirty="0"/>
              <a:t>p. 1 Hints : Contact Me </a:t>
            </a:r>
          </a:p>
          <a:p>
            <a:r>
              <a:rPr lang="en-MY" sz="1200" dirty="0"/>
              <a:t>Hosting, SaaS</a:t>
            </a:r>
          </a:p>
          <a:p>
            <a:r>
              <a:rPr lang="en-MY" sz="1200" dirty="0"/>
              <a:t>Other Services, 121 Solutions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E732F-C92B-4946-A26A-12B07495D916}"/>
              </a:ext>
            </a:extLst>
          </p:cNvPr>
          <p:cNvSpPr/>
          <p:nvPr/>
        </p:nvSpPr>
        <p:spPr>
          <a:xfrm>
            <a:off x="7341041" y="2510580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eLearning</a:t>
            </a:r>
          </a:p>
          <a:p>
            <a:pPr algn="ctr"/>
            <a:endParaRPr lang="en-MY" sz="1200" dirty="0"/>
          </a:p>
          <a:p>
            <a:r>
              <a:rPr lang="en-MY" sz="1200" dirty="0"/>
              <a:t>p. 1 Hints : Contact Me </a:t>
            </a:r>
          </a:p>
          <a:p>
            <a:r>
              <a:rPr lang="en-MY" sz="1200" dirty="0"/>
              <a:t>Course Development, LMS, </a:t>
            </a:r>
          </a:p>
          <a:p>
            <a:r>
              <a:rPr lang="en-MY" sz="1200" dirty="0"/>
              <a:t>Other Services, 121 Solutions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03E25-0995-48C2-8F42-769D1A167F36}"/>
              </a:ext>
            </a:extLst>
          </p:cNvPr>
          <p:cNvSpPr/>
          <p:nvPr/>
        </p:nvSpPr>
        <p:spPr>
          <a:xfrm>
            <a:off x="3550008" y="1088819"/>
            <a:ext cx="248314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121 Services</a:t>
            </a:r>
          </a:p>
          <a:p>
            <a:r>
              <a:rPr lang="en-MY" sz="1200" dirty="0"/>
              <a:t>Services p. 1    Hints: Contact Me</a:t>
            </a:r>
          </a:p>
          <a:p>
            <a:r>
              <a:rPr lang="en-MY" sz="1200" dirty="0"/>
              <a:t>Digital Marketing, </a:t>
            </a:r>
            <a:r>
              <a:rPr lang="en-MY" sz="1200" dirty="0" err="1"/>
              <a:t>ChatBot</a:t>
            </a:r>
            <a:r>
              <a:rPr lang="en-MY" sz="1200" dirty="0"/>
              <a:t> Implementation, Hosting, eLearning, 121 Solutions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9ACC049-1871-4019-BBF4-F9E6DC2816F8}"/>
              </a:ext>
            </a:extLst>
          </p:cNvPr>
          <p:cNvCxnSpPr>
            <a:cxnSpLocks/>
          </p:cNvCxnSpPr>
          <p:nvPr/>
        </p:nvCxnSpPr>
        <p:spPr>
          <a:xfrm rot="5400000">
            <a:off x="2786928" y="505931"/>
            <a:ext cx="372653" cy="3636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39C6934-775B-4D6D-9D55-E876924AA8C7}"/>
              </a:ext>
            </a:extLst>
          </p:cNvPr>
          <p:cNvCxnSpPr>
            <a:cxnSpLocks/>
          </p:cNvCxnSpPr>
          <p:nvPr/>
        </p:nvCxnSpPr>
        <p:spPr>
          <a:xfrm rot="5400000">
            <a:off x="3977662" y="1696663"/>
            <a:ext cx="372651" cy="125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32">
            <a:extLst>
              <a:ext uri="{FF2B5EF4-FFF2-40B4-BE49-F238E27FC236}">
                <a16:creationId xmlns:a16="http://schemas.microsoft.com/office/drawing/2014/main" id="{76AC726D-94A8-47F7-87FB-CDD71BD8E2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5087" y="1714423"/>
            <a:ext cx="372651" cy="1219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35">
            <a:extLst>
              <a:ext uri="{FF2B5EF4-FFF2-40B4-BE49-F238E27FC236}">
                <a16:creationId xmlns:a16="http://schemas.microsoft.com/office/drawing/2014/main" id="{473A5E3D-16CF-43A4-A239-E16C5D380E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4525" y="524985"/>
            <a:ext cx="372650" cy="3598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DB65-5D9F-451F-9048-52A9F2E8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- About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E048-C132-4677-8A55-97B3C912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728" y="778475"/>
            <a:ext cx="2046120" cy="5819435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CBEF-4DFC-4D2D-A481-33264B0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84E7-4F6D-43BD-ADCF-203ABCFA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BA1E-9B15-47D3-8D6D-22B40349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5DFB5-0AB0-4715-A2C5-83CDE7C3963F}"/>
              </a:ext>
            </a:extLst>
          </p:cNvPr>
          <p:cNvSpPr/>
          <p:nvPr/>
        </p:nvSpPr>
        <p:spPr>
          <a:xfrm>
            <a:off x="1373553" y="2625151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121 Company</a:t>
            </a:r>
            <a:br>
              <a:rPr lang="en-MY" sz="1200" b="1" dirty="0"/>
            </a:br>
            <a:r>
              <a:rPr lang="en-MY" sz="1200" b="1" dirty="0" err="1"/>
              <a:t>Company</a:t>
            </a:r>
            <a:r>
              <a:rPr lang="en-MY" sz="1200" b="1" dirty="0"/>
              <a:t> Profile</a:t>
            </a:r>
          </a:p>
          <a:p>
            <a:r>
              <a:rPr lang="en-MY" sz="1200" dirty="0"/>
              <a:t>p. 1 Hints : Contact Me </a:t>
            </a:r>
          </a:p>
          <a:p>
            <a:endParaRPr lang="en-MY" sz="1200" dirty="0"/>
          </a:p>
          <a:p>
            <a:r>
              <a:rPr lang="en-MY" sz="1200" dirty="0"/>
              <a:t>More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C0FFE-CB6E-4025-BD88-FF09896A505B}"/>
              </a:ext>
            </a:extLst>
          </p:cNvPr>
          <p:cNvSpPr/>
          <p:nvPr/>
        </p:nvSpPr>
        <p:spPr>
          <a:xfrm>
            <a:off x="3755018" y="2625149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121 Team </a:t>
            </a:r>
            <a:br>
              <a:rPr lang="en-MY" sz="1200" b="1" dirty="0"/>
            </a:br>
            <a:r>
              <a:rPr lang="en-MY" sz="1200" b="1" dirty="0" err="1"/>
              <a:t>Team</a:t>
            </a:r>
            <a:endParaRPr lang="en-MY" sz="1200" b="1" dirty="0"/>
          </a:p>
          <a:p>
            <a:r>
              <a:rPr lang="en-MY" sz="1200" dirty="0"/>
              <a:t>p. 1 Hints : Contact Me </a:t>
            </a:r>
          </a:p>
          <a:p>
            <a:endParaRPr lang="en-MY" sz="1200" dirty="0"/>
          </a:p>
          <a:p>
            <a:r>
              <a:rPr lang="en-MY" sz="1200" dirty="0"/>
              <a:t>More Solutions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8F0ED-C87D-434F-BB30-D0D51251D452}"/>
              </a:ext>
            </a:extLst>
          </p:cNvPr>
          <p:cNvSpPr/>
          <p:nvPr/>
        </p:nvSpPr>
        <p:spPr>
          <a:xfrm>
            <a:off x="3562525" y="1201696"/>
            <a:ext cx="248314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About 121</a:t>
            </a:r>
          </a:p>
          <a:p>
            <a:r>
              <a:rPr lang="en-MY" sz="1200" dirty="0"/>
              <a:t>Company, Team, </a:t>
            </a:r>
          </a:p>
          <a:p>
            <a:r>
              <a:rPr lang="en-MY" sz="1200" dirty="0"/>
              <a:t>121 Company, 121 Team,</a:t>
            </a:r>
          </a:p>
          <a:p>
            <a:r>
              <a:rPr lang="en-MY" sz="1200" dirty="0"/>
              <a:t>p. 1    Hints: Contact Me</a:t>
            </a:r>
          </a:p>
        </p:txBody>
      </p:sp>
      <p:cxnSp>
        <p:nvCxnSpPr>
          <p:cNvPr id="21" name="Connector: Curved 25">
            <a:extLst>
              <a:ext uri="{FF2B5EF4-FFF2-40B4-BE49-F238E27FC236}">
                <a16:creationId xmlns:a16="http://schemas.microsoft.com/office/drawing/2014/main" id="{5C01E544-CEFA-4D5F-84E1-E9A48D1646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3317135" y="1138190"/>
            <a:ext cx="592458" cy="2381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32">
            <a:extLst>
              <a:ext uri="{FF2B5EF4-FFF2-40B4-BE49-F238E27FC236}">
                <a16:creationId xmlns:a16="http://schemas.microsoft.com/office/drawing/2014/main" id="{B47FCBCB-D884-43D1-8BA3-25B8473DA0CF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4804096" y="2032693"/>
            <a:ext cx="1" cy="59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0AEBE-7246-49E2-BC07-4A293F0BC7DD}"/>
              </a:ext>
            </a:extLst>
          </p:cNvPr>
          <p:cNvSpPr/>
          <p:nvPr/>
        </p:nvSpPr>
        <p:spPr>
          <a:xfrm>
            <a:off x="6136483" y="2626637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121 Partners</a:t>
            </a:r>
            <a:br>
              <a:rPr lang="en-MY" sz="1200" b="1" dirty="0"/>
            </a:br>
            <a:r>
              <a:rPr lang="en-MY" sz="1200" b="1" dirty="0" err="1"/>
              <a:t>Partners</a:t>
            </a:r>
            <a:endParaRPr lang="en-MY" sz="1200" b="1" dirty="0"/>
          </a:p>
          <a:p>
            <a:r>
              <a:rPr lang="en-MY" sz="1200" dirty="0"/>
              <a:t>p. 1 Hints : Contact Me </a:t>
            </a:r>
          </a:p>
          <a:p>
            <a:endParaRPr lang="en-MY" sz="1200" dirty="0"/>
          </a:p>
          <a:p>
            <a:r>
              <a:rPr lang="en-MY" sz="1200" dirty="0"/>
              <a:t>More Solutions</a:t>
            </a:r>
          </a:p>
        </p:txBody>
      </p:sp>
      <p:cxnSp>
        <p:nvCxnSpPr>
          <p:cNvPr id="19" name="Connector: Curved 25">
            <a:extLst>
              <a:ext uri="{FF2B5EF4-FFF2-40B4-BE49-F238E27FC236}">
                <a16:creationId xmlns:a16="http://schemas.microsoft.com/office/drawing/2014/main" id="{DF1775C9-221E-4380-A64F-6AE2998F132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697857" y="1138932"/>
            <a:ext cx="593944" cy="2381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2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DB65-5D9F-451F-9048-52A9F2E8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– Latest Posts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E048-C132-4677-8A55-97B3C912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728" y="778475"/>
            <a:ext cx="2046120" cy="5819435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CBEF-4DFC-4D2D-A481-33264B0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84E7-4F6D-43BD-ADCF-203ABCFA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BA1E-9B15-47D3-8D6D-22B40349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5DFB5-0AB0-4715-A2C5-83CDE7C3963F}"/>
              </a:ext>
            </a:extLst>
          </p:cNvPr>
          <p:cNvSpPr/>
          <p:nvPr/>
        </p:nvSpPr>
        <p:spPr>
          <a:xfrm>
            <a:off x="190604" y="2777523"/>
            <a:ext cx="20981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Latest Posts</a:t>
            </a:r>
          </a:p>
          <a:p>
            <a:r>
              <a:rPr lang="en-MY" sz="1200" dirty="0"/>
              <a:t>Link to posts</a:t>
            </a:r>
          </a:p>
          <a:p>
            <a:r>
              <a:rPr lang="en-MY" sz="1200" dirty="0"/>
              <a:t>p. 1 Hints : Contact Me </a:t>
            </a:r>
          </a:p>
          <a:p>
            <a:endParaRPr lang="en-MY" sz="1200" dirty="0"/>
          </a:p>
          <a:p>
            <a:r>
              <a:rPr lang="en-MY" sz="1200" dirty="0"/>
              <a:t>More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C0FFE-CB6E-4025-BD88-FF09896A505B}"/>
              </a:ext>
            </a:extLst>
          </p:cNvPr>
          <p:cNvSpPr/>
          <p:nvPr/>
        </p:nvSpPr>
        <p:spPr>
          <a:xfrm>
            <a:off x="2572069" y="2777521"/>
            <a:ext cx="209815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Blogs</a:t>
            </a:r>
          </a:p>
          <a:p>
            <a:r>
              <a:rPr lang="en-MY" sz="1200" dirty="0"/>
              <a:t>p. 1 Hints : Contact Me </a:t>
            </a:r>
          </a:p>
          <a:p>
            <a:r>
              <a:rPr lang="en-MY" sz="1200" dirty="0"/>
              <a:t>Link to Blogs / Articles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3A484-1831-433E-B0E7-BBA105CC57AC}"/>
              </a:ext>
            </a:extLst>
          </p:cNvPr>
          <p:cNvSpPr/>
          <p:nvPr/>
        </p:nvSpPr>
        <p:spPr>
          <a:xfrm>
            <a:off x="5046921" y="2777521"/>
            <a:ext cx="209815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News</a:t>
            </a:r>
          </a:p>
          <a:p>
            <a:r>
              <a:rPr lang="en-MY" sz="1200" dirty="0"/>
              <a:t>p. 1 Hints : Contact Me </a:t>
            </a:r>
          </a:p>
          <a:p>
            <a:r>
              <a:rPr lang="en-MY" sz="1200" dirty="0"/>
              <a:t>Last 5 latest News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531C4-E0B2-423B-8C67-C11BE3D0F0E6}"/>
              </a:ext>
            </a:extLst>
          </p:cNvPr>
          <p:cNvSpPr/>
          <p:nvPr/>
        </p:nvSpPr>
        <p:spPr>
          <a:xfrm>
            <a:off x="7425797" y="2777520"/>
            <a:ext cx="209815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Events</a:t>
            </a:r>
          </a:p>
          <a:p>
            <a:r>
              <a:rPr lang="en-MY" sz="1200" dirty="0"/>
              <a:t>p. 1 Hints : Contact Me </a:t>
            </a:r>
          </a:p>
          <a:p>
            <a:r>
              <a:rPr lang="en-MY" sz="1200" dirty="0"/>
              <a:t>Last 5 Events</a:t>
            </a:r>
          </a:p>
          <a:p>
            <a:r>
              <a:rPr lang="en-MY" sz="1200" dirty="0"/>
              <a:t>More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70885-016C-4822-8A6E-58BA2763CAB2}"/>
              </a:ext>
            </a:extLst>
          </p:cNvPr>
          <p:cNvSpPr/>
          <p:nvPr/>
        </p:nvSpPr>
        <p:spPr>
          <a:xfrm>
            <a:off x="3592730" y="1206314"/>
            <a:ext cx="248314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Latest Posts</a:t>
            </a:r>
            <a:endParaRPr lang="en-MY" sz="1200" dirty="0"/>
          </a:p>
          <a:p>
            <a:r>
              <a:rPr lang="en-MY" sz="1200" dirty="0"/>
              <a:t>List of last 5 recent social posts</a:t>
            </a:r>
          </a:p>
          <a:p>
            <a:r>
              <a:rPr lang="en-MY" sz="1200" dirty="0"/>
              <a:t>p. 1    Hints: Contact Me</a:t>
            </a:r>
          </a:p>
          <a:p>
            <a:r>
              <a:rPr lang="en-MY" sz="1200" dirty="0"/>
              <a:t>Blogs, News, Events, </a:t>
            </a:r>
            <a:br>
              <a:rPr lang="en-MY" sz="1200" dirty="0"/>
            </a:br>
            <a:r>
              <a:rPr lang="en-MY" sz="1200" dirty="0"/>
              <a:t>121 Solutions, 121 Services</a:t>
            </a:r>
          </a:p>
        </p:txBody>
      </p:sp>
      <p:cxnSp>
        <p:nvCxnSpPr>
          <p:cNvPr id="12" name="Connector: Curved 24">
            <a:extLst>
              <a:ext uri="{FF2B5EF4-FFF2-40B4-BE49-F238E27FC236}">
                <a16:creationId xmlns:a16="http://schemas.microsoft.com/office/drawing/2014/main" id="{F5121E25-9D87-4F76-93FB-DF3DD98D700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5400000">
            <a:off x="2759219" y="702441"/>
            <a:ext cx="555546" cy="3594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25">
            <a:extLst>
              <a:ext uri="{FF2B5EF4-FFF2-40B4-BE49-F238E27FC236}">
                <a16:creationId xmlns:a16="http://schemas.microsoft.com/office/drawing/2014/main" id="{D4837EDC-139B-421C-B9A7-42B2844184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5400000">
            <a:off x="3949953" y="1893173"/>
            <a:ext cx="555544" cy="1213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32">
            <a:extLst>
              <a:ext uri="{FF2B5EF4-FFF2-40B4-BE49-F238E27FC236}">
                <a16:creationId xmlns:a16="http://schemas.microsoft.com/office/drawing/2014/main" id="{D9C2DB02-09E8-41FA-8488-4C9B488AEC00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5187378" y="1868899"/>
            <a:ext cx="555544" cy="12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35">
            <a:extLst>
              <a:ext uri="{FF2B5EF4-FFF2-40B4-BE49-F238E27FC236}">
                <a16:creationId xmlns:a16="http://schemas.microsoft.com/office/drawing/2014/main" id="{243EF7F0-E16E-4D56-9EF0-76F506DF1C87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rot="16200000" flipH="1">
            <a:off x="6376817" y="679460"/>
            <a:ext cx="555543" cy="36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7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DB65-5D9F-451F-9048-52A9F2E8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 – Case Studies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E048-C132-4677-8A55-97B3C912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728" y="778475"/>
            <a:ext cx="2046120" cy="5819435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CBEF-4DFC-4D2D-A481-33264B0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84E7-4F6D-43BD-ADCF-203ABCFA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BA1E-9B15-47D3-8D6D-22B40349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5DFB5-0AB0-4715-A2C5-83CDE7C3963F}"/>
              </a:ext>
            </a:extLst>
          </p:cNvPr>
          <p:cNvSpPr/>
          <p:nvPr/>
        </p:nvSpPr>
        <p:spPr>
          <a:xfrm>
            <a:off x="2354964" y="2746486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Insurance</a:t>
            </a:r>
          </a:p>
          <a:p>
            <a:r>
              <a:rPr lang="en-MY" sz="1200" dirty="0"/>
              <a:t>List of insurance case studies</a:t>
            </a:r>
            <a:br>
              <a:rPr lang="en-MY" sz="1200" dirty="0"/>
            </a:br>
            <a:r>
              <a:rPr lang="en-MY" sz="1200" dirty="0"/>
              <a:t>(Remove names)</a:t>
            </a:r>
          </a:p>
          <a:p>
            <a:r>
              <a:rPr lang="en-MY" sz="1200" dirty="0"/>
              <a:t>p. 24-28 Hints : Contact Me </a:t>
            </a:r>
          </a:p>
          <a:p>
            <a:endParaRPr lang="en-MY" sz="1200" dirty="0"/>
          </a:p>
          <a:p>
            <a:r>
              <a:rPr lang="en-MY" sz="1200" dirty="0"/>
              <a:t>121 Solutions, 121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C0FFE-CB6E-4025-BD88-FF09896A505B}"/>
              </a:ext>
            </a:extLst>
          </p:cNvPr>
          <p:cNvSpPr/>
          <p:nvPr/>
        </p:nvSpPr>
        <p:spPr>
          <a:xfrm>
            <a:off x="4736429" y="2746484"/>
            <a:ext cx="20981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Banking</a:t>
            </a:r>
          </a:p>
          <a:p>
            <a:r>
              <a:rPr lang="en-MY" sz="1200" dirty="0"/>
              <a:t>List of bank case studies</a:t>
            </a:r>
            <a:br>
              <a:rPr lang="en-MY" sz="1200" dirty="0"/>
            </a:br>
            <a:r>
              <a:rPr lang="en-MY" sz="1200" dirty="0"/>
              <a:t>(Remove names)</a:t>
            </a:r>
          </a:p>
          <a:p>
            <a:r>
              <a:rPr lang="en-MY" sz="1200" dirty="0"/>
              <a:t>p. 24-28 Hints : Contact</a:t>
            </a:r>
            <a:r>
              <a:rPr lang="en-MY" sz="1200" b="1" dirty="0"/>
              <a:t> </a:t>
            </a:r>
            <a:r>
              <a:rPr lang="en-MY" sz="1200" dirty="0"/>
              <a:t>Me </a:t>
            </a:r>
          </a:p>
          <a:p>
            <a:endParaRPr lang="en-MY" sz="1200" dirty="0"/>
          </a:p>
          <a:p>
            <a:r>
              <a:rPr lang="en-MY" sz="1200" dirty="0"/>
              <a:t>121 Solutions, 121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A5080-83A1-4A0C-B7CD-76EA24B6349F}"/>
              </a:ext>
            </a:extLst>
          </p:cNvPr>
          <p:cNvSpPr/>
          <p:nvPr/>
        </p:nvSpPr>
        <p:spPr>
          <a:xfrm>
            <a:off x="3404043" y="1310312"/>
            <a:ext cx="248314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en-MY" sz="1200" b="1" dirty="0"/>
              <a:t>121 Case Studies</a:t>
            </a:r>
          </a:p>
          <a:p>
            <a:r>
              <a:rPr lang="en-MY" sz="1200" dirty="0"/>
              <a:t>REMOVE customer names</a:t>
            </a:r>
          </a:p>
          <a:p>
            <a:r>
              <a:rPr lang="en-MY" sz="1200" dirty="0"/>
              <a:t>p. 1    Hints: Contact Me, </a:t>
            </a:r>
          </a:p>
          <a:p>
            <a:endParaRPr lang="en-MY" sz="1200" dirty="0"/>
          </a:p>
        </p:txBody>
      </p:sp>
      <p:cxnSp>
        <p:nvCxnSpPr>
          <p:cNvPr id="11" name="Connector: Curved 25">
            <a:extLst>
              <a:ext uri="{FF2B5EF4-FFF2-40B4-BE49-F238E27FC236}">
                <a16:creationId xmlns:a16="http://schemas.microsoft.com/office/drawing/2014/main" id="{E87E3009-6F18-4F2C-BFB9-F9656AF1D1A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5400000">
            <a:off x="3722241" y="1823112"/>
            <a:ext cx="605177" cy="124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32">
            <a:extLst>
              <a:ext uri="{FF2B5EF4-FFF2-40B4-BE49-F238E27FC236}">
                <a16:creationId xmlns:a16="http://schemas.microsoft.com/office/drawing/2014/main" id="{9FFFC2FA-ED82-4BA3-B07B-782A8711A646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4912974" y="1873949"/>
            <a:ext cx="605175" cy="113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8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A32-F8B0-42B8-B985-A034DDBA7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Chat121 Enhancements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7C294-9BB6-408C-BF9D-EB8345C6A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12ACDC-9809-40A0-8F28-F0B87ED3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A81-24FA-4646-AAC0-F169CB31571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C8872D-7B17-47B6-A831-70230453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92C34A-C1F8-413D-999A-E2689F2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79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A4C-9ED5-4174-A092-67E37B2F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Enhancements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5874-CC71-46F5-BA65-CF5F65D6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Extend to Support Services – Tick Tracker</a:t>
            </a:r>
          </a:p>
          <a:p>
            <a:r>
              <a:rPr lang="en-GB" dirty="0"/>
              <a:t>Integrate with Tracker to help answer questions and check status</a:t>
            </a:r>
          </a:p>
          <a:p>
            <a:r>
              <a:rPr lang="en-GB" dirty="0"/>
              <a:t>Need user to sign in to verify before giving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FDEE-1183-4632-BF9B-60083AFE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7E5E-F7E9-4457-B3C0-3D1E2172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C5DF-DED8-4872-A434-BA7933A5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96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1BFFA1-20F6-47A8-8412-03B50C321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ECD73FB-92EA-494F-BCC5-1D5BA0ED8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just"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>
                <a:solidFill>
                  <a:srgbClr val="404040"/>
                </a:solidFill>
              </a:rPr>
              <a:t>For further information, please contact :</a:t>
            </a:r>
          </a:p>
          <a:p>
            <a:pPr marL="285750" lvl="1" indent="-285750" algn="l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</a:rPr>
              <a:t>Caren Yong</a:t>
            </a:r>
            <a:r>
              <a:rPr lang="en-US" sz="1400" dirty="0">
                <a:solidFill>
                  <a:srgbClr val="404040"/>
                </a:solidFill>
              </a:rPr>
              <a:t>, Business Development Manager</a:t>
            </a:r>
            <a:br>
              <a:rPr lang="en-US" sz="1400" dirty="0">
                <a:solidFill>
                  <a:srgbClr val="404040"/>
                </a:solidFill>
              </a:rPr>
            </a:br>
            <a:r>
              <a:rPr lang="en-US" sz="1400" dirty="0">
                <a:solidFill>
                  <a:srgbClr val="404040"/>
                </a:solidFill>
                <a:hlinkClick r:id="rId2"/>
              </a:rPr>
              <a:t>caren@121advisor.com</a:t>
            </a:r>
            <a:r>
              <a:rPr lang="en-US" sz="1400" dirty="0">
                <a:solidFill>
                  <a:srgbClr val="404040"/>
                </a:solidFill>
              </a:rPr>
              <a:t>  </a:t>
            </a:r>
          </a:p>
          <a:p>
            <a:pPr marL="285750" lvl="1" indent="-285750" algn="l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</a:rPr>
              <a:t>Thiagarajah</a:t>
            </a:r>
            <a:r>
              <a:rPr lang="en-US" sz="1400" b="1" dirty="0">
                <a:solidFill>
                  <a:srgbClr val="404040"/>
                </a:solidFill>
              </a:rPr>
              <a:t> </a:t>
            </a:r>
            <a:r>
              <a:rPr lang="en-US" sz="1400" b="1" dirty="0" err="1">
                <a:solidFill>
                  <a:srgbClr val="404040"/>
                </a:solidFill>
              </a:rPr>
              <a:t>Suppiah</a:t>
            </a:r>
            <a:r>
              <a:rPr lang="en-US" sz="1400" dirty="0">
                <a:solidFill>
                  <a:srgbClr val="404040"/>
                </a:solidFill>
              </a:rPr>
              <a:t>, Senior VP Operations &amp; Consultancy</a:t>
            </a:r>
            <a:br>
              <a:rPr lang="en-US" sz="1400" dirty="0">
                <a:solidFill>
                  <a:srgbClr val="404040"/>
                </a:solidFill>
              </a:rPr>
            </a:br>
            <a:r>
              <a:rPr lang="en-US" sz="1400" dirty="0">
                <a:solidFill>
                  <a:srgbClr val="404040"/>
                </a:solidFill>
                <a:hlinkClick r:id="rId3"/>
              </a:rPr>
              <a:t>thiagarajah@121advisor.com</a:t>
            </a:r>
            <a:r>
              <a:rPr lang="en-US" sz="1400" dirty="0">
                <a:solidFill>
                  <a:srgbClr val="404040"/>
                </a:solidFill>
              </a:rPr>
              <a:t>  </a:t>
            </a:r>
            <a:endParaRPr lang="en-US" sz="1400" b="1" dirty="0">
              <a:solidFill>
                <a:srgbClr val="404040"/>
              </a:solidFill>
            </a:endParaRPr>
          </a:p>
          <a:p>
            <a:pPr marL="285750" lvl="1" indent="-285750" algn="l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</a:rPr>
              <a:t>Kevin Steer</a:t>
            </a:r>
            <a:r>
              <a:rPr lang="en-US" sz="1400" dirty="0">
                <a:solidFill>
                  <a:srgbClr val="404040"/>
                </a:solidFill>
              </a:rPr>
              <a:t>, CEO &amp; Strategy Consultant</a:t>
            </a:r>
            <a:br>
              <a:rPr lang="en-US" sz="1400" b="1" dirty="0">
                <a:solidFill>
                  <a:srgbClr val="404040"/>
                </a:solidFill>
              </a:rPr>
            </a:br>
            <a:r>
              <a:rPr lang="en-US" sz="1400" dirty="0">
                <a:solidFill>
                  <a:srgbClr val="404040"/>
                </a:solidFill>
                <a:hlinkClick r:id="rId4"/>
              </a:rPr>
              <a:t>kevin@121advisor.com</a:t>
            </a:r>
            <a:r>
              <a:rPr lang="en-US" sz="1400" dirty="0">
                <a:solidFill>
                  <a:srgbClr val="404040"/>
                </a:solidFill>
              </a:rPr>
              <a:t>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225F-7E19-4FFA-9612-FD7641E8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BE2E-6763-43D8-95E8-4B168BC31F75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2CFB-1D83-4964-A376-85E2EE8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F0FB-ADC3-4F6E-B650-600F96B4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5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225F-7E19-4FFA-9612-FD7641E8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BE2E-6763-43D8-95E8-4B168BC31F75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2CFB-1D83-4964-A376-85E2EE8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F0FB-ADC3-4F6E-B650-600F96B4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2</a:t>
            </a:fld>
            <a:endParaRPr lang="en-GB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1BA4CD8-4C90-4DF0-8EC9-E3136B6B2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50224"/>
              </p:ext>
            </p:extLst>
          </p:nvPr>
        </p:nvGraphicFramePr>
        <p:xfrm>
          <a:off x="824227" y="2408631"/>
          <a:ext cx="6579704" cy="386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883538-49B5-4307-985C-AAA8F7312E1D}"/>
              </a:ext>
            </a:extLst>
          </p:cNvPr>
          <p:cNvSpPr/>
          <p:nvPr/>
        </p:nvSpPr>
        <p:spPr>
          <a:xfrm>
            <a:off x="371061" y="1639190"/>
            <a:ext cx="6172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2901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A32-F8B0-42B8-B985-A034DDBA7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Chat121 Design Concept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7C294-9BB6-408C-BF9D-EB8345C6A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12ACDC-9809-40A0-8F28-F0B87ED3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A81-24FA-4646-AAC0-F169CB31571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C8872D-7B17-47B6-A831-70230453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92C34A-C1F8-413D-999A-E2689F2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3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A4C-9ED5-4174-A092-67E37B2F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Design Concept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5874-CC71-46F5-BA65-CF5F65D6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78475"/>
            <a:ext cx="11244649" cy="5819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the One True Goal? </a:t>
            </a:r>
            <a:r>
              <a:rPr lang="en-GB" dirty="0"/>
              <a:t>(OTG)</a:t>
            </a:r>
          </a:p>
          <a:p>
            <a:r>
              <a:rPr lang="en-GB" dirty="0"/>
              <a:t>Contact Me: Seek Demo or Get Meeting or Send Information</a:t>
            </a:r>
          </a:p>
          <a:p>
            <a:pPr lvl="1"/>
            <a:r>
              <a:rPr lang="en-GB" dirty="0"/>
              <a:t>Generate Interest, Show our solution, Show our Services, About 121Advisor </a:t>
            </a:r>
          </a:p>
          <a:p>
            <a:r>
              <a:rPr lang="en-GB" dirty="0"/>
              <a:t>Showcase FITbot</a:t>
            </a:r>
          </a:p>
          <a:p>
            <a:pPr marL="0" indent="0">
              <a:buNone/>
            </a:pPr>
            <a:r>
              <a:rPr lang="en-GB" b="1" dirty="0"/>
              <a:t>Who are the Users?</a:t>
            </a:r>
            <a:r>
              <a:rPr lang="en-GB" dirty="0"/>
              <a:t> (personas)</a:t>
            </a:r>
            <a:endParaRPr lang="en-GB" b="1" dirty="0"/>
          </a:p>
          <a:p>
            <a:r>
              <a:rPr lang="en-GB" dirty="0"/>
              <a:t>Industry</a:t>
            </a:r>
          </a:p>
          <a:p>
            <a:pPr lvl="1"/>
            <a:r>
              <a:rPr lang="en-GB" dirty="0"/>
              <a:t>Insurance</a:t>
            </a:r>
          </a:p>
          <a:p>
            <a:pPr lvl="1"/>
            <a:r>
              <a:rPr lang="en-GB" dirty="0"/>
              <a:t>Takaful</a:t>
            </a:r>
          </a:p>
          <a:p>
            <a:pPr lvl="1"/>
            <a:r>
              <a:rPr lang="en-GB" dirty="0"/>
              <a:t>Banking</a:t>
            </a:r>
          </a:p>
          <a:p>
            <a:pPr lvl="1"/>
            <a:r>
              <a:rPr lang="en-GB" dirty="0"/>
              <a:t>Independent Financial Advisors (IFAs)</a:t>
            </a:r>
          </a:p>
          <a:p>
            <a:r>
              <a:rPr lang="en-GB" dirty="0"/>
              <a:t>Personas</a:t>
            </a:r>
          </a:p>
          <a:p>
            <a:pPr lvl="1"/>
            <a:r>
              <a:rPr lang="en-GB" dirty="0"/>
              <a:t>Business User</a:t>
            </a:r>
          </a:p>
          <a:p>
            <a:pPr lvl="1"/>
            <a:r>
              <a:rPr lang="en-GB" dirty="0"/>
              <a:t>IT Department</a:t>
            </a:r>
          </a:p>
          <a:p>
            <a:pPr lvl="1"/>
            <a:r>
              <a:rPr lang="en-GB" dirty="0"/>
              <a:t>Marketing</a:t>
            </a:r>
          </a:p>
          <a:p>
            <a:pPr lvl="1"/>
            <a:r>
              <a:rPr lang="en-GB" dirty="0"/>
              <a:t>Distribution / Agency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FDEE-1183-4632-BF9B-60083AFE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7E5E-F7E9-4457-B3C0-3D1E2172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C5DF-DED8-4872-A434-BA7933A5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3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E65C-0A0A-48A6-B106-513070A1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Design Concept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B664-E716-4DDA-B36B-164B601C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Chatbot Persona?</a:t>
            </a:r>
            <a:r>
              <a:rPr lang="en-GB" dirty="0"/>
              <a:t> (identity &amp; personality)</a:t>
            </a:r>
            <a:endParaRPr lang="en-GB" b="1" dirty="0"/>
          </a:p>
          <a:p>
            <a:r>
              <a:rPr lang="en-GB" dirty="0"/>
              <a:t>Professional</a:t>
            </a:r>
          </a:p>
          <a:p>
            <a:r>
              <a:rPr lang="en-GB" dirty="0"/>
              <a:t>Helpful</a:t>
            </a:r>
          </a:p>
          <a:p>
            <a:r>
              <a:rPr lang="en-GB" dirty="0"/>
              <a:t>Fun for responses to funny questions</a:t>
            </a:r>
          </a:p>
          <a:p>
            <a:pPr marL="0" indent="0">
              <a:buNone/>
            </a:pPr>
            <a:r>
              <a:rPr lang="en-GB" b="1" dirty="0"/>
              <a:t>What Languages?</a:t>
            </a:r>
            <a:r>
              <a:rPr lang="en-GB" dirty="0"/>
              <a:t> (prioritize)</a:t>
            </a:r>
            <a:endParaRPr lang="en-GB" b="1" dirty="0"/>
          </a:p>
          <a:p>
            <a:r>
              <a:rPr lang="en-GB" dirty="0"/>
              <a:t>English</a:t>
            </a:r>
          </a:p>
          <a:p>
            <a:r>
              <a:rPr lang="en-GB" dirty="0"/>
              <a:t>Bahasa</a:t>
            </a:r>
          </a:p>
          <a:p>
            <a:r>
              <a:rPr lang="en-GB" dirty="0"/>
              <a:t>Mandarin</a:t>
            </a:r>
          </a:p>
          <a:p>
            <a:r>
              <a:rPr lang="en-GB" dirty="0"/>
              <a:t>Tamil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6231-1F20-4CD2-8F62-0E8C8203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FC4E-3B73-4ABF-8039-A05B3CA7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9C00-AFB1-41A4-8369-FE5C40E7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87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A32-F8B0-42B8-B985-A034DDBA7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Chat121 Conversational Design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7C294-9BB6-408C-BF9D-EB8345C6A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12ACDC-9809-40A0-8F28-F0B87ED3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A81-24FA-4646-AAC0-F169CB31571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C8872D-7B17-47B6-A831-70230453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92C34A-C1F8-413D-999A-E2689F2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7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A4C-9ED5-4174-A092-67E37B2F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Conversational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5874-CC71-46F5-BA65-CF5F65D6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Include:</a:t>
            </a:r>
          </a:p>
          <a:p>
            <a:r>
              <a:rPr lang="en-GB" b="1" dirty="0"/>
              <a:t>The Greeting</a:t>
            </a:r>
            <a:r>
              <a:rPr lang="en-GB" dirty="0"/>
              <a:t>: introduce what FITbot does</a:t>
            </a:r>
          </a:p>
          <a:p>
            <a:r>
              <a:rPr lang="en-GB" b="1" dirty="0"/>
              <a:t>The Ending</a:t>
            </a:r>
            <a:r>
              <a:rPr lang="en-GB" dirty="0"/>
              <a:t>: keep consumer satisfied</a:t>
            </a:r>
          </a:p>
          <a:p>
            <a:pPr marL="0" indent="0">
              <a:buNone/>
            </a:pPr>
            <a:r>
              <a:rPr lang="en-GB" b="1" dirty="0"/>
              <a:t>Conversation approach:</a:t>
            </a:r>
          </a:p>
          <a:p>
            <a:pPr marL="0" indent="0">
              <a:buNone/>
            </a:pPr>
            <a:r>
              <a:rPr lang="en-GB" dirty="0"/>
              <a:t>1. Cooperative Principle:</a:t>
            </a:r>
          </a:p>
          <a:p>
            <a:r>
              <a:rPr lang="en-GB" dirty="0"/>
              <a:t>Quality</a:t>
            </a:r>
          </a:p>
          <a:p>
            <a:r>
              <a:rPr lang="en-GB" dirty="0"/>
              <a:t>Relevance</a:t>
            </a:r>
          </a:p>
          <a:p>
            <a:r>
              <a:rPr lang="en-GB" dirty="0"/>
              <a:t>Manner</a:t>
            </a:r>
          </a:p>
          <a:p>
            <a:pPr marL="0" indent="0">
              <a:buNone/>
            </a:pPr>
            <a:r>
              <a:rPr lang="en-GB" dirty="0"/>
              <a:t>2. Turn Taking</a:t>
            </a:r>
          </a:p>
          <a:p>
            <a:r>
              <a:rPr lang="en-GB" dirty="0"/>
              <a:t>Interactions with user, give them options &amp; time to respond</a:t>
            </a:r>
          </a:p>
          <a:p>
            <a:r>
              <a:rPr lang="en-GB" dirty="0"/>
              <a:t>If come back, pre-loads last interactions</a:t>
            </a:r>
          </a:p>
          <a:p>
            <a:r>
              <a:rPr lang="en-GB" dirty="0"/>
              <a:t>Need to give Hint options based on Greetings</a:t>
            </a:r>
          </a:p>
          <a:p>
            <a:pPr marL="0" indent="0">
              <a:buNone/>
            </a:pPr>
            <a:r>
              <a:rPr lang="en-GB" dirty="0"/>
              <a:t>3. Context</a:t>
            </a:r>
          </a:p>
          <a:p>
            <a:r>
              <a:rPr lang="en-GB" dirty="0"/>
              <a:t>Physical &amp; Emotional responses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FDEE-1183-4632-BF9B-60083AFE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7E5E-F7E9-4457-B3C0-3D1E2172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C5DF-DED8-4872-A434-BA7933A5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0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A32-F8B0-42B8-B985-A034DDBA7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Chat121 Conversation Dialog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7C294-9BB6-408C-BF9D-EB8345C6A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12ACDC-9809-40A0-8F28-F0B87ED3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A81-24FA-4646-AAC0-F169CB31571F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C8872D-7B17-47B6-A831-70230453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Private &amp; Confidential © 121advisor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92C34A-C1F8-413D-999A-E2689F2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22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A4C-9ED5-4174-A092-67E37B2F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Chat121 Conversation Dialog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5874-CC71-46F5-BA65-CF5F65D6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68" y="777878"/>
            <a:ext cx="11244649" cy="5819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Greeting</a:t>
            </a:r>
          </a:p>
          <a:p>
            <a:pPr marL="457200" lvl="1" indent="0">
              <a:buNone/>
            </a:pPr>
            <a:r>
              <a:rPr lang="en-GB" dirty="0"/>
              <a:t>Thank you for your interest in 121Advisor’s solutions and services. Please check out our solutions and services for Insurance, Takaful &amp; Banking, by choosing one of the options below.</a:t>
            </a:r>
            <a:br>
              <a:rPr lang="en-GB" dirty="0"/>
            </a:br>
            <a:r>
              <a:rPr lang="en-GB" dirty="0"/>
              <a:t>If you would like us to send you more information, please contact us.</a:t>
            </a:r>
          </a:p>
          <a:p>
            <a:r>
              <a:rPr lang="en-GB" dirty="0"/>
              <a:t>Hints: Contact Us|121 Solutions|121 </a:t>
            </a:r>
            <a:r>
              <a:rPr lang="en-GB" dirty="0" err="1"/>
              <a:t>Services|About</a:t>
            </a:r>
            <a:r>
              <a:rPr lang="en-GB" dirty="0"/>
              <a:t> 121Advisor|Case </a:t>
            </a:r>
            <a:r>
              <a:rPr lang="en-GB" dirty="0" err="1"/>
              <a:t>Studies|Latest</a:t>
            </a:r>
            <a:r>
              <a:rPr lang="en-GB" dirty="0"/>
              <a:t> Posts</a:t>
            </a:r>
          </a:p>
          <a:p>
            <a:pPr marL="0" indent="0">
              <a:buNone/>
            </a:pPr>
            <a:r>
              <a:rPr lang="en-GB" dirty="0"/>
              <a:t>The Ending</a:t>
            </a:r>
          </a:p>
          <a:p>
            <a:pPr marL="457200" lvl="1" indent="0">
              <a:buNone/>
            </a:pPr>
            <a:r>
              <a:rPr lang="en-GB" dirty="0"/>
              <a:t>I hope that I answered your questions satisfactorily, would you like me to send you more information?</a:t>
            </a:r>
            <a:br>
              <a:rPr lang="en-GB" dirty="0"/>
            </a:br>
            <a:r>
              <a:rPr lang="en-GB" dirty="0"/>
              <a:t>[YES]</a:t>
            </a:r>
          </a:p>
          <a:p>
            <a:r>
              <a:rPr lang="en-GB" dirty="0"/>
              <a:t>Hints: Contact Us|121 Solutions|121 </a:t>
            </a:r>
            <a:r>
              <a:rPr lang="en-GB" dirty="0" err="1"/>
              <a:t>Services|About</a:t>
            </a:r>
            <a:r>
              <a:rPr lang="en-GB" dirty="0"/>
              <a:t> 121Advisor|Case </a:t>
            </a:r>
            <a:r>
              <a:rPr lang="en-GB" dirty="0" err="1"/>
              <a:t>Studies|Latest</a:t>
            </a:r>
            <a:r>
              <a:rPr lang="en-GB" dirty="0"/>
              <a:t> Posts</a:t>
            </a:r>
          </a:p>
          <a:p>
            <a:pPr marL="0" indent="0">
              <a:buNone/>
            </a:pPr>
            <a:r>
              <a:rPr lang="en-GB" dirty="0"/>
              <a:t>Question</a:t>
            </a:r>
          </a:p>
          <a:p>
            <a:r>
              <a:rPr lang="en-GB" dirty="0"/>
              <a:t>Match to Dialog &amp; Intents</a:t>
            </a:r>
          </a:p>
          <a:p>
            <a:r>
              <a:rPr lang="en-GB" dirty="0"/>
              <a:t>&lt;Dialog Name="Intro" </a:t>
            </a:r>
            <a:r>
              <a:rPr lang="en-GB" dirty="0" err="1"/>
              <a:t>IntentAlias</a:t>
            </a:r>
            <a:r>
              <a:rPr lang="en-GB" dirty="0"/>
              <a:t>="</a:t>
            </a:r>
            <a:r>
              <a:rPr lang="en-GB" dirty="0" err="1"/>
              <a:t>SmallTalk.Intro</a:t>
            </a:r>
            <a:r>
              <a:rPr lang="en-GB" dirty="0"/>
              <a:t>"&gt; &lt;/Dialog&gt;</a:t>
            </a:r>
          </a:p>
          <a:p>
            <a:pPr marL="0" indent="0">
              <a:buNone/>
            </a:pPr>
            <a:r>
              <a:rPr lang="en-GB" dirty="0"/>
              <a:t>Response</a:t>
            </a:r>
          </a:p>
          <a:p>
            <a:r>
              <a:rPr lang="en-GB" dirty="0"/>
              <a:t>Show Summary based on Intent </a:t>
            </a:r>
          </a:p>
          <a:p>
            <a:r>
              <a:rPr lang="en-GB" dirty="0"/>
              <a:t>With option to show more</a:t>
            </a:r>
          </a:p>
          <a:p>
            <a:r>
              <a:rPr lang="en-GB" dirty="0"/>
              <a:t>Include Hints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FDEE-1183-4632-BF9B-60083AFE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761-EA6D-4628-A597-AF06B58C35C6}" type="datetime1">
              <a:rPr lang="en-GB" smtClean="0"/>
              <a:t>03/07/2019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7E5E-F7E9-4457-B3C0-3D1E2172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&amp; Confidential © 121advisor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C5DF-DED8-4872-A434-BA7933A5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0F9-2D5C-4C72-A31B-F29912E5664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08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1Advisor_Template_20190510" id="{4156E162-ECE1-4DFD-8395-0246D657E5E1}" vid="{E0ACEB41-91E7-4D3A-93B9-6C08F6C6AF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121Advisor_Template_20190510</Template>
  <TotalTime>363</TotalTime>
  <Words>844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121Advisor Chatbot (Chat121)</vt:lpstr>
      <vt:lpstr>PowerPoint Presentation</vt:lpstr>
      <vt:lpstr>Chat121 Design Concept</vt:lpstr>
      <vt:lpstr>Chat121 Design Concept</vt:lpstr>
      <vt:lpstr>Chat121 Design Concept</vt:lpstr>
      <vt:lpstr>Chat121 Conversational Design</vt:lpstr>
      <vt:lpstr>Chat121 Conversational Design</vt:lpstr>
      <vt:lpstr>Chat121 Conversation Dialog</vt:lpstr>
      <vt:lpstr>Chat121 Conversation Dialog</vt:lpstr>
      <vt:lpstr>Chat121 Conversation Dialog – Contact Us</vt:lpstr>
      <vt:lpstr>Chat121 Conversation Dialog - Solutions</vt:lpstr>
      <vt:lpstr>Chat121 Conversation Dialog - Solutions</vt:lpstr>
      <vt:lpstr>Chat121 Conversation Dialog - Services</vt:lpstr>
      <vt:lpstr>Chat121 Conversation Dialog - About</vt:lpstr>
      <vt:lpstr>Chat121 Conversation Dialog – Latest Posts</vt:lpstr>
      <vt:lpstr>Chat121 Conversation Dialog – Case Studies</vt:lpstr>
      <vt:lpstr>Chat121 Enhancements</vt:lpstr>
      <vt:lpstr>Chat121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121Advisor Chatbot (Chat121)</dc:title>
  <dc:creator>farkhan orange</dc:creator>
  <cp:lastModifiedBy>farkhan orange</cp:lastModifiedBy>
  <cp:revision>31</cp:revision>
  <dcterms:created xsi:type="dcterms:W3CDTF">2019-07-02T07:47:58Z</dcterms:created>
  <dcterms:modified xsi:type="dcterms:W3CDTF">2019-07-03T07:32:59Z</dcterms:modified>
</cp:coreProperties>
</file>