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Nixie One" panose="02000503080000020004" pitchFamily="2" charset="0"/>
      <p:regular r:id="rId19"/>
    </p:embeddedFont>
    <p:embeddedFont>
      <p:font typeface="Roboto Slab"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59" d="100"/>
          <a:sy n="159" d="100"/>
        </p:scale>
        <p:origin x="72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e1b440a9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e1b440a9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e23be6a2e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e23be6a2e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dba885c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dba885c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e54fd3a7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e54fd3a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e54fd3a7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e54fd3a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e54fd3a7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e54fd3a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e1b440a9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e1b440a9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e14a71ab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e14a71ab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e54fd3a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e54fd3a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e54fd3a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e54fd3a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e54fd3a7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e54fd3a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0614e64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0614e64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0614e64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0614e64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e1b440a9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e1b440a9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e23be6a2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e23be6a2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0" y="4288500"/>
            <a:ext cx="9144000" cy="2475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1" name="Google Shape;11;p2"/>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ctrTitle"/>
          </p:nvPr>
        </p:nvSpPr>
        <p:spPr>
          <a:xfrm>
            <a:off x="685800" y="2601425"/>
            <a:ext cx="58104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tyle B">
  <p:cSld name="BLANK_1_1_1">
    <p:spTree>
      <p:nvGrpSpPr>
        <p:cNvPr id="1" name="Shape 81"/>
        <p:cNvGrpSpPr/>
        <p:nvPr/>
      </p:nvGrpSpPr>
      <p:grpSpPr>
        <a:xfrm>
          <a:off x="0" y="0"/>
          <a:ext cx="0" cy="0"/>
          <a:chOff x="0" y="0"/>
          <a:chExt cx="0" cy="0"/>
        </a:xfrm>
      </p:grpSpPr>
      <p:sp>
        <p:nvSpPr>
          <p:cNvPr id="82" name="Google Shape;82;p11"/>
          <p:cNvSpPr/>
          <p:nvPr/>
        </p:nvSpPr>
        <p:spPr>
          <a:xfrm>
            <a:off x="0" y="4294550"/>
            <a:ext cx="9144000" cy="2412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84" name="Google Shape;84;p11"/>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1"/>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12"/>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114454"/>
              </a:buClr>
              <a:buSzPts val="1800"/>
              <a:buFont typeface="Nixie One"/>
              <a:buNone/>
              <a:defRPr sz="1800" b="0" i="0" u="none" strike="noStrike" cap="none">
                <a:solidFill>
                  <a:srgbClr val="114454"/>
                </a:solidFill>
                <a:latin typeface="Nixie One"/>
                <a:ea typeface="Nixie One"/>
                <a:cs typeface="Nixie One"/>
                <a:sym typeface="Nixie One"/>
              </a:defRPr>
            </a:lvl1pPr>
          </a:lstStyle>
          <a:p>
            <a:endParaRPr/>
          </a:p>
        </p:txBody>
      </p:sp>
      <p:sp>
        <p:nvSpPr>
          <p:cNvPr id="89" name="Google Shape;89;p12"/>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90" name="Google Shape;90;p12"/>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2">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a:off x="754375" y="2113635"/>
            <a:ext cx="7635300" cy="1374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6" name="Google Shape;96;p13"/>
          <p:cNvSpPr txBox="1">
            <a:spLocks noGrp="1"/>
          </p:cNvSpPr>
          <p:nvPr>
            <p:ph type="subTitle" idx="1"/>
          </p:nvPr>
        </p:nvSpPr>
        <p:spPr>
          <a:xfrm>
            <a:off x="907080" y="3640685"/>
            <a:ext cx="7940400" cy="610800"/>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rgbClr val="FF0150"/>
              </a:buClr>
              <a:buSzPts val="2800"/>
              <a:buFont typeface="Arial"/>
              <a:buNone/>
              <a:defRPr sz="2800" b="0" i="0" u="none" strike="noStrike" cap="none">
                <a:solidFill>
                  <a:srgbClr val="FF0150"/>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7" name="Google Shape;97;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76015" y="433880"/>
            <a:ext cx="6566400" cy="57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0150"/>
              </a:buClr>
              <a:buSzPts val="3600"/>
              <a:buFont typeface="Calibri"/>
              <a:buNone/>
              <a:defRPr sz="3600" b="0" i="0" u="none" strike="noStrike" cap="none">
                <a:solidFill>
                  <a:srgbClr val="FF0150"/>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2" name="Google Shape;102;p14"/>
          <p:cNvSpPr txBox="1">
            <a:spLocks noGrp="1"/>
          </p:cNvSpPr>
          <p:nvPr>
            <p:ph type="body" idx="1"/>
          </p:nvPr>
        </p:nvSpPr>
        <p:spPr>
          <a:xfrm>
            <a:off x="1976015" y="1044700"/>
            <a:ext cx="6566400" cy="35112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3" name="Google Shape;103;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5"/>
        <p:cNvGrpSpPr/>
        <p:nvPr/>
      </p:nvGrpSpPr>
      <p:grpSpPr>
        <a:xfrm>
          <a:off x="0" y="0"/>
          <a:ext cx="0" cy="0"/>
          <a:chOff x="0" y="0"/>
          <a:chExt cx="0" cy="0"/>
        </a:xfrm>
      </p:grpSpPr>
      <p:sp>
        <p:nvSpPr>
          <p:cNvPr id="16" name="Google Shape;16;p3"/>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7" name="Google Shape;17;p3"/>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3"/>
          <p:cNvCxnSpPr/>
          <p:nvPr/>
        </p:nvCxnSpPr>
        <p:spPr>
          <a:xfrm>
            <a:off x="1037450" y="809725"/>
            <a:ext cx="0" cy="470700"/>
          </a:xfrm>
          <a:prstGeom prst="straightConnector1">
            <a:avLst/>
          </a:prstGeom>
          <a:noFill/>
          <a:ln w="9525" cap="flat" cmpd="sng">
            <a:solidFill>
              <a:srgbClr val="18637B"/>
            </a:solidFill>
            <a:prstDash val="solid"/>
            <a:round/>
            <a:headEnd type="none" w="sm" len="sm"/>
            <a:tailEnd type="none" w="sm" len="sm"/>
          </a:ln>
        </p:spPr>
      </p:cxnSp>
      <p:sp>
        <p:nvSpPr>
          <p:cNvPr id="22" name="Google Shape;22;p3"/>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9pPr>
          </a:lstStyle>
          <a:p>
            <a:endParaRPr/>
          </a:p>
        </p:txBody>
      </p:sp>
      <p:sp>
        <p:nvSpPr>
          <p:cNvPr id="23" name="Google Shape;23;p3"/>
          <p:cNvSpPr txBox="1">
            <a:spLocks noGrp="1"/>
          </p:cNvSpPr>
          <p:nvPr>
            <p:ph type="body" idx="1"/>
          </p:nvPr>
        </p:nvSpPr>
        <p:spPr>
          <a:xfrm>
            <a:off x="1146025" y="1767275"/>
            <a:ext cx="3660300" cy="31587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1pPr>
            <a:lvl2pPr marL="914400" marR="0" lvl="1"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2pPr>
            <a:lvl3pPr marL="1371600" marR="0" lvl="2"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3pPr>
            <a:lvl4pPr marL="1828800" marR="0" lvl="3"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4pPr>
            <a:lvl5pPr marL="2286000" marR="0" lvl="4"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5pPr>
            <a:lvl6pPr marL="2743200" marR="0" lvl="5"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6pPr>
            <a:lvl7pPr marL="3200400" marR="0" lvl="6"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7pPr>
            <a:lvl8pPr marL="3657600" marR="0" lvl="7"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8pPr>
            <a:lvl9pPr marL="4114800" marR="0" lvl="8"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9pPr>
          </a:lstStyle>
          <a:p>
            <a:endParaRPr/>
          </a:p>
        </p:txBody>
      </p:sp>
      <p:sp>
        <p:nvSpPr>
          <p:cNvPr id="24" name="Google Shape;24;p3"/>
          <p:cNvSpPr txBox="1">
            <a:spLocks noGrp="1"/>
          </p:cNvSpPr>
          <p:nvPr>
            <p:ph type="body" idx="2"/>
          </p:nvPr>
        </p:nvSpPr>
        <p:spPr>
          <a:xfrm>
            <a:off x="5026623" y="1767275"/>
            <a:ext cx="3660300" cy="31587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1pPr>
            <a:lvl2pPr marL="914400" marR="0" lvl="1"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2pPr>
            <a:lvl3pPr marL="1371600" marR="0" lvl="2"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3pPr>
            <a:lvl4pPr marL="1828800" marR="0" lvl="3"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4pPr>
            <a:lvl5pPr marL="2286000" marR="0" lvl="4"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5pPr>
            <a:lvl6pPr marL="2743200" marR="0" lvl="5"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6pPr>
            <a:lvl7pPr marL="3200400" marR="0" lvl="6"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7pPr>
            <a:lvl8pPr marL="3657600" marR="0" lvl="7"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8pPr>
            <a:lvl9pPr marL="4114800" marR="0" lvl="8" indent="-355600" algn="l" rtl="0">
              <a:lnSpc>
                <a:spcPct val="100000"/>
              </a:lnSpc>
              <a:spcBef>
                <a:spcPts val="0"/>
              </a:spcBef>
              <a:spcAft>
                <a:spcPts val="0"/>
              </a:spcAft>
              <a:buClr>
                <a:srgbClr val="114454"/>
              </a:buClr>
              <a:buSzPts val="2000"/>
              <a:buFont typeface="Nixie One"/>
              <a:buChar char="■"/>
              <a:defRPr sz="2000" b="0" i="0" u="none" strike="noStrike" cap="none">
                <a:solidFill>
                  <a:srgbClr val="114454"/>
                </a:solidFill>
                <a:latin typeface="Nixie One"/>
                <a:ea typeface="Nixie One"/>
                <a:cs typeface="Nixie One"/>
                <a:sym typeface="Nixie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tyle A">
  <p:cSld name="BLANK_1_1">
    <p:spTree>
      <p:nvGrpSpPr>
        <p:cNvPr id="1"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28" name="Google Shape;28;p4"/>
          <p:cNvSpPr/>
          <p:nvPr/>
        </p:nvSpPr>
        <p:spPr>
          <a:xfrm>
            <a:off x="0" y="500625"/>
            <a:ext cx="9144000" cy="7320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a:off x="0" y="3962800"/>
            <a:ext cx="9144000" cy="3702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a:off x="0" y="4333125"/>
            <a:ext cx="9144000" cy="8103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4113600" y="2878750"/>
            <a:ext cx="45057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1pPr>
            <a:lvl2pPr marR="0" lvl="1"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2pPr>
            <a:lvl3pPr marR="0" lvl="2"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3pPr>
            <a:lvl4pPr marR="0" lvl="3"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4pPr>
            <a:lvl5pPr marR="0" lvl="4"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5pPr>
            <a:lvl6pPr marR="0" lvl="5"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6pPr>
            <a:lvl7pPr marR="0" lvl="6"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7pPr>
            <a:lvl8pPr marR="0" lvl="7"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8pPr>
            <a:lvl9pPr marR="0" lvl="8" algn="l" rtl="0">
              <a:lnSpc>
                <a:spcPct val="100000"/>
              </a:lnSpc>
              <a:spcBef>
                <a:spcPts val="0"/>
              </a:spcBef>
              <a:spcAft>
                <a:spcPts val="0"/>
              </a:spcAft>
              <a:buClr>
                <a:srgbClr val="114454"/>
              </a:buClr>
              <a:buSzPts val="4800"/>
              <a:buFont typeface="Roboto Slab"/>
              <a:buNone/>
              <a:defRPr sz="4800" b="1" i="0" u="none" strike="noStrike" cap="none">
                <a:solidFill>
                  <a:srgbClr val="114454"/>
                </a:solidFill>
                <a:latin typeface="Roboto Slab"/>
                <a:ea typeface="Roboto Slab"/>
                <a:cs typeface="Roboto Slab"/>
                <a:sym typeface="Roboto Slab"/>
              </a:defRPr>
            </a:lvl9pPr>
          </a:lstStyle>
          <a:p>
            <a:endParaRPr/>
          </a:p>
        </p:txBody>
      </p:sp>
      <p:sp>
        <p:nvSpPr>
          <p:cNvPr id="33" name="Google Shape;33;p5"/>
          <p:cNvSpPr txBox="1">
            <a:spLocks noGrp="1"/>
          </p:cNvSpPr>
          <p:nvPr>
            <p:ph type="subTitle" idx="1"/>
          </p:nvPr>
        </p:nvSpPr>
        <p:spPr>
          <a:xfrm>
            <a:off x="4113600" y="3983050"/>
            <a:ext cx="4505700" cy="78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1pPr>
            <a:lvl2pPr marR="0" lvl="1"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2pPr>
            <a:lvl3pPr marR="0" lvl="2"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3pPr>
            <a:lvl4pPr marR="0" lvl="3"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4pPr>
            <a:lvl5pPr marR="0" lvl="4"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5pPr>
            <a:lvl6pPr marR="0" lvl="5"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6pPr>
            <a:lvl7pPr marR="0" lvl="6"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7pPr>
            <a:lvl8pPr marR="0" lvl="7"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8pPr>
            <a:lvl9pPr marR="0" lvl="8" algn="l" rtl="0">
              <a:lnSpc>
                <a:spcPct val="100000"/>
              </a:lnSpc>
              <a:spcBef>
                <a:spcPts val="0"/>
              </a:spcBef>
              <a:spcAft>
                <a:spcPts val="0"/>
              </a:spcAft>
              <a:buClr>
                <a:srgbClr val="94BF6E"/>
              </a:buClr>
              <a:buSzPts val="1800"/>
              <a:buFont typeface="Nixie One"/>
              <a:buNone/>
              <a:defRPr sz="1800" b="1" i="0" u="none" strike="noStrike" cap="none">
                <a:solidFill>
                  <a:srgbClr val="94BF6E"/>
                </a:solidFill>
                <a:latin typeface="Nixie One"/>
                <a:ea typeface="Nixie One"/>
                <a:cs typeface="Nixie One"/>
                <a:sym typeface="Nixie One"/>
              </a:defRPr>
            </a:lvl9pPr>
          </a:lstStyle>
          <a:p>
            <a:endParaRPr/>
          </a:p>
        </p:txBody>
      </p:sp>
      <p:sp>
        <p:nvSpPr>
          <p:cNvPr id="34" name="Google Shape;34;p5"/>
          <p:cNvSpPr/>
          <p:nvPr/>
        </p:nvSpPr>
        <p:spPr>
          <a:xfrm>
            <a:off x="0" y="4288499"/>
            <a:ext cx="3474300" cy="2475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a:off x="0" y="0"/>
            <a:ext cx="34743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36" name="Google Shape;36;p5"/>
          <p:cNvSpPr/>
          <p:nvPr/>
        </p:nvSpPr>
        <p:spPr>
          <a:xfrm>
            <a:off x="0" y="500626"/>
            <a:ext cx="3474300" cy="38241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a:off x="0" y="4493604"/>
            <a:ext cx="3474300" cy="1182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a:off x="0" y="4584075"/>
            <a:ext cx="3474300" cy="5595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6"/>
          <p:cNvSpPr/>
          <p:nvPr/>
        </p:nvSpPr>
        <p:spPr>
          <a:xfrm>
            <a:off x="0" y="1148250"/>
            <a:ext cx="9144000" cy="28470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0000"/>
                  </a:srgbClr>
                </a:solidFill>
                <a:latin typeface="Impact"/>
              </a:rPr>
              <a:t>“</a:t>
            </a:r>
          </a:p>
        </p:txBody>
      </p:sp>
      <p:sp>
        <p:nvSpPr>
          <p:cNvPr id="42" name="Google Shape;42;p6"/>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43" name="Google Shape;43;p6"/>
          <p:cNvSpPr/>
          <p:nvPr/>
        </p:nvSpPr>
        <p:spPr>
          <a:xfrm>
            <a:off x="0" y="500625"/>
            <a:ext cx="9144000" cy="7320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a:off x="0" y="3962800"/>
            <a:ext cx="9144000" cy="3702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a:off x="0" y="4333125"/>
            <a:ext cx="9144000" cy="8103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txBox="1">
            <a:spLocks noGrp="1"/>
          </p:cNvSpPr>
          <p:nvPr>
            <p:ph type="body" idx="1"/>
          </p:nvPr>
        </p:nvSpPr>
        <p:spPr>
          <a:xfrm>
            <a:off x="1556175" y="2300275"/>
            <a:ext cx="6031800" cy="605100"/>
          </a:xfrm>
          <a:prstGeom prst="rect">
            <a:avLst/>
          </a:prstGeom>
          <a:noFill/>
          <a:ln>
            <a:noFill/>
          </a:ln>
        </p:spPr>
        <p:txBody>
          <a:bodyPr spcFirstLastPara="1" wrap="square" lIns="91425" tIns="91425" rIns="91425" bIns="91425" anchor="ctr" anchorCtr="0"/>
          <a:lstStyle>
            <a:lvl1pPr marL="457200" marR="0" lvl="0" indent="-355600" algn="ctr" rtl="0">
              <a:lnSpc>
                <a:spcPct val="100000"/>
              </a:lnSpc>
              <a:spcBef>
                <a:spcPts val="60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1pPr>
            <a:lvl2pPr marL="914400" marR="0" lvl="1"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2pPr>
            <a:lvl3pPr marL="1371600" marR="0" lvl="2"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3pPr>
            <a:lvl4pPr marL="1828800" marR="0" lvl="3"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4pPr>
            <a:lvl5pPr marL="2286000" marR="0" lvl="4"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5pPr>
            <a:lvl6pPr marL="2743200" marR="0" lvl="5"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6pPr>
            <a:lvl7pPr marL="3200400" marR="0" lvl="6"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7pPr>
            <a:lvl8pPr marL="3657600" marR="0" lvl="7"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8pPr>
            <a:lvl9pPr marL="4114800" marR="0" lvl="8" indent="-355600" algn="ctr" rtl="0">
              <a:lnSpc>
                <a:spcPct val="100000"/>
              </a:lnSpc>
              <a:spcBef>
                <a:spcPts val="0"/>
              </a:spcBef>
              <a:spcAft>
                <a:spcPts val="0"/>
              </a:spcAft>
              <a:buClr>
                <a:srgbClr val="FFFFFF"/>
              </a:buClr>
              <a:buSzPts val="2000"/>
              <a:buFont typeface="Nixie One"/>
              <a:buChar char="■"/>
              <a:defRPr sz="2000" b="0" i="0" u="none" strike="noStrike" cap="none">
                <a:solidFill>
                  <a:srgbClr val="FFFFFF"/>
                </a:solidFill>
                <a:latin typeface="Nixie One"/>
                <a:ea typeface="Nixie One"/>
                <a:cs typeface="Nixie One"/>
                <a:sym typeface="Nixie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sp>
        <p:nvSpPr>
          <p:cNvPr id="48" name="Google Shape;48;p7"/>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49" name="Google Shape;49;p7"/>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7"/>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7"/>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3" name="Google Shape;53;p7"/>
          <p:cNvCxnSpPr/>
          <p:nvPr/>
        </p:nvCxnSpPr>
        <p:spPr>
          <a:xfrm>
            <a:off x="1037450" y="809725"/>
            <a:ext cx="0" cy="470700"/>
          </a:xfrm>
          <a:prstGeom prst="straightConnector1">
            <a:avLst/>
          </a:prstGeom>
          <a:noFill/>
          <a:ln w="9525" cap="flat" cmpd="sng">
            <a:solidFill>
              <a:srgbClr val="18637B"/>
            </a:solidFill>
            <a:prstDash val="solid"/>
            <a:round/>
            <a:headEnd type="none" w="sm" len="sm"/>
            <a:tailEnd type="none" w="sm" len="sm"/>
          </a:ln>
        </p:spPr>
      </p:cxnSp>
      <p:sp>
        <p:nvSpPr>
          <p:cNvPr id="54" name="Google Shape;54;p7"/>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9pPr>
          </a:lstStyle>
          <a:p>
            <a:endParaRPr/>
          </a:p>
        </p:txBody>
      </p:sp>
      <p:sp>
        <p:nvSpPr>
          <p:cNvPr id="55" name="Google Shape;55;p7"/>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60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1pPr>
            <a:lvl2pPr marL="914400" marR="0" lvl="1"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2pPr>
            <a:lvl3pPr marL="1371600" marR="0" lvl="2"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3pPr>
            <a:lvl4pPr marL="1828800" marR="0" lvl="3"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4pPr>
            <a:lvl5pPr marL="2286000" marR="0" lvl="4"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5pPr>
            <a:lvl6pPr marL="2743200" marR="0" lvl="5"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6pPr>
            <a:lvl7pPr marL="3200400" marR="0" lvl="6"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7pPr>
            <a:lvl8pPr marL="3657600" marR="0" lvl="7"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8pPr>
            <a:lvl9pPr marL="4114800" marR="0" lvl="8"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58" name="Google Shape;58;p8"/>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2"/>
        <p:cNvGrpSpPr/>
        <p:nvPr/>
      </p:nvGrpSpPr>
      <p:grpSpPr>
        <a:xfrm>
          <a:off x="0" y="0"/>
          <a:ext cx="0" cy="0"/>
          <a:chOff x="0" y="0"/>
          <a:chExt cx="0" cy="0"/>
        </a:xfrm>
      </p:grpSpPr>
      <p:sp>
        <p:nvSpPr>
          <p:cNvPr id="63" name="Google Shape;63;p9"/>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64" name="Google Shape;64;p9"/>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8" name="Google Shape;68;p9"/>
          <p:cNvCxnSpPr/>
          <p:nvPr/>
        </p:nvCxnSpPr>
        <p:spPr>
          <a:xfrm>
            <a:off x="1037450" y="809725"/>
            <a:ext cx="0" cy="470700"/>
          </a:xfrm>
          <a:prstGeom prst="straightConnector1">
            <a:avLst/>
          </a:prstGeom>
          <a:noFill/>
          <a:ln w="9525" cap="flat" cmpd="sng">
            <a:solidFill>
              <a:srgbClr val="18637B"/>
            </a:solidFill>
            <a:prstDash val="solid"/>
            <a:round/>
            <a:headEnd type="none" w="sm" len="sm"/>
            <a:tailEnd type="none" w="sm" len="sm"/>
          </a:ln>
        </p:spPr>
      </p:cxnSp>
      <p:sp>
        <p:nvSpPr>
          <p:cNvPr id="69" name="Google Shape;69;p9"/>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9pPr>
          </a:lstStyle>
          <a:p>
            <a:endParaRPr/>
          </a:p>
        </p:txBody>
      </p:sp>
      <p:sp>
        <p:nvSpPr>
          <p:cNvPr id="70" name="Google Shape;70;p9"/>
          <p:cNvSpPr txBox="1">
            <a:spLocks noGrp="1"/>
          </p:cNvSpPr>
          <p:nvPr>
            <p:ph type="body" idx="1"/>
          </p:nvPr>
        </p:nvSpPr>
        <p:spPr>
          <a:xfrm>
            <a:off x="1146025" y="1773300"/>
            <a:ext cx="2409900" cy="3152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1pPr>
            <a:lvl2pPr marL="914400" marR="0" lvl="1"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2pPr>
            <a:lvl3pPr marL="1371600" marR="0" lvl="2"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3pPr>
            <a:lvl4pPr marL="1828800" marR="0" lvl="3"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4pPr>
            <a:lvl5pPr marL="2286000" marR="0" lvl="4"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5pPr>
            <a:lvl6pPr marL="2743200" marR="0" lvl="5"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6pPr>
            <a:lvl7pPr marL="3200400" marR="0" lvl="6"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7pPr>
            <a:lvl8pPr marL="3657600" marR="0" lvl="7"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8pPr>
            <a:lvl9pPr marL="4114800" marR="0" lvl="8"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9pPr>
          </a:lstStyle>
          <a:p>
            <a:endParaRPr/>
          </a:p>
        </p:txBody>
      </p:sp>
      <p:sp>
        <p:nvSpPr>
          <p:cNvPr id="71" name="Google Shape;71;p9"/>
          <p:cNvSpPr txBox="1">
            <a:spLocks noGrp="1"/>
          </p:cNvSpPr>
          <p:nvPr>
            <p:ph type="body" idx="2"/>
          </p:nvPr>
        </p:nvSpPr>
        <p:spPr>
          <a:xfrm>
            <a:off x="3679388" y="1773300"/>
            <a:ext cx="2409900" cy="3152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1pPr>
            <a:lvl2pPr marL="914400" marR="0" lvl="1"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2pPr>
            <a:lvl3pPr marL="1371600" marR="0" lvl="2"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3pPr>
            <a:lvl4pPr marL="1828800" marR="0" lvl="3"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4pPr>
            <a:lvl5pPr marL="2286000" marR="0" lvl="4"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5pPr>
            <a:lvl6pPr marL="2743200" marR="0" lvl="5"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6pPr>
            <a:lvl7pPr marL="3200400" marR="0" lvl="6"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7pPr>
            <a:lvl8pPr marL="3657600" marR="0" lvl="7"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8pPr>
            <a:lvl9pPr marL="4114800" marR="0" lvl="8"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9pPr>
          </a:lstStyle>
          <a:p>
            <a:endParaRPr/>
          </a:p>
        </p:txBody>
      </p:sp>
      <p:sp>
        <p:nvSpPr>
          <p:cNvPr id="72" name="Google Shape;72;p9"/>
          <p:cNvSpPr txBox="1">
            <a:spLocks noGrp="1"/>
          </p:cNvSpPr>
          <p:nvPr>
            <p:ph type="body" idx="3"/>
          </p:nvPr>
        </p:nvSpPr>
        <p:spPr>
          <a:xfrm>
            <a:off x="6212750" y="1773300"/>
            <a:ext cx="2409900" cy="3152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1pPr>
            <a:lvl2pPr marL="914400" marR="0" lvl="1"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2pPr>
            <a:lvl3pPr marL="1371600" marR="0" lvl="2"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3pPr>
            <a:lvl4pPr marL="1828800" marR="0" lvl="3"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4pPr>
            <a:lvl5pPr marL="2286000" marR="0" lvl="4"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5pPr>
            <a:lvl6pPr marL="2743200" marR="0" lvl="5"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6pPr>
            <a:lvl7pPr marL="3200400" marR="0" lvl="6"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7pPr>
            <a:lvl8pPr marL="3657600" marR="0" lvl="7"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8pPr>
            <a:lvl9pPr marL="4114800" marR="0" lvl="8"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0"/>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75" name="Google Shape;75;p10"/>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0"/>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0"/>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9" name="Google Shape;79;p10"/>
          <p:cNvCxnSpPr/>
          <p:nvPr/>
        </p:nvCxnSpPr>
        <p:spPr>
          <a:xfrm>
            <a:off x="1037450" y="809725"/>
            <a:ext cx="0" cy="470700"/>
          </a:xfrm>
          <a:prstGeom prst="straightConnector1">
            <a:avLst/>
          </a:prstGeom>
          <a:noFill/>
          <a:ln w="9525" cap="flat" cmpd="sng">
            <a:solidFill>
              <a:srgbClr val="18637B"/>
            </a:solidFill>
            <a:prstDash val="solid"/>
            <a:round/>
            <a:headEnd type="none" w="sm" len="sm"/>
            <a:tailEnd type="none" w="sm" len="sm"/>
          </a:ln>
        </p:spPr>
      </p:cxnSp>
      <p:sp>
        <p:nvSpPr>
          <p:cNvPr id="80" name="Google Shape;80;p10"/>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1800"/>
              <a:buFont typeface="Roboto Slab"/>
              <a:buNone/>
              <a:defRPr sz="1800" b="1" i="0" u="none" strike="noStrike" cap="none">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114454"/>
              </a:buClr>
              <a:buSzPts val="3000"/>
              <a:buFont typeface="Nixie One"/>
              <a:buChar char="▪"/>
              <a:defRPr sz="3000" b="0" i="0" u="none" strike="noStrike" cap="none">
                <a:solidFill>
                  <a:srgbClr val="114454"/>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14454"/>
              </a:buClr>
              <a:buSzPts val="2400"/>
              <a:buFont typeface="Nixie One"/>
              <a:buChar char="▫"/>
              <a:defRPr sz="2400" b="0" i="0" u="none" strike="noStrike" cap="none">
                <a:solidFill>
                  <a:srgbClr val="114454"/>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14454"/>
              </a:buClr>
              <a:buSzPts val="2400"/>
              <a:buFont typeface="Nixie One"/>
              <a:buChar char="■"/>
              <a:defRPr sz="2400" b="0" i="0" u="none" strike="noStrike" cap="none">
                <a:solidFill>
                  <a:srgbClr val="114454"/>
                </a:solidFill>
                <a:latin typeface="Nixie One"/>
                <a:ea typeface="Nixie One"/>
                <a:cs typeface="Nixie One"/>
                <a:sym typeface="Nixie One"/>
              </a:defRPr>
            </a:lvl3pPr>
            <a:lvl4pPr marL="1828800" marR="0" lvl="3"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4pPr>
            <a:lvl5pPr marL="2286000" marR="0" lvl="4"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5pPr>
            <a:lvl6pPr marL="2743200" marR="0" lvl="5"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6pPr>
            <a:lvl7pPr marL="3200400" marR="0" lvl="6"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7pPr>
            <a:lvl8pPr marL="3657600" marR="0" lvl="7"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8pPr>
            <a:lvl9pPr marL="4114800" marR="0" lvl="8" indent="-342900" algn="l" rtl="0">
              <a:lnSpc>
                <a:spcPct val="100000"/>
              </a:lnSpc>
              <a:spcBef>
                <a:spcPts val="0"/>
              </a:spcBef>
              <a:spcAft>
                <a:spcPts val="0"/>
              </a:spcAft>
              <a:buClr>
                <a:srgbClr val="114454"/>
              </a:buClr>
              <a:buSzPts val="1800"/>
              <a:buFont typeface="Nixie One"/>
              <a:buChar char="■"/>
              <a:defRPr sz="1800" b="0" i="0" u="none" strike="noStrike" cap="none">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rda.ucar.edu/datasets/ds093.0/#metadata/detailed.html?_do=y"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ncdc.noaa.gov/cdr/operationalcdrs.htm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www.ncdc.noaa.gov/cd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814650" y="1047550"/>
            <a:ext cx="7639200" cy="1345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2"/>
              </a:buClr>
              <a:buSzPts val="1100"/>
              <a:buFont typeface="Arial"/>
              <a:buNone/>
            </a:pPr>
            <a:r>
              <a:rPr lang="en-GB" sz="3600">
                <a:latin typeface="Source Sans Pro"/>
                <a:ea typeface="Source Sans Pro"/>
                <a:cs typeface="Source Sans Pro"/>
                <a:sym typeface="Source Sans Pro"/>
              </a:rPr>
              <a:t>DengAI : Predicting Disease Spread</a:t>
            </a:r>
            <a:endParaRPr sz="3600">
              <a:latin typeface="Source Sans Pro"/>
              <a:ea typeface="Source Sans Pro"/>
              <a:cs typeface="Source Sans Pro"/>
              <a:sym typeface="Source Sans Pro"/>
            </a:endParaRPr>
          </a:p>
        </p:txBody>
      </p:sp>
      <p:sp>
        <p:nvSpPr>
          <p:cNvPr id="111" name="Google Shape;111;p15"/>
          <p:cNvSpPr txBox="1">
            <a:spLocks noGrp="1"/>
          </p:cNvSpPr>
          <p:nvPr>
            <p:ph type="subTitle" idx="4294967295"/>
          </p:nvPr>
        </p:nvSpPr>
        <p:spPr>
          <a:xfrm>
            <a:off x="276025" y="2717025"/>
            <a:ext cx="3638100" cy="15969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GB" sz="1800" dirty="0">
                <a:solidFill>
                  <a:srgbClr val="FFFFFF"/>
                </a:solidFill>
                <a:latin typeface="Source Sans Pro"/>
                <a:ea typeface="Source Sans Pro"/>
                <a:cs typeface="Source Sans Pro"/>
                <a:sym typeface="Source Sans Pro"/>
              </a:rPr>
              <a:t>140441N - N. C. N. C. </a:t>
            </a:r>
            <a:r>
              <a:rPr lang="en-GB" sz="1800" dirty="0" err="1">
                <a:solidFill>
                  <a:srgbClr val="FFFFFF"/>
                </a:solidFill>
                <a:latin typeface="Source Sans Pro"/>
                <a:ea typeface="Source Sans Pro"/>
                <a:cs typeface="Source Sans Pro"/>
                <a:sym typeface="Source Sans Pro"/>
              </a:rPr>
              <a:t>Pathirana</a:t>
            </a:r>
            <a:endParaRPr sz="1800" dirty="0">
              <a:solidFill>
                <a:srgbClr val="FFFFFF"/>
              </a:solidFill>
              <a:latin typeface="Source Sans Pro"/>
              <a:ea typeface="Source Sans Pro"/>
              <a:cs typeface="Source Sans Pro"/>
              <a:sym typeface="Source Sans Pro"/>
            </a:endParaRPr>
          </a:p>
          <a:p>
            <a:pPr marL="0" lvl="0" indent="0">
              <a:spcBef>
                <a:spcPts val="600"/>
              </a:spcBef>
              <a:spcAft>
                <a:spcPts val="0"/>
              </a:spcAft>
              <a:buNone/>
            </a:pPr>
            <a:r>
              <a:rPr lang="en-GB" sz="1800" dirty="0">
                <a:solidFill>
                  <a:srgbClr val="FFFFFF"/>
                </a:solidFill>
                <a:latin typeface="Source Sans Pro"/>
                <a:ea typeface="Source Sans Pro"/>
                <a:cs typeface="Source Sans Pro"/>
                <a:sym typeface="Source Sans Pro"/>
              </a:rPr>
              <a:t>140552F - R. S. </a:t>
            </a:r>
            <a:r>
              <a:rPr lang="en-GB" sz="1800" dirty="0" err="1">
                <a:solidFill>
                  <a:srgbClr val="FFFFFF"/>
                </a:solidFill>
                <a:latin typeface="Source Sans Pro"/>
                <a:ea typeface="Source Sans Pro"/>
                <a:cs typeface="Source Sans Pro"/>
                <a:sym typeface="Source Sans Pro"/>
              </a:rPr>
              <a:t>Samarawickrama</a:t>
            </a:r>
            <a:endParaRPr sz="1800" dirty="0">
              <a:solidFill>
                <a:srgbClr val="FFFFFF"/>
              </a:solidFill>
              <a:latin typeface="Source Sans Pro"/>
              <a:ea typeface="Source Sans Pro"/>
              <a:cs typeface="Source Sans Pro"/>
              <a:sym typeface="Source Sans Pro"/>
            </a:endParaRPr>
          </a:p>
          <a:p>
            <a:pPr marL="0" lvl="0" indent="0">
              <a:spcBef>
                <a:spcPts val="600"/>
              </a:spcBef>
              <a:spcAft>
                <a:spcPts val="0"/>
              </a:spcAft>
              <a:buNone/>
            </a:pPr>
            <a:r>
              <a:rPr lang="en-GB" sz="1800" dirty="0">
                <a:solidFill>
                  <a:srgbClr val="FFFFFF"/>
                </a:solidFill>
                <a:latin typeface="Source Sans Pro"/>
                <a:ea typeface="Source Sans Pro"/>
                <a:cs typeface="Source Sans Pro"/>
                <a:sym typeface="Source Sans Pro"/>
              </a:rPr>
              <a:t>140575D - I. S. </a:t>
            </a:r>
            <a:r>
              <a:rPr lang="en-GB" sz="1800" dirty="0" err="1">
                <a:solidFill>
                  <a:srgbClr val="FFFFFF"/>
                </a:solidFill>
                <a:latin typeface="Source Sans Pro"/>
                <a:ea typeface="Source Sans Pro"/>
                <a:cs typeface="Source Sans Pro"/>
                <a:sym typeface="Source Sans Pro"/>
              </a:rPr>
              <a:t>Seneviratne</a:t>
            </a:r>
            <a:endParaRPr sz="1800" dirty="0">
              <a:solidFill>
                <a:srgbClr val="FFFFFF"/>
              </a:solidFill>
              <a:latin typeface="Source Sans Pro"/>
              <a:ea typeface="Source Sans Pro"/>
              <a:cs typeface="Source Sans Pro"/>
              <a:sym typeface="Source Sans Pro"/>
            </a:endParaRPr>
          </a:p>
          <a:p>
            <a:pPr marL="0" lvl="0" indent="0">
              <a:spcBef>
                <a:spcPts val="600"/>
              </a:spcBef>
              <a:spcAft>
                <a:spcPts val="0"/>
              </a:spcAft>
              <a:buNone/>
            </a:pPr>
            <a:r>
              <a:rPr lang="en-GB" sz="1800" dirty="0">
                <a:solidFill>
                  <a:srgbClr val="FFFFFF"/>
                </a:solidFill>
                <a:latin typeface="Source Sans Pro"/>
                <a:ea typeface="Source Sans Pro"/>
                <a:cs typeface="Source Sans Pro"/>
                <a:sym typeface="Source Sans Pro"/>
              </a:rPr>
              <a:t>140701M - S. L. S. Wolff</a:t>
            </a:r>
            <a:endParaRPr sz="18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294000" y="1948425"/>
            <a:ext cx="8556000" cy="29007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000000"/>
              </a:buClr>
              <a:buSzPts val="1800"/>
              <a:buFont typeface="Source Sans Pro"/>
              <a:buChar char="●"/>
            </a:pPr>
            <a:r>
              <a:rPr lang="en-GB" sz="1800">
                <a:solidFill>
                  <a:schemeClr val="dk1"/>
                </a:solidFill>
                <a:latin typeface="Source Sans Pro"/>
                <a:ea typeface="Source Sans Pro"/>
                <a:cs typeface="Source Sans Pro"/>
                <a:sym typeface="Source Sans Pro"/>
              </a:rPr>
              <a:t>Monthly Trend and Residual Prediction</a:t>
            </a:r>
            <a:endParaRPr sz="1800">
              <a:solidFill>
                <a:schemeClr val="dk1"/>
              </a:solidFill>
              <a:latin typeface="Source Sans Pro"/>
              <a:ea typeface="Source Sans Pro"/>
              <a:cs typeface="Source Sans Pro"/>
              <a:sym typeface="Source Sans Pro"/>
            </a:endParaRPr>
          </a:p>
          <a:p>
            <a:pPr marL="18288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A linear regression model was trained to predict the monthly trend</a:t>
            </a:r>
            <a:endParaRPr sz="1800">
              <a:solidFill>
                <a:schemeClr val="dk1"/>
              </a:solidFill>
              <a:latin typeface="Source Sans Pro"/>
              <a:ea typeface="Source Sans Pro"/>
              <a:cs typeface="Source Sans Pro"/>
              <a:sym typeface="Source Sans Pro"/>
            </a:endParaRPr>
          </a:p>
          <a:p>
            <a:pPr marL="18288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Residual was calculated using the target.</a:t>
            </a:r>
            <a:endParaRPr sz="1800">
              <a:solidFill>
                <a:schemeClr val="dk1"/>
              </a:solidFill>
              <a:latin typeface="Source Sans Pro"/>
              <a:ea typeface="Source Sans Pro"/>
              <a:cs typeface="Source Sans Pro"/>
              <a:sym typeface="Source Sans Pro"/>
            </a:endParaRPr>
          </a:p>
          <a:p>
            <a:pPr marL="18288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Residual was then predicted using temperature and vegetation data.</a:t>
            </a:r>
            <a:endParaRPr sz="1800">
              <a:solidFill>
                <a:schemeClr val="dk1"/>
              </a:solidFill>
              <a:latin typeface="Source Sans Pro"/>
              <a:ea typeface="Source Sans Pro"/>
              <a:cs typeface="Source Sans Pro"/>
              <a:sym typeface="Source Sans Pro"/>
            </a:endParaRPr>
          </a:p>
          <a:p>
            <a:pPr marL="18288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Predicted residual was added to the predicted monthly to get the final target prediction</a:t>
            </a:r>
            <a:endParaRPr sz="1800">
              <a:solidFill>
                <a:schemeClr val="dk1"/>
              </a:solidFill>
              <a:latin typeface="Source Sans Pro"/>
              <a:ea typeface="Source Sans Pro"/>
              <a:cs typeface="Source Sans Pro"/>
              <a:sym typeface="Source Sans Pro"/>
            </a:endParaRPr>
          </a:p>
        </p:txBody>
      </p:sp>
      <p:sp>
        <p:nvSpPr>
          <p:cNvPr id="165" name="Google Shape;165;p24"/>
          <p:cNvSpPr txBox="1">
            <a:spLocks noGrp="1"/>
          </p:cNvSpPr>
          <p:nvPr>
            <p:ph type="title"/>
          </p:nvPr>
        </p:nvSpPr>
        <p:spPr>
          <a:xfrm>
            <a:off x="501800" y="530725"/>
            <a:ext cx="39471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400">
                <a:solidFill>
                  <a:schemeClr val="lt1"/>
                </a:solidFill>
                <a:latin typeface="Source Sans Pro"/>
                <a:ea typeface="Source Sans Pro"/>
                <a:cs typeface="Source Sans Pro"/>
                <a:sym typeface="Source Sans Pro"/>
              </a:rPr>
              <a:t>Methodology </a:t>
            </a:r>
            <a:r>
              <a:rPr lang="en-GB" sz="3600">
                <a:latin typeface="Source Sans Pro"/>
                <a:ea typeface="Source Sans Pro"/>
                <a:cs typeface="Source Sans Pro"/>
                <a:sym typeface="Source Sans Pro"/>
              </a:rPr>
              <a:t> ctd.</a:t>
            </a:r>
            <a:endParaRPr sz="36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4700" y="478450"/>
            <a:ext cx="40773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Results &amp; Analysis</a:t>
            </a:r>
            <a:endParaRPr sz="3600">
              <a:latin typeface="Source Sans Pro"/>
              <a:ea typeface="Source Sans Pro"/>
              <a:cs typeface="Source Sans Pro"/>
              <a:sym typeface="Source Sans Pro"/>
            </a:endParaRPr>
          </a:p>
        </p:txBody>
      </p:sp>
      <p:sp>
        <p:nvSpPr>
          <p:cNvPr id="171" name="Google Shape;171;p25"/>
          <p:cNvSpPr txBox="1">
            <a:spLocks noGrp="1"/>
          </p:cNvSpPr>
          <p:nvPr>
            <p:ph type="body" idx="1"/>
          </p:nvPr>
        </p:nvSpPr>
        <p:spPr>
          <a:xfrm>
            <a:off x="553800" y="1774525"/>
            <a:ext cx="8036400" cy="27000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Source Sans Pro"/>
              <a:buChar char="●"/>
            </a:pPr>
            <a:r>
              <a:rPr lang="en-GB" sz="1800">
                <a:solidFill>
                  <a:srgbClr val="000000"/>
                </a:solidFill>
                <a:latin typeface="Source Sans Pro"/>
                <a:ea typeface="Source Sans Pro"/>
                <a:cs typeface="Source Sans Pro"/>
                <a:sym typeface="Source Sans Pro"/>
              </a:rPr>
              <a:t>Prediction from Monthly Trend resulted in a mean absolute error of 26.5</a:t>
            </a:r>
            <a:endParaRPr sz="1800">
              <a:solidFill>
                <a:srgbClr val="000000"/>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rgbClr val="000000"/>
              </a:buClr>
              <a:buSzPts val="1800"/>
              <a:buFont typeface="Source Sans Pro"/>
              <a:buChar char="●"/>
            </a:pPr>
            <a:r>
              <a:rPr lang="en-GB" sz="1800">
                <a:solidFill>
                  <a:srgbClr val="000000"/>
                </a:solidFill>
                <a:latin typeface="Source Sans Pro"/>
                <a:ea typeface="Source Sans Pro"/>
                <a:cs typeface="Source Sans Pro"/>
                <a:sym typeface="Source Sans Pro"/>
              </a:rPr>
              <a:t>After smoothing with rolling mean of window size 3, the mean absolute error was 25.8</a:t>
            </a:r>
            <a:endParaRPr sz="1800">
              <a:solidFill>
                <a:srgbClr val="000000"/>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rgbClr val="000000"/>
              </a:buClr>
              <a:buSzPts val="1800"/>
              <a:buFont typeface="Source Sans Pro"/>
              <a:buChar char="●"/>
            </a:pPr>
            <a:r>
              <a:rPr lang="en-GB" sz="1800">
                <a:solidFill>
                  <a:schemeClr val="dk1"/>
                </a:solidFill>
                <a:latin typeface="Source Sans Pro"/>
                <a:ea typeface="Source Sans Pro"/>
                <a:cs typeface="Source Sans Pro"/>
                <a:sym typeface="Source Sans Pro"/>
              </a:rPr>
              <a:t>Correlation analysis revealed that individual features do not have any correlation to target prediction</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But satellite imagery score of vegetation data and temperature features tend to correlated in Iquitos (figure 1) and San Juan (figure 2) respectively.</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body" idx="1"/>
          </p:nvPr>
        </p:nvSpPr>
        <p:spPr>
          <a:xfrm>
            <a:off x="1778250" y="4436150"/>
            <a:ext cx="1484400" cy="503700"/>
          </a:xfrm>
          <a:prstGeom prst="rect">
            <a:avLst/>
          </a:prstGeom>
        </p:spPr>
        <p:txBody>
          <a:bodyPr spcFirstLastPara="1" wrap="square" lIns="91425" tIns="91425" rIns="91425" bIns="91425" anchor="t" anchorCtr="0">
            <a:noAutofit/>
          </a:bodyPr>
          <a:lstStyle/>
          <a:p>
            <a:pPr marL="457200" lvl="0" indent="0" rtl="0">
              <a:lnSpc>
                <a:spcPct val="150000"/>
              </a:lnSpc>
              <a:spcBef>
                <a:spcPts val="600"/>
              </a:spcBef>
              <a:spcAft>
                <a:spcPts val="0"/>
              </a:spcAft>
              <a:buNone/>
            </a:pPr>
            <a:r>
              <a:rPr lang="en-GB" sz="1800" i="1" dirty="0">
                <a:solidFill>
                  <a:srgbClr val="000000"/>
                </a:solidFill>
                <a:latin typeface="Source Sans Pro"/>
                <a:ea typeface="Source Sans Pro"/>
                <a:cs typeface="Source Sans Pro"/>
                <a:sym typeface="Source Sans Pro"/>
              </a:rPr>
              <a:t>Figure 1</a:t>
            </a:r>
            <a:endParaRPr sz="1800" i="1" dirty="0">
              <a:solidFill>
                <a:srgbClr val="000000"/>
              </a:solidFill>
              <a:latin typeface="Source Sans Pro"/>
              <a:ea typeface="Source Sans Pro"/>
              <a:cs typeface="Source Sans Pro"/>
              <a:sym typeface="Source Sans Pro"/>
            </a:endParaRPr>
          </a:p>
        </p:txBody>
      </p:sp>
      <p:sp>
        <p:nvSpPr>
          <p:cNvPr id="177" name="Google Shape;177;p26"/>
          <p:cNvSpPr txBox="1">
            <a:spLocks noGrp="1"/>
          </p:cNvSpPr>
          <p:nvPr>
            <p:ph type="title"/>
          </p:nvPr>
        </p:nvSpPr>
        <p:spPr>
          <a:xfrm>
            <a:off x="62725" y="478450"/>
            <a:ext cx="47880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Results &amp; Analysis ctd</a:t>
            </a:r>
            <a:endParaRPr sz="3600">
              <a:latin typeface="Source Sans Pro"/>
              <a:ea typeface="Source Sans Pro"/>
              <a:cs typeface="Source Sans Pro"/>
              <a:sym typeface="Source Sans Pro"/>
            </a:endParaRPr>
          </a:p>
        </p:txBody>
      </p:sp>
      <p:pic>
        <p:nvPicPr>
          <p:cNvPr id="178" name="Google Shape;178;p26"/>
          <p:cNvPicPr preferRelativeResize="0"/>
          <p:nvPr/>
        </p:nvPicPr>
        <p:blipFill>
          <a:blip r:embed="rId3">
            <a:alphaModFix/>
          </a:blip>
          <a:stretch>
            <a:fillRect/>
          </a:stretch>
        </p:blipFill>
        <p:spPr>
          <a:xfrm>
            <a:off x="756625" y="1730575"/>
            <a:ext cx="3096025" cy="2653725"/>
          </a:xfrm>
          <a:prstGeom prst="rect">
            <a:avLst/>
          </a:prstGeom>
          <a:noFill/>
          <a:ln>
            <a:noFill/>
          </a:ln>
        </p:spPr>
      </p:pic>
      <p:pic>
        <p:nvPicPr>
          <p:cNvPr id="179" name="Google Shape;179;p26"/>
          <p:cNvPicPr preferRelativeResize="0"/>
          <p:nvPr/>
        </p:nvPicPr>
        <p:blipFill>
          <a:blip r:embed="rId4">
            <a:alphaModFix/>
          </a:blip>
          <a:stretch>
            <a:fillRect/>
          </a:stretch>
        </p:blipFill>
        <p:spPr>
          <a:xfrm>
            <a:off x="5058950" y="1678725"/>
            <a:ext cx="3223475" cy="2757425"/>
          </a:xfrm>
          <a:prstGeom prst="rect">
            <a:avLst/>
          </a:prstGeom>
          <a:noFill/>
          <a:ln>
            <a:noFill/>
          </a:ln>
        </p:spPr>
      </p:pic>
      <p:sp>
        <p:nvSpPr>
          <p:cNvPr id="180" name="Google Shape;180;p26"/>
          <p:cNvSpPr txBox="1">
            <a:spLocks noGrp="1"/>
          </p:cNvSpPr>
          <p:nvPr>
            <p:ph type="body" idx="1"/>
          </p:nvPr>
        </p:nvSpPr>
        <p:spPr>
          <a:xfrm>
            <a:off x="6190100" y="4436150"/>
            <a:ext cx="1484400" cy="503700"/>
          </a:xfrm>
          <a:prstGeom prst="rect">
            <a:avLst/>
          </a:prstGeom>
        </p:spPr>
        <p:txBody>
          <a:bodyPr spcFirstLastPara="1" wrap="square" lIns="91425" tIns="91425" rIns="91425" bIns="91425" anchor="t" anchorCtr="0">
            <a:noAutofit/>
          </a:bodyPr>
          <a:lstStyle/>
          <a:p>
            <a:pPr marL="457200" lvl="0" indent="0" rtl="0">
              <a:lnSpc>
                <a:spcPct val="150000"/>
              </a:lnSpc>
              <a:spcBef>
                <a:spcPts val="600"/>
              </a:spcBef>
              <a:spcAft>
                <a:spcPts val="0"/>
              </a:spcAft>
              <a:buNone/>
            </a:pPr>
            <a:r>
              <a:rPr lang="en-GB" sz="1800" i="1" dirty="0">
                <a:solidFill>
                  <a:srgbClr val="000000"/>
                </a:solidFill>
                <a:latin typeface="Source Sans Pro"/>
                <a:ea typeface="Source Sans Pro"/>
                <a:cs typeface="Source Sans Pro"/>
                <a:sym typeface="Source Sans Pro"/>
              </a:rPr>
              <a:t>Figure 2</a:t>
            </a:r>
            <a:endParaRPr sz="1800" i="1" dirty="0">
              <a:solidFill>
                <a:srgbClr val="000000"/>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body" idx="1"/>
          </p:nvPr>
        </p:nvSpPr>
        <p:spPr>
          <a:xfrm>
            <a:off x="553800" y="1774525"/>
            <a:ext cx="8478600" cy="31704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For XGBoost prediction, average NDVI score was used since they tend to correlate each other. </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The prediction was not improved as expected. </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Mean absolute error for XGBoost approach was 27.37</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Finally a residual between the  actual target and the predicted monthly trend was calculated. </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The residual was predicted with weather features and added to the predicted trend.</a:t>
            </a:r>
            <a:endParaRPr sz="1800">
              <a:solidFill>
                <a:schemeClr val="dk1"/>
              </a:solidFill>
              <a:latin typeface="Source Sans Pro"/>
              <a:ea typeface="Source Sans Pro"/>
              <a:cs typeface="Source Sans Pro"/>
              <a:sym typeface="Source Sans Pro"/>
            </a:endParaRPr>
          </a:p>
          <a:p>
            <a:pPr marL="457200" lvl="0" indent="-342900" algn="just"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It resulted in a mean absolute error of 20.77</a:t>
            </a:r>
            <a:endParaRPr sz="1800">
              <a:solidFill>
                <a:schemeClr val="dk1"/>
              </a:solidFill>
              <a:latin typeface="Source Sans Pro"/>
              <a:ea typeface="Source Sans Pro"/>
              <a:cs typeface="Source Sans Pro"/>
              <a:sym typeface="Source Sans Pro"/>
            </a:endParaRPr>
          </a:p>
          <a:p>
            <a:pPr marL="0" lvl="0" indent="0" algn="just" rtl="0">
              <a:lnSpc>
                <a:spcPct val="115000"/>
              </a:lnSpc>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86" name="Google Shape;186;p27"/>
          <p:cNvSpPr txBox="1">
            <a:spLocks noGrp="1"/>
          </p:cNvSpPr>
          <p:nvPr>
            <p:ph type="title"/>
          </p:nvPr>
        </p:nvSpPr>
        <p:spPr>
          <a:xfrm>
            <a:off x="62725" y="478450"/>
            <a:ext cx="47880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Results &amp; Analysis ctd</a:t>
            </a:r>
            <a:endParaRPr sz="36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62725" y="478450"/>
            <a:ext cx="47880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Results &amp; Analysis ctd</a:t>
            </a:r>
            <a:endParaRPr sz="3600">
              <a:latin typeface="Source Sans Pro"/>
              <a:ea typeface="Source Sans Pro"/>
              <a:cs typeface="Source Sans Pro"/>
              <a:sym typeface="Source Sans Pro"/>
            </a:endParaRPr>
          </a:p>
        </p:txBody>
      </p:sp>
      <p:pic>
        <p:nvPicPr>
          <p:cNvPr id="192" name="Google Shape;192;p28"/>
          <p:cNvPicPr preferRelativeResize="0"/>
          <p:nvPr/>
        </p:nvPicPr>
        <p:blipFill>
          <a:blip r:embed="rId3">
            <a:alphaModFix/>
          </a:blip>
          <a:stretch>
            <a:fillRect/>
          </a:stretch>
        </p:blipFill>
        <p:spPr>
          <a:xfrm>
            <a:off x="509400" y="1881775"/>
            <a:ext cx="3874650" cy="1599500"/>
          </a:xfrm>
          <a:prstGeom prst="rect">
            <a:avLst/>
          </a:prstGeom>
          <a:noFill/>
          <a:ln>
            <a:noFill/>
          </a:ln>
        </p:spPr>
      </p:pic>
      <p:pic>
        <p:nvPicPr>
          <p:cNvPr id="193" name="Google Shape;193;p28"/>
          <p:cNvPicPr preferRelativeResize="0"/>
          <p:nvPr/>
        </p:nvPicPr>
        <p:blipFill>
          <a:blip r:embed="rId4">
            <a:alphaModFix/>
          </a:blip>
          <a:stretch>
            <a:fillRect/>
          </a:stretch>
        </p:blipFill>
        <p:spPr>
          <a:xfrm>
            <a:off x="4933250" y="1892841"/>
            <a:ext cx="3874650" cy="1601884"/>
          </a:xfrm>
          <a:prstGeom prst="rect">
            <a:avLst/>
          </a:prstGeom>
          <a:noFill/>
          <a:ln>
            <a:noFill/>
          </a:ln>
        </p:spPr>
      </p:pic>
      <p:sp>
        <p:nvSpPr>
          <p:cNvPr id="194" name="Google Shape;194;p28"/>
          <p:cNvSpPr txBox="1">
            <a:spLocks noGrp="1"/>
          </p:cNvSpPr>
          <p:nvPr>
            <p:ph type="body" idx="1"/>
          </p:nvPr>
        </p:nvSpPr>
        <p:spPr>
          <a:xfrm>
            <a:off x="800025" y="3855900"/>
            <a:ext cx="3293400" cy="627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400">
                <a:solidFill>
                  <a:schemeClr val="dk1"/>
                </a:solidFill>
                <a:latin typeface="Source Sans Pro"/>
                <a:ea typeface="Source Sans Pro"/>
                <a:cs typeface="Source Sans Pro"/>
                <a:sym typeface="Source Sans Pro"/>
              </a:rPr>
              <a:t>Actual and Predicted Value - Iquitos</a:t>
            </a:r>
            <a:endParaRPr sz="1400">
              <a:solidFill>
                <a:schemeClr val="dk1"/>
              </a:solidFill>
              <a:latin typeface="Source Sans Pro"/>
              <a:ea typeface="Source Sans Pro"/>
              <a:cs typeface="Source Sans Pro"/>
              <a:sym typeface="Source Sans Pro"/>
            </a:endParaRPr>
          </a:p>
        </p:txBody>
      </p:sp>
      <p:sp>
        <p:nvSpPr>
          <p:cNvPr id="195" name="Google Shape;195;p28"/>
          <p:cNvSpPr txBox="1">
            <a:spLocks noGrp="1"/>
          </p:cNvSpPr>
          <p:nvPr>
            <p:ph type="body" idx="1"/>
          </p:nvPr>
        </p:nvSpPr>
        <p:spPr>
          <a:xfrm>
            <a:off x="5223875" y="3855900"/>
            <a:ext cx="3293400" cy="627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400">
                <a:solidFill>
                  <a:schemeClr val="dk1"/>
                </a:solidFill>
                <a:latin typeface="Source Sans Pro"/>
                <a:ea typeface="Source Sans Pro"/>
                <a:cs typeface="Source Sans Pro"/>
                <a:sym typeface="Source Sans Pro"/>
              </a:rPr>
              <a:t>Actual and Predicted Value - San Juan</a:t>
            </a:r>
            <a:endParaRPr sz="1400">
              <a:solidFill>
                <a:schemeClr val="dk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585450" y="530725"/>
            <a:ext cx="3769200" cy="102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Conclusion</a:t>
            </a:r>
            <a:endParaRPr sz="3600">
              <a:latin typeface="Source Sans Pro"/>
              <a:ea typeface="Source Sans Pro"/>
              <a:cs typeface="Source Sans Pro"/>
              <a:sym typeface="Source Sans Pro"/>
            </a:endParaRPr>
          </a:p>
        </p:txBody>
      </p:sp>
      <p:sp>
        <p:nvSpPr>
          <p:cNvPr id="201" name="Google Shape;201;p29"/>
          <p:cNvSpPr txBox="1">
            <a:spLocks noGrp="1"/>
          </p:cNvSpPr>
          <p:nvPr>
            <p:ph type="body" idx="1"/>
          </p:nvPr>
        </p:nvSpPr>
        <p:spPr>
          <a:xfrm>
            <a:off x="294125" y="1614875"/>
            <a:ext cx="8729700" cy="33186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Front fill method of substitution for missing values did a fairly good job.</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Averaging NDVI and temperature scores is better than using component features alone since they show a degree of correlation.</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This leads to dimensionality reduction which may decrease the possibility of </a:t>
            </a:r>
            <a:r>
              <a:rPr lang="en-GB" sz="1800" b="1">
                <a:solidFill>
                  <a:schemeClr val="dk1"/>
                </a:solidFill>
                <a:latin typeface="Source Sans Pro"/>
                <a:ea typeface="Source Sans Pro"/>
                <a:cs typeface="Source Sans Pro"/>
                <a:sym typeface="Source Sans Pro"/>
              </a:rPr>
              <a:t>overfitting</a:t>
            </a:r>
            <a:r>
              <a:rPr lang="en-GB" sz="1800">
                <a:solidFill>
                  <a:schemeClr val="dk1"/>
                </a:solidFill>
                <a:latin typeface="Source Sans Pro"/>
                <a:ea typeface="Source Sans Pro"/>
                <a:cs typeface="Source Sans Pro"/>
                <a:sym typeface="Source Sans Pro"/>
              </a:rPr>
              <a:t>.</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A prediction model alone could not achieve the desired accuracy, some feature selection and methodology is required to hit a lower error.</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The residual between the predicted monthly trend and the actual target has been fairly modeled by weather data.</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Thus weather features have captured slight </a:t>
            </a:r>
            <a:r>
              <a:rPr lang="en-GB" sz="1800" b="1">
                <a:solidFill>
                  <a:schemeClr val="dk1"/>
                </a:solidFill>
                <a:latin typeface="Source Sans Pro"/>
                <a:ea typeface="Source Sans Pro"/>
                <a:cs typeface="Source Sans Pro"/>
                <a:sym typeface="Source Sans Pro"/>
              </a:rPr>
              <a:t>variances</a:t>
            </a:r>
            <a:r>
              <a:rPr lang="en-GB" sz="1800">
                <a:solidFill>
                  <a:schemeClr val="dk1"/>
                </a:solidFill>
                <a:latin typeface="Source Sans Pro"/>
                <a:ea typeface="Source Sans Pro"/>
                <a:cs typeface="Source Sans Pro"/>
                <a:sym typeface="Source Sans Pro"/>
              </a:rPr>
              <a:t> in the predicting model.</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ctrTitle" idx="4294967295"/>
          </p:nvPr>
        </p:nvSpPr>
        <p:spPr>
          <a:xfrm>
            <a:off x="4798575" y="2571750"/>
            <a:ext cx="4374900" cy="1374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6000">
                <a:latin typeface="Source Sans Pro"/>
                <a:ea typeface="Source Sans Pro"/>
                <a:cs typeface="Source Sans Pro"/>
                <a:sym typeface="Source Sans Pro"/>
              </a:rPr>
              <a:t>Thank You !</a:t>
            </a:r>
            <a:endParaRPr sz="60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921300" y="685700"/>
            <a:ext cx="2986500" cy="623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3600">
                <a:latin typeface="Source Sans Pro"/>
                <a:ea typeface="Source Sans Pro"/>
                <a:cs typeface="Source Sans Pro"/>
                <a:sym typeface="Source Sans Pro"/>
              </a:rPr>
              <a:t>Introduction</a:t>
            </a:r>
            <a:endParaRPr sz="3600">
              <a:solidFill>
                <a:srgbClr val="FFFFFF"/>
              </a:solidFill>
              <a:latin typeface="Source Sans Pro"/>
              <a:ea typeface="Source Sans Pro"/>
              <a:cs typeface="Source Sans Pro"/>
              <a:sym typeface="Source Sans Pro"/>
            </a:endParaRPr>
          </a:p>
        </p:txBody>
      </p:sp>
      <p:sp>
        <p:nvSpPr>
          <p:cNvPr id="117" name="Google Shape;117;p16"/>
          <p:cNvSpPr txBox="1">
            <a:spLocks noGrp="1"/>
          </p:cNvSpPr>
          <p:nvPr>
            <p:ph type="body" idx="1"/>
          </p:nvPr>
        </p:nvSpPr>
        <p:spPr>
          <a:xfrm>
            <a:off x="311700" y="1657050"/>
            <a:ext cx="8832300" cy="3221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Source Sans Pro"/>
              <a:buChar char="●"/>
            </a:pPr>
            <a:r>
              <a:rPr lang="en-GB" sz="1800">
                <a:solidFill>
                  <a:schemeClr val="dk1"/>
                </a:solidFill>
                <a:latin typeface="Source Sans Pro"/>
                <a:ea typeface="Source Sans Pro"/>
                <a:cs typeface="Source Sans Pro"/>
                <a:sym typeface="Source Sans Pro"/>
              </a:rPr>
              <a:t>Dengue is a mosquito borne disease caused by dengue viruses.</a:t>
            </a:r>
            <a:endParaRPr sz="1800">
              <a:solidFill>
                <a:schemeClr val="dk1"/>
              </a:solidFill>
              <a:latin typeface="Source Sans Pro"/>
              <a:ea typeface="Source Sans Pro"/>
              <a:cs typeface="Source Sans Pro"/>
              <a:sym typeface="Source Sans Pro"/>
            </a:endParaRPr>
          </a:p>
          <a:p>
            <a:pPr marL="457200" lvl="0"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Over the years it has spread rapidly causing deaths due to different factors that are congenial for it.</a:t>
            </a:r>
            <a:endParaRPr sz="1800">
              <a:solidFill>
                <a:schemeClr val="dk1"/>
              </a:solidFill>
              <a:latin typeface="Source Sans Pro"/>
              <a:ea typeface="Source Sans Pro"/>
              <a:cs typeface="Source Sans Pro"/>
              <a:sym typeface="Source Sans Pro"/>
            </a:endParaRPr>
          </a:p>
          <a:p>
            <a:pPr marL="1371600" lvl="2"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Temperature</a:t>
            </a:r>
            <a:endParaRPr sz="1800">
              <a:solidFill>
                <a:schemeClr val="dk1"/>
              </a:solidFill>
              <a:latin typeface="Source Sans Pro"/>
              <a:ea typeface="Source Sans Pro"/>
              <a:cs typeface="Source Sans Pro"/>
              <a:sym typeface="Source Sans Pro"/>
            </a:endParaRPr>
          </a:p>
          <a:p>
            <a:pPr marL="1371600" lvl="2"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Climate changes</a:t>
            </a:r>
            <a:endParaRPr sz="1800">
              <a:solidFill>
                <a:schemeClr val="dk1"/>
              </a:solidFill>
              <a:latin typeface="Source Sans Pro"/>
              <a:ea typeface="Source Sans Pro"/>
              <a:cs typeface="Source Sans Pro"/>
              <a:sym typeface="Source Sans Pro"/>
            </a:endParaRPr>
          </a:p>
          <a:p>
            <a:pPr marL="1371600" lvl="2"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Uncontrolled urbanization</a:t>
            </a:r>
            <a:endParaRPr sz="1800">
              <a:solidFill>
                <a:schemeClr val="dk1"/>
              </a:solidFill>
              <a:latin typeface="Source Sans Pro"/>
              <a:ea typeface="Source Sans Pro"/>
              <a:cs typeface="Source Sans Pro"/>
              <a:sym typeface="Source Sans Pro"/>
            </a:endParaRPr>
          </a:p>
          <a:p>
            <a:pPr marL="1371600" lvl="2"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Poor infrastructure</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82575" y="662150"/>
            <a:ext cx="3978300" cy="623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Introduction ctd.</a:t>
            </a:r>
            <a:endParaRPr sz="3600">
              <a:solidFill>
                <a:srgbClr val="FFFFFF"/>
              </a:solidFill>
              <a:latin typeface="Source Sans Pro"/>
              <a:ea typeface="Source Sans Pro"/>
              <a:cs typeface="Source Sans Pro"/>
              <a:sym typeface="Source Sans Pro"/>
            </a:endParaRPr>
          </a:p>
        </p:txBody>
      </p:sp>
      <p:sp>
        <p:nvSpPr>
          <p:cNvPr id="123" name="Google Shape;123;p17"/>
          <p:cNvSpPr txBox="1">
            <a:spLocks noGrp="1"/>
          </p:cNvSpPr>
          <p:nvPr>
            <p:ph type="body" idx="1"/>
          </p:nvPr>
        </p:nvSpPr>
        <p:spPr>
          <a:xfrm>
            <a:off x="311700" y="1484525"/>
            <a:ext cx="8803800" cy="36591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000000"/>
              </a:buClr>
              <a:buSzPts val="1400"/>
              <a:buFont typeface="Source Sans Pro"/>
              <a:buChar char="●"/>
            </a:pPr>
            <a:r>
              <a:rPr lang="en-GB" sz="1400" dirty="0">
                <a:solidFill>
                  <a:schemeClr val="dk1"/>
                </a:solidFill>
                <a:latin typeface="Source Sans Pro"/>
                <a:ea typeface="Source Sans Pro"/>
                <a:cs typeface="Source Sans Pro"/>
                <a:sym typeface="Source Sans Pro"/>
              </a:rPr>
              <a:t>Data set for the prediction was based on two cities; San Juan and Iquitos .</a:t>
            </a:r>
            <a:endParaRPr sz="1400" dirty="0">
              <a:solidFill>
                <a:schemeClr val="dk1"/>
              </a:solidFill>
              <a:latin typeface="Source Sans Pro"/>
              <a:ea typeface="Source Sans Pro"/>
              <a:cs typeface="Source Sans Pro"/>
              <a:sym typeface="Source Sans Pro"/>
            </a:endParaRPr>
          </a:p>
          <a:p>
            <a:pPr marL="457200" lvl="0" indent="-317500" algn="just" rtl="0">
              <a:lnSpc>
                <a:spcPct val="150000"/>
              </a:lnSpc>
              <a:spcBef>
                <a:spcPts val="0"/>
              </a:spcBef>
              <a:spcAft>
                <a:spcPts val="0"/>
              </a:spcAft>
              <a:buClr>
                <a:schemeClr val="dk1"/>
              </a:buClr>
              <a:buSzPts val="1400"/>
              <a:buFont typeface="Source Sans Pro"/>
              <a:buChar char="●"/>
            </a:pPr>
            <a:r>
              <a:rPr lang="en-GB" sz="1400" dirty="0">
                <a:solidFill>
                  <a:schemeClr val="dk1"/>
                </a:solidFill>
                <a:latin typeface="Source Sans Pro"/>
                <a:ea typeface="Source Sans Pro"/>
                <a:cs typeface="Source Sans Pro"/>
                <a:sym typeface="Source Sans Pro"/>
              </a:rPr>
              <a:t>Data set included the following features.</a:t>
            </a:r>
            <a:endParaRPr sz="1400" dirty="0">
              <a:solidFill>
                <a:schemeClr val="dk1"/>
              </a:solidFill>
              <a:latin typeface="Source Sans Pro"/>
              <a:ea typeface="Source Sans Pro"/>
              <a:cs typeface="Source Sans Pro"/>
              <a:sym typeface="Source Sans Pro"/>
            </a:endParaRPr>
          </a:p>
          <a:p>
            <a:pPr marL="914400" lvl="1" indent="-317500" algn="just" rtl="0">
              <a:lnSpc>
                <a:spcPct val="150000"/>
              </a:lnSpc>
              <a:spcBef>
                <a:spcPts val="0"/>
              </a:spcBef>
              <a:spcAft>
                <a:spcPts val="0"/>
              </a:spcAft>
              <a:buClr>
                <a:schemeClr val="dk1"/>
              </a:buClr>
              <a:buSzPts val="1400"/>
              <a:buFont typeface="Source Sans Pro"/>
              <a:buChar char="○"/>
            </a:pPr>
            <a:r>
              <a:rPr lang="en-GB" sz="1400" dirty="0">
                <a:solidFill>
                  <a:schemeClr val="dk1"/>
                </a:solidFill>
                <a:latin typeface="Source Sans Pro"/>
                <a:ea typeface="Source Sans Pro"/>
                <a:cs typeface="Source Sans Pro"/>
                <a:sym typeface="Source Sans Pro"/>
              </a:rPr>
              <a:t>City and Data Indicators</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a:solidFill>
                  <a:schemeClr val="dk1"/>
                </a:solidFill>
                <a:latin typeface="Source Sans Pro"/>
                <a:ea typeface="Source Sans Pro"/>
                <a:cs typeface="Source Sans Pro"/>
                <a:sym typeface="Source Sans Pro"/>
              </a:rPr>
              <a:t>City - </a:t>
            </a:r>
            <a:r>
              <a:rPr lang="en-GB" sz="1200" dirty="0">
                <a:solidFill>
                  <a:schemeClr val="dk1"/>
                </a:solidFill>
                <a:latin typeface="Times New Roman"/>
                <a:ea typeface="Times New Roman"/>
                <a:cs typeface="Times New Roman"/>
                <a:sym typeface="Times New Roman"/>
              </a:rPr>
              <a:t> </a:t>
            </a:r>
            <a:r>
              <a:rPr lang="en-GB" sz="1400" dirty="0" err="1">
                <a:solidFill>
                  <a:schemeClr val="dk1"/>
                </a:solidFill>
                <a:latin typeface="Source Sans Pro"/>
                <a:ea typeface="Source Sans Pro"/>
                <a:cs typeface="Source Sans Pro"/>
                <a:sym typeface="Source Sans Pro"/>
              </a:rPr>
              <a:t>sj</a:t>
            </a:r>
            <a:r>
              <a:rPr lang="en-GB" sz="1400" dirty="0">
                <a:solidFill>
                  <a:schemeClr val="dk1"/>
                </a:solidFill>
                <a:latin typeface="Source Sans Pro"/>
                <a:ea typeface="Source Sans Pro"/>
                <a:cs typeface="Source Sans Pro"/>
                <a:sym typeface="Source Sans Pro"/>
              </a:rPr>
              <a:t> for San Juan and </a:t>
            </a:r>
            <a:r>
              <a:rPr lang="en-GB" sz="1400" dirty="0" err="1">
                <a:solidFill>
                  <a:schemeClr val="dk1"/>
                </a:solidFill>
                <a:latin typeface="Source Sans Pro"/>
                <a:ea typeface="Source Sans Pro"/>
                <a:cs typeface="Source Sans Pro"/>
                <a:sym typeface="Source Sans Pro"/>
              </a:rPr>
              <a:t>iq</a:t>
            </a:r>
            <a:r>
              <a:rPr lang="en-GB" sz="1400" dirty="0">
                <a:solidFill>
                  <a:schemeClr val="dk1"/>
                </a:solidFill>
                <a:latin typeface="Source Sans Pro"/>
                <a:ea typeface="Source Sans Pro"/>
                <a:cs typeface="Source Sans Pro"/>
                <a:sym typeface="Source Sans Pro"/>
              </a:rPr>
              <a:t> Iquitos</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Week_start_date</a:t>
            </a:r>
            <a:r>
              <a:rPr lang="en-GB" sz="1400" dirty="0">
                <a:solidFill>
                  <a:schemeClr val="dk1"/>
                </a:solidFill>
                <a:latin typeface="Source Sans Pro"/>
                <a:ea typeface="Source Sans Pro"/>
                <a:cs typeface="Source Sans Pro"/>
                <a:sym typeface="Source Sans Pro"/>
              </a:rPr>
              <a:t> - Date given in </a:t>
            </a:r>
            <a:r>
              <a:rPr lang="en-GB" sz="1400" dirty="0" err="1">
                <a:solidFill>
                  <a:schemeClr val="dk1"/>
                </a:solidFill>
                <a:latin typeface="Source Sans Pro"/>
                <a:ea typeface="Source Sans Pro"/>
                <a:cs typeface="Source Sans Pro"/>
                <a:sym typeface="Source Sans Pro"/>
              </a:rPr>
              <a:t>yyyy</a:t>
            </a:r>
            <a:r>
              <a:rPr lang="en-GB" sz="1400" dirty="0">
                <a:solidFill>
                  <a:schemeClr val="dk1"/>
                </a:solidFill>
                <a:latin typeface="Source Sans Pro"/>
                <a:ea typeface="Source Sans Pro"/>
                <a:cs typeface="Source Sans Pro"/>
                <a:sym typeface="Source Sans Pro"/>
              </a:rPr>
              <a:t>-mm-</a:t>
            </a:r>
            <a:r>
              <a:rPr lang="en-GB" sz="1400" dirty="0" err="1">
                <a:solidFill>
                  <a:schemeClr val="dk1"/>
                </a:solidFill>
                <a:latin typeface="Source Sans Pro"/>
                <a:ea typeface="Source Sans Pro"/>
                <a:cs typeface="Source Sans Pro"/>
                <a:sym typeface="Source Sans Pro"/>
              </a:rPr>
              <a:t>dd</a:t>
            </a:r>
            <a:r>
              <a:rPr lang="en-GB" sz="1400" dirty="0">
                <a:solidFill>
                  <a:schemeClr val="dk1"/>
                </a:solidFill>
                <a:latin typeface="Source Sans Pro"/>
                <a:ea typeface="Source Sans Pro"/>
                <a:cs typeface="Source Sans Pro"/>
                <a:sym typeface="Source Sans Pro"/>
              </a:rPr>
              <a:t> format </a:t>
            </a:r>
            <a:endParaRPr sz="1400" dirty="0">
              <a:solidFill>
                <a:schemeClr val="dk1"/>
              </a:solidFill>
              <a:latin typeface="Source Sans Pro"/>
              <a:ea typeface="Source Sans Pro"/>
              <a:cs typeface="Source Sans Pro"/>
              <a:sym typeface="Source Sans Pro"/>
            </a:endParaRPr>
          </a:p>
          <a:p>
            <a:pPr marL="914400" lvl="1" indent="-317500" algn="just" rtl="0">
              <a:lnSpc>
                <a:spcPct val="150000"/>
              </a:lnSpc>
              <a:spcBef>
                <a:spcPts val="0"/>
              </a:spcBef>
              <a:spcAft>
                <a:spcPts val="0"/>
              </a:spcAft>
              <a:buClr>
                <a:schemeClr val="dk1"/>
              </a:buClr>
              <a:buSzPts val="1400"/>
              <a:buFont typeface="Source Sans Pro"/>
              <a:buChar char="○"/>
            </a:pPr>
            <a:r>
              <a:rPr lang="en-GB" sz="1400" dirty="0">
                <a:solidFill>
                  <a:schemeClr val="dk1"/>
                </a:solidFill>
                <a:latin typeface="Source Sans Pro"/>
                <a:ea typeface="Source Sans Pro"/>
                <a:cs typeface="Source Sans Pro"/>
                <a:sym typeface="Source Sans Pro"/>
              </a:rPr>
              <a:t>NOAA’s GHCN Daily Climate Data weather station measurement</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80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station_max_temp_c</a:t>
            </a:r>
            <a:r>
              <a:rPr lang="en-GB" sz="1400" dirty="0">
                <a:solidFill>
                  <a:schemeClr val="dk1"/>
                </a:solidFill>
                <a:latin typeface="Source Sans Pro"/>
                <a:ea typeface="Source Sans Pro"/>
                <a:cs typeface="Source Sans Pro"/>
                <a:sym typeface="Source Sans Pro"/>
              </a:rPr>
              <a:t> - maximum temperature</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station_min_temp_c</a:t>
            </a:r>
            <a:r>
              <a:rPr lang="en-GB" sz="1400" dirty="0">
                <a:solidFill>
                  <a:schemeClr val="dk1"/>
                </a:solidFill>
                <a:latin typeface="Source Sans Pro"/>
                <a:ea typeface="Source Sans Pro"/>
                <a:cs typeface="Source Sans Pro"/>
                <a:sym typeface="Source Sans Pro"/>
              </a:rPr>
              <a:t> - minimum temperature</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station_avg_temp_c</a:t>
            </a:r>
            <a:r>
              <a:rPr lang="en-GB" sz="1400" dirty="0">
                <a:solidFill>
                  <a:schemeClr val="dk1"/>
                </a:solidFill>
                <a:latin typeface="Source Sans Pro"/>
                <a:ea typeface="Source Sans Pro"/>
                <a:cs typeface="Source Sans Pro"/>
                <a:sym typeface="Source Sans Pro"/>
              </a:rPr>
              <a:t> - average temperature</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station_percip_mm</a:t>
            </a:r>
            <a:r>
              <a:rPr lang="en-GB" sz="1400" dirty="0">
                <a:solidFill>
                  <a:schemeClr val="dk1"/>
                </a:solidFill>
                <a:latin typeface="Source Sans Pro"/>
                <a:ea typeface="Source Sans Pro"/>
                <a:cs typeface="Source Sans Pro"/>
                <a:sym typeface="Source Sans Pro"/>
              </a:rPr>
              <a:t> - total precipitation</a:t>
            </a:r>
            <a:endParaRPr sz="1400" dirty="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dirty="0" err="1">
                <a:solidFill>
                  <a:schemeClr val="dk1"/>
                </a:solidFill>
                <a:latin typeface="Source Sans Pro"/>
                <a:ea typeface="Source Sans Pro"/>
                <a:cs typeface="Source Sans Pro"/>
                <a:sym typeface="Source Sans Pro"/>
              </a:rPr>
              <a:t>station_diur_temp_rng_c</a:t>
            </a:r>
            <a:r>
              <a:rPr lang="en-GB" sz="1400" dirty="0">
                <a:solidFill>
                  <a:schemeClr val="dk1"/>
                </a:solidFill>
                <a:latin typeface="Source Sans Pro"/>
                <a:ea typeface="Source Sans Pro"/>
                <a:cs typeface="Source Sans Pro"/>
                <a:sym typeface="Source Sans Pro"/>
              </a:rPr>
              <a:t> - Diurnal temperature range</a:t>
            </a:r>
            <a:endParaRPr sz="14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482575" y="662150"/>
            <a:ext cx="3978300" cy="623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Introduction ctd.</a:t>
            </a:r>
            <a:endParaRPr sz="3600">
              <a:solidFill>
                <a:srgbClr val="FFFFFF"/>
              </a:solidFill>
              <a:latin typeface="Source Sans Pro"/>
              <a:ea typeface="Source Sans Pro"/>
              <a:cs typeface="Source Sans Pro"/>
              <a:sym typeface="Source Sans Pro"/>
            </a:endParaRPr>
          </a:p>
        </p:txBody>
      </p:sp>
      <p:sp>
        <p:nvSpPr>
          <p:cNvPr id="129" name="Google Shape;129;p18"/>
          <p:cNvSpPr txBox="1">
            <a:spLocks noGrp="1"/>
          </p:cNvSpPr>
          <p:nvPr>
            <p:ph type="body" idx="1"/>
          </p:nvPr>
        </p:nvSpPr>
        <p:spPr>
          <a:xfrm>
            <a:off x="311700" y="1327675"/>
            <a:ext cx="8832300" cy="3774000"/>
          </a:xfrm>
          <a:prstGeom prst="rect">
            <a:avLst/>
          </a:prstGeom>
        </p:spPr>
        <p:txBody>
          <a:bodyPr spcFirstLastPara="1" wrap="square" lIns="91425" tIns="91425" rIns="91425" bIns="91425" anchor="t" anchorCtr="0">
            <a:noAutofit/>
          </a:bodyPr>
          <a:lstStyle/>
          <a:p>
            <a:pPr marL="914400" lvl="1" indent="-317500" algn="just" rtl="0">
              <a:lnSpc>
                <a:spcPct val="150000"/>
              </a:lnSpc>
              <a:spcBef>
                <a:spcPts val="160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NOAA's NCEP </a:t>
            </a:r>
            <a:r>
              <a:rPr lang="en-GB" sz="1400">
                <a:solidFill>
                  <a:schemeClr val="dk1"/>
                </a:solidFill>
                <a:highlight>
                  <a:srgbClr val="FFFFFF"/>
                </a:highlight>
                <a:uFill>
                  <a:noFill/>
                </a:uFill>
                <a:latin typeface="Source Sans Pro"/>
                <a:ea typeface="Source Sans Pro"/>
                <a:cs typeface="Source Sans Pro"/>
                <a:sym typeface="Source Sans Pro"/>
                <a:hlinkClick r:id="rId3"/>
              </a:rPr>
              <a:t>Climate Forecast System Reanalysis</a:t>
            </a:r>
            <a:r>
              <a:rPr lang="en-GB" sz="1400">
                <a:solidFill>
                  <a:schemeClr val="dk1"/>
                </a:solidFill>
                <a:highlight>
                  <a:srgbClr val="FFFFFF"/>
                </a:highlight>
                <a:latin typeface="Source Sans Pro"/>
                <a:ea typeface="Source Sans Pro"/>
                <a:cs typeface="Source Sans Pro"/>
                <a:sym typeface="Source Sans Pro"/>
              </a:rPr>
              <a:t> measurements (0.5x0.5 degree scale)</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reanalysis_sat_precip_amt_mm– Total precipitation</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reanalysis_dew_point_temp_k– Mean dew point temperature</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reanalysis_air_temp_k– Mean air temperature</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reanalysis_relative_humidity_percent–  Mean relative humidity</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reanalysis_specific_humidity_g_per_kg– Mean specific humidity</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reanalysis_precip_amt_kg_per_m2– Total precipitation</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reanalysis_max_air_temp_k– Maximum air temperature</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reanalysis_min_temp_air_k–  Minimum air temperature</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reanalysis_avg_temp_k– Average air temperature</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reanalysis_tdtr_k– Diurnal temperature range</a:t>
            </a:r>
            <a:endParaRPr sz="1400">
              <a:solidFill>
                <a:schemeClr val="dk1"/>
              </a:solidFill>
              <a:highlight>
                <a:srgbClr val="FFFFFF"/>
              </a:highlight>
              <a:latin typeface="Source Sans Pro"/>
              <a:ea typeface="Source Sans Pro"/>
              <a:cs typeface="Source Sans Pro"/>
              <a:sym typeface="Source Sans Pro"/>
            </a:endParaRPr>
          </a:p>
          <a:p>
            <a:pPr marL="1371600" lvl="0" indent="0" algn="just" rtl="0">
              <a:lnSpc>
                <a:spcPct val="150000"/>
              </a:lnSpc>
              <a:spcBef>
                <a:spcPts val="1600"/>
              </a:spcBef>
              <a:spcAft>
                <a:spcPts val="800"/>
              </a:spcAft>
              <a:buNone/>
            </a:pPr>
            <a:endParaRPr sz="1400">
              <a:solidFill>
                <a:schemeClr val="dk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82575" y="662150"/>
            <a:ext cx="3978300" cy="623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a:latin typeface="Source Sans Pro"/>
                <a:ea typeface="Source Sans Pro"/>
                <a:cs typeface="Source Sans Pro"/>
                <a:sym typeface="Source Sans Pro"/>
              </a:rPr>
              <a:t>Introduction ctd.</a:t>
            </a:r>
            <a:endParaRPr sz="3600">
              <a:solidFill>
                <a:srgbClr val="FFFFFF"/>
              </a:solidFill>
              <a:latin typeface="Source Sans Pro"/>
              <a:ea typeface="Source Sans Pro"/>
              <a:cs typeface="Source Sans Pro"/>
              <a:sym typeface="Source Sans Pro"/>
            </a:endParaRPr>
          </a:p>
        </p:txBody>
      </p:sp>
      <p:sp>
        <p:nvSpPr>
          <p:cNvPr id="135" name="Google Shape;135;p19"/>
          <p:cNvSpPr txBox="1">
            <a:spLocks noGrp="1"/>
          </p:cNvSpPr>
          <p:nvPr>
            <p:ph type="body" idx="1"/>
          </p:nvPr>
        </p:nvSpPr>
        <p:spPr>
          <a:xfrm>
            <a:off x="155850" y="1557675"/>
            <a:ext cx="8832300" cy="3502200"/>
          </a:xfrm>
          <a:prstGeom prst="rect">
            <a:avLst/>
          </a:prstGeom>
        </p:spPr>
        <p:txBody>
          <a:bodyPr spcFirstLastPara="1" wrap="square" lIns="91425" tIns="91425" rIns="91425" bIns="91425" anchor="t" anchorCtr="0">
            <a:noAutofit/>
          </a:bodyPr>
          <a:lstStyle/>
          <a:p>
            <a:pPr marL="914400" lvl="1" indent="-317500" algn="just" rtl="0">
              <a:lnSpc>
                <a:spcPct val="150000"/>
              </a:lnSpc>
              <a:spcBef>
                <a:spcPts val="1600"/>
              </a:spcBef>
              <a:spcAft>
                <a:spcPts val="0"/>
              </a:spcAft>
              <a:buClr>
                <a:schemeClr val="dk1"/>
              </a:buClr>
              <a:buSzPts val="1400"/>
              <a:buFont typeface="Source Sans Pro"/>
              <a:buChar char="○"/>
            </a:pPr>
            <a:r>
              <a:rPr lang="en-GB" sz="1400">
                <a:solidFill>
                  <a:schemeClr val="dk1"/>
                </a:solidFill>
                <a:latin typeface="Source Sans Pro"/>
                <a:ea typeface="Source Sans Pro"/>
                <a:cs typeface="Source Sans Pro"/>
                <a:sym typeface="Source Sans Pro"/>
              </a:rPr>
              <a:t> </a:t>
            </a:r>
            <a:r>
              <a:rPr lang="en-GB" sz="1400">
                <a:solidFill>
                  <a:schemeClr val="dk1"/>
                </a:solidFill>
                <a:highlight>
                  <a:srgbClr val="FFFFFF"/>
                </a:highlight>
                <a:latin typeface="Source Sans Pro"/>
                <a:ea typeface="Source Sans Pro"/>
                <a:cs typeface="Source Sans Pro"/>
                <a:sym typeface="Source Sans Pro"/>
              </a:rPr>
              <a:t>PERSIANN </a:t>
            </a:r>
            <a:r>
              <a:rPr lang="en-GB" sz="1400">
                <a:solidFill>
                  <a:schemeClr val="dk1"/>
                </a:solidFill>
                <a:highlight>
                  <a:srgbClr val="FFFFFF"/>
                </a:highlight>
                <a:uFill>
                  <a:noFill/>
                </a:uFill>
                <a:latin typeface="Source Sans Pro"/>
                <a:ea typeface="Source Sans Pro"/>
                <a:cs typeface="Source Sans Pro"/>
                <a:sym typeface="Source Sans Pro"/>
                <a:hlinkClick r:id="rId3"/>
              </a:rPr>
              <a:t>satellite precipitation measurements</a:t>
            </a:r>
            <a:r>
              <a:rPr lang="en-GB" sz="1400">
                <a:solidFill>
                  <a:schemeClr val="dk1"/>
                </a:solidFill>
                <a:highlight>
                  <a:srgbClr val="FFFFFF"/>
                </a:highlight>
                <a:latin typeface="Source Sans Pro"/>
                <a:ea typeface="Source Sans Pro"/>
                <a:cs typeface="Source Sans Pro"/>
                <a:sym typeface="Source Sans Pro"/>
              </a:rPr>
              <a:t> (0.25x0.25 degree scale)</a:t>
            </a:r>
            <a:endParaRPr sz="1400">
              <a:solidFill>
                <a:schemeClr val="dk1"/>
              </a:solidFill>
              <a:latin typeface="Source Sans Pro"/>
              <a:ea typeface="Source Sans Pro"/>
              <a:cs typeface="Source Sans Pro"/>
              <a:sym typeface="Source Sans Pro"/>
            </a:endParaRPr>
          </a:p>
          <a:p>
            <a:pPr marL="1371600" lvl="2" indent="-317500" algn="just" rtl="0">
              <a:lnSpc>
                <a:spcPct val="150000"/>
              </a:lnSpc>
              <a:spcBef>
                <a:spcPts val="80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precipitation_amt_mm – Total precipitation</a:t>
            </a:r>
            <a:r>
              <a:rPr lang="en-GB" sz="1400">
                <a:solidFill>
                  <a:schemeClr val="dk1"/>
                </a:solidFill>
                <a:latin typeface="Source Sans Pro"/>
                <a:ea typeface="Source Sans Pro"/>
                <a:cs typeface="Source Sans Pro"/>
                <a:sym typeface="Source Sans Pro"/>
              </a:rPr>
              <a:t> </a:t>
            </a:r>
            <a:endParaRPr sz="1400">
              <a:solidFill>
                <a:schemeClr val="dk1"/>
              </a:solidFill>
              <a:latin typeface="Source Sans Pro"/>
              <a:ea typeface="Source Sans Pro"/>
              <a:cs typeface="Source Sans Pro"/>
              <a:sym typeface="Source Sans Pro"/>
            </a:endParaRPr>
          </a:p>
          <a:p>
            <a:pPr marL="914400" lvl="1" indent="-317500" algn="just" rtl="0">
              <a:lnSpc>
                <a:spcPct val="150000"/>
              </a:lnSpc>
              <a:spcBef>
                <a:spcPts val="160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Satellite vegetation - Normalized difference vegetation index (NDVI) - NOAA's </a:t>
            </a:r>
            <a:r>
              <a:rPr lang="en-GB" sz="1400">
                <a:solidFill>
                  <a:schemeClr val="dk1"/>
                </a:solidFill>
                <a:highlight>
                  <a:srgbClr val="FFFFFF"/>
                </a:highlight>
                <a:uFill>
                  <a:noFill/>
                </a:uFill>
                <a:latin typeface="Source Sans Pro"/>
                <a:ea typeface="Source Sans Pro"/>
                <a:cs typeface="Source Sans Pro"/>
                <a:sym typeface="Source Sans Pro"/>
                <a:hlinkClick r:id="rId4"/>
              </a:rPr>
              <a:t>CDR Normalized Difference Vegetation Index</a:t>
            </a:r>
            <a:r>
              <a:rPr lang="en-GB" sz="1400">
                <a:solidFill>
                  <a:schemeClr val="dk1"/>
                </a:solidFill>
                <a:highlight>
                  <a:srgbClr val="FFFFFF"/>
                </a:highlight>
                <a:latin typeface="Source Sans Pro"/>
                <a:ea typeface="Source Sans Pro"/>
                <a:cs typeface="Source Sans Pro"/>
                <a:sym typeface="Source Sans Pro"/>
              </a:rPr>
              <a:t>(0.5x0.5 degree scale) measurements</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80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ndvi_se– Pixel southeast of city centroid</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ndvi_sw– Pixel southwest of city centroid</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ndvi_ne– Pixel northeast of city centroid</a:t>
            </a:r>
            <a:endParaRPr sz="1400">
              <a:solidFill>
                <a:schemeClr val="dk1"/>
              </a:solidFill>
              <a:highlight>
                <a:srgbClr val="FFFFFF"/>
              </a:highlight>
              <a:latin typeface="Source Sans Pro"/>
              <a:ea typeface="Source Sans Pro"/>
              <a:cs typeface="Source Sans Pro"/>
              <a:sym typeface="Source Sans Pro"/>
            </a:endParaRPr>
          </a:p>
          <a:p>
            <a:pPr marL="1371600" lvl="2" indent="-317500" algn="just" rtl="0">
              <a:lnSpc>
                <a:spcPct val="150000"/>
              </a:lnSpc>
              <a:spcBef>
                <a:spcPts val="0"/>
              </a:spcBef>
              <a:spcAft>
                <a:spcPts val="0"/>
              </a:spcAft>
              <a:buClr>
                <a:schemeClr val="dk1"/>
              </a:buClr>
              <a:buSzPts val="1400"/>
              <a:buFont typeface="Source Sans Pro"/>
              <a:buChar char="■"/>
            </a:pPr>
            <a:r>
              <a:rPr lang="en-GB" sz="1400">
                <a:solidFill>
                  <a:schemeClr val="dk1"/>
                </a:solidFill>
                <a:highlight>
                  <a:srgbClr val="FFFFFF"/>
                </a:highlight>
                <a:latin typeface="Source Sans Pro"/>
                <a:ea typeface="Source Sans Pro"/>
                <a:cs typeface="Source Sans Pro"/>
                <a:sym typeface="Source Sans Pro"/>
              </a:rPr>
              <a:t>ndvi_nw– Pixel northwest of city centroid</a:t>
            </a:r>
            <a:endParaRPr sz="1400">
              <a:solidFill>
                <a:schemeClr val="dk1"/>
              </a:solidFill>
              <a:latin typeface="Source Sans Pro"/>
              <a:ea typeface="Source Sans Pro"/>
              <a:cs typeface="Source Sans Pro"/>
              <a:sym typeface="Source Sans Pro"/>
            </a:endParaRPr>
          </a:p>
          <a:p>
            <a:pPr marL="1371600" lvl="0" indent="0" algn="just" rtl="0">
              <a:lnSpc>
                <a:spcPct val="150000"/>
              </a:lnSpc>
              <a:spcBef>
                <a:spcPts val="1600"/>
              </a:spcBef>
              <a:spcAft>
                <a:spcPts val="0"/>
              </a:spcAft>
              <a:buNone/>
            </a:pPr>
            <a:endParaRPr sz="1400">
              <a:solidFill>
                <a:schemeClr val="dk1"/>
              </a:solidFill>
              <a:highlight>
                <a:srgbClr val="FFFFFF"/>
              </a:highlight>
              <a:latin typeface="Source Sans Pro"/>
              <a:ea typeface="Source Sans Pro"/>
              <a:cs typeface="Source Sans Pro"/>
              <a:sym typeface="Source Sans Pro"/>
            </a:endParaRPr>
          </a:p>
          <a:p>
            <a:pPr marL="1371600" lvl="0" indent="0" algn="just" rtl="0">
              <a:lnSpc>
                <a:spcPct val="150000"/>
              </a:lnSpc>
              <a:spcBef>
                <a:spcPts val="1600"/>
              </a:spcBef>
              <a:spcAft>
                <a:spcPts val="800"/>
              </a:spcAft>
              <a:buNone/>
            </a:pPr>
            <a:endParaRPr sz="1400">
              <a:solidFill>
                <a:schemeClr val="dk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460225" y="1767275"/>
            <a:ext cx="8545500" cy="31587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600"/>
              </a:spcBef>
              <a:spcAft>
                <a:spcPts val="0"/>
              </a:spcAft>
              <a:buSzPts val="1800"/>
              <a:buFont typeface="Source Sans Pro"/>
              <a:buChar char="●"/>
            </a:pPr>
            <a:r>
              <a:rPr lang="en-GB" sz="1800" dirty="0">
                <a:solidFill>
                  <a:schemeClr val="tx1"/>
                </a:solidFill>
                <a:latin typeface="Source Sans Pro"/>
                <a:ea typeface="Source Sans Pro"/>
                <a:cs typeface="Source Sans Pro"/>
                <a:sym typeface="Source Sans Pro"/>
              </a:rPr>
              <a:t>Given the above datasets along with the number of reported dengue cases, the problem can be identified as to predict the number of future dengue cases that may be reported if other features are known.</a:t>
            </a:r>
            <a:endParaRPr sz="1800" dirty="0">
              <a:solidFill>
                <a:schemeClr val="tx1"/>
              </a:solidFill>
              <a:latin typeface="Source Sans Pro"/>
              <a:ea typeface="Source Sans Pro"/>
              <a:cs typeface="Source Sans Pro"/>
              <a:sym typeface="Source Sans Pro"/>
            </a:endParaRPr>
          </a:p>
          <a:p>
            <a:pPr marL="457200" lvl="0" indent="-342900" algn="just" rtl="0">
              <a:lnSpc>
                <a:spcPct val="150000"/>
              </a:lnSpc>
              <a:spcBef>
                <a:spcPts val="0"/>
              </a:spcBef>
              <a:spcAft>
                <a:spcPts val="0"/>
              </a:spcAft>
              <a:buSzPts val="1800"/>
              <a:buFont typeface="Source Sans Pro"/>
              <a:buChar char="●"/>
            </a:pPr>
            <a:r>
              <a:rPr lang="en-GB" sz="1800" dirty="0">
                <a:solidFill>
                  <a:schemeClr val="tx1"/>
                </a:solidFill>
                <a:latin typeface="Source Sans Pro"/>
                <a:ea typeface="Source Sans Pro"/>
                <a:cs typeface="Source Sans Pro"/>
                <a:sym typeface="Source Sans Pro"/>
              </a:rPr>
              <a:t>The problem belongs to supervised learning category and it is a regression problem.</a:t>
            </a:r>
            <a:endParaRPr sz="1800" dirty="0">
              <a:solidFill>
                <a:schemeClr val="tx1"/>
              </a:solidFill>
              <a:latin typeface="Source Sans Pro"/>
              <a:ea typeface="Source Sans Pro"/>
              <a:cs typeface="Source Sans Pro"/>
              <a:sym typeface="Source Sans Pro"/>
            </a:endParaRPr>
          </a:p>
          <a:p>
            <a:pPr marL="0" lvl="0" indent="0">
              <a:lnSpc>
                <a:spcPct val="150000"/>
              </a:lnSpc>
              <a:spcBef>
                <a:spcPts val="600"/>
              </a:spcBef>
              <a:spcAft>
                <a:spcPts val="0"/>
              </a:spcAft>
              <a:buNone/>
            </a:pPr>
            <a:endParaRPr sz="1800" dirty="0">
              <a:latin typeface="Source Sans Pro"/>
              <a:ea typeface="Source Sans Pro"/>
              <a:cs typeface="Source Sans Pro"/>
              <a:sym typeface="Source Sans Pro"/>
            </a:endParaRPr>
          </a:p>
        </p:txBody>
      </p:sp>
      <p:sp>
        <p:nvSpPr>
          <p:cNvPr id="141" name="Google Shape;141;p20"/>
          <p:cNvSpPr txBox="1"/>
          <p:nvPr/>
        </p:nvSpPr>
        <p:spPr>
          <a:xfrm>
            <a:off x="609600" y="510325"/>
            <a:ext cx="3000000" cy="861600"/>
          </a:xfrm>
          <a:prstGeom prst="rect">
            <a:avLst/>
          </a:prstGeom>
          <a:noFill/>
          <a:ln>
            <a:noFill/>
          </a:ln>
        </p:spPr>
        <p:txBody>
          <a:bodyPr spcFirstLastPara="1" wrap="square" lIns="91425" tIns="91425" rIns="91425" bIns="91425" anchor="ctr" anchorCtr="0">
            <a:noAutofit/>
          </a:bodyPr>
          <a:lstStyle/>
          <a:p>
            <a:pPr marL="0" lvl="0" indent="0" algn="just" rtl="0">
              <a:spcBef>
                <a:spcPts val="640"/>
              </a:spcBef>
              <a:spcAft>
                <a:spcPts val="0"/>
              </a:spcAft>
              <a:buNone/>
            </a:pPr>
            <a:r>
              <a:rPr lang="en-GB" sz="3600" b="1">
                <a:solidFill>
                  <a:schemeClr val="lt1"/>
                </a:solidFill>
                <a:latin typeface="Source Sans Pro"/>
                <a:ea typeface="Source Sans Pro"/>
                <a:cs typeface="Source Sans Pro"/>
                <a:sym typeface="Source Sans Pro"/>
              </a:rPr>
              <a:t>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p:nvPr/>
        </p:nvSpPr>
        <p:spPr>
          <a:xfrm>
            <a:off x="609600" y="510325"/>
            <a:ext cx="3000000" cy="861600"/>
          </a:xfrm>
          <a:prstGeom prst="rect">
            <a:avLst/>
          </a:prstGeom>
          <a:noFill/>
          <a:ln>
            <a:noFill/>
          </a:ln>
        </p:spPr>
        <p:txBody>
          <a:bodyPr spcFirstLastPara="1" wrap="square" lIns="91425" tIns="91425" rIns="91425" bIns="91425" anchor="ctr" anchorCtr="0">
            <a:noAutofit/>
          </a:bodyPr>
          <a:lstStyle/>
          <a:p>
            <a:pPr marL="0" lvl="0" indent="0" algn="just" rtl="0">
              <a:spcBef>
                <a:spcPts val="640"/>
              </a:spcBef>
              <a:spcAft>
                <a:spcPts val="0"/>
              </a:spcAft>
              <a:buNone/>
            </a:pPr>
            <a:r>
              <a:rPr lang="en-GB" sz="3600" b="1">
                <a:solidFill>
                  <a:schemeClr val="lt1"/>
                </a:solidFill>
                <a:latin typeface="Source Sans Pro"/>
                <a:ea typeface="Source Sans Pro"/>
                <a:cs typeface="Source Sans Pro"/>
                <a:sym typeface="Source Sans Pro"/>
              </a:rPr>
              <a:t>Motivation</a:t>
            </a:r>
            <a:endParaRPr/>
          </a:p>
        </p:txBody>
      </p:sp>
      <p:sp>
        <p:nvSpPr>
          <p:cNvPr id="147" name="Google Shape;147;p21"/>
          <p:cNvSpPr txBox="1">
            <a:spLocks noGrp="1"/>
          </p:cNvSpPr>
          <p:nvPr>
            <p:ph type="body" idx="1"/>
          </p:nvPr>
        </p:nvSpPr>
        <p:spPr>
          <a:xfrm>
            <a:off x="311700" y="1657050"/>
            <a:ext cx="8832300" cy="3221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Identify and prevent fatal diseases like Dengue before they spread and cause more harm to human lives.</a:t>
            </a:r>
            <a:endParaRPr sz="1800">
              <a:solidFill>
                <a:schemeClr val="dk1"/>
              </a:solidFill>
              <a:latin typeface="Source Sans Pro"/>
              <a:ea typeface="Source Sans Pro"/>
              <a:cs typeface="Source Sans Pro"/>
              <a:sym typeface="Source Sans Pro"/>
            </a:endParaRPr>
          </a:p>
          <a:p>
            <a:pPr marL="457200" lvl="0"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Early prediction of dengue cases helps health care providers to draw conclusions about future disease spread patterns.</a:t>
            </a:r>
            <a:endParaRPr sz="1800">
              <a:solidFill>
                <a:schemeClr val="dk1"/>
              </a:solidFill>
              <a:latin typeface="Source Sans Pro"/>
              <a:ea typeface="Source Sans Pro"/>
              <a:cs typeface="Source Sans Pro"/>
              <a:sym typeface="Source Sans Pro"/>
            </a:endParaRPr>
          </a:p>
          <a:p>
            <a:pPr marL="457200" lvl="0" indent="-342900" algn="just"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Disease spread patterns help government officials to set aside approximate grants early enough for healthcare.</a:t>
            </a:r>
            <a:endParaRPr sz="1800">
              <a:solidFill>
                <a:schemeClr val="dk1"/>
              </a:solidFill>
              <a:latin typeface="Source Sans Pro"/>
              <a:ea typeface="Source Sans Pro"/>
              <a:cs typeface="Source Sans Pro"/>
              <a:sym typeface="Source Sans Pro"/>
            </a:endParaRPr>
          </a:p>
          <a:p>
            <a:pPr marL="457200" lvl="0" indent="0" algn="just" rtl="0">
              <a:lnSpc>
                <a:spcPct val="150000"/>
              </a:lnSpc>
              <a:spcBef>
                <a:spcPts val="0"/>
              </a:spcBef>
              <a:spcAft>
                <a:spcPts val="0"/>
              </a:spcAft>
              <a:buNone/>
            </a:pP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291500" y="1694950"/>
            <a:ext cx="8678700" cy="31662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Source Sans Pro"/>
              <a:buChar char="●"/>
            </a:pPr>
            <a:r>
              <a:rPr lang="en-GB" sz="1800">
                <a:solidFill>
                  <a:srgbClr val="000000"/>
                </a:solidFill>
                <a:latin typeface="Source Sans Pro"/>
                <a:ea typeface="Source Sans Pro"/>
                <a:cs typeface="Source Sans Pro"/>
                <a:sym typeface="Source Sans Pro"/>
              </a:rPr>
              <a:t>Data Cleaning</a:t>
            </a:r>
            <a:endParaRPr sz="1800">
              <a:solidFill>
                <a:srgbClr val="000000"/>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rgbClr val="000000"/>
              </a:buClr>
              <a:buSzPts val="1800"/>
              <a:buFont typeface="Source Sans Pro"/>
              <a:buChar char="■"/>
            </a:pPr>
            <a:r>
              <a:rPr lang="en-GB" sz="1800">
                <a:solidFill>
                  <a:schemeClr val="dk1"/>
                </a:solidFill>
                <a:latin typeface="Source Sans Pro"/>
                <a:ea typeface="Source Sans Pro"/>
                <a:cs typeface="Source Sans Pro"/>
                <a:sym typeface="Source Sans Pro"/>
              </a:rPr>
              <a:t>Checked all the features and samples for missing values.</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Missing values were filled with front fill method</a:t>
            </a:r>
            <a:endParaRPr sz="1800">
              <a:solidFill>
                <a:schemeClr val="dk1"/>
              </a:solidFill>
              <a:latin typeface="Source Sans Pro"/>
              <a:ea typeface="Source Sans Pro"/>
              <a:cs typeface="Source Sans Pro"/>
              <a:sym typeface="Source Sans Pro"/>
            </a:endParaRPr>
          </a:p>
          <a:p>
            <a:pPr marL="457200" lvl="0" indent="-342900" rtl="0">
              <a:lnSpc>
                <a:spcPct val="115000"/>
              </a:lnSpc>
              <a:spcBef>
                <a:spcPts val="0"/>
              </a:spcBef>
              <a:spcAft>
                <a:spcPts val="0"/>
              </a:spcAft>
              <a:buClr>
                <a:srgbClr val="000000"/>
              </a:buClr>
              <a:buSzPts val="1800"/>
              <a:buFont typeface="Source Sans Pro"/>
              <a:buChar char="●"/>
            </a:pPr>
            <a:r>
              <a:rPr lang="en-GB" sz="1800">
                <a:solidFill>
                  <a:srgbClr val="000000"/>
                </a:solidFill>
                <a:latin typeface="Source Sans Pro"/>
                <a:ea typeface="Source Sans Pro"/>
                <a:cs typeface="Source Sans Pro"/>
                <a:sym typeface="Source Sans Pro"/>
              </a:rPr>
              <a:t>Feature Analysis</a:t>
            </a:r>
            <a:endParaRPr sz="1800">
              <a:solidFill>
                <a:srgbClr val="000000"/>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rgbClr val="000000"/>
              </a:buClr>
              <a:buSzPts val="1800"/>
              <a:buFont typeface="Source Sans Pro"/>
              <a:buChar char="■"/>
            </a:pPr>
            <a:r>
              <a:rPr lang="en-GB" sz="1800">
                <a:solidFill>
                  <a:schemeClr val="dk1"/>
                </a:solidFill>
                <a:latin typeface="Source Sans Pro"/>
                <a:ea typeface="Source Sans Pro"/>
                <a:cs typeface="Source Sans Pro"/>
                <a:sym typeface="Source Sans Pro"/>
              </a:rPr>
              <a:t>Features of the dataset were analyzed by general statistical analysis which includes count, mean, standard deviation, minimum, maximum etc.</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Dataset was divided into two sets based on the city.</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Feature correlation was analyzed and found out that target does not correlate to any individual feature.</a:t>
            </a:r>
            <a:endParaRPr sz="1800">
              <a:solidFill>
                <a:schemeClr val="dk1"/>
              </a:solidFill>
              <a:latin typeface="Source Sans Pro"/>
              <a:ea typeface="Source Sans Pro"/>
              <a:cs typeface="Source Sans Pro"/>
              <a:sym typeface="Source Sans Pro"/>
            </a:endParaRPr>
          </a:p>
          <a:p>
            <a:pPr marL="457200" lvl="0" indent="0" rtl="0">
              <a:lnSpc>
                <a:spcPct val="115000"/>
              </a:lnSpc>
              <a:spcBef>
                <a:spcPts val="0"/>
              </a:spcBef>
              <a:spcAft>
                <a:spcPts val="0"/>
              </a:spcAft>
              <a:buNone/>
            </a:pPr>
            <a:endParaRPr sz="1800">
              <a:solidFill>
                <a:srgbClr val="000000"/>
              </a:solidFill>
              <a:latin typeface="Source Sans Pro"/>
              <a:ea typeface="Source Sans Pro"/>
              <a:cs typeface="Source Sans Pro"/>
              <a:sym typeface="Source Sans Pro"/>
            </a:endParaRPr>
          </a:p>
        </p:txBody>
      </p:sp>
      <p:sp>
        <p:nvSpPr>
          <p:cNvPr id="153" name="Google Shape;153;p22"/>
          <p:cNvSpPr txBox="1"/>
          <p:nvPr/>
        </p:nvSpPr>
        <p:spPr>
          <a:xfrm>
            <a:off x="609600" y="510325"/>
            <a:ext cx="3000000" cy="861600"/>
          </a:xfrm>
          <a:prstGeom prst="rect">
            <a:avLst/>
          </a:prstGeom>
          <a:noFill/>
          <a:ln>
            <a:noFill/>
          </a:ln>
        </p:spPr>
        <p:txBody>
          <a:bodyPr spcFirstLastPara="1" wrap="square" lIns="91425" tIns="91425" rIns="91425" bIns="91425" anchor="ctr" anchorCtr="0">
            <a:noAutofit/>
          </a:bodyPr>
          <a:lstStyle/>
          <a:p>
            <a:pPr marL="0" lvl="0" indent="0" algn="just" rtl="0">
              <a:spcBef>
                <a:spcPts val="640"/>
              </a:spcBef>
              <a:spcAft>
                <a:spcPts val="0"/>
              </a:spcAft>
              <a:buNone/>
            </a:pPr>
            <a:r>
              <a:rPr lang="en-GB" sz="3600" b="1">
                <a:solidFill>
                  <a:schemeClr val="lt1"/>
                </a:solidFill>
                <a:latin typeface="Source Sans Pro"/>
                <a:ea typeface="Source Sans Pro"/>
                <a:cs typeface="Source Sans Pro"/>
                <a:sym typeface="Source Sans Pro"/>
              </a:rPr>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329550" y="1681025"/>
            <a:ext cx="8013000" cy="3462600"/>
          </a:xfrm>
          <a:prstGeom prst="rect">
            <a:avLst/>
          </a:prstGeom>
        </p:spPr>
        <p:txBody>
          <a:bodyPr spcFirstLastPara="1" wrap="square" lIns="91425" tIns="91425" rIns="91425" bIns="91425" anchor="t" anchorCtr="0">
            <a:noAutofit/>
          </a:bodyPr>
          <a:lstStyle/>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Satellite imagery scores of vegetation growing have a strong correlation in city Iquitos but not well in San Juan. </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Temperature features are strongly correlated in San Juan but not in Iquitos.</a:t>
            </a:r>
            <a:endParaRPr sz="1800">
              <a:solidFill>
                <a:schemeClr val="dk1"/>
              </a:solidFill>
              <a:latin typeface="Source Sans Pro"/>
              <a:ea typeface="Source Sans Pro"/>
              <a:cs typeface="Source Sans Pro"/>
              <a:sym typeface="Source Sans Pro"/>
            </a:endParaRPr>
          </a:p>
          <a:p>
            <a:pPr marL="457200" lvl="0" indent="-342900"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XGBoost Prediction</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XGBoost regressor was used to predict the target cases using average NDVI score.</a:t>
            </a:r>
            <a:endParaRPr sz="1800">
              <a:solidFill>
                <a:schemeClr val="dk1"/>
              </a:solidFill>
              <a:latin typeface="Source Sans Pro"/>
              <a:ea typeface="Source Sans Pro"/>
              <a:cs typeface="Source Sans Pro"/>
              <a:sym typeface="Source Sans Pro"/>
            </a:endParaRPr>
          </a:p>
          <a:p>
            <a:pPr marL="457200" lvl="0" indent="-342900" rtl="0">
              <a:lnSpc>
                <a:spcPct val="150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Monthly Trend Prediction</a:t>
            </a:r>
            <a:endParaRPr sz="1800">
              <a:solidFill>
                <a:schemeClr val="dk1"/>
              </a:solidFill>
              <a:latin typeface="Source Sans Pro"/>
              <a:ea typeface="Source Sans Pro"/>
              <a:cs typeface="Source Sans Pro"/>
              <a:sym typeface="Source Sans Pro"/>
            </a:endParaRPr>
          </a:p>
          <a:p>
            <a:pPr marL="1371600" lvl="2" indent="-342900" rtl="0">
              <a:lnSpc>
                <a:spcPct val="115000"/>
              </a:lnSpc>
              <a:spcBef>
                <a:spcPts val="0"/>
              </a:spcBef>
              <a:spcAft>
                <a:spcPts val="0"/>
              </a:spcAft>
              <a:buClr>
                <a:schemeClr val="dk1"/>
              </a:buClr>
              <a:buSzPts val="1800"/>
              <a:buFont typeface="Source Sans Pro"/>
              <a:buChar char="■"/>
            </a:pPr>
            <a:r>
              <a:rPr lang="en-GB" sz="1800">
                <a:solidFill>
                  <a:schemeClr val="dk1"/>
                </a:solidFill>
                <a:latin typeface="Source Sans Pro"/>
                <a:ea typeface="Source Sans Pro"/>
                <a:cs typeface="Source Sans Pro"/>
                <a:sym typeface="Source Sans Pro"/>
              </a:rPr>
              <a:t>A Simple time series model using only month feature was tested.</a:t>
            </a:r>
            <a:endParaRPr sz="1800">
              <a:solidFill>
                <a:schemeClr val="dk1"/>
              </a:solidFill>
              <a:latin typeface="Source Sans Pro"/>
              <a:ea typeface="Source Sans Pro"/>
              <a:cs typeface="Source Sans Pro"/>
              <a:sym typeface="Source Sans Pro"/>
            </a:endParaRPr>
          </a:p>
        </p:txBody>
      </p:sp>
      <p:sp>
        <p:nvSpPr>
          <p:cNvPr id="159" name="Google Shape;159;p23"/>
          <p:cNvSpPr txBox="1">
            <a:spLocks noGrp="1"/>
          </p:cNvSpPr>
          <p:nvPr>
            <p:ph type="title"/>
          </p:nvPr>
        </p:nvSpPr>
        <p:spPr>
          <a:xfrm>
            <a:off x="501800" y="530725"/>
            <a:ext cx="3947100" cy="102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3400">
                <a:solidFill>
                  <a:schemeClr val="lt1"/>
                </a:solidFill>
                <a:latin typeface="Source Sans Pro"/>
                <a:ea typeface="Source Sans Pro"/>
                <a:cs typeface="Source Sans Pro"/>
                <a:sym typeface="Source Sans Pro"/>
              </a:rPr>
              <a:t>Methodology </a:t>
            </a:r>
            <a:r>
              <a:rPr lang="en-GB" sz="3600">
                <a:latin typeface="Source Sans Pro"/>
                <a:ea typeface="Source Sans Pro"/>
                <a:cs typeface="Source Sans Pro"/>
                <a:sym typeface="Source Sans Pro"/>
              </a:rPr>
              <a:t> ctd.</a:t>
            </a:r>
            <a:endParaRPr sz="36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980</Words>
  <Application>Microsoft Macintosh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Source Sans Pro</vt:lpstr>
      <vt:lpstr>Arial</vt:lpstr>
      <vt:lpstr>Nixie One</vt:lpstr>
      <vt:lpstr>Impact</vt:lpstr>
      <vt:lpstr>Roboto Slab</vt:lpstr>
      <vt:lpstr>Times New Roman</vt:lpstr>
      <vt:lpstr>Warwick template</vt:lpstr>
      <vt:lpstr>DengAI : Predicting Disease Spread</vt:lpstr>
      <vt:lpstr>Introduction</vt:lpstr>
      <vt:lpstr>Introduction ctd.</vt:lpstr>
      <vt:lpstr>Introduction ctd.</vt:lpstr>
      <vt:lpstr>Introduction ctd.</vt:lpstr>
      <vt:lpstr>PowerPoint Presentation</vt:lpstr>
      <vt:lpstr>PowerPoint Presentation</vt:lpstr>
      <vt:lpstr>PowerPoint Presentation</vt:lpstr>
      <vt:lpstr>Methodology  ctd.</vt:lpstr>
      <vt:lpstr>Methodology  ctd.</vt:lpstr>
      <vt:lpstr>Results &amp; Analysis</vt:lpstr>
      <vt:lpstr>Results &amp; Analysis ctd</vt:lpstr>
      <vt:lpstr>Results &amp; Analysis ctd</vt:lpstr>
      <vt:lpstr>Results &amp; Analysis ctd</vt:lpstr>
      <vt:lpstr>Conclusion</vt:lpstr>
      <vt:lpstr>Thank You !</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DengAI : Predicting Disease Spread</dc:title>
  <cp:lastModifiedBy>Microsoft Office User</cp:lastModifiedBy>
  <cp:revision>2</cp:revision>
  <dcterms:modified xsi:type="dcterms:W3CDTF">2018-08-19T14:18:32Z</dcterms:modified>
</cp:coreProperties>
</file>