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61" r:id="rId3"/>
    <p:sldId id="275" r:id="rId4"/>
    <p:sldId id="288" r:id="rId5"/>
    <p:sldId id="262" r:id="rId6"/>
    <p:sldId id="276" r:id="rId7"/>
    <p:sldId id="280" r:id="rId8"/>
    <p:sldId id="284" r:id="rId9"/>
    <p:sldId id="285" r:id="rId10"/>
    <p:sldId id="277" r:id="rId11"/>
    <p:sldId id="281" r:id="rId12"/>
    <p:sldId id="286" r:id="rId13"/>
    <p:sldId id="287" r:id="rId14"/>
    <p:sldId id="278" r:id="rId15"/>
    <p:sldId id="289" r:id="rId16"/>
    <p:sldId id="282" r:id="rId17"/>
    <p:sldId id="290" r:id="rId18"/>
    <p:sldId id="263" r:id="rId19"/>
    <p:sldId id="291" r:id="rId20"/>
    <p:sldId id="292" r:id="rId21"/>
  </p:sldIdLst>
  <p:sldSz cx="9144000" cy="5143500" type="screen16x9"/>
  <p:notesSz cx="6858000" cy="9144000"/>
  <p:embeddedFontLst>
    <p:embeddedFont>
      <p:font typeface="Cambria Math" panose="02040503050406030204" pitchFamily="18" charset="0"/>
      <p:regular r:id="rId23"/>
    </p:embeddedFont>
    <p:embeddedFont>
      <p:font typeface="Lato" panose="02020500000000000000" charset="0"/>
      <p:regular r:id="rId24"/>
      <p:bold r:id="rId25"/>
      <p:italic r:id="rId26"/>
      <p:boldItalic r:id="rId27"/>
    </p:embeddedFont>
    <p:embeddedFont>
      <p:font typeface="Raleway" panose="02020500000000000000"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592" autoAdjust="0"/>
  </p:normalViewPr>
  <p:slideViewPr>
    <p:cSldViewPr snapToGrid="0">
      <p:cViewPr varScale="1">
        <p:scale>
          <a:sx n="96" d="100"/>
          <a:sy n="96" d="100"/>
        </p:scale>
        <p:origin x="1066"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0678ad96c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0678ad96c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0678ad96c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0678ad96c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0678ad96c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0678ad96c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0622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0678ad96c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0678ad96c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9228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0678ad96c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0678ad96c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zh-TW" sz="3060" dirty="0">
                <a:solidFill>
                  <a:srgbClr val="203864"/>
                </a:solidFill>
              </a:rPr>
              <a:t>The Effect of Food Delivery Platforms on the Wage Difference after Job Status Changing</a:t>
            </a:r>
            <a:endParaRPr sz="1979" dirty="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2400" dirty="0"/>
              <a:t>Shang-Chieh Wei</a:t>
            </a:r>
            <a:endParaRPr sz="2400"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7A7180-8DE1-41E1-A533-8EDC5B2B1985}"/>
              </a:ext>
            </a:extLst>
          </p:cNvPr>
          <p:cNvSpPr>
            <a:spLocks noGrp="1"/>
          </p:cNvSpPr>
          <p:nvPr>
            <p:ph type="title"/>
          </p:nvPr>
        </p:nvSpPr>
        <p:spPr/>
        <p:txBody>
          <a:bodyPr>
            <a:normAutofit fontScale="90000"/>
          </a:bodyPr>
          <a:lstStyle/>
          <a:p>
            <a:endParaRPr lang="zh-TW" altLang="en-US"/>
          </a:p>
        </p:txBody>
      </p:sp>
      <p:pic>
        <p:nvPicPr>
          <p:cNvPr id="4" name="圖片 3">
            <a:extLst>
              <a:ext uri="{FF2B5EF4-FFF2-40B4-BE49-F238E27FC236}">
                <a16:creationId xmlns:a16="http://schemas.microsoft.com/office/drawing/2014/main" id="{1F1C2D0A-EC1C-4A0D-9972-7DE1158B3767}"/>
              </a:ext>
            </a:extLst>
          </p:cNvPr>
          <p:cNvPicPr>
            <a:picLocks noChangeAspect="1"/>
          </p:cNvPicPr>
          <p:nvPr/>
        </p:nvPicPr>
        <p:blipFill>
          <a:blip r:embed="rId2"/>
          <a:stretch>
            <a:fillRect/>
          </a:stretch>
        </p:blipFill>
        <p:spPr>
          <a:xfrm>
            <a:off x="2008276" y="448442"/>
            <a:ext cx="7688700" cy="4857893"/>
          </a:xfrm>
          <a:prstGeom prst="rect">
            <a:avLst/>
          </a:prstGeom>
        </p:spPr>
      </p:pic>
      <p:sp>
        <p:nvSpPr>
          <p:cNvPr id="3" name="文字版面配置區 2">
            <a:extLst>
              <a:ext uri="{FF2B5EF4-FFF2-40B4-BE49-F238E27FC236}">
                <a16:creationId xmlns:a16="http://schemas.microsoft.com/office/drawing/2014/main" id="{696163A1-4AA8-4F7D-B922-FC3E46DCE845}"/>
              </a:ext>
            </a:extLst>
          </p:cNvPr>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62102919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9D69362B-4D1F-4B0A-8730-DBE2BD365572}"/>
              </a:ext>
            </a:extLst>
          </p:cNvPr>
          <p:cNvPicPr>
            <a:picLocks noChangeAspect="1"/>
          </p:cNvPicPr>
          <p:nvPr/>
        </p:nvPicPr>
        <p:blipFill>
          <a:blip r:embed="rId2"/>
          <a:stretch>
            <a:fillRect/>
          </a:stretch>
        </p:blipFill>
        <p:spPr>
          <a:xfrm>
            <a:off x="1943100" y="443336"/>
            <a:ext cx="8071932" cy="4607199"/>
          </a:xfrm>
          <a:prstGeom prst="rect">
            <a:avLst/>
          </a:prstGeom>
        </p:spPr>
      </p:pic>
      <p:sp>
        <p:nvSpPr>
          <p:cNvPr id="2" name="標題 1">
            <a:extLst>
              <a:ext uri="{FF2B5EF4-FFF2-40B4-BE49-F238E27FC236}">
                <a16:creationId xmlns:a16="http://schemas.microsoft.com/office/drawing/2014/main" id="{A0828583-35B7-4F2C-AA80-8B033DA49C5E}"/>
              </a:ext>
            </a:extLst>
          </p:cNvPr>
          <p:cNvSpPr>
            <a:spLocks noGrp="1"/>
          </p:cNvSpPr>
          <p:nvPr>
            <p:ph type="title"/>
          </p:nvPr>
        </p:nvSpPr>
        <p:spPr/>
        <p:txBody>
          <a:bodyPr>
            <a:normAutofit fontScale="90000"/>
          </a:bodyPr>
          <a:lstStyle/>
          <a:p>
            <a:endParaRPr lang="zh-TW" altLang="en-US"/>
          </a:p>
        </p:txBody>
      </p:sp>
      <p:sp>
        <p:nvSpPr>
          <p:cNvPr id="3" name="文字版面配置區 2">
            <a:extLst>
              <a:ext uri="{FF2B5EF4-FFF2-40B4-BE49-F238E27FC236}">
                <a16:creationId xmlns:a16="http://schemas.microsoft.com/office/drawing/2014/main" id="{3C2FEF39-6998-4AA5-A995-E7D8A761B378}"/>
              </a:ext>
            </a:extLst>
          </p:cNvPr>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58373485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sz="3060" dirty="0">
                <a:solidFill>
                  <a:srgbClr val="203864"/>
                </a:solidFill>
              </a:rPr>
              <a:t>Empirical</a:t>
            </a:r>
            <a:r>
              <a:rPr lang="zh-TW" dirty="0"/>
              <a:t> </a:t>
            </a:r>
            <a:r>
              <a:rPr lang="zh-TW" sz="3060" dirty="0">
                <a:solidFill>
                  <a:srgbClr val="203864"/>
                </a:solidFill>
              </a:rPr>
              <a:t>Design</a:t>
            </a:r>
            <a:endParaRPr dirty="0"/>
          </a:p>
        </p:txBody>
      </p:sp>
      <mc:AlternateContent xmlns:mc="http://schemas.openxmlformats.org/markup-compatibility/2006">
        <mc:Choice xmlns:a14="http://schemas.microsoft.com/office/drawing/2010/main" Requires="a14">
          <p:sp>
            <p:nvSpPr>
              <p:cNvPr id="123" name="Google Shape;123;p19"/>
              <p:cNvSpPr txBox="1">
                <a:spLocks noGrp="1"/>
              </p:cNvSpPr>
              <p:nvPr>
                <p:ph type="body" idx="1"/>
              </p:nvPr>
            </p:nvSpPr>
            <p:spPr>
              <a:xfrm>
                <a:off x="646176" y="1798600"/>
                <a:ext cx="8764524" cy="3802100"/>
              </a:xfrm>
              <a:prstGeom prst="rect">
                <a:avLst/>
              </a:prstGeom>
            </p:spPr>
            <p:txBody>
              <a:bodyPr spcFirstLastPara="1" wrap="square" lIns="91425" tIns="91425" rIns="91425" bIns="91425" anchor="t" anchorCtr="0">
                <a:normAutofit fontScale="40000" lnSpcReduction="20000"/>
              </a:bodyPr>
              <a:lstStyle/>
              <a:p>
                <a:pPr marL="152400" indent="0">
                  <a:lnSpc>
                    <a:spcPct val="90000"/>
                  </a:lnSpc>
                  <a:spcBef>
                    <a:spcPts val="1000"/>
                  </a:spcBef>
                  <a:buClr>
                    <a:srgbClr val="000000"/>
                  </a:buClr>
                  <a:buSzPts val="1200"/>
                  <a:buNone/>
                </a:pPr>
                <a:r>
                  <a:rPr lang="en-US" altLang="zh-TW" sz="4500" dirty="0">
                    <a:solidFill>
                      <a:schemeClr val="bg2"/>
                    </a:solidFill>
                    <a:latin typeface="Times New Roman" panose="02020603050405020304" pitchFamily="18" charset="0"/>
                    <a:cs typeface="Times New Roman" panose="02020603050405020304" pitchFamily="18" charset="0"/>
                  </a:rPr>
                  <a:t>Model 3 (Heckman)</a:t>
                </a:r>
                <a:endParaRPr lang="en-US" altLang="zh-TW" sz="4500" dirty="0">
                  <a:latin typeface="Times New Roman" panose="02020603050405020304" pitchFamily="18" charset="0"/>
                  <a:cs typeface="Times New Roman" panose="02020603050405020304" pitchFamily="18" charset="0"/>
                </a:endParaRPr>
              </a:p>
              <a:p>
                <a:pPr marL="152400" indent="0">
                  <a:lnSpc>
                    <a:spcPct val="110000"/>
                  </a:lnSpc>
                  <a:spcBef>
                    <a:spcPts val="1000"/>
                  </a:spcBef>
                  <a:buClr>
                    <a:srgbClr val="000000"/>
                  </a:buClr>
                  <a:buSzPts val="1200"/>
                  <a:buNone/>
                </a:pPr>
                <a:r>
                  <a:rPr lang="en-US" altLang="zh-TW" sz="4000" dirty="0">
                    <a:solidFill>
                      <a:schemeClr val="bg2"/>
                    </a:solidFill>
                    <a:latin typeface="Times New Roman" panose="02020603050405020304" pitchFamily="18" charset="0"/>
                    <a:cs typeface="Times New Roman" panose="02020603050405020304" pitchFamily="18" charset="0"/>
                  </a:rPr>
                  <a:t>The income equations are as followed:</a:t>
                </a:r>
                <a:endParaRPr lang="zh-TW" altLang="zh-TW" sz="4000" dirty="0">
                  <a:solidFill>
                    <a:schemeClr val="bg2"/>
                  </a:solidFill>
                  <a:latin typeface="Times New Roman" panose="02020603050405020304" pitchFamily="18" charset="0"/>
                  <a:cs typeface="Times New Roman" panose="02020603050405020304" pitchFamily="18" charset="0"/>
                </a:endParaRPr>
              </a:p>
              <a:p>
                <a14:m>
                  <m:oMath xmlns:m="http://schemas.openxmlformats.org/officeDocument/2006/math">
                    <m:func>
                      <m:funcPr>
                        <m:ctrlPr>
                          <a:rPr lang="zh-TW" altLang="zh-TW" sz="4000" i="1">
                            <a:solidFill>
                              <a:schemeClr val="bg2"/>
                            </a:solidFill>
                            <a:latin typeface="Cambria Math" panose="02040503050406030204" pitchFamily="18" charset="0"/>
                          </a:rPr>
                        </m:ctrlPr>
                      </m:funcPr>
                      <m:fName>
                        <m:r>
                          <m:rPr>
                            <m:sty m:val="p"/>
                          </m:rPr>
                          <a:rPr lang="en-US" altLang="zh-TW" sz="4000">
                            <a:solidFill>
                              <a:schemeClr val="bg2"/>
                            </a:solidFill>
                            <a:latin typeface="Cambria Math" panose="02040503050406030204" pitchFamily="18" charset="0"/>
                          </a:rPr>
                          <m:t>log</m:t>
                        </m:r>
                      </m:fName>
                      <m:e>
                        <m:d>
                          <m:dPr>
                            <m:ctrlPr>
                              <a:rPr lang="zh-TW" altLang="zh-TW" sz="4000" i="1">
                                <a:solidFill>
                                  <a:schemeClr val="bg2"/>
                                </a:solidFill>
                                <a:latin typeface="Cambria Math" panose="02040503050406030204" pitchFamily="18" charset="0"/>
                              </a:rPr>
                            </m:ctrlPr>
                          </m:dPr>
                          <m:e>
                            <m:sSub>
                              <m:sSubPr>
                                <m:ctrlPr>
                                  <a:rPr lang="zh-TW" altLang="zh-TW" sz="4000" i="1">
                                    <a:solidFill>
                                      <a:schemeClr val="bg2"/>
                                    </a:solidFill>
                                    <a:latin typeface="Cambria Math" panose="02040503050406030204" pitchFamily="18" charset="0"/>
                                  </a:rPr>
                                </m:ctrlPr>
                              </m:sSubPr>
                              <m:e>
                                <m:r>
                                  <a:rPr lang="en-US" altLang="zh-TW" sz="4000" i="1">
                                    <a:solidFill>
                                      <a:schemeClr val="bg2"/>
                                    </a:solidFill>
                                    <a:latin typeface="Cambria Math" panose="02040503050406030204" pitchFamily="18" charset="0"/>
                                  </a:rPr>
                                  <m:t>𝐼𝑛𝑐𝑜𝑚𝑒</m:t>
                                </m:r>
                              </m:e>
                              <m:sub>
                                <m:r>
                                  <a:rPr lang="en-US" altLang="zh-TW" sz="4000" i="1">
                                    <a:solidFill>
                                      <a:schemeClr val="bg2"/>
                                    </a:solidFill>
                                    <a:latin typeface="Cambria Math" panose="02040503050406030204" pitchFamily="18" charset="0"/>
                                  </a:rPr>
                                  <m:t>𝑡𝑦𝑝</m:t>
                                </m:r>
                              </m:sub>
                            </m:sSub>
                          </m:e>
                        </m:d>
                      </m:e>
                    </m:func>
                    <m:r>
                      <a:rPr lang="en-US" altLang="zh-TW" sz="4000">
                        <a:solidFill>
                          <a:schemeClr val="bg2"/>
                        </a:solidFill>
                        <a:latin typeface="Cambria Math" panose="02040503050406030204" pitchFamily="18" charset="0"/>
                      </a:rPr>
                      <m:t>=</m:t>
                    </m:r>
                    <m:r>
                      <a:rPr lang="en-US" altLang="zh-TW" sz="4000" i="1">
                        <a:solidFill>
                          <a:schemeClr val="bg2"/>
                        </a:solidFill>
                        <a:latin typeface="Cambria Math" panose="02040503050406030204" pitchFamily="18" charset="0"/>
                      </a:rPr>
                      <m:t> </m:t>
                    </m:r>
                    <m:sSub>
                      <m:sSubPr>
                        <m:ctrlPr>
                          <a:rPr lang="zh-TW" altLang="zh-TW" sz="4000" i="1">
                            <a:solidFill>
                              <a:schemeClr val="bg2"/>
                            </a:solidFill>
                            <a:latin typeface="Cambria Math" panose="02040503050406030204" pitchFamily="18" charset="0"/>
                          </a:rPr>
                        </m:ctrlPr>
                      </m:sSubPr>
                      <m:e>
                        <m:r>
                          <a:rPr lang="en-US" altLang="zh-TW" sz="4000" i="1">
                            <a:solidFill>
                              <a:schemeClr val="bg2"/>
                            </a:solidFill>
                            <a:latin typeface="Cambria Math" panose="02040503050406030204" pitchFamily="18" charset="0"/>
                          </a:rPr>
                          <m:t>𝛼</m:t>
                        </m:r>
                      </m:e>
                      <m:sub>
                        <m:r>
                          <a:rPr lang="en-US" altLang="zh-TW" sz="4000" i="1">
                            <a:solidFill>
                              <a:schemeClr val="bg2"/>
                            </a:solidFill>
                            <a:latin typeface="Cambria Math" panose="02040503050406030204" pitchFamily="18" charset="0"/>
                          </a:rPr>
                          <m:t>𝑡𝑦𝑝</m:t>
                        </m:r>
                      </m:sub>
                    </m:sSub>
                    <m:r>
                      <a:rPr lang="en-US" altLang="zh-TW" sz="4000" i="1">
                        <a:solidFill>
                          <a:schemeClr val="bg2"/>
                        </a:solidFill>
                        <a:latin typeface="Cambria Math" panose="02040503050406030204" pitchFamily="18" charset="0"/>
                      </a:rPr>
                      <m:t>𝑇</m:t>
                    </m:r>
                    <m:r>
                      <a:rPr lang="en-US" altLang="zh-TW" sz="4000" i="1">
                        <a:solidFill>
                          <a:schemeClr val="bg2"/>
                        </a:solidFill>
                        <a:latin typeface="Cambria Math" panose="02040503050406030204" pitchFamily="18" charset="0"/>
                      </a:rPr>
                      <m:t>+</m:t>
                    </m:r>
                    <m:sSubSup>
                      <m:sSubSupPr>
                        <m:ctrlPr>
                          <a:rPr lang="zh-TW" altLang="zh-TW" sz="4000" i="1">
                            <a:solidFill>
                              <a:schemeClr val="bg2"/>
                            </a:solidFill>
                            <a:latin typeface="Cambria Math" panose="02040503050406030204" pitchFamily="18" charset="0"/>
                          </a:rPr>
                        </m:ctrlPr>
                      </m:sSubSupPr>
                      <m:e>
                        <m:r>
                          <a:rPr lang="en-US" altLang="zh-TW" sz="4000" i="1">
                            <a:solidFill>
                              <a:schemeClr val="bg2"/>
                            </a:solidFill>
                            <a:latin typeface="Cambria Math" panose="02040503050406030204" pitchFamily="18" charset="0"/>
                          </a:rPr>
                          <m:t>𝑋</m:t>
                        </m:r>
                      </m:e>
                      <m:sub>
                        <m:r>
                          <a:rPr lang="en-US" altLang="zh-TW" sz="4000" i="1">
                            <a:solidFill>
                              <a:schemeClr val="bg2"/>
                            </a:solidFill>
                            <a:latin typeface="Cambria Math" panose="02040503050406030204" pitchFamily="18" charset="0"/>
                          </a:rPr>
                          <m:t>𝑡𝑦𝑝</m:t>
                        </m:r>
                      </m:sub>
                      <m:sup>
                        <m:r>
                          <a:rPr lang="ar-AE" altLang="zh-TW" sz="4000" i="1">
                            <a:solidFill>
                              <a:schemeClr val="bg2"/>
                            </a:solidFill>
                            <a:latin typeface="Cambria Math" panose="02040503050406030204" pitchFamily="18" charset="0"/>
                          </a:rPr>
                          <m:t>′</m:t>
                        </m:r>
                      </m:sup>
                    </m:sSubSup>
                    <m:sSub>
                      <m:sSubPr>
                        <m:ctrlPr>
                          <a:rPr lang="zh-TW" altLang="zh-TW" sz="4000" i="1">
                            <a:solidFill>
                              <a:schemeClr val="bg2"/>
                            </a:solidFill>
                            <a:latin typeface="Cambria Math" panose="02040503050406030204" pitchFamily="18" charset="0"/>
                          </a:rPr>
                        </m:ctrlPr>
                      </m:sSubPr>
                      <m:e>
                        <m:r>
                          <a:rPr lang="en-US" altLang="zh-TW" sz="4000" i="1">
                            <a:solidFill>
                              <a:schemeClr val="bg2"/>
                            </a:solidFill>
                            <a:latin typeface="Cambria Math" panose="02040503050406030204" pitchFamily="18" charset="0"/>
                          </a:rPr>
                          <m:t>𝛽</m:t>
                        </m:r>
                      </m:e>
                      <m:sub>
                        <m:r>
                          <a:rPr lang="en-US" altLang="zh-TW" sz="4000" i="1">
                            <a:solidFill>
                              <a:schemeClr val="bg2"/>
                            </a:solidFill>
                            <a:latin typeface="Cambria Math" panose="02040503050406030204" pitchFamily="18" charset="0"/>
                          </a:rPr>
                          <m:t>𝑡𝑦𝑝</m:t>
                        </m:r>
                      </m:sub>
                    </m:sSub>
                    <m:sSub>
                      <m:sSubPr>
                        <m:ctrlPr>
                          <a:rPr lang="zh-TW" altLang="zh-TW" sz="4000" i="1">
                            <a:solidFill>
                              <a:schemeClr val="bg2"/>
                            </a:solidFill>
                            <a:latin typeface="Cambria Math" panose="02040503050406030204" pitchFamily="18" charset="0"/>
                          </a:rPr>
                        </m:ctrlPr>
                      </m:sSubPr>
                      <m:e>
                        <m:r>
                          <a:rPr lang="en-US" altLang="zh-TW" sz="4000" i="1">
                            <a:solidFill>
                              <a:schemeClr val="bg2"/>
                            </a:solidFill>
                            <a:latin typeface="Cambria Math" panose="02040503050406030204" pitchFamily="18" charset="0"/>
                          </a:rPr>
                          <m:t>+</m:t>
                        </m:r>
                        <m:r>
                          <a:rPr lang="en-US" altLang="zh-TW" sz="4000" i="1">
                            <a:solidFill>
                              <a:schemeClr val="bg2"/>
                            </a:solidFill>
                            <a:latin typeface="Cambria Math" panose="02040503050406030204" pitchFamily="18" charset="0"/>
                          </a:rPr>
                          <m:t>𝑒</m:t>
                        </m:r>
                      </m:e>
                      <m:sub>
                        <m:r>
                          <a:rPr lang="en-US" altLang="zh-TW" sz="4000" i="1">
                            <a:solidFill>
                              <a:schemeClr val="bg2"/>
                            </a:solidFill>
                            <a:latin typeface="Cambria Math" panose="02040503050406030204" pitchFamily="18" charset="0"/>
                          </a:rPr>
                          <m:t>𝑡𝑦𝑝</m:t>
                        </m:r>
                      </m:sub>
                    </m:sSub>
                    <m:r>
                      <m:rPr>
                        <m:nor/>
                      </m:rPr>
                      <a:rPr lang="en-US" altLang="zh-TW" sz="4000">
                        <a:solidFill>
                          <a:schemeClr val="bg2"/>
                        </a:solidFill>
                      </a:rPr>
                      <m:t> </m:t>
                    </m:r>
                  </m:oMath>
                </a14:m>
                <a:endParaRPr lang="zh-TW" altLang="zh-TW" sz="4000" dirty="0">
                  <a:solidFill>
                    <a:schemeClr val="bg2"/>
                  </a:solidFill>
                </a:endParaRPr>
              </a:p>
              <a:p>
                <a14:m>
                  <m:oMath xmlns:m="http://schemas.openxmlformats.org/officeDocument/2006/math">
                    <m:func>
                      <m:funcPr>
                        <m:ctrlPr>
                          <a:rPr lang="zh-TW" altLang="zh-TW" sz="4000" i="1">
                            <a:solidFill>
                              <a:schemeClr val="bg2"/>
                            </a:solidFill>
                            <a:latin typeface="Cambria Math" panose="02040503050406030204" pitchFamily="18" charset="0"/>
                          </a:rPr>
                        </m:ctrlPr>
                      </m:funcPr>
                      <m:fName>
                        <m:r>
                          <m:rPr>
                            <m:sty m:val="p"/>
                          </m:rPr>
                          <a:rPr lang="en-US" altLang="zh-TW" sz="4000">
                            <a:solidFill>
                              <a:schemeClr val="bg2"/>
                            </a:solidFill>
                            <a:latin typeface="Cambria Math" panose="02040503050406030204" pitchFamily="18" charset="0"/>
                          </a:rPr>
                          <m:t>log</m:t>
                        </m:r>
                      </m:fName>
                      <m:e>
                        <m:d>
                          <m:dPr>
                            <m:ctrlPr>
                              <a:rPr lang="zh-TW" altLang="zh-TW" sz="4000" i="1">
                                <a:solidFill>
                                  <a:schemeClr val="bg2"/>
                                </a:solidFill>
                                <a:latin typeface="Cambria Math" panose="02040503050406030204" pitchFamily="18" charset="0"/>
                              </a:rPr>
                            </m:ctrlPr>
                          </m:dPr>
                          <m:e>
                            <m:sSub>
                              <m:sSubPr>
                                <m:ctrlPr>
                                  <a:rPr lang="zh-TW" altLang="zh-TW" sz="4000" i="1">
                                    <a:solidFill>
                                      <a:schemeClr val="bg2"/>
                                    </a:solidFill>
                                    <a:latin typeface="Cambria Math" panose="02040503050406030204" pitchFamily="18" charset="0"/>
                                  </a:rPr>
                                </m:ctrlPr>
                              </m:sSubPr>
                              <m:e>
                                <m:r>
                                  <a:rPr lang="en-US" altLang="zh-TW" sz="4000" i="1">
                                    <a:solidFill>
                                      <a:schemeClr val="bg2"/>
                                    </a:solidFill>
                                    <a:latin typeface="Cambria Math" panose="02040503050406030204" pitchFamily="18" charset="0"/>
                                  </a:rPr>
                                  <m:t>𝐼𝑛𝑐𝑜𝑚𝑒</m:t>
                                </m:r>
                              </m:e>
                              <m:sub>
                                <m:r>
                                  <a:rPr lang="en-US" altLang="zh-TW" sz="4000" i="1">
                                    <a:solidFill>
                                      <a:schemeClr val="bg2"/>
                                    </a:solidFill>
                                    <a:latin typeface="Cambria Math" panose="02040503050406030204" pitchFamily="18" charset="0"/>
                                  </a:rPr>
                                  <m:t>𝑎𝑡𝑦𝑝</m:t>
                                </m:r>
                              </m:sub>
                            </m:sSub>
                          </m:e>
                        </m:d>
                      </m:e>
                    </m:func>
                    <m:r>
                      <a:rPr lang="en-US" altLang="zh-TW" sz="4000">
                        <a:solidFill>
                          <a:schemeClr val="bg2"/>
                        </a:solidFill>
                        <a:latin typeface="Cambria Math" panose="02040503050406030204" pitchFamily="18" charset="0"/>
                      </a:rPr>
                      <m:t>=</m:t>
                    </m:r>
                    <m:r>
                      <a:rPr lang="en-US" altLang="zh-TW" sz="4000" i="1">
                        <a:solidFill>
                          <a:schemeClr val="bg2"/>
                        </a:solidFill>
                        <a:latin typeface="Cambria Math" panose="02040503050406030204" pitchFamily="18" charset="0"/>
                      </a:rPr>
                      <m:t> </m:t>
                    </m:r>
                    <m:sSub>
                      <m:sSubPr>
                        <m:ctrlPr>
                          <a:rPr lang="zh-TW" altLang="zh-TW" sz="4000" i="1">
                            <a:solidFill>
                              <a:schemeClr val="bg2"/>
                            </a:solidFill>
                            <a:latin typeface="Cambria Math" panose="02040503050406030204" pitchFamily="18" charset="0"/>
                          </a:rPr>
                        </m:ctrlPr>
                      </m:sSubPr>
                      <m:e>
                        <m:r>
                          <a:rPr lang="en-US" altLang="zh-TW" sz="4000" i="1">
                            <a:solidFill>
                              <a:schemeClr val="bg2"/>
                            </a:solidFill>
                            <a:latin typeface="Cambria Math" panose="02040503050406030204" pitchFamily="18" charset="0"/>
                          </a:rPr>
                          <m:t>𝛼</m:t>
                        </m:r>
                      </m:e>
                      <m:sub>
                        <m:r>
                          <a:rPr lang="en-US" altLang="zh-TW" sz="4000" i="1">
                            <a:solidFill>
                              <a:schemeClr val="bg2"/>
                            </a:solidFill>
                            <a:latin typeface="Cambria Math" panose="02040503050406030204" pitchFamily="18" charset="0"/>
                          </a:rPr>
                          <m:t>𝑎𝑡𝑦𝑝</m:t>
                        </m:r>
                      </m:sub>
                    </m:sSub>
                    <m:r>
                      <a:rPr lang="en-US" altLang="zh-TW" sz="4000" i="1">
                        <a:solidFill>
                          <a:schemeClr val="bg2"/>
                        </a:solidFill>
                        <a:latin typeface="Cambria Math" panose="02040503050406030204" pitchFamily="18" charset="0"/>
                      </a:rPr>
                      <m:t>𝑇</m:t>
                    </m:r>
                    <m:r>
                      <a:rPr lang="en-US" altLang="zh-TW" sz="4000" i="1">
                        <a:solidFill>
                          <a:schemeClr val="bg2"/>
                        </a:solidFill>
                        <a:latin typeface="Cambria Math" panose="02040503050406030204" pitchFamily="18" charset="0"/>
                      </a:rPr>
                      <m:t>+</m:t>
                    </m:r>
                    <m:sSubSup>
                      <m:sSubSupPr>
                        <m:ctrlPr>
                          <a:rPr lang="zh-TW" altLang="zh-TW" sz="4000" i="1">
                            <a:solidFill>
                              <a:schemeClr val="bg2"/>
                            </a:solidFill>
                            <a:latin typeface="Cambria Math" panose="02040503050406030204" pitchFamily="18" charset="0"/>
                          </a:rPr>
                        </m:ctrlPr>
                      </m:sSubSupPr>
                      <m:e>
                        <m:r>
                          <a:rPr lang="en-US" altLang="zh-TW" sz="4000" i="1">
                            <a:solidFill>
                              <a:schemeClr val="bg2"/>
                            </a:solidFill>
                            <a:latin typeface="Cambria Math" panose="02040503050406030204" pitchFamily="18" charset="0"/>
                          </a:rPr>
                          <m:t>𝑋</m:t>
                        </m:r>
                      </m:e>
                      <m:sub>
                        <m:r>
                          <a:rPr lang="en-US" altLang="zh-TW" sz="4000" i="1">
                            <a:solidFill>
                              <a:schemeClr val="bg2"/>
                            </a:solidFill>
                            <a:latin typeface="Cambria Math" panose="02040503050406030204" pitchFamily="18" charset="0"/>
                          </a:rPr>
                          <m:t>𝑎𝑡𝑦𝑝</m:t>
                        </m:r>
                      </m:sub>
                      <m:sup>
                        <m:r>
                          <a:rPr lang="ar-AE" altLang="zh-TW" sz="4000" i="1">
                            <a:solidFill>
                              <a:schemeClr val="bg2"/>
                            </a:solidFill>
                            <a:latin typeface="Cambria Math" panose="02040503050406030204" pitchFamily="18" charset="0"/>
                          </a:rPr>
                          <m:t>′</m:t>
                        </m:r>
                      </m:sup>
                    </m:sSubSup>
                    <m:sSub>
                      <m:sSubPr>
                        <m:ctrlPr>
                          <a:rPr lang="zh-TW" altLang="zh-TW" sz="4000" i="1">
                            <a:solidFill>
                              <a:schemeClr val="bg2"/>
                            </a:solidFill>
                            <a:latin typeface="Cambria Math" panose="02040503050406030204" pitchFamily="18" charset="0"/>
                          </a:rPr>
                        </m:ctrlPr>
                      </m:sSubPr>
                      <m:e>
                        <m:r>
                          <a:rPr lang="en-US" altLang="zh-TW" sz="4000" i="1">
                            <a:solidFill>
                              <a:schemeClr val="bg2"/>
                            </a:solidFill>
                            <a:latin typeface="Cambria Math" panose="02040503050406030204" pitchFamily="18" charset="0"/>
                          </a:rPr>
                          <m:t>𝛽</m:t>
                        </m:r>
                      </m:e>
                      <m:sub>
                        <m:r>
                          <a:rPr lang="en-US" altLang="zh-TW" sz="4000" i="1">
                            <a:solidFill>
                              <a:schemeClr val="bg2"/>
                            </a:solidFill>
                            <a:latin typeface="Cambria Math" panose="02040503050406030204" pitchFamily="18" charset="0"/>
                          </a:rPr>
                          <m:t>𝑎𝑡𝑦𝑝</m:t>
                        </m:r>
                      </m:sub>
                    </m:sSub>
                    <m:sSub>
                      <m:sSubPr>
                        <m:ctrlPr>
                          <a:rPr lang="zh-TW" altLang="zh-TW" sz="4000" i="1">
                            <a:solidFill>
                              <a:schemeClr val="bg2"/>
                            </a:solidFill>
                            <a:latin typeface="Cambria Math" panose="02040503050406030204" pitchFamily="18" charset="0"/>
                          </a:rPr>
                        </m:ctrlPr>
                      </m:sSubPr>
                      <m:e>
                        <m:r>
                          <a:rPr lang="en-US" altLang="zh-TW" sz="4000" i="1">
                            <a:solidFill>
                              <a:schemeClr val="bg2"/>
                            </a:solidFill>
                            <a:latin typeface="Cambria Math" panose="02040503050406030204" pitchFamily="18" charset="0"/>
                          </a:rPr>
                          <m:t>+</m:t>
                        </m:r>
                        <m:r>
                          <a:rPr lang="en-US" altLang="zh-TW" sz="4000" i="1">
                            <a:solidFill>
                              <a:schemeClr val="bg2"/>
                            </a:solidFill>
                            <a:latin typeface="Cambria Math" panose="02040503050406030204" pitchFamily="18" charset="0"/>
                          </a:rPr>
                          <m:t>𝑒</m:t>
                        </m:r>
                      </m:e>
                      <m:sub>
                        <m:r>
                          <a:rPr lang="en-US" altLang="zh-TW" sz="4000" i="1">
                            <a:solidFill>
                              <a:schemeClr val="bg2"/>
                            </a:solidFill>
                            <a:latin typeface="Cambria Math" panose="02040503050406030204" pitchFamily="18" charset="0"/>
                          </a:rPr>
                          <m:t>𝑎𝑡𝑦𝑝</m:t>
                        </m:r>
                      </m:sub>
                    </m:sSub>
                  </m:oMath>
                </a14:m>
                <a:r>
                  <a:rPr lang="en-US" altLang="zh-TW" sz="4000" dirty="0">
                    <a:solidFill>
                      <a:schemeClr val="bg2"/>
                    </a:solidFill>
                    <a:latin typeface="+mn-lt"/>
                    <a:cs typeface="Arial"/>
                    <a:sym typeface="Arial"/>
                  </a:rPr>
                  <a:t>     </a:t>
                </a:r>
              </a:p>
              <a:p>
                <a:pPr marL="146050" indent="0">
                  <a:buNone/>
                </a:pPr>
                <a:endParaRPr lang="en-US" altLang="zh-TW" sz="4000" dirty="0">
                  <a:solidFill>
                    <a:schemeClr val="bg2"/>
                  </a:solidFill>
                  <a:latin typeface="+mn-lt"/>
                  <a:cs typeface="Arial"/>
                  <a:sym typeface="Arial"/>
                </a:endParaRPr>
              </a:p>
              <a:p>
                <a:pPr marL="146050" indent="0">
                  <a:buNone/>
                </a:pPr>
                <a:r>
                  <a:rPr lang="en-US" altLang="zh-TW" sz="4000" dirty="0">
                    <a:solidFill>
                      <a:schemeClr val="bg2"/>
                    </a:solidFill>
                    <a:latin typeface="Times New Roman" panose="02020603050405020304" pitchFamily="18" charset="0"/>
                    <a:cs typeface="Times New Roman" panose="02020603050405020304" pitchFamily="18" charset="0"/>
                  </a:rPr>
                  <a:t>Based on model 2, we can calculate the estimated inverse Mill’s ratio:</a:t>
                </a:r>
              </a:p>
              <a:p>
                <a14:m>
                  <m:oMath xmlns:m="http://schemas.openxmlformats.org/officeDocument/2006/math">
                    <m:sSub>
                      <m:sSubPr>
                        <m:ctrlPr>
                          <a:rPr lang="zh-TW" altLang="zh-TW" sz="4000" i="1">
                            <a:solidFill>
                              <a:schemeClr val="bg2"/>
                            </a:solidFill>
                            <a:latin typeface="Cambria Math" panose="02040503050406030204" pitchFamily="18" charset="0"/>
                          </a:rPr>
                        </m:ctrlPr>
                      </m:sSubPr>
                      <m:e>
                        <m:r>
                          <a:rPr lang="en-US" altLang="zh-TW" sz="4000" i="1">
                            <a:solidFill>
                              <a:schemeClr val="bg2"/>
                            </a:solidFill>
                            <a:latin typeface="Cambria Math" panose="02040503050406030204" pitchFamily="18" charset="0"/>
                          </a:rPr>
                          <m:t>𝜆</m:t>
                        </m:r>
                      </m:e>
                      <m:sub>
                        <m:r>
                          <a:rPr lang="en-US" altLang="zh-TW" sz="4000" i="1">
                            <a:solidFill>
                              <a:schemeClr val="bg2"/>
                            </a:solidFill>
                            <a:latin typeface="Cambria Math" panose="02040503050406030204" pitchFamily="18" charset="0"/>
                          </a:rPr>
                          <m:t>𝑖𝑎𝑡𝑦𝑝</m:t>
                        </m:r>
                      </m:sub>
                    </m:sSub>
                    <m:d>
                      <m:dPr>
                        <m:ctrlPr>
                          <a:rPr lang="zh-TW" altLang="zh-TW" sz="4000" i="1">
                            <a:solidFill>
                              <a:schemeClr val="bg2"/>
                            </a:solidFill>
                            <a:latin typeface="Cambria Math" panose="02040503050406030204" pitchFamily="18" charset="0"/>
                          </a:rPr>
                        </m:ctrlPr>
                      </m:dPr>
                      <m:e>
                        <m:r>
                          <a:rPr lang="en-US" altLang="zh-TW" sz="4000" i="1">
                            <a:solidFill>
                              <a:schemeClr val="bg2"/>
                            </a:solidFill>
                            <a:latin typeface="Cambria Math" panose="02040503050406030204" pitchFamily="18" charset="0"/>
                          </a:rPr>
                          <m:t>𝛼</m:t>
                        </m:r>
                        <m:r>
                          <a:rPr lang="en-US" altLang="zh-TW" sz="4000" i="1">
                            <a:solidFill>
                              <a:schemeClr val="bg2"/>
                            </a:solidFill>
                            <a:latin typeface="Cambria Math" panose="02040503050406030204" pitchFamily="18" charset="0"/>
                          </a:rPr>
                          <m:t>𝑇</m:t>
                        </m:r>
                        <m:r>
                          <a:rPr lang="ar-AE" altLang="zh-TW" sz="4000">
                            <a:solidFill>
                              <a:schemeClr val="bg2"/>
                            </a:solidFill>
                            <a:latin typeface="Cambria Math" panose="02040503050406030204" pitchFamily="18" charset="0"/>
                          </a:rPr>
                          <m:t>+</m:t>
                        </m:r>
                        <m:sSubSup>
                          <m:sSubSupPr>
                            <m:ctrlPr>
                              <a:rPr lang="zh-TW" altLang="zh-TW" sz="4000" i="1">
                                <a:solidFill>
                                  <a:schemeClr val="bg2"/>
                                </a:solidFill>
                                <a:latin typeface="Cambria Math" panose="02040503050406030204" pitchFamily="18" charset="0"/>
                              </a:rPr>
                            </m:ctrlPr>
                          </m:sSubSupPr>
                          <m:e>
                            <m:r>
                              <a:rPr lang="en-US" altLang="zh-TW" sz="4000" i="1">
                                <a:solidFill>
                                  <a:schemeClr val="bg2"/>
                                </a:solidFill>
                                <a:latin typeface="Cambria Math" panose="02040503050406030204" pitchFamily="18" charset="0"/>
                              </a:rPr>
                              <m:t>𝑍</m:t>
                            </m:r>
                          </m:e>
                          <m:sub>
                            <m:r>
                              <a:rPr lang="en-US" altLang="zh-TW" sz="4000" i="1">
                                <a:solidFill>
                                  <a:schemeClr val="bg2"/>
                                </a:solidFill>
                                <a:latin typeface="Cambria Math" panose="02040503050406030204" pitchFamily="18" charset="0"/>
                              </a:rPr>
                              <m:t>𝑖</m:t>
                            </m:r>
                          </m:sub>
                          <m:sup>
                            <m:r>
                              <a:rPr lang="ar-AE" altLang="zh-TW" sz="4000" i="1">
                                <a:solidFill>
                                  <a:schemeClr val="bg2"/>
                                </a:solidFill>
                                <a:latin typeface="Cambria Math" panose="02040503050406030204" pitchFamily="18" charset="0"/>
                              </a:rPr>
                              <m:t>′</m:t>
                            </m:r>
                          </m:sup>
                        </m:sSubSup>
                        <m:sSub>
                          <m:sSubPr>
                            <m:ctrlPr>
                              <a:rPr lang="zh-TW" altLang="zh-TW" sz="4000" i="1">
                                <a:solidFill>
                                  <a:schemeClr val="bg2"/>
                                </a:solidFill>
                                <a:latin typeface="Cambria Math" panose="02040503050406030204" pitchFamily="18" charset="0"/>
                              </a:rPr>
                            </m:ctrlPr>
                          </m:sSubPr>
                          <m:e>
                            <m:r>
                              <a:rPr lang="en-US" altLang="zh-TW" sz="4000" i="1">
                                <a:solidFill>
                                  <a:schemeClr val="bg2"/>
                                </a:solidFill>
                                <a:latin typeface="Cambria Math" panose="02040503050406030204" pitchFamily="18" charset="0"/>
                              </a:rPr>
                              <m:t>𝑊</m:t>
                            </m:r>
                          </m:e>
                          <m:sub>
                            <m:r>
                              <a:rPr lang="en-US" altLang="zh-TW" sz="4000" i="1">
                                <a:solidFill>
                                  <a:schemeClr val="bg2"/>
                                </a:solidFill>
                                <a:latin typeface="Cambria Math" panose="02040503050406030204" pitchFamily="18" charset="0"/>
                              </a:rPr>
                              <m:t>𝑖</m:t>
                            </m:r>
                          </m:sub>
                        </m:sSub>
                      </m:e>
                    </m:d>
                    <m:r>
                      <a:rPr lang="en-US" altLang="zh-TW" sz="4000">
                        <a:solidFill>
                          <a:schemeClr val="bg2"/>
                        </a:solidFill>
                        <a:latin typeface="Cambria Math" panose="02040503050406030204" pitchFamily="18" charset="0"/>
                      </a:rPr>
                      <m:t>=</m:t>
                    </m:r>
                    <m:f>
                      <m:fPr>
                        <m:ctrlPr>
                          <a:rPr lang="zh-TW" altLang="zh-TW" sz="4000" i="1">
                            <a:solidFill>
                              <a:schemeClr val="bg2"/>
                            </a:solidFill>
                            <a:latin typeface="Cambria Math" panose="02040503050406030204" pitchFamily="18" charset="0"/>
                          </a:rPr>
                        </m:ctrlPr>
                      </m:fPr>
                      <m:num>
                        <m:r>
                          <m:rPr>
                            <m:sty m:val="p"/>
                          </m:rPr>
                          <a:rPr lang="en-US" altLang="zh-TW" sz="4000">
                            <a:solidFill>
                              <a:schemeClr val="bg2"/>
                            </a:solidFill>
                            <a:latin typeface="Cambria Math" panose="02040503050406030204" pitchFamily="18" charset="0"/>
                          </a:rPr>
                          <m:t>φ</m:t>
                        </m:r>
                        <m:d>
                          <m:dPr>
                            <m:ctrlPr>
                              <a:rPr lang="zh-TW" altLang="zh-TW" sz="4000" i="1">
                                <a:solidFill>
                                  <a:schemeClr val="bg2"/>
                                </a:solidFill>
                                <a:latin typeface="Cambria Math" panose="02040503050406030204" pitchFamily="18" charset="0"/>
                              </a:rPr>
                            </m:ctrlPr>
                          </m:dPr>
                          <m:e>
                            <m:r>
                              <a:rPr lang="en-US" altLang="zh-TW" sz="4000" i="1">
                                <a:solidFill>
                                  <a:schemeClr val="bg2"/>
                                </a:solidFill>
                                <a:latin typeface="Cambria Math" panose="02040503050406030204" pitchFamily="18" charset="0"/>
                              </a:rPr>
                              <m:t>𝛼</m:t>
                            </m:r>
                            <m:r>
                              <a:rPr lang="en-US" altLang="zh-TW" sz="4000" i="1">
                                <a:solidFill>
                                  <a:schemeClr val="bg2"/>
                                </a:solidFill>
                                <a:latin typeface="Cambria Math" panose="02040503050406030204" pitchFamily="18" charset="0"/>
                              </a:rPr>
                              <m:t>𝑇</m:t>
                            </m:r>
                            <m:r>
                              <a:rPr lang="ar-AE" altLang="zh-TW" sz="4000">
                                <a:solidFill>
                                  <a:schemeClr val="bg2"/>
                                </a:solidFill>
                                <a:latin typeface="Cambria Math" panose="02040503050406030204" pitchFamily="18" charset="0"/>
                              </a:rPr>
                              <m:t>+</m:t>
                            </m:r>
                            <m:sSubSup>
                              <m:sSubSupPr>
                                <m:ctrlPr>
                                  <a:rPr lang="zh-TW" altLang="zh-TW" sz="4000" i="1">
                                    <a:solidFill>
                                      <a:schemeClr val="bg2"/>
                                    </a:solidFill>
                                    <a:latin typeface="Cambria Math" panose="02040503050406030204" pitchFamily="18" charset="0"/>
                                  </a:rPr>
                                </m:ctrlPr>
                              </m:sSubSupPr>
                              <m:e>
                                <m:r>
                                  <a:rPr lang="en-US" altLang="zh-TW" sz="4000" i="1">
                                    <a:solidFill>
                                      <a:schemeClr val="bg2"/>
                                    </a:solidFill>
                                    <a:latin typeface="Cambria Math" panose="02040503050406030204" pitchFamily="18" charset="0"/>
                                  </a:rPr>
                                  <m:t>𝑍</m:t>
                                </m:r>
                              </m:e>
                              <m:sub>
                                <m:r>
                                  <a:rPr lang="en-US" altLang="zh-TW" sz="4000" i="1">
                                    <a:solidFill>
                                      <a:schemeClr val="bg2"/>
                                    </a:solidFill>
                                    <a:latin typeface="Cambria Math" panose="02040503050406030204" pitchFamily="18" charset="0"/>
                                  </a:rPr>
                                  <m:t>𝑖</m:t>
                                </m:r>
                              </m:sub>
                              <m:sup>
                                <m:r>
                                  <a:rPr lang="ar-AE" altLang="zh-TW" sz="4000" i="1">
                                    <a:solidFill>
                                      <a:schemeClr val="bg2"/>
                                    </a:solidFill>
                                    <a:latin typeface="Cambria Math" panose="02040503050406030204" pitchFamily="18" charset="0"/>
                                  </a:rPr>
                                  <m:t>′</m:t>
                                </m:r>
                              </m:sup>
                            </m:sSubSup>
                            <m:sSub>
                              <m:sSubPr>
                                <m:ctrlPr>
                                  <a:rPr lang="zh-TW" altLang="zh-TW" sz="4000" i="1">
                                    <a:solidFill>
                                      <a:schemeClr val="bg2"/>
                                    </a:solidFill>
                                    <a:latin typeface="Cambria Math" panose="02040503050406030204" pitchFamily="18" charset="0"/>
                                  </a:rPr>
                                </m:ctrlPr>
                              </m:sSubPr>
                              <m:e>
                                <m:r>
                                  <a:rPr lang="en-US" altLang="zh-TW" sz="4000" i="1">
                                    <a:solidFill>
                                      <a:schemeClr val="bg2"/>
                                    </a:solidFill>
                                    <a:latin typeface="Cambria Math" panose="02040503050406030204" pitchFamily="18" charset="0"/>
                                  </a:rPr>
                                  <m:t>𝑊</m:t>
                                </m:r>
                              </m:e>
                              <m:sub>
                                <m:r>
                                  <a:rPr lang="en-US" altLang="zh-TW" sz="4000" i="1">
                                    <a:solidFill>
                                      <a:schemeClr val="bg2"/>
                                    </a:solidFill>
                                    <a:latin typeface="Cambria Math" panose="02040503050406030204" pitchFamily="18" charset="0"/>
                                  </a:rPr>
                                  <m:t>𝑖</m:t>
                                </m:r>
                              </m:sub>
                            </m:sSub>
                          </m:e>
                        </m:d>
                      </m:num>
                      <m:den>
                        <m:r>
                          <a:rPr lang="en-US" altLang="zh-TW" sz="4000" b="1" i="1">
                            <a:solidFill>
                              <a:schemeClr val="bg2"/>
                            </a:solidFill>
                            <a:latin typeface="Cambria Math" panose="02040503050406030204" pitchFamily="18" charset="0"/>
                          </a:rPr>
                          <m:t>𝜱</m:t>
                        </m:r>
                        <m:d>
                          <m:dPr>
                            <m:ctrlPr>
                              <a:rPr lang="zh-TW" altLang="zh-TW" sz="4000" i="1">
                                <a:solidFill>
                                  <a:schemeClr val="bg2"/>
                                </a:solidFill>
                                <a:latin typeface="Cambria Math" panose="02040503050406030204" pitchFamily="18" charset="0"/>
                              </a:rPr>
                            </m:ctrlPr>
                          </m:dPr>
                          <m:e>
                            <m:r>
                              <a:rPr lang="en-US" altLang="zh-TW" sz="4000" i="1">
                                <a:solidFill>
                                  <a:schemeClr val="bg2"/>
                                </a:solidFill>
                                <a:latin typeface="Cambria Math" panose="02040503050406030204" pitchFamily="18" charset="0"/>
                              </a:rPr>
                              <m:t>𝛼</m:t>
                            </m:r>
                            <m:r>
                              <a:rPr lang="en-US" altLang="zh-TW" sz="4000" i="1">
                                <a:solidFill>
                                  <a:schemeClr val="bg2"/>
                                </a:solidFill>
                                <a:latin typeface="Cambria Math" panose="02040503050406030204" pitchFamily="18" charset="0"/>
                              </a:rPr>
                              <m:t>𝑇</m:t>
                            </m:r>
                            <m:r>
                              <a:rPr lang="ar-AE" altLang="zh-TW" sz="4000">
                                <a:solidFill>
                                  <a:schemeClr val="bg2"/>
                                </a:solidFill>
                                <a:latin typeface="Cambria Math" panose="02040503050406030204" pitchFamily="18" charset="0"/>
                              </a:rPr>
                              <m:t>+</m:t>
                            </m:r>
                            <m:sSubSup>
                              <m:sSubSupPr>
                                <m:ctrlPr>
                                  <a:rPr lang="zh-TW" altLang="zh-TW" sz="4000" i="1">
                                    <a:solidFill>
                                      <a:schemeClr val="bg2"/>
                                    </a:solidFill>
                                    <a:latin typeface="Cambria Math" panose="02040503050406030204" pitchFamily="18" charset="0"/>
                                  </a:rPr>
                                </m:ctrlPr>
                              </m:sSubSupPr>
                              <m:e>
                                <m:r>
                                  <a:rPr lang="en-US" altLang="zh-TW" sz="4000" i="1">
                                    <a:solidFill>
                                      <a:schemeClr val="bg2"/>
                                    </a:solidFill>
                                    <a:latin typeface="Cambria Math" panose="02040503050406030204" pitchFamily="18" charset="0"/>
                                  </a:rPr>
                                  <m:t>𝑍</m:t>
                                </m:r>
                              </m:e>
                              <m:sub>
                                <m:r>
                                  <a:rPr lang="en-US" altLang="zh-TW" sz="4000" i="1">
                                    <a:solidFill>
                                      <a:schemeClr val="bg2"/>
                                    </a:solidFill>
                                    <a:latin typeface="Cambria Math" panose="02040503050406030204" pitchFamily="18" charset="0"/>
                                  </a:rPr>
                                  <m:t>𝑖</m:t>
                                </m:r>
                              </m:sub>
                              <m:sup>
                                <m:r>
                                  <a:rPr lang="ar-AE" altLang="zh-TW" sz="4000" i="1">
                                    <a:solidFill>
                                      <a:schemeClr val="bg2"/>
                                    </a:solidFill>
                                    <a:latin typeface="Cambria Math" panose="02040503050406030204" pitchFamily="18" charset="0"/>
                                  </a:rPr>
                                  <m:t>′</m:t>
                                </m:r>
                              </m:sup>
                            </m:sSubSup>
                            <m:sSub>
                              <m:sSubPr>
                                <m:ctrlPr>
                                  <a:rPr lang="zh-TW" altLang="zh-TW" sz="4000" i="1">
                                    <a:solidFill>
                                      <a:schemeClr val="bg2"/>
                                    </a:solidFill>
                                    <a:latin typeface="Cambria Math" panose="02040503050406030204" pitchFamily="18" charset="0"/>
                                  </a:rPr>
                                </m:ctrlPr>
                              </m:sSubPr>
                              <m:e>
                                <m:r>
                                  <a:rPr lang="en-US" altLang="zh-TW" sz="4000" i="1">
                                    <a:solidFill>
                                      <a:schemeClr val="bg2"/>
                                    </a:solidFill>
                                    <a:latin typeface="Cambria Math" panose="02040503050406030204" pitchFamily="18" charset="0"/>
                                  </a:rPr>
                                  <m:t>𝑊</m:t>
                                </m:r>
                              </m:e>
                              <m:sub>
                                <m:r>
                                  <a:rPr lang="en-US" altLang="zh-TW" sz="4000" i="1">
                                    <a:solidFill>
                                      <a:schemeClr val="bg2"/>
                                    </a:solidFill>
                                    <a:latin typeface="Cambria Math" panose="02040503050406030204" pitchFamily="18" charset="0"/>
                                  </a:rPr>
                                  <m:t>𝑖</m:t>
                                </m:r>
                              </m:sub>
                            </m:sSub>
                          </m:e>
                        </m:d>
                      </m:den>
                    </m:f>
                  </m:oMath>
                </a14:m>
                <a:endParaRPr lang="en-US" altLang="zh-TW" sz="4000" dirty="0">
                  <a:solidFill>
                    <a:schemeClr val="bg2"/>
                  </a:solidFill>
                </a:endParaRPr>
              </a:p>
              <a:p>
                <a:pPr marL="146050" indent="0">
                  <a:buNone/>
                </a:pPr>
                <a:r>
                  <a:rPr lang="en-US" altLang="zh-TW" sz="4000" dirty="0">
                    <a:solidFill>
                      <a:schemeClr val="bg2"/>
                    </a:solidFill>
                  </a:rPr>
                  <a:t> </a:t>
                </a:r>
                <a:endParaRPr lang="zh-TW" altLang="zh-TW" sz="4000" dirty="0">
                  <a:solidFill>
                    <a:schemeClr val="bg2"/>
                  </a:solidFill>
                </a:endParaRPr>
              </a:p>
              <a:p>
                <a14:m>
                  <m:oMath xmlns:m="http://schemas.openxmlformats.org/officeDocument/2006/math">
                    <m:sSub>
                      <m:sSubPr>
                        <m:ctrlPr>
                          <a:rPr lang="zh-TW" altLang="zh-TW" sz="4000" i="1">
                            <a:solidFill>
                              <a:schemeClr val="bg2"/>
                            </a:solidFill>
                            <a:latin typeface="Cambria Math" panose="02040503050406030204" pitchFamily="18" charset="0"/>
                          </a:rPr>
                        </m:ctrlPr>
                      </m:sSubPr>
                      <m:e>
                        <m:r>
                          <a:rPr lang="en-US" altLang="zh-TW" sz="4000" i="1">
                            <a:solidFill>
                              <a:schemeClr val="bg2"/>
                            </a:solidFill>
                            <a:latin typeface="Cambria Math" panose="02040503050406030204" pitchFamily="18" charset="0"/>
                          </a:rPr>
                          <m:t>𝜆</m:t>
                        </m:r>
                      </m:e>
                      <m:sub>
                        <m:r>
                          <a:rPr lang="en-US" altLang="zh-TW" sz="4000" i="1">
                            <a:solidFill>
                              <a:schemeClr val="bg2"/>
                            </a:solidFill>
                            <a:latin typeface="Cambria Math" panose="02040503050406030204" pitchFamily="18" charset="0"/>
                          </a:rPr>
                          <m:t>𝑖𝑡𝑦𝑝</m:t>
                        </m:r>
                      </m:sub>
                    </m:sSub>
                    <m:d>
                      <m:dPr>
                        <m:ctrlPr>
                          <a:rPr lang="zh-TW" altLang="zh-TW" sz="4000" i="1">
                            <a:solidFill>
                              <a:schemeClr val="bg2"/>
                            </a:solidFill>
                            <a:latin typeface="Cambria Math" panose="02040503050406030204" pitchFamily="18" charset="0"/>
                          </a:rPr>
                        </m:ctrlPr>
                      </m:dPr>
                      <m:e>
                        <m:r>
                          <a:rPr lang="en-US" altLang="zh-TW" sz="4000" i="1">
                            <a:solidFill>
                              <a:schemeClr val="bg2"/>
                            </a:solidFill>
                            <a:latin typeface="Cambria Math" panose="02040503050406030204" pitchFamily="18" charset="0"/>
                          </a:rPr>
                          <m:t>𝛼</m:t>
                        </m:r>
                        <m:r>
                          <a:rPr lang="en-US" altLang="zh-TW" sz="4000" i="1">
                            <a:solidFill>
                              <a:schemeClr val="bg2"/>
                            </a:solidFill>
                            <a:latin typeface="Cambria Math" panose="02040503050406030204" pitchFamily="18" charset="0"/>
                          </a:rPr>
                          <m:t>𝑇</m:t>
                        </m:r>
                        <m:r>
                          <a:rPr lang="ar-AE" altLang="zh-TW" sz="4000">
                            <a:solidFill>
                              <a:schemeClr val="bg2"/>
                            </a:solidFill>
                            <a:latin typeface="Cambria Math" panose="02040503050406030204" pitchFamily="18" charset="0"/>
                          </a:rPr>
                          <m:t>+</m:t>
                        </m:r>
                        <m:sSubSup>
                          <m:sSubSupPr>
                            <m:ctrlPr>
                              <a:rPr lang="zh-TW" altLang="zh-TW" sz="4000" i="1">
                                <a:solidFill>
                                  <a:schemeClr val="bg2"/>
                                </a:solidFill>
                                <a:latin typeface="Cambria Math" panose="02040503050406030204" pitchFamily="18" charset="0"/>
                              </a:rPr>
                            </m:ctrlPr>
                          </m:sSubSupPr>
                          <m:e>
                            <m:r>
                              <a:rPr lang="en-US" altLang="zh-TW" sz="4000" i="1">
                                <a:solidFill>
                                  <a:schemeClr val="bg2"/>
                                </a:solidFill>
                                <a:latin typeface="Cambria Math" panose="02040503050406030204" pitchFamily="18" charset="0"/>
                              </a:rPr>
                              <m:t>𝑍</m:t>
                            </m:r>
                          </m:e>
                          <m:sub>
                            <m:r>
                              <a:rPr lang="en-US" altLang="zh-TW" sz="4000" i="1">
                                <a:solidFill>
                                  <a:schemeClr val="bg2"/>
                                </a:solidFill>
                                <a:latin typeface="Cambria Math" panose="02040503050406030204" pitchFamily="18" charset="0"/>
                              </a:rPr>
                              <m:t>𝑖</m:t>
                            </m:r>
                          </m:sub>
                          <m:sup>
                            <m:r>
                              <a:rPr lang="ar-AE" altLang="zh-TW" sz="4000" i="1">
                                <a:solidFill>
                                  <a:schemeClr val="bg2"/>
                                </a:solidFill>
                                <a:latin typeface="Cambria Math" panose="02040503050406030204" pitchFamily="18" charset="0"/>
                              </a:rPr>
                              <m:t>′</m:t>
                            </m:r>
                          </m:sup>
                        </m:sSubSup>
                        <m:sSub>
                          <m:sSubPr>
                            <m:ctrlPr>
                              <a:rPr lang="zh-TW" altLang="zh-TW" sz="4000" i="1">
                                <a:solidFill>
                                  <a:schemeClr val="bg2"/>
                                </a:solidFill>
                                <a:latin typeface="Cambria Math" panose="02040503050406030204" pitchFamily="18" charset="0"/>
                              </a:rPr>
                            </m:ctrlPr>
                          </m:sSubPr>
                          <m:e>
                            <m:r>
                              <a:rPr lang="en-US" altLang="zh-TW" sz="4000" i="1">
                                <a:solidFill>
                                  <a:schemeClr val="bg2"/>
                                </a:solidFill>
                                <a:latin typeface="Cambria Math" panose="02040503050406030204" pitchFamily="18" charset="0"/>
                              </a:rPr>
                              <m:t>𝑊</m:t>
                            </m:r>
                          </m:e>
                          <m:sub>
                            <m:r>
                              <a:rPr lang="en-US" altLang="zh-TW" sz="4000" i="1">
                                <a:solidFill>
                                  <a:schemeClr val="bg2"/>
                                </a:solidFill>
                                <a:latin typeface="Cambria Math" panose="02040503050406030204" pitchFamily="18" charset="0"/>
                              </a:rPr>
                              <m:t>𝑖</m:t>
                            </m:r>
                          </m:sub>
                        </m:sSub>
                      </m:e>
                    </m:d>
                    <m:r>
                      <a:rPr lang="en-US" altLang="zh-TW" sz="4000">
                        <a:solidFill>
                          <a:schemeClr val="bg2"/>
                        </a:solidFill>
                        <a:latin typeface="Cambria Math" panose="02040503050406030204" pitchFamily="18" charset="0"/>
                      </a:rPr>
                      <m:t>=</m:t>
                    </m:r>
                    <m:r>
                      <a:rPr lang="en-US" altLang="zh-TW" sz="4000" i="1">
                        <a:solidFill>
                          <a:schemeClr val="bg2"/>
                        </a:solidFill>
                        <a:latin typeface="Cambria Math" panose="02040503050406030204" pitchFamily="18" charset="0"/>
                      </a:rPr>
                      <m:t>−</m:t>
                    </m:r>
                    <m:f>
                      <m:fPr>
                        <m:ctrlPr>
                          <a:rPr lang="zh-TW" altLang="zh-TW" sz="4000" i="1">
                            <a:solidFill>
                              <a:schemeClr val="bg2"/>
                            </a:solidFill>
                            <a:latin typeface="Cambria Math" panose="02040503050406030204" pitchFamily="18" charset="0"/>
                          </a:rPr>
                        </m:ctrlPr>
                      </m:fPr>
                      <m:num>
                        <m:r>
                          <m:rPr>
                            <m:sty m:val="p"/>
                          </m:rPr>
                          <a:rPr lang="en-US" altLang="zh-TW" sz="4000">
                            <a:solidFill>
                              <a:schemeClr val="bg2"/>
                            </a:solidFill>
                            <a:latin typeface="Cambria Math" panose="02040503050406030204" pitchFamily="18" charset="0"/>
                          </a:rPr>
                          <m:t>φ</m:t>
                        </m:r>
                        <m:d>
                          <m:dPr>
                            <m:ctrlPr>
                              <a:rPr lang="zh-TW" altLang="zh-TW" sz="4000" i="1">
                                <a:solidFill>
                                  <a:schemeClr val="bg2"/>
                                </a:solidFill>
                                <a:latin typeface="Cambria Math" panose="02040503050406030204" pitchFamily="18" charset="0"/>
                              </a:rPr>
                            </m:ctrlPr>
                          </m:dPr>
                          <m:e>
                            <m:r>
                              <a:rPr lang="en-US" altLang="zh-TW" sz="4000" i="1">
                                <a:solidFill>
                                  <a:schemeClr val="bg2"/>
                                </a:solidFill>
                                <a:latin typeface="Cambria Math" panose="02040503050406030204" pitchFamily="18" charset="0"/>
                              </a:rPr>
                              <m:t>𝛼</m:t>
                            </m:r>
                            <m:r>
                              <a:rPr lang="en-US" altLang="zh-TW" sz="4000" i="1">
                                <a:solidFill>
                                  <a:schemeClr val="bg2"/>
                                </a:solidFill>
                                <a:latin typeface="Cambria Math" panose="02040503050406030204" pitchFamily="18" charset="0"/>
                              </a:rPr>
                              <m:t>𝑇</m:t>
                            </m:r>
                            <m:r>
                              <a:rPr lang="ar-AE" altLang="zh-TW" sz="4000">
                                <a:solidFill>
                                  <a:schemeClr val="bg2"/>
                                </a:solidFill>
                                <a:latin typeface="Cambria Math" panose="02040503050406030204" pitchFamily="18" charset="0"/>
                              </a:rPr>
                              <m:t>+</m:t>
                            </m:r>
                            <m:sSubSup>
                              <m:sSubSupPr>
                                <m:ctrlPr>
                                  <a:rPr lang="zh-TW" altLang="zh-TW" sz="4000" i="1">
                                    <a:solidFill>
                                      <a:schemeClr val="bg2"/>
                                    </a:solidFill>
                                    <a:latin typeface="Cambria Math" panose="02040503050406030204" pitchFamily="18" charset="0"/>
                                  </a:rPr>
                                </m:ctrlPr>
                              </m:sSubSupPr>
                              <m:e>
                                <m:r>
                                  <a:rPr lang="en-US" altLang="zh-TW" sz="4000" i="1">
                                    <a:solidFill>
                                      <a:schemeClr val="bg2"/>
                                    </a:solidFill>
                                    <a:latin typeface="Cambria Math" panose="02040503050406030204" pitchFamily="18" charset="0"/>
                                  </a:rPr>
                                  <m:t>𝑍</m:t>
                                </m:r>
                              </m:e>
                              <m:sub>
                                <m:r>
                                  <a:rPr lang="en-US" altLang="zh-TW" sz="4000" i="1">
                                    <a:solidFill>
                                      <a:schemeClr val="bg2"/>
                                    </a:solidFill>
                                    <a:latin typeface="Cambria Math" panose="02040503050406030204" pitchFamily="18" charset="0"/>
                                  </a:rPr>
                                  <m:t>𝑖</m:t>
                                </m:r>
                              </m:sub>
                              <m:sup>
                                <m:r>
                                  <a:rPr lang="ar-AE" altLang="zh-TW" sz="4000" i="1">
                                    <a:solidFill>
                                      <a:schemeClr val="bg2"/>
                                    </a:solidFill>
                                    <a:latin typeface="Cambria Math" panose="02040503050406030204" pitchFamily="18" charset="0"/>
                                  </a:rPr>
                                  <m:t>′</m:t>
                                </m:r>
                              </m:sup>
                            </m:sSubSup>
                            <m:sSub>
                              <m:sSubPr>
                                <m:ctrlPr>
                                  <a:rPr lang="zh-TW" altLang="zh-TW" sz="4000" i="1">
                                    <a:solidFill>
                                      <a:schemeClr val="bg2"/>
                                    </a:solidFill>
                                    <a:latin typeface="Cambria Math" panose="02040503050406030204" pitchFamily="18" charset="0"/>
                                  </a:rPr>
                                </m:ctrlPr>
                              </m:sSubPr>
                              <m:e>
                                <m:r>
                                  <a:rPr lang="en-US" altLang="zh-TW" sz="4000" i="1">
                                    <a:solidFill>
                                      <a:schemeClr val="bg2"/>
                                    </a:solidFill>
                                    <a:latin typeface="Cambria Math" panose="02040503050406030204" pitchFamily="18" charset="0"/>
                                  </a:rPr>
                                  <m:t>𝑊</m:t>
                                </m:r>
                              </m:e>
                              <m:sub>
                                <m:r>
                                  <a:rPr lang="en-US" altLang="zh-TW" sz="4000" i="1">
                                    <a:solidFill>
                                      <a:schemeClr val="bg2"/>
                                    </a:solidFill>
                                    <a:latin typeface="Cambria Math" panose="02040503050406030204" pitchFamily="18" charset="0"/>
                                  </a:rPr>
                                  <m:t>𝑖</m:t>
                                </m:r>
                              </m:sub>
                            </m:sSub>
                          </m:e>
                        </m:d>
                      </m:num>
                      <m:den>
                        <m:r>
                          <a:rPr lang="en-US" altLang="zh-TW" sz="4000" b="1" i="1">
                            <a:solidFill>
                              <a:schemeClr val="bg2"/>
                            </a:solidFill>
                            <a:latin typeface="Cambria Math" panose="02040503050406030204" pitchFamily="18" charset="0"/>
                          </a:rPr>
                          <m:t>𝟏</m:t>
                        </m:r>
                        <m:r>
                          <a:rPr lang="en-US" altLang="zh-TW" sz="4000" b="1" i="1">
                            <a:solidFill>
                              <a:schemeClr val="bg2"/>
                            </a:solidFill>
                            <a:latin typeface="Cambria Math" panose="02040503050406030204" pitchFamily="18" charset="0"/>
                          </a:rPr>
                          <m:t>−</m:t>
                        </m:r>
                        <m:r>
                          <a:rPr lang="en-US" altLang="zh-TW" sz="4000" b="1" i="1">
                            <a:solidFill>
                              <a:schemeClr val="bg2"/>
                            </a:solidFill>
                            <a:latin typeface="Cambria Math" panose="02040503050406030204" pitchFamily="18" charset="0"/>
                          </a:rPr>
                          <m:t>𝜱</m:t>
                        </m:r>
                        <m:d>
                          <m:dPr>
                            <m:ctrlPr>
                              <a:rPr lang="zh-TW" altLang="zh-TW" sz="4000" i="1">
                                <a:solidFill>
                                  <a:schemeClr val="bg2"/>
                                </a:solidFill>
                                <a:latin typeface="Cambria Math" panose="02040503050406030204" pitchFamily="18" charset="0"/>
                              </a:rPr>
                            </m:ctrlPr>
                          </m:dPr>
                          <m:e>
                            <m:r>
                              <a:rPr lang="en-US" altLang="zh-TW" sz="4000" i="1">
                                <a:solidFill>
                                  <a:schemeClr val="bg2"/>
                                </a:solidFill>
                                <a:latin typeface="Cambria Math" panose="02040503050406030204" pitchFamily="18" charset="0"/>
                              </a:rPr>
                              <m:t>𝛼</m:t>
                            </m:r>
                            <m:r>
                              <a:rPr lang="en-US" altLang="zh-TW" sz="4000" i="1">
                                <a:solidFill>
                                  <a:schemeClr val="bg2"/>
                                </a:solidFill>
                                <a:latin typeface="Cambria Math" panose="02040503050406030204" pitchFamily="18" charset="0"/>
                              </a:rPr>
                              <m:t>𝑇</m:t>
                            </m:r>
                            <m:r>
                              <a:rPr lang="ar-AE" altLang="zh-TW" sz="4000">
                                <a:solidFill>
                                  <a:schemeClr val="bg2"/>
                                </a:solidFill>
                                <a:latin typeface="Cambria Math" panose="02040503050406030204" pitchFamily="18" charset="0"/>
                              </a:rPr>
                              <m:t>+</m:t>
                            </m:r>
                            <m:sSubSup>
                              <m:sSubSupPr>
                                <m:ctrlPr>
                                  <a:rPr lang="zh-TW" altLang="zh-TW" sz="4000" i="1">
                                    <a:solidFill>
                                      <a:schemeClr val="bg2"/>
                                    </a:solidFill>
                                    <a:latin typeface="Cambria Math" panose="02040503050406030204" pitchFamily="18" charset="0"/>
                                  </a:rPr>
                                </m:ctrlPr>
                              </m:sSubSupPr>
                              <m:e>
                                <m:r>
                                  <a:rPr lang="en-US" altLang="zh-TW" sz="4000" i="1">
                                    <a:solidFill>
                                      <a:schemeClr val="bg2"/>
                                    </a:solidFill>
                                    <a:latin typeface="Cambria Math" panose="02040503050406030204" pitchFamily="18" charset="0"/>
                                  </a:rPr>
                                  <m:t>𝑍</m:t>
                                </m:r>
                              </m:e>
                              <m:sub>
                                <m:r>
                                  <a:rPr lang="en-US" altLang="zh-TW" sz="4000" i="1">
                                    <a:solidFill>
                                      <a:schemeClr val="bg2"/>
                                    </a:solidFill>
                                    <a:latin typeface="Cambria Math" panose="02040503050406030204" pitchFamily="18" charset="0"/>
                                  </a:rPr>
                                  <m:t>𝑖</m:t>
                                </m:r>
                              </m:sub>
                              <m:sup>
                                <m:r>
                                  <a:rPr lang="ar-AE" altLang="zh-TW" sz="4000" i="1">
                                    <a:solidFill>
                                      <a:schemeClr val="bg2"/>
                                    </a:solidFill>
                                    <a:latin typeface="Cambria Math" panose="02040503050406030204" pitchFamily="18" charset="0"/>
                                  </a:rPr>
                                  <m:t>′</m:t>
                                </m:r>
                              </m:sup>
                            </m:sSubSup>
                            <m:sSub>
                              <m:sSubPr>
                                <m:ctrlPr>
                                  <a:rPr lang="zh-TW" altLang="zh-TW" sz="4000" i="1">
                                    <a:solidFill>
                                      <a:schemeClr val="bg2"/>
                                    </a:solidFill>
                                    <a:latin typeface="Cambria Math" panose="02040503050406030204" pitchFamily="18" charset="0"/>
                                  </a:rPr>
                                </m:ctrlPr>
                              </m:sSubPr>
                              <m:e>
                                <m:r>
                                  <a:rPr lang="en-US" altLang="zh-TW" sz="4000" i="1">
                                    <a:solidFill>
                                      <a:schemeClr val="bg2"/>
                                    </a:solidFill>
                                    <a:latin typeface="Cambria Math" panose="02040503050406030204" pitchFamily="18" charset="0"/>
                                  </a:rPr>
                                  <m:t>𝑊</m:t>
                                </m:r>
                              </m:e>
                              <m:sub>
                                <m:r>
                                  <a:rPr lang="en-US" altLang="zh-TW" sz="4000" i="1">
                                    <a:solidFill>
                                      <a:schemeClr val="bg2"/>
                                    </a:solidFill>
                                    <a:latin typeface="Cambria Math" panose="02040503050406030204" pitchFamily="18" charset="0"/>
                                  </a:rPr>
                                  <m:t>𝑖</m:t>
                                </m:r>
                              </m:sub>
                            </m:sSub>
                          </m:e>
                        </m:d>
                      </m:den>
                    </m:f>
                  </m:oMath>
                </a14:m>
                <a:endParaRPr lang="zh-TW" altLang="zh-TW" sz="4000" dirty="0"/>
              </a:p>
              <a:p>
                <a:endParaRPr lang="zh-TW" altLang="zh-TW" dirty="0"/>
              </a:p>
              <a:p>
                <a:pPr marL="146050" indent="0">
                  <a:buNone/>
                </a:pPr>
                <a:endParaRPr lang="en-US" sz="1200" dirty="0">
                  <a:latin typeface="Times New Roman" panose="02020603050405020304" pitchFamily="18" charset="0"/>
                  <a:cs typeface="Times New Roman" panose="02020603050405020304" pitchFamily="18" charset="0"/>
                  <a:sym typeface="Arial"/>
                </a:endParaRPr>
              </a:p>
              <a:p>
                <a:pPr marL="0" lvl="0" indent="0" algn="l" rtl="0">
                  <a:lnSpc>
                    <a:spcPct val="90000"/>
                  </a:lnSpc>
                  <a:spcBef>
                    <a:spcPts val="1000"/>
                  </a:spcBef>
                  <a:spcAft>
                    <a:spcPts val="0"/>
                  </a:spcAft>
                  <a:buNone/>
                </a:pPr>
                <a:r>
                  <a:rPr lang="en-US" altLang="zh-TW" sz="1100" dirty="0">
                    <a:solidFill>
                      <a:srgbClr val="000000"/>
                    </a:solidFill>
                    <a:latin typeface="Arial"/>
                    <a:ea typeface="Arial"/>
                    <a:cs typeface="Arial"/>
                    <a:sym typeface="Arial"/>
                  </a:rPr>
                  <a:t>  </a:t>
                </a:r>
                <a:endParaRPr dirty="0"/>
              </a:p>
            </p:txBody>
          </p:sp>
        </mc:Choice>
        <mc:Fallback>
          <p:sp>
            <p:nvSpPr>
              <p:cNvPr id="123" name="Google Shape;123;p19"/>
              <p:cNvSpPr txBox="1">
                <a:spLocks noGrp="1" noRot="1" noChangeAspect="1" noMove="1" noResize="1" noEditPoints="1" noAdjustHandles="1" noChangeArrowheads="1" noChangeShapeType="1" noTextEdit="1"/>
              </p:cNvSpPr>
              <p:nvPr>
                <p:ph type="body" idx="1"/>
              </p:nvPr>
            </p:nvSpPr>
            <p:spPr>
              <a:xfrm>
                <a:off x="646176" y="1798600"/>
                <a:ext cx="8764524" cy="3802100"/>
              </a:xfrm>
              <a:prstGeom prst="rect">
                <a:avLst/>
              </a:prstGeom>
              <a:blipFill>
                <a:blip r:embed="rId3"/>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54670196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F8E261-9446-4CCB-B9C4-B395A7A6E99D}"/>
              </a:ext>
            </a:extLst>
          </p:cNvPr>
          <p:cNvSpPr>
            <a:spLocks noGrp="1"/>
          </p:cNvSpPr>
          <p:nvPr>
            <p:ph type="title"/>
          </p:nvPr>
        </p:nvSpPr>
        <p:spPr/>
        <p:txBody>
          <a:bodyPr>
            <a:normAutofit fontScale="90000"/>
          </a:bodyPr>
          <a:lstStyle/>
          <a:p>
            <a:r>
              <a:rPr lang="zh-TW" altLang="zh-TW" sz="2800" dirty="0">
                <a:solidFill>
                  <a:srgbClr val="203864"/>
                </a:solidFill>
              </a:rPr>
              <a:t>Empirical</a:t>
            </a:r>
            <a:r>
              <a:rPr lang="zh-TW" altLang="zh-TW" dirty="0"/>
              <a:t> </a:t>
            </a:r>
            <a:r>
              <a:rPr lang="zh-TW" altLang="zh-TW" sz="2800" dirty="0">
                <a:solidFill>
                  <a:srgbClr val="203864"/>
                </a:solidFill>
              </a:rPr>
              <a:t>Design</a:t>
            </a:r>
            <a:endParaRPr lang="zh-TW" altLang="en-US" dirty="0"/>
          </a:p>
        </p:txBody>
      </p:sp>
      <mc:AlternateContent xmlns:mc="http://schemas.openxmlformats.org/markup-compatibility/2006">
        <mc:Choice xmlns:a14="http://schemas.microsoft.com/office/drawing/2010/main" Requires="a14">
          <p:sp>
            <p:nvSpPr>
              <p:cNvPr id="3" name="文字版面配置區 2">
                <a:extLst>
                  <a:ext uri="{FF2B5EF4-FFF2-40B4-BE49-F238E27FC236}">
                    <a16:creationId xmlns:a16="http://schemas.microsoft.com/office/drawing/2014/main" id="{C4C5770C-3B71-4D93-9521-CB773FAABB3B}"/>
                  </a:ext>
                </a:extLst>
              </p:cNvPr>
              <p:cNvSpPr>
                <a:spLocks noGrp="1"/>
              </p:cNvSpPr>
              <p:nvPr>
                <p:ph type="body" idx="1"/>
              </p:nvPr>
            </p:nvSpPr>
            <p:spPr>
              <a:xfrm>
                <a:off x="729450" y="2078874"/>
                <a:ext cx="7688700" cy="2759825"/>
              </a:xfrm>
            </p:spPr>
            <p:txBody>
              <a:bodyPr>
                <a:normAutofit/>
              </a:bodyPr>
              <a:lstStyle/>
              <a:p>
                <a:pPr marL="146050" indent="0">
                  <a:buNone/>
                </a:pPr>
                <a:r>
                  <a:rPr lang="en-US" altLang="zh-TW" sz="1600" dirty="0">
                    <a:solidFill>
                      <a:schemeClr val="bg2"/>
                    </a:solidFill>
                    <a:latin typeface="Times New Roman" panose="02020603050405020304" pitchFamily="18" charset="0"/>
                    <a:cs typeface="Times New Roman" panose="02020603050405020304" pitchFamily="18" charset="0"/>
                  </a:rPr>
                  <a:t>Then the income equations can be rewritten as followed:</a:t>
                </a:r>
              </a:p>
              <a:p>
                <a14:m>
                  <m:oMath xmlns:m="http://schemas.openxmlformats.org/officeDocument/2006/math">
                    <m:func>
                      <m:funcPr>
                        <m:ctrlPr>
                          <a:rPr lang="zh-TW" altLang="zh-TW" sz="1600" i="1">
                            <a:solidFill>
                              <a:schemeClr val="bg2"/>
                            </a:solidFill>
                            <a:latin typeface="Cambria Math" panose="02040503050406030204" pitchFamily="18" charset="0"/>
                          </a:rPr>
                        </m:ctrlPr>
                      </m:funcPr>
                      <m:fName>
                        <m:r>
                          <m:rPr>
                            <m:sty m:val="p"/>
                          </m:rPr>
                          <a:rPr lang="en-US" altLang="zh-TW" sz="1600">
                            <a:solidFill>
                              <a:schemeClr val="bg2"/>
                            </a:solidFill>
                            <a:latin typeface="Cambria Math" panose="02040503050406030204" pitchFamily="18" charset="0"/>
                          </a:rPr>
                          <m:t>log</m:t>
                        </m:r>
                      </m:fName>
                      <m:e>
                        <m:d>
                          <m:dPr>
                            <m:ctrlPr>
                              <a:rPr lang="zh-TW" altLang="zh-TW" sz="1600" i="1">
                                <a:solidFill>
                                  <a:schemeClr val="bg2"/>
                                </a:solidFill>
                                <a:latin typeface="Cambria Math" panose="02040503050406030204" pitchFamily="18" charset="0"/>
                              </a:rPr>
                            </m:ctrlPr>
                          </m:dPr>
                          <m:e>
                            <m:sSub>
                              <m:sSubPr>
                                <m:ctrlPr>
                                  <a:rPr lang="zh-TW" altLang="zh-TW" sz="1600" i="1">
                                    <a:solidFill>
                                      <a:schemeClr val="bg2"/>
                                    </a:solidFill>
                                    <a:latin typeface="Cambria Math" panose="02040503050406030204" pitchFamily="18" charset="0"/>
                                  </a:rPr>
                                </m:ctrlPr>
                              </m:sSubPr>
                              <m:e>
                                <m:r>
                                  <a:rPr lang="en-US" altLang="zh-TW" sz="1600" i="1">
                                    <a:solidFill>
                                      <a:schemeClr val="bg2"/>
                                    </a:solidFill>
                                    <a:latin typeface="Cambria Math" panose="02040503050406030204" pitchFamily="18" charset="0"/>
                                  </a:rPr>
                                  <m:t>𝐼𝑛𝑐𝑜𝑚𝑒</m:t>
                                </m:r>
                              </m:e>
                              <m:sub>
                                <m:r>
                                  <a:rPr lang="en-US" altLang="zh-TW" sz="1600" i="1">
                                    <a:solidFill>
                                      <a:schemeClr val="bg2"/>
                                    </a:solidFill>
                                    <a:latin typeface="Cambria Math" panose="02040503050406030204" pitchFamily="18" charset="0"/>
                                  </a:rPr>
                                  <m:t>𝑡𝑦𝑝</m:t>
                                </m:r>
                              </m:sub>
                            </m:sSub>
                          </m:e>
                        </m:d>
                      </m:e>
                    </m:func>
                    <m:r>
                      <a:rPr lang="en-US" altLang="zh-TW" sz="1600">
                        <a:solidFill>
                          <a:schemeClr val="bg2"/>
                        </a:solidFill>
                        <a:latin typeface="Cambria Math" panose="02040503050406030204" pitchFamily="18" charset="0"/>
                      </a:rPr>
                      <m:t>=</m:t>
                    </m:r>
                    <m:r>
                      <a:rPr lang="en-US" altLang="zh-TW" sz="1600" i="1">
                        <a:solidFill>
                          <a:schemeClr val="bg2"/>
                        </a:solidFill>
                        <a:latin typeface="Cambria Math" panose="02040503050406030204" pitchFamily="18" charset="0"/>
                      </a:rPr>
                      <m:t> </m:t>
                    </m:r>
                    <m:r>
                      <a:rPr lang="en-US" altLang="zh-TW" sz="1600" i="1">
                        <a:solidFill>
                          <a:schemeClr val="bg2"/>
                        </a:solidFill>
                        <a:latin typeface="Cambria Math" panose="02040503050406030204" pitchFamily="18" charset="0"/>
                      </a:rPr>
                      <m:t>𝛼</m:t>
                    </m:r>
                    <m:r>
                      <a:rPr lang="en-US" altLang="zh-TW" sz="1600" i="1">
                        <a:solidFill>
                          <a:schemeClr val="bg2"/>
                        </a:solidFill>
                        <a:latin typeface="Cambria Math" panose="02040503050406030204" pitchFamily="18" charset="0"/>
                      </a:rPr>
                      <m:t>𝑇</m:t>
                    </m:r>
                    <m:r>
                      <a:rPr lang="en-US" altLang="zh-TW" sz="1600" i="1">
                        <a:solidFill>
                          <a:schemeClr val="bg2"/>
                        </a:solidFill>
                        <a:latin typeface="Cambria Math" panose="02040503050406030204" pitchFamily="18" charset="0"/>
                      </a:rPr>
                      <m:t>+</m:t>
                    </m:r>
                    <m:sSubSup>
                      <m:sSubSupPr>
                        <m:ctrlPr>
                          <a:rPr lang="zh-TW" altLang="zh-TW" sz="1600" i="1">
                            <a:solidFill>
                              <a:schemeClr val="bg2"/>
                            </a:solidFill>
                            <a:latin typeface="Cambria Math" panose="02040503050406030204" pitchFamily="18" charset="0"/>
                          </a:rPr>
                        </m:ctrlPr>
                      </m:sSubSupPr>
                      <m:e>
                        <m:r>
                          <a:rPr lang="en-US" altLang="zh-TW" sz="1600" i="1">
                            <a:solidFill>
                              <a:schemeClr val="bg2"/>
                            </a:solidFill>
                            <a:latin typeface="Cambria Math" panose="02040503050406030204" pitchFamily="18" charset="0"/>
                          </a:rPr>
                          <m:t>𝑋</m:t>
                        </m:r>
                      </m:e>
                      <m:sub>
                        <m:r>
                          <a:rPr lang="en-US" altLang="zh-TW" sz="1600" i="1">
                            <a:solidFill>
                              <a:schemeClr val="bg2"/>
                            </a:solidFill>
                            <a:latin typeface="Cambria Math" panose="02040503050406030204" pitchFamily="18" charset="0"/>
                          </a:rPr>
                          <m:t>𝑡𝑦𝑝</m:t>
                        </m:r>
                      </m:sub>
                      <m:sup>
                        <m:r>
                          <a:rPr lang="ar-AE" altLang="zh-TW" sz="1600" i="1">
                            <a:solidFill>
                              <a:schemeClr val="bg2"/>
                            </a:solidFill>
                            <a:latin typeface="Cambria Math" panose="02040503050406030204" pitchFamily="18" charset="0"/>
                          </a:rPr>
                          <m:t>′</m:t>
                        </m:r>
                      </m:sup>
                    </m:sSubSup>
                    <m:sSub>
                      <m:sSubPr>
                        <m:ctrlPr>
                          <a:rPr lang="zh-TW" altLang="zh-TW" sz="1600" i="1">
                            <a:solidFill>
                              <a:schemeClr val="bg2"/>
                            </a:solidFill>
                            <a:latin typeface="Cambria Math" panose="02040503050406030204" pitchFamily="18" charset="0"/>
                          </a:rPr>
                        </m:ctrlPr>
                      </m:sSubPr>
                      <m:e>
                        <m:r>
                          <a:rPr lang="en-US" altLang="zh-TW" sz="1600" i="1">
                            <a:solidFill>
                              <a:schemeClr val="bg2"/>
                            </a:solidFill>
                            <a:latin typeface="Cambria Math" panose="02040503050406030204" pitchFamily="18" charset="0"/>
                          </a:rPr>
                          <m:t>𝛽</m:t>
                        </m:r>
                      </m:e>
                      <m:sub>
                        <m:r>
                          <a:rPr lang="en-US" altLang="zh-TW" sz="1600" i="1">
                            <a:solidFill>
                              <a:schemeClr val="bg2"/>
                            </a:solidFill>
                            <a:latin typeface="Cambria Math" panose="02040503050406030204" pitchFamily="18" charset="0"/>
                          </a:rPr>
                          <m:t>𝑡𝑦𝑝</m:t>
                        </m:r>
                      </m:sub>
                    </m:sSub>
                    <m:sSub>
                      <m:sSubPr>
                        <m:ctrlPr>
                          <a:rPr lang="zh-TW" altLang="zh-TW" sz="1600" i="1">
                            <a:solidFill>
                              <a:schemeClr val="bg2"/>
                            </a:solidFill>
                            <a:latin typeface="Cambria Math" panose="02040503050406030204" pitchFamily="18" charset="0"/>
                          </a:rPr>
                        </m:ctrlPr>
                      </m:sSubPr>
                      <m:e>
                        <m:r>
                          <a:rPr lang="en-US" altLang="zh-TW" sz="1600" i="1">
                            <a:solidFill>
                              <a:schemeClr val="bg2"/>
                            </a:solidFill>
                            <a:latin typeface="Cambria Math" panose="02040503050406030204" pitchFamily="18" charset="0"/>
                          </a:rPr>
                          <m:t>+</m:t>
                        </m:r>
                        <m:sSub>
                          <m:sSubPr>
                            <m:ctrlPr>
                              <a:rPr lang="zh-TW" altLang="zh-TW" sz="1600" i="1">
                                <a:solidFill>
                                  <a:schemeClr val="bg2"/>
                                </a:solidFill>
                                <a:latin typeface="Cambria Math" panose="02040503050406030204" pitchFamily="18" charset="0"/>
                              </a:rPr>
                            </m:ctrlPr>
                          </m:sSubPr>
                          <m:e>
                            <m:sSub>
                              <m:sSubPr>
                                <m:ctrlPr>
                                  <a:rPr lang="zh-TW" altLang="zh-TW" sz="1600" i="1">
                                    <a:solidFill>
                                      <a:schemeClr val="bg2"/>
                                    </a:solidFill>
                                    <a:latin typeface="Cambria Math" panose="02040503050406030204" pitchFamily="18" charset="0"/>
                                  </a:rPr>
                                </m:ctrlPr>
                              </m:sSubPr>
                              <m:e>
                                <m:r>
                                  <a:rPr lang="en-US" altLang="zh-TW" sz="1600" i="1">
                                    <a:solidFill>
                                      <a:schemeClr val="bg2"/>
                                    </a:solidFill>
                                    <a:latin typeface="Cambria Math" panose="02040503050406030204" pitchFamily="18" charset="0"/>
                                  </a:rPr>
                                  <m:t>𝜎</m:t>
                                </m:r>
                              </m:e>
                              <m:sub>
                                <m:r>
                                  <a:rPr lang="en-US" altLang="zh-TW" sz="1600" i="1">
                                    <a:solidFill>
                                      <a:schemeClr val="bg2"/>
                                    </a:solidFill>
                                    <a:latin typeface="Cambria Math" panose="02040503050406030204" pitchFamily="18" charset="0"/>
                                  </a:rPr>
                                  <m:t>𝑡𝑦𝑝</m:t>
                                </m:r>
                                <m:r>
                                  <a:rPr lang="en-US" altLang="zh-TW" sz="1600" i="1">
                                    <a:solidFill>
                                      <a:schemeClr val="bg2"/>
                                    </a:solidFill>
                                    <a:latin typeface="Cambria Math" panose="02040503050406030204" pitchFamily="18" charset="0"/>
                                  </a:rPr>
                                  <m:t>,</m:t>
                                </m:r>
                                <m:r>
                                  <a:rPr lang="en-US" altLang="zh-TW" sz="1600" i="1">
                                    <a:solidFill>
                                      <a:schemeClr val="bg2"/>
                                    </a:solidFill>
                                    <a:latin typeface="Cambria Math" panose="02040503050406030204" pitchFamily="18" charset="0"/>
                                  </a:rPr>
                                  <m:t>𝑒</m:t>
                                </m:r>
                              </m:sub>
                            </m:sSub>
                            <m:r>
                              <a:rPr lang="en-US" altLang="zh-TW" sz="1600" i="1">
                                <a:solidFill>
                                  <a:schemeClr val="bg2"/>
                                </a:solidFill>
                                <a:latin typeface="Cambria Math" panose="02040503050406030204" pitchFamily="18" charset="0"/>
                              </a:rPr>
                              <m:t>𝜌</m:t>
                            </m:r>
                          </m:e>
                          <m:sub>
                            <m:r>
                              <a:rPr lang="en-US" altLang="zh-TW" sz="1600" i="1">
                                <a:solidFill>
                                  <a:schemeClr val="bg2"/>
                                </a:solidFill>
                                <a:latin typeface="Cambria Math" panose="02040503050406030204" pitchFamily="18" charset="0"/>
                              </a:rPr>
                              <m:t>𝑡𝑦𝑝</m:t>
                            </m:r>
                            <m:r>
                              <a:rPr lang="en-US" altLang="zh-TW" sz="1600" i="1">
                                <a:solidFill>
                                  <a:schemeClr val="bg2"/>
                                </a:solidFill>
                                <a:latin typeface="Cambria Math" panose="02040503050406030204" pitchFamily="18" charset="0"/>
                              </a:rPr>
                              <m:t>,</m:t>
                            </m:r>
                            <m:r>
                              <a:rPr lang="en-US" altLang="zh-TW" sz="1600" i="1">
                                <a:solidFill>
                                  <a:schemeClr val="bg2"/>
                                </a:solidFill>
                                <a:latin typeface="Cambria Math" panose="02040503050406030204" pitchFamily="18" charset="0"/>
                              </a:rPr>
                              <m:t>𝑒𝑢</m:t>
                            </m:r>
                          </m:sub>
                        </m:sSub>
                        <m:sSub>
                          <m:sSubPr>
                            <m:ctrlPr>
                              <a:rPr lang="zh-TW" altLang="zh-TW" sz="1600" i="1">
                                <a:solidFill>
                                  <a:schemeClr val="bg2"/>
                                </a:solidFill>
                                <a:latin typeface="Cambria Math" panose="02040503050406030204" pitchFamily="18" charset="0"/>
                              </a:rPr>
                            </m:ctrlPr>
                          </m:sSubPr>
                          <m:e>
                            <m:r>
                              <a:rPr lang="en-US" altLang="zh-TW" sz="1600" i="1">
                                <a:solidFill>
                                  <a:schemeClr val="bg2"/>
                                </a:solidFill>
                                <a:latin typeface="Cambria Math" panose="02040503050406030204" pitchFamily="18" charset="0"/>
                              </a:rPr>
                              <m:t>𝜆</m:t>
                            </m:r>
                          </m:e>
                          <m:sub>
                            <m:r>
                              <a:rPr lang="en-US" altLang="zh-TW" sz="1600" i="1">
                                <a:solidFill>
                                  <a:schemeClr val="bg2"/>
                                </a:solidFill>
                                <a:latin typeface="Cambria Math" panose="02040503050406030204" pitchFamily="18" charset="0"/>
                              </a:rPr>
                              <m:t>𝑡𝑦𝑝</m:t>
                            </m:r>
                          </m:sub>
                        </m:sSub>
                        <m:r>
                          <a:rPr lang="en-US" altLang="zh-TW" sz="1600" i="1">
                            <a:solidFill>
                              <a:schemeClr val="bg2"/>
                            </a:solidFill>
                            <a:latin typeface="Cambria Math" panose="02040503050406030204" pitchFamily="18" charset="0"/>
                          </a:rPr>
                          <m:t>+</m:t>
                        </m:r>
                        <m:r>
                          <a:rPr lang="en-US" altLang="zh-TW" sz="1600" i="1">
                            <a:solidFill>
                              <a:schemeClr val="bg2"/>
                            </a:solidFill>
                            <a:latin typeface="Cambria Math" panose="02040503050406030204" pitchFamily="18" charset="0"/>
                          </a:rPr>
                          <m:t>𝜀</m:t>
                        </m:r>
                      </m:e>
                      <m:sub>
                        <m:r>
                          <a:rPr lang="en-US" altLang="zh-TW" sz="1600" i="1">
                            <a:solidFill>
                              <a:schemeClr val="bg2"/>
                            </a:solidFill>
                            <a:latin typeface="Cambria Math" panose="02040503050406030204" pitchFamily="18" charset="0"/>
                          </a:rPr>
                          <m:t>𝑡𝑦𝑝</m:t>
                        </m:r>
                      </m:sub>
                    </m:sSub>
                  </m:oMath>
                </a14:m>
                <a:endParaRPr lang="zh-TW" altLang="zh-TW" sz="1600" dirty="0">
                  <a:solidFill>
                    <a:schemeClr val="bg2"/>
                  </a:solidFill>
                </a:endParaRPr>
              </a:p>
              <a:p>
                <a:endParaRPr lang="zh-TW" altLang="zh-TW" sz="1600" dirty="0">
                  <a:solidFill>
                    <a:schemeClr val="bg2"/>
                  </a:solidFill>
                </a:endParaRPr>
              </a:p>
              <a:p>
                <a14:m>
                  <m:oMath xmlns:m="http://schemas.openxmlformats.org/officeDocument/2006/math">
                    <m:func>
                      <m:funcPr>
                        <m:ctrlPr>
                          <a:rPr lang="zh-TW" altLang="zh-TW" sz="1600" i="1">
                            <a:solidFill>
                              <a:schemeClr val="bg2"/>
                            </a:solidFill>
                            <a:latin typeface="Cambria Math" panose="02040503050406030204" pitchFamily="18" charset="0"/>
                          </a:rPr>
                        </m:ctrlPr>
                      </m:funcPr>
                      <m:fName>
                        <m:r>
                          <m:rPr>
                            <m:sty m:val="p"/>
                          </m:rPr>
                          <a:rPr lang="en-US" altLang="zh-TW" sz="1600">
                            <a:solidFill>
                              <a:schemeClr val="bg2"/>
                            </a:solidFill>
                            <a:latin typeface="Cambria Math" panose="02040503050406030204" pitchFamily="18" charset="0"/>
                          </a:rPr>
                          <m:t>log</m:t>
                        </m:r>
                      </m:fName>
                      <m:e>
                        <m:d>
                          <m:dPr>
                            <m:ctrlPr>
                              <a:rPr lang="zh-TW" altLang="zh-TW" sz="1600" i="1">
                                <a:solidFill>
                                  <a:schemeClr val="bg2"/>
                                </a:solidFill>
                                <a:latin typeface="Cambria Math" panose="02040503050406030204" pitchFamily="18" charset="0"/>
                              </a:rPr>
                            </m:ctrlPr>
                          </m:dPr>
                          <m:e>
                            <m:sSub>
                              <m:sSubPr>
                                <m:ctrlPr>
                                  <a:rPr lang="zh-TW" altLang="zh-TW" sz="1600" i="1">
                                    <a:solidFill>
                                      <a:schemeClr val="bg2"/>
                                    </a:solidFill>
                                    <a:latin typeface="Cambria Math" panose="02040503050406030204" pitchFamily="18" charset="0"/>
                                  </a:rPr>
                                </m:ctrlPr>
                              </m:sSubPr>
                              <m:e>
                                <m:r>
                                  <a:rPr lang="en-US" altLang="zh-TW" sz="1600" i="1">
                                    <a:solidFill>
                                      <a:schemeClr val="bg2"/>
                                    </a:solidFill>
                                    <a:latin typeface="Cambria Math" panose="02040503050406030204" pitchFamily="18" charset="0"/>
                                  </a:rPr>
                                  <m:t>𝐼𝑛𝑐𝑜𝑚𝑒</m:t>
                                </m:r>
                              </m:e>
                              <m:sub>
                                <m:r>
                                  <a:rPr lang="en-US" altLang="zh-TW" sz="1600" i="1">
                                    <a:solidFill>
                                      <a:schemeClr val="bg2"/>
                                    </a:solidFill>
                                    <a:latin typeface="Cambria Math" panose="02040503050406030204" pitchFamily="18" charset="0"/>
                                  </a:rPr>
                                  <m:t>𝑎𝑡𝑦𝑝</m:t>
                                </m:r>
                              </m:sub>
                            </m:sSub>
                          </m:e>
                        </m:d>
                      </m:e>
                    </m:func>
                    <m:r>
                      <a:rPr lang="en-US" altLang="zh-TW" sz="1600">
                        <a:solidFill>
                          <a:schemeClr val="bg2"/>
                        </a:solidFill>
                        <a:latin typeface="Cambria Math" panose="02040503050406030204" pitchFamily="18" charset="0"/>
                      </a:rPr>
                      <m:t>=</m:t>
                    </m:r>
                    <m:r>
                      <a:rPr lang="en-US" altLang="zh-TW" sz="1600" i="1">
                        <a:solidFill>
                          <a:schemeClr val="bg2"/>
                        </a:solidFill>
                        <a:latin typeface="Cambria Math" panose="02040503050406030204" pitchFamily="18" charset="0"/>
                      </a:rPr>
                      <m:t> </m:t>
                    </m:r>
                    <m:r>
                      <a:rPr lang="en-US" altLang="zh-TW" sz="1600" i="1">
                        <a:solidFill>
                          <a:schemeClr val="bg2"/>
                        </a:solidFill>
                        <a:latin typeface="Cambria Math" panose="02040503050406030204" pitchFamily="18" charset="0"/>
                      </a:rPr>
                      <m:t>𝛼</m:t>
                    </m:r>
                    <m:r>
                      <a:rPr lang="en-US" altLang="zh-TW" sz="1600" i="1">
                        <a:solidFill>
                          <a:schemeClr val="bg2"/>
                        </a:solidFill>
                        <a:latin typeface="Cambria Math" panose="02040503050406030204" pitchFamily="18" charset="0"/>
                      </a:rPr>
                      <m:t>𝑇</m:t>
                    </m:r>
                    <m:r>
                      <a:rPr lang="en-US" altLang="zh-TW" sz="1600" i="1">
                        <a:solidFill>
                          <a:schemeClr val="bg2"/>
                        </a:solidFill>
                        <a:latin typeface="Cambria Math" panose="02040503050406030204" pitchFamily="18" charset="0"/>
                      </a:rPr>
                      <m:t>+</m:t>
                    </m:r>
                    <m:sSubSup>
                      <m:sSubSupPr>
                        <m:ctrlPr>
                          <a:rPr lang="zh-TW" altLang="zh-TW" sz="1600" i="1">
                            <a:solidFill>
                              <a:schemeClr val="bg2"/>
                            </a:solidFill>
                            <a:latin typeface="Cambria Math" panose="02040503050406030204" pitchFamily="18" charset="0"/>
                          </a:rPr>
                        </m:ctrlPr>
                      </m:sSubSupPr>
                      <m:e>
                        <m:r>
                          <a:rPr lang="en-US" altLang="zh-TW" sz="1600" i="1">
                            <a:solidFill>
                              <a:schemeClr val="bg2"/>
                            </a:solidFill>
                            <a:latin typeface="Cambria Math" panose="02040503050406030204" pitchFamily="18" charset="0"/>
                          </a:rPr>
                          <m:t>𝑋</m:t>
                        </m:r>
                      </m:e>
                      <m:sub>
                        <m:r>
                          <a:rPr lang="en-US" altLang="zh-TW" sz="1600" i="1">
                            <a:solidFill>
                              <a:schemeClr val="bg2"/>
                            </a:solidFill>
                            <a:latin typeface="Cambria Math" panose="02040503050406030204" pitchFamily="18" charset="0"/>
                          </a:rPr>
                          <m:t>𝑎𝑡𝑦𝑝</m:t>
                        </m:r>
                      </m:sub>
                      <m:sup>
                        <m:r>
                          <a:rPr lang="ar-AE" altLang="zh-TW" sz="1600" i="1">
                            <a:solidFill>
                              <a:schemeClr val="bg2"/>
                            </a:solidFill>
                            <a:latin typeface="Cambria Math" panose="02040503050406030204" pitchFamily="18" charset="0"/>
                          </a:rPr>
                          <m:t>′</m:t>
                        </m:r>
                      </m:sup>
                    </m:sSubSup>
                    <m:sSub>
                      <m:sSubPr>
                        <m:ctrlPr>
                          <a:rPr lang="zh-TW" altLang="zh-TW" sz="1600" i="1">
                            <a:solidFill>
                              <a:schemeClr val="bg2"/>
                            </a:solidFill>
                            <a:latin typeface="Cambria Math" panose="02040503050406030204" pitchFamily="18" charset="0"/>
                          </a:rPr>
                        </m:ctrlPr>
                      </m:sSubPr>
                      <m:e>
                        <m:r>
                          <a:rPr lang="en-US" altLang="zh-TW" sz="1600" i="1">
                            <a:solidFill>
                              <a:schemeClr val="bg2"/>
                            </a:solidFill>
                            <a:latin typeface="Cambria Math" panose="02040503050406030204" pitchFamily="18" charset="0"/>
                          </a:rPr>
                          <m:t>𝛽</m:t>
                        </m:r>
                      </m:e>
                      <m:sub>
                        <m:r>
                          <a:rPr lang="en-US" altLang="zh-TW" sz="1600" i="1">
                            <a:solidFill>
                              <a:schemeClr val="bg2"/>
                            </a:solidFill>
                            <a:latin typeface="Cambria Math" panose="02040503050406030204" pitchFamily="18" charset="0"/>
                          </a:rPr>
                          <m:t>𝑎𝑡𝑦𝑝</m:t>
                        </m:r>
                      </m:sub>
                    </m:sSub>
                    <m:r>
                      <a:rPr lang="en-US" altLang="zh-TW" sz="1600" i="1">
                        <a:solidFill>
                          <a:schemeClr val="bg2"/>
                        </a:solidFill>
                        <a:latin typeface="Cambria Math" panose="02040503050406030204" pitchFamily="18" charset="0"/>
                      </a:rPr>
                      <m:t>+</m:t>
                    </m:r>
                    <m:sSub>
                      <m:sSubPr>
                        <m:ctrlPr>
                          <a:rPr lang="zh-TW" altLang="zh-TW" sz="1600" i="1">
                            <a:solidFill>
                              <a:schemeClr val="bg2"/>
                            </a:solidFill>
                            <a:latin typeface="Cambria Math" panose="02040503050406030204" pitchFamily="18" charset="0"/>
                          </a:rPr>
                        </m:ctrlPr>
                      </m:sSubPr>
                      <m:e>
                        <m:sSub>
                          <m:sSubPr>
                            <m:ctrlPr>
                              <a:rPr lang="zh-TW" altLang="zh-TW" sz="1600" i="1">
                                <a:solidFill>
                                  <a:schemeClr val="bg2"/>
                                </a:solidFill>
                                <a:latin typeface="Cambria Math" panose="02040503050406030204" pitchFamily="18" charset="0"/>
                              </a:rPr>
                            </m:ctrlPr>
                          </m:sSubPr>
                          <m:e>
                            <m:r>
                              <a:rPr lang="en-US" altLang="zh-TW" sz="1600" i="1">
                                <a:solidFill>
                                  <a:schemeClr val="bg2"/>
                                </a:solidFill>
                                <a:latin typeface="Cambria Math" panose="02040503050406030204" pitchFamily="18" charset="0"/>
                              </a:rPr>
                              <m:t>𝜎</m:t>
                            </m:r>
                          </m:e>
                          <m:sub>
                            <m:r>
                              <a:rPr lang="en-US" altLang="zh-TW" sz="1600" i="1">
                                <a:solidFill>
                                  <a:schemeClr val="bg2"/>
                                </a:solidFill>
                                <a:latin typeface="Cambria Math" panose="02040503050406030204" pitchFamily="18" charset="0"/>
                              </a:rPr>
                              <m:t>𝑎𝑡𝑦𝑝</m:t>
                            </m:r>
                            <m:r>
                              <a:rPr lang="en-US" altLang="zh-TW" sz="1600" i="1">
                                <a:solidFill>
                                  <a:schemeClr val="bg2"/>
                                </a:solidFill>
                                <a:latin typeface="Cambria Math" panose="02040503050406030204" pitchFamily="18" charset="0"/>
                              </a:rPr>
                              <m:t>,</m:t>
                            </m:r>
                            <m:r>
                              <a:rPr lang="en-US" altLang="zh-TW" sz="1600" i="1">
                                <a:solidFill>
                                  <a:schemeClr val="bg2"/>
                                </a:solidFill>
                                <a:latin typeface="Cambria Math" panose="02040503050406030204" pitchFamily="18" charset="0"/>
                              </a:rPr>
                              <m:t>𝑒</m:t>
                            </m:r>
                          </m:sub>
                        </m:sSub>
                        <m:r>
                          <a:rPr lang="en-US" altLang="zh-TW" sz="1600" i="1">
                            <a:solidFill>
                              <a:schemeClr val="bg2"/>
                            </a:solidFill>
                            <a:latin typeface="Cambria Math" panose="02040503050406030204" pitchFamily="18" charset="0"/>
                          </a:rPr>
                          <m:t>𝜌</m:t>
                        </m:r>
                      </m:e>
                      <m:sub>
                        <m:r>
                          <a:rPr lang="en-US" altLang="zh-TW" sz="1600" i="1">
                            <a:solidFill>
                              <a:schemeClr val="bg2"/>
                            </a:solidFill>
                            <a:latin typeface="Cambria Math" panose="02040503050406030204" pitchFamily="18" charset="0"/>
                          </a:rPr>
                          <m:t>𝑎𝑡𝑦𝑝</m:t>
                        </m:r>
                        <m:r>
                          <a:rPr lang="en-US" altLang="zh-TW" sz="1600" i="1">
                            <a:solidFill>
                              <a:schemeClr val="bg2"/>
                            </a:solidFill>
                            <a:latin typeface="Cambria Math" panose="02040503050406030204" pitchFamily="18" charset="0"/>
                          </a:rPr>
                          <m:t>,</m:t>
                        </m:r>
                        <m:r>
                          <a:rPr lang="en-US" altLang="zh-TW" sz="1600" i="1">
                            <a:solidFill>
                              <a:schemeClr val="bg2"/>
                            </a:solidFill>
                            <a:latin typeface="Cambria Math" panose="02040503050406030204" pitchFamily="18" charset="0"/>
                          </a:rPr>
                          <m:t>𝑒𝑢</m:t>
                        </m:r>
                      </m:sub>
                    </m:sSub>
                    <m:sSub>
                      <m:sSubPr>
                        <m:ctrlPr>
                          <a:rPr lang="zh-TW" altLang="zh-TW" sz="1600" i="1">
                            <a:solidFill>
                              <a:schemeClr val="bg2"/>
                            </a:solidFill>
                            <a:latin typeface="Cambria Math" panose="02040503050406030204" pitchFamily="18" charset="0"/>
                          </a:rPr>
                        </m:ctrlPr>
                      </m:sSubPr>
                      <m:e>
                        <m:r>
                          <a:rPr lang="en-US" altLang="zh-TW" sz="1600" i="1">
                            <a:solidFill>
                              <a:schemeClr val="bg2"/>
                            </a:solidFill>
                            <a:latin typeface="Cambria Math" panose="02040503050406030204" pitchFamily="18" charset="0"/>
                          </a:rPr>
                          <m:t>𝜆</m:t>
                        </m:r>
                      </m:e>
                      <m:sub>
                        <m:r>
                          <a:rPr lang="en-US" altLang="zh-TW" sz="1600" i="1">
                            <a:solidFill>
                              <a:schemeClr val="bg2"/>
                            </a:solidFill>
                            <a:latin typeface="Cambria Math" panose="02040503050406030204" pitchFamily="18" charset="0"/>
                          </a:rPr>
                          <m:t>𝑎𝑡𝑦𝑝</m:t>
                        </m:r>
                      </m:sub>
                    </m:sSub>
                    <m:sSub>
                      <m:sSubPr>
                        <m:ctrlPr>
                          <a:rPr lang="zh-TW" altLang="zh-TW" sz="1600" i="1">
                            <a:solidFill>
                              <a:schemeClr val="bg2"/>
                            </a:solidFill>
                            <a:latin typeface="Cambria Math" panose="02040503050406030204" pitchFamily="18" charset="0"/>
                          </a:rPr>
                        </m:ctrlPr>
                      </m:sSubPr>
                      <m:e>
                        <m:r>
                          <a:rPr lang="en-US" altLang="zh-TW" sz="1600" i="1">
                            <a:solidFill>
                              <a:schemeClr val="bg2"/>
                            </a:solidFill>
                            <a:latin typeface="Cambria Math" panose="02040503050406030204" pitchFamily="18" charset="0"/>
                          </a:rPr>
                          <m:t>+</m:t>
                        </m:r>
                        <m:r>
                          <a:rPr lang="en-US" altLang="zh-TW" sz="1600" i="1">
                            <a:solidFill>
                              <a:schemeClr val="bg2"/>
                            </a:solidFill>
                            <a:latin typeface="Cambria Math" panose="02040503050406030204" pitchFamily="18" charset="0"/>
                          </a:rPr>
                          <m:t>𝜀</m:t>
                        </m:r>
                      </m:e>
                      <m:sub>
                        <m:r>
                          <a:rPr lang="en-US" altLang="zh-TW" sz="1600" i="1">
                            <a:solidFill>
                              <a:schemeClr val="bg2"/>
                            </a:solidFill>
                            <a:latin typeface="Cambria Math" panose="02040503050406030204" pitchFamily="18" charset="0"/>
                          </a:rPr>
                          <m:t>𝑎𝑡𝑦𝑝</m:t>
                        </m:r>
                      </m:sub>
                    </m:sSub>
                  </m:oMath>
                </a14:m>
                <a:endParaRPr lang="zh-TW" altLang="zh-TW" sz="1600" dirty="0">
                  <a:solidFill>
                    <a:schemeClr val="bg2"/>
                  </a:solidFill>
                </a:endParaRPr>
              </a:p>
              <a:p>
                <a:endParaRPr lang="en-US" altLang="zh-TW" sz="1600" dirty="0">
                  <a:solidFill>
                    <a:schemeClr val="bg2"/>
                  </a:solidFill>
                </a:endParaRPr>
              </a:p>
              <a:p>
                <a:r>
                  <a:rPr lang="en-US" altLang="zh-TW" sz="1600" dirty="0">
                    <a:solidFill>
                      <a:schemeClr val="bg2"/>
                    </a:solidFill>
                    <a:latin typeface="Times New Roman" panose="02020603050405020304" pitchFamily="18" charset="0"/>
                    <a:cs typeface="Times New Roman" panose="02020603050405020304" pitchFamily="18" charset="0"/>
                  </a:rPr>
                  <a:t>Where</a:t>
                </a:r>
                <a14:m>
                  <m:oMath xmlns:m="http://schemas.openxmlformats.org/officeDocument/2006/math">
                    <m:r>
                      <a:rPr lang="en-US" altLang="zh-TW" sz="1600">
                        <a:solidFill>
                          <a:schemeClr val="bg2"/>
                        </a:solidFill>
                        <a:latin typeface="Cambria Math" panose="02040503050406030204" pitchFamily="18" charset="0"/>
                        <a:cs typeface="Times New Roman" panose="02020603050405020304" pitchFamily="18" charset="0"/>
                      </a:rPr>
                      <m:t> </m:t>
                    </m:r>
                    <m:sSub>
                      <m:sSubPr>
                        <m:ctrlPr>
                          <a:rPr lang="zh-TW" altLang="zh-TW" sz="1600" i="1">
                            <a:solidFill>
                              <a:schemeClr val="bg2"/>
                            </a:solidFill>
                            <a:latin typeface="Cambria Math" panose="02040503050406030204" pitchFamily="18" charset="0"/>
                            <a:cs typeface="Times New Roman" panose="02020603050405020304" pitchFamily="18" charset="0"/>
                          </a:rPr>
                        </m:ctrlPr>
                      </m:sSubPr>
                      <m:e>
                        <m:r>
                          <a:rPr lang="en-US" altLang="zh-TW" sz="1600">
                            <a:solidFill>
                              <a:schemeClr val="bg2"/>
                            </a:solidFill>
                            <a:latin typeface="Cambria Math" panose="02040503050406030204" pitchFamily="18" charset="0"/>
                            <a:cs typeface="Times New Roman" panose="02020603050405020304" pitchFamily="18" charset="0"/>
                          </a:rPr>
                          <m:t>𝜌</m:t>
                        </m:r>
                      </m:e>
                      <m:sub>
                        <m:r>
                          <a:rPr lang="en-US" altLang="zh-TW" sz="1600">
                            <a:solidFill>
                              <a:schemeClr val="bg2"/>
                            </a:solidFill>
                            <a:latin typeface="Cambria Math" panose="02040503050406030204" pitchFamily="18" charset="0"/>
                            <a:cs typeface="Times New Roman" panose="02020603050405020304" pitchFamily="18" charset="0"/>
                          </a:rPr>
                          <m:t>𝑒𝑢</m:t>
                        </m:r>
                      </m:sub>
                    </m:sSub>
                  </m:oMath>
                </a14:m>
                <a:r>
                  <a:rPr lang="en-US" altLang="zh-TW" sz="1600" dirty="0">
                    <a:solidFill>
                      <a:schemeClr val="bg2"/>
                    </a:solidFill>
                    <a:latin typeface="Times New Roman" panose="02020603050405020304" pitchFamily="18" charset="0"/>
                    <a:cs typeface="Times New Roman" panose="02020603050405020304" pitchFamily="18" charset="0"/>
                  </a:rPr>
                  <a:t> is the correlation between the discrete decision and the income equations that sample selection assumes and </a:t>
                </a:r>
                <a14:m>
                  <m:oMath xmlns:m="http://schemas.openxmlformats.org/officeDocument/2006/math">
                    <m:sSub>
                      <m:sSubPr>
                        <m:ctrlPr>
                          <a:rPr lang="zh-TW" altLang="zh-TW" sz="1600" i="1">
                            <a:solidFill>
                              <a:schemeClr val="bg2"/>
                            </a:solidFill>
                            <a:latin typeface="Cambria Math" panose="02040503050406030204" pitchFamily="18" charset="0"/>
                            <a:cs typeface="Times New Roman" panose="02020603050405020304" pitchFamily="18" charset="0"/>
                          </a:rPr>
                        </m:ctrlPr>
                      </m:sSubPr>
                      <m:e>
                        <m:r>
                          <a:rPr lang="en-US" altLang="zh-TW" sz="1600">
                            <a:solidFill>
                              <a:schemeClr val="bg2"/>
                            </a:solidFill>
                            <a:latin typeface="Cambria Math" panose="02040503050406030204" pitchFamily="18" charset="0"/>
                            <a:cs typeface="Times New Roman" panose="02020603050405020304" pitchFamily="18" charset="0"/>
                          </a:rPr>
                          <m:t>𝜎</m:t>
                        </m:r>
                      </m:e>
                      <m:sub>
                        <m:r>
                          <a:rPr lang="en-US" altLang="zh-TW" sz="1600">
                            <a:solidFill>
                              <a:schemeClr val="bg2"/>
                            </a:solidFill>
                            <a:latin typeface="Cambria Math" panose="02040503050406030204" pitchFamily="18" charset="0"/>
                            <a:cs typeface="Times New Roman" panose="02020603050405020304" pitchFamily="18" charset="0"/>
                          </a:rPr>
                          <m:t>𝑒</m:t>
                        </m:r>
                      </m:sub>
                    </m:sSub>
                  </m:oMath>
                </a14:m>
                <a:r>
                  <a:rPr lang="en-US" altLang="zh-TW" sz="1600" dirty="0">
                    <a:solidFill>
                      <a:schemeClr val="bg2"/>
                    </a:solidFill>
                    <a:latin typeface="Times New Roman" panose="02020603050405020304" pitchFamily="18" charset="0"/>
                    <a:cs typeface="Times New Roman" panose="02020603050405020304" pitchFamily="18" charset="0"/>
                  </a:rPr>
                  <a:t> is the standard error of the error term from the income equations.</a:t>
                </a:r>
              </a:p>
              <a:p>
                <a:pPr marL="146050" indent="0">
                  <a:buNone/>
                </a:pPr>
                <a:endParaRPr lang="en-US" altLang="zh-TW" sz="1500" dirty="0">
                  <a:latin typeface="Times New Roman" panose="02020603050405020304" pitchFamily="18" charset="0"/>
                  <a:cs typeface="Times New Roman" panose="02020603050405020304" pitchFamily="18" charset="0"/>
                </a:endParaRPr>
              </a:p>
              <a:p>
                <a:endParaRPr lang="zh-TW" altLang="en-US" dirty="0"/>
              </a:p>
            </p:txBody>
          </p:sp>
        </mc:Choice>
        <mc:Fallback>
          <p:sp>
            <p:nvSpPr>
              <p:cNvPr id="3" name="文字版面配置區 2">
                <a:extLst>
                  <a:ext uri="{FF2B5EF4-FFF2-40B4-BE49-F238E27FC236}">
                    <a16:creationId xmlns:a16="http://schemas.microsoft.com/office/drawing/2014/main" id="{C4C5770C-3B71-4D93-9521-CB773FAABB3B}"/>
                  </a:ext>
                </a:extLst>
              </p:cNvPr>
              <p:cNvSpPr>
                <a:spLocks noGrp="1" noRot="1" noChangeAspect="1" noMove="1" noResize="1" noEditPoints="1" noAdjustHandles="1" noChangeArrowheads="1" noChangeShapeType="1" noTextEdit="1"/>
              </p:cNvSpPr>
              <p:nvPr>
                <p:ph type="body" idx="1"/>
              </p:nvPr>
            </p:nvSpPr>
            <p:spPr>
              <a:xfrm>
                <a:off x="729450" y="2078874"/>
                <a:ext cx="7688700" cy="2759825"/>
              </a:xfrm>
              <a:blipFill>
                <a:blip r:embed="rId2"/>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43868693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0CC9CB-27FE-4602-8D0D-CA270DD07188}"/>
              </a:ext>
            </a:extLst>
          </p:cNvPr>
          <p:cNvSpPr>
            <a:spLocks noGrp="1"/>
          </p:cNvSpPr>
          <p:nvPr>
            <p:ph type="title"/>
          </p:nvPr>
        </p:nvSpPr>
        <p:spPr/>
        <p:txBody>
          <a:bodyPr>
            <a:noAutofit/>
          </a:bodyPr>
          <a:lstStyle/>
          <a:p>
            <a:r>
              <a:rPr lang="en-US" altLang="zh-TW" sz="2500" dirty="0">
                <a:solidFill>
                  <a:srgbClr val="203864"/>
                </a:solidFill>
              </a:rPr>
              <a:t>The First Definition</a:t>
            </a:r>
            <a:endParaRPr lang="zh-TW" altLang="en-US" sz="2500" dirty="0"/>
          </a:p>
        </p:txBody>
      </p:sp>
      <p:sp>
        <p:nvSpPr>
          <p:cNvPr id="3" name="文字版面配置區 2">
            <a:extLst>
              <a:ext uri="{FF2B5EF4-FFF2-40B4-BE49-F238E27FC236}">
                <a16:creationId xmlns:a16="http://schemas.microsoft.com/office/drawing/2014/main" id="{07EE2101-30CE-48F5-B9B0-6EB0CA8FE83A}"/>
              </a:ext>
            </a:extLst>
          </p:cNvPr>
          <p:cNvSpPr>
            <a:spLocks noGrp="1"/>
          </p:cNvSpPr>
          <p:nvPr>
            <p:ph type="body" idx="1"/>
          </p:nvPr>
        </p:nvSpPr>
        <p:spPr/>
        <p:txBody>
          <a:bodyPr/>
          <a:lstStyle/>
          <a:p>
            <a:endParaRPr lang="zh-TW" altLang="en-US" dirty="0"/>
          </a:p>
        </p:txBody>
      </p:sp>
      <p:pic>
        <p:nvPicPr>
          <p:cNvPr id="4" name="圖片 3">
            <a:extLst>
              <a:ext uri="{FF2B5EF4-FFF2-40B4-BE49-F238E27FC236}">
                <a16:creationId xmlns:a16="http://schemas.microsoft.com/office/drawing/2014/main" id="{101BEA1B-7240-4386-BDE8-A120F9E079E3}"/>
              </a:ext>
            </a:extLst>
          </p:cNvPr>
          <p:cNvPicPr>
            <a:picLocks noChangeAspect="1"/>
          </p:cNvPicPr>
          <p:nvPr/>
        </p:nvPicPr>
        <p:blipFill>
          <a:blip r:embed="rId2"/>
          <a:stretch>
            <a:fillRect/>
          </a:stretch>
        </p:blipFill>
        <p:spPr>
          <a:xfrm>
            <a:off x="3994557" y="0"/>
            <a:ext cx="5610619" cy="5143500"/>
          </a:xfrm>
          <a:prstGeom prst="rect">
            <a:avLst/>
          </a:prstGeom>
        </p:spPr>
      </p:pic>
    </p:spTree>
    <p:extLst>
      <p:ext uri="{BB962C8B-B14F-4D97-AF65-F5344CB8AC3E}">
        <p14:creationId xmlns:p14="http://schemas.microsoft.com/office/powerpoint/2010/main" val="74654450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A16F9B-1CC3-4D5E-BEAF-E5D0FFF9D815}"/>
              </a:ext>
            </a:extLst>
          </p:cNvPr>
          <p:cNvSpPr>
            <a:spLocks noGrp="1"/>
          </p:cNvSpPr>
          <p:nvPr>
            <p:ph type="title"/>
          </p:nvPr>
        </p:nvSpPr>
        <p:spPr/>
        <p:txBody>
          <a:bodyPr>
            <a:normAutofit fontScale="90000"/>
          </a:bodyPr>
          <a:lstStyle/>
          <a:p>
            <a:r>
              <a:rPr lang="en-US" altLang="zh-TW" sz="2800" dirty="0">
                <a:solidFill>
                  <a:srgbClr val="203864"/>
                </a:solidFill>
              </a:rPr>
              <a:t>The First Definition</a:t>
            </a:r>
            <a:endParaRPr lang="zh-TW" altLang="en-US" dirty="0"/>
          </a:p>
        </p:txBody>
      </p:sp>
      <p:sp>
        <p:nvSpPr>
          <p:cNvPr id="3" name="文字版面配置區 2">
            <a:extLst>
              <a:ext uri="{FF2B5EF4-FFF2-40B4-BE49-F238E27FC236}">
                <a16:creationId xmlns:a16="http://schemas.microsoft.com/office/drawing/2014/main" id="{E03ADE5E-B253-4371-A791-D785E8973B34}"/>
              </a:ext>
            </a:extLst>
          </p:cNvPr>
          <p:cNvSpPr>
            <a:spLocks noGrp="1"/>
          </p:cNvSpPr>
          <p:nvPr>
            <p:ph type="body" idx="1"/>
          </p:nvPr>
        </p:nvSpPr>
        <p:spPr/>
        <p:txBody>
          <a:bodyPr/>
          <a:lstStyle/>
          <a:p>
            <a:endParaRPr lang="zh-TW" altLang="en-US" dirty="0"/>
          </a:p>
        </p:txBody>
      </p:sp>
      <p:pic>
        <p:nvPicPr>
          <p:cNvPr id="4" name="圖片 3">
            <a:extLst>
              <a:ext uri="{FF2B5EF4-FFF2-40B4-BE49-F238E27FC236}">
                <a16:creationId xmlns:a16="http://schemas.microsoft.com/office/drawing/2014/main" id="{A47ECAEB-AF89-4447-81E1-6E3B20FB2EF4}"/>
              </a:ext>
            </a:extLst>
          </p:cNvPr>
          <p:cNvPicPr>
            <a:picLocks noChangeAspect="1"/>
          </p:cNvPicPr>
          <p:nvPr/>
        </p:nvPicPr>
        <p:blipFill>
          <a:blip r:embed="rId2"/>
          <a:stretch>
            <a:fillRect/>
          </a:stretch>
        </p:blipFill>
        <p:spPr>
          <a:xfrm>
            <a:off x="3957912" y="0"/>
            <a:ext cx="5551848" cy="5206400"/>
          </a:xfrm>
          <a:prstGeom prst="rect">
            <a:avLst/>
          </a:prstGeom>
        </p:spPr>
      </p:pic>
    </p:spTree>
    <p:extLst>
      <p:ext uri="{BB962C8B-B14F-4D97-AF65-F5344CB8AC3E}">
        <p14:creationId xmlns:p14="http://schemas.microsoft.com/office/powerpoint/2010/main" val="208016443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568D79DB-0F37-45AD-A9AB-2B4755DDBB2E}"/>
              </a:ext>
            </a:extLst>
          </p:cNvPr>
          <p:cNvPicPr>
            <a:picLocks noChangeAspect="1"/>
          </p:cNvPicPr>
          <p:nvPr/>
        </p:nvPicPr>
        <p:blipFill>
          <a:blip r:embed="rId2"/>
          <a:stretch>
            <a:fillRect/>
          </a:stretch>
        </p:blipFill>
        <p:spPr>
          <a:xfrm>
            <a:off x="4361364" y="0"/>
            <a:ext cx="5488769" cy="5143500"/>
          </a:xfrm>
          <a:prstGeom prst="rect">
            <a:avLst/>
          </a:prstGeom>
        </p:spPr>
      </p:pic>
      <p:sp>
        <p:nvSpPr>
          <p:cNvPr id="2" name="標題 1">
            <a:extLst>
              <a:ext uri="{FF2B5EF4-FFF2-40B4-BE49-F238E27FC236}">
                <a16:creationId xmlns:a16="http://schemas.microsoft.com/office/drawing/2014/main" id="{561ABC9C-F683-4203-83E5-44E28E61DAA4}"/>
              </a:ext>
            </a:extLst>
          </p:cNvPr>
          <p:cNvSpPr>
            <a:spLocks noGrp="1"/>
          </p:cNvSpPr>
          <p:nvPr>
            <p:ph type="title"/>
          </p:nvPr>
        </p:nvSpPr>
        <p:spPr/>
        <p:txBody>
          <a:bodyPr>
            <a:noAutofit/>
          </a:bodyPr>
          <a:lstStyle/>
          <a:p>
            <a:r>
              <a:rPr lang="en-US" altLang="zh-TW" sz="2500" dirty="0">
                <a:solidFill>
                  <a:srgbClr val="203864"/>
                </a:solidFill>
              </a:rPr>
              <a:t>The Second Definition</a:t>
            </a:r>
            <a:endParaRPr lang="zh-TW" altLang="en-US" sz="2500" dirty="0">
              <a:solidFill>
                <a:srgbClr val="203864"/>
              </a:solidFill>
            </a:endParaRPr>
          </a:p>
        </p:txBody>
      </p:sp>
      <p:sp>
        <p:nvSpPr>
          <p:cNvPr id="3" name="文字版面配置區 2">
            <a:extLst>
              <a:ext uri="{FF2B5EF4-FFF2-40B4-BE49-F238E27FC236}">
                <a16:creationId xmlns:a16="http://schemas.microsoft.com/office/drawing/2014/main" id="{C0499002-3327-4D30-B40D-3224A249FCB7}"/>
              </a:ext>
            </a:extLst>
          </p:cNvPr>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22396924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2B1597-DC7B-46AD-8F8B-32CB59E25CD6}"/>
              </a:ext>
            </a:extLst>
          </p:cNvPr>
          <p:cNvSpPr>
            <a:spLocks noGrp="1"/>
          </p:cNvSpPr>
          <p:nvPr>
            <p:ph type="title"/>
          </p:nvPr>
        </p:nvSpPr>
        <p:spPr/>
        <p:txBody>
          <a:bodyPr>
            <a:normAutofit fontScale="90000"/>
          </a:bodyPr>
          <a:lstStyle/>
          <a:p>
            <a:r>
              <a:rPr lang="en-US" altLang="zh-TW" sz="2800" dirty="0">
                <a:solidFill>
                  <a:srgbClr val="203864"/>
                </a:solidFill>
              </a:rPr>
              <a:t>The Second Definition</a:t>
            </a:r>
            <a:endParaRPr lang="zh-TW" altLang="en-US" dirty="0"/>
          </a:p>
        </p:txBody>
      </p:sp>
      <p:sp>
        <p:nvSpPr>
          <p:cNvPr id="3" name="文字版面配置區 2">
            <a:extLst>
              <a:ext uri="{FF2B5EF4-FFF2-40B4-BE49-F238E27FC236}">
                <a16:creationId xmlns:a16="http://schemas.microsoft.com/office/drawing/2014/main" id="{75D54967-E7AC-483C-A687-E02A72D3FEC6}"/>
              </a:ext>
            </a:extLst>
          </p:cNvPr>
          <p:cNvSpPr>
            <a:spLocks noGrp="1"/>
          </p:cNvSpPr>
          <p:nvPr>
            <p:ph type="body" idx="1"/>
          </p:nvPr>
        </p:nvSpPr>
        <p:spPr/>
        <p:txBody>
          <a:bodyPr/>
          <a:lstStyle/>
          <a:p>
            <a:endParaRPr lang="zh-TW" altLang="en-US"/>
          </a:p>
        </p:txBody>
      </p:sp>
      <p:pic>
        <p:nvPicPr>
          <p:cNvPr id="4" name="圖片 3">
            <a:extLst>
              <a:ext uri="{FF2B5EF4-FFF2-40B4-BE49-F238E27FC236}">
                <a16:creationId xmlns:a16="http://schemas.microsoft.com/office/drawing/2014/main" id="{6BBCB2DA-2398-4F05-9CD2-886F2FB2DF7D}"/>
              </a:ext>
            </a:extLst>
          </p:cNvPr>
          <p:cNvPicPr>
            <a:picLocks noChangeAspect="1"/>
          </p:cNvPicPr>
          <p:nvPr/>
        </p:nvPicPr>
        <p:blipFill>
          <a:blip r:embed="rId2"/>
          <a:stretch>
            <a:fillRect/>
          </a:stretch>
        </p:blipFill>
        <p:spPr>
          <a:xfrm>
            <a:off x="4379639" y="79513"/>
            <a:ext cx="5375079" cy="5143500"/>
          </a:xfrm>
          <a:prstGeom prst="rect">
            <a:avLst/>
          </a:prstGeom>
        </p:spPr>
      </p:pic>
    </p:spTree>
    <p:extLst>
      <p:ext uri="{BB962C8B-B14F-4D97-AF65-F5344CB8AC3E}">
        <p14:creationId xmlns:p14="http://schemas.microsoft.com/office/powerpoint/2010/main" val="108660309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zh-TW" sz="3060" dirty="0">
                <a:solidFill>
                  <a:srgbClr val="203864"/>
                </a:solidFill>
              </a:rPr>
              <a:t>Discussion</a:t>
            </a:r>
            <a:endParaRPr dirty="0"/>
          </a:p>
          <a:p>
            <a:pPr marL="0" lvl="0" indent="0" algn="l" rtl="0">
              <a:spcBef>
                <a:spcPts val="0"/>
              </a:spcBef>
              <a:spcAft>
                <a:spcPts val="0"/>
              </a:spcAft>
              <a:buNone/>
            </a:pPr>
            <a:endParaRPr dirty="0"/>
          </a:p>
        </p:txBody>
      </p:sp>
      <mc:AlternateContent xmlns:mc="http://schemas.openxmlformats.org/markup-compatibility/2006">
        <mc:Choice xmlns:a14="http://schemas.microsoft.com/office/drawing/2010/main" Requires="a14">
          <p:sp>
            <p:nvSpPr>
              <p:cNvPr id="129" name="Google Shape;129;p20"/>
              <p:cNvSpPr txBox="1">
                <a:spLocks noGrp="1"/>
              </p:cNvSpPr>
              <p:nvPr>
                <p:ph type="body" idx="1"/>
              </p:nvPr>
            </p:nvSpPr>
            <p:spPr>
              <a:xfrm>
                <a:off x="645231" y="2136749"/>
                <a:ext cx="7769564" cy="3006752"/>
              </a:xfrm>
              <a:prstGeom prst="rect">
                <a:avLst/>
              </a:prstGeom>
            </p:spPr>
            <p:txBody>
              <a:bodyPr spcFirstLastPara="1" wrap="square" lIns="91425" tIns="91425" rIns="91425" bIns="91425" anchor="t" anchorCtr="0">
                <a:normAutofit/>
              </a:bodyPr>
              <a:lstStyle/>
              <a:p>
                <a:pPr indent="-285750">
                  <a:lnSpc>
                    <a:spcPct val="100000"/>
                  </a:lnSpc>
                  <a:spcBef>
                    <a:spcPts val="1000"/>
                  </a:spcBef>
                </a:pPr>
                <a:r>
                  <a:rPr lang="en-US" altLang="zh-TW" sz="1400" dirty="0">
                    <a:solidFill>
                      <a:schemeClr val="bg2"/>
                    </a:solidFill>
                    <a:latin typeface="Times New Roman" panose="02020603050405020304" pitchFamily="18" charset="0"/>
                    <a:cs typeface="Times New Roman" panose="02020603050405020304" pitchFamily="18" charset="0"/>
                  </a:rPr>
                  <a:t>The results from model 2 and model 3 suggest people were more likely to take atypical jobs in 2019 even though the income equations in 2019 were not significantly different from those of previous years. </a:t>
                </a:r>
              </a:p>
              <a:p>
                <a:pPr indent="-285750">
                  <a:lnSpc>
                    <a:spcPct val="100000"/>
                  </a:lnSpc>
                  <a:spcBef>
                    <a:spcPts val="1000"/>
                  </a:spcBef>
                </a:pPr>
                <a:r>
                  <a:rPr lang="en-US" altLang="zh-TW" sz="1400" dirty="0">
                    <a:solidFill>
                      <a:schemeClr val="bg2"/>
                    </a:solidFill>
                    <a:latin typeface="Times New Roman" panose="02020603050405020304" pitchFamily="18" charset="0"/>
                    <a:cs typeface="Times New Roman" panose="02020603050405020304" pitchFamily="18" charset="0"/>
                  </a:rPr>
                  <a:t>The main restriction of this study is resulted from the dummy variable T, which is expected to capture the impact of rise in food delivery platforms in this study.</a:t>
                </a:r>
                <a:endParaRPr lang="zh-TW" altLang="zh-TW" sz="1400" dirty="0">
                  <a:solidFill>
                    <a:schemeClr val="bg2"/>
                  </a:solidFill>
                  <a:latin typeface="Times New Roman" panose="02020603050405020304" pitchFamily="18" charset="0"/>
                  <a:cs typeface="Times New Roman" panose="02020603050405020304" pitchFamily="18" charset="0"/>
                </a:endParaRPr>
              </a:p>
              <a:p>
                <a:pPr indent="-285750">
                  <a:lnSpc>
                    <a:spcPct val="100000"/>
                  </a:lnSpc>
                  <a:spcBef>
                    <a:spcPts val="1000"/>
                  </a:spcBef>
                </a:pPr>
                <a:r>
                  <a:rPr lang="en-US" altLang="zh-TW" sz="1400" dirty="0">
                    <a:solidFill>
                      <a:schemeClr val="bg2"/>
                    </a:solidFill>
                    <a:latin typeface="Times New Roman" panose="02020603050405020304" pitchFamily="18" charset="0"/>
                    <a:cs typeface="Times New Roman" panose="02020603050405020304" pitchFamily="18" charset="0"/>
                  </a:rPr>
                  <a:t>To justify this main assumption, we need to be confident to argue that if there is no flourishing in food delivery platforms industry, then </a:t>
                </a:r>
                <a14:m>
                  <m:oMath xmlns:m="http://schemas.openxmlformats.org/officeDocument/2006/math">
                    <m:sSub>
                      <m:sSubPr>
                        <m:ctrlPr>
                          <a:rPr lang="zh-TW" altLang="zh-TW" sz="1400">
                            <a:solidFill>
                              <a:schemeClr val="bg2"/>
                            </a:solidFill>
                            <a:latin typeface="Times New Roman" panose="02020603050405020304" pitchFamily="18" charset="0"/>
                            <a:cs typeface="Times New Roman" panose="02020603050405020304" pitchFamily="18" charset="0"/>
                          </a:rPr>
                        </m:ctrlPr>
                      </m:sSubPr>
                      <m:e>
                        <m:r>
                          <a:rPr lang="en-US" altLang="zh-TW" sz="1400">
                            <a:solidFill>
                              <a:schemeClr val="bg2"/>
                            </a:solidFill>
                            <a:latin typeface="Times New Roman" panose="02020603050405020304" pitchFamily="18" charset="0"/>
                            <a:cs typeface="Times New Roman" panose="02020603050405020304" pitchFamily="18" charset="0"/>
                          </a:rPr>
                          <m:t>𝑌</m:t>
                        </m:r>
                      </m:e>
                      <m:sub>
                        <m:r>
                          <a:rPr lang="en-US" altLang="zh-TW" sz="1400">
                            <a:solidFill>
                              <a:schemeClr val="bg2"/>
                            </a:solidFill>
                            <a:latin typeface="Times New Roman" panose="02020603050405020304" pitchFamily="18" charset="0"/>
                            <a:cs typeface="Times New Roman" panose="02020603050405020304" pitchFamily="18" charset="0"/>
                          </a:rPr>
                          <m:t>𝑖</m:t>
                        </m:r>
                      </m:sub>
                    </m:sSub>
                  </m:oMath>
                </a14:m>
                <a:r>
                  <a:rPr lang="en-US" altLang="zh-TW" sz="1400" dirty="0">
                    <a:solidFill>
                      <a:schemeClr val="bg2"/>
                    </a:solidFill>
                    <a:latin typeface="Times New Roman" panose="02020603050405020304" pitchFamily="18" charset="0"/>
                    <a:cs typeface="Times New Roman" panose="02020603050405020304" pitchFamily="18" charset="0"/>
                  </a:rPr>
                  <a:t> should be stable. </a:t>
                </a:r>
                <a:endParaRPr lang="zh-TW" altLang="zh-TW" sz="1400" dirty="0">
                  <a:solidFill>
                    <a:schemeClr val="bg2"/>
                  </a:solidFill>
                  <a:latin typeface="Times New Roman" panose="02020603050405020304" pitchFamily="18" charset="0"/>
                  <a:cs typeface="Times New Roman" panose="02020603050405020304" pitchFamily="18" charset="0"/>
                </a:endParaRPr>
              </a:p>
            </p:txBody>
          </p:sp>
        </mc:Choice>
        <mc:Fallback>
          <p:sp>
            <p:nvSpPr>
              <p:cNvPr id="129" name="Google Shape;129;p20"/>
              <p:cNvSpPr txBox="1">
                <a:spLocks noGrp="1" noRot="1" noChangeAspect="1" noMove="1" noResize="1" noEditPoints="1" noAdjustHandles="1" noChangeArrowheads="1" noChangeShapeType="1" noTextEdit="1"/>
              </p:cNvSpPr>
              <p:nvPr>
                <p:ph type="body" idx="1"/>
              </p:nvPr>
            </p:nvSpPr>
            <p:spPr>
              <a:xfrm>
                <a:off x="645231" y="2136749"/>
                <a:ext cx="7769564" cy="3006752"/>
              </a:xfrm>
              <a:prstGeom prst="rect">
                <a:avLst/>
              </a:prstGeom>
              <a:blipFill>
                <a:blip r:embed="rId3"/>
                <a:stretch>
                  <a:fillRect r="-785"/>
                </a:stretch>
              </a:blipFill>
            </p:spPr>
            <p:txBody>
              <a:bodyPr/>
              <a:lstStyle/>
              <a:p>
                <a:r>
                  <a:rPr lang="zh-TW"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8CCCFD-4BF1-4101-9E18-DB8E099B76AD}"/>
              </a:ext>
            </a:extLst>
          </p:cNvPr>
          <p:cNvSpPr>
            <a:spLocks noGrp="1"/>
          </p:cNvSpPr>
          <p:nvPr>
            <p:ph type="title"/>
          </p:nvPr>
        </p:nvSpPr>
        <p:spPr/>
        <p:txBody>
          <a:bodyPr>
            <a:normAutofit fontScale="90000"/>
          </a:bodyPr>
          <a:lstStyle/>
          <a:p>
            <a:endParaRPr lang="zh-TW" altLang="en-US"/>
          </a:p>
        </p:txBody>
      </p:sp>
      <p:pic>
        <p:nvPicPr>
          <p:cNvPr id="6" name="圖片 5">
            <a:extLst>
              <a:ext uri="{FF2B5EF4-FFF2-40B4-BE49-F238E27FC236}">
                <a16:creationId xmlns:a16="http://schemas.microsoft.com/office/drawing/2014/main" id="{6743B7F1-6273-4DB5-8DDE-798B9CF74EB6}"/>
              </a:ext>
            </a:extLst>
          </p:cNvPr>
          <p:cNvPicPr>
            <a:picLocks noChangeAspect="1"/>
          </p:cNvPicPr>
          <p:nvPr/>
        </p:nvPicPr>
        <p:blipFill>
          <a:blip r:embed="rId2"/>
          <a:stretch>
            <a:fillRect/>
          </a:stretch>
        </p:blipFill>
        <p:spPr>
          <a:xfrm>
            <a:off x="2181209" y="672781"/>
            <a:ext cx="5274564" cy="4306824"/>
          </a:xfrm>
          <a:prstGeom prst="rect">
            <a:avLst/>
          </a:prstGeom>
        </p:spPr>
      </p:pic>
      <p:sp>
        <p:nvSpPr>
          <p:cNvPr id="3" name="文字版面配置區 2">
            <a:extLst>
              <a:ext uri="{FF2B5EF4-FFF2-40B4-BE49-F238E27FC236}">
                <a16:creationId xmlns:a16="http://schemas.microsoft.com/office/drawing/2014/main" id="{0C2918AE-3760-4CE8-950C-4857443334CD}"/>
              </a:ext>
            </a:extLst>
          </p:cNvPr>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03786947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90000"/>
              </a:lnSpc>
              <a:spcBef>
                <a:spcPts val="1000"/>
              </a:spcBef>
              <a:spcAft>
                <a:spcPts val="0"/>
              </a:spcAft>
              <a:buNone/>
            </a:pPr>
            <a:r>
              <a:rPr lang="en-US" altLang="zh-TW" sz="3060" dirty="0">
                <a:solidFill>
                  <a:srgbClr val="203864"/>
                </a:solidFill>
              </a:rPr>
              <a:t>A</a:t>
            </a:r>
            <a:r>
              <a:rPr lang="zh-TW" altLang="en-US" sz="3060" dirty="0">
                <a:solidFill>
                  <a:srgbClr val="203864"/>
                </a:solidFill>
              </a:rPr>
              <a:t> </a:t>
            </a:r>
            <a:r>
              <a:rPr lang="en-US" altLang="zh-TW" sz="3060" dirty="0">
                <a:solidFill>
                  <a:srgbClr val="203864"/>
                </a:solidFill>
              </a:rPr>
              <a:t>Quick Review</a:t>
            </a:r>
            <a:endParaRPr dirty="0"/>
          </a:p>
        </p:txBody>
      </p:sp>
      <p:sp>
        <p:nvSpPr>
          <p:cNvPr id="117" name="Google Shape;117;p18"/>
          <p:cNvSpPr txBox="1">
            <a:spLocks noGrp="1"/>
          </p:cNvSpPr>
          <p:nvPr>
            <p:ph type="body" idx="1"/>
          </p:nvPr>
        </p:nvSpPr>
        <p:spPr>
          <a:xfrm>
            <a:off x="299129" y="1857635"/>
            <a:ext cx="8545741" cy="3285865"/>
          </a:xfrm>
          <a:prstGeom prst="rect">
            <a:avLst/>
          </a:prstGeom>
        </p:spPr>
        <p:txBody>
          <a:bodyPr spcFirstLastPara="1" wrap="square" lIns="91425" tIns="91425" rIns="91425" bIns="91425" anchor="t" anchorCtr="0">
            <a:normAutofit fontScale="92500"/>
          </a:bodyPr>
          <a:lstStyle/>
          <a:p>
            <a:pPr indent="-285750"/>
            <a:r>
              <a:rPr lang="en-US" altLang="zh-TW" dirty="0">
                <a:solidFill>
                  <a:schemeClr val="bg2"/>
                </a:solidFill>
                <a:latin typeface="Times New Roman" panose="02020603050405020304" pitchFamily="18" charset="0"/>
                <a:cs typeface="Times New Roman" panose="02020603050405020304" pitchFamily="18" charset="0"/>
              </a:rPr>
              <a:t>This study uses the Manpower Utilization Quasi-Longitudinal Survey data to estimate the effect of food delivery platforms on the labor market.</a:t>
            </a:r>
          </a:p>
          <a:p>
            <a:pPr indent="-285750"/>
            <a:endParaRPr lang="en-US" altLang="zh-TW" dirty="0">
              <a:solidFill>
                <a:schemeClr val="bg2"/>
              </a:solidFill>
              <a:latin typeface="Times New Roman" panose="02020603050405020304" pitchFamily="18" charset="0"/>
              <a:cs typeface="Times New Roman" panose="02020603050405020304" pitchFamily="18" charset="0"/>
            </a:endParaRPr>
          </a:p>
          <a:p>
            <a:pPr indent="-285750"/>
            <a:r>
              <a:rPr lang="en-US" altLang="zh-TW" dirty="0">
                <a:solidFill>
                  <a:schemeClr val="bg2"/>
                </a:solidFill>
                <a:latin typeface="Times New Roman" panose="02020603050405020304" pitchFamily="18" charset="0"/>
                <a:cs typeface="Times New Roman" panose="02020603050405020304" pitchFamily="18" charset="0"/>
              </a:rPr>
              <a:t>I use the data from 2016 to 2019. Due to data limitation, I can only identify part-time workers, temporary workers and dispatched workers as atypical workers.</a:t>
            </a:r>
          </a:p>
          <a:p>
            <a:pPr indent="-285750"/>
            <a:endParaRPr lang="en-US" altLang="zh-TW" dirty="0">
              <a:solidFill>
                <a:schemeClr val="bg2"/>
              </a:solidFill>
              <a:latin typeface="Times New Roman" panose="02020603050405020304" pitchFamily="18" charset="0"/>
              <a:cs typeface="Times New Roman" panose="02020603050405020304" pitchFamily="18" charset="0"/>
            </a:endParaRPr>
          </a:p>
          <a:p>
            <a:pPr indent="-285750"/>
            <a:r>
              <a:rPr lang="en-US" altLang="zh-TW" dirty="0">
                <a:solidFill>
                  <a:schemeClr val="bg2"/>
                </a:solidFill>
                <a:latin typeface="Times New Roman" panose="02020603050405020304" pitchFamily="18" charset="0"/>
                <a:cs typeface="Times New Roman" panose="02020603050405020304" pitchFamily="18" charset="0"/>
              </a:rPr>
              <a:t>I use two different definitions of atypical employment to test the sensitivity of the estimation results.</a:t>
            </a:r>
          </a:p>
          <a:p>
            <a:pPr indent="-285750"/>
            <a:endParaRPr lang="en-US" altLang="zh-TW" dirty="0">
              <a:solidFill>
                <a:schemeClr val="bg2"/>
              </a:solidFill>
              <a:latin typeface="Times New Roman" panose="02020603050405020304" pitchFamily="18" charset="0"/>
              <a:cs typeface="Times New Roman" panose="02020603050405020304" pitchFamily="18" charset="0"/>
            </a:endParaRPr>
          </a:p>
          <a:p>
            <a:pPr lvl="0" indent="-285750">
              <a:lnSpc>
                <a:spcPct val="125000"/>
              </a:lnSpc>
            </a:pPr>
            <a:r>
              <a:rPr lang="en-US" altLang="zh-TW" dirty="0">
                <a:solidFill>
                  <a:schemeClr val="bg2"/>
                </a:solidFill>
                <a:latin typeface="Times New Roman" panose="02020603050405020304" pitchFamily="18" charset="0"/>
                <a:cs typeface="Times New Roman" panose="02020603050405020304" pitchFamily="18" charset="0"/>
                <a:sym typeface="Arial"/>
              </a:rPr>
              <a:t>The first definition of atypical workers includes part-time workers, temporary workers and dispatched workers.</a:t>
            </a:r>
          </a:p>
          <a:p>
            <a:pPr lvl="0" indent="-285750">
              <a:lnSpc>
                <a:spcPct val="125000"/>
              </a:lnSpc>
            </a:pPr>
            <a:endParaRPr lang="en-US" altLang="zh-TW" dirty="0">
              <a:solidFill>
                <a:schemeClr val="bg2"/>
              </a:solidFill>
              <a:latin typeface="Times New Roman" panose="02020603050405020304" pitchFamily="18" charset="0"/>
              <a:cs typeface="Times New Roman" panose="02020603050405020304" pitchFamily="18" charset="0"/>
              <a:sym typeface="Arial"/>
            </a:endParaRPr>
          </a:p>
          <a:p>
            <a:pPr lvl="0" indent="-285750">
              <a:lnSpc>
                <a:spcPct val="125000"/>
              </a:lnSpc>
            </a:pPr>
            <a:r>
              <a:rPr lang="en-US" altLang="zh-TW" dirty="0">
                <a:solidFill>
                  <a:schemeClr val="bg2"/>
                </a:solidFill>
                <a:latin typeface="Times New Roman" panose="02020603050405020304" pitchFamily="18" charset="0"/>
                <a:cs typeface="Times New Roman" panose="02020603050405020304" pitchFamily="18" charset="0"/>
                <a:sym typeface="Arial"/>
              </a:rPr>
              <a:t>Using the first definition, only those who are not only non-temporary and non-dispatched but also full-time are considered as typical workers.</a:t>
            </a:r>
          </a:p>
          <a:p>
            <a:pPr lvl="0" indent="-285750">
              <a:lnSpc>
                <a:spcPct val="125000"/>
              </a:lnSpc>
            </a:pPr>
            <a:endParaRPr lang="en-US" altLang="zh-TW" dirty="0">
              <a:solidFill>
                <a:schemeClr val="bg2"/>
              </a:solidFill>
              <a:latin typeface="Times New Roman" panose="02020603050405020304" pitchFamily="18" charset="0"/>
              <a:cs typeface="Times New Roman" panose="02020603050405020304" pitchFamily="18" charset="0"/>
              <a:sym typeface="Arial"/>
            </a:endParaRPr>
          </a:p>
          <a:p>
            <a:pPr lvl="0" indent="-285750">
              <a:lnSpc>
                <a:spcPct val="125000"/>
              </a:lnSpc>
            </a:pPr>
            <a:r>
              <a:rPr lang="en-US" altLang="zh-TW" dirty="0">
                <a:solidFill>
                  <a:schemeClr val="bg2"/>
                </a:solidFill>
                <a:latin typeface="Times New Roman" panose="02020603050405020304" pitchFamily="18" charset="0"/>
                <a:cs typeface="Times New Roman" panose="02020603050405020304" pitchFamily="18" charset="0"/>
                <a:sym typeface="Arial"/>
              </a:rPr>
              <a:t>The second definition of atypical workers excludes part-time workers so both typical and atypical workers are full-time workers.</a:t>
            </a:r>
          </a:p>
          <a:p>
            <a:pPr indent="-285750"/>
            <a:endParaRPr lang="en-US" altLang="zh-TW" dirty="0">
              <a:solidFill>
                <a:schemeClr val="bg2"/>
              </a:solidFill>
              <a:latin typeface="Times New Roman" panose="02020603050405020304" pitchFamily="18" charset="0"/>
              <a:cs typeface="Times New Roman" panose="02020603050405020304" pitchFamily="18" charset="0"/>
            </a:endParaRPr>
          </a:p>
          <a:p>
            <a:pPr marL="171450" indent="0">
              <a:lnSpc>
                <a:spcPct val="110000"/>
              </a:lnSpc>
              <a:spcBef>
                <a:spcPts val="1000"/>
              </a:spcBef>
              <a:buNone/>
            </a:pPr>
            <a:endParaRPr sz="1700" dirty="0">
              <a:solidFill>
                <a:srgbClr val="000000"/>
              </a:solidFill>
              <a:latin typeface="+mn-lt"/>
              <a:cs typeface="Arial"/>
            </a:endParaRPr>
          </a:p>
          <a:p>
            <a:pPr marL="457200" lvl="0" indent="0" algn="l" rtl="0">
              <a:spcBef>
                <a:spcPts val="1200"/>
              </a:spcBef>
              <a:spcAft>
                <a:spcPts val="1200"/>
              </a:spcAft>
              <a:buNone/>
            </a:pPr>
            <a:endParaRPr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8A180F-716D-4C26-885A-C5FD5FA08FC6}"/>
              </a:ext>
            </a:extLst>
          </p:cNvPr>
          <p:cNvSpPr>
            <a:spLocks noGrp="1"/>
          </p:cNvSpPr>
          <p:nvPr>
            <p:ph type="title"/>
          </p:nvPr>
        </p:nvSpPr>
        <p:spPr/>
        <p:txBody>
          <a:bodyPr>
            <a:normAutofit fontScale="90000"/>
          </a:bodyPr>
          <a:lstStyle/>
          <a:p>
            <a:endParaRPr lang="zh-TW" altLang="en-US"/>
          </a:p>
        </p:txBody>
      </p:sp>
      <p:sp>
        <p:nvSpPr>
          <p:cNvPr id="3" name="文字版面配置區 2">
            <a:extLst>
              <a:ext uri="{FF2B5EF4-FFF2-40B4-BE49-F238E27FC236}">
                <a16:creationId xmlns:a16="http://schemas.microsoft.com/office/drawing/2014/main" id="{03017EFB-565A-4E5D-A416-D49DCB4951BF}"/>
              </a:ext>
            </a:extLst>
          </p:cNvPr>
          <p:cNvSpPr>
            <a:spLocks noGrp="1"/>
          </p:cNvSpPr>
          <p:nvPr>
            <p:ph type="body" idx="1"/>
          </p:nvPr>
        </p:nvSpPr>
        <p:spPr/>
        <p:txBody>
          <a:bodyPr/>
          <a:lstStyle/>
          <a:p>
            <a:endParaRPr lang="zh-TW" altLang="en-US"/>
          </a:p>
        </p:txBody>
      </p:sp>
      <p:pic>
        <p:nvPicPr>
          <p:cNvPr id="6" name="圖片 5">
            <a:extLst>
              <a:ext uri="{FF2B5EF4-FFF2-40B4-BE49-F238E27FC236}">
                <a16:creationId xmlns:a16="http://schemas.microsoft.com/office/drawing/2014/main" id="{A6836EB6-3BC8-46FD-93DF-B0A44B2F2B9D}"/>
              </a:ext>
            </a:extLst>
          </p:cNvPr>
          <p:cNvPicPr>
            <a:picLocks noChangeAspect="1"/>
          </p:cNvPicPr>
          <p:nvPr/>
        </p:nvPicPr>
        <p:blipFill>
          <a:blip r:embed="rId2"/>
          <a:stretch>
            <a:fillRect/>
          </a:stretch>
        </p:blipFill>
        <p:spPr>
          <a:xfrm>
            <a:off x="2244818" y="704585"/>
            <a:ext cx="5274564" cy="4306824"/>
          </a:xfrm>
          <a:prstGeom prst="rect">
            <a:avLst/>
          </a:prstGeom>
        </p:spPr>
      </p:pic>
    </p:spTree>
    <p:extLst>
      <p:ext uri="{BB962C8B-B14F-4D97-AF65-F5344CB8AC3E}">
        <p14:creationId xmlns:p14="http://schemas.microsoft.com/office/powerpoint/2010/main" val="95213899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03E7F3-4A98-47F2-A8F5-F91509588A53}"/>
              </a:ext>
            </a:extLst>
          </p:cNvPr>
          <p:cNvSpPr>
            <a:spLocks noGrp="1"/>
          </p:cNvSpPr>
          <p:nvPr>
            <p:ph type="title"/>
          </p:nvPr>
        </p:nvSpPr>
        <p:spPr/>
        <p:txBody>
          <a:bodyPr>
            <a:normAutofit fontScale="90000"/>
          </a:bodyPr>
          <a:lstStyle/>
          <a:p>
            <a:endParaRPr lang="zh-TW" altLang="en-US"/>
          </a:p>
        </p:txBody>
      </p:sp>
      <p:pic>
        <p:nvPicPr>
          <p:cNvPr id="5" name="圖片 4">
            <a:extLst>
              <a:ext uri="{FF2B5EF4-FFF2-40B4-BE49-F238E27FC236}">
                <a16:creationId xmlns:a16="http://schemas.microsoft.com/office/drawing/2014/main" id="{B1CBD05F-9AAC-485C-BD08-8615075A6CC5}"/>
              </a:ext>
            </a:extLst>
          </p:cNvPr>
          <p:cNvPicPr>
            <a:picLocks noChangeAspect="1"/>
          </p:cNvPicPr>
          <p:nvPr/>
        </p:nvPicPr>
        <p:blipFill>
          <a:blip r:embed="rId2"/>
          <a:stretch>
            <a:fillRect/>
          </a:stretch>
        </p:blipFill>
        <p:spPr>
          <a:xfrm>
            <a:off x="2253035" y="544200"/>
            <a:ext cx="5274564" cy="4244340"/>
          </a:xfrm>
          <a:prstGeom prst="rect">
            <a:avLst/>
          </a:prstGeom>
        </p:spPr>
      </p:pic>
      <p:sp>
        <p:nvSpPr>
          <p:cNvPr id="3" name="文字版面配置區 2">
            <a:extLst>
              <a:ext uri="{FF2B5EF4-FFF2-40B4-BE49-F238E27FC236}">
                <a16:creationId xmlns:a16="http://schemas.microsoft.com/office/drawing/2014/main" id="{D8DF4956-E321-4B2C-9F5A-BDCC61D9DF20}"/>
              </a:ext>
            </a:extLst>
          </p:cNvPr>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410653476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87F53B-524B-4EAC-8DE3-3DD4B4C75E1F}"/>
              </a:ext>
            </a:extLst>
          </p:cNvPr>
          <p:cNvSpPr>
            <a:spLocks noGrp="1"/>
          </p:cNvSpPr>
          <p:nvPr>
            <p:ph type="title"/>
          </p:nvPr>
        </p:nvSpPr>
        <p:spPr/>
        <p:txBody>
          <a:bodyPr>
            <a:normAutofit fontScale="90000"/>
          </a:bodyPr>
          <a:lstStyle/>
          <a:p>
            <a:endParaRPr lang="zh-TW" altLang="en-US"/>
          </a:p>
        </p:txBody>
      </p:sp>
      <p:sp>
        <p:nvSpPr>
          <p:cNvPr id="3" name="文字版面配置區 2">
            <a:extLst>
              <a:ext uri="{FF2B5EF4-FFF2-40B4-BE49-F238E27FC236}">
                <a16:creationId xmlns:a16="http://schemas.microsoft.com/office/drawing/2014/main" id="{E9B428D2-3E06-43F7-A25D-2E3D2027601D}"/>
              </a:ext>
            </a:extLst>
          </p:cNvPr>
          <p:cNvSpPr>
            <a:spLocks noGrp="1"/>
          </p:cNvSpPr>
          <p:nvPr>
            <p:ph type="body" idx="1"/>
          </p:nvPr>
        </p:nvSpPr>
        <p:spPr/>
        <p:txBody>
          <a:bodyPr/>
          <a:lstStyle/>
          <a:p>
            <a:endParaRPr lang="zh-TW" altLang="en-US" dirty="0"/>
          </a:p>
        </p:txBody>
      </p:sp>
      <p:pic>
        <p:nvPicPr>
          <p:cNvPr id="4" name="圖片 3">
            <a:extLst>
              <a:ext uri="{FF2B5EF4-FFF2-40B4-BE49-F238E27FC236}">
                <a16:creationId xmlns:a16="http://schemas.microsoft.com/office/drawing/2014/main" id="{B1D6A70C-DF6F-426A-AE29-6066468B7F41}"/>
              </a:ext>
            </a:extLst>
          </p:cNvPr>
          <p:cNvPicPr>
            <a:picLocks noChangeAspect="1"/>
          </p:cNvPicPr>
          <p:nvPr/>
        </p:nvPicPr>
        <p:blipFill>
          <a:blip r:embed="rId2"/>
          <a:stretch>
            <a:fillRect/>
          </a:stretch>
        </p:blipFill>
        <p:spPr>
          <a:xfrm>
            <a:off x="2288551" y="562423"/>
            <a:ext cx="5274564" cy="4472940"/>
          </a:xfrm>
          <a:prstGeom prst="rect">
            <a:avLst/>
          </a:prstGeom>
        </p:spPr>
      </p:pic>
    </p:spTree>
    <p:extLst>
      <p:ext uri="{BB962C8B-B14F-4D97-AF65-F5344CB8AC3E}">
        <p14:creationId xmlns:p14="http://schemas.microsoft.com/office/powerpoint/2010/main" val="274841155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sz="3060" dirty="0">
                <a:solidFill>
                  <a:srgbClr val="203864"/>
                </a:solidFill>
              </a:rPr>
              <a:t>Empirical</a:t>
            </a:r>
            <a:r>
              <a:rPr lang="zh-TW" dirty="0"/>
              <a:t> </a:t>
            </a:r>
            <a:r>
              <a:rPr lang="zh-TW" sz="3060" dirty="0">
                <a:solidFill>
                  <a:srgbClr val="203864"/>
                </a:solidFill>
              </a:rPr>
              <a:t>Design</a:t>
            </a:r>
            <a:endParaRPr dirty="0"/>
          </a:p>
        </p:txBody>
      </p:sp>
      <mc:AlternateContent xmlns:mc="http://schemas.openxmlformats.org/markup-compatibility/2006">
        <mc:Choice xmlns:a14="http://schemas.microsoft.com/office/drawing/2010/main" Requires="a14">
          <p:sp>
            <p:nvSpPr>
              <p:cNvPr id="123" name="Google Shape;123;p19"/>
              <p:cNvSpPr txBox="1">
                <a:spLocks noGrp="1"/>
              </p:cNvSpPr>
              <p:nvPr>
                <p:ph type="body" idx="1"/>
              </p:nvPr>
            </p:nvSpPr>
            <p:spPr>
              <a:xfrm>
                <a:off x="646176" y="1798600"/>
                <a:ext cx="8226693" cy="3344900"/>
              </a:xfrm>
              <a:prstGeom prst="rect">
                <a:avLst/>
              </a:prstGeom>
            </p:spPr>
            <p:txBody>
              <a:bodyPr spcFirstLastPara="1" wrap="square" lIns="91425" tIns="91425" rIns="91425" bIns="91425" anchor="t" anchorCtr="0">
                <a:normAutofit fontScale="62500" lnSpcReduction="20000"/>
              </a:bodyPr>
              <a:lstStyle/>
              <a:p>
                <a:pPr marL="152400" indent="0">
                  <a:lnSpc>
                    <a:spcPct val="110000"/>
                  </a:lnSpc>
                  <a:spcBef>
                    <a:spcPts val="1000"/>
                  </a:spcBef>
                  <a:buClr>
                    <a:srgbClr val="000000"/>
                  </a:buClr>
                  <a:buSzPts val="1200"/>
                  <a:buNone/>
                </a:pPr>
                <a:r>
                  <a:rPr lang="en-US" altLang="zh-TW" sz="2200" dirty="0">
                    <a:solidFill>
                      <a:schemeClr val="bg2"/>
                    </a:solidFill>
                    <a:latin typeface="Times New Roman" panose="02020603050405020304" pitchFamily="18" charset="0"/>
                    <a:cs typeface="Times New Roman" panose="02020603050405020304" pitchFamily="18" charset="0"/>
                  </a:rPr>
                  <a:t>Model 1 (Regression)</a:t>
                </a:r>
              </a:p>
              <a:p>
                <a:pPr marL="152400" lvl="0" indent="0" rtl="0">
                  <a:lnSpc>
                    <a:spcPts val="1600"/>
                  </a:lnSpc>
                  <a:spcBef>
                    <a:spcPts val="0"/>
                  </a:spcBef>
                  <a:spcAft>
                    <a:spcPts val="0"/>
                  </a:spcAft>
                  <a:buClr>
                    <a:schemeClr val="dk2"/>
                  </a:buClr>
                  <a:buSzPct val="100000"/>
                  <a:buNone/>
                </a:pPr>
                <a:endParaRPr lang="en-US" altLang="zh-TW" sz="2900" i="1" dirty="0">
                  <a:solidFill>
                    <a:srgbClr val="000000"/>
                  </a:solidFill>
                  <a:latin typeface="Cambria Math" panose="02040503050406030204" pitchFamily="18" charset="0"/>
                  <a:sym typeface="Arial"/>
                </a:endParaRPr>
              </a:p>
              <a:p>
                <a:pPr lvl="0" indent="-285750">
                  <a:lnSpc>
                    <a:spcPct val="110000"/>
                  </a:lnSpc>
                </a:pPr>
                <a14:m>
                  <m:oMath xmlns:m="http://schemas.openxmlformats.org/officeDocument/2006/math">
                    <m:sSub>
                      <m:sSubPr>
                        <m:ctrlPr>
                          <a:rPr lang="ar-AE" altLang="zh-TW" sz="2200" i="1">
                            <a:solidFill>
                              <a:schemeClr val="bg2"/>
                            </a:solidFill>
                            <a:latin typeface="Cambria Math" panose="02040503050406030204" pitchFamily="18" charset="0"/>
                            <a:cs typeface="Times New Roman" panose="02020603050405020304" pitchFamily="18" charset="0"/>
                            <a:sym typeface="Arial"/>
                          </a:rPr>
                        </m:ctrlPr>
                      </m:sSubPr>
                      <m:e>
                        <m:r>
                          <a:rPr lang="zh-TW" altLang="ar-AE" sz="2200">
                            <a:solidFill>
                              <a:schemeClr val="bg2"/>
                            </a:solidFill>
                            <a:latin typeface="Cambria Math" panose="02040503050406030204" pitchFamily="18" charset="0"/>
                            <a:cs typeface="Times New Roman" panose="02020603050405020304" pitchFamily="18" charset="0"/>
                            <a:sym typeface="Arial"/>
                          </a:rPr>
                          <m:t>𝑌</m:t>
                        </m:r>
                      </m:e>
                      <m:sub>
                        <m:r>
                          <a:rPr lang="zh-TW" altLang="ar-AE" sz="2200">
                            <a:solidFill>
                              <a:schemeClr val="bg2"/>
                            </a:solidFill>
                            <a:latin typeface="Cambria Math" panose="02040503050406030204" pitchFamily="18" charset="0"/>
                            <a:cs typeface="Times New Roman" panose="02020603050405020304" pitchFamily="18" charset="0"/>
                            <a:sym typeface="Arial"/>
                          </a:rPr>
                          <m:t>𝑖</m:t>
                        </m:r>
                      </m:sub>
                    </m:sSub>
                    <m:r>
                      <a:rPr lang="ar-AE" altLang="zh-TW" sz="2200">
                        <a:solidFill>
                          <a:schemeClr val="bg2"/>
                        </a:solidFill>
                        <a:latin typeface="Cambria Math" panose="02040503050406030204" pitchFamily="18" charset="0"/>
                        <a:cs typeface="Times New Roman" panose="02020603050405020304" pitchFamily="18" charset="0"/>
                        <a:sym typeface="Arial"/>
                      </a:rPr>
                      <m:t>=</m:t>
                    </m:r>
                    <m:r>
                      <a:rPr lang="zh-TW" altLang="ar-AE" sz="2200">
                        <a:solidFill>
                          <a:schemeClr val="bg2"/>
                        </a:solidFill>
                        <a:latin typeface="Cambria Math" panose="02040503050406030204" pitchFamily="18" charset="0"/>
                        <a:cs typeface="Times New Roman" panose="02020603050405020304" pitchFamily="18" charset="0"/>
                        <a:sym typeface="Arial"/>
                      </a:rPr>
                      <m:t>𝛼</m:t>
                    </m:r>
                    <m:r>
                      <a:rPr lang="ar-AE" altLang="zh-TW" sz="2200">
                        <a:solidFill>
                          <a:schemeClr val="bg2"/>
                        </a:solidFill>
                        <a:latin typeface="Cambria Math" panose="02040503050406030204" pitchFamily="18" charset="0"/>
                        <a:cs typeface="Times New Roman" panose="02020603050405020304" pitchFamily="18" charset="0"/>
                        <a:sym typeface="Arial"/>
                      </a:rPr>
                      <m:t>+</m:t>
                    </m:r>
                    <m:sSub>
                      <m:sSubPr>
                        <m:ctrlPr>
                          <a:rPr lang="ar-AE" altLang="zh-TW" sz="2200" i="1">
                            <a:solidFill>
                              <a:schemeClr val="bg2"/>
                            </a:solidFill>
                            <a:latin typeface="Cambria Math" panose="02040503050406030204" pitchFamily="18" charset="0"/>
                            <a:cs typeface="Times New Roman" panose="02020603050405020304" pitchFamily="18" charset="0"/>
                            <a:sym typeface="Arial"/>
                          </a:rPr>
                        </m:ctrlPr>
                      </m:sSubPr>
                      <m:e>
                        <m:r>
                          <a:rPr lang="zh-TW" altLang="ar-AE" sz="2200">
                            <a:solidFill>
                              <a:schemeClr val="bg2"/>
                            </a:solidFill>
                            <a:latin typeface="Cambria Math" panose="02040503050406030204" pitchFamily="18" charset="0"/>
                            <a:cs typeface="Times New Roman" panose="02020603050405020304" pitchFamily="18" charset="0"/>
                            <a:sym typeface="Arial"/>
                          </a:rPr>
                          <m:t>𝛽</m:t>
                        </m:r>
                      </m:e>
                      <m:sub>
                        <m:r>
                          <a:rPr lang="ar-AE" altLang="zh-TW" sz="2200">
                            <a:solidFill>
                              <a:schemeClr val="bg2"/>
                            </a:solidFill>
                            <a:latin typeface="Cambria Math" panose="02040503050406030204" pitchFamily="18" charset="0"/>
                            <a:cs typeface="Times New Roman" panose="02020603050405020304" pitchFamily="18" charset="0"/>
                            <a:sym typeface="Arial"/>
                          </a:rPr>
                          <m:t>1</m:t>
                        </m:r>
                      </m:sub>
                    </m:sSub>
                    <m:sSub>
                      <m:sSubPr>
                        <m:ctrlPr>
                          <a:rPr lang="ar-AE" altLang="zh-TW" sz="2200" i="1">
                            <a:solidFill>
                              <a:schemeClr val="bg2"/>
                            </a:solidFill>
                            <a:latin typeface="Cambria Math" panose="02040503050406030204" pitchFamily="18" charset="0"/>
                            <a:cs typeface="Times New Roman" panose="02020603050405020304" pitchFamily="18" charset="0"/>
                            <a:sym typeface="Arial"/>
                          </a:rPr>
                        </m:ctrlPr>
                      </m:sSubPr>
                      <m:e>
                        <m:r>
                          <a:rPr lang="zh-TW" altLang="ar-AE" sz="2200">
                            <a:solidFill>
                              <a:schemeClr val="bg2"/>
                            </a:solidFill>
                            <a:latin typeface="Cambria Math" panose="02040503050406030204" pitchFamily="18" charset="0"/>
                            <a:cs typeface="Times New Roman" panose="02020603050405020304" pitchFamily="18" charset="0"/>
                            <a:sym typeface="Arial"/>
                          </a:rPr>
                          <m:t>𝑆</m:t>
                        </m:r>
                      </m:e>
                      <m:sub>
                        <m:r>
                          <a:rPr lang="ar-AE" altLang="zh-TW" sz="2200">
                            <a:solidFill>
                              <a:schemeClr val="bg2"/>
                            </a:solidFill>
                            <a:latin typeface="Cambria Math" panose="02040503050406030204" pitchFamily="18" charset="0"/>
                            <a:cs typeface="Times New Roman" panose="02020603050405020304" pitchFamily="18" charset="0"/>
                            <a:sym typeface="Arial"/>
                          </a:rPr>
                          <m:t>1</m:t>
                        </m:r>
                        <m:r>
                          <a:rPr lang="zh-TW" altLang="ar-AE" sz="2200">
                            <a:solidFill>
                              <a:schemeClr val="bg2"/>
                            </a:solidFill>
                            <a:latin typeface="Cambria Math" panose="02040503050406030204" pitchFamily="18" charset="0"/>
                            <a:cs typeface="Times New Roman" panose="02020603050405020304" pitchFamily="18" charset="0"/>
                            <a:sym typeface="Arial"/>
                          </a:rPr>
                          <m:t>𝑖</m:t>
                        </m:r>
                      </m:sub>
                    </m:sSub>
                    <m:r>
                      <a:rPr lang="ar-AE" altLang="zh-TW" sz="2200">
                        <a:solidFill>
                          <a:schemeClr val="bg2"/>
                        </a:solidFill>
                        <a:latin typeface="Cambria Math" panose="02040503050406030204" pitchFamily="18" charset="0"/>
                        <a:cs typeface="Times New Roman" panose="02020603050405020304" pitchFamily="18" charset="0"/>
                        <a:sym typeface="Arial"/>
                      </a:rPr>
                      <m:t>+</m:t>
                    </m:r>
                    <m:sSub>
                      <m:sSubPr>
                        <m:ctrlPr>
                          <a:rPr lang="ar-AE" altLang="zh-TW" sz="2200" i="1">
                            <a:solidFill>
                              <a:schemeClr val="bg2"/>
                            </a:solidFill>
                            <a:latin typeface="Cambria Math" panose="02040503050406030204" pitchFamily="18" charset="0"/>
                            <a:cs typeface="Times New Roman" panose="02020603050405020304" pitchFamily="18" charset="0"/>
                            <a:sym typeface="Arial"/>
                          </a:rPr>
                        </m:ctrlPr>
                      </m:sSubPr>
                      <m:e>
                        <m:r>
                          <a:rPr lang="zh-TW" altLang="ar-AE" sz="2200">
                            <a:solidFill>
                              <a:schemeClr val="bg2"/>
                            </a:solidFill>
                            <a:latin typeface="Cambria Math" panose="02040503050406030204" pitchFamily="18" charset="0"/>
                            <a:cs typeface="Times New Roman" panose="02020603050405020304" pitchFamily="18" charset="0"/>
                            <a:sym typeface="Arial"/>
                          </a:rPr>
                          <m:t>𝛽</m:t>
                        </m:r>
                      </m:e>
                      <m:sub>
                        <m:r>
                          <a:rPr lang="ar-AE" altLang="zh-TW" sz="2200">
                            <a:solidFill>
                              <a:schemeClr val="bg2"/>
                            </a:solidFill>
                            <a:latin typeface="Cambria Math" panose="02040503050406030204" pitchFamily="18" charset="0"/>
                            <a:cs typeface="Times New Roman" panose="02020603050405020304" pitchFamily="18" charset="0"/>
                            <a:sym typeface="Arial"/>
                          </a:rPr>
                          <m:t>2</m:t>
                        </m:r>
                      </m:sub>
                    </m:sSub>
                    <m:sSub>
                      <m:sSubPr>
                        <m:ctrlPr>
                          <a:rPr lang="ar-AE" altLang="zh-TW" sz="2200" i="1">
                            <a:solidFill>
                              <a:schemeClr val="bg2"/>
                            </a:solidFill>
                            <a:latin typeface="Cambria Math" panose="02040503050406030204" pitchFamily="18" charset="0"/>
                            <a:cs typeface="Times New Roman" panose="02020603050405020304" pitchFamily="18" charset="0"/>
                            <a:sym typeface="Arial"/>
                          </a:rPr>
                        </m:ctrlPr>
                      </m:sSubPr>
                      <m:e>
                        <m:r>
                          <a:rPr lang="zh-TW" altLang="ar-AE" sz="2200">
                            <a:solidFill>
                              <a:schemeClr val="bg2"/>
                            </a:solidFill>
                            <a:latin typeface="Cambria Math" panose="02040503050406030204" pitchFamily="18" charset="0"/>
                            <a:cs typeface="Times New Roman" panose="02020603050405020304" pitchFamily="18" charset="0"/>
                            <a:sym typeface="Arial"/>
                          </a:rPr>
                          <m:t>𝑆</m:t>
                        </m:r>
                      </m:e>
                      <m:sub>
                        <m:r>
                          <a:rPr lang="ar-AE" altLang="zh-TW" sz="2200">
                            <a:solidFill>
                              <a:schemeClr val="bg2"/>
                            </a:solidFill>
                            <a:latin typeface="Cambria Math" panose="02040503050406030204" pitchFamily="18" charset="0"/>
                            <a:cs typeface="Times New Roman" panose="02020603050405020304" pitchFamily="18" charset="0"/>
                            <a:sym typeface="Arial"/>
                          </a:rPr>
                          <m:t>2</m:t>
                        </m:r>
                        <m:r>
                          <a:rPr lang="zh-TW" altLang="ar-AE" sz="2200">
                            <a:solidFill>
                              <a:schemeClr val="bg2"/>
                            </a:solidFill>
                            <a:latin typeface="Cambria Math" panose="02040503050406030204" pitchFamily="18" charset="0"/>
                            <a:cs typeface="Times New Roman" panose="02020603050405020304" pitchFamily="18" charset="0"/>
                            <a:sym typeface="Arial"/>
                          </a:rPr>
                          <m:t>𝑖</m:t>
                        </m:r>
                      </m:sub>
                    </m:sSub>
                    <m:r>
                      <a:rPr lang="ar-AE" altLang="zh-TW" sz="2200">
                        <a:solidFill>
                          <a:schemeClr val="bg2"/>
                        </a:solidFill>
                        <a:latin typeface="Cambria Math" panose="02040503050406030204" pitchFamily="18" charset="0"/>
                        <a:cs typeface="Times New Roman" panose="02020603050405020304" pitchFamily="18" charset="0"/>
                        <a:sym typeface="Arial"/>
                      </a:rPr>
                      <m:t>+</m:t>
                    </m:r>
                    <m:sSub>
                      <m:sSubPr>
                        <m:ctrlPr>
                          <a:rPr lang="ar-AE" altLang="zh-TW" sz="2200" i="1">
                            <a:solidFill>
                              <a:schemeClr val="bg2"/>
                            </a:solidFill>
                            <a:latin typeface="Cambria Math" panose="02040503050406030204" pitchFamily="18" charset="0"/>
                            <a:cs typeface="Times New Roman" panose="02020603050405020304" pitchFamily="18" charset="0"/>
                            <a:sym typeface="Arial"/>
                          </a:rPr>
                        </m:ctrlPr>
                      </m:sSubPr>
                      <m:e>
                        <m:r>
                          <a:rPr lang="zh-TW" altLang="ar-AE" sz="2200">
                            <a:solidFill>
                              <a:schemeClr val="bg2"/>
                            </a:solidFill>
                            <a:latin typeface="Cambria Math" panose="02040503050406030204" pitchFamily="18" charset="0"/>
                            <a:cs typeface="Times New Roman" panose="02020603050405020304" pitchFamily="18" charset="0"/>
                            <a:sym typeface="Arial"/>
                          </a:rPr>
                          <m:t>𝛽</m:t>
                        </m:r>
                      </m:e>
                      <m:sub>
                        <m:r>
                          <a:rPr lang="ar-AE" altLang="zh-TW" sz="2200">
                            <a:solidFill>
                              <a:schemeClr val="bg2"/>
                            </a:solidFill>
                            <a:latin typeface="Cambria Math" panose="02040503050406030204" pitchFamily="18" charset="0"/>
                            <a:cs typeface="Times New Roman" panose="02020603050405020304" pitchFamily="18" charset="0"/>
                            <a:sym typeface="Arial"/>
                          </a:rPr>
                          <m:t>3</m:t>
                        </m:r>
                      </m:sub>
                    </m:sSub>
                    <m:sSub>
                      <m:sSubPr>
                        <m:ctrlPr>
                          <a:rPr lang="ar-AE" altLang="zh-TW" sz="2200" i="1">
                            <a:solidFill>
                              <a:schemeClr val="bg2"/>
                            </a:solidFill>
                            <a:latin typeface="Cambria Math" panose="02040503050406030204" pitchFamily="18" charset="0"/>
                            <a:cs typeface="Times New Roman" panose="02020603050405020304" pitchFamily="18" charset="0"/>
                            <a:sym typeface="Arial"/>
                          </a:rPr>
                        </m:ctrlPr>
                      </m:sSubPr>
                      <m:e>
                        <m:r>
                          <a:rPr lang="zh-TW" altLang="ar-AE" sz="2200">
                            <a:solidFill>
                              <a:schemeClr val="bg2"/>
                            </a:solidFill>
                            <a:latin typeface="Cambria Math" panose="02040503050406030204" pitchFamily="18" charset="0"/>
                            <a:cs typeface="Times New Roman" panose="02020603050405020304" pitchFamily="18" charset="0"/>
                            <a:sym typeface="Arial"/>
                          </a:rPr>
                          <m:t>𝑆</m:t>
                        </m:r>
                      </m:e>
                      <m:sub>
                        <m:r>
                          <a:rPr lang="ar-AE" altLang="zh-TW" sz="2200">
                            <a:solidFill>
                              <a:schemeClr val="bg2"/>
                            </a:solidFill>
                            <a:latin typeface="Cambria Math" panose="02040503050406030204" pitchFamily="18" charset="0"/>
                            <a:cs typeface="Times New Roman" panose="02020603050405020304" pitchFamily="18" charset="0"/>
                            <a:sym typeface="Arial"/>
                          </a:rPr>
                          <m:t>3</m:t>
                        </m:r>
                        <m:r>
                          <a:rPr lang="zh-TW" altLang="ar-AE" sz="2200">
                            <a:solidFill>
                              <a:schemeClr val="bg2"/>
                            </a:solidFill>
                            <a:latin typeface="Cambria Math" panose="02040503050406030204" pitchFamily="18" charset="0"/>
                            <a:cs typeface="Times New Roman" panose="02020603050405020304" pitchFamily="18" charset="0"/>
                            <a:sym typeface="Arial"/>
                          </a:rPr>
                          <m:t>𝑖</m:t>
                        </m:r>
                      </m:sub>
                    </m:sSub>
                    <m:r>
                      <a:rPr lang="ar-AE" altLang="zh-TW" sz="2200">
                        <a:solidFill>
                          <a:schemeClr val="bg2"/>
                        </a:solidFill>
                        <a:latin typeface="Cambria Math" panose="02040503050406030204" pitchFamily="18" charset="0"/>
                        <a:cs typeface="Times New Roman" panose="02020603050405020304" pitchFamily="18" charset="0"/>
                        <a:sym typeface="Arial"/>
                      </a:rPr>
                      <m:t>+</m:t>
                    </m:r>
                    <m:sSub>
                      <m:sSubPr>
                        <m:ctrlPr>
                          <a:rPr lang="ar-AE" altLang="zh-TW" sz="2200" i="1">
                            <a:solidFill>
                              <a:schemeClr val="bg2"/>
                            </a:solidFill>
                            <a:latin typeface="Cambria Math" panose="02040503050406030204" pitchFamily="18" charset="0"/>
                            <a:cs typeface="Times New Roman" panose="02020603050405020304" pitchFamily="18" charset="0"/>
                            <a:sym typeface="Arial"/>
                          </a:rPr>
                        </m:ctrlPr>
                      </m:sSubPr>
                      <m:e>
                        <m:r>
                          <a:rPr lang="zh-TW" altLang="ar-AE" sz="2200">
                            <a:solidFill>
                              <a:schemeClr val="bg2"/>
                            </a:solidFill>
                            <a:latin typeface="Cambria Math" panose="02040503050406030204" pitchFamily="18" charset="0"/>
                            <a:cs typeface="Times New Roman" panose="02020603050405020304" pitchFamily="18" charset="0"/>
                            <a:sym typeface="Arial"/>
                          </a:rPr>
                          <m:t>𝛽</m:t>
                        </m:r>
                      </m:e>
                      <m:sub>
                        <m:r>
                          <a:rPr lang="ar-AE" altLang="zh-TW" sz="2200">
                            <a:solidFill>
                              <a:schemeClr val="bg2"/>
                            </a:solidFill>
                            <a:latin typeface="Cambria Math" panose="02040503050406030204" pitchFamily="18" charset="0"/>
                            <a:cs typeface="Times New Roman" panose="02020603050405020304" pitchFamily="18" charset="0"/>
                            <a:sym typeface="Arial"/>
                          </a:rPr>
                          <m:t>4</m:t>
                        </m:r>
                      </m:sub>
                    </m:sSub>
                    <m:sSub>
                      <m:sSubPr>
                        <m:ctrlPr>
                          <a:rPr lang="ar-AE" altLang="zh-TW" sz="2200" i="1">
                            <a:solidFill>
                              <a:schemeClr val="bg2"/>
                            </a:solidFill>
                            <a:latin typeface="Cambria Math" panose="02040503050406030204" pitchFamily="18" charset="0"/>
                            <a:cs typeface="Times New Roman" panose="02020603050405020304" pitchFamily="18" charset="0"/>
                            <a:sym typeface="Arial"/>
                          </a:rPr>
                        </m:ctrlPr>
                      </m:sSubPr>
                      <m:e>
                        <m:r>
                          <a:rPr lang="zh-TW" altLang="ar-AE" sz="2200">
                            <a:solidFill>
                              <a:schemeClr val="bg2"/>
                            </a:solidFill>
                            <a:latin typeface="Cambria Math" panose="02040503050406030204" pitchFamily="18" charset="0"/>
                            <a:cs typeface="Times New Roman" panose="02020603050405020304" pitchFamily="18" charset="0"/>
                            <a:sym typeface="Arial"/>
                          </a:rPr>
                          <m:t>𝑆</m:t>
                        </m:r>
                      </m:e>
                      <m:sub>
                        <m:r>
                          <a:rPr lang="en-US" altLang="zh-TW" sz="2200">
                            <a:solidFill>
                              <a:schemeClr val="bg2"/>
                            </a:solidFill>
                            <a:latin typeface="Cambria Math" panose="02040503050406030204" pitchFamily="18" charset="0"/>
                            <a:cs typeface="Times New Roman" panose="02020603050405020304" pitchFamily="18" charset="0"/>
                            <a:sym typeface="Arial"/>
                          </a:rPr>
                          <m:t>1</m:t>
                        </m:r>
                        <m:r>
                          <a:rPr lang="en-US" altLang="zh-TW" sz="2200">
                            <a:solidFill>
                              <a:schemeClr val="bg2"/>
                            </a:solidFill>
                            <a:latin typeface="Cambria Math" panose="02040503050406030204" pitchFamily="18" charset="0"/>
                            <a:cs typeface="Times New Roman" panose="02020603050405020304" pitchFamily="18" charset="0"/>
                            <a:sym typeface="Arial"/>
                          </a:rPr>
                          <m:t>𝑖</m:t>
                        </m:r>
                      </m:sub>
                    </m:sSub>
                    <m:r>
                      <a:rPr lang="zh-TW" altLang="ar-AE" sz="2200">
                        <a:solidFill>
                          <a:schemeClr val="bg2"/>
                        </a:solidFill>
                        <a:latin typeface="Cambria Math" panose="02040503050406030204" pitchFamily="18" charset="0"/>
                        <a:cs typeface="Times New Roman" panose="02020603050405020304" pitchFamily="18" charset="0"/>
                        <a:sym typeface="Arial"/>
                      </a:rPr>
                      <m:t>𝑇</m:t>
                    </m:r>
                    <m:r>
                      <a:rPr lang="ar-AE" altLang="zh-TW" sz="2200">
                        <a:solidFill>
                          <a:schemeClr val="bg2"/>
                        </a:solidFill>
                        <a:latin typeface="Cambria Math" panose="02040503050406030204" pitchFamily="18" charset="0"/>
                        <a:cs typeface="Times New Roman" panose="02020603050405020304" pitchFamily="18" charset="0"/>
                        <a:sym typeface="Arial"/>
                      </a:rPr>
                      <m:t>+</m:t>
                    </m:r>
                    <m:sSub>
                      <m:sSubPr>
                        <m:ctrlPr>
                          <a:rPr lang="ar-AE" altLang="zh-TW" sz="2200" i="1">
                            <a:solidFill>
                              <a:schemeClr val="bg2"/>
                            </a:solidFill>
                            <a:latin typeface="Cambria Math" panose="02040503050406030204" pitchFamily="18" charset="0"/>
                            <a:cs typeface="Times New Roman" panose="02020603050405020304" pitchFamily="18" charset="0"/>
                            <a:sym typeface="Arial"/>
                          </a:rPr>
                        </m:ctrlPr>
                      </m:sSubPr>
                      <m:e>
                        <m:r>
                          <a:rPr lang="zh-TW" altLang="ar-AE" sz="2200">
                            <a:solidFill>
                              <a:schemeClr val="bg2"/>
                            </a:solidFill>
                            <a:latin typeface="Cambria Math" panose="02040503050406030204" pitchFamily="18" charset="0"/>
                            <a:cs typeface="Times New Roman" panose="02020603050405020304" pitchFamily="18" charset="0"/>
                            <a:sym typeface="Arial"/>
                          </a:rPr>
                          <m:t>𝛽</m:t>
                        </m:r>
                      </m:e>
                      <m:sub>
                        <m:r>
                          <a:rPr lang="ar-AE" altLang="zh-TW" sz="2200">
                            <a:solidFill>
                              <a:schemeClr val="bg2"/>
                            </a:solidFill>
                            <a:latin typeface="Cambria Math" panose="02040503050406030204" pitchFamily="18" charset="0"/>
                            <a:cs typeface="Times New Roman" panose="02020603050405020304" pitchFamily="18" charset="0"/>
                            <a:sym typeface="Arial"/>
                          </a:rPr>
                          <m:t>5</m:t>
                        </m:r>
                      </m:sub>
                    </m:sSub>
                    <m:sSub>
                      <m:sSubPr>
                        <m:ctrlPr>
                          <a:rPr lang="ar-AE" altLang="zh-TW" sz="2200" i="1">
                            <a:solidFill>
                              <a:schemeClr val="bg2"/>
                            </a:solidFill>
                            <a:latin typeface="Cambria Math" panose="02040503050406030204" pitchFamily="18" charset="0"/>
                            <a:cs typeface="Times New Roman" panose="02020603050405020304" pitchFamily="18" charset="0"/>
                            <a:sym typeface="Arial"/>
                          </a:rPr>
                        </m:ctrlPr>
                      </m:sSubPr>
                      <m:e>
                        <m:r>
                          <a:rPr lang="zh-TW" altLang="ar-AE" sz="2200">
                            <a:solidFill>
                              <a:schemeClr val="bg2"/>
                            </a:solidFill>
                            <a:latin typeface="Cambria Math" panose="02040503050406030204" pitchFamily="18" charset="0"/>
                            <a:cs typeface="Times New Roman" panose="02020603050405020304" pitchFamily="18" charset="0"/>
                            <a:sym typeface="Arial"/>
                          </a:rPr>
                          <m:t>𝑆</m:t>
                        </m:r>
                      </m:e>
                      <m:sub>
                        <m:r>
                          <a:rPr lang="ar-AE" altLang="zh-TW" sz="2200">
                            <a:solidFill>
                              <a:schemeClr val="bg2"/>
                            </a:solidFill>
                            <a:latin typeface="Cambria Math" panose="02040503050406030204" pitchFamily="18" charset="0"/>
                            <a:cs typeface="Times New Roman" panose="02020603050405020304" pitchFamily="18" charset="0"/>
                            <a:sym typeface="Arial"/>
                          </a:rPr>
                          <m:t>2</m:t>
                        </m:r>
                        <m:r>
                          <a:rPr lang="zh-TW" altLang="ar-AE" sz="2200">
                            <a:solidFill>
                              <a:schemeClr val="bg2"/>
                            </a:solidFill>
                            <a:latin typeface="Cambria Math" panose="02040503050406030204" pitchFamily="18" charset="0"/>
                            <a:cs typeface="Times New Roman" panose="02020603050405020304" pitchFamily="18" charset="0"/>
                            <a:sym typeface="Arial"/>
                          </a:rPr>
                          <m:t>𝑖</m:t>
                        </m:r>
                      </m:sub>
                    </m:sSub>
                    <m:r>
                      <a:rPr lang="zh-TW" altLang="ar-AE" sz="2200">
                        <a:solidFill>
                          <a:schemeClr val="bg2"/>
                        </a:solidFill>
                        <a:latin typeface="Cambria Math" panose="02040503050406030204" pitchFamily="18" charset="0"/>
                        <a:cs typeface="Times New Roman" panose="02020603050405020304" pitchFamily="18" charset="0"/>
                        <a:sym typeface="Arial"/>
                      </a:rPr>
                      <m:t>𝑇</m:t>
                    </m:r>
                    <m:r>
                      <a:rPr lang="ar-AE" altLang="zh-TW" sz="2200">
                        <a:solidFill>
                          <a:schemeClr val="bg2"/>
                        </a:solidFill>
                        <a:latin typeface="Cambria Math" panose="02040503050406030204" pitchFamily="18" charset="0"/>
                        <a:cs typeface="Times New Roman" panose="02020603050405020304" pitchFamily="18" charset="0"/>
                        <a:sym typeface="Arial"/>
                      </a:rPr>
                      <m:t>+</m:t>
                    </m:r>
                    <m:sSub>
                      <m:sSubPr>
                        <m:ctrlPr>
                          <a:rPr lang="ar-AE" altLang="zh-TW" sz="2200" i="1">
                            <a:solidFill>
                              <a:schemeClr val="bg2"/>
                            </a:solidFill>
                            <a:latin typeface="Cambria Math" panose="02040503050406030204" pitchFamily="18" charset="0"/>
                            <a:cs typeface="Times New Roman" panose="02020603050405020304" pitchFamily="18" charset="0"/>
                            <a:sym typeface="Arial"/>
                          </a:rPr>
                        </m:ctrlPr>
                      </m:sSubPr>
                      <m:e>
                        <m:r>
                          <a:rPr lang="zh-TW" altLang="ar-AE" sz="2200">
                            <a:solidFill>
                              <a:schemeClr val="bg2"/>
                            </a:solidFill>
                            <a:latin typeface="Cambria Math" panose="02040503050406030204" pitchFamily="18" charset="0"/>
                            <a:cs typeface="Times New Roman" panose="02020603050405020304" pitchFamily="18" charset="0"/>
                            <a:sym typeface="Arial"/>
                          </a:rPr>
                          <m:t>𝛽</m:t>
                        </m:r>
                      </m:e>
                      <m:sub>
                        <m:r>
                          <a:rPr lang="ar-AE" altLang="zh-TW" sz="2200">
                            <a:solidFill>
                              <a:schemeClr val="bg2"/>
                            </a:solidFill>
                            <a:latin typeface="Cambria Math" panose="02040503050406030204" pitchFamily="18" charset="0"/>
                            <a:cs typeface="Times New Roman" panose="02020603050405020304" pitchFamily="18" charset="0"/>
                            <a:sym typeface="Arial"/>
                          </a:rPr>
                          <m:t>6</m:t>
                        </m:r>
                      </m:sub>
                    </m:sSub>
                    <m:sSub>
                      <m:sSubPr>
                        <m:ctrlPr>
                          <a:rPr lang="ar-AE" altLang="zh-TW" sz="2200" i="1">
                            <a:solidFill>
                              <a:schemeClr val="bg2"/>
                            </a:solidFill>
                            <a:latin typeface="Cambria Math" panose="02040503050406030204" pitchFamily="18" charset="0"/>
                            <a:cs typeface="Times New Roman" panose="02020603050405020304" pitchFamily="18" charset="0"/>
                            <a:sym typeface="Arial"/>
                          </a:rPr>
                        </m:ctrlPr>
                      </m:sSubPr>
                      <m:e>
                        <m:r>
                          <a:rPr lang="zh-TW" altLang="ar-AE" sz="2200">
                            <a:solidFill>
                              <a:schemeClr val="bg2"/>
                            </a:solidFill>
                            <a:latin typeface="Cambria Math" panose="02040503050406030204" pitchFamily="18" charset="0"/>
                            <a:cs typeface="Times New Roman" panose="02020603050405020304" pitchFamily="18" charset="0"/>
                            <a:sym typeface="Arial"/>
                          </a:rPr>
                          <m:t>𝑆</m:t>
                        </m:r>
                      </m:e>
                      <m:sub>
                        <m:r>
                          <a:rPr lang="ar-AE" altLang="zh-TW" sz="2200">
                            <a:solidFill>
                              <a:schemeClr val="bg2"/>
                            </a:solidFill>
                            <a:latin typeface="Cambria Math" panose="02040503050406030204" pitchFamily="18" charset="0"/>
                            <a:cs typeface="Times New Roman" panose="02020603050405020304" pitchFamily="18" charset="0"/>
                            <a:sym typeface="Arial"/>
                          </a:rPr>
                          <m:t>3</m:t>
                        </m:r>
                        <m:r>
                          <a:rPr lang="zh-TW" altLang="ar-AE" sz="2200">
                            <a:solidFill>
                              <a:schemeClr val="bg2"/>
                            </a:solidFill>
                            <a:latin typeface="Cambria Math" panose="02040503050406030204" pitchFamily="18" charset="0"/>
                            <a:cs typeface="Times New Roman" panose="02020603050405020304" pitchFamily="18" charset="0"/>
                            <a:sym typeface="Arial"/>
                          </a:rPr>
                          <m:t>𝑖</m:t>
                        </m:r>
                      </m:sub>
                    </m:sSub>
                    <m:r>
                      <a:rPr lang="zh-TW" altLang="ar-AE" sz="2200">
                        <a:solidFill>
                          <a:schemeClr val="bg2"/>
                        </a:solidFill>
                        <a:latin typeface="Cambria Math" panose="02040503050406030204" pitchFamily="18" charset="0"/>
                        <a:cs typeface="Times New Roman" panose="02020603050405020304" pitchFamily="18" charset="0"/>
                        <a:sym typeface="Arial"/>
                      </a:rPr>
                      <m:t>𝑇</m:t>
                    </m:r>
                    <m:r>
                      <a:rPr lang="ar-AE" altLang="zh-TW" sz="2200">
                        <a:solidFill>
                          <a:schemeClr val="bg2"/>
                        </a:solidFill>
                        <a:latin typeface="Cambria Math" panose="02040503050406030204" pitchFamily="18" charset="0"/>
                        <a:cs typeface="Times New Roman" panose="02020603050405020304" pitchFamily="18" charset="0"/>
                        <a:sym typeface="Arial"/>
                      </a:rPr>
                      <m:t>+</m:t>
                    </m:r>
                    <m:sSubSup>
                      <m:sSubSupPr>
                        <m:ctrlPr>
                          <a:rPr lang="ar-AE" altLang="zh-TW" sz="2200" i="1">
                            <a:solidFill>
                              <a:schemeClr val="bg2"/>
                            </a:solidFill>
                            <a:latin typeface="Cambria Math" panose="02040503050406030204" pitchFamily="18" charset="0"/>
                            <a:cs typeface="Times New Roman" panose="02020603050405020304" pitchFamily="18" charset="0"/>
                            <a:sym typeface="Arial"/>
                          </a:rPr>
                        </m:ctrlPr>
                      </m:sSubSupPr>
                      <m:e>
                        <m:r>
                          <a:rPr lang="zh-TW" altLang="ar-AE" sz="2200">
                            <a:solidFill>
                              <a:schemeClr val="bg2"/>
                            </a:solidFill>
                            <a:latin typeface="Cambria Math" panose="02040503050406030204" pitchFamily="18" charset="0"/>
                            <a:cs typeface="Times New Roman" panose="02020603050405020304" pitchFamily="18" charset="0"/>
                            <a:sym typeface="Arial"/>
                          </a:rPr>
                          <m:t>𝑋</m:t>
                        </m:r>
                      </m:e>
                      <m:sub>
                        <m:r>
                          <a:rPr lang="zh-TW" altLang="ar-AE" sz="2200">
                            <a:solidFill>
                              <a:schemeClr val="bg2"/>
                            </a:solidFill>
                            <a:latin typeface="Cambria Math" panose="02040503050406030204" pitchFamily="18" charset="0"/>
                            <a:cs typeface="Times New Roman" panose="02020603050405020304" pitchFamily="18" charset="0"/>
                            <a:sym typeface="Arial"/>
                          </a:rPr>
                          <m:t>𝑖</m:t>
                        </m:r>
                      </m:sub>
                      <m:sup>
                        <m:r>
                          <a:rPr lang="ar-AE" altLang="zh-TW" sz="2200">
                            <a:solidFill>
                              <a:schemeClr val="bg2"/>
                            </a:solidFill>
                            <a:latin typeface="Cambria Math" panose="02040503050406030204" pitchFamily="18" charset="0"/>
                            <a:cs typeface="Times New Roman" panose="02020603050405020304" pitchFamily="18" charset="0"/>
                            <a:sym typeface="Arial"/>
                          </a:rPr>
                          <m:t>′</m:t>
                        </m:r>
                      </m:sup>
                    </m:sSubSup>
                    <m:r>
                      <a:rPr lang="zh-TW" altLang="ar-AE" sz="2200">
                        <a:solidFill>
                          <a:schemeClr val="bg2"/>
                        </a:solidFill>
                        <a:latin typeface="Cambria Math" panose="02040503050406030204" pitchFamily="18" charset="0"/>
                        <a:cs typeface="Times New Roman" panose="02020603050405020304" pitchFamily="18" charset="0"/>
                        <a:sym typeface="Arial"/>
                      </a:rPr>
                      <m:t>𝜆</m:t>
                    </m:r>
                    <m:sSub>
                      <m:sSubPr>
                        <m:ctrlPr>
                          <a:rPr lang="ar-AE" altLang="zh-TW" sz="2200" i="1">
                            <a:solidFill>
                              <a:schemeClr val="bg2"/>
                            </a:solidFill>
                            <a:latin typeface="Cambria Math" panose="02040503050406030204" pitchFamily="18" charset="0"/>
                            <a:cs typeface="Times New Roman" panose="02020603050405020304" pitchFamily="18" charset="0"/>
                            <a:sym typeface="Arial"/>
                          </a:rPr>
                        </m:ctrlPr>
                      </m:sSubPr>
                      <m:e>
                        <m:r>
                          <a:rPr lang="en-US" altLang="zh-TW" sz="2200">
                            <a:solidFill>
                              <a:schemeClr val="bg2"/>
                            </a:solidFill>
                            <a:latin typeface="Cambria Math" panose="02040503050406030204" pitchFamily="18" charset="0"/>
                            <a:cs typeface="Times New Roman" panose="02020603050405020304" pitchFamily="18" charset="0"/>
                            <a:sym typeface="Arial"/>
                          </a:rPr>
                          <m:t>+</m:t>
                        </m:r>
                        <m:r>
                          <a:rPr lang="zh-TW" altLang="ar-AE" sz="2200">
                            <a:solidFill>
                              <a:schemeClr val="bg2"/>
                            </a:solidFill>
                            <a:latin typeface="Cambria Math" panose="02040503050406030204" pitchFamily="18" charset="0"/>
                            <a:cs typeface="Times New Roman" panose="02020603050405020304" pitchFamily="18" charset="0"/>
                            <a:sym typeface="Arial"/>
                          </a:rPr>
                          <m:t>𝜀</m:t>
                        </m:r>
                      </m:e>
                      <m:sub>
                        <m:r>
                          <a:rPr lang="zh-TW" altLang="ar-AE" sz="2200">
                            <a:solidFill>
                              <a:schemeClr val="bg2"/>
                            </a:solidFill>
                            <a:latin typeface="Cambria Math" panose="02040503050406030204" pitchFamily="18" charset="0"/>
                            <a:cs typeface="Times New Roman" panose="02020603050405020304" pitchFamily="18" charset="0"/>
                            <a:sym typeface="Arial"/>
                          </a:rPr>
                          <m:t>𝑖</m:t>
                        </m:r>
                      </m:sub>
                    </m:sSub>
                    <m:r>
                      <a:rPr lang="ar-AE" altLang="zh-TW" sz="2200">
                        <a:solidFill>
                          <a:schemeClr val="bg2"/>
                        </a:solidFill>
                        <a:latin typeface="Cambria Math" panose="02040503050406030204" pitchFamily="18" charset="0"/>
                        <a:cs typeface="Times New Roman" panose="02020603050405020304" pitchFamily="18" charset="0"/>
                        <a:sym typeface="Arial"/>
                      </a:rPr>
                      <m:t> </m:t>
                    </m:r>
                  </m:oMath>
                </a14:m>
                <a:endParaRPr lang="en-US" altLang="zh-TW" sz="2200" dirty="0">
                  <a:solidFill>
                    <a:schemeClr val="bg2"/>
                  </a:solidFill>
                  <a:latin typeface="Times New Roman" panose="02020603050405020304" pitchFamily="18" charset="0"/>
                  <a:cs typeface="Times New Roman" panose="02020603050405020304" pitchFamily="18" charset="0"/>
                  <a:sym typeface="Arial"/>
                </a:endParaRPr>
              </a:p>
              <a:p>
                <a:pPr lvl="0" indent="-285750">
                  <a:lnSpc>
                    <a:spcPct val="110000"/>
                  </a:lnSpc>
                </a:pPr>
                <a:endParaRPr lang="en-US" altLang="zh-TW" sz="2200" dirty="0">
                  <a:solidFill>
                    <a:schemeClr val="bg2"/>
                  </a:solidFill>
                  <a:latin typeface="Times New Roman" panose="02020603050405020304" pitchFamily="18" charset="0"/>
                  <a:cs typeface="Times New Roman" panose="02020603050405020304" pitchFamily="18" charset="0"/>
                  <a:sym typeface="Arial"/>
                </a:endParaRPr>
              </a:p>
              <a:p>
                <a:pPr lvl="0" indent="-285750">
                  <a:lnSpc>
                    <a:spcPct val="110000"/>
                  </a:lnSpc>
                </a:pPr>
                <a:r>
                  <a:rPr lang="en-US" altLang="zh-TW" sz="2200" dirty="0">
                    <a:solidFill>
                      <a:schemeClr val="bg2"/>
                    </a:solidFill>
                    <a:latin typeface="Times New Roman" panose="02020603050405020304" pitchFamily="18" charset="0"/>
                    <a:cs typeface="Times New Roman" panose="02020603050405020304" pitchFamily="18" charset="0"/>
                    <a:sym typeface="Arial"/>
                  </a:rPr>
                  <a:t>where T is a dummy. If t&gt;=2019, T=1.</a:t>
                </a:r>
              </a:p>
              <a:p>
                <a:pPr marL="152400" lvl="0" indent="0" rtl="0">
                  <a:lnSpc>
                    <a:spcPts val="1600"/>
                  </a:lnSpc>
                  <a:spcBef>
                    <a:spcPts val="0"/>
                  </a:spcBef>
                  <a:spcAft>
                    <a:spcPts val="0"/>
                  </a:spcAft>
                  <a:buClr>
                    <a:schemeClr val="dk2"/>
                  </a:buClr>
                  <a:buSzPct val="100000"/>
                  <a:buNone/>
                </a:pPr>
                <a:endParaRPr lang="en-US" sz="2300" dirty="0">
                  <a:solidFill>
                    <a:srgbClr val="000000"/>
                  </a:solidFill>
                  <a:latin typeface="+mn-lt"/>
                  <a:cs typeface="Arial"/>
                  <a:sym typeface="Arial"/>
                </a:endParaRPr>
              </a:p>
              <a:p>
                <a:pPr lvl="0" indent="-285750" fontAlgn="base">
                  <a:lnSpc>
                    <a:spcPct val="110000"/>
                  </a:lnSpc>
                </a:pPr>
                <a:r>
                  <a:rPr lang="en-US" altLang="zh-TW" sz="2200" dirty="0">
                    <a:solidFill>
                      <a:schemeClr val="bg2"/>
                    </a:solidFill>
                    <a:latin typeface="Times New Roman" panose="02020603050405020304" pitchFamily="18" charset="0"/>
                    <a:cs typeface="Times New Roman" panose="02020603050405020304" pitchFamily="18" charset="0"/>
                    <a:sym typeface="Arial"/>
                  </a:rPr>
                  <a:t>I take 2019 as the year when food delivery platforms started flourishing in Taiwan.</a:t>
                </a:r>
              </a:p>
              <a:p>
                <a:pPr lvl="0" indent="-285750" fontAlgn="base">
                  <a:lnSpc>
                    <a:spcPct val="110000"/>
                  </a:lnSpc>
                </a:pPr>
                <a:endParaRPr lang="en-US" altLang="zh-TW" sz="2200" dirty="0">
                  <a:solidFill>
                    <a:schemeClr val="bg2"/>
                  </a:solidFill>
                  <a:latin typeface="Times New Roman" panose="02020603050405020304" pitchFamily="18" charset="0"/>
                  <a:cs typeface="Times New Roman" panose="02020603050405020304" pitchFamily="18" charset="0"/>
                  <a:sym typeface="Arial"/>
                </a:endParaRPr>
              </a:p>
              <a:p>
                <a:pPr indent="-285750" fontAlgn="base">
                  <a:lnSpc>
                    <a:spcPct val="110000"/>
                  </a:lnSpc>
                </a:pPr>
                <a14:m>
                  <m:oMath xmlns:m="http://schemas.openxmlformats.org/officeDocument/2006/math">
                    <m:sSub>
                      <m:sSubPr>
                        <m:ctrlPr>
                          <a:rPr lang="ar-AE" altLang="zh-TW" sz="2200" i="1">
                            <a:solidFill>
                              <a:schemeClr val="bg2"/>
                            </a:solidFill>
                            <a:latin typeface="Cambria Math" panose="02040503050406030204" pitchFamily="18" charset="0"/>
                            <a:sym typeface="Arial"/>
                          </a:rPr>
                        </m:ctrlPr>
                      </m:sSubPr>
                      <m:e>
                        <m:r>
                          <a:rPr lang="zh-TW" altLang="ar-AE" sz="2200">
                            <a:solidFill>
                              <a:schemeClr val="bg2"/>
                            </a:solidFill>
                            <a:latin typeface="Cambria Math" panose="02040503050406030204" pitchFamily="18" charset="0"/>
                            <a:sym typeface="Arial"/>
                          </a:rPr>
                          <m:t>𝛽</m:t>
                        </m:r>
                      </m:e>
                      <m:sub>
                        <m:r>
                          <a:rPr lang="ar-AE" altLang="zh-TW" sz="2200">
                            <a:solidFill>
                              <a:schemeClr val="bg2"/>
                            </a:solidFill>
                            <a:latin typeface="Cambria Math" panose="02040503050406030204" pitchFamily="18" charset="0"/>
                            <a:sym typeface="Arial"/>
                          </a:rPr>
                          <m:t>4</m:t>
                        </m:r>
                      </m:sub>
                    </m:sSub>
                  </m:oMath>
                </a14:m>
                <a:r>
                  <a:rPr lang="en-US" altLang="zh-TW" sz="2200" dirty="0">
                    <a:solidFill>
                      <a:schemeClr val="bg2"/>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ar-AE" altLang="zh-TW" sz="2200" i="1">
                            <a:solidFill>
                              <a:schemeClr val="bg2"/>
                            </a:solidFill>
                            <a:latin typeface="Cambria Math" panose="02040503050406030204" pitchFamily="18" charset="0"/>
                            <a:sym typeface="Arial"/>
                          </a:rPr>
                        </m:ctrlPr>
                      </m:sSubPr>
                      <m:e>
                        <m:r>
                          <a:rPr lang="zh-TW" altLang="ar-AE" sz="2200">
                            <a:solidFill>
                              <a:schemeClr val="bg2"/>
                            </a:solidFill>
                            <a:latin typeface="Cambria Math" panose="02040503050406030204" pitchFamily="18" charset="0"/>
                            <a:sym typeface="Arial"/>
                          </a:rPr>
                          <m:t>𝛽</m:t>
                        </m:r>
                      </m:e>
                      <m:sub>
                        <m:r>
                          <a:rPr lang="ar-AE" altLang="zh-TW" sz="2200">
                            <a:solidFill>
                              <a:schemeClr val="bg2"/>
                            </a:solidFill>
                            <a:latin typeface="Cambria Math" panose="02040503050406030204" pitchFamily="18" charset="0"/>
                            <a:sym typeface="Arial"/>
                          </a:rPr>
                          <m:t>5</m:t>
                        </m:r>
                      </m:sub>
                    </m:sSub>
                  </m:oMath>
                </a14:m>
                <a:r>
                  <a:rPr lang="en-US" altLang="zh-TW" sz="2200" dirty="0">
                    <a:solidFill>
                      <a:schemeClr val="bg2"/>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ar-AE" altLang="zh-TW" sz="2200" i="1">
                            <a:solidFill>
                              <a:schemeClr val="bg2"/>
                            </a:solidFill>
                            <a:latin typeface="Cambria Math" panose="02040503050406030204" pitchFamily="18" charset="0"/>
                            <a:sym typeface="Arial"/>
                          </a:rPr>
                        </m:ctrlPr>
                      </m:sSubPr>
                      <m:e>
                        <m:r>
                          <a:rPr lang="zh-TW" altLang="ar-AE" sz="2200">
                            <a:solidFill>
                              <a:schemeClr val="bg2"/>
                            </a:solidFill>
                            <a:latin typeface="Cambria Math" panose="02040503050406030204" pitchFamily="18" charset="0"/>
                            <a:sym typeface="Arial"/>
                          </a:rPr>
                          <m:t>𝛽</m:t>
                        </m:r>
                      </m:e>
                      <m:sub>
                        <m:r>
                          <a:rPr lang="ar-AE" altLang="zh-TW" sz="2200">
                            <a:solidFill>
                              <a:schemeClr val="bg2"/>
                            </a:solidFill>
                            <a:latin typeface="Cambria Math" panose="02040503050406030204" pitchFamily="18" charset="0"/>
                            <a:sym typeface="Arial"/>
                          </a:rPr>
                          <m:t>6</m:t>
                        </m:r>
                      </m:sub>
                    </m:sSub>
                  </m:oMath>
                </a14:m>
                <a:r>
                  <a:rPr lang="en-US" altLang="zh-TW" sz="2200" dirty="0">
                    <a:solidFill>
                      <a:schemeClr val="bg2"/>
                    </a:solidFill>
                    <a:latin typeface="Times New Roman" panose="02020603050405020304" pitchFamily="18" charset="0"/>
                    <a:cs typeface="Times New Roman" panose="02020603050405020304" pitchFamily="18" charset="0"/>
                  </a:rPr>
                  <a:t> are the impacts of different groups by job status along with the rise of food delivery    platforms. </a:t>
                </a:r>
              </a:p>
              <a:p>
                <a:pPr indent="-285750" fontAlgn="base">
                  <a:lnSpc>
                    <a:spcPct val="110000"/>
                  </a:lnSpc>
                </a:pPr>
                <a:endParaRPr lang="en-US" altLang="zh-TW" sz="2200" dirty="0">
                  <a:solidFill>
                    <a:schemeClr val="bg2"/>
                  </a:solidFill>
                  <a:latin typeface="Times New Roman" panose="02020603050405020304" pitchFamily="18" charset="0"/>
                  <a:cs typeface="Times New Roman" panose="02020603050405020304" pitchFamily="18" charset="0"/>
                  <a:sym typeface="Arial"/>
                </a:endParaRPr>
              </a:p>
              <a:p>
                <a:pPr indent="-285750" fontAlgn="base">
                  <a:lnSpc>
                    <a:spcPct val="110000"/>
                  </a:lnSpc>
                </a:pPr>
                <a:r>
                  <a:rPr lang="en-US" altLang="zh-TW" sz="2200" dirty="0">
                    <a:solidFill>
                      <a:schemeClr val="bg2"/>
                    </a:solidFill>
                    <a:latin typeface="Times New Roman" panose="02020603050405020304" pitchFamily="18" charset="0"/>
                    <a:cs typeface="Times New Roman" panose="02020603050405020304" pitchFamily="18" charset="0"/>
                    <a:sym typeface="Arial"/>
                  </a:rPr>
                  <a:t>I will first present the results using the first definition.  </a:t>
                </a:r>
              </a:p>
              <a:p>
                <a:pPr marL="0" lvl="0" indent="0">
                  <a:lnSpc>
                    <a:spcPct val="135000"/>
                  </a:lnSpc>
                  <a:spcAft>
                    <a:spcPts val="1200"/>
                  </a:spcAft>
                  <a:buNone/>
                </a:pPr>
                <a:r>
                  <a:rPr lang="en-US" altLang="zh-TW" sz="2400" dirty="0">
                    <a:solidFill>
                      <a:srgbClr val="000000"/>
                    </a:solidFill>
                    <a:latin typeface="+mn-lt"/>
                    <a:cs typeface="Arial"/>
                    <a:sym typeface="Arial"/>
                  </a:rPr>
                  <a:t>         </a:t>
                </a:r>
                <a:endParaRPr lang="en-US" sz="2400" dirty="0">
                  <a:solidFill>
                    <a:srgbClr val="000000"/>
                  </a:solidFill>
                  <a:latin typeface="+mn-lt"/>
                  <a:cs typeface="Arial"/>
                  <a:sym typeface="Arial"/>
                </a:endParaRPr>
              </a:p>
              <a:p>
                <a:pPr marL="0" lvl="0" indent="0" algn="l" rtl="0">
                  <a:lnSpc>
                    <a:spcPct val="90000"/>
                  </a:lnSpc>
                  <a:spcBef>
                    <a:spcPts val="1000"/>
                  </a:spcBef>
                  <a:spcAft>
                    <a:spcPts val="0"/>
                  </a:spcAft>
                  <a:buNone/>
                </a:pPr>
                <a:r>
                  <a:rPr lang="en-US" altLang="zh-TW" sz="1100" dirty="0">
                    <a:solidFill>
                      <a:srgbClr val="000000"/>
                    </a:solidFill>
                    <a:latin typeface="Arial"/>
                    <a:ea typeface="Arial"/>
                    <a:cs typeface="Arial"/>
                    <a:sym typeface="Arial"/>
                  </a:rPr>
                  <a:t>             </a:t>
                </a:r>
                <a:endParaRPr lang="en-US" sz="1100" dirty="0">
                  <a:solidFill>
                    <a:srgbClr val="000000"/>
                  </a:solidFill>
                  <a:latin typeface="Arial"/>
                  <a:ea typeface="Arial"/>
                  <a:cs typeface="Arial"/>
                  <a:sym typeface="Arial"/>
                </a:endParaRPr>
              </a:p>
              <a:p>
                <a:pPr marL="457200" lvl="0" indent="0" algn="l" rtl="0">
                  <a:spcBef>
                    <a:spcPts val="0"/>
                  </a:spcBef>
                  <a:spcAft>
                    <a:spcPts val="0"/>
                  </a:spcAft>
                  <a:buNone/>
                </a:pPr>
                <a:endParaRPr lang="en-US" sz="1100" dirty="0">
                  <a:solidFill>
                    <a:srgbClr val="000000"/>
                  </a:solidFill>
                  <a:latin typeface="Arial"/>
                  <a:ea typeface="Arial"/>
                  <a:cs typeface="Arial"/>
                  <a:sym typeface="Arial"/>
                </a:endParaRPr>
              </a:p>
              <a:p>
                <a:pPr marL="457200" lvl="0" indent="0" algn="l" rtl="0">
                  <a:spcBef>
                    <a:spcPts val="1200"/>
                  </a:spcBef>
                  <a:spcAft>
                    <a:spcPts val="1200"/>
                  </a:spcAft>
                  <a:buNone/>
                </a:pPr>
                <a:endParaRPr dirty="0"/>
              </a:p>
            </p:txBody>
          </p:sp>
        </mc:Choice>
        <mc:Fallback>
          <p:sp>
            <p:nvSpPr>
              <p:cNvPr id="123" name="Google Shape;123;p19"/>
              <p:cNvSpPr txBox="1">
                <a:spLocks noGrp="1" noRot="1" noChangeAspect="1" noMove="1" noResize="1" noEditPoints="1" noAdjustHandles="1" noChangeArrowheads="1" noChangeShapeType="1" noTextEdit="1"/>
              </p:cNvSpPr>
              <p:nvPr>
                <p:ph type="body" idx="1"/>
              </p:nvPr>
            </p:nvSpPr>
            <p:spPr>
              <a:xfrm>
                <a:off x="646176" y="1798600"/>
                <a:ext cx="8226693" cy="3344900"/>
              </a:xfrm>
              <a:prstGeom prst="rect">
                <a:avLst/>
              </a:prstGeom>
              <a:blipFill>
                <a:blip r:embed="rId3"/>
                <a:stretch>
                  <a:fillRect/>
                </a:stretch>
              </a:blipFill>
            </p:spPr>
            <p:txBody>
              <a:bodyPr/>
              <a:lstStyle/>
              <a:p>
                <a:r>
                  <a:rPr lang="zh-TW"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57263F-0554-4A47-9352-0AFD2346E0B7}"/>
              </a:ext>
            </a:extLst>
          </p:cNvPr>
          <p:cNvSpPr>
            <a:spLocks noGrp="1"/>
          </p:cNvSpPr>
          <p:nvPr>
            <p:ph type="title"/>
          </p:nvPr>
        </p:nvSpPr>
        <p:spPr/>
        <p:txBody>
          <a:bodyPr>
            <a:normAutofit fontScale="90000"/>
          </a:bodyPr>
          <a:lstStyle/>
          <a:p>
            <a:endParaRPr lang="zh-TW" altLang="en-US"/>
          </a:p>
        </p:txBody>
      </p:sp>
      <p:pic>
        <p:nvPicPr>
          <p:cNvPr id="4" name="圖片 3">
            <a:extLst>
              <a:ext uri="{FF2B5EF4-FFF2-40B4-BE49-F238E27FC236}">
                <a16:creationId xmlns:a16="http://schemas.microsoft.com/office/drawing/2014/main" id="{C19D5072-9BA6-44D4-BE94-025324902B27}"/>
              </a:ext>
            </a:extLst>
          </p:cNvPr>
          <p:cNvPicPr>
            <a:picLocks noChangeAspect="1"/>
          </p:cNvPicPr>
          <p:nvPr/>
        </p:nvPicPr>
        <p:blipFill>
          <a:blip r:embed="rId2"/>
          <a:stretch>
            <a:fillRect/>
          </a:stretch>
        </p:blipFill>
        <p:spPr>
          <a:xfrm>
            <a:off x="1678299" y="42672"/>
            <a:ext cx="8701289" cy="5143500"/>
          </a:xfrm>
          <a:prstGeom prst="rect">
            <a:avLst/>
          </a:prstGeom>
        </p:spPr>
      </p:pic>
      <p:sp>
        <p:nvSpPr>
          <p:cNvPr id="3" name="文字版面配置區 2">
            <a:extLst>
              <a:ext uri="{FF2B5EF4-FFF2-40B4-BE49-F238E27FC236}">
                <a16:creationId xmlns:a16="http://schemas.microsoft.com/office/drawing/2014/main" id="{8B2B8639-DB65-41EE-8AA8-8F64FF31796E}"/>
              </a:ext>
            </a:extLst>
          </p:cNvPr>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32803942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8845A-7559-4D96-BFD9-10EC850C2F58}"/>
              </a:ext>
            </a:extLst>
          </p:cNvPr>
          <p:cNvSpPr>
            <a:spLocks noGrp="1"/>
          </p:cNvSpPr>
          <p:nvPr>
            <p:ph type="title"/>
          </p:nvPr>
        </p:nvSpPr>
        <p:spPr/>
        <p:txBody>
          <a:bodyPr>
            <a:normAutofit fontScale="90000"/>
          </a:bodyPr>
          <a:lstStyle/>
          <a:p>
            <a:endParaRPr lang="zh-TW" altLang="en-US"/>
          </a:p>
        </p:txBody>
      </p:sp>
      <p:pic>
        <p:nvPicPr>
          <p:cNvPr id="4" name="圖片 3">
            <a:extLst>
              <a:ext uri="{FF2B5EF4-FFF2-40B4-BE49-F238E27FC236}">
                <a16:creationId xmlns:a16="http://schemas.microsoft.com/office/drawing/2014/main" id="{5AF3FDB9-D3EA-4819-BD1C-6E922B964A41}"/>
              </a:ext>
            </a:extLst>
          </p:cNvPr>
          <p:cNvPicPr>
            <a:picLocks noChangeAspect="1"/>
          </p:cNvPicPr>
          <p:nvPr/>
        </p:nvPicPr>
        <p:blipFill>
          <a:blip r:embed="rId2"/>
          <a:stretch>
            <a:fillRect/>
          </a:stretch>
        </p:blipFill>
        <p:spPr>
          <a:xfrm>
            <a:off x="1762141" y="0"/>
            <a:ext cx="8411685" cy="5143500"/>
          </a:xfrm>
          <a:prstGeom prst="rect">
            <a:avLst/>
          </a:prstGeom>
        </p:spPr>
      </p:pic>
      <p:sp>
        <p:nvSpPr>
          <p:cNvPr id="3" name="文字版面配置區 2">
            <a:extLst>
              <a:ext uri="{FF2B5EF4-FFF2-40B4-BE49-F238E27FC236}">
                <a16:creationId xmlns:a16="http://schemas.microsoft.com/office/drawing/2014/main" id="{D145010C-46B5-4B9B-A3EF-D1C4475D3863}"/>
              </a:ext>
            </a:extLst>
          </p:cNvPr>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471005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B80346-7732-4307-A052-7B7CE0B8381D}"/>
              </a:ext>
            </a:extLst>
          </p:cNvPr>
          <p:cNvSpPr>
            <a:spLocks noGrp="1"/>
          </p:cNvSpPr>
          <p:nvPr>
            <p:ph type="title"/>
          </p:nvPr>
        </p:nvSpPr>
        <p:spPr/>
        <p:txBody>
          <a:bodyPr>
            <a:normAutofit fontScale="90000"/>
          </a:bodyPr>
          <a:lstStyle/>
          <a:p>
            <a:r>
              <a:rPr lang="en-US" altLang="zh-TW" sz="2800" dirty="0">
                <a:solidFill>
                  <a:srgbClr val="203864"/>
                </a:solidFill>
              </a:rPr>
              <a:t>Remarks</a:t>
            </a:r>
            <a:endParaRPr lang="zh-TW" altLang="en-US" dirty="0"/>
          </a:p>
        </p:txBody>
      </p:sp>
      <p:sp>
        <p:nvSpPr>
          <p:cNvPr id="3" name="文字版面配置區 2">
            <a:extLst>
              <a:ext uri="{FF2B5EF4-FFF2-40B4-BE49-F238E27FC236}">
                <a16:creationId xmlns:a16="http://schemas.microsoft.com/office/drawing/2014/main" id="{9A30525C-96C5-4E74-ACAD-2A58BF8F2319}"/>
              </a:ext>
            </a:extLst>
          </p:cNvPr>
          <p:cNvSpPr>
            <a:spLocks noGrp="1"/>
          </p:cNvSpPr>
          <p:nvPr>
            <p:ph type="body" idx="1"/>
          </p:nvPr>
        </p:nvSpPr>
        <p:spPr>
          <a:xfrm>
            <a:off x="729450" y="2078874"/>
            <a:ext cx="7688700" cy="3064625"/>
          </a:xfrm>
        </p:spPr>
        <p:txBody>
          <a:bodyPr>
            <a:normAutofit/>
          </a:bodyPr>
          <a:lstStyle/>
          <a:p>
            <a:r>
              <a:rPr lang="en-US" altLang="zh-TW" dirty="0">
                <a:solidFill>
                  <a:schemeClr val="bg2"/>
                </a:solidFill>
                <a:latin typeface="Times New Roman" panose="02020603050405020304" pitchFamily="18" charset="0"/>
                <a:cs typeface="Times New Roman" panose="02020603050405020304" pitchFamily="18" charset="0"/>
              </a:rPr>
              <a:t>Unexpectedly, using the first definition, workers who were in group S2 from 2018 to 2019 got more benefits from the change of job status.</a:t>
            </a:r>
          </a:p>
          <a:p>
            <a:endParaRPr lang="en-US" altLang="zh-TW" dirty="0">
              <a:solidFill>
                <a:schemeClr val="bg2"/>
              </a:solidFill>
              <a:latin typeface="Times New Roman" panose="02020603050405020304" pitchFamily="18" charset="0"/>
              <a:cs typeface="Times New Roman" panose="02020603050405020304" pitchFamily="18" charset="0"/>
            </a:endParaRPr>
          </a:p>
          <a:p>
            <a:r>
              <a:rPr lang="en-US" altLang="zh-TW" dirty="0">
                <a:solidFill>
                  <a:schemeClr val="bg2"/>
                </a:solidFill>
                <a:latin typeface="Times New Roman" panose="02020603050405020304" pitchFamily="18" charset="0"/>
                <a:cs typeface="Times New Roman" panose="02020603050405020304" pitchFamily="18" charset="0"/>
              </a:rPr>
              <a:t>Using the second definition, workers who were in group S1 from 2018 to 2019, enjoyed a significant income gain.</a:t>
            </a:r>
          </a:p>
          <a:p>
            <a:pPr marL="146050" indent="0">
              <a:buNone/>
            </a:pPr>
            <a:endParaRPr lang="en-US" altLang="zh-TW" dirty="0">
              <a:solidFill>
                <a:schemeClr val="bg2"/>
              </a:solidFill>
              <a:latin typeface="Times New Roman" panose="02020603050405020304" pitchFamily="18" charset="0"/>
              <a:cs typeface="Times New Roman" panose="02020603050405020304" pitchFamily="18" charset="0"/>
            </a:endParaRPr>
          </a:p>
          <a:p>
            <a:r>
              <a:rPr lang="en-US" altLang="zh-TW" dirty="0">
                <a:solidFill>
                  <a:schemeClr val="bg2"/>
                </a:solidFill>
                <a:latin typeface="Times New Roman" panose="02020603050405020304" pitchFamily="18" charset="0"/>
                <a:cs typeface="Times New Roman" panose="02020603050405020304" pitchFamily="18" charset="0"/>
              </a:rPr>
              <a:t>For workers who were in group S3 from 2018 to 2019, even though they still suffered from the change of job status, the pain was less severe since they also received a significant alleviation of income losses.</a:t>
            </a:r>
          </a:p>
          <a:p>
            <a:endParaRPr lang="en-US" altLang="zh-TW" dirty="0">
              <a:solidFill>
                <a:schemeClr val="bg2"/>
              </a:solidFill>
              <a:latin typeface="Times New Roman" panose="02020603050405020304" pitchFamily="18" charset="0"/>
              <a:cs typeface="Times New Roman" panose="02020603050405020304" pitchFamily="18" charset="0"/>
            </a:endParaRPr>
          </a:p>
          <a:p>
            <a:r>
              <a:rPr lang="en-US" altLang="zh-TW" dirty="0">
                <a:solidFill>
                  <a:schemeClr val="bg2"/>
                </a:solidFill>
                <a:latin typeface="Times New Roman" panose="02020603050405020304" pitchFamily="18" charset="0"/>
                <a:cs typeface="Times New Roman" panose="02020603050405020304" pitchFamily="18" charset="0"/>
              </a:rPr>
              <a:t>One possible explanation is there may exist trade-off between food delivery riders and part-time workers. </a:t>
            </a:r>
            <a:endParaRPr lang="zh-TW" altLang="en-US"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953164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sz="3060" dirty="0">
                <a:solidFill>
                  <a:srgbClr val="203864"/>
                </a:solidFill>
              </a:rPr>
              <a:t>Empirical</a:t>
            </a:r>
            <a:r>
              <a:rPr lang="zh-TW" dirty="0"/>
              <a:t> </a:t>
            </a:r>
            <a:r>
              <a:rPr lang="zh-TW" sz="3060" dirty="0">
                <a:solidFill>
                  <a:srgbClr val="203864"/>
                </a:solidFill>
              </a:rPr>
              <a:t>Design</a:t>
            </a:r>
            <a:endParaRPr dirty="0"/>
          </a:p>
        </p:txBody>
      </p:sp>
      <mc:AlternateContent xmlns:mc="http://schemas.openxmlformats.org/markup-compatibility/2006">
        <mc:Choice xmlns:a14="http://schemas.microsoft.com/office/drawing/2010/main" Requires="a14">
          <p:sp>
            <p:nvSpPr>
              <p:cNvPr id="123" name="Google Shape;123;p19"/>
              <p:cNvSpPr txBox="1">
                <a:spLocks noGrp="1"/>
              </p:cNvSpPr>
              <p:nvPr>
                <p:ph type="body" idx="1"/>
              </p:nvPr>
            </p:nvSpPr>
            <p:spPr>
              <a:xfrm>
                <a:off x="646176" y="1798600"/>
                <a:ext cx="8226693" cy="3126968"/>
              </a:xfrm>
              <a:prstGeom prst="rect">
                <a:avLst/>
              </a:prstGeom>
            </p:spPr>
            <p:txBody>
              <a:bodyPr spcFirstLastPara="1" wrap="square" lIns="91425" tIns="91425" rIns="91425" bIns="91425" anchor="t" anchorCtr="0">
                <a:normAutofit lnSpcReduction="10000"/>
              </a:bodyPr>
              <a:lstStyle/>
              <a:p>
                <a:pPr marL="152400" indent="0">
                  <a:lnSpc>
                    <a:spcPct val="90000"/>
                  </a:lnSpc>
                  <a:spcBef>
                    <a:spcPts val="1000"/>
                  </a:spcBef>
                  <a:buClr>
                    <a:srgbClr val="000000"/>
                  </a:buClr>
                  <a:buSzPts val="1200"/>
                  <a:buNone/>
                </a:pPr>
                <a:r>
                  <a:rPr lang="en-US" altLang="zh-TW" sz="1200" dirty="0">
                    <a:solidFill>
                      <a:schemeClr val="bg2"/>
                    </a:solidFill>
                    <a:latin typeface="Times New Roman" panose="02020603050405020304" pitchFamily="18" charset="0"/>
                    <a:cs typeface="Times New Roman" panose="02020603050405020304" pitchFamily="18" charset="0"/>
                  </a:rPr>
                  <a:t>Model 2 (</a:t>
                </a:r>
                <a:r>
                  <a:rPr lang="en-US" altLang="zh-TW" sz="1200" dirty="0" err="1">
                    <a:solidFill>
                      <a:schemeClr val="bg2"/>
                    </a:solidFill>
                    <a:latin typeface="Times New Roman" panose="02020603050405020304" pitchFamily="18" charset="0"/>
                    <a:cs typeface="Times New Roman" panose="02020603050405020304" pitchFamily="18" charset="0"/>
                  </a:rPr>
                  <a:t>Probit</a:t>
                </a:r>
                <a:r>
                  <a:rPr lang="en-US" altLang="zh-TW" sz="1200" dirty="0">
                    <a:solidFill>
                      <a:schemeClr val="bg2"/>
                    </a:solidFill>
                    <a:latin typeface="Times New Roman" panose="02020603050405020304" pitchFamily="18" charset="0"/>
                    <a:cs typeface="Times New Roman" panose="02020603050405020304" pitchFamily="18" charset="0"/>
                  </a:rPr>
                  <a:t>)</a:t>
                </a:r>
              </a:p>
              <a:p>
                <a:pPr marL="152400" lvl="0" indent="0" rtl="0">
                  <a:lnSpc>
                    <a:spcPts val="1600"/>
                  </a:lnSpc>
                  <a:spcBef>
                    <a:spcPts val="0"/>
                  </a:spcBef>
                  <a:spcAft>
                    <a:spcPts val="0"/>
                  </a:spcAft>
                  <a:buClr>
                    <a:schemeClr val="dk2"/>
                  </a:buClr>
                  <a:buSzPct val="100000"/>
                  <a:buNone/>
                </a:pPr>
                <a:endParaRPr lang="en-US" altLang="zh-TW" i="1" dirty="0">
                  <a:solidFill>
                    <a:schemeClr val="bg2"/>
                  </a:solidFill>
                  <a:latin typeface="Cambria Math" panose="02040503050406030204" pitchFamily="18" charset="0"/>
                  <a:sym typeface="Arial"/>
                </a:endParaRPr>
              </a:p>
              <a:p>
                <a14:m>
                  <m:oMath xmlns:m="http://schemas.openxmlformats.org/officeDocument/2006/math">
                    <m:sSubSup>
                      <m:sSubSupPr>
                        <m:ctrlPr>
                          <a:rPr lang="zh-TW" altLang="zh-TW" i="1">
                            <a:solidFill>
                              <a:schemeClr val="bg2"/>
                            </a:solidFill>
                            <a:latin typeface="Cambria Math" panose="02040503050406030204" pitchFamily="18" charset="0"/>
                          </a:rPr>
                        </m:ctrlPr>
                      </m:sSubSupPr>
                      <m:e>
                        <m:r>
                          <a:rPr lang="en-US" altLang="zh-TW" i="1">
                            <a:solidFill>
                              <a:schemeClr val="bg2"/>
                            </a:solidFill>
                            <a:latin typeface="Cambria Math" panose="02040503050406030204" pitchFamily="18" charset="0"/>
                          </a:rPr>
                          <m:t>𝐼</m:t>
                        </m:r>
                      </m:e>
                      <m:sub>
                        <m:r>
                          <a:rPr lang="en-US" altLang="zh-TW" i="1">
                            <a:solidFill>
                              <a:schemeClr val="bg2"/>
                            </a:solidFill>
                            <a:latin typeface="Cambria Math" panose="02040503050406030204" pitchFamily="18" charset="0"/>
                          </a:rPr>
                          <m:t>𝑖</m:t>
                        </m:r>
                      </m:sub>
                      <m:sup>
                        <m:r>
                          <a:rPr lang="en-US" altLang="zh-TW" i="1">
                            <a:solidFill>
                              <a:schemeClr val="bg2"/>
                            </a:solidFill>
                            <a:latin typeface="Cambria Math" panose="02040503050406030204" pitchFamily="18" charset="0"/>
                          </a:rPr>
                          <m:t>∗</m:t>
                        </m:r>
                      </m:sup>
                    </m:sSubSup>
                    <m:r>
                      <a:rPr lang="ar-AE" altLang="zh-TW">
                        <a:solidFill>
                          <a:schemeClr val="bg2"/>
                        </a:solidFill>
                        <a:latin typeface="Cambria Math" panose="02040503050406030204" pitchFamily="18" charset="0"/>
                      </a:rPr>
                      <m:t>=</m:t>
                    </m:r>
                    <m:r>
                      <a:rPr lang="en-US" altLang="zh-TW" i="1">
                        <a:solidFill>
                          <a:schemeClr val="bg2"/>
                        </a:solidFill>
                        <a:latin typeface="Cambria Math" panose="02040503050406030204" pitchFamily="18" charset="0"/>
                      </a:rPr>
                      <m:t>𝛼</m:t>
                    </m:r>
                    <m:r>
                      <a:rPr lang="en-US" altLang="zh-TW" i="1">
                        <a:solidFill>
                          <a:schemeClr val="bg2"/>
                        </a:solidFill>
                        <a:latin typeface="Cambria Math" panose="02040503050406030204" pitchFamily="18" charset="0"/>
                      </a:rPr>
                      <m:t>𝑇</m:t>
                    </m:r>
                    <m:r>
                      <a:rPr lang="ar-AE" altLang="zh-TW">
                        <a:solidFill>
                          <a:schemeClr val="bg2"/>
                        </a:solidFill>
                        <a:latin typeface="Cambria Math" panose="02040503050406030204" pitchFamily="18" charset="0"/>
                      </a:rPr>
                      <m:t>+</m:t>
                    </m:r>
                    <m:sSubSup>
                      <m:sSubSupPr>
                        <m:ctrlPr>
                          <a:rPr lang="zh-TW" altLang="zh-TW" i="1">
                            <a:solidFill>
                              <a:schemeClr val="bg2"/>
                            </a:solidFill>
                            <a:latin typeface="Cambria Math" panose="02040503050406030204" pitchFamily="18" charset="0"/>
                          </a:rPr>
                        </m:ctrlPr>
                      </m:sSubSupPr>
                      <m:e>
                        <m:r>
                          <a:rPr lang="en-US" altLang="zh-TW" i="1">
                            <a:solidFill>
                              <a:schemeClr val="bg2"/>
                            </a:solidFill>
                            <a:latin typeface="Cambria Math" panose="02040503050406030204" pitchFamily="18" charset="0"/>
                          </a:rPr>
                          <m:t>𝑍</m:t>
                        </m:r>
                      </m:e>
                      <m:sub>
                        <m:r>
                          <a:rPr lang="en-US" altLang="zh-TW" i="1">
                            <a:solidFill>
                              <a:schemeClr val="bg2"/>
                            </a:solidFill>
                            <a:latin typeface="Cambria Math" panose="02040503050406030204" pitchFamily="18" charset="0"/>
                          </a:rPr>
                          <m:t>𝑖</m:t>
                        </m:r>
                      </m:sub>
                      <m:sup>
                        <m:r>
                          <a:rPr lang="ar-AE" altLang="zh-TW" i="1">
                            <a:solidFill>
                              <a:schemeClr val="bg2"/>
                            </a:solidFill>
                            <a:latin typeface="Cambria Math" panose="02040503050406030204" pitchFamily="18" charset="0"/>
                          </a:rPr>
                          <m:t>′</m:t>
                        </m:r>
                      </m:sup>
                    </m:sSubSup>
                    <m:sSub>
                      <m:sSubPr>
                        <m:ctrlPr>
                          <a:rPr lang="zh-TW" altLang="zh-TW" i="1">
                            <a:solidFill>
                              <a:schemeClr val="bg2"/>
                            </a:solidFill>
                            <a:latin typeface="Cambria Math" panose="02040503050406030204" pitchFamily="18" charset="0"/>
                          </a:rPr>
                        </m:ctrlPr>
                      </m:sSubPr>
                      <m:e>
                        <m:r>
                          <a:rPr lang="en-US" altLang="zh-TW" i="1">
                            <a:solidFill>
                              <a:schemeClr val="bg2"/>
                            </a:solidFill>
                            <a:latin typeface="Cambria Math" panose="02040503050406030204" pitchFamily="18" charset="0"/>
                          </a:rPr>
                          <m:t>𝑊</m:t>
                        </m:r>
                      </m:e>
                      <m:sub>
                        <m:r>
                          <a:rPr lang="en-US" altLang="zh-TW" i="1">
                            <a:solidFill>
                              <a:schemeClr val="bg2"/>
                            </a:solidFill>
                            <a:latin typeface="Cambria Math" panose="02040503050406030204" pitchFamily="18" charset="0"/>
                          </a:rPr>
                          <m:t>𝑖</m:t>
                        </m:r>
                      </m:sub>
                    </m:sSub>
                    <m:sSub>
                      <m:sSubPr>
                        <m:ctrlPr>
                          <a:rPr lang="zh-TW" altLang="zh-TW" i="1">
                            <a:solidFill>
                              <a:schemeClr val="bg2"/>
                            </a:solidFill>
                            <a:latin typeface="Cambria Math" panose="02040503050406030204" pitchFamily="18" charset="0"/>
                          </a:rPr>
                        </m:ctrlPr>
                      </m:sSubPr>
                      <m:e>
                        <m:r>
                          <a:rPr lang="en-US" altLang="zh-TW" i="1">
                            <a:solidFill>
                              <a:schemeClr val="bg2"/>
                            </a:solidFill>
                            <a:latin typeface="Cambria Math" panose="02040503050406030204" pitchFamily="18" charset="0"/>
                          </a:rPr>
                          <m:t>+</m:t>
                        </m:r>
                        <m:r>
                          <a:rPr lang="en-US" altLang="zh-TW" i="1">
                            <a:solidFill>
                              <a:schemeClr val="bg2"/>
                            </a:solidFill>
                            <a:latin typeface="Cambria Math" panose="02040503050406030204" pitchFamily="18" charset="0"/>
                          </a:rPr>
                          <m:t>𝑢</m:t>
                        </m:r>
                      </m:e>
                      <m:sub>
                        <m:r>
                          <a:rPr lang="en-US" altLang="zh-TW" i="1">
                            <a:solidFill>
                              <a:schemeClr val="bg2"/>
                            </a:solidFill>
                            <a:latin typeface="Cambria Math" panose="02040503050406030204" pitchFamily="18" charset="0"/>
                          </a:rPr>
                          <m:t>𝑖</m:t>
                        </m:r>
                      </m:sub>
                    </m:sSub>
                    <m:r>
                      <a:rPr lang="ar-AE" altLang="zh-TW" i="1">
                        <a:solidFill>
                          <a:schemeClr val="bg2"/>
                        </a:solidFill>
                        <a:latin typeface="Cambria Math" panose="02040503050406030204" pitchFamily="18" charset="0"/>
                      </a:rPr>
                      <m:t> </m:t>
                    </m:r>
                  </m:oMath>
                </a14:m>
                <a:endParaRPr lang="zh-TW" altLang="zh-TW" dirty="0">
                  <a:solidFill>
                    <a:schemeClr val="bg2"/>
                  </a:solidFill>
                </a:endParaRPr>
              </a:p>
              <a:p>
                <a14:m>
                  <m:oMath xmlns:m="http://schemas.openxmlformats.org/officeDocument/2006/math">
                    <m:d>
                      <m:dPr>
                        <m:begChr m:val="{"/>
                        <m:endChr m:val=""/>
                        <m:ctrlPr>
                          <a:rPr lang="zh-TW" altLang="zh-TW" i="1">
                            <a:solidFill>
                              <a:schemeClr val="bg2"/>
                            </a:solidFill>
                            <a:latin typeface="Cambria Math" panose="02040503050406030204" pitchFamily="18" charset="0"/>
                          </a:rPr>
                        </m:ctrlPr>
                      </m:dPr>
                      <m:e>
                        <m:eqArr>
                          <m:eqArrPr>
                            <m:ctrlPr>
                              <a:rPr lang="zh-TW" altLang="zh-TW" i="1">
                                <a:solidFill>
                                  <a:schemeClr val="bg2"/>
                                </a:solidFill>
                                <a:latin typeface="Cambria Math" panose="02040503050406030204" pitchFamily="18" charset="0"/>
                              </a:rPr>
                            </m:ctrlPr>
                          </m:eqArrPr>
                          <m:e>
                            <m:sSub>
                              <m:sSubPr>
                                <m:ctrlPr>
                                  <a:rPr lang="zh-TW" altLang="zh-TW" i="1">
                                    <a:solidFill>
                                      <a:schemeClr val="bg2"/>
                                    </a:solidFill>
                                    <a:latin typeface="Cambria Math" panose="02040503050406030204" pitchFamily="18" charset="0"/>
                                  </a:rPr>
                                </m:ctrlPr>
                              </m:sSubPr>
                              <m:e>
                                <m:r>
                                  <a:rPr lang="en-US" altLang="zh-TW" i="1">
                                    <a:solidFill>
                                      <a:schemeClr val="bg2"/>
                                    </a:solidFill>
                                    <a:latin typeface="Cambria Math" panose="02040503050406030204" pitchFamily="18" charset="0"/>
                                  </a:rPr>
                                  <m:t>𝐼</m:t>
                                </m:r>
                              </m:e>
                              <m:sub>
                                <m:r>
                                  <a:rPr lang="en-US" altLang="zh-TW" i="1">
                                    <a:solidFill>
                                      <a:schemeClr val="bg2"/>
                                    </a:solidFill>
                                    <a:latin typeface="Cambria Math" panose="02040503050406030204" pitchFamily="18" charset="0"/>
                                  </a:rPr>
                                  <m:t>𝑖</m:t>
                                </m:r>
                              </m:sub>
                            </m:sSub>
                            <m:r>
                              <a:rPr lang="en-US" altLang="zh-TW" i="1">
                                <a:solidFill>
                                  <a:schemeClr val="bg2"/>
                                </a:solidFill>
                                <a:latin typeface="Cambria Math" panose="02040503050406030204" pitchFamily="18" charset="0"/>
                              </a:rPr>
                              <m:t>=</m:t>
                            </m:r>
                            <m:r>
                              <a:rPr lang="en-US" altLang="zh-TW" i="1">
                                <a:solidFill>
                                  <a:schemeClr val="bg2"/>
                                </a:solidFill>
                                <a:latin typeface="Cambria Math" panose="02040503050406030204" pitchFamily="18" charset="0"/>
                              </a:rPr>
                              <m:t>1</m:t>
                            </m:r>
                            <m:r>
                              <a:rPr lang="en-US" altLang="zh-TW" i="1">
                                <a:solidFill>
                                  <a:schemeClr val="bg2"/>
                                </a:solidFill>
                                <a:latin typeface="Cambria Math" panose="02040503050406030204" pitchFamily="18" charset="0"/>
                              </a:rPr>
                              <m:t>,  </m:t>
                            </m:r>
                            <m:r>
                              <a:rPr lang="en-US" altLang="zh-TW" i="1">
                                <a:solidFill>
                                  <a:schemeClr val="bg2"/>
                                </a:solidFill>
                                <a:latin typeface="Cambria Math" panose="02040503050406030204" pitchFamily="18" charset="0"/>
                              </a:rPr>
                              <m:t>𝑖𝑓</m:t>
                            </m:r>
                            <m:r>
                              <a:rPr lang="en-US" altLang="zh-TW" i="1">
                                <a:solidFill>
                                  <a:schemeClr val="bg2"/>
                                </a:solidFill>
                                <a:latin typeface="Cambria Math" panose="02040503050406030204" pitchFamily="18" charset="0"/>
                              </a:rPr>
                              <m:t> </m:t>
                            </m:r>
                            <m:sSubSup>
                              <m:sSubSupPr>
                                <m:ctrlPr>
                                  <a:rPr lang="zh-TW" altLang="zh-TW" i="1">
                                    <a:solidFill>
                                      <a:schemeClr val="bg2"/>
                                    </a:solidFill>
                                    <a:latin typeface="Cambria Math" panose="02040503050406030204" pitchFamily="18" charset="0"/>
                                  </a:rPr>
                                </m:ctrlPr>
                              </m:sSubSupPr>
                              <m:e>
                                <m:r>
                                  <a:rPr lang="en-US" altLang="zh-TW" i="1">
                                    <a:solidFill>
                                      <a:schemeClr val="bg2"/>
                                    </a:solidFill>
                                    <a:latin typeface="Cambria Math" panose="02040503050406030204" pitchFamily="18" charset="0"/>
                                  </a:rPr>
                                  <m:t>𝐼</m:t>
                                </m:r>
                              </m:e>
                              <m:sub>
                                <m:r>
                                  <a:rPr lang="en-US" altLang="zh-TW" i="1">
                                    <a:solidFill>
                                      <a:schemeClr val="bg2"/>
                                    </a:solidFill>
                                    <a:latin typeface="Cambria Math" panose="02040503050406030204" pitchFamily="18" charset="0"/>
                                  </a:rPr>
                                  <m:t>𝑖</m:t>
                                </m:r>
                              </m:sub>
                              <m:sup>
                                <m:r>
                                  <a:rPr lang="en-US" altLang="zh-TW" i="1">
                                    <a:solidFill>
                                      <a:schemeClr val="bg2"/>
                                    </a:solidFill>
                                    <a:latin typeface="Cambria Math" panose="02040503050406030204" pitchFamily="18" charset="0"/>
                                  </a:rPr>
                                  <m:t>∗</m:t>
                                </m:r>
                              </m:sup>
                            </m:sSubSup>
                            <m:r>
                              <a:rPr lang="en-US" altLang="zh-TW" i="1">
                                <a:solidFill>
                                  <a:schemeClr val="bg2"/>
                                </a:solidFill>
                                <a:latin typeface="Cambria Math" panose="02040503050406030204" pitchFamily="18" charset="0"/>
                              </a:rPr>
                              <m:t>&gt;</m:t>
                            </m:r>
                            <m:r>
                              <a:rPr lang="en-US" altLang="zh-TW" i="1">
                                <a:solidFill>
                                  <a:schemeClr val="bg2"/>
                                </a:solidFill>
                                <a:latin typeface="Cambria Math" panose="02040503050406030204" pitchFamily="18" charset="0"/>
                              </a:rPr>
                              <m:t>0</m:t>
                            </m:r>
                          </m:e>
                          <m:e>
                            <m:sSub>
                              <m:sSubPr>
                                <m:ctrlPr>
                                  <a:rPr lang="zh-TW" altLang="zh-TW" i="1">
                                    <a:solidFill>
                                      <a:schemeClr val="bg2"/>
                                    </a:solidFill>
                                    <a:latin typeface="Cambria Math" panose="02040503050406030204" pitchFamily="18" charset="0"/>
                                  </a:rPr>
                                </m:ctrlPr>
                              </m:sSubPr>
                              <m:e>
                                <m:r>
                                  <a:rPr lang="en-US" altLang="zh-TW" i="1">
                                    <a:solidFill>
                                      <a:schemeClr val="bg2"/>
                                    </a:solidFill>
                                    <a:latin typeface="Cambria Math" panose="02040503050406030204" pitchFamily="18" charset="0"/>
                                  </a:rPr>
                                  <m:t>𝐼</m:t>
                                </m:r>
                              </m:e>
                              <m:sub>
                                <m:r>
                                  <a:rPr lang="en-US" altLang="zh-TW" i="1">
                                    <a:solidFill>
                                      <a:schemeClr val="bg2"/>
                                    </a:solidFill>
                                    <a:latin typeface="Cambria Math" panose="02040503050406030204" pitchFamily="18" charset="0"/>
                                  </a:rPr>
                                  <m:t>𝑖</m:t>
                                </m:r>
                              </m:sub>
                            </m:sSub>
                            <m:r>
                              <a:rPr lang="en-US" altLang="zh-TW" i="1">
                                <a:solidFill>
                                  <a:schemeClr val="bg2"/>
                                </a:solidFill>
                                <a:latin typeface="Cambria Math" panose="02040503050406030204" pitchFamily="18" charset="0"/>
                              </a:rPr>
                              <m:t>=</m:t>
                            </m:r>
                            <m:r>
                              <a:rPr lang="en-US" altLang="zh-TW" i="1">
                                <a:solidFill>
                                  <a:schemeClr val="bg2"/>
                                </a:solidFill>
                                <a:latin typeface="Cambria Math" panose="02040503050406030204" pitchFamily="18" charset="0"/>
                              </a:rPr>
                              <m:t>0</m:t>
                            </m:r>
                            <m:r>
                              <a:rPr lang="en-US" altLang="zh-TW" i="1">
                                <a:solidFill>
                                  <a:schemeClr val="bg2"/>
                                </a:solidFill>
                                <a:latin typeface="Cambria Math" panose="02040503050406030204" pitchFamily="18" charset="0"/>
                              </a:rPr>
                              <m:t>,  </m:t>
                            </m:r>
                            <m:r>
                              <a:rPr lang="en-US" altLang="zh-TW" i="1">
                                <a:solidFill>
                                  <a:schemeClr val="bg2"/>
                                </a:solidFill>
                                <a:latin typeface="Cambria Math" panose="02040503050406030204" pitchFamily="18" charset="0"/>
                              </a:rPr>
                              <m:t>𝑖𝑓</m:t>
                            </m:r>
                            <m:sSubSup>
                              <m:sSubSupPr>
                                <m:ctrlPr>
                                  <a:rPr lang="zh-TW" altLang="zh-TW" i="1">
                                    <a:solidFill>
                                      <a:schemeClr val="bg2"/>
                                    </a:solidFill>
                                    <a:latin typeface="Cambria Math" panose="02040503050406030204" pitchFamily="18" charset="0"/>
                                  </a:rPr>
                                </m:ctrlPr>
                              </m:sSubSupPr>
                              <m:e>
                                <m:r>
                                  <a:rPr lang="en-US" altLang="zh-TW" i="1">
                                    <a:solidFill>
                                      <a:schemeClr val="bg2"/>
                                    </a:solidFill>
                                    <a:latin typeface="Cambria Math" panose="02040503050406030204" pitchFamily="18" charset="0"/>
                                  </a:rPr>
                                  <m:t>𝐼</m:t>
                                </m:r>
                              </m:e>
                              <m:sub>
                                <m:r>
                                  <a:rPr lang="en-US" altLang="zh-TW" i="1">
                                    <a:solidFill>
                                      <a:schemeClr val="bg2"/>
                                    </a:solidFill>
                                    <a:latin typeface="Cambria Math" panose="02040503050406030204" pitchFamily="18" charset="0"/>
                                  </a:rPr>
                                  <m:t>𝑖</m:t>
                                </m:r>
                              </m:sub>
                              <m:sup>
                                <m:r>
                                  <a:rPr lang="en-US" altLang="zh-TW" i="1">
                                    <a:solidFill>
                                      <a:schemeClr val="bg2"/>
                                    </a:solidFill>
                                    <a:latin typeface="Cambria Math" panose="02040503050406030204" pitchFamily="18" charset="0"/>
                                  </a:rPr>
                                  <m:t>∗</m:t>
                                </m:r>
                              </m:sup>
                            </m:sSubSup>
                            <m:r>
                              <a:rPr lang="en-US" altLang="zh-TW" i="1">
                                <a:solidFill>
                                  <a:schemeClr val="bg2"/>
                                </a:solidFill>
                                <a:latin typeface="Cambria Math" panose="02040503050406030204" pitchFamily="18" charset="0"/>
                              </a:rPr>
                              <m:t>≤</m:t>
                            </m:r>
                            <m:r>
                              <a:rPr lang="en-US" altLang="zh-TW" i="1">
                                <a:solidFill>
                                  <a:schemeClr val="bg2"/>
                                </a:solidFill>
                                <a:latin typeface="Cambria Math" panose="02040503050406030204" pitchFamily="18" charset="0"/>
                              </a:rPr>
                              <m:t>0</m:t>
                            </m:r>
                          </m:e>
                        </m:eqArr>
                      </m:e>
                    </m:d>
                  </m:oMath>
                </a14:m>
                <a:endParaRPr lang="zh-TW" altLang="zh-TW" dirty="0">
                  <a:solidFill>
                    <a:schemeClr val="bg2"/>
                  </a:solidFill>
                </a:endParaRPr>
              </a:p>
              <a:p>
                <a:pPr indent="-285750" fontAlgn="base">
                  <a:lnSpc>
                    <a:spcPct val="110000"/>
                  </a:lnSpc>
                </a:pPr>
                <a:r>
                  <a:rPr lang="zh-TW" altLang="zh-TW" dirty="0">
                    <a:solidFill>
                      <a:schemeClr val="bg2"/>
                    </a:solidFill>
                  </a:rPr>
                  <a:t> </a:t>
                </a:r>
                <a14:m>
                  <m:oMath xmlns:m="http://schemas.openxmlformats.org/officeDocument/2006/math">
                    <m:sSubSup>
                      <m:sSubSupPr>
                        <m:ctrlPr>
                          <a:rPr lang="zh-TW" altLang="zh-TW" i="1">
                            <a:solidFill>
                              <a:schemeClr val="bg2"/>
                            </a:solidFill>
                            <a:latin typeface="Cambria Math" panose="02040503050406030204" pitchFamily="18" charset="0"/>
                          </a:rPr>
                        </m:ctrlPr>
                      </m:sSubSupPr>
                      <m:e>
                        <m:r>
                          <a:rPr lang="en-US" altLang="zh-TW" i="1">
                            <a:solidFill>
                              <a:schemeClr val="bg2"/>
                            </a:solidFill>
                            <a:latin typeface="Cambria Math" panose="02040503050406030204" pitchFamily="18" charset="0"/>
                          </a:rPr>
                          <m:t>𝐼</m:t>
                        </m:r>
                      </m:e>
                      <m:sub>
                        <m:r>
                          <a:rPr lang="en-US" altLang="zh-TW" i="1">
                            <a:solidFill>
                              <a:schemeClr val="bg2"/>
                            </a:solidFill>
                            <a:latin typeface="Cambria Math" panose="02040503050406030204" pitchFamily="18" charset="0"/>
                          </a:rPr>
                          <m:t>𝑖</m:t>
                        </m:r>
                      </m:sub>
                      <m:sup>
                        <m:r>
                          <a:rPr lang="en-US" altLang="zh-TW" i="1">
                            <a:solidFill>
                              <a:schemeClr val="bg2"/>
                            </a:solidFill>
                            <a:latin typeface="Cambria Math" panose="02040503050406030204" pitchFamily="18" charset="0"/>
                          </a:rPr>
                          <m:t>∗</m:t>
                        </m:r>
                      </m:sup>
                    </m:sSubSup>
                  </m:oMath>
                </a14:m>
                <a:r>
                  <a:rPr lang="en-US" altLang="zh-TW" dirty="0">
                    <a:solidFill>
                      <a:schemeClr val="bg2"/>
                    </a:solidFill>
                    <a:latin typeface="Times New Roman" panose="02020603050405020304" pitchFamily="18" charset="0"/>
                    <a:cs typeface="Times New Roman" panose="02020603050405020304" pitchFamily="18" charset="0"/>
                  </a:rPr>
                  <a:t>  is a latent variable indicating whether the respondent is atypical worker in the second year.</a:t>
                </a:r>
              </a:p>
              <a:p>
                <a:pPr indent="-285750" fontAlgn="base">
                  <a:lnSpc>
                    <a:spcPct val="110000"/>
                  </a:lnSpc>
                </a:pPr>
                <a:endParaRPr lang="en-US" altLang="zh-TW" dirty="0">
                  <a:solidFill>
                    <a:schemeClr val="bg2"/>
                  </a:solidFill>
                  <a:latin typeface="Times New Roman" panose="02020603050405020304" pitchFamily="18" charset="0"/>
                  <a:cs typeface="Times New Roman" panose="02020603050405020304" pitchFamily="18" charset="0"/>
                  <a:sym typeface="Arial"/>
                </a:endParaRPr>
              </a:p>
              <a:p>
                <a:pPr indent="-285750" fontAlgn="base">
                  <a:lnSpc>
                    <a:spcPct val="110000"/>
                  </a:lnSpc>
                </a:pPr>
                <a14:m>
                  <m:oMath xmlns:m="http://schemas.openxmlformats.org/officeDocument/2006/math">
                    <m:sSubSup>
                      <m:sSubSupPr>
                        <m:ctrlPr>
                          <a:rPr lang="zh-TW" altLang="zh-TW" i="1">
                            <a:solidFill>
                              <a:schemeClr val="bg2"/>
                            </a:solidFill>
                            <a:latin typeface="Cambria Math" panose="02040503050406030204" pitchFamily="18" charset="0"/>
                          </a:rPr>
                        </m:ctrlPr>
                      </m:sSubSupPr>
                      <m:e>
                        <m:r>
                          <a:rPr lang="en-US" altLang="zh-TW">
                            <a:solidFill>
                              <a:schemeClr val="bg2"/>
                            </a:solidFill>
                            <a:latin typeface="Cambria Math" panose="02040503050406030204" pitchFamily="18" charset="0"/>
                          </a:rPr>
                          <m:t>𝑍</m:t>
                        </m:r>
                      </m:e>
                      <m:sub>
                        <m:r>
                          <a:rPr lang="en-US" altLang="zh-TW">
                            <a:solidFill>
                              <a:schemeClr val="bg2"/>
                            </a:solidFill>
                            <a:latin typeface="Cambria Math" panose="02040503050406030204" pitchFamily="18" charset="0"/>
                          </a:rPr>
                          <m:t>𝑖</m:t>
                        </m:r>
                      </m:sub>
                      <m:sup>
                        <m:r>
                          <a:rPr lang="ar-AE" altLang="zh-TW">
                            <a:solidFill>
                              <a:schemeClr val="bg2"/>
                            </a:solidFill>
                            <a:latin typeface="Cambria Math" panose="02040503050406030204" pitchFamily="18" charset="0"/>
                          </a:rPr>
                          <m:t>′</m:t>
                        </m:r>
                      </m:sup>
                    </m:sSubSup>
                  </m:oMath>
                </a14:m>
                <a:r>
                  <a:rPr lang="en-US" altLang="zh-TW" dirty="0">
                    <a:solidFill>
                      <a:schemeClr val="bg2"/>
                    </a:solidFill>
                    <a:latin typeface="Times New Roman" panose="02020603050405020304" pitchFamily="18" charset="0"/>
                    <a:cs typeface="Times New Roman" panose="02020603050405020304" pitchFamily="18" charset="0"/>
                  </a:rPr>
                  <a:t> is a vector containing the personal characteristics that will affect the probability of choosing between atypical work and typical work.</a:t>
                </a:r>
              </a:p>
              <a:p>
                <a:pPr indent="-285750" fontAlgn="base">
                  <a:lnSpc>
                    <a:spcPct val="110000"/>
                  </a:lnSpc>
                </a:pPr>
                <a:endParaRPr lang="en-US" altLang="zh-TW" dirty="0">
                  <a:solidFill>
                    <a:schemeClr val="bg2"/>
                  </a:solidFill>
                  <a:latin typeface="Times New Roman" panose="02020603050405020304" pitchFamily="18" charset="0"/>
                  <a:cs typeface="Times New Roman" panose="02020603050405020304" pitchFamily="18" charset="0"/>
                </a:endParaRPr>
              </a:p>
              <a:p>
                <a:pPr indent="-285750" fontAlgn="base">
                  <a:lnSpc>
                    <a:spcPct val="110000"/>
                  </a:lnSpc>
                </a:pPr>
                <a14:m>
                  <m:oMath xmlns:m="http://schemas.openxmlformats.org/officeDocument/2006/math">
                    <m:sSub>
                      <m:sSubPr>
                        <m:ctrlPr>
                          <a:rPr lang="zh-TW" altLang="zh-TW" i="1">
                            <a:solidFill>
                              <a:schemeClr val="bg2"/>
                            </a:solidFill>
                            <a:latin typeface="Cambria Math" panose="02040503050406030204" pitchFamily="18" charset="0"/>
                            <a:cs typeface="Times New Roman" panose="02020603050405020304" pitchFamily="18" charset="0"/>
                          </a:rPr>
                        </m:ctrlPr>
                      </m:sSubPr>
                      <m:e>
                        <m:r>
                          <a:rPr lang="en-US" altLang="zh-TW">
                            <a:solidFill>
                              <a:schemeClr val="bg2"/>
                            </a:solidFill>
                            <a:latin typeface="Cambria Math" panose="02040503050406030204" pitchFamily="18" charset="0"/>
                            <a:cs typeface="Times New Roman" panose="02020603050405020304" pitchFamily="18" charset="0"/>
                          </a:rPr>
                          <m:t>𝐼</m:t>
                        </m:r>
                      </m:e>
                      <m:sub>
                        <m:r>
                          <a:rPr lang="en-US" altLang="zh-TW">
                            <a:solidFill>
                              <a:schemeClr val="bg2"/>
                            </a:solidFill>
                            <a:latin typeface="Cambria Math" panose="02040503050406030204" pitchFamily="18" charset="0"/>
                            <a:cs typeface="Times New Roman" panose="02020603050405020304" pitchFamily="18" charset="0"/>
                          </a:rPr>
                          <m:t>𝑖</m:t>
                        </m:r>
                      </m:sub>
                    </m:sSub>
                  </m:oMath>
                </a14:m>
                <a:r>
                  <a:rPr lang="en-US" altLang="zh-TW" dirty="0">
                    <a:solidFill>
                      <a:schemeClr val="bg2"/>
                    </a:solidFill>
                    <a:latin typeface="Times New Roman" panose="02020603050405020304" pitchFamily="18" charset="0"/>
                    <a:cs typeface="Times New Roman" panose="02020603050405020304" pitchFamily="18" charset="0"/>
                  </a:rPr>
                  <a:t> is the observed decision. </a:t>
                </a:r>
                <a14:m>
                  <m:oMath xmlns:m="http://schemas.openxmlformats.org/officeDocument/2006/math">
                    <m:sSub>
                      <m:sSubPr>
                        <m:ctrlPr>
                          <a:rPr lang="zh-TW" altLang="zh-TW" i="1">
                            <a:solidFill>
                              <a:schemeClr val="bg2"/>
                            </a:solidFill>
                            <a:latin typeface="Cambria Math" panose="02040503050406030204" pitchFamily="18" charset="0"/>
                            <a:cs typeface="Times New Roman" panose="02020603050405020304" pitchFamily="18" charset="0"/>
                          </a:rPr>
                        </m:ctrlPr>
                      </m:sSubPr>
                      <m:e>
                        <m:r>
                          <a:rPr lang="en-US" altLang="zh-TW">
                            <a:solidFill>
                              <a:schemeClr val="bg2"/>
                            </a:solidFill>
                            <a:latin typeface="Cambria Math" panose="02040503050406030204" pitchFamily="18" charset="0"/>
                            <a:cs typeface="Times New Roman" panose="02020603050405020304" pitchFamily="18" charset="0"/>
                          </a:rPr>
                          <m:t>𝐼</m:t>
                        </m:r>
                      </m:e>
                      <m:sub>
                        <m:r>
                          <a:rPr lang="en-US" altLang="zh-TW">
                            <a:solidFill>
                              <a:schemeClr val="bg2"/>
                            </a:solidFill>
                            <a:latin typeface="Cambria Math" panose="02040503050406030204" pitchFamily="18" charset="0"/>
                            <a:cs typeface="Times New Roman" panose="02020603050405020304" pitchFamily="18" charset="0"/>
                          </a:rPr>
                          <m:t>𝑖</m:t>
                        </m:r>
                      </m:sub>
                    </m:sSub>
                  </m:oMath>
                </a14:m>
                <a:r>
                  <a:rPr lang="en-US" altLang="zh-TW" dirty="0">
                    <a:solidFill>
                      <a:schemeClr val="bg2"/>
                    </a:solidFill>
                    <a:latin typeface="Times New Roman" panose="02020603050405020304" pitchFamily="18" charset="0"/>
                    <a:cs typeface="Times New Roman" panose="02020603050405020304" pitchFamily="18" charset="0"/>
                  </a:rPr>
                  <a:t>=1 if the respondent is an atypical worker, otherwise, </a:t>
                </a:r>
                <a14:m>
                  <m:oMath xmlns:m="http://schemas.openxmlformats.org/officeDocument/2006/math">
                    <m:sSub>
                      <m:sSubPr>
                        <m:ctrlPr>
                          <a:rPr lang="zh-TW" altLang="zh-TW" i="1">
                            <a:solidFill>
                              <a:schemeClr val="bg2"/>
                            </a:solidFill>
                            <a:latin typeface="Cambria Math" panose="02040503050406030204" pitchFamily="18" charset="0"/>
                            <a:cs typeface="Times New Roman" panose="02020603050405020304" pitchFamily="18" charset="0"/>
                          </a:rPr>
                        </m:ctrlPr>
                      </m:sSubPr>
                      <m:e>
                        <m:r>
                          <a:rPr lang="en-US" altLang="zh-TW">
                            <a:solidFill>
                              <a:schemeClr val="bg2"/>
                            </a:solidFill>
                            <a:latin typeface="Cambria Math" panose="02040503050406030204" pitchFamily="18" charset="0"/>
                            <a:cs typeface="Times New Roman" panose="02020603050405020304" pitchFamily="18" charset="0"/>
                          </a:rPr>
                          <m:t>𝐼</m:t>
                        </m:r>
                      </m:e>
                      <m:sub>
                        <m:r>
                          <a:rPr lang="en-US" altLang="zh-TW">
                            <a:solidFill>
                              <a:schemeClr val="bg2"/>
                            </a:solidFill>
                            <a:latin typeface="Cambria Math" panose="02040503050406030204" pitchFamily="18" charset="0"/>
                            <a:cs typeface="Times New Roman" panose="02020603050405020304" pitchFamily="18" charset="0"/>
                          </a:rPr>
                          <m:t>𝑖</m:t>
                        </m:r>
                      </m:sub>
                    </m:sSub>
                  </m:oMath>
                </a14:m>
                <a:r>
                  <a:rPr lang="en-US" altLang="zh-TW" dirty="0">
                    <a:solidFill>
                      <a:schemeClr val="bg2"/>
                    </a:solidFill>
                    <a:latin typeface="Times New Roman" panose="02020603050405020304" pitchFamily="18" charset="0"/>
                    <a:cs typeface="Times New Roman" panose="02020603050405020304" pitchFamily="18" charset="0"/>
                  </a:rPr>
                  <a:t>=0.</a:t>
                </a:r>
              </a:p>
              <a:p>
                <a:pPr indent="-285750" fontAlgn="base">
                  <a:lnSpc>
                    <a:spcPct val="110000"/>
                  </a:lnSpc>
                </a:pPr>
                <a:endParaRPr lang="en-US" altLang="zh-TW" dirty="0">
                  <a:solidFill>
                    <a:schemeClr val="bg2"/>
                  </a:solidFill>
                  <a:latin typeface="Times New Roman" panose="02020603050405020304" pitchFamily="18" charset="0"/>
                  <a:cs typeface="Times New Roman" panose="02020603050405020304" pitchFamily="18" charset="0"/>
                </a:endParaRPr>
              </a:p>
              <a:p>
                <a:pPr indent="-285750" fontAlgn="base">
                  <a:lnSpc>
                    <a:spcPct val="110000"/>
                  </a:lnSpc>
                </a:pPr>
                <a:r>
                  <a:rPr lang="en-US" altLang="zh-TW" dirty="0">
                    <a:solidFill>
                      <a:schemeClr val="bg2"/>
                    </a:solidFill>
                    <a:latin typeface="Times New Roman" panose="02020603050405020304" pitchFamily="18" charset="0"/>
                    <a:cs typeface="Times New Roman" panose="02020603050405020304" pitchFamily="18" charset="0"/>
                  </a:rPr>
                  <a:t>(Still, first definition first)</a:t>
                </a:r>
              </a:p>
              <a:p>
                <a:pPr marL="457200" lvl="0" indent="0" algn="l" rtl="0">
                  <a:spcBef>
                    <a:spcPts val="0"/>
                  </a:spcBef>
                  <a:spcAft>
                    <a:spcPts val="0"/>
                  </a:spcAft>
                  <a:buNone/>
                </a:pPr>
                <a:endParaRPr lang="en-US" dirty="0">
                  <a:solidFill>
                    <a:srgbClr val="000000"/>
                  </a:solidFill>
                  <a:latin typeface="Arial"/>
                  <a:ea typeface="Arial"/>
                  <a:cs typeface="Arial"/>
                  <a:sym typeface="Arial"/>
                </a:endParaRPr>
              </a:p>
              <a:p>
                <a:pPr marL="457200" lvl="0" indent="0" algn="l" rtl="0">
                  <a:spcBef>
                    <a:spcPts val="1200"/>
                  </a:spcBef>
                  <a:spcAft>
                    <a:spcPts val="1200"/>
                  </a:spcAft>
                  <a:buNone/>
                </a:pPr>
                <a:endParaRPr dirty="0"/>
              </a:p>
            </p:txBody>
          </p:sp>
        </mc:Choice>
        <mc:Fallback>
          <p:sp>
            <p:nvSpPr>
              <p:cNvPr id="123" name="Google Shape;123;p19"/>
              <p:cNvSpPr txBox="1">
                <a:spLocks noGrp="1" noRot="1" noChangeAspect="1" noMove="1" noResize="1" noEditPoints="1" noAdjustHandles="1" noChangeArrowheads="1" noChangeShapeType="1" noTextEdit="1"/>
              </p:cNvSpPr>
              <p:nvPr>
                <p:ph type="body" idx="1"/>
              </p:nvPr>
            </p:nvSpPr>
            <p:spPr>
              <a:xfrm>
                <a:off x="646176" y="1798600"/>
                <a:ext cx="8226693" cy="3126968"/>
              </a:xfrm>
              <a:prstGeom prst="rect">
                <a:avLst/>
              </a:prstGeom>
              <a:blipFill>
                <a:blip r:embed="rId3"/>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10322692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1249</TotalTime>
  <Words>671</Words>
  <Application>Microsoft Office PowerPoint</Application>
  <PresentationFormat>如螢幕大小 (16:9)</PresentationFormat>
  <Paragraphs>77</Paragraphs>
  <Slides>20</Slides>
  <Notes>6</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20</vt:i4>
      </vt:variant>
    </vt:vector>
  </HeadingPairs>
  <TitlesOfParts>
    <vt:vector size="26" baseType="lpstr">
      <vt:lpstr>Cambria Math</vt:lpstr>
      <vt:lpstr>Raleway</vt:lpstr>
      <vt:lpstr>Arial</vt:lpstr>
      <vt:lpstr>Times New Roman</vt:lpstr>
      <vt:lpstr>Lato</vt:lpstr>
      <vt:lpstr>Streamline</vt:lpstr>
      <vt:lpstr>The Effect of Food Delivery Platforms on the Wage Difference after Job Status Changing</vt:lpstr>
      <vt:lpstr>A Quick Review</vt:lpstr>
      <vt:lpstr>PowerPoint 簡報</vt:lpstr>
      <vt:lpstr>PowerPoint 簡報</vt:lpstr>
      <vt:lpstr>Empirical Design</vt:lpstr>
      <vt:lpstr>PowerPoint 簡報</vt:lpstr>
      <vt:lpstr>PowerPoint 簡報</vt:lpstr>
      <vt:lpstr>Remarks</vt:lpstr>
      <vt:lpstr>Empirical Design</vt:lpstr>
      <vt:lpstr>PowerPoint 簡報</vt:lpstr>
      <vt:lpstr>PowerPoint 簡報</vt:lpstr>
      <vt:lpstr>Empirical Design</vt:lpstr>
      <vt:lpstr>Empirical Design</vt:lpstr>
      <vt:lpstr>The First Definition</vt:lpstr>
      <vt:lpstr>The First Definition</vt:lpstr>
      <vt:lpstr>The Second Definition</vt:lpstr>
      <vt:lpstr>The Second Definition</vt:lpstr>
      <vt:lpstr>Discussion </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Food Delivery Platforms on the Wage Difference after Job Status Changing</dc:title>
  <dc:creator>Wei Shang Chieh</dc:creator>
  <cp:lastModifiedBy>Wei Shang Chieh</cp:lastModifiedBy>
  <cp:revision>67</cp:revision>
  <dcterms:modified xsi:type="dcterms:W3CDTF">2021-06-14T05:35:36Z</dcterms:modified>
</cp:coreProperties>
</file>