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64" r:id="rId4"/>
    <p:sldId id="258" r:id="rId5"/>
    <p:sldId id="259" r:id="rId6"/>
    <p:sldId id="260" r:id="rId7"/>
    <p:sldId id="261" r:id="rId8"/>
    <p:sldId id="262" r:id="rId9"/>
    <p:sldId id="263" r:id="rId10"/>
    <p:sldId id="265" r:id="rId11"/>
  </p:sldIdLst>
  <p:sldSz cx="9144000" cy="5143500" type="screen16x9"/>
  <p:notesSz cx="6858000" cy="9144000"/>
  <p:embeddedFontLst>
    <p:embeddedFont>
      <p:font typeface="Cambria Math" panose="02040503050406030204" pitchFamily="18" charset="0"/>
      <p:regular r:id="rId13"/>
    </p:embeddedFont>
    <p:embeddedFont>
      <p:font typeface="Lato" panose="02020500000000000000" charset="0"/>
      <p:regular r:id="rId14"/>
      <p:bold r:id="rId15"/>
      <p:italic r:id="rId16"/>
      <p:boldItalic r:id="rId17"/>
    </p:embeddedFont>
    <p:embeddedFont>
      <p:font typeface="Raleway" panose="02020500000000000000"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21"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0678ad96c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0678ad96c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0678ad96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0678ad96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0678ad96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0678ad96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0678ad96c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0678ad96c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0678ad96c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0678ad96c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0678ad96c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0678ad96c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0678ad96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0678ad96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0678ad96c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0678ad96c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0678ad96c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0678ad96c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TW" sz="3060" dirty="0">
                <a:solidFill>
                  <a:srgbClr val="203864"/>
                </a:solidFill>
              </a:rPr>
              <a:t>The Effect of Food Delivery Platforms on the Wage Difference after Job Status Changing</a:t>
            </a:r>
            <a:endParaRPr sz="1979"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2400" dirty="0"/>
              <a:t>Shang-Chieh Wei</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a:solidFill>
                  <a:srgbClr val="203864"/>
                </a:solidFill>
              </a:rPr>
              <a:t>Thanks for listening!</a:t>
            </a:r>
            <a:endParaRPr/>
          </a:p>
        </p:txBody>
      </p:sp>
      <p:sp>
        <p:nvSpPr>
          <p:cNvPr id="141" name="Google Shape;14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a:solidFill>
                  <a:srgbClr val="203864"/>
                </a:solidFill>
              </a:rPr>
              <a:t>Introduction</a:t>
            </a:r>
            <a:endParaRPr/>
          </a:p>
        </p:txBody>
      </p:sp>
      <p:sp>
        <p:nvSpPr>
          <p:cNvPr id="93" name="Google Shape;93;p14"/>
          <p:cNvSpPr txBox="1">
            <a:spLocks noGrp="1"/>
          </p:cNvSpPr>
          <p:nvPr>
            <p:ph type="body" idx="1"/>
          </p:nvPr>
        </p:nvSpPr>
        <p:spPr>
          <a:xfrm>
            <a:off x="362925" y="1853850"/>
            <a:ext cx="8418150" cy="3769032"/>
          </a:xfrm>
          <a:prstGeom prst="rect">
            <a:avLst/>
          </a:prstGeom>
        </p:spPr>
        <p:txBody>
          <a:bodyPr spcFirstLastPara="1" wrap="square" lIns="91425" tIns="91425" rIns="91425" bIns="91425" anchor="t" anchorCtr="0">
            <a:normAutofit/>
          </a:bodyPr>
          <a:lstStyle/>
          <a:p>
            <a:pPr marL="457200" lvl="0" indent="-304800" algn="l" rtl="0">
              <a:lnSpc>
                <a:spcPct val="90000"/>
              </a:lnSpc>
              <a:spcBef>
                <a:spcPts val="1000"/>
              </a:spcBef>
              <a:spcAft>
                <a:spcPts val="0"/>
              </a:spcAft>
              <a:buClr>
                <a:srgbClr val="000000"/>
              </a:buClr>
              <a:buSzPts val="1200"/>
              <a:buFont typeface="Arial"/>
              <a:buChar char="●"/>
            </a:pPr>
            <a:r>
              <a:rPr lang="en-US" altLang="zh-TW" sz="1600" b="1" dirty="0">
                <a:solidFill>
                  <a:srgbClr val="000000"/>
                </a:solidFill>
                <a:latin typeface="+mn-lt"/>
                <a:cs typeface="Arial"/>
                <a:sym typeface="Arial"/>
              </a:rPr>
              <a:t>Research question</a:t>
            </a:r>
            <a:endParaRPr sz="1600" b="1" dirty="0">
              <a:solidFill>
                <a:srgbClr val="000000"/>
              </a:solidFill>
              <a:latin typeface="+mn-lt"/>
              <a:cs typeface="Arial"/>
              <a:sym typeface="Arial"/>
            </a:endParaRPr>
          </a:p>
          <a:p>
            <a:pPr marL="457200" lvl="0" indent="0" algn="l" rtl="0">
              <a:lnSpc>
                <a:spcPct val="90000"/>
              </a:lnSpc>
              <a:spcBef>
                <a:spcPts val="1000"/>
              </a:spcBef>
              <a:spcAft>
                <a:spcPts val="0"/>
              </a:spcAft>
              <a:buNone/>
            </a:pPr>
            <a:r>
              <a:rPr lang="en-US" altLang="zh-TW" sz="1600" dirty="0">
                <a:solidFill>
                  <a:srgbClr val="000000"/>
                </a:solidFill>
                <a:latin typeface="+mn-lt"/>
                <a:cs typeface="Arial"/>
                <a:sym typeface="Arial"/>
              </a:rPr>
              <a:t>Is there evidence showing that the rise of food delivery platforms alleviate the income losses when workers change their job status from typical to atypical?</a:t>
            </a:r>
            <a:endParaRPr sz="1600" dirty="0">
              <a:solidFill>
                <a:srgbClr val="000000"/>
              </a:solidFill>
              <a:latin typeface="+mn-lt"/>
              <a:cs typeface="Arial"/>
              <a:sym typeface="Arial"/>
            </a:endParaRPr>
          </a:p>
          <a:p>
            <a:pPr marL="457200" lvl="0" indent="-304800" algn="l" rtl="0">
              <a:lnSpc>
                <a:spcPct val="90000"/>
              </a:lnSpc>
              <a:spcBef>
                <a:spcPts val="1000"/>
              </a:spcBef>
              <a:spcAft>
                <a:spcPts val="0"/>
              </a:spcAft>
              <a:buClr>
                <a:srgbClr val="000000"/>
              </a:buClr>
              <a:buSzPts val="1200"/>
              <a:buFont typeface="Arial"/>
              <a:buChar char="●"/>
            </a:pPr>
            <a:r>
              <a:rPr lang="en-US" altLang="zh-TW" sz="1600" b="1" dirty="0">
                <a:solidFill>
                  <a:srgbClr val="000000"/>
                </a:solidFill>
                <a:latin typeface="+mn-lt"/>
                <a:cs typeface="Arial"/>
                <a:sym typeface="Arial"/>
              </a:rPr>
              <a:t>Why should we care?</a:t>
            </a:r>
            <a:endParaRPr sz="1600" b="1" dirty="0">
              <a:solidFill>
                <a:srgbClr val="000000"/>
              </a:solidFill>
              <a:latin typeface="+mn-lt"/>
              <a:cs typeface="Arial"/>
              <a:sym typeface="Arial"/>
            </a:endParaRPr>
          </a:p>
          <a:p>
            <a:pPr marL="457200" lvl="0" indent="0" algn="l" rtl="0">
              <a:lnSpc>
                <a:spcPct val="90000"/>
              </a:lnSpc>
              <a:spcBef>
                <a:spcPts val="1000"/>
              </a:spcBef>
              <a:spcAft>
                <a:spcPts val="0"/>
              </a:spcAft>
              <a:buNone/>
            </a:pPr>
            <a:r>
              <a:rPr lang="en-US" altLang="zh-TW" sz="1600" dirty="0">
                <a:solidFill>
                  <a:srgbClr val="000000"/>
                </a:solidFill>
                <a:latin typeface="+mn-lt"/>
                <a:cs typeface="Arial"/>
                <a:sym typeface="Arial"/>
              </a:rPr>
              <a:t>In Taiwan, the proportion of atypical employment was about 7.13% in 2019</a:t>
            </a:r>
            <a:r>
              <a:rPr lang="zh-TW" altLang="en-US" sz="1600" dirty="0">
                <a:solidFill>
                  <a:srgbClr val="000000"/>
                </a:solidFill>
                <a:latin typeface="+mn-lt"/>
                <a:cs typeface="Arial"/>
                <a:sym typeface="Arial"/>
              </a:rPr>
              <a:t> </a:t>
            </a:r>
            <a:r>
              <a:rPr lang="en-US" altLang="zh-TW" sz="1600" dirty="0">
                <a:solidFill>
                  <a:srgbClr val="000000"/>
                </a:solidFill>
                <a:latin typeface="+mn-lt"/>
                <a:cs typeface="Arial"/>
                <a:sym typeface="Arial"/>
              </a:rPr>
              <a:t>and this ratio is growing gradually in recent years. Also, wage differences can be generated by changing job status.</a:t>
            </a:r>
            <a:endParaRPr sz="1600" dirty="0">
              <a:solidFill>
                <a:srgbClr val="000000"/>
              </a:solidFill>
              <a:latin typeface="+mn-lt"/>
              <a:cs typeface="Arial"/>
              <a:sym typeface="Arial"/>
            </a:endParaRPr>
          </a:p>
          <a:p>
            <a:pPr marL="457200" lvl="0" indent="0" algn="l" rtl="0">
              <a:lnSpc>
                <a:spcPct val="90000"/>
              </a:lnSpc>
              <a:spcBef>
                <a:spcPts val="1000"/>
              </a:spcBef>
              <a:spcAft>
                <a:spcPts val="0"/>
              </a:spcAft>
              <a:buNone/>
            </a:pPr>
            <a:r>
              <a:rPr lang="en-US" altLang="zh-TW" sz="1600" dirty="0">
                <a:solidFill>
                  <a:srgbClr val="000000"/>
                </a:solidFill>
                <a:latin typeface="+mn-lt"/>
                <a:cs typeface="Arial"/>
                <a:sym typeface="Arial"/>
              </a:rPr>
              <a:t>From previous research results, we have seen some evidence showing that people changing their job status from atypical to typical usually enjoy income gains while people changing from typical to atypical suffer income losses.</a:t>
            </a:r>
            <a:endParaRPr sz="1600" dirty="0">
              <a:solidFill>
                <a:srgbClr val="000000"/>
              </a:solidFill>
              <a:latin typeface="+mn-lt"/>
              <a:cs typeface="Arial"/>
              <a:sym typeface="Arial"/>
            </a:endParaRPr>
          </a:p>
          <a:p>
            <a:pPr marL="457200" lvl="0" indent="0" algn="l" rtl="0">
              <a:lnSpc>
                <a:spcPct val="90000"/>
              </a:lnSpc>
              <a:spcBef>
                <a:spcPts val="1000"/>
              </a:spcBef>
              <a:spcAft>
                <a:spcPts val="0"/>
              </a:spcAft>
              <a:buNone/>
            </a:pPr>
            <a:endParaRPr sz="1200" dirty="0">
              <a:solidFill>
                <a:srgbClr val="000000"/>
              </a:solidFill>
              <a:latin typeface="Arial"/>
              <a:ea typeface="Arial"/>
              <a:cs typeface="Arial"/>
              <a:sym typeface="Arial"/>
            </a:endParaRPr>
          </a:p>
          <a:p>
            <a:pPr marL="0" lvl="0" indent="0" algn="l" rtl="0">
              <a:spcBef>
                <a:spcPts val="0"/>
              </a:spcBef>
              <a:spcAft>
                <a:spcPts val="1200"/>
              </a:spcAft>
              <a:buNone/>
            </a:pPr>
            <a:r>
              <a:rPr lang="zh-TW"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lvl="0"/>
            <a:r>
              <a:rPr lang="en-US" altLang="zh-TW" sz="2800" dirty="0">
                <a:solidFill>
                  <a:srgbClr val="203864"/>
                </a:solidFill>
              </a:rPr>
              <a:t>Introduction</a:t>
            </a:r>
            <a:endParaRPr dirty="0"/>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a:bodyPr>
          <a:lstStyle/>
          <a:p>
            <a:pPr marL="0" indent="0">
              <a:spcAft>
                <a:spcPts val="1200"/>
              </a:spcAft>
              <a:buNone/>
            </a:pPr>
            <a:r>
              <a:rPr lang="en-US" altLang="zh-TW" sz="1600" dirty="0">
                <a:solidFill>
                  <a:srgbClr val="000000"/>
                </a:solidFill>
                <a:latin typeface="Arial"/>
                <a:cs typeface="Arial"/>
                <a:sym typeface="Arial"/>
              </a:rPr>
              <a:t>The food delivery platforms have become extremely prevalent in Taiwan since 2019. Many people became </a:t>
            </a:r>
            <a:r>
              <a:rPr lang="en-US" altLang="zh-TW" sz="1600" dirty="0" err="1">
                <a:solidFill>
                  <a:srgbClr val="000000"/>
                </a:solidFill>
                <a:latin typeface="Arial"/>
                <a:cs typeface="Arial"/>
                <a:sym typeface="Arial"/>
              </a:rPr>
              <a:t>foodpanda</a:t>
            </a:r>
            <a:r>
              <a:rPr lang="en-US" altLang="zh-TW" sz="1600" dirty="0">
                <a:solidFill>
                  <a:srgbClr val="000000"/>
                </a:solidFill>
                <a:latin typeface="Arial"/>
                <a:cs typeface="Arial"/>
                <a:sym typeface="Arial"/>
              </a:rPr>
              <a:t>/</a:t>
            </a:r>
            <a:r>
              <a:rPr lang="en-US" altLang="zh-TW" sz="1600" dirty="0" err="1">
                <a:solidFill>
                  <a:srgbClr val="000000"/>
                </a:solidFill>
                <a:latin typeface="Arial"/>
                <a:cs typeface="Arial"/>
                <a:sym typeface="Arial"/>
              </a:rPr>
              <a:t>Ubereats</a:t>
            </a:r>
            <a:r>
              <a:rPr lang="en-US" altLang="zh-TW" sz="1600" dirty="0">
                <a:solidFill>
                  <a:srgbClr val="000000"/>
                </a:solidFill>
                <a:latin typeface="Arial"/>
                <a:cs typeface="Arial"/>
                <a:sym typeface="Arial"/>
              </a:rPr>
              <a:t> riders to earn more. The food delivery riders, however, are atypical jobs.   </a:t>
            </a:r>
          </a:p>
          <a:p>
            <a:pPr marL="0" lvl="0" indent="0" algn="l" rtl="0">
              <a:spcBef>
                <a:spcPts val="0"/>
              </a:spcBef>
              <a:spcAft>
                <a:spcPts val="1200"/>
              </a:spcAft>
              <a:buNone/>
            </a:pPr>
            <a:r>
              <a:rPr lang="en-US" sz="1600" dirty="0">
                <a:solidFill>
                  <a:srgbClr val="000000"/>
                </a:solidFill>
                <a:latin typeface="Arial"/>
                <a:cs typeface="Arial"/>
              </a:rPr>
              <a:t>We’ve seen some news saying that some people earn a lot by doing jobs as food delivery riders. Can the rise of this new kind of atypical jobs help reduce income losses people suffer after changing job status or even help them enjoy income gains?</a:t>
            </a:r>
            <a:endParaRPr sz="1600" dirty="0">
              <a:solidFill>
                <a:srgbClr val="000000"/>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dirty="0">
                <a:solidFill>
                  <a:srgbClr val="203864"/>
                </a:solidFill>
              </a:rPr>
              <a:t>A</a:t>
            </a:r>
            <a:r>
              <a:rPr lang="zh-TW" dirty="0"/>
              <a:t> </a:t>
            </a:r>
            <a:r>
              <a:rPr lang="zh-TW" sz="3060" dirty="0">
                <a:solidFill>
                  <a:srgbClr val="203864"/>
                </a:solidFill>
              </a:rPr>
              <a:t>related</a:t>
            </a:r>
            <a:r>
              <a:rPr lang="zh-TW" dirty="0"/>
              <a:t> </a:t>
            </a:r>
            <a:r>
              <a:rPr lang="zh-TW" sz="3060" dirty="0">
                <a:solidFill>
                  <a:srgbClr val="203864"/>
                </a:solidFill>
              </a:rPr>
              <a:t>paper</a:t>
            </a:r>
            <a:endParaRPr dirty="0"/>
          </a:p>
        </p:txBody>
      </p:sp>
      <mc:AlternateContent xmlns:mc="http://schemas.openxmlformats.org/markup-compatibility/2006" xmlns:a14="http://schemas.microsoft.com/office/drawing/2010/main">
        <mc:Choice Requires="a14">
          <p:sp>
            <p:nvSpPr>
              <p:cNvPr id="99" name="Google Shape;99;p15"/>
              <p:cNvSpPr txBox="1">
                <a:spLocks noGrp="1"/>
              </p:cNvSpPr>
              <p:nvPr>
                <p:ph type="body" idx="1"/>
              </p:nvPr>
            </p:nvSpPr>
            <p:spPr>
              <a:xfrm>
                <a:off x="322577" y="1853850"/>
                <a:ext cx="8095573" cy="3207247"/>
              </a:xfrm>
              <a:prstGeom prst="rect">
                <a:avLst/>
              </a:prstGeom>
            </p:spPr>
            <p:txBody>
              <a:bodyPr spcFirstLastPara="1" wrap="square" lIns="91425" tIns="91425" rIns="91425" bIns="91425" anchor="t" anchorCtr="0">
                <a:noAutofit/>
              </a:bodyPr>
              <a:lstStyle/>
              <a:p>
                <a:pPr marL="457200" lvl="0" indent="-287248" algn="l" rtl="0">
                  <a:lnSpc>
                    <a:spcPts val="1400"/>
                  </a:lnSpc>
                  <a:spcBef>
                    <a:spcPts val="0"/>
                  </a:spcBef>
                  <a:spcAft>
                    <a:spcPts val="0"/>
                  </a:spcAft>
                  <a:buSzPct val="90824"/>
                  <a:buChar char="●"/>
                </a:pPr>
                <a:r>
                  <a:rPr lang="en-US" altLang="zh-TW" sz="1400" dirty="0">
                    <a:solidFill>
                      <a:srgbClr val="000000"/>
                    </a:solidFill>
                    <a:latin typeface="Arial"/>
                    <a:cs typeface="Arial"/>
                    <a:sym typeface="Arial"/>
                  </a:rPr>
                  <a:t>The main reference paper is The Wage Difference after Job Status Changing(Kuo,2014).</a:t>
                </a:r>
                <a:endParaRPr lang="en-US" sz="1400" dirty="0">
                  <a:solidFill>
                    <a:srgbClr val="000000"/>
                  </a:solidFill>
                  <a:latin typeface="Arial"/>
                  <a:cs typeface="Arial"/>
                  <a:sym typeface="Arial"/>
                </a:endParaRPr>
              </a:p>
              <a:p>
                <a:pPr marL="914400" lvl="1" indent="-283121" algn="l" rtl="0">
                  <a:lnSpc>
                    <a:spcPts val="1400"/>
                  </a:lnSpc>
                  <a:spcBef>
                    <a:spcPts val="0"/>
                  </a:spcBef>
                  <a:spcAft>
                    <a:spcPts val="0"/>
                  </a:spcAft>
                  <a:buClr>
                    <a:schemeClr val="dk2"/>
                  </a:buClr>
                  <a:buSzPct val="84432"/>
                  <a:buChar char="○"/>
                </a:pPr>
                <a:r>
                  <a:rPr lang="en-US" altLang="zh-TW" sz="1400" dirty="0">
                    <a:solidFill>
                      <a:srgbClr val="000000"/>
                    </a:solidFill>
                    <a:latin typeface="Arial"/>
                    <a:cs typeface="Arial"/>
                    <a:sym typeface="Arial"/>
                  </a:rPr>
                  <a:t>Question: The amount of income workers lose or gain from change in job status and the impact of gender and different age groups.</a:t>
                </a:r>
              </a:p>
              <a:p>
                <a:pPr lvl="1" indent="-283121">
                  <a:lnSpc>
                    <a:spcPts val="1400"/>
                  </a:lnSpc>
                  <a:buClr>
                    <a:schemeClr val="dk2"/>
                  </a:buClr>
                  <a:buSzPct val="84432"/>
                </a:pPr>
                <a:r>
                  <a:rPr lang="en-US" altLang="zh-TW" sz="1400" dirty="0">
                    <a:solidFill>
                      <a:srgbClr val="000000"/>
                    </a:solidFill>
                    <a:latin typeface="Arial"/>
                    <a:cs typeface="Arial"/>
                    <a:sym typeface="Arial"/>
                  </a:rPr>
                  <a:t>Approach:</a:t>
                </a:r>
                <a14:m>
                  <m:oMath xmlns:m="http://schemas.openxmlformats.org/officeDocument/2006/math">
                    <m:sSub>
                      <m:sSubPr>
                        <m:ctrlPr>
                          <a:rPr lang="en-US" altLang="zh-TW" sz="1400" i="1" smtClean="0">
                            <a:solidFill>
                              <a:srgbClr val="000000"/>
                            </a:solidFill>
                            <a:latin typeface="Cambria Math" panose="02040503050406030204" pitchFamily="18" charset="0"/>
                            <a:sym typeface="Arial"/>
                          </a:rPr>
                        </m:ctrlPr>
                      </m:sSubPr>
                      <m:e>
                        <m:r>
                          <a:rPr lang="en-US" altLang="zh-TW" sz="1400" smtClean="0">
                            <a:solidFill>
                              <a:srgbClr val="000000"/>
                            </a:solidFill>
                            <a:latin typeface="Cambria Math" panose="02040503050406030204" pitchFamily="18" charset="0"/>
                            <a:sym typeface="Arial"/>
                          </a:rPr>
                          <m:t>𝑌</m:t>
                        </m:r>
                      </m:e>
                      <m:sub>
                        <m:r>
                          <a:rPr lang="en-US" altLang="zh-TW" sz="1400" smtClean="0">
                            <a:solidFill>
                              <a:srgbClr val="000000"/>
                            </a:solidFill>
                            <a:latin typeface="Cambria Math" panose="02040503050406030204" pitchFamily="18" charset="0"/>
                            <a:sym typeface="Arial"/>
                          </a:rPr>
                          <m:t>𝑖</m:t>
                        </m:r>
                      </m:sub>
                    </m:sSub>
                    <m:r>
                      <a:rPr lang="en-US" altLang="zh-TW" sz="1400" smtClean="0">
                        <a:solidFill>
                          <a:srgbClr val="000000"/>
                        </a:solidFill>
                        <a:latin typeface="Cambria Math" panose="02040503050406030204" pitchFamily="18" charset="0"/>
                        <a:sym typeface="Arial"/>
                      </a:rPr>
                      <m:t>=</m:t>
                    </m:r>
                    <m:r>
                      <a:rPr lang="en-US" altLang="zh-TW" sz="1400" smtClean="0">
                        <a:solidFill>
                          <a:srgbClr val="000000"/>
                        </a:solidFill>
                        <a:latin typeface="Cambria Math" panose="02040503050406030204" pitchFamily="18" charset="0"/>
                        <a:sym typeface="Arial"/>
                      </a:rPr>
                      <m:t>𝛼</m:t>
                    </m:r>
                    <m:r>
                      <a:rPr lang="en-US" altLang="zh-TW" sz="1400" smtClean="0">
                        <a:solidFill>
                          <a:srgbClr val="000000"/>
                        </a:solidFill>
                        <a:latin typeface="Cambria Math" panose="02040503050406030204" pitchFamily="18" charset="0"/>
                        <a:sym typeface="Arial"/>
                      </a:rPr>
                      <m:t>+</m:t>
                    </m:r>
                    <m:sSub>
                      <m:sSubPr>
                        <m:ctrlPr>
                          <a:rPr lang="en-US" altLang="zh-TW" sz="1400" i="1" smtClean="0">
                            <a:solidFill>
                              <a:srgbClr val="000000"/>
                            </a:solidFill>
                            <a:latin typeface="Cambria Math" panose="02040503050406030204" pitchFamily="18" charset="0"/>
                            <a:sym typeface="Arial"/>
                          </a:rPr>
                        </m:ctrlPr>
                      </m:sSubPr>
                      <m:e>
                        <m:r>
                          <a:rPr lang="en-US" altLang="zh-TW" sz="1400" smtClean="0">
                            <a:solidFill>
                              <a:srgbClr val="000000"/>
                            </a:solidFill>
                            <a:latin typeface="Cambria Math" panose="02040503050406030204" pitchFamily="18" charset="0"/>
                            <a:sym typeface="Arial"/>
                          </a:rPr>
                          <m:t>𝛽</m:t>
                        </m:r>
                      </m:e>
                      <m:sub>
                        <m:r>
                          <a:rPr lang="en-US" altLang="zh-TW" sz="1400" smtClean="0">
                            <a:solidFill>
                              <a:srgbClr val="000000"/>
                            </a:solidFill>
                            <a:latin typeface="Cambria Math" panose="02040503050406030204" pitchFamily="18" charset="0"/>
                            <a:sym typeface="Arial"/>
                          </a:rPr>
                          <m:t>1</m:t>
                        </m:r>
                      </m:sub>
                    </m:sSub>
                    <m:sSub>
                      <m:sSubPr>
                        <m:ctrlPr>
                          <a:rPr lang="en-US" altLang="zh-TW" sz="1400" i="1" smtClean="0">
                            <a:solidFill>
                              <a:srgbClr val="000000"/>
                            </a:solidFill>
                            <a:latin typeface="Cambria Math" panose="02040503050406030204" pitchFamily="18" charset="0"/>
                            <a:sym typeface="Arial"/>
                          </a:rPr>
                        </m:ctrlPr>
                      </m:sSubPr>
                      <m:e>
                        <m:r>
                          <a:rPr lang="en-US" altLang="zh-TW" sz="1400" smtClean="0">
                            <a:solidFill>
                              <a:srgbClr val="000000"/>
                            </a:solidFill>
                            <a:latin typeface="Cambria Math" panose="02040503050406030204" pitchFamily="18" charset="0"/>
                            <a:sym typeface="Arial"/>
                          </a:rPr>
                          <m:t>𝑆</m:t>
                        </m:r>
                      </m:e>
                      <m:sub>
                        <m:r>
                          <a:rPr lang="en-US" altLang="zh-TW" sz="1400" smtClean="0">
                            <a:solidFill>
                              <a:srgbClr val="000000"/>
                            </a:solidFill>
                            <a:latin typeface="Cambria Math" panose="02040503050406030204" pitchFamily="18" charset="0"/>
                            <a:sym typeface="Arial"/>
                          </a:rPr>
                          <m:t>1</m:t>
                        </m:r>
                        <m:r>
                          <a:rPr lang="en-US" altLang="zh-TW" sz="1400" smtClean="0">
                            <a:solidFill>
                              <a:srgbClr val="000000"/>
                            </a:solidFill>
                            <a:latin typeface="Cambria Math" panose="02040503050406030204" pitchFamily="18" charset="0"/>
                            <a:sym typeface="Arial"/>
                          </a:rPr>
                          <m:t>𝑖</m:t>
                        </m:r>
                      </m:sub>
                    </m:sSub>
                    <m:r>
                      <a:rPr lang="en-US" altLang="zh-TW" sz="1400" smtClean="0">
                        <a:solidFill>
                          <a:srgbClr val="000000"/>
                        </a:solidFill>
                        <a:latin typeface="Cambria Math" panose="02040503050406030204" pitchFamily="18" charset="0"/>
                        <a:sym typeface="Arial"/>
                      </a:rPr>
                      <m:t>+</m:t>
                    </m:r>
                    <m:sSub>
                      <m:sSubPr>
                        <m:ctrlPr>
                          <a:rPr lang="en-US" altLang="zh-TW" sz="1400" i="1" smtClean="0">
                            <a:solidFill>
                              <a:srgbClr val="000000"/>
                            </a:solidFill>
                            <a:latin typeface="Cambria Math" panose="02040503050406030204" pitchFamily="18" charset="0"/>
                            <a:sym typeface="Arial"/>
                          </a:rPr>
                        </m:ctrlPr>
                      </m:sSubPr>
                      <m:e>
                        <m:r>
                          <a:rPr lang="en-US" altLang="zh-TW" sz="1400" smtClean="0">
                            <a:solidFill>
                              <a:srgbClr val="000000"/>
                            </a:solidFill>
                            <a:latin typeface="Cambria Math" panose="02040503050406030204" pitchFamily="18" charset="0"/>
                            <a:sym typeface="Arial"/>
                          </a:rPr>
                          <m:t>𝛽</m:t>
                        </m:r>
                      </m:e>
                      <m:sub>
                        <m:r>
                          <a:rPr lang="en-US" altLang="zh-TW" sz="1400" smtClean="0">
                            <a:solidFill>
                              <a:srgbClr val="000000"/>
                            </a:solidFill>
                            <a:latin typeface="Cambria Math" panose="02040503050406030204" pitchFamily="18" charset="0"/>
                            <a:sym typeface="Arial"/>
                          </a:rPr>
                          <m:t>2</m:t>
                        </m:r>
                      </m:sub>
                    </m:sSub>
                    <m:sSub>
                      <m:sSubPr>
                        <m:ctrlPr>
                          <a:rPr lang="en-US" altLang="zh-TW" sz="1400" i="1" smtClean="0">
                            <a:solidFill>
                              <a:srgbClr val="000000"/>
                            </a:solidFill>
                            <a:latin typeface="Cambria Math" panose="02040503050406030204" pitchFamily="18" charset="0"/>
                            <a:sym typeface="Arial"/>
                          </a:rPr>
                        </m:ctrlPr>
                      </m:sSubPr>
                      <m:e>
                        <m:r>
                          <a:rPr lang="en-US" altLang="zh-TW" sz="1400" smtClean="0">
                            <a:solidFill>
                              <a:srgbClr val="000000"/>
                            </a:solidFill>
                            <a:latin typeface="Cambria Math" panose="02040503050406030204" pitchFamily="18" charset="0"/>
                            <a:sym typeface="Arial"/>
                          </a:rPr>
                          <m:t>𝑆</m:t>
                        </m:r>
                      </m:e>
                      <m:sub>
                        <m:r>
                          <a:rPr lang="en-US" altLang="zh-TW" sz="1400" smtClean="0">
                            <a:solidFill>
                              <a:srgbClr val="000000"/>
                            </a:solidFill>
                            <a:latin typeface="Cambria Math" panose="02040503050406030204" pitchFamily="18" charset="0"/>
                            <a:sym typeface="Arial"/>
                          </a:rPr>
                          <m:t>2</m:t>
                        </m:r>
                        <m:r>
                          <a:rPr lang="en-US" altLang="zh-TW" sz="1400" smtClean="0">
                            <a:solidFill>
                              <a:srgbClr val="000000"/>
                            </a:solidFill>
                            <a:latin typeface="Cambria Math" panose="02040503050406030204" pitchFamily="18" charset="0"/>
                            <a:sym typeface="Arial"/>
                          </a:rPr>
                          <m:t>𝑖</m:t>
                        </m:r>
                      </m:sub>
                    </m:sSub>
                    <m:r>
                      <a:rPr lang="en-US" altLang="zh-TW" sz="1400" smtClean="0">
                        <a:solidFill>
                          <a:srgbClr val="000000"/>
                        </a:solidFill>
                        <a:latin typeface="Cambria Math" panose="02040503050406030204" pitchFamily="18" charset="0"/>
                        <a:sym typeface="Arial"/>
                      </a:rPr>
                      <m:t>+</m:t>
                    </m:r>
                    <m:sSub>
                      <m:sSubPr>
                        <m:ctrlPr>
                          <a:rPr lang="en-US" altLang="zh-TW" sz="1400" i="1" smtClean="0">
                            <a:solidFill>
                              <a:srgbClr val="000000"/>
                            </a:solidFill>
                            <a:latin typeface="Cambria Math" panose="02040503050406030204" pitchFamily="18" charset="0"/>
                            <a:sym typeface="Arial"/>
                          </a:rPr>
                        </m:ctrlPr>
                      </m:sSubPr>
                      <m:e>
                        <m:r>
                          <a:rPr lang="en-US" altLang="zh-TW" sz="1400" smtClean="0">
                            <a:solidFill>
                              <a:srgbClr val="000000"/>
                            </a:solidFill>
                            <a:latin typeface="Cambria Math" panose="02040503050406030204" pitchFamily="18" charset="0"/>
                            <a:sym typeface="Arial"/>
                          </a:rPr>
                          <m:t>𝛽</m:t>
                        </m:r>
                      </m:e>
                      <m:sub>
                        <m:r>
                          <a:rPr lang="en-US" altLang="zh-TW" sz="1400" smtClean="0">
                            <a:solidFill>
                              <a:srgbClr val="000000"/>
                            </a:solidFill>
                            <a:latin typeface="Cambria Math" panose="02040503050406030204" pitchFamily="18" charset="0"/>
                            <a:sym typeface="Arial"/>
                          </a:rPr>
                          <m:t>3</m:t>
                        </m:r>
                      </m:sub>
                    </m:sSub>
                    <m:sSub>
                      <m:sSubPr>
                        <m:ctrlPr>
                          <a:rPr lang="en-US" altLang="zh-TW" sz="1400" i="1" smtClean="0">
                            <a:solidFill>
                              <a:srgbClr val="000000"/>
                            </a:solidFill>
                            <a:latin typeface="Cambria Math" panose="02040503050406030204" pitchFamily="18" charset="0"/>
                            <a:sym typeface="Arial"/>
                          </a:rPr>
                        </m:ctrlPr>
                      </m:sSubPr>
                      <m:e>
                        <m:r>
                          <a:rPr lang="en-US" altLang="zh-TW" sz="1400" smtClean="0">
                            <a:solidFill>
                              <a:srgbClr val="000000"/>
                            </a:solidFill>
                            <a:latin typeface="Cambria Math" panose="02040503050406030204" pitchFamily="18" charset="0"/>
                            <a:sym typeface="Arial"/>
                          </a:rPr>
                          <m:t>𝑆</m:t>
                        </m:r>
                      </m:e>
                      <m:sub>
                        <m:r>
                          <a:rPr lang="en-US" altLang="zh-TW" sz="1400" smtClean="0">
                            <a:solidFill>
                              <a:srgbClr val="000000"/>
                            </a:solidFill>
                            <a:latin typeface="Cambria Math" panose="02040503050406030204" pitchFamily="18" charset="0"/>
                            <a:sym typeface="Arial"/>
                          </a:rPr>
                          <m:t>3</m:t>
                        </m:r>
                        <m:r>
                          <a:rPr lang="en-US" altLang="zh-TW" sz="1400" smtClean="0">
                            <a:solidFill>
                              <a:srgbClr val="000000"/>
                            </a:solidFill>
                            <a:latin typeface="Cambria Math" panose="02040503050406030204" pitchFamily="18" charset="0"/>
                            <a:sym typeface="Arial"/>
                          </a:rPr>
                          <m:t>𝑖</m:t>
                        </m:r>
                      </m:sub>
                    </m:sSub>
                    <m:r>
                      <a:rPr lang="en-US" altLang="zh-TW" sz="1400" smtClean="0">
                        <a:solidFill>
                          <a:srgbClr val="000000"/>
                        </a:solidFill>
                        <a:latin typeface="Cambria Math" panose="02040503050406030204" pitchFamily="18" charset="0"/>
                        <a:sym typeface="Arial"/>
                      </a:rPr>
                      <m:t>+</m:t>
                    </m:r>
                    <m:sSubSup>
                      <m:sSubSupPr>
                        <m:ctrlPr>
                          <a:rPr lang="en-US" altLang="zh-TW" sz="1400" i="1" smtClean="0">
                            <a:solidFill>
                              <a:srgbClr val="000000"/>
                            </a:solidFill>
                            <a:latin typeface="Cambria Math" panose="02040503050406030204" pitchFamily="18" charset="0"/>
                            <a:sym typeface="Arial"/>
                          </a:rPr>
                        </m:ctrlPr>
                      </m:sSubSupPr>
                      <m:e>
                        <m:r>
                          <a:rPr lang="en-US" altLang="zh-TW" sz="1400" smtClean="0">
                            <a:solidFill>
                              <a:srgbClr val="000000"/>
                            </a:solidFill>
                            <a:latin typeface="Cambria Math" panose="02040503050406030204" pitchFamily="18" charset="0"/>
                            <a:sym typeface="Arial"/>
                          </a:rPr>
                          <m:t>𝑋</m:t>
                        </m:r>
                      </m:e>
                      <m:sub>
                        <m:r>
                          <a:rPr lang="en-US" altLang="zh-TW" sz="1400" smtClean="0">
                            <a:solidFill>
                              <a:srgbClr val="000000"/>
                            </a:solidFill>
                            <a:latin typeface="Cambria Math" panose="02040503050406030204" pitchFamily="18" charset="0"/>
                            <a:sym typeface="Arial"/>
                          </a:rPr>
                          <m:t>𝑖</m:t>
                        </m:r>
                      </m:sub>
                      <m:sup>
                        <m:r>
                          <a:rPr lang="en-US" altLang="zh-TW" sz="1400" smtClean="0">
                            <a:solidFill>
                              <a:srgbClr val="000000"/>
                            </a:solidFill>
                            <a:latin typeface="Cambria Math" panose="02040503050406030204" pitchFamily="18" charset="0"/>
                            <a:sym typeface="Arial"/>
                          </a:rPr>
                          <m:t>′</m:t>
                        </m:r>
                      </m:sup>
                    </m:sSubSup>
                    <m:r>
                      <a:rPr lang="en-US" altLang="zh-TW" sz="1400" smtClean="0">
                        <a:solidFill>
                          <a:srgbClr val="000000"/>
                        </a:solidFill>
                        <a:latin typeface="Cambria Math" panose="02040503050406030204" pitchFamily="18" charset="0"/>
                        <a:sym typeface="Arial"/>
                      </a:rPr>
                      <m:t>𝜆</m:t>
                    </m:r>
                    <m:r>
                      <a:rPr lang="en-US" altLang="zh-TW" sz="1400" smtClean="0">
                        <a:solidFill>
                          <a:srgbClr val="000000"/>
                        </a:solidFill>
                        <a:latin typeface="Cambria Math" panose="02040503050406030204" pitchFamily="18" charset="0"/>
                        <a:sym typeface="Arial"/>
                      </a:rPr>
                      <m:t>+</m:t>
                    </m:r>
                    <m:sSub>
                      <m:sSubPr>
                        <m:ctrlPr>
                          <a:rPr lang="en-US" altLang="zh-TW" sz="1400" i="1" smtClean="0">
                            <a:solidFill>
                              <a:srgbClr val="000000"/>
                            </a:solidFill>
                            <a:latin typeface="Cambria Math" panose="02040503050406030204" pitchFamily="18" charset="0"/>
                            <a:sym typeface="Arial"/>
                          </a:rPr>
                        </m:ctrlPr>
                      </m:sSubPr>
                      <m:e>
                        <m:r>
                          <a:rPr lang="en-US" altLang="zh-TW" sz="1400" smtClean="0">
                            <a:solidFill>
                              <a:srgbClr val="000000"/>
                            </a:solidFill>
                            <a:latin typeface="Cambria Math" panose="02040503050406030204" pitchFamily="18" charset="0"/>
                            <a:sym typeface="Arial"/>
                          </a:rPr>
                          <m:t>𝜀</m:t>
                        </m:r>
                      </m:e>
                      <m:sub>
                        <m:r>
                          <a:rPr lang="en-US" altLang="zh-TW" sz="1400" smtClean="0">
                            <a:solidFill>
                              <a:srgbClr val="000000"/>
                            </a:solidFill>
                            <a:latin typeface="Cambria Math" panose="02040503050406030204" pitchFamily="18" charset="0"/>
                            <a:sym typeface="Arial"/>
                          </a:rPr>
                          <m:t>𝑖</m:t>
                        </m:r>
                      </m:sub>
                    </m:sSub>
                    <m:r>
                      <a:rPr lang="en-US" altLang="zh-TW" sz="1400" smtClean="0">
                        <a:solidFill>
                          <a:srgbClr val="000000"/>
                        </a:solidFill>
                        <a:latin typeface="Cambria Math" panose="02040503050406030204" pitchFamily="18" charset="0"/>
                        <a:sym typeface="Arial"/>
                      </a:rPr>
                      <m:t> ,</m:t>
                    </m:r>
                    <m:r>
                      <a:rPr lang="en-US" altLang="zh-TW" sz="1400" smtClean="0">
                        <a:solidFill>
                          <a:srgbClr val="000000"/>
                        </a:solidFill>
                        <a:latin typeface="Cambria Math" panose="02040503050406030204" pitchFamily="18" charset="0"/>
                        <a:sym typeface="Arial"/>
                      </a:rPr>
                      <m:t>𝑖</m:t>
                    </m:r>
                    <m:r>
                      <a:rPr lang="en-US" altLang="zh-TW" sz="1400" smtClean="0">
                        <a:solidFill>
                          <a:srgbClr val="000000"/>
                        </a:solidFill>
                        <a:latin typeface="Cambria Math" panose="02040503050406030204" pitchFamily="18" charset="0"/>
                        <a:sym typeface="Arial"/>
                      </a:rPr>
                      <m:t>=</m:t>
                    </m:r>
                    <m:r>
                      <a:rPr lang="en-US" altLang="zh-TW" sz="1400" smtClean="0">
                        <a:solidFill>
                          <a:srgbClr val="000000"/>
                        </a:solidFill>
                        <a:latin typeface="Cambria Math" panose="02040503050406030204" pitchFamily="18" charset="0"/>
                        <a:sym typeface="Arial"/>
                      </a:rPr>
                      <m:t>1</m:t>
                    </m:r>
                    <m:r>
                      <a:rPr lang="en-US" altLang="zh-TW" sz="1400" smtClean="0">
                        <a:solidFill>
                          <a:srgbClr val="000000"/>
                        </a:solidFill>
                        <a:latin typeface="Cambria Math" panose="02040503050406030204" pitchFamily="18" charset="0"/>
                        <a:sym typeface="Arial"/>
                      </a:rPr>
                      <m:t>,….,</m:t>
                    </m:r>
                    <m:r>
                      <a:rPr lang="en-US" altLang="zh-TW" sz="1400" smtClean="0">
                        <a:solidFill>
                          <a:srgbClr val="000000"/>
                        </a:solidFill>
                        <a:latin typeface="Cambria Math" panose="02040503050406030204" pitchFamily="18" charset="0"/>
                        <a:sym typeface="Arial"/>
                      </a:rPr>
                      <m:t>𝑁</m:t>
                    </m:r>
                  </m:oMath>
                </a14:m>
                <a:endParaRPr lang="en-US" altLang="zh-TW" sz="1400" dirty="0">
                  <a:solidFill>
                    <a:srgbClr val="000000"/>
                  </a:solidFill>
                  <a:latin typeface="Arial"/>
                  <a:cs typeface="Arial"/>
                  <a:sym typeface="Arial"/>
                </a:endParaRPr>
              </a:p>
              <a:p>
                <a:pPr lvl="0" indent="0">
                  <a:lnSpc>
                    <a:spcPts val="1400"/>
                  </a:lnSpc>
                  <a:spcBef>
                    <a:spcPts val="1200"/>
                  </a:spcBef>
                  <a:buNone/>
                </a:pPr>
                <a:r>
                  <a:rPr lang="en-US" altLang="zh-TW" sz="1400" dirty="0">
                    <a:solidFill>
                      <a:srgbClr val="000000"/>
                    </a:solidFill>
                    <a:latin typeface="Arial"/>
                    <a:cs typeface="Arial"/>
                    <a:sym typeface="Arial"/>
                  </a:rPr>
                  <a:t>Where </a:t>
                </a:r>
                <a14:m>
                  <m:oMath xmlns:m="http://schemas.openxmlformats.org/officeDocument/2006/math">
                    <m:sSub>
                      <m:sSubPr>
                        <m:ctrlPr>
                          <a:rPr lang="en-US" altLang="zh-TW" sz="1400" i="1">
                            <a:solidFill>
                              <a:srgbClr val="000000"/>
                            </a:solidFill>
                            <a:latin typeface="Cambria Math" panose="02040503050406030204" pitchFamily="18" charset="0"/>
                            <a:sym typeface="Arial"/>
                          </a:rPr>
                        </m:ctrlPr>
                      </m:sSubPr>
                      <m:e>
                        <m:r>
                          <a:rPr lang="en-US" altLang="zh-TW" sz="1400">
                            <a:solidFill>
                              <a:srgbClr val="000000"/>
                            </a:solidFill>
                            <a:latin typeface="Cambria Math" panose="02040503050406030204" pitchFamily="18" charset="0"/>
                            <a:sym typeface="Arial"/>
                          </a:rPr>
                          <m:t>𝑌</m:t>
                        </m:r>
                      </m:e>
                      <m:sub>
                        <m:r>
                          <a:rPr lang="en-US" altLang="zh-TW" sz="1400">
                            <a:solidFill>
                              <a:srgbClr val="000000"/>
                            </a:solidFill>
                            <a:latin typeface="Cambria Math" panose="02040503050406030204" pitchFamily="18" charset="0"/>
                            <a:sym typeface="Arial"/>
                          </a:rPr>
                          <m:t>𝑖</m:t>
                        </m:r>
                      </m:sub>
                    </m:sSub>
                    <m:r>
                      <a:rPr lang="en-US" altLang="zh-TW" sz="1400">
                        <a:solidFill>
                          <a:srgbClr val="000000"/>
                        </a:solidFill>
                        <a:latin typeface="Cambria Math" panose="02040503050406030204" pitchFamily="18" charset="0"/>
                        <a:sym typeface="Arial"/>
                      </a:rPr>
                      <m:t> </m:t>
                    </m:r>
                  </m:oMath>
                </a14:m>
                <a:r>
                  <a:rPr lang="en-US" altLang="zh-TW" sz="1400" dirty="0">
                    <a:solidFill>
                      <a:srgbClr val="000000"/>
                    </a:solidFill>
                    <a:latin typeface="Arial"/>
                    <a:cs typeface="Arial"/>
                    <a:sym typeface="Arial"/>
                  </a:rPr>
                  <a:t>is the difference between wages in the two consecutive years for respondent </a:t>
                </a:r>
                <a14:m>
                  <m:oMath xmlns:m="http://schemas.openxmlformats.org/officeDocument/2006/math">
                    <m:r>
                      <a:rPr lang="en-US" altLang="zh-TW" sz="1400">
                        <a:solidFill>
                          <a:srgbClr val="000000"/>
                        </a:solidFill>
                        <a:latin typeface="Cambria Math" panose="02040503050406030204" pitchFamily="18" charset="0"/>
                        <a:sym typeface="Arial"/>
                      </a:rPr>
                      <m:t>𝑖</m:t>
                    </m:r>
                  </m:oMath>
                </a14:m>
                <a:r>
                  <a:rPr lang="en-US" altLang="zh-TW" sz="1400" dirty="0">
                    <a:solidFill>
                      <a:srgbClr val="000000"/>
                    </a:solidFill>
                    <a:latin typeface="Arial"/>
                    <a:cs typeface="Arial"/>
                    <a:sym typeface="Arial"/>
                  </a:rPr>
                  <a:t>,</a:t>
                </a:r>
                <a:endParaRPr lang="en-US" sz="1400" dirty="0">
                  <a:solidFill>
                    <a:srgbClr val="000000"/>
                  </a:solidFill>
                  <a:latin typeface="Arial"/>
                  <a:cs typeface="Arial"/>
                  <a:sym typeface="Arial"/>
                </a:endParaRPr>
              </a:p>
              <a:p>
                <a:pPr lvl="0" indent="0">
                  <a:lnSpc>
                    <a:spcPts val="1400"/>
                  </a:lnSpc>
                  <a:spcBef>
                    <a:spcPts val="1200"/>
                  </a:spcBef>
                  <a:buNone/>
                </a:pPr>
                <a:r>
                  <a:rPr lang="en-US" altLang="zh-TW" sz="1400" dirty="0">
                    <a:solidFill>
                      <a:srgbClr val="000000"/>
                    </a:solidFill>
                    <a:latin typeface="Arial"/>
                    <a:cs typeface="Arial"/>
                    <a:sym typeface="Arial"/>
                  </a:rPr>
                  <a:t> </a:t>
                </a:r>
                <a14:m>
                  <m:oMath xmlns:m="http://schemas.openxmlformats.org/officeDocument/2006/math">
                    <m:sSub>
                      <m:sSubPr>
                        <m:ctrlPr>
                          <a:rPr lang="en-US" altLang="zh-TW" sz="1400" i="1">
                            <a:solidFill>
                              <a:srgbClr val="000000"/>
                            </a:solidFill>
                            <a:latin typeface="Cambria Math" panose="02040503050406030204" pitchFamily="18" charset="0"/>
                            <a:sym typeface="Arial"/>
                          </a:rPr>
                        </m:ctrlPr>
                      </m:sSubPr>
                      <m:e>
                        <m:r>
                          <a:rPr lang="en-US" altLang="zh-TW" sz="1400">
                            <a:solidFill>
                              <a:srgbClr val="000000"/>
                            </a:solidFill>
                            <a:latin typeface="Cambria Math" panose="02040503050406030204" pitchFamily="18" charset="0"/>
                            <a:sym typeface="Arial"/>
                          </a:rPr>
                          <m:t>𝑆</m:t>
                        </m:r>
                      </m:e>
                      <m:sub>
                        <m:r>
                          <a:rPr lang="en-US" altLang="zh-TW" sz="1400">
                            <a:solidFill>
                              <a:srgbClr val="000000"/>
                            </a:solidFill>
                            <a:latin typeface="Cambria Math" panose="02040503050406030204" pitchFamily="18" charset="0"/>
                            <a:sym typeface="Arial"/>
                          </a:rPr>
                          <m:t>𝑖</m:t>
                        </m:r>
                      </m:sub>
                    </m:sSub>
                  </m:oMath>
                </a14:m>
                <a:r>
                  <a:rPr lang="en-US" altLang="zh-TW" sz="1400" dirty="0">
                    <a:solidFill>
                      <a:srgbClr val="000000"/>
                    </a:solidFill>
                    <a:latin typeface="Arial"/>
                    <a:cs typeface="Arial"/>
                    <a:sym typeface="Arial"/>
                  </a:rPr>
                  <a:t> are a set of dummies indicating the group each individual </a:t>
                </a:r>
                <a14:m>
                  <m:oMath xmlns:m="http://schemas.openxmlformats.org/officeDocument/2006/math">
                    <m:r>
                      <a:rPr lang="en-US" altLang="zh-TW" sz="1400">
                        <a:solidFill>
                          <a:srgbClr val="000000"/>
                        </a:solidFill>
                        <a:latin typeface="Cambria Math" panose="02040503050406030204" pitchFamily="18" charset="0"/>
                        <a:sym typeface="Arial"/>
                      </a:rPr>
                      <m:t>𝑖</m:t>
                    </m:r>
                  </m:oMath>
                </a14:m>
                <a:r>
                  <a:rPr lang="en-US" altLang="zh-TW" sz="1400" dirty="0">
                    <a:solidFill>
                      <a:srgbClr val="000000"/>
                    </a:solidFill>
                    <a:latin typeface="Arial"/>
                    <a:cs typeface="Arial"/>
                    <a:sym typeface="Arial"/>
                  </a:rPr>
                  <a:t> belongs:</a:t>
                </a:r>
                <a:endParaRPr lang="en-US" sz="1400" dirty="0">
                  <a:solidFill>
                    <a:srgbClr val="000000"/>
                  </a:solidFill>
                  <a:latin typeface="Arial"/>
                  <a:cs typeface="Arial"/>
                  <a:sym typeface="Arial"/>
                </a:endParaRPr>
              </a:p>
              <a:p>
                <a:pPr lvl="0" indent="0">
                  <a:lnSpc>
                    <a:spcPts val="1400"/>
                  </a:lnSpc>
                  <a:spcBef>
                    <a:spcPts val="1200"/>
                  </a:spcBef>
                  <a:buNone/>
                </a:pPr>
                <a:r>
                  <a:rPr lang="en-US" altLang="zh-TW" sz="1400" dirty="0">
                    <a:solidFill>
                      <a:srgbClr val="000000"/>
                    </a:solidFill>
                    <a:latin typeface="Arial"/>
                    <a:cs typeface="Arial"/>
                    <a:sym typeface="Arial"/>
                  </a:rPr>
                  <a:t> </a:t>
                </a:r>
                <a14:m>
                  <m:oMath xmlns:m="http://schemas.openxmlformats.org/officeDocument/2006/math">
                    <m:sSub>
                      <m:sSubPr>
                        <m:ctrlPr>
                          <a:rPr lang="en-US" altLang="zh-TW" sz="1400" i="1">
                            <a:solidFill>
                              <a:srgbClr val="000000"/>
                            </a:solidFill>
                            <a:latin typeface="Cambria Math" panose="02040503050406030204" pitchFamily="18" charset="0"/>
                            <a:sym typeface="Arial"/>
                          </a:rPr>
                        </m:ctrlPr>
                      </m:sSubPr>
                      <m:e>
                        <m:r>
                          <a:rPr lang="en-US" altLang="zh-TW" sz="1400">
                            <a:solidFill>
                              <a:srgbClr val="000000"/>
                            </a:solidFill>
                            <a:latin typeface="Cambria Math" panose="02040503050406030204" pitchFamily="18" charset="0"/>
                            <a:sym typeface="Arial"/>
                          </a:rPr>
                          <m:t>𝑆</m:t>
                        </m:r>
                      </m:e>
                      <m:sub>
                        <m:r>
                          <a:rPr lang="en-US" altLang="zh-TW" sz="1400">
                            <a:solidFill>
                              <a:srgbClr val="000000"/>
                            </a:solidFill>
                            <a:latin typeface="Cambria Math" panose="02040503050406030204" pitchFamily="18" charset="0"/>
                            <a:sym typeface="Arial"/>
                          </a:rPr>
                          <m:t>1</m:t>
                        </m:r>
                        <m:r>
                          <a:rPr lang="en-US" altLang="zh-TW" sz="1400">
                            <a:solidFill>
                              <a:srgbClr val="000000"/>
                            </a:solidFill>
                            <a:latin typeface="Cambria Math" panose="02040503050406030204" pitchFamily="18" charset="0"/>
                            <a:sym typeface="Arial"/>
                          </a:rPr>
                          <m:t>𝑖</m:t>
                        </m:r>
                      </m:sub>
                    </m:sSub>
                    <m:r>
                      <a:rPr lang="en-US" altLang="zh-TW" sz="1400">
                        <a:solidFill>
                          <a:srgbClr val="000000"/>
                        </a:solidFill>
                        <a:latin typeface="Cambria Math" panose="02040503050406030204" pitchFamily="18" charset="0"/>
                        <a:sym typeface="Arial"/>
                      </a:rPr>
                      <m:t> </m:t>
                    </m:r>
                  </m:oMath>
                </a14:m>
                <a:r>
                  <a:rPr lang="en-US" altLang="zh-TW" sz="1400" dirty="0">
                    <a:solidFill>
                      <a:srgbClr val="000000"/>
                    </a:solidFill>
                    <a:latin typeface="Arial"/>
                    <a:cs typeface="Arial"/>
                    <a:sym typeface="Arial"/>
                  </a:rPr>
                  <a:t>: This variable indicates workers employed in temporary work for two consecutive years, worker </a:t>
                </a:r>
                <a14:m>
                  <m:oMath xmlns:m="http://schemas.openxmlformats.org/officeDocument/2006/math">
                    <m:r>
                      <a:rPr lang="en-US" altLang="zh-TW" sz="1400">
                        <a:solidFill>
                          <a:srgbClr val="000000"/>
                        </a:solidFill>
                        <a:latin typeface="Cambria Math" panose="02040503050406030204" pitchFamily="18" charset="0"/>
                        <a:sym typeface="Arial"/>
                      </a:rPr>
                      <m:t>𝑖</m:t>
                    </m:r>
                  </m:oMath>
                </a14:m>
                <a:r>
                  <a:rPr lang="en-US" altLang="zh-TW" sz="1400" dirty="0">
                    <a:solidFill>
                      <a:srgbClr val="000000"/>
                    </a:solidFill>
                    <a:latin typeface="Arial"/>
                    <a:cs typeface="Arial"/>
                    <a:sym typeface="Arial"/>
                  </a:rPr>
                  <a:t>.</a:t>
                </a:r>
                <a:endParaRPr lang="en-US" sz="1400" dirty="0">
                  <a:solidFill>
                    <a:srgbClr val="000000"/>
                  </a:solidFill>
                  <a:latin typeface="Arial"/>
                  <a:cs typeface="Arial"/>
                  <a:sym typeface="Arial"/>
                </a:endParaRPr>
              </a:p>
              <a:p>
                <a:pPr lvl="0" indent="0">
                  <a:lnSpc>
                    <a:spcPts val="1400"/>
                  </a:lnSpc>
                  <a:spcBef>
                    <a:spcPts val="1200"/>
                  </a:spcBef>
                  <a:buNone/>
                </a:pPr>
                <a:r>
                  <a:rPr lang="en-US" altLang="zh-TW" sz="1400" dirty="0">
                    <a:solidFill>
                      <a:srgbClr val="000000"/>
                    </a:solidFill>
                    <a:latin typeface="Arial"/>
                    <a:cs typeface="Arial"/>
                    <a:sym typeface="Arial"/>
                  </a:rPr>
                  <a:t> </a:t>
                </a:r>
                <a14:m>
                  <m:oMath xmlns:m="http://schemas.openxmlformats.org/officeDocument/2006/math">
                    <m:sSub>
                      <m:sSubPr>
                        <m:ctrlPr>
                          <a:rPr lang="en-US" altLang="zh-TW" sz="1400" i="1">
                            <a:solidFill>
                              <a:srgbClr val="000000"/>
                            </a:solidFill>
                            <a:latin typeface="Cambria Math" panose="02040503050406030204" pitchFamily="18" charset="0"/>
                            <a:sym typeface="Arial"/>
                          </a:rPr>
                        </m:ctrlPr>
                      </m:sSubPr>
                      <m:e>
                        <m:r>
                          <a:rPr lang="en-US" altLang="zh-TW" sz="1400">
                            <a:solidFill>
                              <a:srgbClr val="000000"/>
                            </a:solidFill>
                            <a:latin typeface="Cambria Math" panose="02040503050406030204" pitchFamily="18" charset="0"/>
                            <a:sym typeface="Arial"/>
                          </a:rPr>
                          <m:t>𝑆</m:t>
                        </m:r>
                      </m:e>
                      <m:sub>
                        <m:r>
                          <a:rPr lang="en-US" altLang="zh-TW" sz="1400">
                            <a:solidFill>
                              <a:srgbClr val="000000"/>
                            </a:solidFill>
                            <a:latin typeface="Cambria Math" panose="02040503050406030204" pitchFamily="18" charset="0"/>
                            <a:sym typeface="Arial"/>
                          </a:rPr>
                          <m:t>2</m:t>
                        </m:r>
                        <m:r>
                          <a:rPr lang="en-US" altLang="zh-TW" sz="1400">
                            <a:solidFill>
                              <a:srgbClr val="000000"/>
                            </a:solidFill>
                            <a:latin typeface="Cambria Math" panose="02040503050406030204" pitchFamily="18" charset="0"/>
                            <a:sym typeface="Arial"/>
                          </a:rPr>
                          <m:t>𝑖</m:t>
                        </m:r>
                      </m:sub>
                    </m:sSub>
                    <m:r>
                      <a:rPr lang="en-US" altLang="zh-TW" sz="1400">
                        <a:solidFill>
                          <a:srgbClr val="000000"/>
                        </a:solidFill>
                        <a:latin typeface="Cambria Math" panose="02040503050406030204" pitchFamily="18" charset="0"/>
                        <a:sym typeface="Arial"/>
                      </a:rPr>
                      <m:t> </m:t>
                    </m:r>
                  </m:oMath>
                </a14:m>
                <a:r>
                  <a:rPr lang="en-US" altLang="zh-TW" sz="1400" dirty="0">
                    <a:solidFill>
                      <a:srgbClr val="000000"/>
                    </a:solidFill>
                    <a:latin typeface="Arial"/>
                    <a:cs typeface="Arial"/>
                    <a:sym typeface="Arial"/>
                  </a:rPr>
                  <a:t>: This variable indicates workers employed in temporary work in the first year but switching to non-temporary  work in the second year, worker </a:t>
                </a:r>
                <a14:m>
                  <m:oMath xmlns:m="http://schemas.openxmlformats.org/officeDocument/2006/math">
                    <m:r>
                      <a:rPr lang="en-US" altLang="zh-TW" sz="1400">
                        <a:solidFill>
                          <a:srgbClr val="000000"/>
                        </a:solidFill>
                        <a:latin typeface="Cambria Math" panose="02040503050406030204" pitchFamily="18" charset="0"/>
                        <a:sym typeface="Arial"/>
                      </a:rPr>
                      <m:t>𝑖</m:t>
                    </m:r>
                  </m:oMath>
                </a14:m>
                <a:r>
                  <a:rPr lang="en-US" altLang="zh-TW" sz="1400" dirty="0">
                    <a:solidFill>
                      <a:srgbClr val="000000"/>
                    </a:solidFill>
                    <a:latin typeface="Arial"/>
                    <a:cs typeface="Arial"/>
                    <a:sym typeface="Arial"/>
                  </a:rPr>
                  <a:t>.</a:t>
                </a:r>
                <a:endParaRPr lang="en-US" sz="1400" dirty="0">
                  <a:solidFill>
                    <a:srgbClr val="000000"/>
                  </a:solidFill>
                  <a:latin typeface="Arial"/>
                  <a:cs typeface="Arial"/>
                  <a:sym typeface="Arial"/>
                </a:endParaRPr>
              </a:p>
              <a:p>
                <a:pPr lvl="0" indent="0">
                  <a:lnSpc>
                    <a:spcPts val="1400"/>
                  </a:lnSpc>
                  <a:spcBef>
                    <a:spcPts val="1200"/>
                  </a:spcBef>
                  <a:spcAft>
                    <a:spcPts val="1200"/>
                  </a:spcAft>
                  <a:buNone/>
                </a:pPr>
                <a:r>
                  <a:rPr lang="en-US" altLang="zh-TW" sz="1400" dirty="0">
                    <a:solidFill>
                      <a:srgbClr val="000000"/>
                    </a:solidFill>
                    <a:latin typeface="Arial"/>
                    <a:cs typeface="Arial"/>
                    <a:sym typeface="Arial"/>
                  </a:rPr>
                  <a:t> </a:t>
                </a:r>
                <a14:m>
                  <m:oMath xmlns:m="http://schemas.openxmlformats.org/officeDocument/2006/math">
                    <m:sSub>
                      <m:sSubPr>
                        <m:ctrlPr>
                          <a:rPr lang="en-US" altLang="zh-TW" sz="1400" i="1">
                            <a:solidFill>
                              <a:srgbClr val="000000"/>
                            </a:solidFill>
                            <a:latin typeface="Cambria Math" panose="02040503050406030204" pitchFamily="18" charset="0"/>
                            <a:sym typeface="Arial"/>
                          </a:rPr>
                        </m:ctrlPr>
                      </m:sSubPr>
                      <m:e>
                        <m:r>
                          <a:rPr lang="en-US" altLang="zh-TW" sz="1400">
                            <a:solidFill>
                              <a:srgbClr val="000000"/>
                            </a:solidFill>
                            <a:latin typeface="Cambria Math" panose="02040503050406030204" pitchFamily="18" charset="0"/>
                            <a:sym typeface="Arial"/>
                          </a:rPr>
                          <m:t>𝑆</m:t>
                        </m:r>
                      </m:e>
                      <m:sub>
                        <m:r>
                          <a:rPr lang="en-US" altLang="zh-TW" sz="1400">
                            <a:solidFill>
                              <a:srgbClr val="000000"/>
                            </a:solidFill>
                            <a:latin typeface="Cambria Math" panose="02040503050406030204" pitchFamily="18" charset="0"/>
                            <a:sym typeface="Arial"/>
                          </a:rPr>
                          <m:t>3</m:t>
                        </m:r>
                        <m:r>
                          <a:rPr lang="en-US" altLang="zh-TW" sz="1400">
                            <a:solidFill>
                              <a:srgbClr val="000000"/>
                            </a:solidFill>
                            <a:latin typeface="Cambria Math" panose="02040503050406030204" pitchFamily="18" charset="0"/>
                            <a:sym typeface="Arial"/>
                          </a:rPr>
                          <m:t>𝑖</m:t>
                        </m:r>
                      </m:sub>
                    </m:sSub>
                    <m:r>
                      <a:rPr lang="en-US" altLang="zh-TW" sz="1400">
                        <a:solidFill>
                          <a:srgbClr val="000000"/>
                        </a:solidFill>
                        <a:latin typeface="Cambria Math" panose="02040503050406030204" pitchFamily="18" charset="0"/>
                        <a:sym typeface="Arial"/>
                      </a:rPr>
                      <m:t> </m:t>
                    </m:r>
                  </m:oMath>
                </a14:m>
                <a:r>
                  <a:rPr lang="en-US" altLang="zh-TW" sz="1400" dirty="0">
                    <a:solidFill>
                      <a:srgbClr val="000000"/>
                    </a:solidFill>
                    <a:latin typeface="Arial"/>
                    <a:cs typeface="Arial"/>
                    <a:sym typeface="Arial"/>
                  </a:rPr>
                  <a:t>: This variable indicates workers employed in non-temporary work in the first year but switching to temporary work in the second year, worker</a:t>
                </a:r>
                <a:r>
                  <a:rPr lang="zh-TW" altLang="en-US" sz="1400" dirty="0">
                    <a:solidFill>
                      <a:srgbClr val="000000"/>
                    </a:solidFill>
                    <a:latin typeface="Arial"/>
                    <a:cs typeface="Arial"/>
                    <a:sym typeface="Arial"/>
                  </a:rPr>
                  <a:t> </a:t>
                </a:r>
                <a14:m>
                  <m:oMath xmlns:m="http://schemas.openxmlformats.org/officeDocument/2006/math">
                    <m:r>
                      <a:rPr lang="en-US" altLang="zh-TW" sz="1400">
                        <a:solidFill>
                          <a:srgbClr val="000000"/>
                        </a:solidFill>
                        <a:latin typeface="Cambria Math" panose="02040503050406030204" pitchFamily="18" charset="0"/>
                        <a:sym typeface="Arial"/>
                      </a:rPr>
                      <m:t>𝑖</m:t>
                    </m:r>
                  </m:oMath>
                </a14:m>
                <a:r>
                  <a:rPr lang="en-US" altLang="zh-TW" sz="1400" dirty="0">
                    <a:solidFill>
                      <a:srgbClr val="000000"/>
                    </a:solidFill>
                    <a:latin typeface="Arial"/>
                    <a:cs typeface="Arial"/>
                    <a:sym typeface="Arial"/>
                  </a:rPr>
                  <a:t>.</a:t>
                </a:r>
                <a:endParaRPr sz="1400" dirty="0">
                  <a:solidFill>
                    <a:srgbClr val="000000"/>
                  </a:solidFill>
                  <a:latin typeface="Arial"/>
                  <a:cs typeface="Arial"/>
                  <a:sym typeface="Arial"/>
                </a:endParaRPr>
              </a:p>
            </p:txBody>
          </p:sp>
        </mc:Choice>
        <mc:Fallback xmlns="">
          <p:sp>
            <p:nvSpPr>
              <p:cNvPr id="99" name="Google Shape;99;p15"/>
              <p:cNvSpPr txBox="1">
                <a:spLocks noGrp="1" noRot="1" noChangeAspect="1" noMove="1" noResize="1" noEditPoints="1" noAdjustHandles="1" noChangeArrowheads="1" noChangeShapeType="1" noTextEdit="1"/>
              </p:cNvSpPr>
              <p:nvPr>
                <p:ph type="body" idx="1"/>
              </p:nvPr>
            </p:nvSpPr>
            <p:spPr>
              <a:xfrm>
                <a:off x="322577" y="1853850"/>
                <a:ext cx="8095573" cy="3207247"/>
              </a:xfrm>
              <a:prstGeom prst="rect">
                <a:avLst/>
              </a:prstGeom>
              <a:blipFill>
                <a:blip r:embed="rId3"/>
                <a:stretch>
                  <a:fillRect/>
                </a:stretch>
              </a:blipFill>
            </p:spPr>
            <p:txBody>
              <a:bodyPr/>
              <a:lstStyle/>
              <a:p>
                <a:r>
                  <a:rPr lang="zh-TW"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a:solidFill>
                  <a:srgbClr val="203864"/>
                </a:solidFill>
              </a:rPr>
              <a:t>A</a:t>
            </a:r>
            <a:r>
              <a:rPr lang="zh-TW"/>
              <a:t> </a:t>
            </a:r>
            <a:r>
              <a:rPr lang="zh-TW" sz="3060">
                <a:solidFill>
                  <a:srgbClr val="203864"/>
                </a:solidFill>
              </a:rPr>
              <a:t>related</a:t>
            </a:r>
            <a:r>
              <a:rPr lang="zh-TW"/>
              <a:t> </a:t>
            </a:r>
            <a:r>
              <a:rPr lang="zh-TW" sz="3060">
                <a:solidFill>
                  <a:srgbClr val="203864"/>
                </a:solidFill>
              </a:rPr>
              <a:t>paper</a:t>
            </a:r>
            <a:endParaRPr/>
          </a:p>
        </p:txBody>
      </p:sp>
      <mc:AlternateContent xmlns:mc="http://schemas.openxmlformats.org/markup-compatibility/2006" xmlns:a14="http://schemas.microsoft.com/office/drawing/2010/main">
        <mc:Choice Requires="a14">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buNone/>
                </a:pPr>
                <a14:m>
                  <m:oMath xmlns:m="http://schemas.openxmlformats.org/officeDocument/2006/math">
                    <m:sSub>
                      <m:sSubPr>
                        <m:ctrlPr>
                          <a:rPr lang="en-US" altLang="zh-TW" sz="1600" i="1">
                            <a:solidFill>
                              <a:srgbClr val="000000"/>
                            </a:solidFill>
                            <a:latin typeface="Cambria Math" panose="02040503050406030204" pitchFamily="18" charset="0"/>
                            <a:sym typeface="Arial"/>
                          </a:rPr>
                        </m:ctrlPr>
                      </m:sSubPr>
                      <m:e>
                        <m:r>
                          <a:rPr lang="en-US" altLang="zh-TW" sz="1600" i="1">
                            <a:solidFill>
                              <a:srgbClr val="000000"/>
                            </a:solidFill>
                            <a:latin typeface="Cambria Math" panose="02040503050406030204" pitchFamily="18" charset="0"/>
                            <a:sym typeface="Arial"/>
                          </a:rPr>
                          <m:t>𝛽</m:t>
                        </m:r>
                      </m:e>
                      <m:sub>
                        <m:r>
                          <a:rPr lang="en-US" altLang="zh-TW" sz="1600" i="1">
                            <a:solidFill>
                              <a:srgbClr val="000000"/>
                            </a:solidFill>
                            <a:latin typeface="Cambria Math" panose="02040503050406030204" pitchFamily="18" charset="0"/>
                            <a:sym typeface="Arial"/>
                          </a:rPr>
                          <m:t>1</m:t>
                        </m:r>
                      </m:sub>
                    </m:sSub>
                  </m:oMath>
                </a14:m>
                <a:r>
                  <a:rPr lang="zh-TW" sz="1600" dirty="0">
                    <a:solidFill>
                      <a:srgbClr val="000000"/>
                    </a:solidFill>
                    <a:latin typeface="Arial"/>
                    <a:ea typeface="Arial"/>
                    <a:cs typeface="Arial"/>
                    <a:sym typeface="Arial"/>
                  </a:rPr>
                  <a:t>,</a:t>
                </a:r>
                <a:r>
                  <a:rPr lang="en-US" altLang="zh-TW" sz="1600" dirty="0">
                    <a:solidFill>
                      <a:srgbClr val="000000"/>
                    </a:solidFill>
                    <a:sym typeface="Arial"/>
                  </a:rPr>
                  <a:t> </a:t>
                </a:r>
                <a14:m>
                  <m:oMath xmlns:m="http://schemas.openxmlformats.org/officeDocument/2006/math">
                    <m:sSub>
                      <m:sSubPr>
                        <m:ctrlPr>
                          <a:rPr lang="en-US" altLang="zh-TW" sz="1600" i="1">
                            <a:solidFill>
                              <a:srgbClr val="000000"/>
                            </a:solidFill>
                            <a:latin typeface="Cambria Math" panose="02040503050406030204" pitchFamily="18" charset="0"/>
                            <a:sym typeface="Arial"/>
                          </a:rPr>
                        </m:ctrlPr>
                      </m:sSubPr>
                      <m:e>
                        <m:r>
                          <a:rPr lang="en-US" altLang="zh-TW" sz="1600" i="1">
                            <a:solidFill>
                              <a:srgbClr val="000000"/>
                            </a:solidFill>
                            <a:latin typeface="Cambria Math" panose="02040503050406030204" pitchFamily="18" charset="0"/>
                            <a:sym typeface="Arial"/>
                          </a:rPr>
                          <m:t>𝛽</m:t>
                        </m:r>
                      </m:e>
                      <m:sub>
                        <m:r>
                          <a:rPr lang="en-US" altLang="zh-TW" sz="1600" i="1">
                            <a:solidFill>
                              <a:srgbClr val="000000"/>
                            </a:solidFill>
                            <a:latin typeface="Cambria Math" panose="02040503050406030204" pitchFamily="18" charset="0"/>
                            <a:sym typeface="Arial"/>
                          </a:rPr>
                          <m:t>2</m:t>
                        </m:r>
                      </m:sub>
                    </m:sSub>
                    <m:r>
                      <a:rPr lang="en-US" altLang="zh-TW" sz="1600" i="1">
                        <a:solidFill>
                          <a:srgbClr val="000000"/>
                        </a:solidFill>
                        <a:latin typeface="Cambria Math" panose="02040503050406030204" pitchFamily="18" charset="0"/>
                        <a:sym typeface="Arial"/>
                      </a:rPr>
                      <m:t> </m:t>
                    </m:r>
                  </m:oMath>
                </a14:m>
                <a:r>
                  <a:rPr lang="zh-TW" sz="1600" dirty="0">
                    <a:solidFill>
                      <a:srgbClr val="000000"/>
                    </a:solidFill>
                    <a:latin typeface="Arial"/>
                    <a:ea typeface="Arial"/>
                    <a:cs typeface="Arial"/>
                    <a:sym typeface="Arial"/>
                  </a:rPr>
                  <a:t>and</a:t>
                </a:r>
                <a:r>
                  <a:rPr lang="en-US" altLang="zh-TW" sz="1600" dirty="0">
                    <a:solidFill>
                      <a:srgbClr val="000000"/>
                    </a:solidFill>
                    <a:sym typeface="Arial"/>
                  </a:rPr>
                  <a:t> </a:t>
                </a:r>
                <a14:m>
                  <m:oMath xmlns:m="http://schemas.openxmlformats.org/officeDocument/2006/math">
                    <m:sSub>
                      <m:sSubPr>
                        <m:ctrlPr>
                          <a:rPr lang="en-US" altLang="zh-TW" sz="1600" i="1">
                            <a:solidFill>
                              <a:srgbClr val="000000"/>
                            </a:solidFill>
                            <a:latin typeface="Cambria Math" panose="02040503050406030204" pitchFamily="18" charset="0"/>
                            <a:sym typeface="Arial"/>
                          </a:rPr>
                        </m:ctrlPr>
                      </m:sSubPr>
                      <m:e>
                        <m:r>
                          <a:rPr lang="en-US" altLang="zh-TW" sz="1600" i="1">
                            <a:solidFill>
                              <a:srgbClr val="000000"/>
                            </a:solidFill>
                            <a:latin typeface="Cambria Math" panose="02040503050406030204" pitchFamily="18" charset="0"/>
                            <a:sym typeface="Arial"/>
                          </a:rPr>
                          <m:t>𝛽</m:t>
                        </m:r>
                      </m:e>
                      <m:sub>
                        <m:r>
                          <a:rPr lang="en-US" altLang="zh-TW" sz="1600" i="1">
                            <a:solidFill>
                              <a:srgbClr val="000000"/>
                            </a:solidFill>
                            <a:latin typeface="Cambria Math" panose="02040503050406030204" pitchFamily="18" charset="0"/>
                            <a:sym typeface="Arial"/>
                          </a:rPr>
                          <m:t>3</m:t>
                        </m:r>
                      </m:sub>
                    </m:sSub>
                    <m:r>
                      <a:rPr lang="en-US" altLang="zh-TW" sz="1600" i="1">
                        <a:solidFill>
                          <a:srgbClr val="000000"/>
                        </a:solidFill>
                        <a:latin typeface="Cambria Math" panose="02040503050406030204" pitchFamily="18" charset="0"/>
                        <a:sym typeface="Arial"/>
                      </a:rPr>
                      <m:t> </m:t>
                    </m:r>
                  </m:oMath>
                </a14:m>
                <a:r>
                  <a:rPr lang="zh-TW" sz="1600" dirty="0">
                    <a:solidFill>
                      <a:srgbClr val="000000"/>
                    </a:solidFill>
                    <a:latin typeface="Arial"/>
                    <a:ea typeface="Arial"/>
                    <a:cs typeface="Arial"/>
                    <a:sym typeface="Arial"/>
                  </a:rPr>
                  <a:t>are the impacts of these groups by job status. </a:t>
                </a:r>
                <a:r>
                  <a:rPr lang="en-US" altLang="zh-TW" sz="1600" dirty="0">
                    <a:solidFill>
                      <a:srgbClr val="000000"/>
                    </a:solidFill>
                    <a:latin typeface="Arial"/>
                    <a:ea typeface="Arial"/>
                    <a:cs typeface="Arial"/>
                    <a:sym typeface="Arial"/>
                  </a:rPr>
                  <a:t>O</a:t>
                </a:r>
                <a:r>
                  <a:rPr lang="zh-TW" sz="1600" dirty="0">
                    <a:solidFill>
                      <a:srgbClr val="000000"/>
                    </a:solidFill>
                    <a:latin typeface="Arial"/>
                    <a:ea typeface="Arial"/>
                    <a:cs typeface="Arial"/>
                    <a:sym typeface="Arial"/>
                  </a:rPr>
                  <a:t>ne job status dummy is dropped from the equation, the group where workers were employed in non-temporary work for two consecutive years.</a:t>
                </a:r>
                <a:endParaRPr sz="1600" dirty="0"/>
              </a:p>
              <a:p>
                <a:pPr marL="0" lvl="0" indent="0">
                  <a:spcBef>
                    <a:spcPts val="1200"/>
                  </a:spcBef>
                  <a:buNone/>
                </a:pPr>
                <a:r>
                  <a:rPr lang="zh-TW" sz="1600" dirty="0">
                    <a:solidFill>
                      <a:srgbClr val="000000"/>
                    </a:solidFill>
                    <a:latin typeface="Arial"/>
                    <a:ea typeface="Arial"/>
                    <a:cs typeface="Arial"/>
                    <a:sym typeface="Arial"/>
                  </a:rPr>
                  <a:t>The vector </a:t>
                </a:r>
                <a14:m>
                  <m:oMath xmlns:m="http://schemas.openxmlformats.org/officeDocument/2006/math">
                    <m:sSubSup>
                      <m:sSubSupPr>
                        <m:ctrlPr>
                          <a:rPr lang="en-US" altLang="zh-TW" sz="1600" i="1">
                            <a:solidFill>
                              <a:srgbClr val="000000"/>
                            </a:solidFill>
                            <a:latin typeface="Cambria Math" panose="02040503050406030204" pitchFamily="18" charset="0"/>
                            <a:sym typeface="Arial"/>
                          </a:rPr>
                        </m:ctrlPr>
                      </m:sSubSupPr>
                      <m:e>
                        <m:r>
                          <a:rPr lang="en-US" altLang="zh-TW" sz="1600" i="1">
                            <a:solidFill>
                              <a:srgbClr val="000000"/>
                            </a:solidFill>
                            <a:latin typeface="Cambria Math" panose="02040503050406030204" pitchFamily="18" charset="0"/>
                            <a:sym typeface="Arial"/>
                          </a:rPr>
                          <m:t>𝑋</m:t>
                        </m:r>
                      </m:e>
                      <m:sub>
                        <m:r>
                          <a:rPr lang="en-US" altLang="zh-TW" sz="1600" i="1">
                            <a:solidFill>
                              <a:srgbClr val="000000"/>
                            </a:solidFill>
                            <a:latin typeface="Cambria Math" panose="02040503050406030204" pitchFamily="18" charset="0"/>
                            <a:sym typeface="Arial"/>
                          </a:rPr>
                          <m:t>𝑖</m:t>
                        </m:r>
                      </m:sub>
                      <m:sup>
                        <m:r>
                          <a:rPr lang="en-US" altLang="zh-TW" sz="1600" i="1">
                            <a:solidFill>
                              <a:srgbClr val="000000"/>
                            </a:solidFill>
                            <a:latin typeface="Cambria Math" panose="02040503050406030204" pitchFamily="18" charset="0"/>
                            <a:sym typeface="Arial"/>
                          </a:rPr>
                          <m:t>′</m:t>
                        </m:r>
                      </m:sup>
                    </m:sSubSup>
                  </m:oMath>
                </a14:m>
                <a:r>
                  <a:rPr lang="zh-TW" sz="1600" dirty="0">
                    <a:solidFill>
                      <a:srgbClr val="000000"/>
                    </a:solidFill>
                    <a:latin typeface="Arial"/>
                    <a:ea typeface="Arial"/>
                    <a:cs typeface="Arial"/>
                    <a:sym typeface="Arial"/>
                  </a:rPr>
                  <a:t> contains the characteirstics of individual </a:t>
                </a:r>
                <a14:m>
                  <m:oMath xmlns:m="http://schemas.openxmlformats.org/officeDocument/2006/math">
                    <m:r>
                      <a:rPr lang="en-US" altLang="zh-TW" sz="1600">
                        <a:solidFill>
                          <a:srgbClr val="000000"/>
                        </a:solidFill>
                        <a:latin typeface="Cambria Math" panose="02040503050406030204" pitchFamily="18" charset="0"/>
                        <a:sym typeface="Arial"/>
                      </a:rPr>
                      <m:t>𝑖</m:t>
                    </m:r>
                    <m:r>
                      <a:rPr lang="en-US" altLang="zh-TW" sz="1600" i="1">
                        <a:solidFill>
                          <a:srgbClr val="000000"/>
                        </a:solidFill>
                        <a:latin typeface="Cambria Math" panose="02040503050406030204" pitchFamily="18" charset="0"/>
                        <a:sym typeface="Arial"/>
                      </a:rPr>
                      <m:t> </m:t>
                    </m:r>
                  </m:oMath>
                </a14:m>
                <a:r>
                  <a:rPr lang="zh-TW" sz="1600" dirty="0">
                    <a:solidFill>
                      <a:srgbClr val="000000"/>
                    </a:solidFill>
                    <a:latin typeface="Arial"/>
                    <a:ea typeface="Arial"/>
                    <a:cs typeface="Arial"/>
                    <a:sym typeface="Arial"/>
                  </a:rPr>
                  <a:t>: sex, age and its square, marital status, educational level, geographic location, years, and the industry of the job, and all these are used to control for the individuals’ characteristics.</a:t>
                </a:r>
                <a:endParaRPr sz="1600" dirty="0"/>
              </a:p>
              <a:p>
                <a:pPr marL="0" lvl="0" indent="0" algn="l" rtl="0">
                  <a:spcBef>
                    <a:spcPts val="1200"/>
                  </a:spcBef>
                  <a:spcAft>
                    <a:spcPts val="1200"/>
                  </a:spcAft>
                  <a:buNone/>
                </a:pPr>
                <a:endParaRPr dirty="0"/>
              </a:p>
            </p:txBody>
          </p:sp>
        </mc:Choice>
        <mc:Fallback xmlns="">
          <p:sp>
            <p:nvSpPr>
              <p:cNvPr id="105" name="Google Shape;105;p16"/>
              <p:cNvSpPr txBox="1">
                <a:spLocks noGrp="1" noRot="1" noChangeAspect="1" noMove="1" noResize="1" noEditPoints="1" noAdjustHandles="1" noChangeArrowheads="1" noChangeShapeType="1" noTextEdit="1"/>
              </p:cNvSpPr>
              <p:nvPr>
                <p:ph type="body" idx="1"/>
              </p:nvPr>
            </p:nvSpPr>
            <p:spPr>
              <a:xfrm>
                <a:off x="729450" y="2078875"/>
                <a:ext cx="7688700" cy="2261100"/>
              </a:xfrm>
              <a:prstGeom prst="rect">
                <a:avLst/>
              </a:prstGeom>
              <a:blipFill>
                <a:blip r:embed="rId3"/>
                <a:stretch>
                  <a:fillRect l="-476" r="-397"/>
                </a:stretch>
              </a:blipFill>
            </p:spPr>
            <p:txBody>
              <a:bodyPr/>
              <a:lstStyle/>
              <a:p>
                <a:r>
                  <a:rPr lang="zh-TW"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a:solidFill>
                  <a:srgbClr val="203864"/>
                </a:solidFill>
              </a:rPr>
              <a:t>A</a:t>
            </a:r>
            <a:r>
              <a:rPr lang="zh-TW"/>
              <a:t> </a:t>
            </a:r>
            <a:r>
              <a:rPr lang="zh-TW" sz="3060">
                <a:solidFill>
                  <a:srgbClr val="203864"/>
                </a:solidFill>
              </a:rPr>
              <a:t>related</a:t>
            </a:r>
            <a:r>
              <a:rPr lang="zh-TW"/>
              <a:t> </a:t>
            </a:r>
            <a:r>
              <a:rPr lang="zh-TW" sz="3060">
                <a:solidFill>
                  <a:srgbClr val="203864"/>
                </a:solidFill>
              </a:rPr>
              <a:t>paper</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indent="-285750">
              <a:lnSpc>
                <a:spcPct val="90000"/>
              </a:lnSpc>
              <a:spcBef>
                <a:spcPts val="1000"/>
              </a:spcBef>
            </a:pPr>
            <a:r>
              <a:rPr lang="en-US" altLang="zh-TW" sz="1600" b="1" dirty="0">
                <a:solidFill>
                  <a:srgbClr val="000000"/>
                </a:solidFill>
                <a:latin typeface="+mn-lt"/>
                <a:cs typeface="Arial"/>
              </a:rPr>
              <a:t>Main findings</a:t>
            </a:r>
          </a:p>
          <a:p>
            <a:pPr indent="0">
              <a:lnSpc>
                <a:spcPct val="90000"/>
              </a:lnSpc>
              <a:spcBef>
                <a:spcPts val="1000"/>
              </a:spcBef>
              <a:buNone/>
            </a:pPr>
            <a:r>
              <a:rPr lang="en-US" altLang="zh-TW" sz="1600" dirty="0">
                <a:solidFill>
                  <a:srgbClr val="000000"/>
                </a:solidFill>
                <a:latin typeface="+mn-lt"/>
                <a:cs typeface="Arial"/>
              </a:rPr>
              <a:t>The results suggest that on average, compared to workers having had non-temporary jobs for two consecutive years, workers who move from non-temporary jobs suffer significant income losses, about 5.8% of the average monthly income.</a:t>
            </a:r>
          </a:p>
          <a:p>
            <a:pPr indent="0">
              <a:lnSpc>
                <a:spcPct val="90000"/>
              </a:lnSpc>
              <a:spcBef>
                <a:spcPts val="1000"/>
              </a:spcBef>
              <a:buNone/>
            </a:pPr>
            <a:r>
              <a:rPr lang="en-US" altLang="zh-TW" sz="1600" dirty="0">
                <a:solidFill>
                  <a:srgbClr val="000000"/>
                </a:solidFill>
                <a:latin typeface="+mn-lt"/>
                <a:cs typeface="Arial"/>
              </a:rPr>
              <a:t>Workers who move from temporary to non-temporary jobs receive significant additional income, about 5.4% of the average income.</a:t>
            </a:r>
            <a:endParaRPr sz="1600" dirty="0">
              <a:solidFill>
                <a:srgbClr val="000000"/>
              </a:solidFill>
              <a:latin typeface="+mn-lt"/>
              <a:cs typeface="Arial"/>
            </a:endParaRPr>
          </a:p>
          <a:p>
            <a:pPr marL="0" indent="0">
              <a:spcBef>
                <a:spcPts val="1200"/>
              </a:spcBef>
              <a:buNone/>
            </a:pPr>
            <a:endParaRPr sz="1600" dirty="0">
              <a:solidFill>
                <a:srgbClr val="000000"/>
              </a:solidFill>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1000"/>
              </a:spcBef>
              <a:spcAft>
                <a:spcPts val="0"/>
              </a:spcAft>
              <a:buNone/>
            </a:pPr>
            <a:r>
              <a:rPr lang="zh-TW" sz="3060">
                <a:solidFill>
                  <a:srgbClr val="203864"/>
                </a:solidFill>
              </a:rPr>
              <a:t>Data and Sample</a:t>
            </a:r>
            <a:r>
              <a:rPr lang="zh-TW" sz="2800" b="0">
                <a:solidFill>
                  <a:srgbClr val="000000"/>
                </a:solidFill>
                <a:latin typeface="Arial"/>
                <a:ea typeface="Arial"/>
                <a:cs typeface="Arial"/>
                <a:sym typeface="Arial"/>
              </a:rPr>
              <a:t> </a:t>
            </a:r>
            <a:endParaRPr sz="28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17" name="Google Shape;117;p18"/>
          <p:cNvSpPr txBox="1">
            <a:spLocks noGrp="1"/>
          </p:cNvSpPr>
          <p:nvPr>
            <p:ph type="body" idx="1"/>
          </p:nvPr>
        </p:nvSpPr>
        <p:spPr>
          <a:xfrm>
            <a:off x="299129" y="1857635"/>
            <a:ext cx="8545741" cy="3064625"/>
          </a:xfrm>
          <a:prstGeom prst="rect">
            <a:avLst/>
          </a:prstGeom>
        </p:spPr>
        <p:txBody>
          <a:bodyPr spcFirstLastPara="1" wrap="square" lIns="91425" tIns="91425" rIns="91425" bIns="91425" anchor="t" anchorCtr="0">
            <a:normAutofit fontScale="85000" lnSpcReduction="10000"/>
          </a:bodyPr>
          <a:lstStyle/>
          <a:p>
            <a:pPr indent="-285750">
              <a:lnSpc>
                <a:spcPct val="110000"/>
              </a:lnSpc>
              <a:spcBef>
                <a:spcPts val="1000"/>
              </a:spcBef>
            </a:pPr>
            <a:r>
              <a:rPr lang="en-US" altLang="zh-TW" sz="1700" dirty="0">
                <a:solidFill>
                  <a:srgbClr val="000000"/>
                </a:solidFill>
                <a:latin typeface="+mn-lt"/>
                <a:cs typeface="Arial"/>
              </a:rPr>
              <a:t>Back to the question mentioned earlier, I want to estimate the effect of food delivery platforms on wage differences after job status changing.</a:t>
            </a:r>
          </a:p>
          <a:p>
            <a:pPr indent="-285750">
              <a:lnSpc>
                <a:spcPct val="110000"/>
              </a:lnSpc>
              <a:spcBef>
                <a:spcPts val="1000"/>
              </a:spcBef>
            </a:pPr>
            <a:r>
              <a:rPr lang="en-US" altLang="zh-TW" sz="1700" dirty="0">
                <a:solidFill>
                  <a:srgbClr val="000000"/>
                </a:solidFill>
                <a:latin typeface="+mn-lt"/>
                <a:cs typeface="Arial"/>
              </a:rPr>
              <a:t>This study will use the Manpower Utilization Quasi-longitudinal Survey data from the </a:t>
            </a:r>
            <a:r>
              <a:rPr lang="en-US" altLang="zh-TW" sz="1700" dirty="0">
                <a:solidFill>
                  <a:srgbClr val="000000"/>
                </a:solidFill>
                <a:latin typeface="+mn-lt"/>
                <a:cs typeface="Arial"/>
                <a:sym typeface="Arial"/>
              </a:rPr>
              <a:t>Center for Survey Research, Research Center for Humanities and Social Sciences, Academia </a:t>
            </a:r>
            <a:r>
              <a:rPr lang="en-US" altLang="zh-TW" sz="1700" dirty="0" err="1">
                <a:solidFill>
                  <a:srgbClr val="000000"/>
                </a:solidFill>
                <a:latin typeface="+mn-lt"/>
                <a:cs typeface="Arial"/>
                <a:sym typeface="Arial"/>
              </a:rPr>
              <a:t>Sinica</a:t>
            </a:r>
            <a:r>
              <a:rPr lang="zh-TW" altLang="en-US" sz="1700" dirty="0">
                <a:solidFill>
                  <a:srgbClr val="000000"/>
                </a:solidFill>
                <a:latin typeface="+mn-lt"/>
                <a:cs typeface="Arial"/>
              </a:rPr>
              <a:t> </a:t>
            </a:r>
            <a:r>
              <a:rPr lang="en-US" altLang="zh-TW" sz="1700" dirty="0">
                <a:solidFill>
                  <a:srgbClr val="000000"/>
                </a:solidFill>
                <a:latin typeface="+mn-lt"/>
                <a:cs typeface="Arial"/>
              </a:rPr>
              <a:t>in Taiwan. This survey is a part of the Manpower Utilization Survey, which is conducted every year since 1978. </a:t>
            </a:r>
          </a:p>
          <a:p>
            <a:pPr indent="-285750">
              <a:lnSpc>
                <a:spcPct val="110000"/>
              </a:lnSpc>
              <a:spcBef>
                <a:spcPts val="1000"/>
              </a:spcBef>
            </a:pPr>
            <a:r>
              <a:rPr lang="en-US" altLang="zh-TW" sz="1700" dirty="0">
                <a:solidFill>
                  <a:srgbClr val="000000"/>
                </a:solidFill>
                <a:latin typeface="+mn-lt"/>
                <a:cs typeface="Arial"/>
              </a:rPr>
              <a:t>This survey covers civilian in Taiwan who are 15 years or older in age. The data include personal information, such as gender, age, occupation and some information about job status and employment.</a:t>
            </a:r>
          </a:p>
          <a:p>
            <a:pPr indent="-285750">
              <a:lnSpc>
                <a:spcPct val="110000"/>
              </a:lnSpc>
              <a:spcBef>
                <a:spcPts val="1000"/>
              </a:spcBef>
            </a:pPr>
            <a:r>
              <a:rPr lang="en-US" altLang="zh-TW" sz="1700" dirty="0">
                <a:solidFill>
                  <a:srgbClr val="000000"/>
                </a:solidFill>
                <a:latin typeface="+mn-lt"/>
                <a:cs typeface="Arial"/>
              </a:rPr>
              <a:t>I will use the data from 2016 to 2019. Also, due to data limitation, I can only identify part-time workers, temporary workers and dispatched workers as atypical workers.</a:t>
            </a:r>
            <a:endParaRPr sz="1700" dirty="0">
              <a:solidFill>
                <a:srgbClr val="000000"/>
              </a:solidFill>
              <a:latin typeface="+mn-lt"/>
              <a:cs typeface="Arial"/>
            </a:endParaRPr>
          </a:p>
          <a:p>
            <a:pPr marL="45720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dirty="0">
                <a:solidFill>
                  <a:srgbClr val="203864"/>
                </a:solidFill>
              </a:rPr>
              <a:t>Empirical</a:t>
            </a:r>
            <a:r>
              <a:rPr lang="zh-TW" dirty="0"/>
              <a:t> </a:t>
            </a:r>
            <a:r>
              <a:rPr lang="zh-TW" sz="3060" dirty="0">
                <a:solidFill>
                  <a:srgbClr val="203864"/>
                </a:solidFill>
              </a:rPr>
              <a:t>Design</a:t>
            </a:r>
            <a:endParaRPr dirty="0"/>
          </a:p>
        </p:txBody>
      </p:sp>
      <mc:AlternateContent xmlns:mc="http://schemas.openxmlformats.org/markup-compatibility/2006" xmlns:a14="http://schemas.microsoft.com/office/drawing/2010/main">
        <mc:Choice Requires="a14">
          <p:sp>
            <p:nvSpPr>
              <p:cNvPr id="123" name="Google Shape;123;p19"/>
              <p:cNvSpPr txBox="1">
                <a:spLocks noGrp="1"/>
              </p:cNvSpPr>
              <p:nvPr>
                <p:ph type="body" idx="1"/>
              </p:nvPr>
            </p:nvSpPr>
            <p:spPr>
              <a:xfrm>
                <a:off x="265814" y="2036344"/>
                <a:ext cx="8601739" cy="3460689"/>
              </a:xfrm>
              <a:prstGeom prst="rect">
                <a:avLst/>
              </a:prstGeom>
            </p:spPr>
            <p:txBody>
              <a:bodyPr spcFirstLastPara="1" wrap="square" lIns="91425" tIns="91425" rIns="91425" bIns="91425" anchor="t" anchorCtr="0">
                <a:normAutofit fontScale="70000" lnSpcReduction="20000"/>
              </a:bodyPr>
              <a:lstStyle/>
              <a:p>
                <a:pPr indent="-304800">
                  <a:lnSpc>
                    <a:spcPct val="110000"/>
                  </a:lnSpc>
                  <a:spcBef>
                    <a:spcPts val="1000"/>
                  </a:spcBef>
                  <a:buClr>
                    <a:srgbClr val="000000"/>
                  </a:buClr>
                  <a:buSzPts val="1200"/>
                  <a:buFont typeface="Arial"/>
                  <a:buChar char="●"/>
                </a:pPr>
                <a:r>
                  <a:rPr lang="en-US" altLang="zh-TW" sz="2300" b="1" dirty="0">
                    <a:solidFill>
                      <a:srgbClr val="000000"/>
                    </a:solidFill>
                    <a:latin typeface="+mn-lt"/>
                    <a:cs typeface="Arial"/>
                  </a:rPr>
                  <a:t>Model</a:t>
                </a:r>
              </a:p>
              <a:p>
                <a:pPr marL="152400" lvl="0" indent="0" rtl="0">
                  <a:lnSpc>
                    <a:spcPts val="1600"/>
                  </a:lnSpc>
                  <a:spcBef>
                    <a:spcPts val="0"/>
                  </a:spcBef>
                  <a:spcAft>
                    <a:spcPts val="0"/>
                  </a:spcAft>
                  <a:buClr>
                    <a:schemeClr val="dk2"/>
                  </a:buClr>
                  <a:buSzPct val="100000"/>
                  <a:buNone/>
                </a:pPr>
                <a:endParaRPr lang="en-US" altLang="zh-TW" sz="2900" i="1" dirty="0">
                  <a:solidFill>
                    <a:srgbClr val="000000"/>
                  </a:solidFill>
                  <a:latin typeface="Cambria Math" panose="02040503050406030204" pitchFamily="18" charset="0"/>
                  <a:sym typeface="Arial"/>
                </a:endParaRPr>
              </a:p>
              <a:p>
                <a:pPr marL="152400" lvl="0" indent="0" rtl="0">
                  <a:lnSpc>
                    <a:spcPts val="1600"/>
                  </a:lnSpc>
                  <a:spcBef>
                    <a:spcPts val="0"/>
                  </a:spcBef>
                  <a:spcAft>
                    <a:spcPts val="0"/>
                  </a:spcAft>
                  <a:buClr>
                    <a:schemeClr val="dk2"/>
                  </a:buClr>
                  <a:buSzPct val="100000"/>
                  <a:buNone/>
                </a:pPr>
                <a14:m>
                  <m:oMathPara xmlns:m="http://schemas.openxmlformats.org/officeDocument/2006/math">
                    <m:oMathParaPr>
                      <m:jc m:val="centerGroup"/>
                    </m:oMathParaPr>
                    <m:oMath xmlns:m="http://schemas.openxmlformats.org/officeDocument/2006/math">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𝑌</m:t>
                          </m:r>
                        </m:e>
                        <m:sub>
                          <m:r>
                            <a:rPr lang="zh-TW" altLang="ar-AE" sz="2900" i="1">
                              <a:solidFill>
                                <a:srgbClr val="000000"/>
                              </a:solidFill>
                              <a:latin typeface="Cambria Math" panose="02040503050406030204" pitchFamily="18" charset="0"/>
                              <a:sym typeface="Arial"/>
                            </a:rPr>
                            <m:t>𝑖</m:t>
                          </m:r>
                        </m:sub>
                      </m:sSub>
                      <m:r>
                        <a:rPr lang="ar-AE" altLang="zh-TW" sz="2900" i="1" smtClean="0">
                          <a:solidFill>
                            <a:srgbClr val="000000"/>
                          </a:solidFill>
                          <a:latin typeface="Cambria Math" panose="02040503050406030204" pitchFamily="18" charset="0"/>
                          <a:sym typeface="Arial"/>
                        </a:rPr>
                        <m:t>=</m:t>
                      </m:r>
                      <m:r>
                        <a:rPr lang="zh-TW" altLang="ar-AE" sz="2900" i="1">
                          <a:solidFill>
                            <a:srgbClr val="000000"/>
                          </a:solidFill>
                          <a:latin typeface="Cambria Math" panose="02040503050406030204" pitchFamily="18" charset="0"/>
                          <a:sym typeface="Arial"/>
                        </a:rPr>
                        <m:t>𝛼</m:t>
                      </m:r>
                      <m:r>
                        <a:rPr lang="ar-AE" altLang="zh-TW" sz="2900" i="1" smtClean="0">
                          <a:solidFill>
                            <a:srgbClr val="000000"/>
                          </a:solidFill>
                          <a:latin typeface="Cambria Math" panose="02040503050406030204" pitchFamily="18" charset="0"/>
                          <a:sym typeface="Arial"/>
                        </a:rPr>
                        <m:t>+</m:t>
                      </m:r>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𝛽</m:t>
                          </m:r>
                        </m:e>
                        <m:sub>
                          <m:r>
                            <a:rPr lang="ar-AE" altLang="zh-TW" sz="2900" i="1" smtClean="0">
                              <a:solidFill>
                                <a:srgbClr val="000000"/>
                              </a:solidFill>
                              <a:latin typeface="Cambria Math" panose="02040503050406030204" pitchFamily="18" charset="0"/>
                              <a:sym typeface="Arial"/>
                            </a:rPr>
                            <m:t>1</m:t>
                          </m:r>
                        </m:sub>
                      </m:sSub>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𝑆</m:t>
                          </m:r>
                        </m:e>
                        <m:sub>
                          <m:r>
                            <a:rPr lang="ar-AE" altLang="zh-TW" sz="2900" i="1" smtClean="0">
                              <a:solidFill>
                                <a:srgbClr val="000000"/>
                              </a:solidFill>
                              <a:latin typeface="Cambria Math" panose="02040503050406030204" pitchFamily="18" charset="0"/>
                              <a:sym typeface="Arial"/>
                            </a:rPr>
                            <m:t>1</m:t>
                          </m:r>
                          <m:r>
                            <a:rPr lang="zh-TW" altLang="ar-AE" sz="2900" i="1">
                              <a:solidFill>
                                <a:srgbClr val="000000"/>
                              </a:solidFill>
                              <a:latin typeface="Cambria Math" panose="02040503050406030204" pitchFamily="18" charset="0"/>
                              <a:sym typeface="Arial"/>
                            </a:rPr>
                            <m:t>𝑖</m:t>
                          </m:r>
                        </m:sub>
                      </m:sSub>
                      <m:r>
                        <a:rPr lang="ar-AE" altLang="zh-TW" sz="2900" i="1" smtClean="0">
                          <a:solidFill>
                            <a:srgbClr val="000000"/>
                          </a:solidFill>
                          <a:latin typeface="Cambria Math" panose="02040503050406030204" pitchFamily="18" charset="0"/>
                          <a:sym typeface="Arial"/>
                        </a:rPr>
                        <m:t>+</m:t>
                      </m:r>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𝛽</m:t>
                          </m:r>
                        </m:e>
                        <m:sub>
                          <m:r>
                            <a:rPr lang="ar-AE" altLang="zh-TW" sz="2900" i="1" smtClean="0">
                              <a:solidFill>
                                <a:srgbClr val="000000"/>
                              </a:solidFill>
                              <a:latin typeface="Cambria Math" panose="02040503050406030204" pitchFamily="18" charset="0"/>
                              <a:sym typeface="Arial"/>
                            </a:rPr>
                            <m:t>2</m:t>
                          </m:r>
                        </m:sub>
                      </m:sSub>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𝑆</m:t>
                          </m:r>
                        </m:e>
                        <m:sub>
                          <m:r>
                            <a:rPr lang="ar-AE" altLang="zh-TW" sz="2900" i="1" smtClean="0">
                              <a:solidFill>
                                <a:srgbClr val="000000"/>
                              </a:solidFill>
                              <a:latin typeface="Cambria Math" panose="02040503050406030204" pitchFamily="18" charset="0"/>
                              <a:sym typeface="Arial"/>
                            </a:rPr>
                            <m:t>2</m:t>
                          </m:r>
                          <m:r>
                            <a:rPr lang="zh-TW" altLang="ar-AE" sz="2900" i="1">
                              <a:solidFill>
                                <a:srgbClr val="000000"/>
                              </a:solidFill>
                              <a:latin typeface="Cambria Math" panose="02040503050406030204" pitchFamily="18" charset="0"/>
                              <a:sym typeface="Arial"/>
                            </a:rPr>
                            <m:t>𝑖</m:t>
                          </m:r>
                        </m:sub>
                      </m:sSub>
                      <m:r>
                        <a:rPr lang="ar-AE" altLang="zh-TW" sz="2900" i="1" smtClean="0">
                          <a:solidFill>
                            <a:srgbClr val="000000"/>
                          </a:solidFill>
                          <a:latin typeface="Cambria Math" panose="02040503050406030204" pitchFamily="18" charset="0"/>
                          <a:sym typeface="Arial"/>
                        </a:rPr>
                        <m:t>+</m:t>
                      </m:r>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𝛽</m:t>
                          </m:r>
                        </m:e>
                        <m:sub>
                          <m:r>
                            <a:rPr lang="ar-AE" altLang="zh-TW" sz="2900" i="1" smtClean="0">
                              <a:solidFill>
                                <a:srgbClr val="000000"/>
                              </a:solidFill>
                              <a:latin typeface="Cambria Math" panose="02040503050406030204" pitchFamily="18" charset="0"/>
                              <a:sym typeface="Arial"/>
                            </a:rPr>
                            <m:t>3</m:t>
                          </m:r>
                        </m:sub>
                      </m:sSub>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𝑆</m:t>
                          </m:r>
                        </m:e>
                        <m:sub>
                          <m:r>
                            <a:rPr lang="ar-AE" altLang="zh-TW" sz="2900" i="1" smtClean="0">
                              <a:solidFill>
                                <a:srgbClr val="000000"/>
                              </a:solidFill>
                              <a:latin typeface="Cambria Math" panose="02040503050406030204" pitchFamily="18" charset="0"/>
                              <a:sym typeface="Arial"/>
                            </a:rPr>
                            <m:t>3</m:t>
                          </m:r>
                          <m:r>
                            <a:rPr lang="zh-TW" altLang="ar-AE" sz="2900" i="1">
                              <a:solidFill>
                                <a:srgbClr val="000000"/>
                              </a:solidFill>
                              <a:latin typeface="Cambria Math" panose="02040503050406030204" pitchFamily="18" charset="0"/>
                              <a:sym typeface="Arial"/>
                            </a:rPr>
                            <m:t>𝑖</m:t>
                          </m:r>
                        </m:sub>
                      </m:sSub>
                      <m:r>
                        <a:rPr lang="ar-AE" altLang="zh-TW" sz="2900" i="1" smtClean="0">
                          <a:solidFill>
                            <a:srgbClr val="000000"/>
                          </a:solidFill>
                          <a:latin typeface="Cambria Math" panose="02040503050406030204" pitchFamily="18" charset="0"/>
                          <a:sym typeface="Arial"/>
                        </a:rPr>
                        <m:t>+</m:t>
                      </m:r>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𝛽</m:t>
                          </m:r>
                        </m:e>
                        <m:sub>
                          <m:r>
                            <a:rPr lang="ar-AE" altLang="zh-TW" sz="2900" i="1" smtClean="0">
                              <a:solidFill>
                                <a:srgbClr val="000000"/>
                              </a:solidFill>
                              <a:latin typeface="Cambria Math" panose="02040503050406030204" pitchFamily="18" charset="0"/>
                              <a:sym typeface="Arial"/>
                            </a:rPr>
                            <m:t>4</m:t>
                          </m:r>
                        </m:sub>
                      </m:sSub>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𝑆</m:t>
                          </m:r>
                        </m:e>
                        <m:sub>
                          <m:r>
                            <a:rPr lang="en-US" altLang="zh-TW" sz="2900" b="0" i="1" smtClean="0">
                              <a:solidFill>
                                <a:srgbClr val="000000"/>
                              </a:solidFill>
                              <a:latin typeface="Cambria Math" panose="02040503050406030204" pitchFamily="18" charset="0"/>
                              <a:sym typeface="Arial"/>
                            </a:rPr>
                            <m:t>1</m:t>
                          </m:r>
                          <m:r>
                            <a:rPr lang="en-US" altLang="zh-TW" sz="2900" b="0" i="1" smtClean="0">
                              <a:solidFill>
                                <a:srgbClr val="000000"/>
                              </a:solidFill>
                              <a:latin typeface="Cambria Math" panose="02040503050406030204" pitchFamily="18" charset="0"/>
                              <a:sym typeface="Arial"/>
                            </a:rPr>
                            <m:t>𝑖</m:t>
                          </m:r>
                        </m:sub>
                      </m:sSub>
                      <m:r>
                        <a:rPr lang="zh-TW" altLang="ar-AE" sz="2900" i="1">
                          <a:solidFill>
                            <a:srgbClr val="000000"/>
                          </a:solidFill>
                          <a:latin typeface="Cambria Math" panose="02040503050406030204" pitchFamily="18" charset="0"/>
                          <a:sym typeface="Arial"/>
                        </a:rPr>
                        <m:t>𝑇</m:t>
                      </m:r>
                      <m:r>
                        <a:rPr lang="ar-AE" altLang="zh-TW" sz="2900" i="1" smtClean="0">
                          <a:solidFill>
                            <a:srgbClr val="000000"/>
                          </a:solidFill>
                          <a:latin typeface="Cambria Math" panose="02040503050406030204" pitchFamily="18" charset="0"/>
                          <a:sym typeface="Arial"/>
                        </a:rPr>
                        <m:t>+</m:t>
                      </m:r>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𝛽</m:t>
                          </m:r>
                        </m:e>
                        <m:sub>
                          <m:r>
                            <a:rPr lang="ar-AE" altLang="zh-TW" sz="2900" i="1" smtClean="0">
                              <a:solidFill>
                                <a:srgbClr val="000000"/>
                              </a:solidFill>
                              <a:latin typeface="Cambria Math" panose="02040503050406030204" pitchFamily="18" charset="0"/>
                              <a:sym typeface="Arial"/>
                            </a:rPr>
                            <m:t>5</m:t>
                          </m:r>
                        </m:sub>
                      </m:sSub>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𝑆</m:t>
                          </m:r>
                        </m:e>
                        <m:sub>
                          <m:r>
                            <a:rPr lang="ar-AE" altLang="zh-TW" sz="2900" i="1" smtClean="0">
                              <a:solidFill>
                                <a:srgbClr val="000000"/>
                              </a:solidFill>
                              <a:latin typeface="Cambria Math" panose="02040503050406030204" pitchFamily="18" charset="0"/>
                              <a:sym typeface="Arial"/>
                            </a:rPr>
                            <m:t>2</m:t>
                          </m:r>
                          <m:r>
                            <a:rPr lang="zh-TW" altLang="ar-AE" sz="2900" i="1">
                              <a:solidFill>
                                <a:srgbClr val="000000"/>
                              </a:solidFill>
                              <a:latin typeface="Cambria Math" panose="02040503050406030204" pitchFamily="18" charset="0"/>
                              <a:sym typeface="Arial"/>
                            </a:rPr>
                            <m:t>𝑖</m:t>
                          </m:r>
                        </m:sub>
                      </m:sSub>
                      <m:r>
                        <a:rPr lang="zh-TW" altLang="ar-AE" sz="2900" i="1">
                          <a:solidFill>
                            <a:srgbClr val="000000"/>
                          </a:solidFill>
                          <a:latin typeface="Cambria Math" panose="02040503050406030204" pitchFamily="18" charset="0"/>
                          <a:sym typeface="Arial"/>
                        </a:rPr>
                        <m:t>𝑇</m:t>
                      </m:r>
                      <m:r>
                        <a:rPr lang="ar-AE" altLang="zh-TW" sz="2900" i="1" smtClean="0">
                          <a:solidFill>
                            <a:srgbClr val="000000"/>
                          </a:solidFill>
                          <a:latin typeface="Cambria Math" panose="02040503050406030204" pitchFamily="18" charset="0"/>
                          <a:sym typeface="Arial"/>
                        </a:rPr>
                        <m:t>+</m:t>
                      </m:r>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𝛽</m:t>
                          </m:r>
                        </m:e>
                        <m:sub>
                          <m:r>
                            <a:rPr lang="ar-AE" altLang="zh-TW" sz="2900" i="1" smtClean="0">
                              <a:solidFill>
                                <a:srgbClr val="000000"/>
                              </a:solidFill>
                              <a:latin typeface="Cambria Math" panose="02040503050406030204" pitchFamily="18" charset="0"/>
                              <a:sym typeface="Arial"/>
                            </a:rPr>
                            <m:t>6</m:t>
                          </m:r>
                        </m:sub>
                      </m:sSub>
                      <m:sSub>
                        <m:sSubPr>
                          <m:ctrlPr>
                            <a:rPr lang="ar-AE" altLang="zh-TW" sz="2900" i="1" smtClean="0">
                              <a:solidFill>
                                <a:srgbClr val="000000"/>
                              </a:solidFill>
                              <a:latin typeface="Cambria Math" panose="02040503050406030204" pitchFamily="18" charset="0"/>
                              <a:sym typeface="Arial"/>
                            </a:rPr>
                          </m:ctrlPr>
                        </m:sSubPr>
                        <m:e>
                          <m:r>
                            <a:rPr lang="zh-TW" altLang="ar-AE" sz="2900" i="1">
                              <a:solidFill>
                                <a:srgbClr val="000000"/>
                              </a:solidFill>
                              <a:latin typeface="Cambria Math" panose="02040503050406030204" pitchFamily="18" charset="0"/>
                              <a:sym typeface="Arial"/>
                            </a:rPr>
                            <m:t>𝑆</m:t>
                          </m:r>
                        </m:e>
                        <m:sub>
                          <m:r>
                            <a:rPr lang="ar-AE" altLang="zh-TW" sz="2900" i="1" smtClean="0">
                              <a:solidFill>
                                <a:srgbClr val="000000"/>
                              </a:solidFill>
                              <a:latin typeface="Cambria Math" panose="02040503050406030204" pitchFamily="18" charset="0"/>
                              <a:sym typeface="Arial"/>
                            </a:rPr>
                            <m:t>3</m:t>
                          </m:r>
                          <m:r>
                            <a:rPr lang="zh-TW" altLang="ar-AE" sz="2900" i="1">
                              <a:solidFill>
                                <a:srgbClr val="000000"/>
                              </a:solidFill>
                              <a:latin typeface="Cambria Math" panose="02040503050406030204" pitchFamily="18" charset="0"/>
                              <a:sym typeface="Arial"/>
                            </a:rPr>
                            <m:t>𝑖</m:t>
                          </m:r>
                        </m:sub>
                      </m:sSub>
                      <m:r>
                        <a:rPr lang="zh-TW" altLang="ar-AE" sz="2900" i="1">
                          <a:solidFill>
                            <a:srgbClr val="000000"/>
                          </a:solidFill>
                          <a:latin typeface="Cambria Math" panose="02040503050406030204" pitchFamily="18" charset="0"/>
                          <a:sym typeface="Arial"/>
                        </a:rPr>
                        <m:t>𝑇</m:t>
                      </m:r>
                      <m:r>
                        <a:rPr lang="ar-AE" altLang="zh-TW" sz="2900" i="1" smtClean="0">
                          <a:solidFill>
                            <a:srgbClr val="000000"/>
                          </a:solidFill>
                          <a:latin typeface="Cambria Math" panose="02040503050406030204" pitchFamily="18" charset="0"/>
                          <a:sym typeface="Arial"/>
                        </a:rPr>
                        <m:t>+</m:t>
                      </m:r>
                      <m:sSubSup>
                        <m:sSubSupPr>
                          <m:ctrlPr>
                            <a:rPr lang="ar-AE" altLang="zh-TW" sz="2900" i="1" smtClean="0">
                              <a:solidFill>
                                <a:srgbClr val="000000"/>
                              </a:solidFill>
                              <a:latin typeface="Cambria Math" panose="02040503050406030204" pitchFamily="18" charset="0"/>
                              <a:sym typeface="Arial"/>
                            </a:rPr>
                          </m:ctrlPr>
                        </m:sSubSupPr>
                        <m:e>
                          <m:r>
                            <a:rPr lang="zh-TW" altLang="ar-AE" sz="2900" i="1">
                              <a:solidFill>
                                <a:srgbClr val="000000"/>
                              </a:solidFill>
                              <a:latin typeface="Cambria Math" panose="02040503050406030204" pitchFamily="18" charset="0"/>
                              <a:sym typeface="Arial"/>
                            </a:rPr>
                            <m:t>𝑋</m:t>
                          </m:r>
                        </m:e>
                        <m:sub>
                          <m:r>
                            <a:rPr lang="zh-TW" altLang="ar-AE" sz="2900" i="1">
                              <a:solidFill>
                                <a:srgbClr val="000000"/>
                              </a:solidFill>
                              <a:latin typeface="Cambria Math" panose="02040503050406030204" pitchFamily="18" charset="0"/>
                              <a:sym typeface="Arial"/>
                            </a:rPr>
                            <m:t>𝑖</m:t>
                          </m:r>
                        </m:sub>
                        <m:sup>
                          <m:r>
                            <a:rPr lang="ar-AE" altLang="zh-TW" sz="2900" i="1" smtClean="0">
                              <a:solidFill>
                                <a:srgbClr val="000000"/>
                              </a:solidFill>
                              <a:latin typeface="Cambria Math" panose="02040503050406030204" pitchFamily="18" charset="0"/>
                              <a:sym typeface="Arial"/>
                            </a:rPr>
                            <m:t>′</m:t>
                          </m:r>
                        </m:sup>
                      </m:sSubSup>
                      <m:r>
                        <a:rPr lang="zh-TW" altLang="ar-AE" sz="2900" i="1">
                          <a:solidFill>
                            <a:srgbClr val="000000"/>
                          </a:solidFill>
                          <a:latin typeface="Cambria Math" panose="02040503050406030204" pitchFamily="18" charset="0"/>
                          <a:sym typeface="Arial"/>
                        </a:rPr>
                        <m:t>𝜆</m:t>
                      </m:r>
                      <m:sSub>
                        <m:sSubPr>
                          <m:ctrlPr>
                            <a:rPr lang="ar-AE" altLang="zh-TW" sz="2900" i="1" smtClean="0">
                              <a:solidFill>
                                <a:srgbClr val="000000"/>
                              </a:solidFill>
                              <a:latin typeface="Cambria Math" panose="02040503050406030204" pitchFamily="18" charset="0"/>
                              <a:sym typeface="Arial"/>
                            </a:rPr>
                          </m:ctrlPr>
                        </m:sSubPr>
                        <m:e>
                          <m:r>
                            <a:rPr lang="en-US" altLang="zh-TW" sz="2900" b="0" i="1" smtClean="0">
                              <a:solidFill>
                                <a:srgbClr val="000000"/>
                              </a:solidFill>
                              <a:latin typeface="Cambria Math" panose="02040503050406030204" pitchFamily="18" charset="0"/>
                              <a:sym typeface="Arial"/>
                            </a:rPr>
                            <m:t>+</m:t>
                          </m:r>
                          <m:r>
                            <a:rPr lang="zh-TW" altLang="ar-AE" sz="2900" i="1">
                              <a:solidFill>
                                <a:srgbClr val="000000"/>
                              </a:solidFill>
                              <a:latin typeface="Cambria Math" panose="02040503050406030204" pitchFamily="18" charset="0"/>
                              <a:sym typeface="Arial"/>
                            </a:rPr>
                            <m:t>𝜀</m:t>
                          </m:r>
                        </m:e>
                        <m:sub>
                          <m:r>
                            <a:rPr lang="zh-TW" altLang="ar-AE" sz="2900" i="1">
                              <a:solidFill>
                                <a:srgbClr val="000000"/>
                              </a:solidFill>
                              <a:latin typeface="Cambria Math" panose="02040503050406030204" pitchFamily="18" charset="0"/>
                              <a:sym typeface="Arial"/>
                            </a:rPr>
                            <m:t>𝑖</m:t>
                          </m:r>
                        </m:sub>
                      </m:sSub>
                      <m:r>
                        <a:rPr lang="ar-AE" altLang="zh-TW" sz="2900" i="1" smtClean="0">
                          <a:solidFill>
                            <a:srgbClr val="000000"/>
                          </a:solidFill>
                          <a:latin typeface="Cambria Math" panose="02040503050406030204" pitchFamily="18" charset="0"/>
                          <a:sym typeface="Arial"/>
                        </a:rPr>
                        <m:t> ,</m:t>
                      </m:r>
                    </m:oMath>
                  </m:oMathPara>
                </a14:m>
                <a:endParaRPr lang="en-US" altLang="zh-TW" sz="2900" i="1" dirty="0">
                  <a:solidFill>
                    <a:srgbClr val="000000"/>
                  </a:solidFill>
                  <a:latin typeface="Cambria Math" panose="02040503050406030204" pitchFamily="18" charset="0"/>
                  <a:sym typeface="Arial"/>
                </a:endParaRPr>
              </a:p>
              <a:p>
                <a:pPr marL="152400" lvl="0" indent="0" rtl="0">
                  <a:lnSpc>
                    <a:spcPts val="1600"/>
                  </a:lnSpc>
                  <a:spcBef>
                    <a:spcPts val="0"/>
                  </a:spcBef>
                  <a:spcAft>
                    <a:spcPts val="0"/>
                  </a:spcAft>
                  <a:buClr>
                    <a:schemeClr val="dk2"/>
                  </a:buClr>
                  <a:buSzPct val="100000"/>
                  <a:buNone/>
                </a:pPr>
                <a:r>
                  <a:rPr lang="en-US" altLang="zh-TW" sz="2900" dirty="0">
                    <a:solidFill>
                      <a:srgbClr val="000000"/>
                    </a:solidFill>
                    <a:ea typeface="Arial"/>
                    <a:cs typeface="Arial"/>
                    <a:sym typeface="Arial"/>
                  </a:rPr>
                  <a:t>     </a:t>
                </a:r>
              </a:p>
              <a:p>
                <a:pPr marL="152400" lvl="0" indent="0" rtl="0">
                  <a:lnSpc>
                    <a:spcPts val="1600"/>
                  </a:lnSpc>
                  <a:spcBef>
                    <a:spcPts val="0"/>
                  </a:spcBef>
                  <a:spcAft>
                    <a:spcPts val="0"/>
                  </a:spcAft>
                  <a:buClr>
                    <a:schemeClr val="dk2"/>
                  </a:buClr>
                  <a:buSzPct val="100000"/>
                  <a:buNone/>
                </a:pPr>
                <a:r>
                  <a:rPr lang="en-US" altLang="zh-TW" sz="2900" dirty="0">
                    <a:solidFill>
                      <a:srgbClr val="000000"/>
                    </a:solidFill>
                    <a:ea typeface="Arial"/>
                    <a:cs typeface="Arial"/>
                    <a:sym typeface="Arial"/>
                  </a:rPr>
                  <a:t>     </a:t>
                </a:r>
                <a14:m>
                  <m:oMath xmlns:m="http://schemas.openxmlformats.org/officeDocument/2006/math">
                    <m:r>
                      <a:rPr lang="zh-TW" altLang="ar-AE" sz="2900" i="1">
                        <a:solidFill>
                          <a:srgbClr val="000000"/>
                        </a:solidFill>
                        <a:latin typeface="Cambria Math" panose="02040503050406030204" pitchFamily="18" charset="0"/>
                        <a:ea typeface="Arial"/>
                        <a:cs typeface="Arial"/>
                        <a:sym typeface="Arial"/>
                      </a:rPr>
                      <m:t>𝑖</m:t>
                    </m:r>
                    <m:r>
                      <a:rPr lang="ar-AE" altLang="zh-TW" sz="2900" i="1" smtClean="0">
                        <a:solidFill>
                          <a:srgbClr val="000000"/>
                        </a:solidFill>
                        <a:latin typeface="Cambria Math" panose="02040503050406030204" pitchFamily="18" charset="0"/>
                        <a:ea typeface="Arial"/>
                        <a:cs typeface="Arial"/>
                        <a:sym typeface="Arial"/>
                      </a:rPr>
                      <m:t>=</m:t>
                    </m:r>
                    <m:r>
                      <a:rPr lang="ar-AE" altLang="zh-TW" sz="2900" i="1" smtClean="0">
                        <a:solidFill>
                          <a:srgbClr val="000000"/>
                        </a:solidFill>
                        <a:latin typeface="Cambria Math" panose="02040503050406030204" pitchFamily="18" charset="0"/>
                        <a:ea typeface="Arial"/>
                        <a:cs typeface="Arial"/>
                        <a:sym typeface="Arial"/>
                      </a:rPr>
                      <m:t>1</m:t>
                    </m:r>
                    <m:r>
                      <a:rPr lang="ar-AE" altLang="zh-TW" sz="2900" i="1" smtClean="0">
                        <a:solidFill>
                          <a:srgbClr val="000000"/>
                        </a:solidFill>
                        <a:latin typeface="Cambria Math" panose="02040503050406030204" pitchFamily="18" charset="0"/>
                        <a:ea typeface="Arial"/>
                        <a:cs typeface="Arial"/>
                        <a:sym typeface="Arial"/>
                      </a:rPr>
                      <m:t>,…,</m:t>
                    </m:r>
                    <m:r>
                      <a:rPr lang="zh-TW" altLang="ar-AE" sz="2900" i="1">
                        <a:solidFill>
                          <a:srgbClr val="000000"/>
                        </a:solidFill>
                        <a:latin typeface="Cambria Math" panose="02040503050406030204" pitchFamily="18" charset="0"/>
                        <a:ea typeface="Arial"/>
                        <a:cs typeface="Arial"/>
                        <a:sym typeface="Arial"/>
                      </a:rPr>
                      <m:t>𝑁</m:t>
                    </m:r>
                  </m:oMath>
                </a14:m>
                <a:endParaRPr lang="en-US" altLang="zh-TW" sz="3400" dirty="0">
                  <a:solidFill>
                    <a:srgbClr val="000000"/>
                  </a:solidFill>
                  <a:latin typeface="Arial"/>
                  <a:cs typeface="Arial"/>
                  <a:sym typeface="Arial"/>
                </a:endParaRPr>
              </a:p>
              <a:p>
                <a:pPr marL="171450" lvl="0" indent="0" fontAlgn="base">
                  <a:lnSpc>
                    <a:spcPct val="120000"/>
                  </a:lnSpc>
                  <a:spcBef>
                    <a:spcPts val="1000"/>
                  </a:spcBef>
                  <a:buNone/>
                </a:pPr>
                <a:r>
                  <a:rPr lang="en-US" altLang="zh-TW" sz="2300" dirty="0">
                    <a:solidFill>
                      <a:srgbClr val="000000"/>
                    </a:solidFill>
                    <a:latin typeface="+mn-lt"/>
                    <a:cs typeface="Arial"/>
                    <a:sym typeface="Arial"/>
                  </a:rPr>
                  <a:t>    where T is a dummy. If t&gt;=2019, T=1.</a:t>
                </a:r>
                <a:endParaRPr lang="en-US" sz="2300" dirty="0">
                  <a:solidFill>
                    <a:srgbClr val="000000"/>
                  </a:solidFill>
                  <a:latin typeface="+mn-lt"/>
                  <a:cs typeface="Arial"/>
                  <a:sym typeface="Arial"/>
                </a:endParaRPr>
              </a:p>
              <a:p>
                <a:pPr marL="171450" lvl="0" indent="0" fontAlgn="base">
                  <a:lnSpc>
                    <a:spcPct val="120000"/>
                  </a:lnSpc>
                  <a:spcBef>
                    <a:spcPts val="1000"/>
                  </a:spcBef>
                  <a:buNone/>
                </a:pPr>
                <a:r>
                  <a:rPr lang="en-US" altLang="zh-TW" sz="2300" dirty="0">
                    <a:solidFill>
                      <a:srgbClr val="000000"/>
                    </a:solidFill>
                    <a:latin typeface="+mn-lt"/>
                    <a:cs typeface="Arial"/>
                    <a:sym typeface="Arial"/>
                  </a:rPr>
                  <a:t>    I take 2019 as the year when food delivery platforms started flourishing in Taiwan.</a:t>
                </a:r>
              </a:p>
              <a:p>
                <a:pPr marL="171450" lvl="0" indent="0" fontAlgn="base">
                  <a:lnSpc>
                    <a:spcPct val="120000"/>
                  </a:lnSpc>
                  <a:spcBef>
                    <a:spcPts val="1000"/>
                  </a:spcBef>
                  <a:buNone/>
                </a:pPr>
                <a:r>
                  <a:rPr lang="en-US" altLang="zh-TW" sz="2300" dirty="0">
                    <a:solidFill>
                      <a:srgbClr val="000000"/>
                    </a:solidFill>
                    <a:latin typeface="+mn-lt"/>
                    <a:cs typeface="Arial"/>
                    <a:sym typeface="Arial"/>
                  </a:rPr>
                  <a:t>    </a:t>
                </a:r>
                <a14:m>
                  <m:oMath xmlns:m="http://schemas.openxmlformats.org/officeDocument/2006/math">
                    <m:sSub>
                      <m:sSubPr>
                        <m:ctrlPr>
                          <a:rPr lang="ar-AE" altLang="zh-TW" sz="2300" i="1">
                            <a:solidFill>
                              <a:srgbClr val="000000"/>
                            </a:solidFill>
                            <a:latin typeface="Cambria Math" panose="02040503050406030204" pitchFamily="18" charset="0"/>
                            <a:sym typeface="Arial"/>
                          </a:rPr>
                        </m:ctrlPr>
                      </m:sSubPr>
                      <m:e>
                        <m:r>
                          <a:rPr lang="zh-TW" altLang="ar-AE" sz="2300">
                            <a:solidFill>
                              <a:srgbClr val="000000"/>
                            </a:solidFill>
                            <a:latin typeface="Cambria Math" panose="02040503050406030204" pitchFamily="18" charset="0"/>
                            <a:sym typeface="Arial"/>
                          </a:rPr>
                          <m:t>𝛽</m:t>
                        </m:r>
                      </m:e>
                      <m:sub>
                        <m:r>
                          <a:rPr lang="ar-AE" altLang="zh-TW" sz="2300">
                            <a:solidFill>
                              <a:srgbClr val="000000"/>
                            </a:solidFill>
                            <a:latin typeface="Cambria Math" panose="02040503050406030204" pitchFamily="18" charset="0"/>
                            <a:sym typeface="Arial"/>
                          </a:rPr>
                          <m:t>4</m:t>
                        </m:r>
                      </m:sub>
                    </m:sSub>
                  </m:oMath>
                </a14:m>
                <a:r>
                  <a:rPr lang="en-US" altLang="zh-TW" sz="2300" dirty="0">
                    <a:solidFill>
                      <a:srgbClr val="000000"/>
                    </a:solidFill>
                    <a:latin typeface="+mn-lt"/>
                    <a:cs typeface="Arial"/>
                  </a:rPr>
                  <a:t>, </a:t>
                </a:r>
                <a14:m>
                  <m:oMath xmlns:m="http://schemas.openxmlformats.org/officeDocument/2006/math">
                    <m:sSub>
                      <m:sSubPr>
                        <m:ctrlPr>
                          <a:rPr lang="ar-AE" altLang="zh-TW" sz="2300" i="1">
                            <a:solidFill>
                              <a:srgbClr val="000000"/>
                            </a:solidFill>
                            <a:latin typeface="Cambria Math" panose="02040503050406030204" pitchFamily="18" charset="0"/>
                            <a:sym typeface="Arial"/>
                          </a:rPr>
                        </m:ctrlPr>
                      </m:sSubPr>
                      <m:e>
                        <m:r>
                          <a:rPr lang="zh-TW" altLang="ar-AE" sz="2300">
                            <a:solidFill>
                              <a:srgbClr val="000000"/>
                            </a:solidFill>
                            <a:latin typeface="Cambria Math" panose="02040503050406030204" pitchFamily="18" charset="0"/>
                            <a:sym typeface="Arial"/>
                          </a:rPr>
                          <m:t>𝛽</m:t>
                        </m:r>
                      </m:e>
                      <m:sub>
                        <m:r>
                          <a:rPr lang="ar-AE" altLang="zh-TW" sz="2300">
                            <a:solidFill>
                              <a:srgbClr val="000000"/>
                            </a:solidFill>
                            <a:latin typeface="Cambria Math" panose="02040503050406030204" pitchFamily="18" charset="0"/>
                            <a:sym typeface="Arial"/>
                          </a:rPr>
                          <m:t>5</m:t>
                        </m:r>
                      </m:sub>
                    </m:sSub>
                  </m:oMath>
                </a14:m>
                <a:r>
                  <a:rPr lang="en-US" altLang="zh-TW" sz="2300" dirty="0">
                    <a:solidFill>
                      <a:srgbClr val="000000"/>
                    </a:solidFill>
                    <a:latin typeface="+mn-lt"/>
                    <a:cs typeface="Arial"/>
                  </a:rPr>
                  <a:t> and </a:t>
                </a:r>
                <a14:m>
                  <m:oMath xmlns:m="http://schemas.openxmlformats.org/officeDocument/2006/math">
                    <m:sSub>
                      <m:sSubPr>
                        <m:ctrlPr>
                          <a:rPr lang="ar-AE" altLang="zh-TW" sz="2300" i="1">
                            <a:solidFill>
                              <a:srgbClr val="000000"/>
                            </a:solidFill>
                            <a:latin typeface="Cambria Math" panose="02040503050406030204" pitchFamily="18" charset="0"/>
                            <a:sym typeface="Arial"/>
                          </a:rPr>
                        </m:ctrlPr>
                      </m:sSubPr>
                      <m:e>
                        <m:r>
                          <a:rPr lang="zh-TW" altLang="ar-AE" sz="2300">
                            <a:solidFill>
                              <a:srgbClr val="000000"/>
                            </a:solidFill>
                            <a:latin typeface="Cambria Math" panose="02040503050406030204" pitchFamily="18" charset="0"/>
                            <a:sym typeface="Arial"/>
                          </a:rPr>
                          <m:t>𝛽</m:t>
                        </m:r>
                      </m:e>
                      <m:sub>
                        <m:r>
                          <a:rPr lang="ar-AE" altLang="zh-TW" sz="2300">
                            <a:solidFill>
                              <a:srgbClr val="000000"/>
                            </a:solidFill>
                            <a:latin typeface="Cambria Math" panose="02040503050406030204" pitchFamily="18" charset="0"/>
                            <a:sym typeface="Arial"/>
                          </a:rPr>
                          <m:t>6</m:t>
                        </m:r>
                      </m:sub>
                    </m:sSub>
                  </m:oMath>
                </a14:m>
                <a:r>
                  <a:rPr lang="en-US" altLang="zh-TW" sz="2300" dirty="0">
                    <a:solidFill>
                      <a:srgbClr val="000000"/>
                    </a:solidFill>
                    <a:latin typeface="+mn-lt"/>
                    <a:cs typeface="Arial"/>
                  </a:rPr>
                  <a:t> are the impacts of different groups by job status along with the rise of food delivery platforms. </a:t>
                </a:r>
                <a:endParaRPr lang="en-US" altLang="zh-TW" sz="2300" dirty="0">
                  <a:solidFill>
                    <a:srgbClr val="000000"/>
                  </a:solidFill>
                  <a:latin typeface="+mn-lt"/>
                  <a:cs typeface="Arial"/>
                  <a:sym typeface="Arial"/>
                </a:endParaRPr>
              </a:p>
              <a:p>
                <a:pPr marL="0" lvl="0" indent="0">
                  <a:lnSpc>
                    <a:spcPct val="135000"/>
                  </a:lnSpc>
                  <a:spcAft>
                    <a:spcPts val="1200"/>
                  </a:spcAft>
                  <a:buNone/>
                </a:pPr>
                <a:r>
                  <a:rPr lang="en-US" altLang="zh-TW" sz="2700" dirty="0">
                    <a:solidFill>
                      <a:srgbClr val="000000"/>
                    </a:solidFill>
                    <a:latin typeface="Arial"/>
                    <a:cs typeface="Arial"/>
                    <a:sym typeface="Arial"/>
                  </a:rPr>
                  <a:t>               </a:t>
                </a:r>
                <a:endParaRPr lang="en-US" sz="2700" dirty="0">
                  <a:solidFill>
                    <a:srgbClr val="000000"/>
                  </a:solidFill>
                  <a:latin typeface="Arial"/>
                  <a:cs typeface="Arial"/>
                  <a:sym typeface="Arial"/>
                </a:endParaRPr>
              </a:p>
              <a:p>
                <a:pPr marL="0" lvl="0" indent="0" algn="l" rtl="0">
                  <a:lnSpc>
                    <a:spcPct val="90000"/>
                  </a:lnSpc>
                  <a:spcBef>
                    <a:spcPts val="1000"/>
                  </a:spcBef>
                  <a:spcAft>
                    <a:spcPts val="0"/>
                  </a:spcAft>
                  <a:buNone/>
                </a:pPr>
                <a:r>
                  <a:rPr lang="en-US" altLang="zh-TW" sz="1100" dirty="0">
                    <a:solidFill>
                      <a:srgbClr val="000000"/>
                    </a:solidFill>
                    <a:latin typeface="Arial"/>
                    <a:ea typeface="Arial"/>
                    <a:cs typeface="Arial"/>
                    <a:sym typeface="Arial"/>
                  </a:rPr>
                  <a:t>             </a:t>
                </a:r>
                <a:endParaRPr lang="en-US" sz="1100" dirty="0">
                  <a:solidFill>
                    <a:srgbClr val="000000"/>
                  </a:solidFill>
                  <a:latin typeface="Arial"/>
                  <a:ea typeface="Arial"/>
                  <a:cs typeface="Arial"/>
                  <a:sym typeface="Arial"/>
                </a:endParaRPr>
              </a:p>
              <a:p>
                <a:pPr marL="457200" lvl="0" indent="0" algn="l" rtl="0">
                  <a:spcBef>
                    <a:spcPts val="0"/>
                  </a:spcBef>
                  <a:spcAft>
                    <a:spcPts val="0"/>
                  </a:spcAft>
                  <a:buNone/>
                </a:pPr>
                <a:endParaRPr lang="en-US" sz="1100" dirty="0">
                  <a:solidFill>
                    <a:srgbClr val="000000"/>
                  </a:solidFill>
                  <a:latin typeface="Arial"/>
                  <a:ea typeface="Arial"/>
                  <a:cs typeface="Arial"/>
                  <a:sym typeface="Arial"/>
                </a:endParaRPr>
              </a:p>
              <a:p>
                <a:pPr marL="457200" lvl="0" indent="0" algn="l" rtl="0">
                  <a:spcBef>
                    <a:spcPts val="1200"/>
                  </a:spcBef>
                  <a:spcAft>
                    <a:spcPts val="1200"/>
                  </a:spcAft>
                  <a:buNone/>
                </a:pPr>
                <a:endParaRPr dirty="0"/>
              </a:p>
            </p:txBody>
          </p:sp>
        </mc:Choice>
        <mc:Fallback xmlns="">
          <p:sp>
            <p:nvSpPr>
              <p:cNvPr id="123" name="Google Shape;123;p19"/>
              <p:cNvSpPr txBox="1">
                <a:spLocks noGrp="1" noRot="1" noChangeAspect="1" noMove="1" noResize="1" noEditPoints="1" noAdjustHandles="1" noChangeArrowheads="1" noChangeShapeType="1" noTextEdit="1"/>
              </p:cNvSpPr>
              <p:nvPr>
                <p:ph type="body" idx="1"/>
              </p:nvPr>
            </p:nvSpPr>
            <p:spPr>
              <a:xfrm>
                <a:off x="265814" y="2036344"/>
                <a:ext cx="8601739" cy="3460689"/>
              </a:xfrm>
              <a:prstGeom prst="rect">
                <a:avLst/>
              </a:prstGeom>
              <a:blipFill>
                <a:blip r:embed="rId3"/>
                <a:stretch>
                  <a:fillRect/>
                </a:stretch>
              </a:blipFill>
            </p:spPr>
            <p:txBody>
              <a:bodyPr/>
              <a:lstStyle/>
              <a:p>
                <a:r>
                  <a:rPr lang="zh-TW"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a:solidFill>
                  <a:srgbClr val="203864"/>
                </a:solidFill>
              </a:rPr>
              <a:t>Assumptions</a:t>
            </a:r>
            <a:endParaRPr/>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29" name="Google Shape;129;p20"/>
              <p:cNvSpPr txBox="1">
                <a:spLocks noGrp="1"/>
              </p:cNvSpPr>
              <p:nvPr>
                <p:ph type="body" idx="1"/>
              </p:nvPr>
            </p:nvSpPr>
            <p:spPr>
              <a:xfrm>
                <a:off x="648586" y="2078875"/>
                <a:ext cx="7769564" cy="2514390"/>
              </a:xfrm>
              <a:prstGeom prst="rect">
                <a:avLst/>
              </a:prstGeom>
            </p:spPr>
            <p:txBody>
              <a:bodyPr spcFirstLastPara="1" wrap="square" lIns="91425" tIns="91425" rIns="91425" bIns="91425" anchor="t" anchorCtr="0">
                <a:normAutofit/>
              </a:bodyPr>
              <a:lstStyle/>
              <a:p>
                <a:pPr lvl="0" indent="-285750">
                  <a:lnSpc>
                    <a:spcPct val="100000"/>
                  </a:lnSpc>
                  <a:spcBef>
                    <a:spcPts val="1000"/>
                  </a:spcBef>
                </a:pPr>
                <a:r>
                  <a:rPr lang="en-US" altLang="zh-TW" sz="1700" dirty="0">
                    <a:solidFill>
                      <a:srgbClr val="000000"/>
                    </a:solidFill>
                    <a:latin typeface="+mn-lt"/>
                    <a:cs typeface="Arial"/>
                  </a:rPr>
                  <a:t>If there is no flourishing in food delivery platforms industry, then </a:t>
                </a:r>
                <a14:m>
                  <m:oMath xmlns:m="http://schemas.openxmlformats.org/officeDocument/2006/math">
                    <m:sSub>
                      <m:sSubPr>
                        <m:ctrlPr>
                          <a:rPr lang="ar-AE" altLang="zh-TW" sz="1700" i="1">
                            <a:solidFill>
                              <a:srgbClr val="000000"/>
                            </a:solidFill>
                            <a:latin typeface="Cambria Math" panose="02040503050406030204" pitchFamily="18" charset="0"/>
                            <a:sym typeface="Arial"/>
                          </a:rPr>
                        </m:ctrlPr>
                      </m:sSubPr>
                      <m:e>
                        <m:r>
                          <a:rPr lang="zh-TW" altLang="ar-AE" sz="1700" i="1">
                            <a:solidFill>
                              <a:srgbClr val="000000"/>
                            </a:solidFill>
                            <a:latin typeface="Cambria Math" panose="02040503050406030204" pitchFamily="18" charset="0"/>
                            <a:sym typeface="Arial"/>
                          </a:rPr>
                          <m:t>𝑌</m:t>
                        </m:r>
                      </m:e>
                      <m:sub>
                        <m:r>
                          <a:rPr lang="zh-TW" altLang="ar-AE" sz="1700" i="1">
                            <a:solidFill>
                              <a:srgbClr val="000000"/>
                            </a:solidFill>
                            <a:latin typeface="Cambria Math" panose="02040503050406030204" pitchFamily="18" charset="0"/>
                            <a:sym typeface="Arial"/>
                          </a:rPr>
                          <m:t>𝑖</m:t>
                        </m:r>
                      </m:sub>
                    </m:sSub>
                  </m:oMath>
                </a14:m>
                <a:r>
                  <a:rPr lang="en-US" altLang="zh-TW" sz="1700" dirty="0">
                    <a:solidFill>
                      <a:srgbClr val="000000"/>
                    </a:solidFill>
                    <a:latin typeface="+mn-lt"/>
                    <a:cs typeface="Arial"/>
                  </a:rPr>
                  <a:t> should be stable.</a:t>
                </a:r>
              </a:p>
              <a:p>
                <a:pPr lvl="0" indent="-285750">
                  <a:lnSpc>
                    <a:spcPct val="100000"/>
                  </a:lnSpc>
                  <a:spcBef>
                    <a:spcPts val="1000"/>
                  </a:spcBef>
                </a:pPr>
                <a:r>
                  <a:rPr lang="en-US" sz="1700" dirty="0">
                    <a:solidFill>
                      <a:srgbClr val="000000"/>
                    </a:solidFill>
                    <a:latin typeface="+mn-lt"/>
                    <a:cs typeface="Arial"/>
                  </a:rPr>
                  <a:t>To test this assumption, we may need more data.</a:t>
                </a:r>
              </a:p>
              <a:p>
                <a:pPr lvl="0" indent="-285750">
                  <a:lnSpc>
                    <a:spcPct val="100000"/>
                  </a:lnSpc>
                  <a:spcBef>
                    <a:spcPts val="1000"/>
                  </a:spcBef>
                </a:pPr>
                <a:r>
                  <a:rPr lang="en-US" sz="1700" dirty="0">
                    <a:solidFill>
                      <a:srgbClr val="000000"/>
                    </a:solidFill>
                    <a:latin typeface="+mn-lt"/>
                    <a:cs typeface="Arial"/>
                  </a:rPr>
                  <a:t>Yet, 2020 survey data has not been released.</a:t>
                </a:r>
                <a:endParaRPr sz="1700" dirty="0">
                  <a:solidFill>
                    <a:srgbClr val="000000"/>
                  </a:solidFill>
                  <a:latin typeface="+mn-lt"/>
                  <a:cs typeface="Arial"/>
                </a:endParaRPr>
              </a:p>
              <a:p>
                <a:pPr marL="0" lvl="0" indent="0" algn="l" rtl="0">
                  <a:spcBef>
                    <a:spcPts val="1200"/>
                  </a:spcBef>
                  <a:spcAft>
                    <a:spcPts val="0"/>
                  </a:spcAft>
                  <a:buNone/>
                </a:pPr>
                <a:endParaRPr dirty="0"/>
              </a:p>
              <a:p>
                <a:pPr marL="0" lvl="0" indent="0" algn="l" rtl="0">
                  <a:spcBef>
                    <a:spcPts val="1200"/>
                  </a:spcBef>
                  <a:spcAft>
                    <a:spcPts val="1200"/>
                  </a:spcAft>
                  <a:buNone/>
                </a:pPr>
                <a:r>
                  <a:rPr lang="zh-TW" dirty="0"/>
                  <a:t> </a:t>
                </a:r>
                <a:endParaRPr dirty="0"/>
              </a:p>
            </p:txBody>
          </p:sp>
        </mc:Choice>
        <mc:Fallback xmlns="">
          <p:sp>
            <p:nvSpPr>
              <p:cNvPr id="129" name="Google Shape;129;p20"/>
              <p:cNvSpPr txBox="1">
                <a:spLocks noGrp="1" noRot="1" noChangeAspect="1" noMove="1" noResize="1" noEditPoints="1" noAdjustHandles="1" noChangeArrowheads="1" noChangeShapeType="1" noTextEdit="1"/>
              </p:cNvSpPr>
              <p:nvPr>
                <p:ph type="body" idx="1"/>
              </p:nvPr>
            </p:nvSpPr>
            <p:spPr>
              <a:xfrm>
                <a:off x="648586" y="2078875"/>
                <a:ext cx="7769564" cy="2514390"/>
              </a:xfrm>
              <a:prstGeom prst="rect">
                <a:avLst/>
              </a:prstGeom>
              <a:blipFill>
                <a:blip r:embed="rId3"/>
                <a:stretch>
                  <a:fillRect/>
                </a:stretch>
              </a:blipFill>
            </p:spPr>
            <p:txBody>
              <a:bodyPr/>
              <a:lstStyle/>
              <a:p>
                <a:r>
                  <a:rPr lang="zh-TW" altLang="en-US">
                    <a:noFill/>
                  </a:rPr>
                  <a:t> </a:t>
                </a:r>
              </a:p>
            </p:txBody>
          </p:sp>
        </mc:Fallback>
      </mc:AlternateContent>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834</Words>
  <Application>Microsoft Office PowerPoint</Application>
  <PresentationFormat>如螢幕大小 (16:9)</PresentationFormat>
  <Paragraphs>52</Paragraphs>
  <Slides>10</Slides>
  <Notes>10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Cambria Math</vt:lpstr>
      <vt:lpstr>Lato</vt:lpstr>
      <vt:lpstr>Raleway</vt:lpstr>
      <vt:lpstr>Arial</vt:lpstr>
      <vt:lpstr>Streamline</vt:lpstr>
      <vt:lpstr>The Effect of Food Delivery Platforms on the Wage Difference after Job Status Changing</vt:lpstr>
      <vt:lpstr>Introduction</vt:lpstr>
      <vt:lpstr>Introduction</vt:lpstr>
      <vt:lpstr>A related paper</vt:lpstr>
      <vt:lpstr>A related paper</vt:lpstr>
      <vt:lpstr>A related paper</vt:lpstr>
      <vt:lpstr>Data and Sample  </vt:lpstr>
      <vt:lpstr>Empirical Design</vt:lpstr>
      <vt:lpstr>Assumptions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Food Delivery Platforms on the Wage Difference after Job Status Changing</dc:title>
  <dc:creator>Wei Shang Chieh</dc:creator>
  <cp:lastModifiedBy>Wei Shang Chieh</cp:lastModifiedBy>
  <cp:revision>13</cp:revision>
  <dcterms:modified xsi:type="dcterms:W3CDTF">2021-04-29T13:06:23Z</dcterms:modified>
</cp:coreProperties>
</file>