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35e5250c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35e5250c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5e5250c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5e5250c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35e5250c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35e5250c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5e5250c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5e5250c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35e5250c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35e5250c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5e5250c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5e5250c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35e5250c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35e5250c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35e5250c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35e5250c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5e5250c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5e5250c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35e5250c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5e5250c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35e5250c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35e5250c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35e5250c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35e5250c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35e5250c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35e5250c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35e5250c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35e5250c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5e5250c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5e5250c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35e5250c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35e5250c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5e5250c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5e5250c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5e5250c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5e5250c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5e5250c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5e5250c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5e5250c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5e5250c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hangeth.com/"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hyperlink" Target="https://2s7gjr373w3x22jf92z99mgm5w-wpengine.netdna-ssl.com/wp-content/uploads/2018/09/WD_2.jp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www.researchgate.net/profile/Fabien_LOTTE/publication/277605013/figure/fig4/AS:281234816159750@1444063013959/Principle-of-semi-supervised-learning-1-a-model-eg-CSP-LDA-classifier-is-first.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hyperlink" Target="https://twimlai.com/files/2018/12/15.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hyperlink" Target="https://developers.google.com/machine-learning/guides/text-classif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images.contentful.com/pqts2v0qq7kz/3pE9qDdlEIOq4Aou0eYEiY/c929368e0fe004ef87733e39a7d728f7/machine_learning_flow--4j88rajonr_s1800x0_q80_noupscale.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hyperlink" Target="https://i2.wp.com/viainsider.com/wp-content/uploads/2019/01/Speech-Recognition-Models-in-Siri-Bixby-Goggle-and-Cortana.jpeg?resize=640%2C25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hyperlink" Target="http://www.youtube.com/watch?v=hxjwbOD2hBQ" TargetMode="External"/><Relationship Id="rId5" Type="http://schemas.openxmlformats.org/officeDocument/2006/relationships/image" Target="../media/image1.jpg"/><Relationship Id="rId6" Type="http://schemas.openxmlformats.org/officeDocument/2006/relationships/hyperlink" Target="https://encrypted-tbn0.gstatic.com/images?q=tbn:ANd9GcRjhGPDtqvyE0S4vQjPMqVrksfHFMvt4ZPLOFxUr23rYyUgUcX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36650"/>
            <a:ext cx="8520600" cy="6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p>
          <a:p>
            <a:pPr indent="0" lvl="0" marL="0" rtl="0" algn="ctr">
              <a:spcBef>
                <a:spcPts val="0"/>
              </a:spcBef>
              <a:spcAft>
                <a:spcPts val="0"/>
              </a:spcAft>
              <a:buNone/>
            </a:pPr>
            <a:r>
              <a:rPr lang="en" sz="3000"/>
              <a:t>Deep Learning Beginner Track</a:t>
            </a:r>
            <a:endParaRPr sz="3000"/>
          </a:p>
          <a:p>
            <a:pPr indent="0" lvl="0" marL="0" rtl="0" algn="ctr">
              <a:spcBef>
                <a:spcPts val="0"/>
              </a:spcBef>
              <a:spcAft>
                <a:spcPts val="0"/>
              </a:spcAft>
              <a:buNone/>
            </a:pPr>
            <a:r>
              <a:rPr lang="en" sz="2400"/>
              <a:t>BITS Pilani Goa Campus</a:t>
            </a:r>
            <a:endParaRPr sz="2400"/>
          </a:p>
        </p:txBody>
      </p:sp>
      <p:sp>
        <p:nvSpPr>
          <p:cNvPr id="55" name="Google Shape;55;p13"/>
          <p:cNvSpPr txBox="1"/>
          <p:nvPr>
            <p:ph idx="1" type="subTitle"/>
          </p:nvPr>
        </p:nvSpPr>
        <p:spPr>
          <a:xfrm>
            <a:off x="311700" y="2834125"/>
            <a:ext cx="8520600" cy="11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Lecture - 1 </a:t>
            </a:r>
            <a:endParaRPr/>
          </a:p>
          <a:p>
            <a:pPr indent="0" lvl="0" marL="0" rtl="0" algn="ctr">
              <a:spcBef>
                <a:spcPts val="0"/>
              </a:spcBef>
              <a:spcAft>
                <a:spcPts val="0"/>
              </a:spcAft>
              <a:buNone/>
            </a:pPr>
            <a:r>
              <a:rPr lang="en"/>
              <a:t>Learning Problem and Data</a:t>
            </a:r>
            <a:endParaRPr/>
          </a:p>
        </p:txBody>
      </p:sp>
      <p:sp>
        <p:nvSpPr>
          <p:cNvPr id="56" name="Google Shape;56;p13"/>
          <p:cNvSpPr txBox="1"/>
          <p:nvPr/>
        </p:nvSpPr>
        <p:spPr>
          <a:xfrm>
            <a:off x="757375" y="4021275"/>
            <a:ext cx="7360800" cy="8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Instructor :  </a:t>
            </a:r>
            <a:r>
              <a:rPr lang="en" u="sng">
                <a:solidFill>
                  <a:schemeClr val="hlink"/>
                </a:solidFill>
                <a:hlinkClick r:id="rId3"/>
              </a:rPr>
              <a:t>Shangeth Rajaa</a:t>
            </a:r>
            <a:endParaRPr/>
          </a:p>
        </p:txBody>
      </p:sp>
      <p:pic>
        <p:nvPicPr>
          <p:cNvPr id="57" name="Google Shape;57;p13"/>
          <p:cNvPicPr preferRelativeResize="0"/>
          <p:nvPr/>
        </p:nvPicPr>
        <p:blipFill>
          <a:blip r:embed="rId4">
            <a:alphaModFix/>
          </a:blip>
          <a:stretch>
            <a:fillRect/>
          </a:stretch>
        </p:blipFill>
        <p:spPr>
          <a:xfrm>
            <a:off x="1384525" y="5"/>
            <a:ext cx="6106500" cy="149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can we use machine learning everywhere?</a:t>
            </a:r>
            <a:endParaRPr/>
          </a:p>
        </p:txBody>
      </p:sp>
      <p:sp>
        <p:nvSpPr>
          <p:cNvPr id="121" name="Google Shape;121;p22"/>
          <p:cNvSpPr txBox="1"/>
          <p:nvPr>
            <p:ph idx="1" type="body"/>
          </p:nvPr>
        </p:nvSpPr>
        <p:spPr>
          <a:xfrm>
            <a:off x="311700" y="1822825"/>
            <a:ext cx="8520600" cy="27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simple tasks doesn’t need Machine learning like addition, counting, ..., etc.</a:t>
            </a:r>
            <a:endParaRPr/>
          </a:p>
          <a:p>
            <a:pPr indent="-342900" lvl="0" marL="457200" rtl="0" algn="l">
              <a:spcBef>
                <a:spcPts val="0"/>
              </a:spcBef>
              <a:spcAft>
                <a:spcPts val="0"/>
              </a:spcAft>
              <a:buSzPts val="1800"/>
              <a:buChar char="●"/>
            </a:pPr>
            <a:r>
              <a:rPr lang="en"/>
              <a:t>No Machine learning without Experience E. (X, y) are needed to get f: X-&gt; y. So if you can’t get the data, then ML cannot help you.</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the Learning Task - 1</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an email in your inbox, frame a learning task for a ML model to classify your email as spam or not.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 : Classify email as Spam or Not Spam.</a:t>
            </a:r>
            <a:endParaRPr/>
          </a:p>
          <a:p>
            <a:pPr indent="-342900" lvl="0" marL="457200" rtl="0" algn="l">
              <a:spcBef>
                <a:spcPts val="0"/>
              </a:spcBef>
              <a:spcAft>
                <a:spcPts val="0"/>
              </a:spcAft>
              <a:buSzPts val="1800"/>
              <a:buChar char="●"/>
            </a:pPr>
            <a:r>
              <a:rPr lang="en"/>
              <a:t>P : Percentage of emails correctly classified.</a:t>
            </a:r>
            <a:endParaRPr/>
          </a:p>
          <a:p>
            <a:pPr indent="-342900" lvl="0" marL="457200" rtl="0" algn="l">
              <a:spcBef>
                <a:spcPts val="0"/>
              </a:spcBef>
              <a:spcAft>
                <a:spcPts val="0"/>
              </a:spcAft>
              <a:buSzPts val="1800"/>
              <a:buChar char="●"/>
            </a:pPr>
            <a:r>
              <a:rPr lang="en"/>
              <a:t>E : Lots of emails with labels(Spam or Not Spam)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Framing the Learning Task - 2</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 a ML task for Stock Prediction. Given past 20 days stock values, predict the next day stock price.</a:t>
            </a:r>
            <a:endParaRPr/>
          </a:p>
          <a:p>
            <a:pPr indent="0" lvl="0" marL="457200" rtl="0" algn="l">
              <a:spcBef>
                <a:spcPts val="1600"/>
              </a:spcBef>
              <a:spcAft>
                <a:spcPts val="0"/>
              </a:spcAft>
              <a:buClr>
                <a:schemeClr val="dk1"/>
              </a:buClr>
              <a:buSzPts val="1100"/>
              <a:buFont typeface="Arial"/>
              <a:buNone/>
            </a:pPr>
            <a:r>
              <a:t/>
            </a:r>
            <a:endParaRPr/>
          </a:p>
          <a:p>
            <a:pPr indent="-342900" lvl="0" marL="457200" rtl="0" algn="l">
              <a:spcBef>
                <a:spcPts val="1600"/>
              </a:spcBef>
              <a:spcAft>
                <a:spcPts val="0"/>
              </a:spcAft>
              <a:buSzPts val="1800"/>
              <a:buChar char="●"/>
            </a:pPr>
            <a:r>
              <a:rPr lang="en"/>
              <a:t>T : Predict Stock Price at T+1 time</a:t>
            </a:r>
            <a:endParaRPr/>
          </a:p>
          <a:p>
            <a:pPr indent="-342900" lvl="0" marL="457200" rtl="0" algn="l">
              <a:spcBef>
                <a:spcPts val="0"/>
              </a:spcBef>
              <a:spcAft>
                <a:spcPts val="0"/>
              </a:spcAft>
              <a:buSzPts val="1800"/>
              <a:buChar char="●"/>
            </a:pPr>
            <a:r>
              <a:rPr lang="en"/>
              <a:t>P : How close if the predicted price to True price.</a:t>
            </a:r>
            <a:endParaRPr/>
          </a:p>
          <a:p>
            <a:pPr indent="-342900" lvl="0" marL="457200" rtl="0" algn="l">
              <a:spcBef>
                <a:spcPts val="0"/>
              </a:spcBef>
              <a:spcAft>
                <a:spcPts val="0"/>
              </a:spcAft>
              <a:buSzPts val="1800"/>
              <a:buChar char="●"/>
            </a:pPr>
            <a:r>
              <a:rPr lang="en"/>
              <a:t>E : Sets of stock prices with past 20 days price and the next day price.</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Learning:</a:t>
            </a:r>
            <a:endParaRPr/>
          </a:p>
        </p:txBody>
      </p:sp>
      <p:sp>
        <p:nvSpPr>
          <p:cNvPr id="139" name="Google Shape;139;p25"/>
          <p:cNvSpPr txBox="1"/>
          <p:nvPr>
            <p:ph idx="1" type="body"/>
          </p:nvPr>
        </p:nvSpPr>
        <p:spPr>
          <a:xfrm>
            <a:off x="311700" y="1545975"/>
            <a:ext cx="8520600" cy="30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Supervised Learning</a:t>
            </a:r>
            <a:endParaRPr/>
          </a:p>
          <a:p>
            <a:pPr indent="-342900" lvl="0" marL="457200" rtl="0" algn="l">
              <a:spcBef>
                <a:spcPts val="0"/>
              </a:spcBef>
              <a:spcAft>
                <a:spcPts val="0"/>
              </a:spcAft>
              <a:buSzPts val="1800"/>
              <a:buAutoNum type="arabicPeriod"/>
            </a:pPr>
            <a:r>
              <a:rPr lang="en"/>
              <a:t>Unsupervised Learning</a:t>
            </a:r>
            <a:endParaRPr/>
          </a:p>
          <a:p>
            <a:pPr indent="-342900" lvl="0" marL="457200" rtl="0" algn="l">
              <a:spcBef>
                <a:spcPts val="0"/>
              </a:spcBef>
              <a:spcAft>
                <a:spcPts val="0"/>
              </a:spcAft>
              <a:buSzPts val="1800"/>
              <a:buAutoNum type="arabicPeriod"/>
            </a:pPr>
            <a:r>
              <a:rPr lang="en"/>
              <a:t>Semi-supervised Learning</a:t>
            </a:r>
            <a:endParaRPr/>
          </a:p>
          <a:p>
            <a:pPr indent="-342900" lvl="0" marL="457200" rtl="0" algn="l">
              <a:spcBef>
                <a:spcPts val="0"/>
              </a:spcBef>
              <a:spcAft>
                <a:spcPts val="0"/>
              </a:spcAft>
              <a:buSzPts val="1800"/>
              <a:buAutoNum type="arabicPeriod"/>
            </a:pPr>
            <a:r>
              <a:rPr lang="en"/>
              <a:t>Reinforcement Learning</a:t>
            </a:r>
            <a:endParaRPr/>
          </a:p>
          <a:p>
            <a:pPr indent="-342900" lvl="0" marL="457200" rtl="0" algn="l">
              <a:spcBef>
                <a:spcPts val="0"/>
              </a:spcBef>
              <a:spcAft>
                <a:spcPts val="0"/>
              </a:spcAft>
              <a:buSzPts val="1800"/>
              <a:buAutoNum type="arabicPeriod"/>
            </a:pPr>
            <a:r>
              <a:rPr lang="en"/>
              <a:t>Some new type of learning may be added soon, at this rate of research in AI.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Data X and Target y</a:t>
            </a:r>
            <a:endParaRPr/>
          </a:p>
          <a:p>
            <a:pPr indent="-342900" lvl="0" marL="457200" rtl="0" algn="l">
              <a:spcBef>
                <a:spcPts val="0"/>
              </a:spcBef>
              <a:spcAft>
                <a:spcPts val="0"/>
              </a:spcAft>
              <a:buSzPts val="1800"/>
              <a:buChar char="●"/>
            </a:pPr>
            <a:r>
              <a:rPr lang="en"/>
              <a:t>Find relat</a:t>
            </a:r>
            <a:r>
              <a:rPr lang="en"/>
              <a:t>ion y = f(X)</a:t>
            </a:r>
            <a:endParaRPr/>
          </a:p>
          <a:p>
            <a:pPr indent="0" lvl="0" marL="457200" rtl="0" algn="l">
              <a:spcBef>
                <a:spcPts val="1600"/>
              </a:spcBef>
              <a:spcAft>
                <a:spcPts val="1600"/>
              </a:spcAft>
              <a:buNone/>
            </a:pPr>
            <a:r>
              <a:t/>
            </a:r>
            <a:endParaRPr/>
          </a:p>
        </p:txBody>
      </p:sp>
      <p:pic>
        <p:nvPicPr>
          <p:cNvPr id="146" name="Google Shape;146;p26"/>
          <p:cNvPicPr preferRelativeResize="0"/>
          <p:nvPr/>
        </p:nvPicPr>
        <p:blipFill rotWithShape="1">
          <a:blip r:embed="rId3">
            <a:alphaModFix/>
          </a:blip>
          <a:srcRect b="0" l="0" r="48084" t="0"/>
          <a:stretch/>
        </p:blipFill>
        <p:spPr>
          <a:xfrm>
            <a:off x="4722625" y="103125"/>
            <a:ext cx="4747175" cy="4839500"/>
          </a:xfrm>
          <a:prstGeom prst="rect">
            <a:avLst/>
          </a:prstGeom>
          <a:noFill/>
          <a:ln>
            <a:noFill/>
          </a:ln>
        </p:spPr>
      </p:pic>
      <p:sp>
        <p:nvSpPr>
          <p:cNvPr id="147" name="Google Shape;147;p26"/>
          <p:cNvSpPr txBox="1"/>
          <p:nvPr/>
        </p:nvSpPr>
        <p:spPr>
          <a:xfrm>
            <a:off x="41675" y="4802900"/>
            <a:ext cx="1760700" cy="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Training Data X without the Target y. </a:t>
            </a:r>
            <a:endParaRPr/>
          </a:p>
        </p:txBody>
      </p:sp>
      <p:pic>
        <p:nvPicPr>
          <p:cNvPr id="154" name="Google Shape;154;p27"/>
          <p:cNvPicPr preferRelativeResize="0"/>
          <p:nvPr/>
        </p:nvPicPr>
        <p:blipFill rotWithShape="1">
          <a:blip r:embed="rId3">
            <a:alphaModFix/>
          </a:blip>
          <a:srcRect b="7192" l="50487" r="0" t="0"/>
          <a:stretch/>
        </p:blipFill>
        <p:spPr>
          <a:xfrm>
            <a:off x="4616750" y="152000"/>
            <a:ext cx="4527250" cy="449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Semi-supervised Learning</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Training Data X with few target y. </a:t>
            </a:r>
            <a:endParaRPr/>
          </a:p>
        </p:txBody>
      </p:sp>
      <p:pic>
        <p:nvPicPr>
          <p:cNvPr id="161" name="Google Shape;161;p28"/>
          <p:cNvPicPr preferRelativeResize="0"/>
          <p:nvPr/>
        </p:nvPicPr>
        <p:blipFill>
          <a:blip r:embed="rId3">
            <a:alphaModFix/>
          </a:blip>
          <a:stretch>
            <a:fillRect/>
          </a:stretch>
        </p:blipFill>
        <p:spPr>
          <a:xfrm>
            <a:off x="523875" y="2171013"/>
            <a:ext cx="8096250" cy="2562225"/>
          </a:xfrm>
          <a:prstGeom prst="rect">
            <a:avLst/>
          </a:prstGeom>
          <a:noFill/>
          <a:ln>
            <a:noFill/>
          </a:ln>
        </p:spPr>
      </p:pic>
      <p:sp>
        <p:nvSpPr>
          <p:cNvPr id="162" name="Google Shape;162;p28"/>
          <p:cNvSpPr txBox="1"/>
          <p:nvPr/>
        </p:nvSpPr>
        <p:spPr>
          <a:xfrm>
            <a:off x="55525" y="4733250"/>
            <a:ext cx="2037900" cy="1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Agent gets rewards from sequence of best actions.</a:t>
            </a:r>
            <a:endParaRPr/>
          </a:p>
          <a:p>
            <a:pPr indent="0" lvl="0" marL="0" rtl="0" algn="l">
              <a:spcBef>
                <a:spcPts val="1600"/>
              </a:spcBef>
              <a:spcAft>
                <a:spcPts val="1600"/>
              </a:spcAft>
              <a:buNone/>
            </a:pPr>
            <a:r>
              <a:t/>
            </a:r>
            <a:endParaRPr/>
          </a:p>
        </p:txBody>
      </p:sp>
      <p:pic>
        <p:nvPicPr>
          <p:cNvPr id="169" name="Google Shape;169;p29"/>
          <p:cNvPicPr preferRelativeResize="0"/>
          <p:nvPr/>
        </p:nvPicPr>
        <p:blipFill>
          <a:blip r:embed="rId3">
            <a:alphaModFix/>
          </a:blip>
          <a:stretch>
            <a:fillRect/>
          </a:stretch>
        </p:blipFill>
        <p:spPr>
          <a:xfrm>
            <a:off x="3057071" y="1717321"/>
            <a:ext cx="5272550" cy="2973750"/>
          </a:xfrm>
          <a:prstGeom prst="rect">
            <a:avLst/>
          </a:prstGeom>
          <a:noFill/>
          <a:ln>
            <a:noFill/>
          </a:ln>
        </p:spPr>
      </p:pic>
      <p:sp>
        <p:nvSpPr>
          <p:cNvPr id="170" name="Google Shape;170;p29"/>
          <p:cNvSpPr txBox="1"/>
          <p:nvPr/>
        </p:nvSpPr>
        <p:spPr>
          <a:xfrm>
            <a:off x="263500" y="4698925"/>
            <a:ext cx="1296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System</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Choose a training experience or training data.</a:t>
            </a:r>
            <a:endParaRPr/>
          </a:p>
          <a:p>
            <a:pPr indent="-342900" lvl="0" marL="457200" rtl="0" algn="l">
              <a:spcBef>
                <a:spcPts val="0"/>
              </a:spcBef>
              <a:spcAft>
                <a:spcPts val="0"/>
              </a:spcAft>
              <a:buSzPts val="1800"/>
              <a:buChar char="●"/>
            </a:pPr>
            <a:r>
              <a:rPr lang="en"/>
              <a:t>Choose the target to learn.</a:t>
            </a:r>
            <a:endParaRPr/>
          </a:p>
          <a:p>
            <a:pPr indent="-342900" lvl="0" marL="457200" rtl="0" algn="l">
              <a:spcBef>
                <a:spcPts val="0"/>
              </a:spcBef>
              <a:spcAft>
                <a:spcPts val="0"/>
              </a:spcAft>
              <a:buSzPts val="1800"/>
              <a:buChar char="●"/>
            </a:pPr>
            <a:r>
              <a:rPr lang="en"/>
              <a:t>Representation of training data and target.</a:t>
            </a:r>
            <a:endParaRPr/>
          </a:p>
          <a:p>
            <a:pPr indent="-342900" lvl="0" marL="457200" rtl="0" algn="l">
              <a:spcBef>
                <a:spcPts val="0"/>
              </a:spcBef>
              <a:spcAft>
                <a:spcPts val="0"/>
              </a:spcAft>
              <a:buSzPts val="1800"/>
              <a:buChar char="●"/>
            </a:pPr>
            <a:r>
              <a:rPr lang="en"/>
              <a:t>Learning algorithm to infer/predict the target from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Learning System Example - </a:t>
            </a:r>
            <a:r>
              <a:rPr lang="en" sz="2400"/>
              <a:t>Handwritten</a:t>
            </a:r>
            <a:r>
              <a:rPr lang="en" sz="2400"/>
              <a:t> Digits Recognition</a:t>
            </a:r>
            <a:endParaRPr sz="2400"/>
          </a:p>
        </p:txBody>
      </p:sp>
      <p:sp>
        <p:nvSpPr>
          <p:cNvPr id="182" name="Google Shape;182;p31"/>
          <p:cNvSpPr txBox="1"/>
          <p:nvPr>
            <p:ph idx="1" type="body"/>
          </p:nvPr>
        </p:nvSpPr>
        <p:spPr>
          <a:xfrm>
            <a:off x="311700" y="1967750"/>
            <a:ext cx="8520600" cy="26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data (X) = Images of handwritten digits of all 10 classes.</a:t>
            </a:r>
            <a:endParaRPr/>
          </a:p>
          <a:p>
            <a:pPr indent="-342900" lvl="0" marL="457200" rtl="0" algn="l">
              <a:spcBef>
                <a:spcPts val="0"/>
              </a:spcBef>
              <a:spcAft>
                <a:spcPts val="0"/>
              </a:spcAft>
              <a:buSzPts val="1800"/>
              <a:buChar char="●"/>
            </a:pPr>
            <a:r>
              <a:rPr lang="en"/>
              <a:t>Target (y)  = {0, 1, 2, 3, 4, 5, 6, 7, 8, 9} </a:t>
            </a:r>
            <a:r>
              <a:rPr lang="en"/>
              <a:t>respectively.</a:t>
            </a:r>
            <a:endParaRPr/>
          </a:p>
          <a:p>
            <a:pPr indent="-342900" lvl="0" marL="457200" rtl="0" algn="l">
              <a:spcBef>
                <a:spcPts val="0"/>
              </a:spcBef>
              <a:spcAft>
                <a:spcPts val="0"/>
              </a:spcAft>
              <a:buSzPts val="1800"/>
              <a:buChar char="●"/>
            </a:pPr>
            <a:r>
              <a:rPr lang="en"/>
              <a:t>Representation of X</a:t>
            </a:r>
            <a:r>
              <a:rPr lang="en"/>
              <a:t>(each example)</a:t>
            </a:r>
            <a:r>
              <a:rPr lang="en"/>
              <a:t> = array or tensor of shape (28, 28, 1).</a:t>
            </a:r>
            <a:endParaRPr/>
          </a:p>
          <a:p>
            <a:pPr indent="-342900" lvl="0" marL="457200" rtl="0" algn="l">
              <a:spcBef>
                <a:spcPts val="0"/>
              </a:spcBef>
              <a:spcAft>
                <a:spcPts val="0"/>
              </a:spcAft>
              <a:buSzPts val="1800"/>
              <a:buChar char="●"/>
            </a:pPr>
            <a:r>
              <a:rPr lang="en"/>
              <a:t>Representation of y(each example) = array of shape (1,1) from one of {</a:t>
            </a:r>
            <a:r>
              <a:rPr lang="en"/>
              <a:t>0, 1, 2, 3, 4, 5, 6, 7, 8, 9}.</a:t>
            </a:r>
            <a:endParaRPr/>
          </a:p>
        </p:txBody>
      </p:sp>
      <p:pic>
        <p:nvPicPr>
          <p:cNvPr id="183" name="Google Shape;183;p31"/>
          <p:cNvPicPr preferRelativeResize="0"/>
          <p:nvPr/>
        </p:nvPicPr>
        <p:blipFill>
          <a:blip r:embed="rId3">
            <a:alphaModFix/>
          </a:blip>
          <a:stretch>
            <a:fillRect/>
          </a:stretch>
        </p:blipFill>
        <p:spPr>
          <a:xfrm>
            <a:off x="2763775" y="1060925"/>
            <a:ext cx="3616450" cy="69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Learning?</a:t>
            </a:r>
            <a:endParaRPr/>
          </a:p>
        </p:txBody>
      </p:sp>
      <p:sp>
        <p:nvSpPr>
          <p:cNvPr id="63" name="Google Shape;63;p14"/>
          <p:cNvSpPr txBox="1"/>
          <p:nvPr>
            <p:ph idx="1" type="body"/>
          </p:nvPr>
        </p:nvSpPr>
        <p:spPr>
          <a:xfrm>
            <a:off x="271000" y="1176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Learning is any process by which a system improves performance from experience.</a:t>
            </a:r>
            <a:endParaRPr/>
          </a:p>
        </p:txBody>
      </p:sp>
      <p:pic>
        <p:nvPicPr>
          <p:cNvPr id="64" name="Google Shape;64;p14"/>
          <p:cNvPicPr preferRelativeResize="0"/>
          <p:nvPr/>
        </p:nvPicPr>
        <p:blipFill>
          <a:blip r:embed="rId3">
            <a:alphaModFix/>
          </a:blip>
          <a:stretch>
            <a:fillRect/>
          </a:stretch>
        </p:blipFill>
        <p:spPr>
          <a:xfrm>
            <a:off x="2223275" y="1644750"/>
            <a:ext cx="4616051" cy="34620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Learning System Example - Email Spam Classification</a:t>
            </a:r>
            <a:endParaRPr sz="2400"/>
          </a:p>
          <a:p>
            <a:pPr indent="0" lvl="0" marL="0" rtl="0" algn="l">
              <a:spcBef>
                <a:spcPts val="0"/>
              </a:spcBef>
              <a:spcAft>
                <a:spcPts val="0"/>
              </a:spcAft>
              <a:buNone/>
            </a:pPr>
            <a:r>
              <a:t/>
            </a:r>
            <a:endParaRPr/>
          </a:p>
        </p:txBody>
      </p:sp>
      <p:sp>
        <p:nvSpPr>
          <p:cNvPr id="189" name="Google Shape;189;p32"/>
          <p:cNvSpPr txBox="1"/>
          <p:nvPr>
            <p:ph idx="1" type="body"/>
          </p:nvPr>
        </p:nvSpPr>
        <p:spPr>
          <a:xfrm>
            <a:off x="311700" y="2571750"/>
            <a:ext cx="8520600" cy="19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data (X) = Text Emails of both spam and not spam</a:t>
            </a:r>
            <a:endParaRPr/>
          </a:p>
          <a:p>
            <a:pPr indent="-342900" lvl="0" marL="457200" rtl="0" algn="l">
              <a:spcBef>
                <a:spcPts val="0"/>
              </a:spcBef>
              <a:spcAft>
                <a:spcPts val="0"/>
              </a:spcAft>
              <a:buSzPts val="1800"/>
              <a:buChar char="●"/>
            </a:pPr>
            <a:r>
              <a:rPr lang="en"/>
              <a:t>Target (y)  = {0,1} respectively.</a:t>
            </a:r>
            <a:endParaRPr/>
          </a:p>
          <a:p>
            <a:pPr indent="-342900" lvl="0" marL="457200" rtl="0" algn="l">
              <a:spcBef>
                <a:spcPts val="0"/>
              </a:spcBef>
              <a:spcAft>
                <a:spcPts val="0"/>
              </a:spcAft>
              <a:buSzPts val="1800"/>
              <a:buChar char="●"/>
            </a:pPr>
            <a:r>
              <a:rPr lang="en"/>
              <a:t>Representation of X(each example) = array or tensor of shape (28, 28, 1).</a:t>
            </a:r>
            <a:endParaRPr/>
          </a:p>
          <a:p>
            <a:pPr indent="-342900" lvl="0" marL="457200" rtl="0" algn="l">
              <a:spcBef>
                <a:spcPts val="0"/>
              </a:spcBef>
              <a:spcAft>
                <a:spcPts val="0"/>
              </a:spcAft>
              <a:buSzPts val="1800"/>
              <a:buChar char="●"/>
            </a:pPr>
            <a:r>
              <a:rPr lang="en"/>
              <a:t>Representation of y(each example) = array of shape (1,1) from one of {0, 1, 2, 3, 4, 5, 6, 7, 8, 9}.</a:t>
            </a:r>
            <a:endParaRPr/>
          </a:p>
        </p:txBody>
      </p:sp>
      <p:pic>
        <p:nvPicPr>
          <p:cNvPr id="190" name="Google Shape;190;p32"/>
          <p:cNvPicPr preferRelativeResize="0"/>
          <p:nvPr/>
        </p:nvPicPr>
        <p:blipFill>
          <a:blip r:embed="rId3">
            <a:alphaModFix/>
          </a:blip>
          <a:stretch>
            <a:fillRect/>
          </a:stretch>
        </p:blipFill>
        <p:spPr>
          <a:xfrm>
            <a:off x="2369225" y="905150"/>
            <a:ext cx="3335824" cy="1666600"/>
          </a:xfrm>
          <a:prstGeom prst="rect">
            <a:avLst/>
          </a:prstGeom>
          <a:noFill/>
          <a:ln>
            <a:noFill/>
          </a:ln>
        </p:spPr>
      </p:pic>
      <p:sp>
        <p:nvSpPr>
          <p:cNvPr id="191" name="Google Shape;191;p32"/>
          <p:cNvSpPr txBox="1"/>
          <p:nvPr/>
        </p:nvSpPr>
        <p:spPr>
          <a:xfrm>
            <a:off x="111000" y="4698925"/>
            <a:ext cx="17607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000"/>
              <a:t>Thank You!</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70" name="Google Shape;70;p15"/>
          <p:cNvSpPr txBox="1"/>
          <p:nvPr>
            <p:ph idx="1" type="body"/>
          </p:nvPr>
        </p:nvSpPr>
        <p:spPr>
          <a:xfrm>
            <a:off x="311700" y="1152475"/>
            <a:ext cx="85206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the study of algorithms that improves their performance P, at task T, with experience 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Example:</a:t>
            </a:r>
            <a:endParaRPr/>
          </a:p>
          <a:p>
            <a:pPr indent="-342900" lvl="0" marL="457200" rtl="0" algn="l">
              <a:spcBef>
                <a:spcPts val="1600"/>
              </a:spcBef>
              <a:spcAft>
                <a:spcPts val="0"/>
              </a:spcAft>
              <a:buSzPts val="1800"/>
              <a:buChar char="●"/>
            </a:pPr>
            <a:r>
              <a:rPr lang="en"/>
              <a:t>T : Differentiate/classify images of cars and dogs.</a:t>
            </a:r>
            <a:endParaRPr/>
          </a:p>
          <a:p>
            <a:pPr indent="-342900" lvl="0" marL="457200" rtl="0" algn="l">
              <a:spcBef>
                <a:spcPts val="0"/>
              </a:spcBef>
              <a:spcAft>
                <a:spcPts val="0"/>
              </a:spcAft>
              <a:buSzPts val="1800"/>
              <a:buChar char="●"/>
            </a:pPr>
            <a:r>
              <a:rPr lang="en"/>
              <a:t>E : Many images with labels.</a:t>
            </a:r>
            <a:endParaRPr/>
          </a:p>
          <a:p>
            <a:pPr indent="-342900" lvl="0" marL="457200" rtl="0" algn="l">
              <a:spcBef>
                <a:spcPts val="0"/>
              </a:spcBef>
              <a:spcAft>
                <a:spcPts val="0"/>
              </a:spcAft>
              <a:buSzPts val="1800"/>
              <a:buChar char="●"/>
            </a:pPr>
            <a:r>
              <a:rPr lang="en"/>
              <a:t>P : Metric of classification(percentage of correctly classified images)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ML different from Programming?</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50">
              <a:solidFill>
                <a:srgbClr val="3F51B5"/>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150">
                <a:solidFill>
                  <a:srgbClr val="3F51B5"/>
                </a:solidFill>
                <a:latin typeface="Roboto Mono"/>
                <a:ea typeface="Roboto Mono"/>
                <a:cs typeface="Roboto Mono"/>
                <a:sym typeface="Roboto Mono"/>
              </a:rPr>
              <a:t>def</a:t>
            </a:r>
            <a:r>
              <a:rPr lang="en" sz="1150">
                <a:solidFill>
                  <a:srgbClr val="37474F"/>
                </a:solidFill>
                <a:latin typeface="Roboto Mono"/>
                <a:ea typeface="Roboto Mono"/>
                <a:cs typeface="Roboto Mono"/>
                <a:sym typeface="Roboto Mono"/>
              </a:rPr>
              <a:t> f(x):</a:t>
            </a:r>
            <a:endParaRPr sz="11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150">
                <a:solidFill>
                  <a:srgbClr val="37474F"/>
                </a:solidFill>
                <a:latin typeface="Roboto Mono"/>
                <a:ea typeface="Roboto Mono"/>
                <a:cs typeface="Roboto Mono"/>
                <a:sym typeface="Roboto Mono"/>
              </a:rPr>
              <a:t>    y = </a:t>
            </a:r>
            <a:r>
              <a:rPr lang="en" sz="1150">
                <a:solidFill>
                  <a:srgbClr val="C53929"/>
                </a:solidFill>
                <a:latin typeface="Roboto Mono"/>
                <a:ea typeface="Roboto Mono"/>
                <a:cs typeface="Roboto Mono"/>
                <a:sym typeface="Roboto Mono"/>
              </a:rPr>
              <a:t>2</a:t>
            </a:r>
            <a:r>
              <a:rPr lang="en" sz="1150">
                <a:solidFill>
                  <a:srgbClr val="37474F"/>
                </a:solidFill>
                <a:latin typeface="Roboto Mono"/>
                <a:ea typeface="Roboto Mono"/>
                <a:cs typeface="Roboto Mono"/>
                <a:sym typeface="Roboto Mono"/>
              </a:rPr>
              <a:t>*x+</a:t>
            </a:r>
            <a:r>
              <a:rPr lang="en" sz="1150">
                <a:solidFill>
                  <a:srgbClr val="C53929"/>
                </a:solidFill>
                <a:latin typeface="Roboto Mono"/>
                <a:ea typeface="Roboto Mono"/>
                <a:cs typeface="Roboto Mono"/>
                <a:sym typeface="Roboto Mono"/>
              </a:rPr>
              <a:t>1</a:t>
            </a:r>
            <a:endParaRPr sz="11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1150">
                <a:solidFill>
                  <a:srgbClr val="37474F"/>
                </a:solidFill>
                <a:latin typeface="Roboto Mono"/>
                <a:ea typeface="Roboto Mono"/>
                <a:cs typeface="Roboto Mono"/>
                <a:sym typeface="Roboto Mono"/>
              </a:rPr>
              <a:t>    </a:t>
            </a:r>
            <a:r>
              <a:rPr lang="en" sz="1150">
                <a:solidFill>
                  <a:srgbClr val="3F51B5"/>
                </a:solidFill>
                <a:latin typeface="Roboto Mono"/>
                <a:ea typeface="Roboto Mono"/>
                <a:cs typeface="Roboto Mono"/>
                <a:sym typeface="Roboto Mono"/>
              </a:rPr>
              <a:t>return</a:t>
            </a:r>
            <a:r>
              <a:rPr lang="en" sz="1150">
                <a:solidFill>
                  <a:srgbClr val="37474F"/>
                </a:solidFill>
                <a:latin typeface="Roboto Mono"/>
                <a:ea typeface="Roboto Mono"/>
                <a:cs typeface="Roboto Mono"/>
                <a:sym typeface="Roboto Mono"/>
              </a:rPr>
              <a:t> y</a:t>
            </a:r>
            <a:endParaRPr sz="11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150">
              <a:solidFill>
                <a:srgbClr val="37474F"/>
              </a:solidFill>
              <a:latin typeface="Roboto Mono"/>
              <a:ea typeface="Roboto Mono"/>
              <a:cs typeface="Roboto Mono"/>
              <a:sym typeface="Roboto Mono"/>
            </a:endParaRPr>
          </a:p>
          <a:p>
            <a:pPr indent="0" lvl="0" marL="0" rtl="0" algn="l">
              <a:lnSpc>
                <a:spcPct val="100000"/>
              </a:lnSpc>
              <a:spcBef>
                <a:spcPts val="1600"/>
              </a:spcBef>
              <a:spcAft>
                <a:spcPts val="0"/>
              </a:spcAft>
              <a:buClr>
                <a:schemeClr val="dk1"/>
              </a:buClr>
              <a:buSzPts val="1100"/>
              <a:buFont typeface="Arial"/>
              <a:buNone/>
            </a:pPr>
            <a:r>
              <a:rPr lang="en" sz="1150">
                <a:solidFill>
                  <a:srgbClr val="37474F"/>
                </a:solidFill>
                <a:latin typeface="Roboto Mono"/>
                <a:ea typeface="Roboto Mono"/>
                <a:cs typeface="Roboto Mono"/>
                <a:sym typeface="Roboto Mono"/>
              </a:rPr>
              <a:t>y = f(x=</a:t>
            </a:r>
            <a:r>
              <a:rPr lang="en" sz="1150">
                <a:solidFill>
                  <a:srgbClr val="C53929"/>
                </a:solidFill>
                <a:latin typeface="Roboto Mono"/>
                <a:ea typeface="Roboto Mono"/>
                <a:cs typeface="Roboto Mono"/>
                <a:sym typeface="Roboto Mono"/>
              </a:rPr>
              <a:t>2</a:t>
            </a:r>
            <a:r>
              <a:rPr lang="en" sz="1150">
                <a:solidFill>
                  <a:srgbClr val="37474F"/>
                </a:solidFill>
                <a:latin typeface="Roboto Mono"/>
                <a:ea typeface="Roboto Mono"/>
                <a:cs typeface="Roboto Mono"/>
                <a:sym typeface="Roboto Mono"/>
              </a:rPr>
              <a:t>)</a:t>
            </a:r>
            <a:endParaRPr sz="1150">
              <a:solidFill>
                <a:srgbClr val="37474F"/>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77" name="Google Shape;77;p16"/>
          <p:cNvPicPr preferRelativeResize="0"/>
          <p:nvPr/>
        </p:nvPicPr>
        <p:blipFill rotWithShape="1">
          <a:blip r:embed="rId3">
            <a:alphaModFix/>
          </a:blip>
          <a:srcRect b="47622" l="0" r="734" t="0"/>
          <a:stretch/>
        </p:blipFill>
        <p:spPr>
          <a:xfrm>
            <a:off x="1980925" y="1152475"/>
            <a:ext cx="7163076" cy="2597543"/>
          </a:xfrm>
          <a:prstGeom prst="rect">
            <a:avLst/>
          </a:prstGeom>
          <a:noFill/>
          <a:ln>
            <a:noFill/>
          </a:ln>
        </p:spPr>
      </p:pic>
      <p:sp>
        <p:nvSpPr>
          <p:cNvPr id="78" name="Google Shape;78;p16"/>
          <p:cNvSpPr txBox="1"/>
          <p:nvPr/>
        </p:nvSpPr>
        <p:spPr>
          <a:xfrm>
            <a:off x="105975" y="4729700"/>
            <a:ext cx="24264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a:t>
            </a:r>
            <a:r>
              <a:rPr lang="en"/>
              <a:t>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5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3F51B5"/>
                </a:solidFill>
                <a:latin typeface="Roboto Mono"/>
                <a:ea typeface="Roboto Mono"/>
                <a:cs typeface="Roboto Mono"/>
                <a:sym typeface="Roboto Mono"/>
              </a:rPr>
              <a:t>def</a:t>
            </a:r>
            <a:r>
              <a:rPr lang="en" sz="1150">
                <a:solidFill>
                  <a:srgbClr val="37474F"/>
                </a:solidFill>
                <a:latin typeface="Roboto Mono"/>
                <a:ea typeface="Roboto Mono"/>
                <a:cs typeface="Roboto Mono"/>
                <a:sym typeface="Roboto Mono"/>
              </a:rPr>
              <a:t> ML(x, y):</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37474F"/>
                </a:solidFill>
                <a:latin typeface="Roboto Mono"/>
                <a:ea typeface="Roboto Mono"/>
                <a:cs typeface="Roboto Mono"/>
                <a:sym typeface="Roboto Mono"/>
              </a:rPr>
              <a:t>    </a:t>
            </a:r>
            <a:r>
              <a:rPr lang="en" sz="1150">
                <a:solidFill>
                  <a:srgbClr val="D81B60"/>
                </a:solidFill>
                <a:latin typeface="Roboto Mono"/>
                <a:ea typeface="Roboto Mono"/>
                <a:cs typeface="Roboto Mono"/>
                <a:sym typeface="Roboto Mono"/>
              </a:rPr>
              <a:t># do something</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37474F"/>
                </a:solidFill>
                <a:latin typeface="Roboto Mono"/>
                <a:ea typeface="Roboto Mono"/>
                <a:cs typeface="Roboto Mono"/>
                <a:sym typeface="Roboto Mono"/>
              </a:rPr>
              <a:t>    # and find y = f(x)</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50">
                <a:solidFill>
                  <a:srgbClr val="37474F"/>
                </a:solidFill>
                <a:latin typeface="Roboto Mono"/>
                <a:ea typeface="Roboto Mono"/>
                <a:cs typeface="Roboto Mono"/>
                <a:sym typeface="Roboto Mono"/>
              </a:rPr>
              <a:t>    </a:t>
            </a:r>
            <a:r>
              <a:rPr lang="en" sz="1150">
                <a:solidFill>
                  <a:srgbClr val="3F51B5"/>
                </a:solidFill>
                <a:latin typeface="Roboto Mono"/>
                <a:ea typeface="Roboto Mono"/>
                <a:cs typeface="Roboto Mono"/>
                <a:sym typeface="Roboto Mono"/>
              </a:rPr>
              <a:t>return</a:t>
            </a:r>
            <a:r>
              <a:rPr lang="en" sz="1150">
                <a:solidFill>
                  <a:srgbClr val="37474F"/>
                </a:solidFill>
                <a:latin typeface="Roboto Mono"/>
                <a:ea typeface="Roboto Mono"/>
                <a:cs typeface="Roboto Mono"/>
                <a:sym typeface="Roboto Mono"/>
              </a:rPr>
              <a:t> f</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50">
              <a:solidFill>
                <a:srgbClr val="37474F"/>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37474F"/>
                </a:solidFill>
                <a:latin typeface="Roboto Mono"/>
                <a:ea typeface="Roboto Mono"/>
                <a:cs typeface="Roboto Mono"/>
                <a:sym typeface="Roboto Mono"/>
              </a:rPr>
              <a:t>f = ML(x,y)</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400">
              <a:solidFill>
                <a:srgbClr val="37474F"/>
              </a:solidFill>
              <a:latin typeface="Roboto Mono"/>
              <a:ea typeface="Roboto Mono"/>
              <a:cs typeface="Roboto Mono"/>
              <a:sym typeface="Roboto Mono"/>
            </a:endParaRPr>
          </a:p>
        </p:txBody>
      </p:sp>
      <p:pic>
        <p:nvPicPr>
          <p:cNvPr id="85" name="Google Shape;85;p17"/>
          <p:cNvPicPr preferRelativeResize="0"/>
          <p:nvPr/>
        </p:nvPicPr>
        <p:blipFill rotWithShape="1">
          <a:blip r:embed="rId3">
            <a:alphaModFix/>
          </a:blip>
          <a:srcRect b="0" l="0" r="0" t="48261"/>
          <a:stretch/>
        </p:blipFill>
        <p:spPr>
          <a:xfrm>
            <a:off x="2431400" y="1241187"/>
            <a:ext cx="5991101" cy="2661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Machine Learning used?</a:t>
            </a:r>
            <a:endParaRPr/>
          </a:p>
        </p:txBody>
      </p:sp>
      <p:sp>
        <p:nvSpPr>
          <p:cNvPr id="91" name="Google Shape;91;p18"/>
          <p:cNvSpPr txBox="1"/>
          <p:nvPr>
            <p:ph idx="1" type="body"/>
          </p:nvPr>
        </p:nvSpPr>
        <p:spPr>
          <a:xfrm>
            <a:off x="311700" y="1750925"/>
            <a:ext cx="8520600" cy="21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Almost everywhere!</a:t>
            </a:r>
            <a:endParaRPr/>
          </a:p>
          <a:p>
            <a:pPr indent="0" lvl="0" marL="0" rtl="0" algn="ctr">
              <a:spcBef>
                <a:spcPts val="1600"/>
              </a:spcBef>
              <a:spcAft>
                <a:spcPts val="0"/>
              </a:spcAft>
              <a:buNone/>
            </a:pPr>
            <a:r>
              <a:rPr lang="en"/>
              <a:t>Applications are endless, slides won’t be enough to talk about every applications.</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Autonomous Vehicles (Cars, Underwater, Air)</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789875" y="1017725"/>
            <a:ext cx="7564250" cy="409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Speech Recognition, Conversational Agents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524000" y="1357313"/>
            <a:ext cx="6096000" cy="2428875"/>
          </a:xfrm>
          <a:prstGeom prst="rect">
            <a:avLst/>
          </a:prstGeom>
          <a:noFill/>
          <a:ln>
            <a:noFill/>
          </a:ln>
        </p:spPr>
      </p:pic>
      <p:sp>
        <p:nvSpPr>
          <p:cNvPr id="106" name="Google Shape;106;p20"/>
          <p:cNvSpPr txBox="1"/>
          <p:nvPr/>
        </p:nvSpPr>
        <p:spPr>
          <a:xfrm>
            <a:off x="0" y="4703625"/>
            <a:ext cx="35256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Diagnosis</a:t>
            </a:r>
            <a:endParaRPr/>
          </a:p>
        </p:txBody>
      </p:sp>
      <p:pic>
        <p:nvPicPr>
          <p:cNvPr id="112" name="Google Shape;112;p21"/>
          <p:cNvPicPr preferRelativeResize="0"/>
          <p:nvPr/>
        </p:nvPicPr>
        <p:blipFill>
          <a:blip r:embed="rId3">
            <a:alphaModFix/>
          </a:blip>
          <a:stretch>
            <a:fillRect/>
          </a:stretch>
        </p:blipFill>
        <p:spPr>
          <a:xfrm>
            <a:off x="0" y="1017736"/>
            <a:ext cx="5962575" cy="2764450"/>
          </a:xfrm>
          <a:prstGeom prst="rect">
            <a:avLst/>
          </a:prstGeom>
          <a:noFill/>
          <a:ln>
            <a:noFill/>
          </a:ln>
        </p:spPr>
      </p:pic>
      <p:pic>
        <p:nvPicPr>
          <p:cNvPr descr="Niramai has developed a breast-cancer screening solution that is non-intrusive &amp; gives the patient complete privacy. The core technology of the solution is an artificial intelligence led diagnostic platform that uses patented thermal image processing and machine learning algorithms for reliable and accurate breast cancer screening. Launchpad Accelerator (https://developers.google.com/programs/launchpad/)  helped them scale their technical architecture &amp; business. &#10;&#10;Learn more at https://developers.google.com/programs/launchpad/" id="113" name="Google Shape;113;p21" title="Niramai, using technology to fight breast cancer in India - Launchpad Accelerator">
            <a:hlinkClick r:id="rId4"/>
          </p:cNvPr>
          <p:cNvPicPr preferRelativeResize="0"/>
          <p:nvPr/>
        </p:nvPicPr>
        <p:blipFill>
          <a:blip r:embed="rId5">
            <a:alphaModFix/>
          </a:blip>
          <a:stretch>
            <a:fillRect/>
          </a:stretch>
        </p:blipFill>
        <p:spPr>
          <a:xfrm>
            <a:off x="6081800" y="1293575"/>
            <a:ext cx="2972750" cy="2229550"/>
          </a:xfrm>
          <a:prstGeom prst="rect">
            <a:avLst/>
          </a:prstGeom>
          <a:noFill/>
          <a:ln>
            <a:noFill/>
          </a:ln>
        </p:spPr>
      </p:pic>
      <p:sp>
        <p:nvSpPr>
          <p:cNvPr id="114" name="Google Shape;114;p21"/>
          <p:cNvSpPr txBox="1"/>
          <p:nvPr/>
        </p:nvSpPr>
        <p:spPr>
          <a:xfrm>
            <a:off x="276950" y="4794825"/>
            <a:ext cx="18321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Source</a:t>
            </a:r>
            <a:endParaRPr/>
          </a:p>
        </p:txBody>
      </p:sp>
      <p:sp>
        <p:nvSpPr>
          <p:cNvPr id="115" name="Google Shape;115;p21"/>
          <p:cNvSpPr txBox="1"/>
          <p:nvPr/>
        </p:nvSpPr>
        <p:spPr>
          <a:xfrm>
            <a:off x="97825" y="3923550"/>
            <a:ext cx="8777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makes the diagnosis of many diseases cheaper, faster and more accurate than it used to be.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