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4"/>
  </p:notesMasterIdLst>
  <p:sldIdLst>
    <p:sldId id="258" r:id="rId2"/>
    <p:sldId id="257" r:id="rId3"/>
    <p:sldId id="259" r:id="rId4"/>
    <p:sldId id="260" r:id="rId5"/>
    <p:sldId id="277" r:id="rId6"/>
    <p:sldId id="278" r:id="rId7"/>
    <p:sldId id="279" r:id="rId8"/>
    <p:sldId id="280" r:id="rId9"/>
    <p:sldId id="282" r:id="rId10"/>
    <p:sldId id="281" r:id="rId11"/>
    <p:sldId id="283" r:id="rId12"/>
    <p:sldId id="286" r:id="rId13"/>
    <p:sldId id="284" r:id="rId14"/>
    <p:sldId id="273" r:id="rId15"/>
    <p:sldId id="261" r:id="rId16"/>
    <p:sldId id="262" r:id="rId17"/>
    <p:sldId id="274" r:id="rId18"/>
    <p:sldId id="275" r:id="rId19"/>
    <p:sldId id="276" r:id="rId20"/>
    <p:sldId id="263" r:id="rId21"/>
    <p:sldId id="285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94648"/>
  </p:normalViewPr>
  <p:slideViewPr>
    <p:cSldViewPr snapToGrid="0" snapToObjects="1">
      <p:cViewPr varScale="1">
        <p:scale>
          <a:sx n="69" d="100"/>
          <a:sy n="69" d="100"/>
        </p:scale>
        <p:origin x="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66EF-ACFE-884C-A90E-A652A42AC0FE}" type="datetimeFigureOut">
              <a:rPr kumimoji="1" lang="zh-CN" altLang="en-US" smtClean="0"/>
              <a:t>2018/6/3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B008B-A233-AD42-8877-3D39E3F0E3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88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B008B-A233-AD42-8877-3D39E3F0E35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34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6/3/2018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mysql/mysql-tutoria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ncloud.cn/thinkphp/mysql-design-optimalize/393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数据库介绍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2148" y="2795677"/>
            <a:ext cx="8053808" cy="2585323"/>
          </a:xfrm>
          <a:prstGeom prst="rect">
            <a:avLst/>
          </a:prstGeom>
          <a:noFill/>
        </p:spPr>
        <p:txBody>
          <a:bodyPr wrap="none" lIns="91440" tIns="45720" rIns="91440" bIns="45720" anchor="ctr" anchorCtr="1">
            <a:spAutoFit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kumimoji="1"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SQL</a:t>
            </a:r>
            <a:r>
              <a:rPr kumimoji="1"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概述与数据定义</a:t>
            </a:r>
            <a:endParaRPr kumimoji="1" lang="en-US" altLang="zh-CN" sz="54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marL="914400" indent="-914400" algn="ctr">
              <a:buFont typeface="+mj-lt"/>
              <a:buAutoNum type="arabicPeriod"/>
            </a:pPr>
            <a:r>
              <a:rPr kumimoji="1"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构建教务管理</a:t>
            </a:r>
            <a:r>
              <a:rPr kumimoji="1"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数据库</a:t>
            </a:r>
            <a:endParaRPr kumimoji="1" lang="en-US" altLang="zh-CN" sz="54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marL="914400" indent="-914400" algn="ctr">
              <a:buFont typeface="+mj-lt"/>
              <a:buAutoNum type="arabicPeriod"/>
            </a:pPr>
            <a:r>
              <a:rPr kumimoji="1"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数据查询</a:t>
            </a:r>
            <a:r>
              <a:rPr kumimoji="1"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SQL</a:t>
            </a:r>
            <a:r>
              <a:rPr kumimoji="1"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语句用法</a:t>
            </a:r>
            <a:endParaRPr kumimoji="1" lang="en-US" altLang="zh-CN" sz="5400" b="1" cap="none" spc="0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192" y="39469"/>
            <a:ext cx="59073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smtClean="0">
                <a:ln/>
                <a:solidFill>
                  <a:schemeClr val="accent3"/>
                </a:solidFill>
              </a:rPr>
              <a:t>教务管理数据库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的</a:t>
            </a:r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ER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关系图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08" y="1246632"/>
            <a:ext cx="7277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384" y="39469"/>
            <a:ext cx="59073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smtClean="0">
                <a:ln/>
                <a:solidFill>
                  <a:schemeClr val="accent3"/>
                </a:solidFill>
              </a:rPr>
              <a:t>教务管理数据库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的</a:t>
            </a:r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ER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关系图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48" y="1396492"/>
            <a:ext cx="6883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384" y="39469"/>
            <a:ext cx="59073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教务管理数据库的</a:t>
            </a:r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ER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关系图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1460500"/>
            <a:ext cx="6959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79343" y="39469"/>
            <a:ext cx="59073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教务管理数据库的</a:t>
            </a:r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ER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关系图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47168"/>
            <a:ext cx="9204960" cy="54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722" y="41532"/>
            <a:ext cx="61863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smtClean="0">
                <a:ln/>
                <a:solidFill>
                  <a:schemeClr val="accent3"/>
                </a:solidFill>
              </a:rPr>
              <a:t>教务管理数据库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的模型关系图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91733" y="2760133"/>
            <a:ext cx="2116667" cy="3200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063368" y="4165599"/>
            <a:ext cx="1980900" cy="25061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044268" y="1132932"/>
            <a:ext cx="1955200" cy="1811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1733" y="2760133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 smtClean="0">
                <a:solidFill>
                  <a:srgbClr val="FF0000"/>
                </a:solidFill>
              </a:rPr>
              <a:t>student_id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1733" y="3105666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name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1733" y="3474998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sex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576710" y="984824"/>
            <a:ext cx="1980900" cy="25061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623158" y="4318684"/>
            <a:ext cx="2051106" cy="1641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73264" y="618702"/>
            <a:ext cx="143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c</a:t>
            </a:r>
            <a:r>
              <a:rPr kumimoji="1" lang="en-US" altLang="zh-CN" sz="2800" smtClean="0"/>
              <a:t>ourse 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930399" y="2221693"/>
            <a:ext cx="143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mtClean="0"/>
              <a:t>student</a:t>
            </a:r>
            <a:endParaRPr kumimoji="1"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00453" y="3653396"/>
            <a:ext cx="195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mtClean="0"/>
              <a:t>major</a:t>
            </a:r>
            <a:endParaRPr kumimoji="1"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18276" y="510002"/>
            <a:ext cx="143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i="1" u="sng" dirty="0" smtClean="0"/>
              <a:t>score</a:t>
            </a:r>
            <a:endParaRPr kumimoji="1" lang="zh-CN" altLang="en-US" sz="2800" b="1" i="1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8812598" y="3839230"/>
            <a:ext cx="332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/>
              <a:t>i</a:t>
            </a:r>
            <a:r>
              <a:rPr kumimoji="1" lang="en-US" altLang="zh-CN" sz="2800" smtClean="0"/>
              <a:t>nstitution </a:t>
            </a:r>
            <a:endParaRPr kumimoji="1"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575734" y="4318684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nstitution_id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41268" y="119994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c</a:t>
            </a:r>
            <a:r>
              <a:rPr lang="en-US" altLang="zh-CN" smtClean="0">
                <a:solidFill>
                  <a:srgbClr val="00B0F0"/>
                </a:solidFill>
              </a:rPr>
              <a:t>ourse_id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76709" y="1084934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score_value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12569" y="4175667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 smtClean="0">
                <a:solidFill>
                  <a:srgbClr val="7030A0"/>
                </a:solidFill>
              </a:rPr>
              <a:t>major_id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2569" y="4555067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>
                <a:solidFill>
                  <a:srgbClr val="00B050"/>
                </a:solidFill>
              </a:rPr>
              <a:t>m</a:t>
            </a:r>
            <a:r>
              <a:rPr lang="en-US" altLang="zh-CN" dirty="0" err="1" smtClean="0">
                <a:solidFill>
                  <a:srgbClr val="00B050"/>
                </a:solidFill>
              </a:rPr>
              <a:t>ajor_name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17293" y="1416191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 err="1" smtClean="0">
                <a:solidFill>
                  <a:srgbClr val="FF0000"/>
                </a:solidFill>
              </a:rPr>
              <a:t>tudent_id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0199" y="3806335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err="1">
                <a:solidFill>
                  <a:srgbClr val="7030A0"/>
                </a:solidFill>
              </a:rPr>
              <a:t>m</a:t>
            </a:r>
            <a:r>
              <a:rPr kumimoji="1" lang="en-US" altLang="zh-CN" dirty="0" err="1" smtClean="0">
                <a:solidFill>
                  <a:srgbClr val="7030A0"/>
                </a:solidFill>
              </a:rPr>
              <a:t>ajor_id</a:t>
            </a:r>
            <a:endParaRPr kumimoji="1"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98317" y="4176337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nation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25902" y="4504535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dirty="0" smtClean="0">
                <a:solidFill>
                  <a:schemeClr val="accent3"/>
                </a:solidFill>
              </a:rPr>
              <a:t>time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03951" y="4924399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ajor_kind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03951" y="5280388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nstitution_id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47211" y="1572155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ourse_name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47211" y="1957760"/>
            <a:ext cx="163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course_credit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247211" y="2358327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nstitution_id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98844" y="4726711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 smtClean="0">
                <a:solidFill>
                  <a:srgbClr val="00B050"/>
                </a:solidFill>
              </a:rPr>
              <a:t>institution_name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40991" y="5113298"/>
            <a:ext cx="209973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smtClean="0">
                <a:solidFill>
                  <a:srgbClr val="00B050"/>
                </a:solidFill>
              </a:rPr>
              <a:t>institution_president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47001" y="1715584"/>
            <a:ext cx="209973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 err="1" smtClean="0">
                <a:solidFill>
                  <a:srgbClr val="00B0F0"/>
                </a:solidFill>
              </a:rPr>
              <a:t>course_id</a:t>
            </a:r>
            <a:endParaRPr lang="en-US" altLang="zh-CN" dirty="0">
              <a:solidFill>
                <a:srgbClr val="00B0F0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3206496" y="3991001"/>
            <a:ext cx="2293957" cy="39575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V="1">
            <a:off x="6874891" y="4544999"/>
            <a:ext cx="2009243" cy="930253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 flipH="1" flipV="1">
            <a:off x="8802446" y="2542993"/>
            <a:ext cx="1673356" cy="1960357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 flipV="1">
            <a:off x="3206496" y="1656885"/>
            <a:ext cx="1708881" cy="12879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6200121" y="1412622"/>
            <a:ext cx="1285215" cy="500998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60000" sy="59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6176" y="776480"/>
            <a:ext cx="3971544" cy="1746914"/>
          </a:xfrm>
        </p:spPr>
        <p:txBody>
          <a:bodyPr/>
          <a:lstStyle/>
          <a:p>
            <a:r>
              <a:rPr kumimoji="1" lang="zh-CN" altLang="en-US" dirty="0" smtClean="0"/>
              <a:t>数据</a:t>
            </a:r>
            <a:r>
              <a:rPr kumimoji="1" lang="zh-CN" altLang="en-US" dirty="0"/>
              <a:t>查询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</a:t>
            </a:r>
            <a:r>
              <a:rPr kumimoji="1" lang="zh-CN" altLang="en-US" dirty="0" smtClean="0"/>
              <a:t>用法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语句用法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、单表查询与分组统计查询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、基于教务管理表</a:t>
            </a:r>
            <a:r>
              <a:rPr kumimoji="1" lang="zh-CN" altLang="en-US" dirty="0"/>
              <a:t>的对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语句的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en-US" altLang="zh-CN" dirty="0"/>
              <a:t>4</a:t>
            </a:r>
            <a:r>
              <a:rPr kumimoji="1" lang="zh-CN" altLang="en-US" dirty="0" smtClean="0"/>
              <a:t>、连接查询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" y="96621"/>
            <a:ext cx="38635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SELECT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语句用法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777" y="989947"/>
            <a:ext cx="8043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基本格式：</a:t>
            </a:r>
            <a:endParaRPr kumimoji="1" lang="en-US" altLang="zh-CN" dirty="0" smtClean="0"/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SELECT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选择表达式</a:t>
            </a:r>
            <a:r>
              <a:rPr kumimoji="1" lang="en-US" altLang="zh-CN" dirty="0" smtClean="0"/>
              <a:t>&gt;[,&lt;</a:t>
            </a:r>
            <a:r>
              <a:rPr kumimoji="1" lang="zh-CN" altLang="en-US" dirty="0" smtClean="0"/>
              <a:t>选择表达式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FROM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数据源</a:t>
            </a:r>
            <a:r>
              <a:rPr kumimoji="1" lang="en-US" altLang="zh-CN" dirty="0" smtClean="0"/>
              <a:t>&gt;[,&lt;</a:t>
            </a:r>
            <a:r>
              <a:rPr kumimoji="1" lang="zh-CN" altLang="en-US" dirty="0" smtClean="0"/>
              <a:t>数据源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 smtClean="0"/>
              <a:t>[WHERE&lt;</a:t>
            </a:r>
            <a:r>
              <a:rPr kumimoji="1" lang="zh-CN" altLang="en-US" dirty="0" smtClean="0"/>
              <a:t>条件表达式</a:t>
            </a:r>
            <a:r>
              <a:rPr kumimoji="1" lang="en-US" altLang="zh-CN" dirty="0" smtClean="0"/>
              <a:t>&gt;]</a:t>
            </a:r>
          </a:p>
          <a:p>
            <a:r>
              <a:rPr kumimoji="1" lang="en-US" altLang="zh-CN" dirty="0" smtClean="0"/>
              <a:t>[GROUP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BY&lt;</a:t>
            </a:r>
            <a:r>
              <a:rPr kumimoji="1" lang="zh-CN" altLang="en-US" dirty="0" smtClean="0"/>
              <a:t>分组表达式</a:t>
            </a:r>
            <a:r>
              <a:rPr kumimoji="1" lang="en-US" altLang="zh-CN" dirty="0" smtClean="0"/>
              <a:t>&gt;[,&lt;</a:t>
            </a:r>
            <a:r>
              <a:rPr kumimoji="1" lang="zh-CN" altLang="en-US" dirty="0" smtClean="0"/>
              <a:t>分组表达式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][HAVING&lt;</a:t>
            </a:r>
            <a:r>
              <a:rPr kumimoji="1" lang="zh-CN" altLang="en-US" dirty="0" smtClean="0"/>
              <a:t>条件表达式</a:t>
            </a:r>
            <a:r>
              <a:rPr kumimoji="1" lang="en-US" altLang="zh-CN" dirty="0" smtClean="0"/>
              <a:t>&gt;]]</a:t>
            </a:r>
          </a:p>
          <a:p>
            <a:r>
              <a:rPr kumimoji="1" lang="en-US" altLang="zh-CN" dirty="0" smtClean="0"/>
              <a:t>[ORDER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BY&lt;</a:t>
            </a:r>
            <a:r>
              <a:rPr kumimoji="1" lang="zh-CN" altLang="en-US" dirty="0" smtClean="0"/>
              <a:t>排序条件</a:t>
            </a:r>
            <a:r>
              <a:rPr kumimoji="1" lang="en-US" altLang="zh-CN" dirty="0" smtClean="0"/>
              <a:t>&gt;[,&lt;</a:t>
            </a:r>
            <a:r>
              <a:rPr kumimoji="1" lang="zh-CN" altLang="en-US" dirty="0" smtClean="0"/>
              <a:t>排序条件</a:t>
            </a:r>
            <a:r>
              <a:rPr kumimoji="1" lang="en-US" altLang="zh-CN" dirty="0" smtClean="0"/>
              <a:t>&gt;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]];</a:t>
            </a:r>
            <a:endParaRPr kumimoji="1" lang="zh-CN" altLang="en-US" dirty="0"/>
          </a:p>
        </p:txBody>
      </p:sp>
      <p:sp>
        <p:nvSpPr>
          <p:cNvPr id="8" name="燕尾形 7"/>
          <p:cNvSpPr/>
          <p:nvPr/>
        </p:nvSpPr>
        <p:spPr>
          <a:xfrm>
            <a:off x="928687" y="3586163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3026" y="3543299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语句至少包含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SELECT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>
                <a:solidFill>
                  <a:srgbClr val="FF0000"/>
                </a:solidFill>
              </a:rPr>
              <a:t>FROM</a:t>
            </a:r>
            <a:r>
              <a:rPr kumimoji="1" lang="zh-CN" altLang="en-US" dirty="0" smtClean="0"/>
              <a:t>两个子句。</a:t>
            </a:r>
            <a:endParaRPr kumimoji="1" lang="zh-CN" altLang="en-US" dirty="0"/>
          </a:p>
        </p:txBody>
      </p:sp>
      <p:sp>
        <p:nvSpPr>
          <p:cNvPr id="10" name="燕尾形 9"/>
          <p:cNvSpPr/>
          <p:nvPr/>
        </p:nvSpPr>
        <p:spPr>
          <a:xfrm>
            <a:off x="928686" y="4246425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3026" y="4202488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子句中包含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一个</a:t>
            </a:r>
            <a:r>
              <a:rPr kumimoji="1" lang="zh-CN" altLang="en-US" dirty="0" smtClean="0"/>
              <a:t>或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多个</a:t>
            </a:r>
            <a:r>
              <a:rPr kumimoji="1" lang="zh-CN" altLang="en-US" dirty="0" smtClean="0"/>
              <a:t>选择表达式，指明要查询的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列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12" name="燕尾形 11"/>
          <p:cNvSpPr/>
          <p:nvPr/>
        </p:nvSpPr>
        <p:spPr>
          <a:xfrm>
            <a:off x="928686" y="4905614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3026" y="4861677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所谓数据源可以是基表，也可以是视图。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7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60000" sy="59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69" y="96621"/>
            <a:ext cx="52629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单表</a:t>
            </a:r>
            <a:r>
              <a:rPr lang="zh-CN" altLang="en-US" sz="3600" b="1" smtClean="0">
                <a:ln/>
                <a:solidFill>
                  <a:schemeClr val="accent3"/>
                </a:solidFill>
              </a:rPr>
              <a:t>查询与分组统计查询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85799" y="1090851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0139" y="104691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查询基表中的全部数据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00112" y="1432317"/>
            <a:ext cx="73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/>
              <a:t>*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student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5799" y="2000391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0139" y="195645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查询基表中若干列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00112" y="2341857"/>
            <a:ext cx="73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列名称</a:t>
            </a:r>
            <a:r>
              <a:rPr kumimoji="1" lang="en-US" altLang="zh-CN" dirty="0" smtClean="0">
                <a:solidFill>
                  <a:srgbClr val="FF0000"/>
                </a:solidFill>
              </a:rPr>
              <a:t>&gt;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student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85799" y="3036592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0139" y="2992655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查询经过计算的值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700112" y="3378058"/>
            <a:ext cx="73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SELECT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列名称</a:t>
            </a:r>
            <a:r>
              <a:rPr kumimoji="1" lang="en-US" altLang="zh-CN" dirty="0" smtClean="0">
                <a:solidFill>
                  <a:srgbClr val="FF0000"/>
                </a:solidFill>
              </a:rPr>
              <a:t>&gt;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15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-abs(&lt;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列名称</a:t>
            </a:r>
            <a:r>
              <a:rPr kumimoji="1" lang="en-US" altLang="zh-CN" dirty="0" smtClean="0">
                <a:solidFill>
                  <a:srgbClr val="FF0000"/>
                </a:solidFill>
              </a:rPr>
              <a:t>&gt;)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student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685799" y="4108845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00139" y="4064908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WHERE</a:t>
            </a:r>
            <a:r>
              <a:rPr lang="zh-CN" altLang="en-US" dirty="0"/>
              <a:t>子句来获取指定的记录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00112" y="4481742"/>
            <a:ext cx="730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r>
              <a:rPr lang="zh-CN" altLang="en-US" dirty="0"/>
              <a:t>子句中可以使用等号</a:t>
            </a:r>
            <a:r>
              <a:rPr lang="en-US" altLang="zh-CN" dirty="0"/>
              <a:t>=</a:t>
            </a:r>
            <a:r>
              <a:rPr lang="zh-CN" altLang="en-US" dirty="0"/>
              <a:t>来设定获取数据的条件</a:t>
            </a:r>
          </a:p>
          <a:p>
            <a:r>
              <a:rPr lang="en-US" altLang="zh-CN" dirty="0"/>
              <a:t>select * from 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  <a:r>
              <a:rPr lang="en-US" altLang="zh-CN" dirty="0"/>
              <a:t> where time='</a:t>
            </a:r>
            <a:r>
              <a:rPr lang="en-US" altLang="zh-CN" dirty="0">
                <a:solidFill>
                  <a:srgbClr val="FF0000"/>
                </a:solidFill>
              </a:rPr>
              <a:t>2016-02-15</a:t>
            </a:r>
            <a:r>
              <a:rPr lang="en-US" altLang="zh-CN" dirty="0"/>
              <a:t>';</a:t>
            </a:r>
          </a:p>
        </p:txBody>
      </p:sp>
      <p:sp>
        <p:nvSpPr>
          <p:cNvPr id="24" name="燕尾形 23"/>
          <p:cNvSpPr/>
          <p:nvPr/>
        </p:nvSpPr>
        <p:spPr>
          <a:xfrm>
            <a:off x="685799" y="5273431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00139" y="5231640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读取需要的数据列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700112" y="5925473"/>
            <a:ext cx="73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SELECT * FROM </a:t>
            </a:r>
            <a:r>
              <a:rPr lang="de-DE" altLang="zh-CN" dirty="0" err="1">
                <a:solidFill>
                  <a:srgbClr val="FF0000"/>
                </a:solidFill>
              </a:rPr>
              <a:t>student</a:t>
            </a:r>
            <a:r>
              <a:rPr lang="de-DE" altLang="zh-CN" dirty="0">
                <a:solidFill>
                  <a:srgbClr val="FF0000"/>
                </a:solidFill>
              </a:rPr>
              <a:t> </a:t>
            </a:r>
            <a:r>
              <a:rPr lang="de-DE" altLang="zh-CN" dirty="0"/>
              <a:t>WHERE </a:t>
            </a:r>
            <a:r>
              <a:rPr lang="de-DE" altLang="zh-CN" dirty="0" err="1"/>
              <a:t>name</a:t>
            </a:r>
            <a:r>
              <a:rPr lang="de-DE" altLang="zh-CN" dirty="0"/>
              <a:t>='</a:t>
            </a:r>
            <a:r>
              <a:rPr lang="zh-CN" altLang="de-DE" dirty="0">
                <a:solidFill>
                  <a:srgbClr val="FF0000"/>
                </a:solidFill>
              </a:rPr>
              <a:t>张三</a:t>
            </a:r>
            <a:r>
              <a:rPr lang="de-DE" altLang="zh-CN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3826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2" y="96621"/>
            <a:ext cx="7585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smtClean="0">
                <a:ln/>
                <a:solidFill>
                  <a:schemeClr val="accent3"/>
                </a:solidFill>
              </a:rPr>
              <a:t>基于教务管理表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的对</a:t>
            </a:r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SQL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语句的操作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1261533" y="938451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5873" y="89451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向</a:t>
            </a:r>
            <a:r>
              <a:rPr kumimoji="1" lang="zh-CN" altLang="en-US" dirty="0" smtClean="0"/>
              <a:t>数据库的</a:t>
            </a: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表中</a:t>
            </a:r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使用</a:t>
            </a:r>
            <a:r>
              <a:rPr kumimoji="1" lang="en-US" altLang="zh-CN" dirty="0"/>
              <a:t>INSERT INTO</a:t>
            </a:r>
            <a:r>
              <a:rPr kumimoji="1" lang="zh-CN" altLang="en-US" dirty="0"/>
              <a:t>插入数据</a:t>
            </a:r>
          </a:p>
        </p:txBody>
      </p:sp>
      <p:sp>
        <p:nvSpPr>
          <p:cNvPr id="5" name="矩形 4"/>
          <p:cNvSpPr/>
          <p:nvPr/>
        </p:nvSpPr>
        <p:spPr>
          <a:xfrm>
            <a:off x="2523067" y="14154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insert into student (</a:t>
            </a:r>
            <a:r>
              <a:rPr lang="en-US" altLang="zh-CN" sz="2000" dirty="0" err="1"/>
              <a:t>student_id,name,sex,major_id,time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values</a:t>
            </a:r>
          </a:p>
          <a:p>
            <a:r>
              <a:rPr lang="en-US" altLang="zh-CN" sz="2000" dirty="0" smtClean="0"/>
              <a:t>(8</a:t>
            </a:r>
            <a:r>
              <a:rPr lang="en-US" altLang="zh-CN" sz="2000" dirty="0"/>
              <a:t>,'</a:t>
            </a:r>
            <a:r>
              <a:rPr lang="zh-CN" altLang="en-US" sz="2000" dirty="0"/>
              <a:t>张三</a:t>
            </a:r>
            <a:r>
              <a:rPr lang="en-US" altLang="zh-CN" sz="2000" dirty="0"/>
              <a:t>','</a:t>
            </a:r>
            <a:r>
              <a:rPr lang="zh-CN" altLang="en-US" sz="2000" dirty="0"/>
              <a:t>男</a:t>
            </a:r>
            <a:r>
              <a:rPr lang="en-US" altLang="zh-CN" sz="2000" dirty="0"/>
              <a:t>',2,'2016-02-15</a:t>
            </a:r>
            <a:r>
              <a:rPr lang="en-US" altLang="zh-CN" sz="2000" dirty="0" smtClean="0"/>
              <a:t>'),</a:t>
            </a:r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9,'</a:t>
            </a:r>
            <a:r>
              <a:rPr lang="zh-CN" altLang="en-US" sz="2000" dirty="0"/>
              <a:t>李四</a:t>
            </a:r>
            <a:r>
              <a:rPr lang="en-US" altLang="zh-CN" sz="2000" dirty="0"/>
              <a:t>','</a:t>
            </a:r>
            <a:r>
              <a:rPr lang="zh-CN" altLang="en-US" sz="2000" dirty="0"/>
              <a:t>男</a:t>
            </a:r>
            <a:r>
              <a:rPr lang="en-US" altLang="zh-CN" sz="2000" dirty="0"/>
              <a:t>',2,'2016-02-15');</a:t>
            </a:r>
            <a:endParaRPr lang="mr-IN" altLang="zh-CN" sz="2000" dirty="0"/>
          </a:p>
        </p:txBody>
      </p:sp>
      <p:sp>
        <p:nvSpPr>
          <p:cNvPr id="6" name="燕尾形 5"/>
          <p:cNvSpPr/>
          <p:nvPr/>
        </p:nvSpPr>
        <p:spPr>
          <a:xfrm>
            <a:off x="1261533" y="3308368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5873" y="3264431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修改或更新数据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23067" y="38515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altLang="zh-CN" dirty="0"/>
              <a:t>UPDATE </a:t>
            </a:r>
            <a:r>
              <a:rPr lang="de-DE" altLang="zh-CN" dirty="0" err="1"/>
              <a:t>student</a:t>
            </a:r>
            <a:r>
              <a:rPr lang="de-DE" altLang="zh-CN" dirty="0"/>
              <a:t> SET </a:t>
            </a:r>
            <a:r>
              <a:rPr lang="de-DE" altLang="zh-CN" dirty="0" err="1"/>
              <a:t>name</a:t>
            </a:r>
            <a:r>
              <a:rPr lang="de-DE" altLang="zh-CN" dirty="0"/>
              <a:t>='</a:t>
            </a:r>
            <a:r>
              <a:rPr lang="zh-CN" altLang="de-DE" dirty="0"/>
              <a:t>王五</a:t>
            </a:r>
            <a:r>
              <a:rPr lang="de-DE" altLang="zh-CN" dirty="0"/>
              <a:t>' WHERE </a:t>
            </a:r>
            <a:r>
              <a:rPr lang="de-DE" altLang="zh-CN" dirty="0" err="1"/>
              <a:t>student_id</a:t>
            </a:r>
            <a:r>
              <a:rPr lang="de-DE" altLang="zh-CN" dirty="0"/>
              <a:t>=9;</a:t>
            </a:r>
          </a:p>
          <a:p>
            <a:r>
              <a:rPr lang="de-DE" altLang="zh-CN" dirty="0" err="1"/>
              <a:t>select</a:t>
            </a:r>
            <a:r>
              <a:rPr lang="de-DE" altLang="zh-CN" dirty="0"/>
              <a:t> * </a:t>
            </a:r>
            <a:r>
              <a:rPr lang="de-DE" altLang="zh-CN" dirty="0" err="1"/>
              <a:t>from</a:t>
            </a:r>
            <a:r>
              <a:rPr lang="de-DE" altLang="zh-CN" dirty="0"/>
              <a:t> </a:t>
            </a:r>
            <a:r>
              <a:rPr lang="de-DE" altLang="zh-CN" dirty="0" err="1"/>
              <a:t>student</a:t>
            </a:r>
            <a:r>
              <a:rPr lang="de-DE" altLang="zh-CN" dirty="0"/>
              <a:t>;</a:t>
            </a:r>
          </a:p>
        </p:txBody>
      </p:sp>
      <p:sp>
        <p:nvSpPr>
          <p:cNvPr id="9" name="燕尾形 8"/>
          <p:cNvSpPr/>
          <p:nvPr/>
        </p:nvSpPr>
        <p:spPr>
          <a:xfrm>
            <a:off x="1261533" y="5073485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75873" y="5029548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DELETE FROM</a:t>
            </a:r>
            <a:r>
              <a:rPr kumimoji="1" lang="zh-CN" altLang="en-US" dirty="0"/>
              <a:t>删除数据</a:t>
            </a:r>
          </a:p>
        </p:txBody>
      </p:sp>
      <p:sp>
        <p:nvSpPr>
          <p:cNvPr id="11" name="矩形 10"/>
          <p:cNvSpPr/>
          <p:nvPr/>
        </p:nvSpPr>
        <p:spPr>
          <a:xfrm>
            <a:off x="2523067" y="5550442"/>
            <a:ext cx="4962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DELETE FROM student WHERE </a:t>
            </a:r>
            <a:r>
              <a:rPr lang="en-US" altLang="zh-CN" dirty="0" err="1"/>
              <a:t>student_id</a:t>
            </a:r>
            <a:r>
              <a:rPr lang="en-US" altLang="zh-CN" dirty="0"/>
              <a:t>=9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delete </a:t>
            </a:r>
            <a:r>
              <a:rPr lang="en-US" altLang="zh-CN" dirty="0"/>
              <a:t>from student where name='</a:t>
            </a:r>
            <a:r>
              <a:rPr lang="zh-CN" altLang="en-US" dirty="0"/>
              <a:t>张三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/>
              <a:t>* from student;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1261533" y="938451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5873" y="89451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name</a:t>
            </a:r>
            <a:r>
              <a:rPr lang="zh-CN" altLang="en-US" dirty="0"/>
              <a:t>字段中出现过‘张’的数据</a:t>
            </a:r>
          </a:p>
        </p:txBody>
      </p:sp>
      <p:sp>
        <p:nvSpPr>
          <p:cNvPr id="5" name="矩形 4"/>
          <p:cNvSpPr/>
          <p:nvPr/>
        </p:nvSpPr>
        <p:spPr>
          <a:xfrm>
            <a:off x="2421465" y="1947626"/>
            <a:ext cx="7010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* from student  WHERE name LIKE '%</a:t>
            </a:r>
            <a:r>
              <a:rPr lang="zh-CN" altLang="en-US" dirty="0"/>
              <a:t>张</a:t>
            </a:r>
            <a:r>
              <a:rPr lang="en-US" altLang="zh-CN" dirty="0"/>
              <a:t>%';</a:t>
            </a:r>
          </a:p>
        </p:txBody>
      </p:sp>
      <p:sp>
        <p:nvSpPr>
          <p:cNvPr id="6" name="燕尾形 5"/>
          <p:cNvSpPr/>
          <p:nvPr/>
        </p:nvSpPr>
        <p:spPr>
          <a:xfrm>
            <a:off x="1261533" y="3934901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5873" y="3890964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使用</a:t>
            </a:r>
            <a:r>
              <a:rPr lang="en-US" altLang="zh-CN" dirty="0"/>
              <a:t>ORDER BY</a:t>
            </a:r>
            <a:r>
              <a:rPr lang="zh-CN" altLang="en-US" dirty="0"/>
              <a:t>将查询数据排序后再返回数据：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21465" y="44118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* FROM student ORDER BY time ASC;</a:t>
            </a:r>
          </a:p>
          <a:p>
            <a:r>
              <a:rPr lang="en-US" altLang="zh-CN" dirty="0"/>
              <a:t>#DESC</a:t>
            </a:r>
            <a:r>
              <a:rPr lang="zh-CN" altLang="en-US" dirty="0"/>
              <a:t>为降序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812" y="96621"/>
            <a:ext cx="7585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smtClean="0">
                <a:ln/>
                <a:solidFill>
                  <a:schemeClr val="accent3"/>
                </a:solidFill>
              </a:rPr>
              <a:t>基于教务管理表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的对</a:t>
            </a:r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SQL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语句的操作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0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1203167" y="1080020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7507" y="1489896"/>
            <a:ext cx="1031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BY</a:t>
            </a:r>
            <a:r>
              <a:rPr lang="zh-CN" altLang="en-US" dirty="0"/>
              <a:t>将数据表</a:t>
            </a:r>
            <a:r>
              <a:rPr lang="en-US" altLang="zh-CN" dirty="0"/>
              <a:t>course</a:t>
            </a:r>
            <a:r>
              <a:rPr lang="zh-CN" altLang="en-US" dirty="0"/>
              <a:t>按</a:t>
            </a:r>
            <a:r>
              <a:rPr lang="en-US" altLang="zh-CN" dirty="0" err="1"/>
              <a:t>institution_id</a:t>
            </a:r>
            <a:r>
              <a:rPr lang="zh-CN" altLang="en-US" dirty="0"/>
              <a:t>进行分组，并统计每个学院共有多少门课程</a:t>
            </a:r>
          </a:p>
          <a:p>
            <a:r>
              <a:rPr lang="en-US" altLang="zh-CN" dirty="0"/>
              <a:t>GROUP BY</a:t>
            </a:r>
            <a:r>
              <a:rPr lang="zh-CN" altLang="en-US" dirty="0"/>
              <a:t>将</a:t>
            </a:r>
            <a:r>
              <a:rPr lang="zh-CN" altLang="en-US" dirty="0" smtClean="0"/>
              <a:t>数据表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按</a:t>
            </a:r>
            <a:r>
              <a:rPr lang="en-US" altLang="zh-CN" dirty="0" err="1"/>
              <a:t>institution_id</a:t>
            </a:r>
            <a:r>
              <a:rPr lang="zh-CN" altLang="en-US" dirty="0"/>
              <a:t>进行分组，并统计每个学院共有</a:t>
            </a:r>
            <a:r>
              <a:rPr lang="zh-CN" altLang="en-US" dirty="0" smtClean="0"/>
              <a:t>多少个专业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12" y="96621"/>
            <a:ext cx="7585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smtClean="0">
                <a:ln/>
                <a:solidFill>
                  <a:schemeClr val="accent3"/>
                </a:solidFill>
              </a:rPr>
              <a:t>基于教务管理表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的对</a:t>
            </a:r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SQL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语句的操作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7507" y="1042604"/>
            <a:ext cx="1031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BY</a:t>
            </a:r>
            <a:r>
              <a:rPr lang="zh-CN" altLang="en-US" dirty="0"/>
              <a:t>根据一个或多个列对结果集进行</a:t>
            </a:r>
            <a:r>
              <a:rPr lang="zh-CN" altLang="en-US" dirty="0" smtClean="0"/>
              <a:t>分组，</a:t>
            </a:r>
            <a:r>
              <a:rPr lang="zh-CN" altLang="en-US" dirty="0"/>
              <a:t>在分组的列上使用</a:t>
            </a:r>
            <a:r>
              <a:rPr lang="en-US" altLang="zh-CN" dirty="0"/>
              <a:t>COUNT,SUM,AVG</a:t>
            </a:r>
            <a:r>
              <a:rPr lang="zh-CN" altLang="en-US" dirty="0"/>
              <a:t>等函数</a:t>
            </a: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33344" y="2142002"/>
            <a:ext cx="73324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SELECT </a:t>
            </a:r>
            <a:r>
              <a:rPr lang="en-US" altLang="zh-CN" sz="2000" dirty="0" err="1">
                <a:solidFill>
                  <a:prstClr val="black"/>
                </a:solidFill>
                <a:latin typeface="HelveticaNeue" charset="0"/>
              </a:rPr>
              <a:t>institution_id</a:t>
            </a:r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, COUNT(</a:t>
            </a:r>
            <a:r>
              <a:rPr lang="en-US" altLang="zh-CN" sz="2000" dirty="0" err="1">
                <a:solidFill>
                  <a:prstClr val="black"/>
                </a:solidFill>
                <a:latin typeface="HelveticaNeue" charset="0"/>
              </a:rPr>
              <a:t>institution_id</a:t>
            </a:r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) </a:t>
            </a:r>
            <a:r>
              <a:rPr lang="en-US" altLang="zh-CN" sz="2000" dirty="0" smtClean="0">
                <a:solidFill>
                  <a:prstClr val="black"/>
                </a:solidFill>
                <a:latin typeface="HelveticaNeue" charset="0"/>
              </a:rPr>
              <a:t>as </a:t>
            </a:r>
            <a:r>
              <a:rPr lang="en-US" altLang="zh-CN" sz="2000" dirty="0" err="1" smtClean="0">
                <a:solidFill>
                  <a:prstClr val="black"/>
                </a:solidFill>
                <a:latin typeface="HelveticaNeue" charset="0"/>
              </a:rPr>
              <a:t>course_num</a:t>
            </a:r>
            <a:r>
              <a:rPr lang="en-US" altLang="zh-CN" sz="2000" dirty="0" smtClean="0">
                <a:solidFill>
                  <a:prstClr val="black"/>
                </a:solidFill>
                <a:latin typeface="HelveticaNeue" charset="0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FROM  course GROUP BY </a:t>
            </a:r>
            <a:r>
              <a:rPr lang="en-US" altLang="zh-CN" sz="2000" dirty="0" err="1">
                <a:solidFill>
                  <a:prstClr val="black"/>
                </a:solidFill>
                <a:latin typeface="HelveticaNeue" charset="0"/>
              </a:rPr>
              <a:t>institution_id</a:t>
            </a:r>
            <a:r>
              <a:rPr lang="en-US" altLang="zh-CN" sz="2000" dirty="0" smtClean="0">
                <a:solidFill>
                  <a:prstClr val="black"/>
                </a:solidFill>
                <a:latin typeface="HelveticaNeue" charset="0"/>
              </a:rPr>
              <a:t>;</a:t>
            </a:r>
          </a:p>
          <a:p>
            <a:endParaRPr lang="en-US" altLang="zh-CN" sz="20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SELECT </a:t>
            </a:r>
            <a:r>
              <a:rPr lang="en-US" altLang="zh-CN" sz="2000" dirty="0" err="1">
                <a:solidFill>
                  <a:prstClr val="black"/>
                </a:solidFill>
                <a:latin typeface="HelveticaNeue" charset="0"/>
              </a:rPr>
              <a:t>institution_id</a:t>
            </a:r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, COUNT(</a:t>
            </a:r>
            <a:r>
              <a:rPr lang="en-US" altLang="zh-CN" sz="2000" dirty="0" err="1">
                <a:solidFill>
                  <a:prstClr val="black"/>
                </a:solidFill>
                <a:latin typeface="HelveticaNeue" charset="0"/>
              </a:rPr>
              <a:t>institution_id</a:t>
            </a:r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) as </a:t>
            </a:r>
            <a:r>
              <a:rPr lang="en-US" altLang="zh-CN" sz="2000" dirty="0" err="1">
                <a:solidFill>
                  <a:prstClr val="black"/>
                </a:solidFill>
                <a:latin typeface="HelveticaNeue" charset="0"/>
              </a:rPr>
              <a:t>major_num</a:t>
            </a:r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 FROM  major GROUP BY </a:t>
            </a:r>
            <a:r>
              <a:rPr lang="en-US" altLang="zh-CN" sz="2000" dirty="0" err="1">
                <a:solidFill>
                  <a:prstClr val="black"/>
                </a:solidFill>
                <a:latin typeface="HelveticaNeue" charset="0"/>
              </a:rPr>
              <a:t>institution_id</a:t>
            </a:r>
            <a:r>
              <a:rPr lang="en-US" altLang="zh-CN" sz="2000" dirty="0">
                <a:solidFill>
                  <a:prstClr val="black"/>
                </a:solidFill>
                <a:latin typeface="HelveticaNeue" charset="0"/>
              </a:rPr>
              <a:t>;</a:t>
            </a:r>
            <a:endParaRPr lang="en-US" altLang="zh-CN" sz="2000" dirty="0">
              <a:solidFill>
                <a:prstClr val="black"/>
              </a:solidFill>
              <a:latin typeface="HelveticaNeue" charset="0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203167" y="4339890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7507" y="4322661"/>
            <a:ext cx="1031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统计每个学院开设课程的学分总数</a:t>
            </a:r>
          </a:p>
        </p:txBody>
      </p:sp>
      <p:sp>
        <p:nvSpPr>
          <p:cNvPr id="14" name="矩形 13"/>
          <p:cNvSpPr/>
          <p:nvPr/>
        </p:nvSpPr>
        <p:spPr>
          <a:xfrm>
            <a:off x="3133344" y="51753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SELECT </a:t>
            </a:r>
            <a:r>
              <a:rPr lang="en-US" altLang="zh-CN" dirty="0" err="1">
                <a:solidFill>
                  <a:prstClr val="black"/>
                </a:solidFill>
                <a:latin typeface="HelveticaNeue" charset="0"/>
              </a:rPr>
              <a:t>institution_id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, SUM(</a:t>
            </a:r>
            <a:r>
              <a:rPr lang="en-US" altLang="zh-CN" dirty="0" err="1">
                <a:solidFill>
                  <a:prstClr val="black"/>
                </a:solidFill>
                <a:latin typeface="HelveticaNeue" charset="0"/>
              </a:rPr>
              <a:t>course_credit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) FROM  course GROUP BY </a:t>
            </a:r>
            <a:r>
              <a:rPr lang="en-US" altLang="zh-CN" dirty="0" err="1">
                <a:solidFill>
                  <a:prstClr val="black"/>
                </a:solidFill>
                <a:latin typeface="HelveticaNeue" charset="0"/>
              </a:rPr>
              <a:t>institution_id</a:t>
            </a:r>
            <a:r>
              <a:rPr lang="en-US" altLang="zh-CN" dirty="0">
                <a:solidFill>
                  <a:prstClr val="black"/>
                </a:solidFill>
                <a:latin typeface="HelveticaNeue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概述与数据定义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、三个主要的</a:t>
            </a:r>
            <a:r>
              <a:rPr kumimoji="1" lang="en-US" altLang="zh-CN" sz="1600" dirty="0" smtClean="0"/>
              <a:t>SQL</a:t>
            </a:r>
            <a:r>
              <a:rPr kumimoji="1" lang="zh-CN" altLang="en-US" sz="1600" dirty="0" smtClean="0"/>
              <a:t>标准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SQL</a:t>
            </a:r>
            <a:r>
              <a:rPr kumimoji="1" lang="zh-CN" altLang="en-US" sz="1600" dirty="0" smtClean="0"/>
              <a:t>的特点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、标准数据类型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RDBMS</a:t>
            </a:r>
            <a:r>
              <a:rPr kumimoji="1" lang="zh-CN" altLang="en-US" sz="1600" dirty="0" smtClean="0"/>
              <a:t>术语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、定义基表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0" y="39469"/>
            <a:ext cx="43540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三个主要的</a:t>
            </a:r>
            <a:r>
              <a:rPr lang="en-US" altLang="zh-CN" sz="3600" b="1" cap="none" spc="0" dirty="0" smtClean="0">
                <a:ln/>
                <a:solidFill>
                  <a:schemeClr val="accent3"/>
                </a:solidFill>
                <a:effectLst/>
              </a:rPr>
              <a:t>SQL</a:t>
            </a:r>
            <a:r>
              <a:rPr lang="zh-CN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标准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462455" y="1554481"/>
            <a:ext cx="2259724" cy="6831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ANSI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3000703" y="1554481"/>
            <a:ext cx="2259724" cy="6831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SQL-92</a:t>
            </a:r>
            <a:endParaRPr kumimoji="1" lang="zh-CN" altLang="en-US" dirty="0"/>
          </a:p>
        </p:txBody>
      </p:sp>
      <p:sp>
        <p:nvSpPr>
          <p:cNvPr id="8" name="五边形 7"/>
          <p:cNvSpPr/>
          <p:nvPr/>
        </p:nvSpPr>
        <p:spPr>
          <a:xfrm>
            <a:off x="5538951" y="1554480"/>
            <a:ext cx="2259724" cy="6831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SQL-99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213714"/>
            <a:ext cx="29690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SQL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主要特点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77038" y="4325917"/>
            <a:ext cx="1282262" cy="620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综合统一</a:t>
            </a:r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15286" y="4329127"/>
            <a:ext cx="1282262" cy="620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高度非过程化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177038" y="5877771"/>
            <a:ext cx="1282262" cy="620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统一的语法结构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715286" y="5875670"/>
            <a:ext cx="1282262" cy="620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语言简洁</a:t>
            </a:r>
            <a:endParaRPr kumimoji="1" lang="zh-CN" altLang="en-US" dirty="0"/>
          </a:p>
        </p:txBody>
      </p:sp>
      <p:cxnSp>
        <p:nvCxnSpPr>
          <p:cNvPr id="16" name="直线连接符 15"/>
          <p:cNvCxnSpPr>
            <a:stCxn id="13" idx="3"/>
            <a:endCxn id="12" idx="1"/>
          </p:cNvCxnSpPr>
          <p:nvPr/>
        </p:nvCxnSpPr>
        <p:spPr>
          <a:xfrm flipV="1">
            <a:off x="3459300" y="4639183"/>
            <a:ext cx="1255986" cy="15486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1"/>
            <a:endCxn id="11" idx="3"/>
          </p:cNvCxnSpPr>
          <p:nvPr/>
        </p:nvCxnSpPr>
        <p:spPr>
          <a:xfrm flipH="1" flipV="1">
            <a:off x="3459300" y="4635973"/>
            <a:ext cx="1255986" cy="1549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11" idx="3"/>
            <a:endCxn id="12" idx="1"/>
          </p:cNvCxnSpPr>
          <p:nvPr/>
        </p:nvCxnSpPr>
        <p:spPr>
          <a:xfrm>
            <a:off x="3459300" y="4635973"/>
            <a:ext cx="1255986" cy="3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3459300" y="6204147"/>
            <a:ext cx="1255986" cy="3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1" idx="2"/>
            <a:endCxn id="13" idx="0"/>
          </p:cNvCxnSpPr>
          <p:nvPr/>
        </p:nvCxnSpPr>
        <p:spPr>
          <a:xfrm>
            <a:off x="2818169" y="4946028"/>
            <a:ext cx="0" cy="931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5356417" y="4946028"/>
            <a:ext cx="0" cy="931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441" y="129570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连接查询（内</a:t>
            </a:r>
            <a:r>
              <a:rPr lang="zh-CN" altLang="en-US" sz="3600" b="1" smtClean="0">
                <a:ln/>
                <a:solidFill>
                  <a:schemeClr val="accent3"/>
                </a:solidFill>
              </a:rPr>
              <a:t>连接）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85799" y="1090851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0139" y="1001194"/>
            <a:ext cx="648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内连接查询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07080" y="1376601"/>
            <a:ext cx="790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/>
              <a:t>格式：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[inner]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/>
              <a:t>join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307080" y="1721101"/>
            <a:ext cx="7909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/>
              <a:t>结果：</a:t>
            </a:r>
            <a:r>
              <a:rPr lang="zh-CN" altLang="en-US" sz="2400" dirty="0" smtClean="0"/>
              <a:t>从</a:t>
            </a:r>
            <a:r>
              <a:rPr lang="zh-CN" altLang="en-US" sz="2400" dirty="0"/>
              <a:t>左表中取出</a:t>
            </a:r>
            <a:r>
              <a:rPr lang="zh-CN" altLang="en-US" sz="2400" dirty="0">
                <a:solidFill>
                  <a:srgbClr val="FF0000"/>
                </a:solidFill>
              </a:rPr>
              <a:t>每一条</a:t>
            </a:r>
            <a:r>
              <a:rPr lang="zh-CN" altLang="en-US" sz="2400" dirty="0"/>
              <a:t>记录，去右表中与</a:t>
            </a:r>
            <a:r>
              <a:rPr lang="zh-CN" altLang="en-US" sz="2400" dirty="0">
                <a:solidFill>
                  <a:srgbClr val="FF0000"/>
                </a:solidFill>
              </a:rPr>
              <a:t>所有的</a:t>
            </a:r>
            <a:r>
              <a:rPr lang="zh-CN" altLang="en-US" sz="2400" dirty="0"/>
              <a:t>记录进行匹配； 匹配必须是</a:t>
            </a:r>
            <a:r>
              <a:rPr lang="zh-CN" altLang="en-US" sz="2400" dirty="0">
                <a:solidFill>
                  <a:srgbClr val="FF0000"/>
                </a:solidFill>
              </a:rPr>
              <a:t>某个条件</a:t>
            </a:r>
            <a:r>
              <a:rPr lang="zh-CN" altLang="en-US" sz="2400" dirty="0"/>
              <a:t>是左表中与右表中</a:t>
            </a:r>
            <a:r>
              <a:rPr lang="zh-CN" altLang="en-US" sz="2400" dirty="0">
                <a:solidFill>
                  <a:srgbClr val="FF0000"/>
                </a:solidFill>
              </a:rPr>
              <a:t>相同</a:t>
            </a:r>
            <a:r>
              <a:rPr lang="zh-CN" altLang="en-US" sz="2400" dirty="0"/>
              <a:t>，才会保留结果，否则不</a:t>
            </a:r>
            <a:r>
              <a:rPr lang="zh-CN" altLang="en-US" sz="2400" dirty="0" smtClean="0"/>
              <a:t>保留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 dirty="0" smtClean="0"/>
              <a:t>基本语法：</a:t>
            </a:r>
            <a:r>
              <a:rPr lang="zh-CN" altLang="en-US" sz="2400" dirty="0"/>
              <a:t>左表 </a:t>
            </a:r>
            <a:r>
              <a:rPr lang="en-US" altLang="zh-CN" sz="2400" dirty="0"/>
              <a:t>[inner] join </a:t>
            </a:r>
            <a:r>
              <a:rPr lang="zh-CN" altLang="en-US" sz="2400" dirty="0"/>
              <a:t>右表 </a:t>
            </a:r>
            <a:r>
              <a:rPr lang="en-US" altLang="zh-CN" sz="2400" dirty="0"/>
              <a:t>on</a:t>
            </a:r>
            <a:r>
              <a:rPr lang="zh-CN" altLang="en-US" sz="2400" dirty="0"/>
              <a:t> 左表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                   字</a:t>
            </a:r>
            <a:r>
              <a:rPr lang="zh-CN" altLang="en-US" sz="2400" dirty="0"/>
              <a:t>段 </a:t>
            </a:r>
            <a:r>
              <a:rPr lang="en-US" altLang="zh-CN" sz="2400" dirty="0"/>
              <a:t>= </a:t>
            </a:r>
            <a:r>
              <a:rPr lang="zh-CN" altLang="en-US" sz="2400" dirty="0"/>
              <a:t>右表</a:t>
            </a:r>
            <a:r>
              <a:rPr lang="en-US" altLang="zh-CN" sz="2400" dirty="0"/>
              <a:t>.</a:t>
            </a:r>
            <a:r>
              <a:rPr lang="zh-CN" altLang="en-US" sz="2400" dirty="0"/>
              <a:t>字段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</p:txBody>
      </p:sp>
      <p:sp>
        <p:nvSpPr>
          <p:cNvPr id="7" name="燕尾形 6"/>
          <p:cNvSpPr/>
          <p:nvPr/>
        </p:nvSpPr>
        <p:spPr>
          <a:xfrm>
            <a:off x="685799" y="3764990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139" y="3660093"/>
            <a:ext cx="10116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de-DE" sz="2400" dirty="0"/>
              <a:t>使用</a:t>
            </a:r>
            <a:r>
              <a:rPr lang="de-DE" altLang="zh-CN" sz="2400" dirty="0"/>
              <a:t>INNER JOIN(</a:t>
            </a:r>
            <a:r>
              <a:rPr lang="zh-CN" altLang="de-DE" sz="2400" dirty="0"/>
              <a:t>也可以省略</a:t>
            </a:r>
            <a:r>
              <a:rPr lang="de-DE" altLang="zh-CN" sz="2400" dirty="0"/>
              <a:t>INNER</a:t>
            </a:r>
            <a:r>
              <a:rPr lang="zh-CN" altLang="de-DE" sz="2400" dirty="0"/>
              <a:t>使用</a:t>
            </a:r>
            <a:r>
              <a:rPr lang="de-DE" altLang="zh-CN" sz="2400" dirty="0"/>
              <a:t>JOIN</a:t>
            </a:r>
            <a:r>
              <a:rPr lang="zh-CN" altLang="de-DE" sz="2400" dirty="0"/>
              <a:t>，效果一样</a:t>
            </a:r>
            <a:r>
              <a:rPr lang="de-DE" altLang="zh-CN" sz="2400" dirty="0"/>
              <a:t>)</a:t>
            </a:r>
          </a:p>
          <a:p>
            <a:r>
              <a:rPr lang="zh-CN" altLang="de-DE" sz="2400" dirty="0"/>
              <a:t>连接多张表来读取</a:t>
            </a:r>
            <a:r>
              <a:rPr lang="de-DE" altLang="zh-CN" sz="2400" dirty="0" err="1"/>
              <a:t>major</a:t>
            </a:r>
            <a:r>
              <a:rPr lang="zh-CN" altLang="de-DE" sz="2400" dirty="0"/>
              <a:t>表中所有</a:t>
            </a:r>
            <a:r>
              <a:rPr lang="de-DE" altLang="zh-CN" sz="2400" dirty="0" err="1"/>
              <a:t>major_id</a:t>
            </a:r>
            <a:r>
              <a:rPr lang="zh-CN" altLang="de-DE" sz="2400" dirty="0"/>
              <a:t>字段在</a:t>
            </a:r>
            <a:r>
              <a:rPr lang="de-DE" altLang="zh-CN" sz="2400" dirty="0" err="1"/>
              <a:t>student</a:t>
            </a:r>
            <a:r>
              <a:rPr lang="zh-CN" altLang="de-DE" sz="2400" dirty="0"/>
              <a:t>表中对应的</a:t>
            </a:r>
            <a:r>
              <a:rPr lang="de-DE" altLang="zh-CN" sz="2400" dirty="0" err="1"/>
              <a:t>major_id</a:t>
            </a:r>
            <a:r>
              <a:rPr lang="zh-CN" altLang="de-DE" sz="2400" dirty="0"/>
              <a:t>字段值</a:t>
            </a:r>
            <a:endParaRPr lang="de-DE" altLang="zh-CN" sz="2400" dirty="0"/>
          </a:p>
          <a:p>
            <a:r>
              <a:rPr lang="zh-CN" altLang="de-DE" sz="2400" dirty="0"/>
              <a:t>读取</a:t>
            </a:r>
            <a:r>
              <a:rPr lang="de-DE" altLang="zh-CN" sz="2400" dirty="0" err="1"/>
              <a:t>major</a:t>
            </a:r>
            <a:r>
              <a:rPr lang="zh-CN" altLang="de-DE" sz="2400" dirty="0"/>
              <a:t>表中所有</a:t>
            </a:r>
            <a:r>
              <a:rPr lang="de-DE" altLang="zh-CN" sz="2400" dirty="0" err="1"/>
              <a:t>institution_id</a:t>
            </a:r>
            <a:r>
              <a:rPr lang="zh-CN" altLang="de-DE" sz="2400" dirty="0"/>
              <a:t>字段在</a:t>
            </a:r>
            <a:r>
              <a:rPr lang="de-DE" altLang="zh-CN" sz="2400" dirty="0" err="1"/>
              <a:t>institution</a:t>
            </a:r>
            <a:r>
              <a:rPr lang="zh-CN" altLang="de-DE" sz="2400" dirty="0"/>
              <a:t>表中对应的</a:t>
            </a:r>
            <a:r>
              <a:rPr lang="de-DE" altLang="zh-CN" sz="2400" dirty="0" err="1"/>
              <a:t>institution_id</a:t>
            </a:r>
            <a:r>
              <a:rPr lang="zh-CN" altLang="de-DE" sz="2400" dirty="0"/>
              <a:t>字段值</a:t>
            </a:r>
            <a:endParaRPr lang="de-DE" altLang="zh-CN" sz="2400" dirty="0"/>
          </a:p>
          <a:p>
            <a:r>
              <a:rPr lang="zh-CN" altLang="en-US" sz="2400" dirty="0"/>
              <a:t>最后得到的表是学号、学生名、专业、学院</a:t>
            </a:r>
          </a:p>
        </p:txBody>
      </p:sp>
    </p:spTree>
    <p:extLst>
      <p:ext uri="{BB962C8B-B14F-4D97-AF65-F5344CB8AC3E}">
        <p14:creationId xmlns:p14="http://schemas.microsoft.com/office/powerpoint/2010/main" val="14329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441" y="129570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连接查询（内</a:t>
            </a:r>
            <a:r>
              <a:rPr lang="zh-CN" altLang="en-US" sz="3600" b="1" smtClean="0">
                <a:ln/>
                <a:solidFill>
                  <a:schemeClr val="accent3"/>
                </a:solidFill>
              </a:rPr>
              <a:t>连接）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9871" y="1775936"/>
            <a:ext cx="11984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</a:t>
            </a:r>
            <a:r>
              <a:rPr lang="zh-CN" altLang="en-US" sz="2400" dirty="0" smtClean="0"/>
              <a:t>elect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student</a:t>
            </a:r>
            <a:r>
              <a:rPr lang="zh-CN" altLang="en-US" sz="2400" dirty="0" smtClean="0">
                <a:solidFill>
                  <a:srgbClr val="FF0000"/>
                </a:solidFill>
              </a:rPr>
              <a:t>.student_id</a:t>
            </a:r>
            <a:r>
              <a:rPr lang="zh-CN" altLang="en-US" sz="2400" dirty="0">
                <a:solidFill>
                  <a:srgbClr val="FF0000"/>
                </a:solidFill>
              </a:rPr>
              <a:t>,student.name,major.major_name,institution.institution_name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from </a:t>
            </a:r>
            <a:r>
              <a:rPr lang="zh-CN" altLang="en-US" sz="2400" dirty="0"/>
              <a:t>major join student on student.major_id=</a:t>
            </a:r>
            <a:r>
              <a:rPr lang="zh-CN" altLang="en-US" sz="2400" dirty="0" smtClean="0"/>
              <a:t>major.major_id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join </a:t>
            </a:r>
            <a:r>
              <a:rPr lang="zh-CN" altLang="en-US" sz="2400" dirty="0"/>
              <a:t>institution on major.institution_id=institution.institution_id;</a:t>
            </a:r>
          </a:p>
        </p:txBody>
      </p:sp>
    </p:spTree>
    <p:extLst>
      <p:ext uri="{BB962C8B-B14F-4D97-AF65-F5344CB8AC3E}">
        <p14:creationId xmlns:p14="http://schemas.microsoft.com/office/powerpoint/2010/main" val="136748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60000" sy="59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728472"/>
            <a:ext cx="10058400" cy="1609344"/>
          </a:xfrm>
          <a:blipFill>
            <a:blip r:embed="rId2"/>
            <a:tile tx="0" ty="0" sx="60000" sy="59000" flip="none" algn="tl"/>
          </a:blipFill>
        </p:spPr>
        <p:txBody>
          <a:bodyPr/>
          <a:lstStyle/>
          <a:p>
            <a:r>
              <a:rPr kumimoji="1" lang="zh-CN" altLang="en-US" dirty="0" smtClean="0"/>
              <a:t>更多</a:t>
            </a:r>
            <a:r>
              <a:rPr kumimoji="1" lang="en-US" altLang="zh-CN" dirty="0"/>
              <a:t>MySQL</a:t>
            </a:r>
            <a:r>
              <a:rPr kumimoji="1" lang="zh-CN" altLang="en-US" dirty="0" smtClean="0"/>
              <a:t>资料尽在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4433" y="2632055"/>
            <a:ext cx="107492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3"/>
              </a:rPr>
              <a:t>http://www.runoob.com/mysql/mysql-tutorial.html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766487" y="3511069"/>
            <a:ext cx="1573106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https://</a:t>
            </a:r>
            <a:r>
              <a:rPr lang="en-US" altLang="zh-CN" sz="3200" b="1" u="sng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www.kancloud.cn</a:t>
            </a:r>
            <a:r>
              <a:rPr lang="en-US" altLang="zh-CN" sz="32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/</a:t>
            </a:r>
            <a:r>
              <a:rPr lang="en-US" altLang="zh-CN" sz="3200" b="1" u="sng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thinkphp</a:t>
            </a:r>
            <a:r>
              <a:rPr lang="en-US" altLang="zh-CN" sz="32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/</a:t>
            </a:r>
            <a:r>
              <a:rPr lang="en-US" altLang="zh-CN" sz="3200" b="1" u="sng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mysql</a:t>
            </a:r>
            <a:r>
              <a:rPr lang="en-US" altLang="zh-CN" sz="32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-design-</a:t>
            </a:r>
            <a:r>
              <a:rPr lang="en-US" altLang="zh-CN" sz="3200" b="1" u="sng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optimalize</a:t>
            </a:r>
            <a:r>
              <a:rPr lang="en-US" altLang="zh-CN" sz="32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  <a:hlinkClick r:id="rId4"/>
              </a:rPr>
              <a:t>/39324</a:t>
            </a:r>
            <a:endParaRPr lang="zh-CN" altLang="en-US" sz="32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6800" y="439008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32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n-ea"/>
              </a:rPr>
              <a:t>https://github.com/shangli-cuc/SQL</a:t>
            </a:r>
            <a:endParaRPr lang="zh-CN" altLang="en-US" sz="3200" b="1" u="sng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9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086" y="3349392"/>
            <a:ext cx="28632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RDBMS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术语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7327" y="1142995"/>
            <a:ext cx="2300287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固定长度字符串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5827" y="1142994"/>
            <a:ext cx="2300287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可变长度字符串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54327" y="1142993"/>
            <a:ext cx="2300287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整数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7326" y="2211159"/>
            <a:ext cx="2300287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浮点数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5827" y="2211159"/>
            <a:ext cx="2300287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54327" y="2211159"/>
            <a:ext cx="2300287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日期和时间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2400" y="25241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标准数据类型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7263" y="4200525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数据库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98944" y="4200525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数据表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40625" y="4200525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082306" y="4200525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123987" y="4200525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冗余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57263" y="5282977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主键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8944" y="5282977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外键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40625" y="5282977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复合键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82306" y="5282977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索引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123987" y="5282977"/>
            <a:ext cx="155733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参照完整性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60000" sy="59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8635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smtClean="0">
                <a:ln/>
                <a:solidFill>
                  <a:schemeClr val="accent3"/>
                </a:solidFill>
              </a:rPr>
              <a:t>定义基表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483542" y="994770"/>
            <a:ext cx="624840" cy="876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57280" y="2027642"/>
            <a:ext cx="2043112" cy="75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简单表定义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506781" y="2027642"/>
            <a:ext cx="2043112" cy="75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定义参照完整性约束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23614" y="2014545"/>
            <a:ext cx="2043112" cy="75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定义实体完整性约束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40447" y="2017522"/>
            <a:ext cx="2043112" cy="75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定义域完整性约束</a:t>
            </a:r>
            <a:endParaRPr kumimoji="1" lang="zh-CN" altLang="en-US" dirty="0"/>
          </a:p>
        </p:txBody>
      </p:sp>
      <p:sp>
        <p:nvSpPr>
          <p:cNvPr id="9" name="虚尾箭头 8"/>
          <p:cNvSpPr/>
          <p:nvPr/>
        </p:nvSpPr>
        <p:spPr>
          <a:xfrm rot="5400000">
            <a:off x="1549486" y="3192557"/>
            <a:ext cx="1065837" cy="26431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虚尾箭头 9"/>
          <p:cNvSpPr/>
          <p:nvPr/>
        </p:nvSpPr>
        <p:spPr>
          <a:xfrm rot="5400000">
            <a:off x="4029084" y="3185640"/>
            <a:ext cx="1065837" cy="26431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虚尾箭头 10"/>
          <p:cNvSpPr/>
          <p:nvPr/>
        </p:nvSpPr>
        <p:spPr>
          <a:xfrm rot="5400000">
            <a:off x="6512251" y="3185640"/>
            <a:ext cx="1065837" cy="26431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虚尾箭头 11"/>
          <p:cNvSpPr/>
          <p:nvPr/>
        </p:nvSpPr>
        <p:spPr>
          <a:xfrm rot="5400000">
            <a:off x="8995418" y="3195646"/>
            <a:ext cx="1065837" cy="26431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0113" y="3857633"/>
            <a:ext cx="2386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创建表的主要工作是定义各列的名称和数据类型。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643313" y="4000508"/>
            <a:ext cx="194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、非空约束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、默认值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、检查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40747" y="4000508"/>
            <a:ext cx="2398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通过在表上定义主键实现关系的实体完整性约束。在表上定义主键有两种方式：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、定义列时声明其为主键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、当列定义完成之后，在表定义的后部专门声明一组列为主键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629417" y="4000508"/>
            <a:ext cx="2062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通过在表上定义外键实现关系的参照完整性约束。外键的定义只能在列定义完成</a:t>
            </a:r>
            <a:r>
              <a:rPr kumimoji="1" lang="zh-CN" altLang="en-US" smtClean="0"/>
              <a:t>之后，在表定义的后部进行。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6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 smtClean="0"/>
              <a:t>构建教务管理数据库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、教务管理数据库介绍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、教务管理数据库</a:t>
            </a:r>
            <a:r>
              <a:rPr kumimoji="1" lang="en-US" altLang="zh-CN" dirty="0" smtClean="0"/>
              <a:t>ER</a:t>
            </a:r>
            <a:r>
              <a:rPr kumimoji="1" lang="zh-CN" altLang="en-US" dirty="0" smtClean="0"/>
              <a:t>关系图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、教务管理数据库实体关系图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44333"/>
            <a:ext cx="39020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b="1" dirty="0" err="1" smtClean="0">
                <a:ln/>
                <a:solidFill>
                  <a:schemeClr val="accent3"/>
                </a:solidFill>
              </a:rPr>
              <a:t>Sakila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数据库介绍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897" y="722765"/>
            <a:ext cx="7516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Verdana" charset="0"/>
              </a:rPr>
              <a:t>教务管理数据库是基于学生、学院、专业、学院等基本数据实体构建的实例数据库</a:t>
            </a:r>
            <a:endParaRPr lang="zh-CN" altLang="en-US" sz="2000" dirty="0"/>
          </a:p>
        </p:txBody>
      </p:sp>
      <p:sp>
        <p:nvSpPr>
          <p:cNvPr id="8" name="燕尾形 7"/>
          <p:cNvSpPr/>
          <p:nvPr/>
        </p:nvSpPr>
        <p:spPr>
          <a:xfrm>
            <a:off x="479897" y="1804931"/>
            <a:ext cx="300039" cy="2857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238" y="1715274"/>
            <a:ext cx="708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Verdana" charset="0"/>
              </a:rPr>
              <a:t>教务管理数据库基本表</a:t>
            </a:r>
            <a:endParaRPr lang="zh-CN" altLang="en-US" sz="20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8792" y="2510443"/>
            <a:ext cx="410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61655" y="2541221"/>
            <a:ext cx="593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学生表：</a:t>
            </a:r>
            <a:r>
              <a:rPr kumimoji="1" lang="en-US" altLang="zh-CN" sz="2800" dirty="0" smtClean="0"/>
              <a:t>student</a:t>
            </a:r>
            <a:endParaRPr kumimoji="1" lang="zh-CN" altLang="en-US" sz="28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7885"/>
              </p:ext>
            </p:extLst>
          </p:nvPr>
        </p:nvGraphicFramePr>
        <p:xfrm>
          <a:off x="252919" y="3145926"/>
          <a:ext cx="7743217" cy="361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987"/>
                <a:gridCol w="5778230"/>
              </a:tblGrid>
              <a:tr h="60270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student</a:t>
                      </a:r>
                      <a:r>
                        <a:rPr lang="zh-CN" altLang="en-US" sz="2400" dirty="0" smtClean="0"/>
                        <a:t>_id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主键，唯一标识的学生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70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name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学生的姓名数据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70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sex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学生的性别信息</a:t>
                      </a:r>
                    </a:p>
                  </a:txBody>
                  <a:tcPr anchor="ctr"/>
                </a:tc>
              </a:tr>
              <a:tr h="602709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major_id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使用外键来标识学生的专业信息</a:t>
                      </a:r>
                    </a:p>
                  </a:txBody>
                  <a:tcPr anchor="ctr"/>
                </a:tc>
              </a:tr>
              <a:tr h="60270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nation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学生的民族信息</a:t>
                      </a:r>
                    </a:p>
                  </a:txBody>
                  <a:tcPr anchor="ctr"/>
                </a:tc>
              </a:tr>
              <a:tr h="60270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time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学生的生日信息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3039" y="0"/>
            <a:ext cx="410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5902" y="30778"/>
            <a:ext cx="593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专业表：</a:t>
            </a:r>
            <a:r>
              <a:rPr kumimoji="1" lang="en-US" altLang="zh-CN" sz="2800" dirty="0" smtClean="0"/>
              <a:t>major</a:t>
            </a:r>
            <a:endParaRPr kumimoji="1" lang="zh-CN" altLang="en-US" sz="2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1607"/>
              </p:ext>
            </p:extLst>
          </p:nvPr>
        </p:nvGraphicFramePr>
        <p:xfrm>
          <a:off x="1089325" y="1690913"/>
          <a:ext cx="9997872" cy="326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387"/>
                <a:gridCol w="7626485"/>
              </a:tblGrid>
              <a:tr h="689206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major_id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主键，用于唯一标识的专业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689206">
                <a:tc>
                  <a:txBody>
                    <a:bodyPr/>
                    <a:lstStyle/>
                    <a:p>
                      <a:r>
                        <a:rPr lang="en-US" altLang="zh-CN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major_name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专业的名称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689206">
                <a:tc>
                  <a:txBody>
                    <a:bodyPr/>
                    <a:lstStyle/>
                    <a:p>
                      <a:r>
                        <a:rPr lang="en-US" altLang="zh-CN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major_kind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专业的种类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689206">
                <a:tc>
                  <a:txBody>
                    <a:bodyPr/>
                    <a:lstStyle/>
                    <a:p>
                      <a:r>
                        <a:rPr lang="en-US" altLang="zh-CN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institution_id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使用外键来标识专业的所属学院信息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3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3039" y="0"/>
            <a:ext cx="410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5902" y="30778"/>
            <a:ext cx="593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课程表：</a:t>
            </a:r>
            <a:r>
              <a:rPr kumimoji="1" lang="en-US" altLang="zh-CN" sz="2800" dirty="0" smtClean="0"/>
              <a:t>course</a:t>
            </a:r>
            <a:endParaRPr kumimoji="1"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02190"/>
              </p:ext>
            </p:extLst>
          </p:nvPr>
        </p:nvGraphicFramePr>
        <p:xfrm>
          <a:off x="1041810" y="1591662"/>
          <a:ext cx="9997872" cy="342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387"/>
                <a:gridCol w="7626485"/>
              </a:tblGrid>
              <a:tr h="593812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course_id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主键，用于唯一标识表中的每一个课程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93812">
                <a:tc>
                  <a:txBody>
                    <a:bodyPr/>
                    <a:lstStyle/>
                    <a:p>
                      <a:r>
                        <a:rPr lang="en-US" altLang="zh-CN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course_name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课程名称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814098">
                <a:tc>
                  <a:txBody>
                    <a:bodyPr/>
                    <a:lstStyle/>
                    <a:p>
                      <a:r>
                        <a:rPr lang="en-US" altLang="zh-CN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course_credit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学分数据信息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93812">
                <a:tc>
                  <a:txBody>
                    <a:bodyPr/>
                    <a:lstStyle/>
                    <a:p>
                      <a:r>
                        <a:rPr lang="en-US" altLang="zh-CN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institution_id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使用外键来标识课程所属学院信息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3039" y="0"/>
            <a:ext cx="410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zh-CN" alt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5902" y="30778"/>
            <a:ext cx="593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学院表：</a:t>
            </a:r>
            <a:r>
              <a:rPr kumimoji="1" lang="en-US" altLang="zh-CN" sz="2800" dirty="0" smtClean="0"/>
              <a:t>institution </a:t>
            </a:r>
            <a:endParaRPr kumimoji="1"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90008"/>
              </p:ext>
            </p:extLst>
          </p:nvPr>
        </p:nvGraphicFramePr>
        <p:xfrm>
          <a:off x="1054001" y="2067150"/>
          <a:ext cx="10310239" cy="248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308"/>
                <a:gridCol w="7431931"/>
              </a:tblGrid>
              <a:tr h="593812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institution _id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主键，用于唯一标识每一个学院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593812">
                <a:tc>
                  <a:txBody>
                    <a:bodyPr/>
                    <a:lstStyle/>
                    <a:p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institution _name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学院名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814098">
                <a:tc>
                  <a:txBody>
                    <a:bodyPr/>
                    <a:lstStyle/>
                    <a:p>
                      <a:r>
                        <a:rPr lang="en-US" altLang="zh-CN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institution_president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院长信息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6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583" y="0"/>
            <a:ext cx="59073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教务管理数据库的</a:t>
            </a:r>
            <a:r>
              <a:rPr lang="en-US" altLang="zh-CN" sz="3600" b="1" dirty="0" smtClean="0">
                <a:ln/>
                <a:solidFill>
                  <a:schemeClr val="accent3"/>
                </a:solidFill>
              </a:rPr>
              <a:t>ER</a:t>
            </a:r>
            <a:r>
              <a:rPr lang="zh-CN" altLang="en-US" sz="3600" b="1" dirty="0" smtClean="0">
                <a:ln/>
                <a:solidFill>
                  <a:schemeClr val="accent3"/>
                </a:solidFill>
              </a:rPr>
              <a:t>关系图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9" y="1119632"/>
            <a:ext cx="10350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1684</TotalTime>
  <Words>1212</Words>
  <Application>Microsoft Office PowerPoint</Application>
  <PresentationFormat>宽屏</PresentationFormat>
  <Paragraphs>208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DengXian</vt:lpstr>
      <vt:lpstr>HelveticaNeue</vt:lpstr>
      <vt:lpstr>Mangal</vt:lpstr>
      <vt:lpstr>方正姚体</vt:lpstr>
      <vt:lpstr>Arial</vt:lpstr>
      <vt:lpstr>Calibri</vt:lpstr>
      <vt:lpstr>Rockwell</vt:lpstr>
      <vt:lpstr>Rockwell Condensed</vt:lpstr>
      <vt:lpstr>Rockwell Extra Bold</vt:lpstr>
      <vt:lpstr>Verdana</vt:lpstr>
      <vt:lpstr>Wingdings</vt:lpstr>
      <vt:lpstr>木活字</vt:lpstr>
      <vt:lpstr>数据库介绍</vt:lpstr>
      <vt:lpstr>Sql概述与数据定义</vt:lpstr>
      <vt:lpstr>PowerPoint 演示文稿</vt:lpstr>
      <vt:lpstr>PowerPoint 演示文稿</vt:lpstr>
      <vt:lpstr>构建教务管理数据库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数据查询SQL语句用法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更多MySQL资料尽在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806786849@qq.com</dc:creator>
  <cp:lastModifiedBy>马克</cp:lastModifiedBy>
  <cp:revision>70</cp:revision>
  <dcterms:created xsi:type="dcterms:W3CDTF">2018-05-17T01:56:13Z</dcterms:created>
  <dcterms:modified xsi:type="dcterms:W3CDTF">2018-06-03T13:33:38Z</dcterms:modified>
</cp:coreProperties>
</file>