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-149860"/>
            <a:ext cx="9262110" cy="71583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30270" y="5694045"/>
            <a:ext cx="7308215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Little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Daniel R.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Webb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Margaret E.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 Eidels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Ami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&amp;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Yang</a:t>
            </a: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Cheng-Ta</a:t>
            </a:r>
            <a:r>
              <a:rPr lang="en-GB" altLang="en-US" sz="19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GB" altLang="en-US"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639570"/>
            <a:ext cx="9075420" cy="5212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603885"/>
            <a:ext cx="10403840" cy="2557145"/>
          </a:xfrm>
        </p:spPr>
        <p:txBody>
          <a:bodyPr>
            <a:normAutofit/>
          </a:bodyPr>
          <a:p>
            <a:pPr lvl="1"/>
            <a:r>
              <a:rPr lang="en-US" altLang="en-GB"/>
              <a:t>Aims</a:t>
            </a:r>
            <a:endParaRPr lang="en-US" altLang="en-GB"/>
          </a:p>
          <a:p>
            <a:pPr lvl="2"/>
            <a:r>
              <a:rPr lang="en-GB" altLang="en-US"/>
              <a:t>how cues interact during the process of semantic search</a:t>
            </a:r>
            <a:endParaRPr lang="en-GB" altLang="en-US"/>
          </a:p>
          <a:p>
            <a:pPr lvl="2"/>
            <a:r>
              <a:rPr lang="en-GB" altLang="en-US"/>
              <a:t>whether workload capacity is related to the final search result</a:t>
            </a:r>
            <a:endParaRPr lang="en-GB" altLang="en-US"/>
          </a:p>
          <a:p>
            <a:pPr lvl="1"/>
            <a:r>
              <a:rPr lang="en-GB" altLang="en-US"/>
              <a:t>Systems Factorial Technology</a:t>
            </a:r>
            <a:endParaRPr lang="en-GB" altLang="en-US"/>
          </a:p>
          <a:p>
            <a:pPr lvl="2"/>
            <a:r>
              <a:rPr lang="en-US" altLang="en-GB"/>
              <a:t>supercapacity: facilitation</a:t>
            </a:r>
            <a:endParaRPr lang="en-US" altLang="en-GB"/>
          </a:p>
          <a:p>
            <a:pPr lvl="2"/>
            <a:r>
              <a:rPr lang="en-US" altLang="en-GB"/>
              <a:t>limited capacity: inhibition</a:t>
            </a:r>
            <a:endParaRPr lang="en-US" altLang="en-GB"/>
          </a:p>
          <a:p>
            <a:pPr lvl="2"/>
            <a:r>
              <a:rPr lang="en-US" altLang="en-GB"/>
              <a:t>unlimited capacity: no change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6655435" y="2287905"/>
          <a:ext cx="2952750" cy="31807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11605"/>
                <a:gridCol w="1541145"/>
              </a:tblGrid>
              <a:tr h="8369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GB" sz="2400"/>
                        <a:t>Capacity</a:t>
                      </a:r>
                      <a:endParaRPr lang="en-US" altLang="en-GB" sz="2400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400" i="1"/>
                        <a:t>N</a:t>
                      </a:r>
                      <a:r>
                        <a:rPr lang="en-US" altLang="en-GB" sz="2400"/>
                        <a:t> = 44</a:t>
                      </a:r>
                      <a:endParaRPr lang="en-US" altLang="en-GB" sz="2400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70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unlimited</a:t>
                      </a:r>
                      <a:endParaRPr lang="en-US" altLang="en-GB" sz="2400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400"/>
                        <a:t>21</a:t>
                      </a:r>
                      <a:endParaRPr lang="en-US" altLang="en-GB" sz="2400"/>
                    </a:p>
                  </a:txBody>
                  <a:tcPr anchor="ctr" anchorCtr="0"/>
                </a:tc>
              </a:tr>
              <a:tr h="838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limited</a:t>
                      </a:r>
                      <a:endParaRPr lang="en-US" altLang="en-GB" sz="2400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400"/>
                        <a:t>12</a:t>
                      </a:r>
                      <a:endParaRPr lang="en-US" altLang="en-GB" sz="2400"/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super</a:t>
                      </a:r>
                      <a:endParaRPr lang="en-US" altLang="en-GB" sz="2400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400"/>
                        <a:t>11</a:t>
                      </a:r>
                      <a:endParaRPr lang="en-US" altLang="en-GB" sz="2400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5" name="Content Placeholder 4" descr="Fig.3"/>
          <p:cNvPicPr>
            <a:picLocks noChangeAspect="1"/>
          </p:cNvPicPr>
          <p:nvPr>
            <p:ph sz="half" idx="2"/>
          </p:nvPr>
        </p:nvPicPr>
        <p:blipFill>
          <a:blip r:embed="rId2"/>
          <a:srcRect t="7144" r="5790"/>
          <a:stretch>
            <a:fillRect/>
          </a:stretch>
        </p:blipFill>
        <p:spPr>
          <a:xfrm>
            <a:off x="941070" y="2019300"/>
            <a:ext cx="5280025" cy="4840605"/>
          </a:xfrm>
          <a:prstGeom prst="rect">
            <a:avLst/>
          </a:prstGeom>
        </p:spPr>
      </p:pic>
      <p:pic>
        <p:nvPicPr>
          <p:cNvPr id="7" name="Picture 6" descr="Fig.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15" y="1758950"/>
            <a:ext cx="5100955" cy="510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1238885" y="2043430"/>
            <a:ext cx="3295015" cy="25806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Oval 15"/>
          <p:cNvSpPr/>
          <p:nvPr/>
        </p:nvSpPr>
        <p:spPr>
          <a:xfrm>
            <a:off x="1596390" y="2322830"/>
            <a:ext cx="2921000" cy="2054860"/>
          </a:xfrm>
          <a:prstGeom prst="ellipse">
            <a:avLst/>
          </a:prstGeom>
          <a:pattFill prst="dkDnDiag">
            <a:fgClr>
              <a:srgbClr val="FF0000"/>
            </a:fgClr>
            <a:bgClr>
              <a:srgbClr val="FFFFFF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Oval 16"/>
          <p:cNvSpPr/>
          <p:nvPr/>
        </p:nvSpPr>
        <p:spPr>
          <a:xfrm>
            <a:off x="8025130" y="2059940"/>
            <a:ext cx="3295015" cy="25806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8" name="Oval 17"/>
          <p:cNvSpPr/>
          <p:nvPr/>
        </p:nvSpPr>
        <p:spPr>
          <a:xfrm>
            <a:off x="9213215" y="2548890"/>
            <a:ext cx="2106930" cy="1597660"/>
          </a:xfrm>
          <a:prstGeom prst="ellipse">
            <a:avLst/>
          </a:prstGeom>
          <a:pattFill prst="dkDnDiag">
            <a:fgClr>
              <a:srgbClr val="FF0000"/>
            </a:fgClr>
            <a:bgClr>
              <a:srgbClr val="FFFFFF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4870450" y="2874010"/>
            <a:ext cx="29952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 sz="2800" b="1">
                <a:solidFill>
                  <a:srgbClr val="0070C0"/>
                </a:solidFill>
              </a:rPr>
              <a:t>available resources</a:t>
            </a:r>
            <a:endParaRPr lang="en-US" altLang="en-GB" sz="2800" b="1">
              <a:solidFill>
                <a:srgbClr val="0070C0"/>
              </a:solidFill>
            </a:endParaRPr>
          </a:p>
          <a:p>
            <a:r>
              <a:rPr lang="en-US" altLang="en-GB" sz="2800" b="1">
                <a:solidFill>
                  <a:srgbClr val="FF0000"/>
                </a:solidFill>
              </a:rPr>
              <a:t>used resources</a:t>
            </a:r>
            <a:endParaRPr lang="en-US" altLang="en-GB" sz="2800" b="1">
              <a:solidFill>
                <a:srgbClr val="FF000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379855" y="4729480"/>
            <a:ext cx="30130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 sz="2400"/>
              <a:t>high convegent thinker</a:t>
            </a:r>
            <a:endParaRPr lang="en-US" altLang="en-GB" sz="2400"/>
          </a:p>
        </p:txBody>
      </p:sp>
      <p:sp>
        <p:nvSpPr>
          <p:cNvPr id="22" name="Text Box 21"/>
          <p:cNvSpPr txBox="1"/>
          <p:nvPr/>
        </p:nvSpPr>
        <p:spPr>
          <a:xfrm>
            <a:off x="8209280" y="4729480"/>
            <a:ext cx="2926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GB" sz="2400">
                <a:sym typeface="+mn-ea"/>
              </a:rPr>
              <a:t>low convegent thinker</a:t>
            </a:r>
            <a:endParaRPr lang="en-US" altLang="en-GB" sz="24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94080" y="603885"/>
            <a:ext cx="10403840" cy="550545"/>
          </a:xfrm>
        </p:spPr>
        <p:txBody>
          <a:bodyPr>
            <a:normAutofit lnSpcReduction="10000"/>
          </a:bodyPr>
          <a:p>
            <a:r>
              <a:rPr lang="en-US" altLang="en-GB"/>
              <a:t>A possible cause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4920"/>
            <a:ext cx="10515600" cy="1325563"/>
          </a:xfrm>
        </p:spPr>
        <p:txBody>
          <a:bodyPr/>
          <a:p>
            <a:pPr algn="ctr"/>
            <a:r>
              <a:rPr lang="en-US" altLang="en-GB" b="1"/>
              <a:t>Thank You</a:t>
            </a:r>
            <a:endParaRPr lang="en-US" altLang="en-GB" b="1"/>
          </a:p>
        </p:txBody>
      </p:sp>
      <p:cxnSp>
        <p:nvCxnSpPr>
          <p:cNvPr id="4" name="Straight Connector 3"/>
          <p:cNvCxnSpPr/>
          <p:nvPr/>
        </p:nvCxnSpPr>
        <p:spPr>
          <a:xfrm>
            <a:off x="854710" y="3474085"/>
            <a:ext cx="10459720" cy="165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4693285" y="3571875"/>
            <a:ext cx="278257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GB" sz="2800"/>
              <a:t>l.shang@psych.ru.nl</a:t>
            </a:r>
            <a:endParaRPr lang="en-US" altLang="en-GB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Presentation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FZCuHuoYi-M25S</vt:lpstr>
      <vt:lpstr>FZHei-B01S</vt:lpstr>
      <vt:lpstr>FZPingHe-S11S</vt:lpstr>
      <vt:lpstr>FZZhunYuan-M02T</vt:lpstr>
      <vt:lpstr>LiSu</vt:lpstr>
      <vt:lpstr>Microsoft JhengHei UI Light</vt:lpstr>
      <vt:lpstr>Microsoft YaHei UI</vt:lpstr>
      <vt:lpstr>MS UI Gothic</vt:lpstr>
      <vt:lpstr>SimHei</vt:lpstr>
      <vt:lpstr>STZhongsong</vt:lpstr>
      <vt:lpstr>Yu Gothic</vt:lpstr>
      <vt:lpstr>YouYuan</vt:lpstr>
      <vt:lpstr>Yu Gothic UI Semibold</vt:lpstr>
      <vt:lpstr>Arial Narrow</vt:lpstr>
      <vt:lpstr>Bodoni MT Poster Compressed</vt:lpstr>
      <vt:lpstr>Sitka Display</vt:lpstr>
      <vt:lpstr>Segoe UI</vt:lpstr>
      <vt:lpstr>Segoe UI Black</vt:lpstr>
      <vt:lpstr>Segoe UI Emoji</vt:lpstr>
      <vt:lpstr>Segoe UI Historic</vt:lpstr>
      <vt:lpstr>Segoe UI Light</vt:lpstr>
      <vt:lpstr>Segoe UI Semibold</vt:lpstr>
      <vt:lpstr>Sitka Heading</vt:lpstr>
      <vt:lpstr>Tempus Sans ITC</vt:lpstr>
      <vt:lpstr>TeamViewer15</vt:lpstr>
      <vt:lpstr>Trebuchet MS</vt:lpstr>
      <vt:lpstr>Times New Roman</vt:lpstr>
      <vt:lpstr>Office Theme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shangll</cp:lastModifiedBy>
  <cp:revision>60</cp:revision>
  <dcterms:created xsi:type="dcterms:W3CDTF">2020-06-27T08:46:00Z</dcterms:created>
  <dcterms:modified xsi:type="dcterms:W3CDTF">2020-07-06T08:35:45Z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2057-11.2.0.9431</vt:lpwstr>
  </property>
</Properties>
</file>