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351450" cy="30495875"/>
  <p:notesSz cx="6858000" cy="9144000"/>
  <p:defaultTextStyle>
    <a:defPPr>
      <a:defRPr lang="nl-NL"/>
    </a:defPPr>
    <a:lvl1pPr marL="0" algn="l" defTabSz="210988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109887" algn="l" defTabSz="210988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219773" algn="l" defTabSz="210988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329660" algn="l" defTabSz="210988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439546" algn="l" defTabSz="210988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549433" algn="l" defTabSz="210988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659319" algn="l" defTabSz="210988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769206" algn="l" defTabSz="210988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879092" algn="l" defTabSz="210988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5">
          <p15:clr>
            <a:srgbClr val="A4A3A4"/>
          </p15:clr>
        </p15:guide>
        <p15:guide id="2" pos="136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5E4C"/>
    <a:srgbClr val="5FA046"/>
    <a:srgbClr val="0096BE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331" autoAdjust="0"/>
    <p:restoredTop sz="96727" autoAdjust="0"/>
  </p:normalViewPr>
  <p:slideViewPr>
    <p:cSldViewPr snapToGrid="0" snapToObjects="1">
      <p:cViewPr varScale="1">
        <p:scale>
          <a:sx n="26" d="100"/>
          <a:sy n="26" d="100"/>
        </p:scale>
        <p:origin x="1914" y="132"/>
      </p:cViewPr>
      <p:guideLst>
        <p:guide orient="horz" pos="9605"/>
        <p:guide pos="13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>
              <a:latin typeface="Arial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DFD0-262A-F840-86DB-B7CC0BE8F9E8}" type="datetimeFigureOut">
              <a:rPr lang="nl-NL" smtClean="0">
                <a:latin typeface="Arial"/>
              </a:rPr>
              <a:t>14-2-2024</a:t>
            </a:fld>
            <a:endParaRPr lang="nl-NL" dirty="0">
              <a:latin typeface="Arial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>
              <a:latin typeface="Arial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DBDA2-6FCD-9A4B-9BB4-0399F126EC42}" type="slidenum">
              <a:rPr lang="nl-NL" smtClean="0">
                <a:latin typeface="Arial"/>
              </a:rPr>
              <a:t>‹#›</a:t>
            </a:fld>
            <a:endParaRPr lang="nl-NL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074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F4F34-4E72-4FA3-A113-848635582062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5075" y="1143000"/>
            <a:ext cx="438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F05F3-2879-4AAD-A3E0-8083ECDD0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1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F05F3-2879-4AAD-A3E0-8083ECDD09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55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0" y="1224000"/>
            <a:ext cx="32040000" cy="1124289"/>
          </a:xfrm>
          <a:prstGeom prst="rect">
            <a:avLst/>
          </a:prstGeom>
        </p:spPr>
        <p:txBody>
          <a:bodyPr lIns="0" tIns="0" rIns="0" bIns="0"/>
          <a:lstStyle>
            <a:lvl1pPr>
              <a:defRPr spc="100" baseline="0"/>
            </a:lvl1pPr>
          </a:lstStyle>
          <a:p>
            <a:r>
              <a:rPr lang="en-GB" noProof="0"/>
              <a:t>The title of the Poster Presentation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0" y="2341235"/>
            <a:ext cx="32040000" cy="10427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lnSpc>
                <a:spcPts val="6000"/>
              </a:lnSpc>
              <a:defRPr sz="5000" spc="100">
                <a:solidFill>
                  <a:srgbClr val="BE311A"/>
                </a:solidFill>
              </a:defRPr>
            </a:lvl1pPr>
          </a:lstStyle>
          <a:p>
            <a:pPr lvl="0"/>
            <a:r>
              <a:rPr lang="en-GB" noProof="0"/>
              <a:t>Author Name</a:t>
            </a:r>
          </a:p>
        </p:txBody>
      </p:sp>
      <p:sp>
        <p:nvSpPr>
          <p:cNvPr id="16" name="Tijdelijke aanduiding voor tekst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3384000"/>
            <a:ext cx="39600000" cy="5029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lnSpc>
                <a:spcPts val="2500"/>
              </a:lnSpc>
              <a:defRPr sz="200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Donders Institute, Radboud University, Nijmegen, The Netherlands, University / Institute Name, Place, Country</a:t>
            </a:r>
          </a:p>
        </p:txBody>
      </p:sp>
      <p:sp>
        <p:nvSpPr>
          <p:cNvPr id="17" name="Tijdelijke aanduiding voor tekst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8928537"/>
            <a:ext cx="19155725" cy="1567301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>
              <a:lnSpc>
                <a:spcPts val="4500"/>
              </a:lnSpc>
              <a:defRPr sz="4000" spc="100" baseline="0">
                <a:solidFill>
                  <a:srgbClr val="BE311A"/>
                </a:solidFill>
              </a:defRPr>
            </a:lvl1pPr>
          </a:lstStyle>
          <a:p>
            <a:pPr lvl="0"/>
            <a:r>
              <a:rPr lang="en-GB" noProof="0"/>
              <a:t>Correspondence / email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8333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" y="6"/>
            <a:ext cx="43344000" cy="30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457200" rtl="0" eaLnBrk="1" latinLnBrk="0" hangingPunct="1">
        <a:lnSpc>
          <a:spcPts val="8000"/>
        </a:lnSpc>
        <a:spcBef>
          <a:spcPct val="0"/>
        </a:spcBef>
        <a:buNone/>
        <a:defRPr sz="750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A diagram of a memory search&#10;&#10;Description automatically generated">
            <a:extLst>
              <a:ext uri="{FF2B5EF4-FFF2-40B4-BE49-F238E27FC236}">
                <a16:creationId xmlns:a16="http://schemas.microsoft.com/office/drawing/2014/main" id="{17871750-C153-DF11-0557-200BB306B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36" y="13944581"/>
            <a:ext cx="11079551" cy="66645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DEBCCB5-CF91-3BA9-249B-F1F708E22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0565" y="19960176"/>
            <a:ext cx="11309850" cy="74981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000" y="1224000"/>
            <a:ext cx="32491895" cy="1124289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Memory search is facilitated by attentional modulation of visual object processing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Shang, Linlin*</a:t>
            </a:r>
            <a:r>
              <a:rPr lang="en-GB" baseline="30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; Yeh, Lu-Chun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; Zhao, Yuanfang</a:t>
            </a:r>
            <a:r>
              <a:rPr lang="en-GB" baseline="30000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; Peelen</a:t>
            </a:r>
            <a:r>
              <a:rPr lang="en-GB">
                <a:solidFill>
                  <a:schemeClr val="tx1"/>
                </a:solidFill>
              </a:rPr>
              <a:t>, Marius</a:t>
            </a:r>
            <a:r>
              <a:rPr lang="en-GB" baseline="30000">
                <a:solidFill>
                  <a:schemeClr val="tx1"/>
                </a:solidFill>
              </a:rPr>
              <a:t>1</a:t>
            </a:r>
            <a:r>
              <a:rPr lang="en-GB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aseline="30000" dirty="0"/>
              <a:t>1</a:t>
            </a:r>
            <a:r>
              <a:rPr lang="en-GB" dirty="0"/>
              <a:t>Donders Institute, Radboud University, Nijmegen, The Netherlands; </a:t>
            </a:r>
            <a:r>
              <a:rPr lang="en-GB" baseline="30000" dirty="0"/>
              <a:t>2</a:t>
            </a:r>
            <a:r>
              <a:rPr lang="en-GB" dirty="0"/>
              <a:t>Mathematical Institute, Department of Mathematics and Computer Science, Physics, Geography, Justus-Liebig-University, </a:t>
            </a:r>
            <a:r>
              <a:rPr lang="en-GB" dirty="0" err="1"/>
              <a:t>Gießen</a:t>
            </a:r>
            <a:r>
              <a:rPr lang="en-GB" dirty="0"/>
              <a:t>, Germany; </a:t>
            </a:r>
            <a:r>
              <a:rPr lang="en-GB" baseline="30000" dirty="0"/>
              <a:t>3</a:t>
            </a:r>
            <a:r>
              <a:rPr lang="en-GB" dirty="0"/>
              <a:t>Department of Cognitive Science, Johns Hopkins University, Baltimore, MD, USA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Correspondence / linlin.shang@donders.ru.nl</a:t>
            </a:r>
          </a:p>
        </p:txBody>
      </p:sp>
      <p:sp>
        <p:nvSpPr>
          <p:cNvPr id="6" name="Rechthoek 5"/>
          <p:cNvSpPr/>
          <p:nvPr/>
        </p:nvSpPr>
        <p:spPr>
          <a:xfrm>
            <a:off x="2483010" y="4726999"/>
            <a:ext cx="12349117" cy="7697893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3558045" y="4266058"/>
            <a:ext cx="6672331" cy="7694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80000" tIns="0" rIns="0" bIns="0" rtlCol="0" anchor="ctr" anchorCtr="0">
            <a:noAutofit/>
          </a:bodyPr>
          <a:lstStyle/>
          <a:p>
            <a:pPr>
              <a:lnSpc>
                <a:spcPts val="5000"/>
              </a:lnSpc>
            </a:pPr>
            <a:r>
              <a:rPr lang="en-GB" sz="5000" spc="1000" dirty="0">
                <a:solidFill>
                  <a:srgbClr val="BE311A"/>
                </a:solidFill>
                <a:latin typeface="+mj-lt"/>
              </a:rPr>
              <a:t>INTRODUCTION</a:t>
            </a:r>
          </a:p>
        </p:txBody>
      </p:sp>
      <p:sp>
        <p:nvSpPr>
          <p:cNvPr id="8" name="Rechthoek 7"/>
          <p:cNvSpPr/>
          <p:nvPr/>
        </p:nvSpPr>
        <p:spPr>
          <a:xfrm>
            <a:off x="2483010" y="13156854"/>
            <a:ext cx="12368258" cy="8160083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/>
          <p:cNvSpPr/>
          <p:nvPr/>
        </p:nvSpPr>
        <p:spPr>
          <a:xfrm>
            <a:off x="15455102" y="4713459"/>
            <a:ext cx="26770223" cy="23505994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24" name="Rechthoek 23"/>
          <p:cNvSpPr/>
          <p:nvPr/>
        </p:nvSpPr>
        <p:spPr>
          <a:xfrm>
            <a:off x="2483010" y="22026023"/>
            <a:ext cx="12349117" cy="6193429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kstvak 24"/>
          <p:cNvSpPr txBox="1"/>
          <p:nvPr/>
        </p:nvSpPr>
        <p:spPr>
          <a:xfrm>
            <a:off x="3558045" y="21661456"/>
            <a:ext cx="6347470" cy="6402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80000" tIns="0" rIns="0" bIns="0" rtlCol="0" anchor="ctr" anchorCtr="0">
            <a:noAutofit/>
          </a:bodyPr>
          <a:lstStyle/>
          <a:p>
            <a:pPr>
              <a:lnSpc>
                <a:spcPts val="5000"/>
              </a:lnSpc>
            </a:pPr>
            <a:r>
              <a:rPr lang="en-GB" sz="5000" spc="1000" dirty="0">
                <a:solidFill>
                  <a:srgbClr val="BE311A"/>
                </a:solidFill>
                <a:latin typeface="+mj-lt"/>
              </a:rPr>
              <a:t>CONCLUSIONS</a:t>
            </a:r>
          </a:p>
        </p:txBody>
      </p:sp>
      <p:sp>
        <p:nvSpPr>
          <p:cNvPr id="32" name="Tekstvak 31"/>
          <p:cNvSpPr txBox="1"/>
          <p:nvPr/>
        </p:nvSpPr>
        <p:spPr>
          <a:xfrm>
            <a:off x="25570543" y="29009312"/>
            <a:ext cx="5601795" cy="540000"/>
          </a:xfrm>
          <a:prstGeom prst="rect">
            <a:avLst/>
          </a:prstGeom>
          <a:noFill/>
        </p:spPr>
        <p:txBody>
          <a:bodyPr vert="horz" wrap="square" lIns="180000" tIns="0" rIns="0" bIns="0" rtlCol="0" anchor="ctr" anchorCtr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en-GB" sz="4000" dirty="0">
                <a:solidFill>
                  <a:schemeClr val="bg1">
                    <a:lumMod val="75000"/>
                  </a:schemeClr>
                </a:solidFill>
              </a:rPr>
              <a:t>https://github.com/shangll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3A204-1A58-DF6C-FEFD-EA35F1875D8D}"/>
              </a:ext>
            </a:extLst>
          </p:cNvPr>
          <p:cNvSpPr txBox="1"/>
          <p:nvPr/>
        </p:nvSpPr>
        <p:spPr>
          <a:xfrm>
            <a:off x="3569237" y="22774662"/>
            <a:ext cx="10174255" cy="4806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latin typeface="+mj-lt"/>
                <a:cs typeface="Times New Roman" panose="02020603050405020304"/>
              </a:rPr>
              <a:t>Multiple object templates can be activated at the same time in the manner of one categorically single-chunk template.</a:t>
            </a:r>
          </a:p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latin typeface="+mj-lt"/>
                <a:cs typeface="Times New Roman" panose="02020603050405020304"/>
              </a:rPr>
              <a:t>Categorical information can seize attention at early stage of visual object recognition which even could occur before memory search stage.</a:t>
            </a:r>
          </a:p>
          <a:p>
            <a:pPr marL="285750" indent="-285750" algn="just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latin typeface="+mj-lt"/>
                <a:cs typeface="Times New Roman" panose="02020603050405020304"/>
              </a:rPr>
              <a:t>The more similar the target and distractor are, the more easily the attention is seized.</a:t>
            </a:r>
          </a:p>
        </p:txBody>
      </p:sp>
      <p:pic>
        <p:nvPicPr>
          <p:cNvPr id="56" name="Picture 5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B121505-5A86-7BE9-63FE-E6BCE2413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3650" y="28463004"/>
            <a:ext cx="1567301" cy="156730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4F192B7-6F1A-6D5D-AD99-9B25F482CE0C}"/>
              </a:ext>
            </a:extLst>
          </p:cNvPr>
          <p:cNvSpPr txBox="1"/>
          <p:nvPr/>
        </p:nvSpPr>
        <p:spPr>
          <a:xfrm>
            <a:off x="16719585" y="23742074"/>
            <a:ext cx="541440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latin typeface="+mj-lt"/>
              </a:rPr>
              <a:t>Category effect: </a:t>
            </a:r>
            <a:r>
              <a:rPr lang="en-GB" sz="3000" dirty="0">
                <a:solidFill>
                  <a:schemeClr val="accent3"/>
                </a:solidFill>
                <a:latin typeface="+mj-lt"/>
              </a:rPr>
              <a:t>~150 msec </a:t>
            </a:r>
            <a:r>
              <a:rPr lang="en-GB" sz="3000" dirty="0">
                <a:latin typeface="+mj-lt"/>
              </a:rPr>
              <a:t>after stimulus onset (</a:t>
            </a:r>
            <a:r>
              <a:rPr lang="en-GB" sz="3000" dirty="0">
                <a:solidFill>
                  <a:schemeClr val="accent3"/>
                </a:solidFill>
                <a:latin typeface="+mj-lt"/>
              </a:rPr>
              <a:t>early responses</a:t>
            </a:r>
            <a:r>
              <a:rPr lang="en-GB" sz="3000" dirty="0">
                <a:latin typeface="+mj-lt"/>
              </a:rPr>
              <a:t>) expressed both as </a:t>
            </a:r>
            <a:r>
              <a:rPr lang="en-GB" sz="3000" dirty="0">
                <a:solidFill>
                  <a:schemeClr val="accent3"/>
                </a:solidFill>
                <a:latin typeface="+mj-lt"/>
              </a:rPr>
              <a:t>an evoked response modulation </a:t>
            </a:r>
            <a:r>
              <a:rPr lang="en-GB" sz="3000" dirty="0">
                <a:latin typeface="+mj-lt"/>
              </a:rPr>
              <a:t>and as </a:t>
            </a:r>
            <a:r>
              <a:rPr lang="en-GB" sz="3000" dirty="0">
                <a:solidFill>
                  <a:schemeClr val="accent3"/>
                </a:solidFill>
                <a:latin typeface="+mj-lt"/>
              </a:rPr>
              <a:t>an increase in decoding accuracy of within-category </a:t>
            </a:r>
            <a:r>
              <a:rPr lang="en-GB" sz="3000" dirty="0">
                <a:latin typeface="+mj-lt"/>
              </a:rPr>
              <a:t>distractors.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6A6E1C-0771-DF65-D043-368B6C9827FF}"/>
              </a:ext>
            </a:extLst>
          </p:cNvPr>
          <p:cNvSpPr txBox="1"/>
          <p:nvPr/>
        </p:nvSpPr>
        <p:spPr>
          <a:xfrm>
            <a:off x="16719585" y="17914149"/>
            <a:ext cx="11200830" cy="1766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latin typeface="+mj-lt"/>
              </a:rPr>
              <a:t>Behavioural Results: Memory search was much </a:t>
            </a:r>
            <a:r>
              <a:rPr lang="en-GB" sz="3000" dirty="0">
                <a:solidFill>
                  <a:schemeClr val="accent3"/>
                </a:solidFill>
                <a:latin typeface="+mj-lt"/>
              </a:rPr>
              <a:t>more efficient for between-category </a:t>
            </a:r>
            <a:r>
              <a:rPr lang="en-GB" sz="3000" dirty="0">
                <a:latin typeface="+mj-lt"/>
              </a:rPr>
              <a:t>distractors than within-category distractors.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9150763-FAB3-A6AE-D3C8-7F444E332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80169" y="28617365"/>
            <a:ext cx="1318376" cy="1318376"/>
          </a:xfrm>
          <a:prstGeom prst="rect">
            <a:avLst/>
          </a:prstGeom>
        </p:spPr>
      </p:pic>
      <p:sp>
        <p:nvSpPr>
          <p:cNvPr id="65" name="Tekstvak 31">
            <a:extLst>
              <a:ext uri="{FF2B5EF4-FFF2-40B4-BE49-F238E27FC236}">
                <a16:creationId xmlns:a16="http://schemas.microsoft.com/office/drawing/2014/main" id="{FAB645AF-C47E-EE7C-99C8-25BD50AAA6B2}"/>
              </a:ext>
            </a:extLst>
          </p:cNvPr>
          <p:cNvSpPr txBox="1"/>
          <p:nvPr/>
        </p:nvSpPr>
        <p:spPr>
          <a:xfrm>
            <a:off x="21390431" y="29001875"/>
            <a:ext cx="2608682" cy="540000"/>
          </a:xfrm>
          <a:prstGeom prst="rect">
            <a:avLst/>
          </a:prstGeom>
          <a:noFill/>
        </p:spPr>
        <p:txBody>
          <a:bodyPr vert="horz" wrap="square" lIns="180000" tIns="0" rIns="0" bIns="0" rtlCol="0" anchor="ctr" anchorCtr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en-GB" altLang="zh-CN" sz="4000" dirty="0">
                <a:solidFill>
                  <a:schemeClr val="bg1">
                    <a:lumMod val="75000"/>
                  </a:schemeClr>
                </a:solidFill>
              </a:rPr>
              <a:t>@</a:t>
            </a:r>
            <a:r>
              <a:rPr lang="en-US" altLang="zh-CN" sz="4000" dirty="0" err="1">
                <a:solidFill>
                  <a:schemeClr val="bg1">
                    <a:lumMod val="75000"/>
                  </a:schemeClr>
                </a:solidFill>
              </a:rPr>
              <a:t>shangll</a:t>
            </a:r>
            <a:endParaRPr lang="en-GB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CD8CBD-9D1C-A34D-E43B-0032705809B6}"/>
              </a:ext>
            </a:extLst>
          </p:cNvPr>
          <p:cNvSpPr txBox="1"/>
          <p:nvPr/>
        </p:nvSpPr>
        <p:spPr>
          <a:xfrm>
            <a:off x="29655138" y="19433508"/>
            <a:ext cx="114261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latin typeface="+mj-lt"/>
              </a:rPr>
              <a:t>Categorical information seized attention at </a:t>
            </a:r>
            <a:r>
              <a:rPr lang="en-GB" sz="3000" dirty="0">
                <a:solidFill>
                  <a:srgbClr val="C00000"/>
                </a:solidFill>
                <a:latin typeface="+mj-lt"/>
              </a:rPr>
              <a:t>relatively early stage.</a:t>
            </a:r>
            <a:endParaRPr lang="en-GB" sz="3000" dirty="0">
              <a:latin typeface="+mj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latin typeface="+mj-lt"/>
              </a:rPr>
              <a:t>The interaction of the MSS and category effects was significant.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9A4844-8E05-C9F6-0D13-1622658EACFA}"/>
              </a:ext>
            </a:extLst>
          </p:cNvPr>
          <p:cNvSpPr txBox="1"/>
          <p:nvPr/>
        </p:nvSpPr>
        <p:spPr>
          <a:xfrm>
            <a:off x="29688440" y="26202799"/>
            <a:ext cx="11408599" cy="1343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latin typeface="+mj-lt"/>
              </a:rPr>
              <a:t>N2pc was induced by within-category distractors.</a:t>
            </a:r>
          </a:p>
          <a:p>
            <a:pPr marL="457200" indent="-457200" algn="just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latin typeface="+mj-lt"/>
              </a:rPr>
              <a:t>The N2pc did not differ significantly across MSS.</a:t>
            </a:r>
          </a:p>
        </p:txBody>
      </p:sp>
      <p:pic>
        <p:nvPicPr>
          <p:cNvPr id="14" name="Picture 13" descr="A group of diagrams with text&#10;&#10;Description automatically generated with medium confidence">
            <a:extLst>
              <a:ext uri="{FF2B5EF4-FFF2-40B4-BE49-F238E27FC236}">
                <a16:creationId xmlns:a16="http://schemas.microsoft.com/office/drawing/2014/main" id="{8D3F5688-C636-DD6F-12B0-2950E2479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03446" y="13102277"/>
            <a:ext cx="11426113" cy="6251379"/>
          </a:xfrm>
          <a:prstGeom prst="rect">
            <a:avLst/>
          </a:prstGeom>
        </p:spPr>
      </p:pic>
      <p:pic>
        <p:nvPicPr>
          <p:cNvPr id="17" name="Picture 1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361F5557-1013-D3A8-ADCB-E06D758087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06614" y="20991694"/>
            <a:ext cx="11522945" cy="4961891"/>
          </a:xfrm>
          <a:prstGeom prst="rect">
            <a:avLst/>
          </a:prstGeom>
        </p:spPr>
      </p:pic>
      <p:pic>
        <p:nvPicPr>
          <p:cNvPr id="19" name="Picture 18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C0B30726-7410-3C26-11B1-431BFA71B07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1558"/>
          <a:stretch/>
        </p:blipFill>
        <p:spPr>
          <a:xfrm>
            <a:off x="16591502" y="13201454"/>
            <a:ext cx="11557175" cy="4448076"/>
          </a:xfrm>
          <a:prstGeom prst="rect">
            <a:avLst/>
          </a:prstGeom>
        </p:spPr>
      </p:pic>
      <p:sp>
        <p:nvSpPr>
          <p:cNvPr id="10" name="Rechthoek 13">
            <a:extLst>
              <a:ext uri="{FF2B5EF4-FFF2-40B4-BE49-F238E27FC236}">
                <a16:creationId xmlns:a16="http://schemas.microsoft.com/office/drawing/2014/main" id="{12F6A36E-36BC-5A3A-C69A-70F5F72C0C4C}"/>
              </a:ext>
            </a:extLst>
          </p:cNvPr>
          <p:cNvSpPr/>
          <p:nvPr/>
        </p:nvSpPr>
        <p:spPr>
          <a:xfrm>
            <a:off x="16116118" y="12637613"/>
            <a:ext cx="12431865" cy="15039459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11" name="Rechthoek 13">
            <a:extLst>
              <a:ext uri="{FF2B5EF4-FFF2-40B4-BE49-F238E27FC236}">
                <a16:creationId xmlns:a16="http://schemas.microsoft.com/office/drawing/2014/main" id="{280D4668-EF2F-2CAB-6EE5-A4D0FB3A402D}"/>
              </a:ext>
            </a:extLst>
          </p:cNvPr>
          <p:cNvSpPr/>
          <p:nvPr/>
        </p:nvSpPr>
        <p:spPr>
          <a:xfrm>
            <a:off x="29208997" y="5450835"/>
            <a:ext cx="12271014" cy="666788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3">
            <a:extLst>
              <a:ext uri="{FF2B5EF4-FFF2-40B4-BE49-F238E27FC236}">
                <a16:creationId xmlns:a16="http://schemas.microsoft.com/office/drawing/2014/main" id="{384FAB7A-6D74-3571-7ECB-4318BA6C50D9}"/>
              </a:ext>
            </a:extLst>
          </p:cNvPr>
          <p:cNvSpPr/>
          <p:nvPr/>
        </p:nvSpPr>
        <p:spPr>
          <a:xfrm>
            <a:off x="16144198" y="5468507"/>
            <a:ext cx="12426843" cy="666788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16" name="Rechthoek 13">
            <a:extLst>
              <a:ext uri="{FF2B5EF4-FFF2-40B4-BE49-F238E27FC236}">
                <a16:creationId xmlns:a16="http://schemas.microsoft.com/office/drawing/2014/main" id="{98930DE8-5226-5D8C-5B6E-D113D902F1BC}"/>
              </a:ext>
            </a:extLst>
          </p:cNvPr>
          <p:cNvSpPr/>
          <p:nvPr/>
        </p:nvSpPr>
        <p:spPr>
          <a:xfrm>
            <a:off x="3125107" y="5285737"/>
            <a:ext cx="11040135" cy="654576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18" name="Tekstvak 8">
            <a:extLst>
              <a:ext uri="{FF2B5EF4-FFF2-40B4-BE49-F238E27FC236}">
                <a16:creationId xmlns:a16="http://schemas.microsoft.com/office/drawing/2014/main" id="{1D5C3403-2B14-6AF8-4328-A2374FD31FA9}"/>
              </a:ext>
            </a:extLst>
          </p:cNvPr>
          <p:cNvSpPr txBox="1"/>
          <p:nvPr/>
        </p:nvSpPr>
        <p:spPr>
          <a:xfrm>
            <a:off x="16610565" y="5157557"/>
            <a:ext cx="8698721" cy="44077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80000" tIns="0" rIns="0" bIns="0" rtlCol="0" anchor="ctr" anchorCtr="0">
            <a:noAutofit/>
          </a:bodyPr>
          <a:lstStyle/>
          <a:p>
            <a:pPr>
              <a:lnSpc>
                <a:spcPts val="5000"/>
              </a:lnSpc>
            </a:pPr>
            <a:r>
              <a:rPr lang="en-GB" sz="3200" spc="1000" dirty="0">
                <a:latin typeface="+mj-lt"/>
              </a:rPr>
              <a:t>1.Old/New Recognition Task</a:t>
            </a:r>
          </a:p>
        </p:txBody>
      </p:sp>
      <p:sp>
        <p:nvSpPr>
          <p:cNvPr id="21" name="Tekstvak 8">
            <a:extLst>
              <a:ext uri="{FF2B5EF4-FFF2-40B4-BE49-F238E27FC236}">
                <a16:creationId xmlns:a16="http://schemas.microsoft.com/office/drawing/2014/main" id="{4A673C5A-353E-C9EB-A531-5A9DD6B0266F}"/>
              </a:ext>
            </a:extLst>
          </p:cNvPr>
          <p:cNvSpPr txBox="1"/>
          <p:nvPr/>
        </p:nvSpPr>
        <p:spPr>
          <a:xfrm>
            <a:off x="29638987" y="5127435"/>
            <a:ext cx="7818756" cy="44683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80000" tIns="0" rIns="0" bIns="0" rtlCol="0" anchor="ctr" anchorCtr="0">
            <a:noAutofit/>
          </a:bodyPr>
          <a:lstStyle/>
          <a:p>
            <a:pPr>
              <a:lnSpc>
                <a:spcPts val="5000"/>
              </a:lnSpc>
            </a:pPr>
            <a:r>
              <a:rPr lang="en-GB" sz="3200" spc="1000" dirty="0">
                <a:latin typeface="+mj-lt"/>
              </a:rPr>
              <a:t>2. Target Detection Task</a:t>
            </a:r>
          </a:p>
        </p:txBody>
      </p:sp>
      <p:sp>
        <p:nvSpPr>
          <p:cNvPr id="42" name="Rechthoek 13">
            <a:extLst>
              <a:ext uri="{FF2B5EF4-FFF2-40B4-BE49-F238E27FC236}">
                <a16:creationId xmlns:a16="http://schemas.microsoft.com/office/drawing/2014/main" id="{1B169DF6-2559-6239-4CD4-64F01386665F}"/>
              </a:ext>
            </a:extLst>
          </p:cNvPr>
          <p:cNvSpPr/>
          <p:nvPr/>
        </p:nvSpPr>
        <p:spPr>
          <a:xfrm>
            <a:off x="29273458" y="12615516"/>
            <a:ext cx="12271014" cy="15039459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43" name="Tekstvak 6">
            <a:extLst>
              <a:ext uri="{FF2B5EF4-FFF2-40B4-BE49-F238E27FC236}">
                <a16:creationId xmlns:a16="http://schemas.microsoft.com/office/drawing/2014/main" id="{55DE770A-220B-1CA9-1D4C-0AE425251ECF}"/>
              </a:ext>
            </a:extLst>
          </p:cNvPr>
          <p:cNvSpPr txBox="1"/>
          <p:nvPr/>
        </p:nvSpPr>
        <p:spPr>
          <a:xfrm>
            <a:off x="16610565" y="4230575"/>
            <a:ext cx="6216778" cy="8300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80000" tIns="0" rIns="0" bIns="0" rtlCol="0" anchor="ctr" anchorCtr="0">
            <a:noAutofit/>
          </a:bodyPr>
          <a:lstStyle/>
          <a:p>
            <a:pPr>
              <a:lnSpc>
                <a:spcPts val="5000"/>
              </a:lnSpc>
            </a:pPr>
            <a:r>
              <a:rPr lang="en-GB" sz="5000" spc="1000" dirty="0">
                <a:solidFill>
                  <a:srgbClr val="BE311A"/>
                </a:solidFill>
                <a:latin typeface="+mj-lt"/>
              </a:rPr>
              <a:t>EXPERIMENTS</a:t>
            </a:r>
          </a:p>
        </p:txBody>
      </p:sp>
      <p:sp>
        <p:nvSpPr>
          <p:cNvPr id="44" name="Rechthoek 13">
            <a:extLst>
              <a:ext uri="{FF2B5EF4-FFF2-40B4-BE49-F238E27FC236}">
                <a16:creationId xmlns:a16="http://schemas.microsoft.com/office/drawing/2014/main" id="{836CF77F-E8A8-6E73-D472-FC483344CE7E}"/>
              </a:ext>
            </a:extLst>
          </p:cNvPr>
          <p:cNvSpPr/>
          <p:nvPr/>
        </p:nvSpPr>
        <p:spPr>
          <a:xfrm>
            <a:off x="3125106" y="22583857"/>
            <a:ext cx="11040135" cy="511319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45" name="Rechthoek 13">
            <a:extLst>
              <a:ext uri="{FF2B5EF4-FFF2-40B4-BE49-F238E27FC236}">
                <a16:creationId xmlns:a16="http://schemas.microsoft.com/office/drawing/2014/main" id="{082EA436-D352-97A7-3BE6-1BF80DE499DF}"/>
              </a:ext>
            </a:extLst>
          </p:cNvPr>
          <p:cNvSpPr/>
          <p:nvPr/>
        </p:nvSpPr>
        <p:spPr>
          <a:xfrm>
            <a:off x="3125104" y="13803647"/>
            <a:ext cx="11040135" cy="698581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+mj-lt"/>
            </a:endParaRPr>
          </a:p>
        </p:txBody>
      </p:sp>
      <p:sp>
        <p:nvSpPr>
          <p:cNvPr id="46" name="Tekstvak 6">
            <a:extLst>
              <a:ext uri="{FF2B5EF4-FFF2-40B4-BE49-F238E27FC236}">
                <a16:creationId xmlns:a16="http://schemas.microsoft.com/office/drawing/2014/main" id="{D84A1505-C5F9-5938-735C-472DA62FADFA}"/>
              </a:ext>
            </a:extLst>
          </p:cNvPr>
          <p:cNvSpPr txBox="1"/>
          <p:nvPr/>
        </p:nvSpPr>
        <p:spPr>
          <a:xfrm>
            <a:off x="3558045" y="12848776"/>
            <a:ext cx="5847212" cy="46512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80000" tIns="0" rIns="0" bIns="0" rtlCol="0" anchor="ctr" anchorCtr="0">
            <a:noAutofit/>
          </a:bodyPr>
          <a:lstStyle/>
          <a:p>
            <a:pPr>
              <a:lnSpc>
                <a:spcPts val="5000"/>
              </a:lnSpc>
            </a:pPr>
            <a:r>
              <a:rPr lang="en-GB" sz="5000" spc="1000" dirty="0">
                <a:solidFill>
                  <a:srgbClr val="BE311A"/>
                </a:solidFill>
                <a:latin typeface="+mj-lt"/>
              </a:rPr>
              <a:t>HYPOTHESES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C01B3C-1ACC-AC3F-CBBB-033BD08A25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10565" y="5728887"/>
            <a:ext cx="11538112" cy="630953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0DBF729-0ECC-9010-E083-3638690585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70807" y="5764501"/>
            <a:ext cx="11426232" cy="6242727"/>
          </a:xfrm>
          <a:prstGeom prst="rect">
            <a:avLst/>
          </a:prstGeom>
        </p:spPr>
      </p:pic>
      <p:sp>
        <p:nvSpPr>
          <p:cNvPr id="49" name="Tekstvak 8">
            <a:extLst>
              <a:ext uri="{FF2B5EF4-FFF2-40B4-BE49-F238E27FC236}">
                <a16:creationId xmlns:a16="http://schemas.microsoft.com/office/drawing/2014/main" id="{C67719CC-70F9-05D1-9882-D50C5A675292}"/>
              </a:ext>
            </a:extLst>
          </p:cNvPr>
          <p:cNvSpPr txBox="1"/>
          <p:nvPr/>
        </p:nvSpPr>
        <p:spPr>
          <a:xfrm>
            <a:off x="16610565" y="12387091"/>
            <a:ext cx="2610620" cy="5087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80000" tIns="0" rIns="0" bIns="0" rtlCol="0" anchor="ctr" anchorCtr="0">
            <a:noAutofit/>
          </a:bodyPr>
          <a:lstStyle/>
          <a:p>
            <a:pPr>
              <a:lnSpc>
                <a:spcPts val="5000"/>
              </a:lnSpc>
            </a:pPr>
            <a:r>
              <a:rPr lang="en-GB" sz="3200" spc="1000" dirty="0">
                <a:latin typeface="+mj-lt"/>
              </a:rPr>
              <a:t>Results</a:t>
            </a:r>
          </a:p>
        </p:txBody>
      </p:sp>
      <p:sp>
        <p:nvSpPr>
          <p:cNvPr id="50" name="Tekstvak 8">
            <a:extLst>
              <a:ext uri="{FF2B5EF4-FFF2-40B4-BE49-F238E27FC236}">
                <a16:creationId xmlns:a16="http://schemas.microsoft.com/office/drawing/2014/main" id="{64ADCECF-BC9C-F503-F5D6-B1B9A6B8333A}"/>
              </a:ext>
            </a:extLst>
          </p:cNvPr>
          <p:cNvSpPr txBox="1"/>
          <p:nvPr/>
        </p:nvSpPr>
        <p:spPr>
          <a:xfrm>
            <a:off x="29764032" y="12361751"/>
            <a:ext cx="2610620" cy="50874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80000" tIns="0" rIns="0" bIns="0" rtlCol="0" anchor="ctr" anchorCtr="0">
            <a:noAutofit/>
          </a:bodyPr>
          <a:lstStyle/>
          <a:p>
            <a:pPr>
              <a:lnSpc>
                <a:spcPts val="5000"/>
              </a:lnSpc>
            </a:pPr>
            <a:r>
              <a:rPr lang="en-GB" sz="3200" spc="1000" dirty="0">
                <a:latin typeface="+mj-lt"/>
              </a:rPr>
              <a:t>Results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2BC9C0-7BE3-8728-E73A-00AE99B61A0D}"/>
              </a:ext>
            </a:extLst>
          </p:cNvPr>
          <p:cNvSpPr txBox="1"/>
          <p:nvPr/>
        </p:nvSpPr>
        <p:spPr>
          <a:xfrm>
            <a:off x="3639575" y="5559221"/>
            <a:ext cx="10055128" cy="5960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accent3"/>
                </a:solidFill>
                <a:latin typeface="+mj-lt"/>
              </a:rPr>
              <a:t>Memory search efficiency </a:t>
            </a:r>
            <a:r>
              <a:rPr lang="en-GB" sz="3000" dirty="0">
                <a:latin typeface="+mj-lt"/>
              </a:rPr>
              <a:t>depends on the </a:t>
            </a:r>
            <a:r>
              <a:rPr lang="en-GB" sz="3000" dirty="0">
                <a:solidFill>
                  <a:schemeClr val="accent3"/>
                </a:solidFill>
                <a:latin typeface="+mj-lt"/>
              </a:rPr>
              <a:t>categorical relationship</a:t>
            </a:r>
            <a:r>
              <a:rPr lang="en-GB" sz="3000" dirty="0">
                <a:latin typeface="+mj-lt"/>
              </a:rPr>
              <a:t> between the objects in the memory set and the probe (</a:t>
            </a:r>
            <a:r>
              <a:rPr lang="en-GB" sz="3000" i="1" dirty="0">
                <a:latin typeface="+mj-lt"/>
              </a:rPr>
              <a:t>Cunningham &amp; Wolfe, 2012, 2014; Drew &amp; Wolfe, 2014</a:t>
            </a:r>
            <a:r>
              <a:rPr lang="en-GB" sz="3000" dirty="0">
                <a:latin typeface="+mj-lt"/>
              </a:rPr>
              <a:t>).</a:t>
            </a:r>
          </a:p>
          <a:p>
            <a:pPr marL="457200" indent="-457200" algn="just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000" dirty="0">
                <a:latin typeface="+mj-lt"/>
              </a:rPr>
              <a:t>A question then arises: Why memory search is much more efficient for distractors that are categorically dissimilar to the items in the memory set (between-category) than for distractors that are of the same category as the items in the memory set (within-category). </a:t>
            </a:r>
          </a:p>
        </p:txBody>
      </p:sp>
    </p:spTree>
    <p:extLst>
      <p:ext uri="{BB962C8B-B14F-4D97-AF65-F5344CB8AC3E}">
        <p14:creationId xmlns:p14="http://schemas.microsoft.com/office/powerpoint/2010/main" val="885826548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 basic elements">
  <a:themeElements>
    <a:clrScheme name="Donders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8E0000"/>
      </a:accent1>
      <a:accent2>
        <a:srgbClr val="FFC300"/>
      </a:accent2>
      <a:accent3>
        <a:srgbClr val="BA141A"/>
      </a:accent3>
      <a:accent4>
        <a:srgbClr val="FF0000"/>
      </a:accent4>
      <a:accent5>
        <a:srgbClr val="FF7000"/>
      </a:accent5>
      <a:accent6>
        <a:srgbClr val="FFFF00"/>
      </a:accent6>
      <a:hlink>
        <a:srgbClr val="FF0000"/>
      </a:hlink>
      <a:folHlink>
        <a:srgbClr val="FF0000"/>
      </a:folHlink>
    </a:clrScheme>
    <a:fontScheme name="Office - klassiek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none" lIns="0" tIns="0" rIns="91440" bIns="0" rtlCol="0" anchor="t" anchorCtr="0">
        <a:noAutofit/>
      </a:bodyPr>
      <a:lstStyle>
        <a:defPPr>
          <a:lnSpc>
            <a:spcPts val="6000"/>
          </a:lnSpc>
          <a:defRPr sz="5000" dirty="0" smtClean="0">
            <a:solidFill>
              <a:srgbClr val="BE311A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332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Poster basic elements</vt:lpstr>
      <vt:lpstr>Memory search is facilitated by attentional modulation of visual object processing</vt:lpstr>
    </vt:vector>
  </TitlesOfParts>
  <Manager/>
  <Company>Hartebeest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Gerco Hiddink</dc:creator>
  <cp:keywords/>
  <dc:description/>
  <cp:lastModifiedBy>Shang, L. (Linlin)</cp:lastModifiedBy>
  <cp:revision>193</cp:revision>
  <dcterms:created xsi:type="dcterms:W3CDTF">2015-05-27T09:14:28Z</dcterms:created>
  <dcterms:modified xsi:type="dcterms:W3CDTF">2024-02-14T11:40:25Z</dcterms:modified>
  <cp:category/>
</cp:coreProperties>
</file>