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2"/>
  </p:sldMasterIdLst>
  <p:sldIdLst>
    <p:sldId id="256" r:id="rId3"/>
    <p:sldId id="257" r:id="rId4"/>
    <p:sldId id="258" r:id="rId5"/>
    <p:sldId id="259" r:id="rId6"/>
    <p:sldId id="260" r:id="rId7"/>
    <p:sldId id="262" r:id="rId8"/>
    <p:sldId id="264" r:id="rId9"/>
    <p:sldId id="263" r:id="rId10"/>
  </p:sldIdLst>
  <p:sldSz cx="9144000" cy="6858000" type="screen4x3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08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90000" tIns="45000" rIns="90000" bIns="45000"/>
          <a:lstStyle/>
          <a:p>
            <a:pPr algn="ctr"/>
            <a:r>
              <a:rPr lang="en-US" sz="4400">
                <a:solidFill>
                  <a:srgbClr val="000000"/>
                </a:solidFill>
                <a:latin typeface="Calibri"/>
              </a:rPr>
              <a:t>Click to edit the title text formatClick to edit Master title style</a:t>
            </a:r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US" sz="1200">
                <a:solidFill>
                  <a:srgbClr val="8B8B8B"/>
                </a:solidFill>
                <a:latin typeface="Calibri"/>
              </a:rPr>
              <a:t>11/29/11</a:t>
            </a:r>
            <a:endParaRPr/>
          </a:p>
        </p:txBody>
      </p:sp>
      <p:sp>
        <p:nvSpPr>
          <p:cNvPr id="2" name="TextShape 3"/>
          <p:cNvSpPr txBox="1"/>
          <p:nvPr/>
        </p:nvSpPr>
        <p:spPr>
          <a:xfrm>
            <a:off x="3124080" y="6356520"/>
            <a:ext cx="2895120" cy="364680"/>
          </a:xfrm>
          <a:prstGeom prst="rect">
            <a:avLst/>
          </a:prstGeom>
        </p:spPr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lIns="90000" tIns="45000" rIns="90000" bIns="45000"/>
          <a:lstStyle/>
          <a:p>
            <a:fld id="{014141C1-01E1-41C1-A121-31C1D1718101}" type="slidenum">
              <a:rPr lang="en-US" sz="1200">
                <a:solidFill>
                  <a:srgbClr val="8B8B8B"/>
                </a:solidFill>
                <a:latin typeface="Calibri"/>
              </a:rPr>
              <a:pPr/>
              <a:t>‹#›</a:t>
            </a:fld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4525920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en-US"/>
              <a:t>Second Outline Level</a:t>
            </a:r>
            <a:endParaRPr/>
          </a:p>
          <a:p>
            <a:pPr lvl="2">
              <a:buSzPct val="75000"/>
              <a:buFont typeface="StarSymbol"/>
              <a:buChar char=""/>
            </a:pPr>
            <a:r>
              <a:rPr lang="en-US"/>
              <a:t>Third Outline Level</a:t>
            </a:r>
            <a:endParaRPr/>
          </a:p>
          <a:p>
            <a:pPr lvl="3">
              <a:buSzPct val="45000"/>
              <a:buFont typeface="StarSymbol"/>
              <a:buChar char=""/>
            </a:pPr>
            <a:r>
              <a:rPr lang="en-US"/>
              <a:t>Fourth Outline Level</a:t>
            </a:r>
            <a:endParaRPr/>
          </a:p>
          <a:p>
            <a:pPr lvl="4">
              <a:buSzPct val="75000"/>
              <a:buFont typeface="StarSymbol"/>
              <a:buChar char=""/>
            </a:pPr>
            <a:r>
              <a:rPr lang="en-U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  <a:p>
            <a:pPr lvl="7">
              <a:buSzPct val="45000"/>
              <a:buFont typeface="StarSymbol"/>
              <a:buChar char=""/>
            </a:pPr>
            <a:r>
              <a:rPr lang="en-US"/>
              <a:t>Eighth Outline Level</a:t>
            </a:r>
            <a:endParaRPr/>
          </a:p>
          <a:p>
            <a:pPr lvl="8">
              <a:buSzPct val="45000"/>
              <a:buFont typeface="StarSymbol"/>
              <a:buChar char=""/>
            </a:pPr>
            <a:r>
              <a:rPr lang="en-US"/>
              <a:t>Ninth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90000" tIns="45000" rIns="90000" bIns="45000"/>
          <a:lstStyle/>
          <a:p>
            <a:pPr algn="ctr"/>
            <a:r>
              <a:rPr lang="en-US" sz="4400">
                <a:solidFill>
                  <a:srgbClr val="000000"/>
                </a:solidFill>
                <a:latin typeface="Calibri"/>
              </a:rPr>
              <a:t>Click to edit the title text formatClick to edit Master title style</a:t>
            </a:r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Second Outline Level</a:t>
            </a:r>
            <a:endParaRPr/>
          </a:p>
          <a:p>
            <a:pPr lvl="2">
              <a:buSzPct val="75000"/>
              <a:buFont typeface="StarSymbol"/>
              <a:buChar char="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Third Outline Level</a:t>
            </a:r>
            <a:endParaRPr/>
          </a:p>
          <a:p>
            <a:pPr lvl="3"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Fourth Outline Level</a:t>
            </a:r>
            <a:endParaRPr/>
          </a:p>
          <a:p>
            <a:pPr lvl="4">
              <a:buSzPct val="75000"/>
              <a:buFont typeface="StarSymbol"/>
              <a:buChar char="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Seventh Outline Level</a:t>
            </a:r>
            <a:endParaRPr/>
          </a:p>
          <a:p>
            <a:pPr lvl="7"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Eighth Outline Level</a:t>
            </a:r>
            <a:endParaRPr/>
          </a:p>
          <a:p>
            <a:pPr>
              <a:buSzPct val="45000"/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Ninth Outline LevelClick to edit Master text styles</a:t>
            </a:r>
            <a:endParaRPr/>
          </a:p>
          <a:p>
            <a:pPr lvl="1">
              <a:buSzPct val="45000"/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Second level</a:t>
            </a:r>
            <a:endParaRPr/>
          </a:p>
          <a:p>
            <a:pPr lvl="1">
              <a:buSzPct val="45000"/>
              <a:buFont typeface="Arial"/>
              <a:buChar char="–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Third level</a:t>
            </a:r>
            <a:endParaRPr/>
          </a:p>
          <a:p>
            <a:pPr lvl="2">
              <a:buSzPct val="75000"/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Fourth level</a:t>
            </a:r>
            <a:endParaRPr/>
          </a:p>
          <a:p>
            <a:pPr lvl="3">
              <a:buSzPct val="45000"/>
              <a:buFont typeface="Arial"/>
              <a:buChar char="–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Fifth level</a:t>
            </a:r>
            <a:endParaRPr/>
          </a:p>
        </p:txBody>
      </p:sp>
      <p:sp>
        <p:nvSpPr>
          <p:cNvPr id="7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US" sz="1200">
                <a:solidFill>
                  <a:srgbClr val="8B8B8B"/>
                </a:solidFill>
                <a:latin typeface="Calibri"/>
              </a:rPr>
              <a:t>11/29/11</a:t>
            </a:r>
            <a:endParaRPr/>
          </a:p>
        </p:txBody>
      </p:sp>
      <p:sp>
        <p:nvSpPr>
          <p:cNvPr id="8" name="TextShape 4"/>
          <p:cNvSpPr txBox="1"/>
          <p:nvPr/>
        </p:nvSpPr>
        <p:spPr>
          <a:xfrm>
            <a:off x="3124080" y="6356520"/>
            <a:ext cx="2895120" cy="364680"/>
          </a:xfrm>
          <a:prstGeom prst="rect">
            <a:avLst/>
          </a:prstGeom>
        </p:spPr>
      </p:sp>
      <p:sp>
        <p:nvSpPr>
          <p:cNvPr id="9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lIns="90000" tIns="45000" rIns="90000" bIns="45000"/>
          <a:lstStyle/>
          <a:p>
            <a:fld id="{A1019171-4101-41F1-81B1-418141918151}" type="slidenum">
              <a:rPr lang="en-US" sz="1200">
                <a:solidFill>
                  <a:srgbClr val="8B8B8B"/>
                </a:solidFill>
                <a:latin typeface="Calibri"/>
              </a:rPr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90000" tIns="45000" rIns="90000" bIns="45000"/>
          <a:lstStyle/>
          <a:p>
            <a:pPr algn="ctr"/>
            <a:r>
              <a:rPr lang="en-US" sz="4400">
                <a:solidFill>
                  <a:srgbClr val="000000"/>
                </a:solidFill>
                <a:latin typeface="Calibri"/>
              </a:rPr>
              <a:t>Final Project
Computer Vision (600.461)</a:t>
            </a:r>
            <a:endParaRPr/>
          </a:p>
        </p:txBody>
      </p:sp>
      <p:sp>
        <p:nvSpPr>
          <p:cNvPr id="11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</p:spPr>
        <p:txBody>
          <a:bodyPr lIns="90000" tIns="45000" rIns="90000" bIns="45000"/>
          <a:lstStyle/>
          <a:p>
            <a:pPr algn="ctr"/>
            <a:r>
              <a:rPr lang="en-US">
                <a:solidFill>
                  <a:srgbClr val="8B8B8B"/>
                </a:solidFill>
              </a:rPr>
              <a:t>N. Belcher, J. Hong, R. Xu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90000" tIns="45000" rIns="90000" bIns="45000"/>
          <a:lstStyle/>
          <a:p>
            <a:pPr algn="ctr"/>
            <a:r>
              <a:rPr lang="en-US" sz="4400">
                <a:solidFill>
                  <a:srgbClr val="000000"/>
                </a:solidFill>
                <a:latin typeface="Calibri"/>
              </a:rPr>
              <a:t>Challenges</a:t>
            </a:r>
            <a:endParaRPr/>
          </a:p>
        </p:txBody>
      </p:sp>
      <p:sp>
        <p:nvSpPr>
          <p:cNvPr id="13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buSzPct val="45000"/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Shaky Video</a:t>
            </a:r>
            <a:endParaRPr/>
          </a:p>
          <a:p>
            <a:pPr>
              <a:buSzPct val="45000"/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Classification</a:t>
            </a:r>
            <a:endParaRPr/>
          </a:p>
          <a:p>
            <a:pPr lvl="1">
              <a:buSzPct val="45000"/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Multiple Classes</a:t>
            </a:r>
            <a:endParaRPr/>
          </a:p>
          <a:p>
            <a:pPr lvl="1">
              <a:buSzPct val="45000"/>
              <a:buFont typeface="Arial"/>
              <a:buChar char="–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Cars</a:t>
            </a:r>
            <a:endParaRPr/>
          </a:p>
          <a:p>
            <a:pPr lvl="2">
              <a:buSzPct val="75000"/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Taxis, Cars, Motorcycles, Buses</a:t>
            </a:r>
            <a:endParaRPr/>
          </a:p>
          <a:p>
            <a:pPr lvl="1">
              <a:buSzPct val="45000"/>
              <a:buFont typeface="Arial"/>
              <a:buChar char="–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Bicyclists</a:t>
            </a:r>
            <a:endParaRPr/>
          </a:p>
          <a:p>
            <a:pPr lvl="1">
              <a:buSzPct val="45000"/>
              <a:buFont typeface="Arial"/>
              <a:buChar char="–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Pedestrians</a:t>
            </a:r>
            <a:endParaRPr/>
          </a:p>
          <a:p>
            <a:pPr lvl="1">
              <a:buSzPct val="45000"/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Scale, Orientation, and Color</a:t>
            </a:r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90000" tIns="45000" rIns="90000" bIns="45000"/>
          <a:lstStyle/>
          <a:p>
            <a:pPr algn="ctr"/>
            <a:r>
              <a:rPr lang="en-US" sz="4400">
                <a:solidFill>
                  <a:srgbClr val="000000"/>
                </a:solidFill>
                <a:latin typeface="Calibri"/>
              </a:rPr>
              <a:t>Approach</a:t>
            </a:r>
            <a:endParaRPr/>
          </a:p>
        </p:txBody>
      </p:sp>
      <p:sp>
        <p:nvSpPr>
          <p:cNvPr id="15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buSzPct val="45000"/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Video Stabilization</a:t>
            </a:r>
            <a:endParaRPr/>
          </a:p>
          <a:p>
            <a:pPr>
              <a:buSzPct val="45000"/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Background Subtraction</a:t>
            </a:r>
            <a:endParaRPr/>
          </a:p>
          <a:p>
            <a:pPr>
              <a:buSzPct val="45000"/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Motion Detection</a:t>
            </a:r>
            <a:endParaRPr/>
          </a:p>
          <a:p>
            <a:pPr>
              <a:buSzPct val="45000"/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Tracking</a:t>
            </a:r>
            <a:endParaRPr/>
          </a:p>
          <a:p>
            <a:pPr>
              <a:buSzPct val="45000"/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Classification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90000" tIns="45000" rIns="90000" bIns="45000"/>
          <a:lstStyle/>
          <a:p>
            <a:pPr algn="ctr"/>
            <a:r>
              <a:rPr lang="en-US" sz="4400">
                <a:solidFill>
                  <a:srgbClr val="000000"/>
                </a:solidFill>
                <a:latin typeface="Calibri"/>
              </a:rPr>
              <a:t>Video Stabilization</a:t>
            </a:r>
            <a:endParaRPr/>
          </a:p>
        </p:txBody>
      </p:sp>
      <p:sp>
        <p:nvSpPr>
          <p:cNvPr id="17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buSzPct val="45000"/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Goal: warp frames [2…n] onto frame 1. </a:t>
            </a:r>
            <a:endParaRPr/>
          </a:p>
          <a:p>
            <a:pPr>
              <a:buSzPct val="45000"/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Compute SIFT features for every frame.</a:t>
            </a:r>
            <a:endParaRPr/>
          </a:p>
          <a:p>
            <a:pPr>
              <a:buSzPct val="45000"/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Compute a homography </a:t>
            </a:r>
            <a:r>
              <a:rPr lang="en-US" sz="3200" i="1">
                <a:solidFill>
                  <a:srgbClr val="000000"/>
                </a:solidFill>
                <a:latin typeface="Calibri"/>
              </a:rPr>
              <a:t>h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 that corresponds points in frame </a:t>
            </a:r>
            <a:r>
              <a:rPr lang="en-US" sz="3200" i="1">
                <a:solidFill>
                  <a:srgbClr val="000000"/>
                </a:solidFill>
                <a:latin typeface="Calibri"/>
              </a:rPr>
              <a:t>i 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to points in frame 1</a:t>
            </a:r>
            <a:r>
              <a:rPr lang="en-US" sz="3200" i="1">
                <a:solidFill>
                  <a:srgbClr val="000000"/>
                </a:solidFill>
                <a:latin typeface="Calibri"/>
              </a:rPr>
              <a:t>.</a:t>
            </a:r>
            <a:endParaRPr/>
          </a:p>
          <a:p>
            <a:pPr>
              <a:buSzPct val="45000"/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Use </a:t>
            </a:r>
            <a:r>
              <a:rPr lang="en-US" sz="3200" i="1">
                <a:solidFill>
                  <a:srgbClr val="000000"/>
                </a:solidFill>
                <a:latin typeface="Calibri"/>
              </a:rPr>
              <a:t>h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 to warp frame </a:t>
            </a:r>
            <a:r>
              <a:rPr lang="en-US" sz="3200" i="1">
                <a:solidFill>
                  <a:srgbClr val="000000"/>
                </a:solidFill>
                <a:latin typeface="Calibri"/>
              </a:rPr>
              <a:t>i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 onto the frame 1 space. </a:t>
            </a:r>
            <a:endParaRPr/>
          </a:p>
          <a:p>
            <a:endParaRPr/>
          </a:p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90000" tIns="45000" rIns="90000" bIns="45000"/>
          <a:lstStyle/>
          <a:p>
            <a:pPr algn="ctr"/>
            <a:r>
              <a:rPr lang="en-US" sz="4400">
                <a:solidFill>
                  <a:srgbClr val="000000"/>
                </a:solidFill>
                <a:latin typeface="Calibri"/>
              </a:rPr>
              <a:t>Background Subtraction</a:t>
            </a:r>
            <a:endParaRPr/>
          </a:p>
        </p:txBody>
      </p:sp>
      <p:sp>
        <p:nvSpPr>
          <p:cNvPr id="19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buSzPct val="45000"/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Calculate the background (static parts of the video).</a:t>
            </a:r>
            <a:endParaRPr/>
          </a:p>
          <a:p>
            <a:pPr>
              <a:buSzPct val="45000"/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Subtract the background from every frame.</a:t>
            </a:r>
            <a:endParaRPr/>
          </a:p>
        </p:txBody>
      </p:sp>
      <p:pic>
        <p:nvPicPr>
          <p:cNvPr id="20" name="Picture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52880" y="3733920"/>
            <a:ext cx="3047760" cy="2031480"/>
          </a:xfrm>
          <a:prstGeom prst="rect">
            <a:avLst/>
          </a:prstGeom>
        </p:spPr>
      </p:pic>
      <p:pic>
        <p:nvPicPr>
          <p:cNvPr id="21" name="Picture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4400" y="3733920"/>
            <a:ext cx="3083400" cy="2014200"/>
          </a:xfrm>
          <a:prstGeom prst="rect">
            <a:avLst/>
          </a:prstGeom>
        </p:spPr>
      </p:pic>
      <p:sp>
        <p:nvSpPr>
          <p:cNvPr id="22" name="CustomShape 3"/>
          <p:cNvSpPr/>
          <p:nvPr/>
        </p:nvSpPr>
        <p:spPr>
          <a:xfrm>
            <a:off x="1239480" y="5791320"/>
            <a:ext cx="2413440" cy="36468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r>
              <a:rPr lang="en-US">
                <a:solidFill>
                  <a:srgbClr val="000000"/>
                </a:solidFill>
                <a:latin typeface="Calibri"/>
              </a:rPr>
              <a:t>Before Stabilization</a:t>
            </a:r>
            <a:endParaRPr/>
          </a:p>
        </p:txBody>
      </p:sp>
      <p:sp>
        <p:nvSpPr>
          <p:cNvPr id="23" name="CustomShape 4"/>
          <p:cNvSpPr/>
          <p:nvPr/>
        </p:nvSpPr>
        <p:spPr>
          <a:xfrm>
            <a:off x="5380920" y="5791320"/>
            <a:ext cx="2215440" cy="36468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r>
              <a:rPr lang="en-US">
                <a:solidFill>
                  <a:srgbClr val="000000"/>
                </a:solidFill>
                <a:latin typeface="Calibri"/>
              </a:rPr>
              <a:t>After Stabilization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90000" tIns="45000" rIns="90000" bIns="45000"/>
          <a:lstStyle/>
          <a:p>
            <a:pPr algn="ctr"/>
            <a:r>
              <a:rPr lang="en-US" sz="4400" dirty="0" smtClean="0">
                <a:solidFill>
                  <a:srgbClr val="000000"/>
                </a:solidFill>
                <a:latin typeface="Calibri"/>
              </a:rPr>
              <a:t>Tracking</a:t>
            </a:r>
            <a:endParaRPr dirty="0"/>
          </a:p>
        </p:txBody>
      </p:sp>
      <p:sp>
        <p:nvSpPr>
          <p:cNvPr id="27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buSzPct val="45000"/>
            </a:pPr>
            <a:r>
              <a:rPr lang="en-US" sz="3200" dirty="0" smtClean="0">
                <a:solidFill>
                  <a:srgbClr val="000000"/>
                </a:solidFill>
                <a:latin typeface="Calibri"/>
              </a:rPr>
              <a:t>Step 1: Detection</a:t>
            </a:r>
          </a:p>
          <a:p>
            <a:pPr>
              <a:buSzPct val="45000"/>
            </a:pPr>
            <a:r>
              <a:rPr lang="en-US" sz="3200" dirty="0" smtClean="0">
                <a:solidFill>
                  <a:srgbClr val="000000"/>
                </a:solidFill>
                <a:latin typeface="Calibri"/>
              </a:rPr>
              <a:t>Detect all the objects in an image</a:t>
            </a:r>
          </a:p>
          <a:p>
            <a:pPr>
              <a:buSzPct val="45000"/>
            </a:pPr>
            <a:r>
              <a:rPr lang="en-US" sz="3200" dirty="0" smtClean="0">
                <a:solidFill>
                  <a:srgbClr val="000000"/>
                </a:solidFill>
                <a:latin typeface="Calibri"/>
              </a:rPr>
              <a:t>Step 2: Tracking</a:t>
            </a:r>
          </a:p>
          <a:p>
            <a:pPr>
              <a:buSzPct val="45000"/>
            </a:pPr>
            <a:r>
              <a:rPr lang="en-US" sz="3200" dirty="0" smtClean="0">
                <a:solidFill>
                  <a:srgbClr val="000000"/>
                </a:solidFill>
                <a:latin typeface="Calibri"/>
              </a:rPr>
              <a:t>Update all the objects already being tracked</a:t>
            </a:r>
          </a:p>
          <a:p>
            <a:pPr>
              <a:buSzPct val="45000"/>
            </a:pPr>
            <a:r>
              <a:rPr lang="en-US" sz="3200" dirty="0" smtClean="0">
                <a:solidFill>
                  <a:srgbClr val="000000"/>
                </a:solidFill>
                <a:latin typeface="Calibri"/>
              </a:rPr>
              <a:t>Step 3: Registration</a:t>
            </a:r>
          </a:p>
          <a:p>
            <a:pPr>
              <a:buSzPct val="45000"/>
            </a:pPr>
            <a:r>
              <a:rPr lang="en-US" sz="3200" dirty="0" smtClean="0">
                <a:solidFill>
                  <a:srgbClr val="000000"/>
                </a:solidFill>
                <a:latin typeface="Calibri"/>
              </a:rPr>
              <a:t>Update the objects being registered and begin tracking them.</a:t>
            </a:r>
          </a:p>
          <a:p>
            <a:pPr>
              <a:buSzPct val="45000"/>
            </a:pPr>
            <a:r>
              <a:rPr lang="en-US" sz="3200" smtClean="0">
                <a:solidFill>
                  <a:srgbClr val="000000"/>
                </a:solidFill>
                <a:latin typeface="Calibri"/>
              </a:rPr>
              <a:t>Register the rest of the detected objects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90000" tIns="45000" rIns="90000" bIns="45000"/>
          <a:lstStyle/>
          <a:p>
            <a:pPr algn="ctr"/>
            <a:r>
              <a:rPr lang="en-US" sz="4400">
                <a:solidFill>
                  <a:srgbClr val="000000"/>
                </a:solidFill>
                <a:latin typeface="Calibri"/>
              </a:rPr>
              <a:t>Classification</a:t>
            </a:r>
            <a:endParaRPr/>
          </a:p>
        </p:txBody>
      </p:sp>
      <p:sp>
        <p:nvSpPr>
          <p:cNvPr id="27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buSzPct val="45000"/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Training Data</a:t>
            </a:r>
            <a:endParaRPr/>
          </a:p>
          <a:p>
            <a:pPr>
              <a:buSzPct val="45000"/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RGB Color Matching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90000" tIns="45000" rIns="90000" bIns="45000"/>
          <a:lstStyle/>
          <a:p>
            <a:pPr algn="ctr"/>
            <a:r>
              <a:rPr lang="en-US" sz="4400">
                <a:solidFill>
                  <a:srgbClr val="000000"/>
                </a:solidFill>
                <a:latin typeface="Calibri"/>
              </a:rPr>
              <a:t>Current Results</a:t>
            </a:r>
            <a:endParaRPr/>
          </a:p>
        </p:txBody>
      </p:sp>
      <p:sp>
        <p:nvSpPr>
          <p:cNvPr id="29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buSzPct val="45000"/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Embed Video Here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170</Words>
  <Application>Microsoft Office PowerPoint</Application>
  <PresentationFormat>On-screen Show (4:3)</PresentationFormat>
  <Paragraphs>43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Office Theme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cp:lastModifiedBy>noah</cp:lastModifiedBy>
  <cp:revision>1</cp:revision>
  <dcterms:modified xsi:type="dcterms:W3CDTF">2011-11-29T20:40:08Z</dcterms:modified>
</cp:coreProperties>
</file>