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12" Type="http://schemas.openxmlformats.org/officeDocument/2006/relationships/slide" Target="slides/slide6.xml"/><Relationship Id="rId31" Type="http://schemas.openxmlformats.org/officeDocument/2006/relationships/slide" Target="slides/slide25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1" Type="http://schemas.openxmlformats.org/officeDocument/2006/relationships/theme" Target="theme/theme4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image" Target="../media/image01.png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02.jpg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image" Target="../media/image01.png"/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11329986" y="6534150"/>
            <a:ext cx="81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94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rgbClr val="003094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0" y="76200"/>
            <a:ext cx="2886074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6575425"/>
            <a:ext cx="2287587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x="7315200" y="0"/>
            <a:ext cx="4876799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914400" y="2492375"/>
            <a:ext cx="103632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828800" y="4318000"/>
            <a:ext cx="8534399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2412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277812" marL="10779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214312" marL="16240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273050" marL="22923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273050" marL="2901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5pPr>
            <a:lvl6pPr indent="-273050" marL="3511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6pPr>
            <a:lvl7pPr indent="-273050" marL="4730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7pPr>
            <a:lvl8pPr indent="-273050" marL="6559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8pPr>
            <a:lvl9pPr indent="-273050" marL="8997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84150"/>
            <a:ext cx="9283699" cy="23304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11329986" y="6534150"/>
            <a:ext cx="81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94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rgbClr val="003094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0" y="76200"/>
            <a:ext cx="2886074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6575425"/>
            <a:ext cx="2287587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8839200" y="53975"/>
            <a:ext cx="2946399" cy="680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06400" y="785812"/>
            <a:ext cx="8229600" cy="607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2412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277812" marL="10779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214312" marL="16240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273050" marL="22923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273050" marL="2901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5pPr>
            <a:lvl6pPr indent="-273050" marL="3511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6pPr>
            <a:lvl7pPr indent="-273050" marL="4730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7pPr>
            <a:lvl8pPr indent="-273050" marL="6559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8pPr>
            <a:lvl9pPr indent="-273050" marL="8997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839200" y="6375400"/>
            <a:ext cx="28448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jpg"/><Relationship Id="rId3" Type="http://schemas.openxmlformats.org/officeDocument/2006/relationships/image" Target="../media/image04.jp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image" Target="../media/image04.jp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jp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4.jpg"/><Relationship Id="rId6" Type="http://schemas.openxmlformats.org/officeDocument/2006/relationships/image" Target="../media/image03.jpg"/><Relationship Id="rId5" Type="http://schemas.openxmlformats.org/officeDocument/2006/relationships/image" Target="../media/image07.png"/><Relationship Id="rId7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14400" y="3182936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Understanding Factors Influencing the Citation Count for Conference Papers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28800" y="5056187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Utkarsh Goel</a:t>
            </a:r>
          </a:p>
          <a:p>
            <a:pPr indent="-455612" lvl="0" marL="45561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Sandhya Thangavel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Data Collected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63 networking conferences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22 rank A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11% to 20.9%)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22 rank B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21% to 30.9%)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19 rank C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31% to 40.9%)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2159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Total papers = 38895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A Conferences = 8224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B Conferences = 7134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C Conferences = 23537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Does the rankings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Variation in Conference Ranking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1054100"/>
            <a:ext cx="7913686" cy="527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conference rankings </a:t>
            </a: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Conference Rankings over Time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87" y="917575"/>
            <a:ext cx="8323262" cy="55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How do people cite papers?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137" y="1716086"/>
            <a:ext cx="5826124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54000" y="1841500"/>
            <a:ext cx="52164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Search papers from high quality conferences?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Ask Google?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Search papers from an year?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Conference affect Citation Count?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12" y="1200150"/>
            <a:ext cx="8702675" cy="5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1079500"/>
            <a:ext cx="7850187" cy="5224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Paper Title affect Citation Count?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612" y="998537"/>
            <a:ext cx="8255000" cy="560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Publication Year affect Citation Count?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3-Way Nested ANOVA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5" y="2346225"/>
            <a:ext cx="11673649" cy="22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1" y="1708150"/>
            <a:ext cx="7473949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3-Way Nested ANOVA Contd…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2800"/>
            <a:ext cx="11502424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74700" y="1524000"/>
            <a:ext cx="10401299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Conference Ranking</a:t>
            </a:r>
            <a:r>
              <a:rPr lang="en-US" sz="2800"/>
              <a:t> affects citation count by </a:t>
            </a:r>
            <a:r>
              <a:rPr b="1" lang="en-US" sz="2800"/>
              <a:t>13%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Paper title</a:t>
            </a:r>
            <a:r>
              <a:rPr lang="en-US" sz="2800"/>
              <a:t> affects citation count by </a:t>
            </a:r>
            <a:r>
              <a:rPr b="1" lang="en-US" sz="2800"/>
              <a:t>9.3%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Publication year</a:t>
            </a:r>
            <a:r>
              <a:rPr lang="en-US" sz="2800"/>
              <a:t> affects citation count by </a:t>
            </a:r>
            <a:r>
              <a:rPr b="1" lang="en-US" sz="2800"/>
              <a:t>9%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Interactions</a:t>
            </a:r>
            <a:r>
              <a:rPr lang="en-US" sz="2800"/>
              <a:t> affect citation count by </a:t>
            </a:r>
            <a:r>
              <a:rPr b="1" lang="en-US" sz="2800"/>
              <a:t>23%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Unknown factors</a:t>
            </a:r>
            <a:r>
              <a:rPr lang="en-US" sz="2800"/>
              <a:t> affect citation count by </a:t>
            </a:r>
            <a:r>
              <a:rPr b="1" lang="en-US" sz="2800"/>
              <a:t>45.7%.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4800" y="74611"/>
            <a:ext cx="8839199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06400" y="1193800"/>
            <a:ext cx="6602399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861" y="1765300"/>
            <a:ext cx="4718100" cy="49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80987" y="1906586"/>
            <a:ext cx="57626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00" y="1924050"/>
            <a:ext cx="62230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700" y="1822450"/>
            <a:ext cx="563245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66700" y="4211637"/>
            <a:ext cx="3994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 source.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412" y="1784350"/>
            <a:ext cx="5856286" cy="465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66700" y="4211637"/>
            <a:ext cx="3994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 source.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96862" y="5000625"/>
            <a:ext cx="44005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papers.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0" y="1924050"/>
            <a:ext cx="607695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437" y="982662"/>
            <a:ext cx="4548187" cy="54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701925" y="5259387"/>
            <a:ext cx="717073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and Code Available at: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https://github.com/ugoel/ESOF522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111250"/>
            <a:ext cx="595312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04800" y="74611"/>
            <a:ext cx="8839199" cy="6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2" y="1144587"/>
            <a:ext cx="4530724" cy="453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800" y="2883647"/>
            <a:ext cx="1663699" cy="14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62" y="1450975"/>
            <a:ext cx="4033837" cy="431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800" y="2883647"/>
            <a:ext cx="1663699" cy="14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7925" y="1938325"/>
            <a:ext cx="5021399" cy="3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800" y="2883647"/>
            <a:ext cx="1663699" cy="14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04800" y="74611"/>
            <a:ext cx="8839199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lang="en-US" sz="4200">
                <a:solidFill>
                  <a:srgbClr val="0A1F62"/>
                </a:solidFill>
              </a:rPr>
              <a:t>Alternate</a:t>
            </a: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 Hypothesis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00" cy="463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437" y="2660650"/>
            <a:ext cx="1500300" cy="1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2700" y="3906825"/>
            <a:ext cx="2834400" cy="17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3551" y="1835100"/>
            <a:ext cx="1630500" cy="17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5" y="1389855"/>
            <a:ext cx="2312700" cy="23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Response Variable and Factors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Response variable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○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Citation count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○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Choice of keywords in the paper title 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Cloud, Distributed, Security, Mobile, Performance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○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Conference Rank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○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Publication year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■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2008 until 2012 (5 years)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Does the rankings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Data Collection Technique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Google Survey for determining conference ranking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Insight of Community opinion (</a:t>
            </a:r>
            <a:r>
              <a:rPr lang="en-US" sz="2300">
                <a:solidFill>
                  <a:srgbClr val="215968"/>
                </a:solidFill>
              </a:rPr>
              <a:t>47 </a:t>
            </a: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-US" sz="2300">
                <a:solidFill>
                  <a:srgbClr val="215968"/>
                </a:solidFill>
              </a:rPr>
              <a:t>s</a:t>
            </a: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Online Conference Ranking Databases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Core Conference Portal, ERA Ranking Portal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Kevin Almeroth’s blog on Conference Statistics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Acceptance rate, #Papers submitted, #Papers accepted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Google Scholar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Paper Title, Citation Count, Conference Name, Publication Year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 1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0A1F62"/>
      </a:accent1>
      <a:accent2>
        <a:srgbClr val="F0AC00"/>
      </a:accent2>
      <a:accent3>
        <a:srgbClr val="FFFFFF"/>
      </a:accent3>
      <a:accent4>
        <a:srgbClr val="0A1F62"/>
      </a:accent4>
      <a:accent5>
        <a:srgbClr val="F0AC00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 1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0A1F62"/>
      </a:accent1>
      <a:accent2>
        <a:srgbClr val="F0AC00"/>
      </a:accent2>
      <a:accent3>
        <a:srgbClr val="FFFFFF"/>
      </a:accent3>
      <a:accent4>
        <a:srgbClr val="0A1F62"/>
      </a:accent4>
      <a:accent5>
        <a:srgbClr val="F0AC00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