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0" r:id="rId4"/>
    <p:sldId id="257" r:id="rId5"/>
    <p:sldId id="258" r:id="rId6"/>
    <p:sldId id="263" r:id="rId7"/>
    <p:sldId id="268" r:id="rId8"/>
    <p:sldId id="259" r:id="rId9"/>
    <p:sldId id="262" r:id="rId10"/>
    <p:sldId id="261" r:id="rId11"/>
    <p:sldId id="271" r:id="rId12"/>
    <p:sldId id="267" r:id="rId13"/>
    <p:sldId id="270" r:id="rId14"/>
    <p:sldId id="269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740"/>
  </p:normalViewPr>
  <p:slideViewPr>
    <p:cSldViewPr snapToGrid="0">
      <p:cViewPr varScale="1">
        <p:scale>
          <a:sx n="96" d="100"/>
          <a:sy n="9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D68EC-B276-3D47-85AE-637FFE872911}" type="datetimeFigureOut">
              <a:rPr lang="en-CN" smtClean="0"/>
              <a:t>2023/8/19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C431-79F1-B544-9D5C-82F4EBBA54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353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C431-79F1-B544-9D5C-82F4EBBA5428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16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C431-79F1-B544-9D5C-82F4EBBA5428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434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C431-79F1-B544-9D5C-82F4EBBA5428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687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C431-79F1-B544-9D5C-82F4EBBA5428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260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C431-79F1-B544-9D5C-82F4EBBA5428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5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C431-79F1-B544-9D5C-82F4EBBA5428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773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C431-79F1-B544-9D5C-82F4EBBA5428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33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8E59-F874-CA42-95E3-D68F66F6CEE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002B-33B6-9B47-BBCD-E02D5D1F32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971" y="1197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数据构建步骤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6" y="915307"/>
            <a:ext cx="6540484" cy="51806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89373" y="2027363"/>
            <a:ext cx="4207328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lt"/>
              </a:rPr>
              <a:t>人工标注完成</a:t>
            </a:r>
            <a:r>
              <a:rPr lang="en-US" altLang="zh-CN" dirty="0">
                <a:cs typeface="+mn-lt"/>
              </a:rPr>
              <a:t>60</a:t>
            </a:r>
            <a:r>
              <a:rPr lang="zh-CN" altLang="en-US" dirty="0">
                <a:cs typeface="+mn-lt"/>
              </a:rPr>
              <a:t>条</a:t>
            </a:r>
            <a:r>
              <a:rPr lang="en-US" altLang="zh-CN" dirty="0">
                <a:cs typeface="+mn-lt"/>
              </a:rPr>
              <a:t>API</a:t>
            </a:r>
            <a:r>
              <a:rPr lang="zh-CN" altLang="en-US" dirty="0">
                <a:cs typeface="+mn-lt"/>
              </a:rPr>
              <a:t>与</a:t>
            </a:r>
            <a:r>
              <a:rPr lang="en-US" altLang="zh-CN" dirty="0">
                <a:cs typeface="+mn-lt"/>
              </a:rPr>
              <a:t>100</a:t>
            </a:r>
            <a:r>
              <a:rPr lang="zh-CN" altLang="en-US" dirty="0">
                <a:cs typeface="+mn-lt"/>
              </a:rPr>
              <a:t>条意图数据。将</a:t>
            </a:r>
            <a:r>
              <a:rPr lang="en-US" altLang="zh-CN" dirty="0">
                <a:cs typeface="+mn-lt"/>
              </a:rPr>
              <a:t>100</a:t>
            </a:r>
            <a:r>
              <a:rPr lang="zh-CN" altLang="en-US" dirty="0">
                <a:cs typeface="+mn-lt"/>
              </a:rPr>
              <a:t>条意图数据与其对应的</a:t>
            </a:r>
            <a:r>
              <a:rPr lang="en-US" altLang="zh-CN" dirty="0">
                <a:cs typeface="+mn-lt"/>
              </a:rPr>
              <a:t>API</a:t>
            </a:r>
            <a:r>
              <a:rPr lang="zh-CN" altLang="en-US" dirty="0">
                <a:cs typeface="+mn-lt"/>
              </a:rPr>
              <a:t>进行拼接作为</a:t>
            </a:r>
            <a:r>
              <a:rPr lang="en-US" altLang="zh-CN" dirty="0">
                <a:cs typeface="+mn-lt"/>
              </a:rPr>
              <a:t>True</a:t>
            </a:r>
            <a:r>
              <a:rPr lang="zh-CN" altLang="en-US" dirty="0">
                <a:cs typeface="+mn-lt"/>
              </a:rPr>
              <a:t>样本。将意图与不相关的</a:t>
            </a:r>
            <a:r>
              <a:rPr lang="en-US" altLang="zh-CN" dirty="0">
                <a:cs typeface="+mn-lt"/>
              </a:rPr>
              <a:t>API</a:t>
            </a:r>
            <a:r>
              <a:rPr lang="zh-CN" altLang="en-US" dirty="0">
                <a:cs typeface="+mn-lt"/>
              </a:rPr>
              <a:t>描述进行组合生成</a:t>
            </a:r>
            <a:r>
              <a:rPr lang="en-US" altLang="zh-CN" dirty="0">
                <a:cs typeface="+mn-lt"/>
              </a:rPr>
              <a:t>False</a:t>
            </a:r>
            <a:r>
              <a:rPr lang="zh-CN" altLang="en-US" dirty="0">
                <a:cs typeface="+mn-lt"/>
              </a:rPr>
              <a:t>样本。上述两种样本成为语义相似度模型的数据集，采用五折交叉验证的方法来划分训练、开发与测试数据集。</a:t>
            </a:r>
            <a:endParaRPr lang="en-US" dirty="0"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双塔模型输出阈值的选择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786F8-4655-C5F5-B8E6-CB51D7654083}"/>
              </a:ext>
            </a:extLst>
          </p:cNvPr>
          <p:cNvSpPr txBox="1"/>
          <p:nvPr/>
        </p:nvSpPr>
        <p:spPr>
          <a:xfrm>
            <a:off x="2280558" y="4835478"/>
            <a:ext cx="7892141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以双塔模型在第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下各阈值</a:t>
            </a:r>
            <a:r>
              <a:rPr lang="en-US" altLang="zh-CN" dirty="0"/>
              <a:t>threshold</a:t>
            </a:r>
            <a:r>
              <a:rPr lang="zh-CN" altLang="en-US" dirty="0"/>
              <a:t>对准确率、召回率、精度、</a:t>
            </a:r>
            <a:r>
              <a:rPr lang="en-US" altLang="zh-CN" dirty="0"/>
              <a:t>F1</a:t>
            </a:r>
            <a:r>
              <a:rPr lang="zh-CN" altLang="en-US" dirty="0"/>
              <a:t>分数的影响，实验选取</a:t>
            </a:r>
            <a:r>
              <a:rPr lang="en-US" altLang="zh-CN" dirty="0"/>
              <a:t>0.6</a:t>
            </a:r>
            <a:r>
              <a:rPr lang="zh-CN" altLang="en-US" dirty="0"/>
              <a:t>作为双塔模型标签的输出阈值。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444F4A-58D5-BC9E-2A1F-B6B20FFF9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18164"/>
              </p:ext>
            </p:extLst>
          </p:nvPr>
        </p:nvGraphicFramePr>
        <p:xfrm>
          <a:off x="1974921" y="1427144"/>
          <a:ext cx="8242158" cy="3171360"/>
        </p:xfrm>
        <a:graphic>
          <a:graphicData uri="http://schemas.openxmlformats.org/drawingml/2006/table">
            <a:tbl>
              <a:tblPr/>
              <a:tblGrid>
                <a:gridCol w="1373693">
                  <a:extLst>
                    <a:ext uri="{9D8B030D-6E8A-4147-A177-3AD203B41FA5}">
                      <a16:colId xmlns:a16="http://schemas.microsoft.com/office/drawing/2014/main" val="3024537944"/>
                    </a:ext>
                  </a:extLst>
                </a:gridCol>
                <a:gridCol w="1373693">
                  <a:extLst>
                    <a:ext uri="{9D8B030D-6E8A-4147-A177-3AD203B41FA5}">
                      <a16:colId xmlns:a16="http://schemas.microsoft.com/office/drawing/2014/main" val="2027139529"/>
                    </a:ext>
                  </a:extLst>
                </a:gridCol>
                <a:gridCol w="1373693">
                  <a:extLst>
                    <a:ext uri="{9D8B030D-6E8A-4147-A177-3AD203B41FA5}">
                      <a16:colId xmlns:a16="http://schemas.microsoft.com/office/drawing/2014/main" val="290746759"/>
                    </a:ext>
                  </a:extLst>
                </a:gridCol>
                <a:gridCol w="1373693">
                  <a:extLst>
                    <a:ext uri="{9D8B030D-6E8A-4147-A177-3AD203B41FA5}">
                      <a16:colId xmlns:a16="http://schemas.microsoft.com/office/drawing/2014/main" val="3662936168"/>
                    </a:ext>
                  </a:extLst>
                </a:gridCol>
                <a:gridCol w="1373693">
                  <a:extLst>
                    <a:ext uri="{9D8B030D-6E8A-4147-A177-3AD203B41FA5}">
                      <a16:colId xmlns:a16="http://schemas.microsoft.com/office/drawing/2014/main" val="2300896623"/>
                    </a:ext>
                  </a:extLst>
                </a:gridCol>
                <a:gridCol w="1373693">
                  <a:extLst>
                    <a:ext uri="{9D8B030D-6E8A-4147-A177-3AD203B41FA5}">
                      <a16:colId xmlns:a16="http://schemas.microsoft.com/office/drawing/2014/main" val="2088506063"/>
                    </a:ext>
                  </a:extLst>
                </a:gridCol>
              </a:tblGrid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61097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820102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85260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368034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21696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42195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0.7614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0.6818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0.7407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743812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523926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72192"/>
                  </a:ext>
                </a:extLst>
              </a:tr>
              <a:tr h="3171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75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5DE571-285E-94E4-CF05-E9F6322347AD}"/>
              </a:ext>
            </a:extLst>
          </p:cNvPr>
          <p:cNvSpPr txBox="1"/>
          <p:nvPr/>
        </p:nvSpPr>
        <p:spPr>
          <a:xfrm>
            <a:off x="4982817" y="145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语义相似度分类实验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21391A-4F52-25C1-3539-923C9965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75256"/>
              </p:ext>
            </p:extLst>
          </p:nvPr>
        </p:nvGraphicFramePr>
        <p:xfrm>
          <a:off x="838200" y="1588289"/>
          <a:ext cx="10515600" cy="2625904"/>
        </p:xfrm>
        <a:graphic>
          <a:graphicData uri="http://schemas.openxmlformats.org/drawingml/2006/table">
            <a:tbl>
              <a:tblPr/>
              <a:tblGrid>
                <a:gridCol w="3001321">
                  <a:extLst>
                    <a:ext uri="{9D8B030D-6E8A-4147-A177-3AD203B41FA5}">
                      <a16:colId xmlns:a16="http://schemas.microsoft.com/office/drawing/2014/main" val="1695362658"/>
                    </a:ext>
                  </a:extLst>
                </a:gridCol>
                <a:gridCol w="6179123">
                  <a:extLst>
                    <a:ext uri="{9D8B030D-6E8A-4147-A177-3AD203B41FA5}">
                      <a16:colId xmlns:a16="http://schemas.microsoft.com/office/drawing/2014/main" val="63138248"/>
                    </a:ext>
                  </a:extLst>
                </a:gridCol>
                <a:gridCol w="1335156">
                  <a:extLst>
                    <a:ext uri="{9D8B030D-6E8A-4147-A177-3AD203B41FA5}">
                      <a16:colId xmlns:a16="http://schemas.microsoft.com/office/drawing/2014/main" val="1018293202"/>
                    </a:ext>
                  </a:extLst>
                </a:gridCol>
              </a:tblGrid>
              <a:tr h="3991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690772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判断时间是否符合设定场景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698881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叫车服务，请求从指定的上车地点乘车到指定的下车地点。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39555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将一个或多个窗口移动到指定位置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28977"/>
                  </a:ext>
                </a:extLst>
              </a:tr>
              <a:tr h="6286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呈现电子邮件编写器。将文本传递到操作中以设置电子邮件正文。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34897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上了飞机自动打开飞行模式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判断是否到达某地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如办公室）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11" marR="9411" marT="9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860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CA407F-9A01-2DB6-0F41-5D09D6F3337F}"/>
              </a:ext>
            </a:extLst>
          </p:cNvPr>
          <p:cNvSpPr txBox="1"/>
          <p:nvPr/>
        </p:nvSpPr>
        <p:spPr>
          <a:xfrm>
            <a:off x="2149929" y="4645237"/>
            <a:ext cx="789214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语义相似度分类实验指：使用模型判断用户意图与</a:t>
            </a:r>
            <a:r>
              <a:rPr lang="en-US" altLang="zh-CN" dirty="0"/>
              <a:t>API</a:t>
            </a:r>
            <a:r>
              <a:rPr lang="zh-CN" altLang="en-US" dirty="0"/>
              <a:t>的描述字段是否相关，具体流程为输入用户意图与</a:t>
            </a:r>
            <a:r>
              <a:rPr lang="en-US" altLang="zh-CN" dirty="0"/>
              <a:t>API</a:t>
            </a:r>
            <a:r>
              <a:rPr lang="zh-CN" altLang="en-US" dirty="0"/>
              <a:t>描述信息到模型中，</a:t>
            </a:r>
            <a:r>
              <a:rPr lang="zh-CN" altLang="en-CN" dirty="0"/>
              <a:t>模型</a:t>
            </a:r>
            <a:r>
              <a:rPr lang="zh-CN" altLang="en-US" dirty="0"/>
              <a:t>判断这两句话的相关性，相关则输出</a:t>
            </a:r>
            <a:r>
              <a:rPr lang="en-US" altLang="zh-CN" dirty="0"/>
              <a:t>1</a:t>
            </a:r>
            <a:r>
              <a:rPr lang="zh-CN" altLang="en-US" dirty="0"/>
              <a:t>，否则输出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78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3D4299-337A-D387-B321-86B4E6153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93989"/>
              </p:ext>
            </p:extLst>
          </p:nvPr>
        </p:nvGraphicFramePr>
        <p:xfrm>
          <a:off x="1340199" y="1376205"/>
          <a:ext cx="9511602" cy="3282027"/>
        </p:xfrm>
        <a:graphic>
          <a:graphicData uri="http://schemas.openxmlformats.org/drawingml/2006/table">
            <a:tbl>
              <a:tblPr/>
              <a:tblGrid>
                <a:gridCol w="2952777">
                  <a:extLst>
                    <a:ext uri="{9D8B030D-6E8A-4147-A177-3AD203B41FA5}">
                      <a16:colId xmlns:a16="http://schemas.microsoft.com/office/drawing/2014/main" val="803096584"/>
                    </a:ext>
                  </a:extLst>
                </a:gridCol>
                <a:gridCol w="4207929">
                  <a:extLst>
                    <a:ext uri="{9D8B030D-6E8A-4147-A177-3AD203B41FA5}">
                      <a16:colId xmlns:a16="http://schemas.microsoft.com/office/drawing/2014/main" val="3267606113"/>
                    </a:ext>
                  </a:extLst>
                </a:gridCol>
                <a:gridCol w="835310">
                  <a:extLst>
                    <a:ext uri="{9D8B030D-6E8A-4147-A177-3AD203B41FA5}">
                      <a16:colId xmlns:a16="http://schemas.microsoft.com/office/drawing/2014/main" val="2372294894"/>
                    </a:ext>
                  </a:extLst>
                </a:gridCol>
                <a:gridCol w="757793">
                  <a:extLst>
                    <a:ext uri="{9D8B030D-6E8A-4147-A177-3AD203B41FA5}">
                      <a16:colId xmlns:a16="http://schemas.microsoft.com/office/drawing/2014/main" val="3557741513"/>
                    </a:ext>
                  </a:extLst>
                </a:gridCol>
                <a:gridCol w="757793">
                  <a:extLst>
                    <a:ext uri="{9D8B030D-6E8A-4147-A177-3AD203B41FA5}">
                      <a16:colId xmlns:a16="http://schemas.microsoft.com/office/drawing/2014/main" val="4074438964"/>
                    </a:ext>
                  </a:extLst>
                </a:gridCol>
              </a:tblGrid>
              <a:tr h="41007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32720"/>
                  </a:ext>
                </a:extLst>
              </a:tr>
              <a:tr h="41027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判断时间是否符合设定场景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5129"/>
                  </a:ext>
                </a:extLst>
              </a:tr>
              <a:tr h="41027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请求从指定的上车地点乘车到指定的下车地点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188735"/>
                  </a:ext>
                </a:extLst>
              </a:tr>
              <a:tr h="41027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将一个或多个窗口移动到指定位置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91406"/>
                  </a:ext>
                </a:extLst>
              </a:tr>
              <a:tr h="41027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点下班时为我用高德地图叫一辆回家车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将文本传递到操作中以设置电子邮件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18039"/>
                  </a:ext>
                </a:extLst>
              </a:tr>
              <a:tr h="4102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上了飞机自动打开飞行模式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描述摘要</a:t>
                      </a:r>
                      <a:r>
                        <a:rPr lang="en-US" altLang="zh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判断是否到达某地</a:t>
                      </a:r>
                      <a:r>
                        <a:rPr lang="en-US" altLang="zh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如办公室）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376951"/>
                  </a:ext>
                </a:extLst>
              </a:tr>
              <a:tr h="4102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上了飞机自动打开飞行模式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从传递到动作中的图像或视频创建动画</a:t>
                      </a: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GIF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014078"/>
                  </a:ext>
                </a:extLst>
              </a:tr>
              <a:tr h="4102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上了飞机自动打开飞行模式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切换设备飞行模式打开或关闭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900" marR="6900" marT="6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851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50DB94-E6B3-6795-BA6B-950392CF3EB1}"/>
              </a:ext>
            </a:extLst>
          </p:cNvPr>
          <p:cNvSpPr txBox="1"/>
          <p:nvPr/>
        </p:nvSpPr>
        <p:spPr>
          <a:xfrm>
            <a:off x="1232452" y="5042807"/>
            <a:ext cx="10349474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 err="1"/>
              <a:t>OpenAI的</a:t>
            </a:r>
            <a:r>
              <a:rPr lang="en-US" dirty="0"/>
              <a:t> text-embedding-ada-002</a:t>
            </a:r>
            <a:r>
              <a:rPr lang="zh-CN" altLang="en-US" dirty="0"/>
              <a:t>对用户意图与</a:t>
            </a:r>
            <a:r>
              <a:rPr lang="en-US" altLang="zh-CN" dirty="0"/>
              <a:t>API</a:t>
            </a:r>
            <a:r>
              <a:rPr lang="zh-CN" altLang="en-US" dirty="0"/>
              <a:t>两句话进行相似度计算，将阈值设置为</a:t>
            </a:r>
            <a:r>
              <a:rPr lang="en-US" altLang="zh-CN" dirty="0"/>
              <a:t>0.5</a:t>
            </a:r>
            <a:r>
              <a:rPr lang="zh-CN" altLang="en-US" dirty="0"/>
              <a:t>，得到了模型对于两个语句相似标签的预测结果。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44732-207D-A82F-B745-230FB65B08DD}"/>
              </a:ext>
            </a:extLst>
          </p:cNvPr>
          <p:cNvSpPr txBox="1"/>
          <p:nvPr/>
        </p:nvSpPr>
        <p:spPr>
          <a:xfrm>
            <a:off x="478971" y="119743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OpenAI语义相似度分类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31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各模型语义相似度分类实验结果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2322"/>
              </p:ext>
            </p:extLst>
          </p:nvPr>
        </p:nvGraphicFramePr>
        <p:xfrm>
          <a:off x="1437860" y="1682194"/>
          <a:ext cx="9316280" cy="2701836"/>
        </p:xfrm>
        <a:graphic>
          <a:graphicData uri="http://schemas.openxmlformats.org/drawingml/2006/table">
            <a:tbl>
              <a:tblPr/>
              <a:tblGrid>
                <a:gridCol w="1863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256">
                  <a:extLst>
                    <a:ext uri="{9D8B030D-6E8A-4147-A177-3AD203B41FA5}">
                      <a16:colId xmlns:a16="http://schemas.microsoft.com/office/drawing/2014/main" val="1645719872"/>
                    </a:ext>
                  </a:extLst>
                </a:gridCol>
                <a:gridCol w="18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605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60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F1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text-embedding-ada-002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cross-</a:t>
                      </a:r>
                      <a:r>
                        <a:rPr lang="en-US" altLang="zh-CN" dirty="0" err="1">
                          <a:effectLst/>
                        </a:rPr>
                        <a:t>bert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0.807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0.865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0.790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effectLst/>
                        </a:rPr>
                        <a:t>siamese-bert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0.761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0.682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0.741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786F8-4655-C5F5-B8E6-CB51D7654083}"/>
              </a:ext>
            </a:extLst>
          </p:cNvPr>
          <p:cNvSpPr txBox="1"/>
          <p:nvPr/>
        </p:nvSpPr>
        <p:spPr>
          <a:xfrm>
            <a:off x="2280557" y="4714898"/>
            <a:ext cx="7892141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通过将测试数据集运用到各个模型中，经过五折交叉验证后，对</a:t>
            </a:r>
            <a:r>
              <a:rPr lang="zh-CN" altLang="en-CN" dirty="0"/>
              <a:t>各</a:t>
            </a:r>
            <a:r>
              <a:rPr lang="zh-CN" altLang="en-US" dirty="0"/>
              <a:t>指标进行平均，得到如上表所示实验结果：未在特定下游任务下微调过的</a:t>
            </a:r>
            <a:r>
              <a:rPr lang="en-US" dirty="0" err="1"/>
              <a:t>ChatGPT</a:t>
            </a:r>
            <a:r>
              <a:rPr lang="zh-CN" altLang="en-US" dirty="0"/>
              <a:t>的表现一般，交叉模型表现良好，但运算复杂度过高不适用于此次任务，经过双塔模型在各指标上表现较为出色。</a:t>
            </a:r>
          </a:p>
        </p:txBody>
      </p:sp>
    </p:spTree>
    <p:extLst>
      <p:ext uri="{BB962C8B-B14F-4D97-AF65-F5344CB8AC3E}">
        <p14:creationId xmlns:p14="http://schemas.microsoft.com/office/powerpoint/2010/main" val="418025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API召回实验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82861F-DFDF-7BAC-68B3-507E7E87F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79067"/>
              </p:ext>
            </p:extLst>
          </p:nvPr>
        </p:nvGraphicFramePr>
        <p:xfrm>
          <a:off x="1226298" y="1108760"/>
          <a:ext cx="9739402" cy="3356414"/>
        </p:xfrm>
        <a:graphic>
          <a:graphicData uri="http://schemas.openxmlformats.org/drawingml/2006/table">
            <a:tbl>
              <a:tblPr/>
              <a:tblGrid>
                <a:gridCol w="4782466">
                  <a:extLst>
                    <a:ext uri="{9D8B030D-6E8A-4147-A177-3AD203B41FA5}">
                      <a16:colId xmlns:a16="http://schemas.microsoft.com/office/drawing/2014/main" val="647127154"/>
                    </a:ext>
                  </a:extLst>
                </a:gridCol>
                <a:gridCol w="4956936">
                  <a:extLst>
                    <a:ext uri="{9D8B030D-6E8A-4147-A177-3AD203B41FA5}">
                      <a16:colId xmlns:a16="http://schemas.microsoft.com/office/drawing/2014/main" val="1447142450"/>
                    </a:ext>
                  </a:extLst>
                </a:gridCol>
              </a:tblGrid>
              <a:tr h="1796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actions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09661"/>
                  </a:ext>
                </a:extLst>
              </a:tr>
              <a:tr h="60424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将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添加到我的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found_them_first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歌单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phone.actions.AddToPlaylist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15333"/>
                  </a:ext>
                </a:extLst>
              </a:tr>
              <a:tr h="67099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从现在起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分钟后，马丁尼克的家园草地会是什么天气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phone.actions.Delay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phone.actions.WeatherCurrentConditions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04423"/>
                  </a:ext>
                </a:extLst>
              </a:tr>
              <a:tr h="60424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把老板罗斯的这首曲子放到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reggae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phone.actions.GetCurrentSong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phone.actions.AddToPlaylist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013510"/>
                  </a:ext>
                </a:extLst>
              </a:tr>
              <a:tr h="60424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播放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年左右的乔尼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巴克兰的交响曲前五名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phone.actions.FilterMusic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phone.actions.PlayMusic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630087"/>
                  </a:ext>
                </a:extLst>
              </a:tr>
              <a:tr h="60424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把这首歌放在感觉良好的独立摇滚乐播放列表中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phone.actions.GetCurrentSong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phone.actions.AddToPlaylist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4784" marR="4784" marT="47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559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A6237D-FF91-58F3-114B-32AF1102DE47}"/>
              </a:ext>
            </a:extLst>
          </p:cNvPr>
          <p:cNvSpPr txBox="1"/>
          <p:nvPr/>
        </p:nvSpPr>
        <p:spPr>
          <a:xfrm>
            <a:off x="2149929" y="4645237"/>
            <a:ext cx="7892141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API</a:t>
            </a:r>
            <a:r>
              <a:rPr lang="zh-CN" altLang="en-US" dirty="0"/>
              <a:t>召回实验指：使用模型检索出与用户意图相关的</a:t>
            </a:r>
            <a:r>
              <a:rPr lang="en-US" altLang="zh-CN" dirty="0"/>
              <a:t>API</a:t>
            </a:r>
            <a:r>
              <a:rPr lang="zh-CN" altLang="en-US" dirty="0"/>
              <a:t>的列表，具体流程为输入用户意图</a:t>
            </a:r>
            <a:r>
              <a:rPr lang="zh-CN" altLang="en-CN" dirty="0"/>
              <a:t>到</a:t>
            </a:r>
            <a:r>
              <a:rPr lang="zh-CN" altLang="en-US" dirty="0"/>
              <a:t>模型中，模型将用户意图进行</a:t>
            </a:r>
            <a:r>
              <a:rPr lang="en-US" altLang="zh-CN" dirty="0"/>
              <a:t>Embedding</a:t>
            </a:r>
            <a:r>
              <a:rPr lang="zh-CN" altLang="en-US" dirty="0"/>
              <a:t>，之后根据编码结果检索向量库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中的</a:t>
            </a:r>
            <a:r>
              <a:rPr lang="en-US" altLang="zh-CN" dirty="0"/>
              <a:t>API</a:t>
            </a:r>
            <a:r>
              <a:rPr lang="zh-CN" altLang="en-US" dirty="0"/>
              <a:t>，模型会输出多个候选</a:t>
            </a:r>
            <a:r>
              <a:rPr lang="en-US" altLang="zh-CN" dirty="0"/>
              <a:t>API</a:t>
            </a:r>
            <a:r>
              <a:rPr lang="zh-CN" altLang="en-US" dirty="0"/>
              <a:t>，以供后续</a:t>
            </a:r>
            <a:r>
              <a:rPr lang="en-US" altLang="zh-CN" dirty="0"/>
              <a:t>LLMs</a:t>
            </a:r>
            <a:r>
              <a:rPr lang="zh-CN" altLang="en-US" dirty="0"/>
              <a:t>使用。</a:t>
            </a:r>
          </a:p>
        </p:txBody>
      </p:sp>
    </p:spTree>
    <p:extLst>
      <p:ext uri="{BB962C8B-B14F-4D97-AF65-F5344CB8AC3E}">
        <p14:creationId xmlns:p14="http://schemas.microsoft.com/office/powerpoint/2010/main" val="72632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各模型API召回实验结果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87850"/>
              </p:ext>
            </p:extLst>
          </p:nvPr>
        </p:nvGraphicFramePr>
        <p:xfrm>
          <a:off x="730762" y="861392"/>
          <a:ext cx="7328452" cy="5716152"/>
        </p:xfrm>
        <a:graphic>
          <a:graphicData uri="http://schemas.openxmlformats.org/drawingml/2006/table">
            <a:tbl>
              <a:tblPr/>
              <a:tblGrid>
                <a:gridCol w="183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605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60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4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F1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text-embedding-ada-002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84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text-similarity-davinci-001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0.466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0.351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444285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text-similarity-</a:t>
                      </a: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ada-001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0.519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0.394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20579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text-similarity-curie-001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0.588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0.437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812680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text-similarity-babbage-001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0.363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0.569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0.425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67987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text2vec-base-chinese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0.320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0.500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0.376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672090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cross-</a:t>
                      </a:r>
                      <a:r>
                        <a:rPr lang="en-US" altLang="zh-CN" sz="1600" dirty="0" err="1">
                          <a:effectLst/>
                        </a:rPr>
                        <a:t>bert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0.482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0.716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0.552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ffectLst/>
                        </a:rPr>
                        <a:t>siamese-bert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0.533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0.783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786F8-4655-C5F5-B8E6-CB51D7654083}"/>
              </a:ext>
            </a:extLst>
          </p:cNvPr>
          <p:cNvSpPr txBox="1"/>
          <p:nvPr/>
        </p:nvSpPr>
        <p:spPr>
          <a:xfrm>
            <a:off x="8479499" y="1710161"/>
            <a:ext cx="3233530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首先将所有的</a:t>
            </a:r>
            <a:r>
              <a:rPr lang="en-US" altLang="zh-CN" dirty="0"/>
              <a:t>API</a:t>
            </a:r>
            <a:r>
              <a:rPr lang="zh-CN" altLang="en-US" dirty="0"/>
              <a:t>信息输入模型，之后使用手工标注的</a:t>
            </a:r>
            <a:r>
              <a:rPr lang="en-US" altLang="zh-CN" dirty="0"/>
              <a:t>100</a:t>
            </a:r>
            <a:r>
              <a:rPr lang="zh-CN" altLang="en-US" dirty="0"/>
              <a:t>个意图对模型依次进行提问，模型检索完成后经过排序筛选出</a:t>
            </a:r>
            <a:r>
              <a:rPr lang="en-US" altLang="zh-CN" dirty="0"/>
              <a:t>Top3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。通过将筛选出的</a:t>
            </a:r>
            <a:r>
              <a:rPr lang="en-US" altLang="zh-CN" dirty="0"/>
              <a:t>API</a:t>
            </a:r>
            <a:r>
              <a:rPr lang="zh-CN" altLang="en-US" dirty="0"/>
              <a:t>与人工标注的</a:t>
            </a:r>
            <a:r>
              <a:rPr lang="en-US" altLang="zh-CN" dirty="0"/>
              <a:t>API</a:t>
            </a:r>
            <a:r>
              <a:rPr lang="zh-CN" altLang="en-US" dirty="0"/>
              <a:t>进行比较，得到如上表所示实验结果：双塔模型在各指标上表现较为出色，且实现了本地化推理。</a:t>
            </a:r>
          </a:p>
        </p:txBody>
      </p:sp>
    </p:spTree>
    <p:extLst>
      <p:ext uri="{BB962C8B-B14F-4D97-AF65-F5344CB8AC3E}">
        <p14:creationId xmlns:p14="http://schemas.microsoft.com/office/powerpoint/2010/main" val="421532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各模型API召回实验结果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A6E2A-30FF-A1C9-D226-4E39176E1F8C}"/>
              </a:ext>
            </a:extLst>
          </p:cNvPr>
          <p:cNvSpPr txBox="1"/>
          <p:nvPr/>
        </p:nvSpPr>
        <p:spPr>
          <a:xfrm>
            <a:off x="3009427" y="5478762"/>
            <a:ext cx="789214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如图所示，经过后期微调的模型在特定的下游任务上表现更好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DD0EB-5FE1-E940-F32E-FE13D644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" y="914367"/>
            <a:ext cx="12112017" cy="44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971" y="119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数据集示例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8426" y="4790093"/>
            <a:ext cx="9695148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lt"/>
              </a:rPr>
              <a:t>在构建完成的数据集中，正负样本比例为</a:t>
            </a:r>
            <a:r>
              <a:rPr lang="en-US" altLang="zh-CN" dirty="0">
                <a:cs typeface="+mn-lt"/>
              </a:rPr>
              <a:t>1</a:t>
            </a:r>
            <a:r>
              <a:rPr lang="zh-CN" altLang="en-US" dirty="0">
                <a:cs typeface="+mn-lt"/>
              </a:rPr>
              <a:t>比</a:t>
            </a:r>
            <a:r>
              <a:rPr lang="en-US" altLang="zh-CN" dirty="0">
                <a:cs typeface="+mn-lt"/>
              </a:rPr>
              <a:t>1</a:t>
            </a:r>
            <a:r>
              <a:rPr lang="zh-CN" altLang="en-US" dirty="0">
                <a:cs typeface="+mn-lt"/>
              </a:rPr>
              <a:t>，正样本数目为</a:t>
            </a:r>
            <a:r>
              <a:rPr lang="en-US" altLang="zh-CN" dirty="0">
                <a:cs typeface="+mn-lt"/>
              </a:rPr>
              <a:t>221</a:t>
            </a:r>
            <a:r>
              <a:rPr lang="zh-CN" altLang="en-US" dirty="0">
                <a:cs typeface="+mn-lt"/>
              </a:rPr>
              <a:t>条，负样本数目为</a:t>
            </a:r>
            <a:r>
              <a:rPr lang="en-US" altLang="zh-CN" dirty="0">
                <a:cs typeface="+mn-lt"/>
              </a:rPr>
              <a:t>221</a:t>
            </a:r>
            <a:r>
              <a:rPr lang="zh-CN" altLang="en-US" dirty="0">
                <a:cs typeface="+mn-lt"/>
              </a:rPr>
              <a:t>条。</a:t>
            </a:r>
            <a:endParaRPr lang="en-US" dirty="0">
              <a:cs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987C4D-CFC5-BC7D-5AA4-5DD9429E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28591"/>
              </p:ext>
            </p:extLst>
          </p:nvPr>
        </p:nvGraphicFramePr>
        <p:xfrm>
          <a:off x="701500" y="1230182"/>
          <a:ext cx="10789000" cy="3143188"/>
        </p:xfrm>
        <a:graphic>
          <a:graphicData uri="http://schemas.openxmlformats.org/drawingml/2006/table">
            <a:tbl>
              <a:tblPr/>
              <a:tblGrid>
                <a:gridCol w="4749177">
                  <a:extLst>
                    <a:ext uri="{9D8B030D-6E8A-4147-A177-3AD203B41FA5}">
                      <a16:colId xmlns:a16="http://schemas.microsoft.com/office/drawing/2014/main" val="2249399417"/>
                    </a:ext>
                  </a:extLst>
                </a:gridCol>
                <a:gridCol w="5162587">
                  <a:extLst>
                    <a:ext uri="{9D8B030D-6E8A-4147-A177-3AD203B41FA5}">
                      <a16:colId xmlns:a16="http://schemas.microsoft.com/office/drawing/2014/main" val="2996627169"/>
                    </a:ext>
                  </a:extLst>
                </a:gridCol>
                <a:gridCol w="877236">
                  <a:extLst>
                    <a:ext uri="{9D8B030D-6E8A-4147-A177-3AD203B41FA5}">
                      <a16:colId xmlns:a16="http://schemas.microsoft.com/office/drawing/2014/main" val="2268878876"/>
                    </a:ext>
                  </a:extLst>
                </a:gridCol>
              </a:tblGrid>
              <a:tr h="448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55715"/>
                  </a:ext>
                </a:extLst>
              </a:tr>
              <a:tr h="4490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如果到家距离小于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km，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则为我用百度地图叫一辆车去回家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计算两点之间的距离。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33583"/>
                  </a:ext>
                </a:extLst>
              </a:tr>
              <a:tr h="4490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如果到家距离小于</a:t>
                      </a:r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km，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则为我用百度地图叫一辆车去回家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测试条件是否为真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05768"/>
                  </a:ext>
                </a:extLst>
              </a:tr>
              <a:tr h="4490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如果到家距离小于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km，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则为我用百度地图叫一辆车去回家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请求从指定的上车地点乘车到指定的下车地点。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4548"/>
                  </a:ext>
                </a:extLst>
              </a:tr>
              <a:tr h="4490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如果到家距离小于</a:t>
                      </a:r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km，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则为我用百度地图叫一辆车去回家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从音乐资料库中筛选音乐。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339435"/>
                  </a:ext>
                </a:extLst>
              </a:tr>
              <a:tr h="4490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如果到家距离小于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km，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则为我用百度地图叫一辆车去回家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判断是否连接蓝牙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47266"/>
                  </a:ext>
                </a:extLst>
              </a:tr>
              <a:tr h="4490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如果到家距离小于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km，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则为我用百度地图叫一辆车去回家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描述摘要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打开指定的应用</a:t>
                      </a:r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8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04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75" y="195650"/>
            <a:ext cx="5442581" cy="6620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971" y="119743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模型选型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sz="2400" dirty="0" err="1"/>
              <a:t>OpenAI系列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489373" y="2027363"/>
            <a:ext cx="420732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lt"/>
              </a:rPr>
              <a:t>使用</a:t>
            </a:r>
            <a:r>
              <a:rPr lang="en-US" altLang="zh-CN" dirty="0">
                <a:cs typeface="+mn-lt"/>
              </a:rPr>
              <a:t>text-embedding-ada-002</a:t>
            </a:r>
            <a:r>
              <a:rPr lang="zh-CN" altLang="en-US" dirty="0">
                <a:cs typeface="+mn-lt"/>
              </a:rPr>
              <a:t>对</a:t>
            </a:r>
            <a:r>
              <a:rPr lang="en-US" altLang="zh-CN" dirty="0">
                <a:cs typeface="+mn-lt"/>
              </a:rPr>
              <a:t>API</a:t>
            </a:r>
            <a:r>
              <a:rPr lang="zh-CN" altLang="en-US" dirty="0">
                <a:cs typeface="+mn-lt"/>
              </a:rPr>
              <a:t>描述数据进行编码</a:t>
            </a:r>
            <a:r>
              <a:rPr lang="en-US" altLang="zh-CN" dirty="0">
                <a:cs typeface="+mn-lt"/>
              </a:rPr>
              <a:t>Embedding</a:t>
            </a:r>
            <a:r>
              <a:rPr lang="zh-CN" altLang="en-US" dirty="0">
                <a:cs typeface="+mn-lt"/>
              </a:rPr>
              <a:t>，编码结果存储于</a:t>
            </a:r>
            <a:r>
              <a:rPr lang="en-US" altLang="zh-CN" dirty="0" err="1">
                <a:cs typeface="+mn-lt"/>
              </a:rPr>
              <a:t>Chorma</a:t>
            </a:r>
            <a:r>
              <a:rPr lang="zh-CN" altLang="en-US" dirty="0">
                <a:cs typeface="+mn-lt"/>
              </a:rPr>
              <a:t>向量数据库。</a:t>
            </a:r>
            <a:endParaRPr lang="en-US" altLang="zh-CN" dirty="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lt"/>
              </a:rPr>
              <a:t>每次用户输入时，仅仅需要将输入进行编码，然后根据输入编码结果在向量数据集中查找与之相近的结果。</a:t>
            </a:r>
            <a:endParaRPr lang="en-US" dirty="0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57" y="336865"/>
            <a:ext cx="6076950" cy="6184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971" y="11974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模型选型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sz="2400" dirty="0"/>
              <a:t>基线模型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4945" y="2038249"/>
            <a:ext cx="420732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lt"/>
              </a:rPr>
              <a:t>基线模型为一个文本向量表征模型：</a:t>
            </a:r>
            <a:r>
              <a:rPr lang="en-US" dirty="0">
                <a:cs typeface="+mn-lt"/>
              </a:rPr>
              <a:t>shibing624/text2vec-base-chinese</a:t>
            </a:r>
            <a:r>
              <a:rPr lang="zh-CN" altLang="en-US" dirty="0">
                <a:cs typeface="+mn-lt"/>
              </a:rPr>
              <a:t>，通过将用户意图转为向量矩阵实现了文本相似度的匹配。</a:t>
            </a:r>
            <a:endParaRPr lang="en-US" dirty="0"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878309"/>
            <a:ext cx="11832771" cy="5380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971" y="119743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模型选型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sz="2400" dirty="0" err="1"/>
              <a:t>交叉模型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交叉模型结构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351642"/>
            <a:ext cx="5459615" cy="45266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9373" y="2027363"/>
            <a:ext cx="4207328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cs typeface="+mn-lt"/>
              </a:rPr>
              <a:t>交叉模型强调两个文本之间的相互关系，通过将用户意图与</a:t>
            </a:r>
            <a:r>
              <a:rPr lang="en-US" altLang="zh-CN" dirty="0">
                <a:latin typeface="+mn-ea"/>
                <a:cs typeface="+mn-lt"/>
              </a:rPr>
              <a:t>API</a:t>
            </a:r>
            <a:r>
              <a:rPr lang="zh-CN" altLang="en-US" dirty="0">
                <a:latin typeface="+mn-ea"/>
                <a:cs typeface="+mn-lt"/>
              </a:rPr>
              <a:t>的描述字段同时进行编码，让</a:t>
            </a:r>
            <a:r>
              <a:rPr lang="en-US" altLang="zh-CN" dirty="0">
                <a:latin typeface="+mn-ea"/>
                <a:cs typeface="+mn-lt"/>
              </a:rPr>
              <a:t>BERT</a:t>
            </a:r>
            <a:r>
              <a:rPr lang="zh-CN" altLang="en-US" dirty="0">
                <a:latin typeface="+mn-ea"/>
                <a:cs typeface="+mn-lt"/>
              </a:rPr>
              <a:t>模型判断两句话是否具有相关性。</a:t>
            </a:r>
            <a:endParaRPr lang="en-US" dirty="0">
              <a:latin typeface="+mn-ea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交叉模型输出阈值的选择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786F8-4655-C5F5-B8E6-CB51D7654083}"/>
              </a:ext>
            </a:extLst>
          </p:cNvPr>
          <p:cNvSpPr txBox="1"/>
          <p:nvPr/>
        </p:nvSpPr>
        <p:spPr>
          <a:xfrm>
            <a:off x="2280558" y="4835478"/>
            <a:ext cx="7892141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以交叉模型在第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下各阈值</a:t>
            </a:r>
            <a:r>
              <a:rPr lang="en-US" altLang="zh-CN" dirty="0"/>
              <a:t>threshold</a:t>
            </a:r>
            <a:r>
              <a:rPr lang="zh-CN" altLang="en-US" dirty="0"/>
              <a:t>对准确率、召回率、精度、</a:t>
            </a:r>
            <a:r>
              <a:rPr lang="en-US" altLang="zh-CN" dirty="0"/>
              <a:t>F1</a:t>
            </a:r>
            <a:r>
              <a:rPr lang="zh-CN" altLang="en-US" dirty="0"/>
              <a:t>分数的影响，实验选取</a:t>
            </a:r>
            <a:r>
              <a:rPr lang="en-US" altLang="zh-CN" dirty="0"/>
              <a:t>0.5</a:t>
            </a:r>
            <a:r>
              <a:rPr lang="zh-CN" altLang="en-US" dirty="0"/>
              <a:t>作为交叉模型标签的输出阈值。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DE571-285E-94E4-CF05-E9F6322347AD}"/>
              </a:ext>
            </a:extLst>
          </p:cNvPr>
          <p:cNvSpPr txBox="1"/>
          <p:nvPr/>
        </p:nvSpPr>
        <p:spPr>
          <a:xfrm>
            <a:off x="4982817" y="145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82839E-D6F6-7800-A8AE-B019056F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8664"/>
              </p:ext>
            </p:extLst>
          </p:nvPr>
        </p:nvGraphicFramePr>
        <p:xfrm>
          <a:off x="2124056" y="1453753"/>
          <a:ext cx="8205144" cy="3187414"/>
        </p:xfrm>
        <a:graphic>
          <a:graphicData uri="http://schemas.openxmlformats.org/drawingml/2006/table">
            <a:tbl>
              <a:tblPr/>
              <a:tblGrid>
                <a:gridCol w="1367524">
                  <a:extLst>
                    <a:ext uri="{9D8B030D-6E8A-4147-A177-3AD203B41FA5}">
                      <a16:colId xmlns:a16="http://schemas.microsoft.com/office/drawing/2014/main" val="2950101902"/>
                    </a:ext>
                  </a:extLst>
                </a:gridCol>
                <a:gridCol w="1367524">
                  <a:extLst>
                    <a:ext uri="{9D8B030D-6E8A-4147-A177-3AD203B41FA5}">
                      <a16:colId xmlns:a16="http://schemas.microsoft.com/office/drawing/2014/main" val="1448532575"/>
                    </a:ext>
                  </a:extLst>
                </a:gridCol>
                <a:gridCol w="1367524">
                  <a:extLst>
                    <a:ext uri="{9D8B030D-6E8A-4147-A177-3AD203B41FA5}">
                      <a16:colId xmlns:a16="http://schemas.microsoft.com/office/drawing/2014/main" val="3887882775"/>
                    </a:ext>
                  </a:extLst>
                </a:gridCol>
                <a:gridCol w="1367524">
                  <a:extLst>
                    <a:ext uri="{9D8B030D-6E8A-4147-A177-3AD203B41FA5}">
                      <a16:colId xmlns:a16="http://schemas.microsoft.com/office/drawing/2014/main" val="3848349264"/>
                    </a:ext>
                  </a:extLst>
                </a:gridCol>
                <a:gridCol w="1367524">
                  <a:extLst>
                    <a:ext uri="{9D8B030D-6E8A-4147-A177-3AD203B41FA5}">
                      <a16:colId xmlns:a16="http://schemas.microsoft.com/office/drawing/2014/main" val="1495076269"/>
                    </a:ext>
                  </a:extLst>
                </a:gridCol>
                <a:gridCol w="1367524">
                  <a:extLst>
                    <a:ext uri="{9D8B030D-6E8A-4147-A177-3AD203B41FA5}">
                      <a16:colId xmlns:a16="http://schemas.microsoft.com/office/drawing/2014/main" val="933498685"/>
                    </a:ext>
                  </a:extLst>
                </a:gridCol>
              </a:tblGrid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01107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708046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254263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356736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0.4789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51955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0.5493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713453"/>
                  </a:ext>
                </a:extLst>
              </a:tr>
              <a:tr h="31622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67448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400818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7186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4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618783"/>
            <a:ext cx="11466896" cy="5879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971" y="119743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模型选型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  <a:r>
              <a:rPr lang="en-US" sz="2400" dirty="0" err="1"/>
              <a:t>双塔模型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1197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双塔模型结构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76" y="1079972"/>
            <a:ext cx="4477950" cy="5314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9373" y="2027363"/>
            <a:ext cx="4207328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双塔模型通过将用户意图与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en-US" dirty="0">
                <a:latin typeface="+mn-ea"/>
              </a:rPr>
              <a:t>的描述字段分别进行编码，再分别进行线性激活。最后通过对两个编码结果进行点积运算，再计算句子的余弦距离</a:t>
            </a:r>
            <a:r>
              <a:rPr lang="en-US" altLang="zh-CN" dirty="0">
                <a:latin typeface="+mn-ea"/>
              </a:rPr>
              <a:t>(cosine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distance)</a:t>
            </a:r>
            <a:r>
              <a:rPr lang="zh-CN" altLang="en-US" dirty="0">
                <a:latin typeface="+mn-ea"/>
              </a:rPr>
              <a:t>得到语义相似度。</a:t>
            </a:r>
            <a:endParaRPr lang="en-US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1482</Words>
  <Application>Microsoft Macintosh PowerPoint</Application>
  <PresentationFormat>Widescreen</PresentationFormat>
  <Paragraphs>306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Ruobing Shang</dc:creator>
  <cp:lastModifiedBy>Ruobing Shang</cp:lastModifiedBy>
  <cp:revision>52</cp:revision>
  <dcterms:created xsi:type="dcterms:W3CDTF">2023-08-14T07:07:55Z</dcterms:created>
  <dcterms:modified xsi:type="dcterms:W3CDTF">2023-08-19T09:57:46Z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CC7592346E55A6076CD2D964D6D45496_42</vt:lpwstr>
  </property>
  <property fmtid="{D5CDD505-2E9C-101B-9397-08002B2CF9AE}" pid="3" name="KSOProductBuildVer">
    <vt:lpwstr>1033-5.5.1.7991</vt:lpwstr>
  </property>
</Properties>
</file>