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86" r:id="rId6"/>
    <p:sldId id="257" r:id="rId7"/>
    <p:sldId id="258" r:id="rId8"/>
    <p:sldId id="262" r:id="rId9"/>
    <p:sldId id="287" r:id="rId10"/>
    <p:sldId id="263" r:id="rId11"/>
    <p:sldId id="288" r:id="rId12"/>
    <p:sldId id="289" r:id="rId13"/>
    <p:sldId id="290" r:id="rId14"/>
    <p:sldId id="320" r:id="rId15"/>
    <p:sldId id="318" r:id="rId16"/>
    <p:sldId id="321" r:id="rId17"/>
    <p:sldId id="345" r:id="rId18"/>
    <p:sldId id="346" r:id="rId19"/>
    <p:sldId id="347" r:id="rId20"/>
    <p:sldId id="348" r:id="rId21"/>
    <p:sldId id="349" r:id="rId22"/>
    <p:sldId id="350" r:id="rId23"/>
    <p:sldId id="351" r:id="rId24"/>
    <p:sldId id="374" r:id="rId25"/>
    <p:sldId id="375" r:id="rId26"/>
    <p:sldId id="376" r:id="rId27"/>
    <p:sldId id="377" r:id="rId28"/>
    <p:sldId id="388" r:id="rId29"/>
    <p:sldId id="378" r:id="rId30"/>
    <p:sldId id="382" r:id="rId31"/>
    <p:sldId id="383" r:id="rId32"/>
    <p:sldId id="385" r:id="rId33"/>
    <p:sldId id="387" r:id="rId34"/>
    <p:sldId id="386" r:id="rId35"/>
    <p:sldId id="28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2" d="100"/>
          <a:sy n="112" d="100"/>
        </p:scale>
        <p:origin x="96" y="12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2B839-D5C7-403F-8692-0CEFD27CB5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5D225-7286-44CE-BF69-0325118F71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a:p>
        </p:txBody>
      </p:sp>
      <p:sp>
        <p:nvSpPr>
          <p:cNvPr id="4" name="灯片编号占位符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425B4B78-E002-4AC6-A2ED-F1DF018D237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92D6AB0-0FA5-430A-BCC2-23081630493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92D6AB0-0FA5-430A-BCC2-23081630493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92D6AB0-0FA5-430A-BCC2-23081630493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r" defTabSz="685800" rtl="0" eaLnBrk="1" fontAlgn="base" latinLnBrk="0" hangingPunct="1">
              <a:lnSpc>
                <a:spcPct val="100000"/>
              </a:lnSpc>
              <a:spcBef>
                <a:spcPct val="0"/>
              </a:spcBef>
              <a:spcAft>
                <a:spcPct val="0"/>
              </a:spcAft>
              <a:buClrTx/>
              <a:buSzTx/>
              <a:buFontTx/>
              <a:buNone/>
              <a:defRPr/>
            </a:pPr>
            <a:fld id="{0A62CF91-6D34-4D4F-8CE5-D4A0A4B6871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236133" y="1422400"/>
            <a:ext cx="4064000" cy="3843867"/>
          </a:xfrm>
          <a:prstGeom prst="rect">
            <a:avLst/>
          </a:prstGeom>
        </p:spPr>
        <p:txBody>
          <a:bodyPr/>
          <a:lstStyle/>
          <a:p>
            <a:pPr lvl="0"/>
            <a:endParaRPr lang="zh-CN" alt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bwMode="auto">
          <a:xfrm>
            <a:off x="317227" y="261640"/>
            <a:ext cx="306768" cy="386933"/>
            <a:chOff x="4481513" y="4638676"/>
            <a:chExt cx="290512" cy="366711"/>
          </a:xfrm>
          <a:solidFill>
            <a:schemeClr val="bg1"/>
          </a:solidFill>
        </p:grpSpPr>
        <p:sp>
          <p:nvSpPr>
            <p:cNvPr id="3" name="Freeform 5"/>
            <p:cNvSpPr/>
            <p:nvPr/>
          </p:nvSpPr>
          <p:spPr bwMode="auto">
            <a:xfrm>
              <a:off x="4598988" y="4784725"/>
              <a:ext cx="46038" cy="23812"/>
            </a:xfrm>
            <a:custGeom>
              <a:avLst/>
              <a:gdLst>
                <a:gd name="T0" fmla="*/ 0 w 29"/>
                <a:gd name="T1" fmla="*/ 13 h 15"/>
                <a:gd name="T2" fmla="*/ 18 w 29"/>
                <a:gd name="T3" fmla="*/ 15 h 15"/>
                <a:gd name="T4" fmla="*/ 29 w 29"/>
                <a:gd name="T5" fmla="*/ 1 h 15"/>
                <a:gd name="T6" fmla="*/ 14 w 29"/>
                <a:gd name="T7" fmla="*/ 0 h 15"/>
                <a:gd name="T8" fmla="*/ 0 w 29"/>
                <a:gd name="T9" fmla="*/ 13 h 15"/>
              </a:gdLst>
              <a:ahLst/>
              <a:cxnLst>
                <a:cxn ang="0">
                  <a:pos x="T0" y="T1"/>
                </a:cxn>
                <a:cxn ang="0">
                  <a:pos x="T2" y="T3"/>
                </a:cxn>
                <a:cxn ang="0">
                  <a:pos x="T4" y="T5"/>
                </a:cxn>
                <a:cxn ang="0">
                  <a:pos x="T6" y="T7"/>
                </a:cxn>
                <a:cxn ang="0">
                  <a:pos x="T8" y="T9"/>
                </a:cxn>
              </a:cxnLst>
              <a:rect l="0" t="0" r="r" b="b"/>
              <a:pathLst>
                <a:path w="29" h="15">
                  <a:moveTo>
                    <a:pt x="0" y="13"/>
                  </a:moveTo>
                  <a:lnTo>
                    <a:pt x="18" y="15"/>
                  </a:lnTo>
                  <a:lnTo>
                    <a:pt x="29" y="1"/>
                  </a:lnTo>
                  <a:lnTo>
                    <a:pt x="14"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4" name="Freeform 6"/>
            <p:cNvSpPr/>
            <p:nvPr/>
          </p:nvSpPr>
          <p:spPr bwMode="auto">
            <a:xfrm>
              <a:off x="4562475" y="4962525"/>
              <a:ext cx="50800" cy="42862"/>
            </a:xfrm>
            <a:custGeom>
              <a:avLst/>
              <a:gdLst>
                <a:gd name="T0" fmla="*/ 6 w 32"/>
                <a:gd name="T1" fmla="*/ 0 h 27"/>
                <a:gd name="T2" fmla="*/ 0 w 32"/>
                <a:gd name="T3" fmla="*/ 27 h 27"/>
                <a:gd name="T4" fmla="*/ 32 w 32"/>
                <a:gd name="T5" fmla="*/ 0 h 27"/>
                <a:gd name="T6" fmla="*/ 6 w 32"/>
                <a:gd name="T7" fmla="*/ 0 h 27"/>
              </a:gdLst>
              <a:ahLst/>
              <a:cxnLst>
                <a:cxn ang="0">
                  <a:pos x="T0" y="T1"/>
                </a:cxn>
                <a:cxn ang="0">
                  <a:pos x="T2" y="T3"/>
                </a:cxn>
                <a:cxn ang="0">
                  <a:pos x="T4" y="T5"/>
                </a:cxn>
                <a:cxn ang="0">
                  <a:pos x="T6" y="T7"/>
                </a:cxn>
              </a:cxnLst>
              <a:rect l="0" t="0" r="r" b="b"/>
              <a:pathLst>
                <a:path w="32" h="27">
                  <a:moveTo>
                    <a:pt x="6" y="0"/>
                  </a:moveTo>
                  <a:lnTo>
                    <a:pt x="0" y="27"/>
                  </a:lnTo>
                  <a:lnTo>
                    <a:pt x="32"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5" name="Freeform 7"/>
            <p:cNvSpPr/>
            <p:nvPr/>
          </p:nvSpPr>
          <p:spPr bwMode="auto">
            <a:xfrm>
              <a:off x="4591050" y="4962525"/>
              <a:ext cx="107950" cy="38100"/>
            </a:xfrm>
            <a:custGeom>
              <a:avLst/>
              <a:gdLst>
                <a:gd name="T0" fmla="*/ 58 w 68"/>
                <a:gd name="T1" fmla="*/ 0 h 24"/>
                <a:gd name="T2" fmla="*/ 31 w 68"/>
                <a:gd name="T3" fmla="*/ 0 h 24"/>
                <a:gd name="T4" fmla="*/ 0 w 68"/>
                <a:gd name="T5" fmla="*/ 24 h 24"/>
                <a:gd name="T6" fmla="*/ 68 w 68"/>
                <a:gd name="T7" fmla="*/ 24 h 24"/>
                <a:gd name="T8" fmla="*/ 47 w 68"/>
                <a:gd name="T9" fmla="*/ 11 h 24"/>
                <a:gd name="T10" fmla="*/ 58 w 68"/>
                <a:gd name="T11" fmla="*/ 0 h 24"/>
              </a:gdLst>
              <a:ahLst/>
              <a:cxnLst>
                <a:cxn ang="0">
                  <a:pos x="T0" y="T1"/>
                </a:cxn>
                <a:cxn ang="0">
                  <a:pos x="T2" y="T3"/>
                </a:cxn>
                <a:cxn ang="0">
                  <a:pos x="T4" y="T5"/>
                </a:cxn>
                <a:cxn ang="0">
                  <a:pos x="T6" y="T7"/>
                </a:cxn>
                <a:cxn ang="0">
                  <a:pos x="T8" y="T9"/>
                </a:cxn>
                <a:cxn ang="0">
                  <a:pos x="T10" y="T11"/>
                </a:cxn>
              </a:cxnLst>
              <a:rect l="0" t="0" r="r" b="b"/>
              <a:pathLst>
                <a:path w="68" h="24">
                  <a:moveTo>
                    <a:pt x="58" y="0"/>
                  </a:moveTo>
                  <a:lnTo>
                    <a:pt x="31" y="0"/>
                  </a:lnTo>
                  <a:lnTo>
                    <a:pt x="0" y="24"/>
                  </a:lnTo>
                  <a:lnTo>
                    <a:pt x="68" y="24"/>
                  </a:lnTo>
                  <a:lnTo>
                    <a:pt x="47" y="11"/>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6" name="Freeform 8"/>
            <p:cNvSpPr/>
            <p:nvPr/>
          </p:nvSpPr>
          <p:spPr bwMode="auto">
            <a:xfrm>
              <a:off x="4491038" y="4638676"/>
              <a:ext cx="263525" cy="258762"/>
            </a:xfrm>
            <a:custGeom>
              <a:avLst/>
              <a:gdLst>
                <a:gd name="T0" fmla="*/ 123 w 166"/>
                <a:gd name="T1" fmla="*/ 77 h 163"/>
                <a:gd name="T2" fmla="*/ 123 w 166"/>
                <a:gd name="T3" fmla="*/ 57 h 163"/>
                <a:gd name="T4" fmla="*/ 117 w 166"/>
                <a:gd name="T5" fmla="*/ 64 h 163"/>
                <a:gd name="T6" fmla="*/ 117 w 166"/>
                <a:gd name="T7" fmla="*/ 43 h 163"/>
                <a:gd name="T8" fmla="*/ 109 w 166"/>
                <a:gd name="T9" fmla="*/ 53 h 163"/>
                <a:gd name="T10" fmla="*/ 109 w 166"/>
                <a:gd name="T11" fmla="*/ 30 h 163"/>
                <a:gd name="T12" fmla="*/ 101 w 166"/>
                <a:gd name="T13" fmla="*/ 44 h 163"/>
                <a:gd name="T14" fmla="*/ 77 w 166"/>
                <a:gd name="T15" fmla="*/ 10 h 163"/>
                <a:gd name="T16" fmla="*/ 76 w 166"/>
                <a:gd name="T17" fmla="*/ 62 h 163"/>
                <a:gd name="T18" fmla="*/ 75 w 166"/>
                <a:gd name="T19" fmla="*/ 62 h 163"/>
                <a:gd name="T20" fmla="*/ 6 w 166"/>
                <a:gd name="T21" fmla="*/ 0 h 163"/>
                <a:gd name="T22" fmla="*/ 59 w 166"/>
                <a:gd name="T23" fmla="*/ 76 h 163"/>
                <a:gd name="T24" fmla="*/ 0 w 166"/>
                <a:gd name="T25" fmla="*/ 125 h 163"/>
                <a:gd name="T26" fmla="*/ 37 w 166"/>
                <a:gd name="T27" fmla="*/ 163 h 163"/>
                <a:gd name="T28" fmla="*/ 65 w 166"/>
                <a:gd name="T29" fmla="*/ 144 h 163"/>
                <a:gd name="T30" fmla="*/ 62 w 166"/>
                <a:gd name="T31" fmla="*/ 153 h 163"/>
                <a:gd name="T32" fmla="*/ 72 w 166"/>
                <a:gd name="T33" fmla="*/ 153 h 163"/>
                <a:gd name="T34" fmla="*/ 75 w 166"/>
                <a:gd name="T35" fmla="*/ 143 h 163"/>
                <a:gd name="T36" fmla="*/ 109 w 166"/>
                <a:gd name="T37" fmla="*/ 126 h 163"/>
                <a:gd name="T38" fmla="*/ 102 w 166"/>
                <a:gd name="T39" fmla="*/ 116 h 163"/>
                <a:gd name="T40" fmla="*/ 80 w 166"/>
                <a:gd name="T41" fmla="*/ 131 h 163"/>
                <a:gd name="T42" fmla="*/ 61 w 166"/>
                <a:gd name="T43" fmla="*/ 129 h 163"/>
                <a:gd name="T44" fmla="*/ 35 w 166"/>
                <a:gd name="T45" fmla="*/ 148 h 163"/>
                <a:gd name="T46" fmla="*/ 17 w 166"/>
                <a:gd name="T47" fmla="*/ 126 h 163"/>
                <a:gd name="T48" fmla="*/ 89 w 166"/>
                <a:gd name="T49" fmla="*/ 72 h 163"/>
                <a:gd name="T50" fmla="*/ 89 w 166"/>
                <a:gd name="T51" fmla="*/ 46 h 163"/>
                <a:gd name="T52" fmla="*/ 147 w 166"/>
                <a:gd name="T53" fmla="*/ 133 h 163"/>
                <a:gd name="T54" fmla="*/ 116 w 166"/>
                <a:gd name="T55" fmla="*/ 156 h 163"/>
                <a:gd name="T56" fmla="*/ 136 w 166"/>
                <a:gd name="T57" fmla="*/ 156 h 163"/>
                <a:gd name="T58" fmla="*/ 166 w 166"/>
                <a:gd name="T59" fmla="*/ 132 h 163"/>
                <a:gd name="T60" fmla="*/ 123 w 166"/>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6" h="163">
                  <a:moveTo>
                    <a:pt x="123" y="77"/>
                  </a:moveTo>
                  <a:lnTo>
                    <a:pt x="123" y="57"/>
                  </a:lnTo>
                  <a:lnTo>
                    <a:pt x="117" y="64"/>
                  </a:lnTo>
                  <a:lnTo>
                    <a:pt x="117" y="43"/>
                  </a:lnTo>
                  <a:lnTo>
                    <a:pt x="109" y="53"/>
                  </a:lnTo>
                  <a:lnTo>
                    <a:pt x="109" y="30"/>
                  </a:lnTo>
                  <a:lnTo>
                    <a:pt x="101" y="44"/>
                  </a:lnTo>
                  <a:lnTo>
                    <a:pt x="77" y="10"/>
                  </a:lnTo>
                  <a:lnTo>
                    <a:pt x="76" y="62"/>
                  </a:lnTo>
                  <a:lnTo>
                    <a:pt x="75" y="62"/>
                  </a:lnTo>
                  <a:lnTo>
                    <a:pt x="6" y="0"/>
                  </a:lnTo>
                  <a:lnTo>
                    <a:pt x="59" y="76"/>
                  </a:lnTo>
                  <a:lnTo>
                    <a:pt x="0" y="125"/>
                  </a:lnTo>
                  <a:lnTo>
                    <a:pt x="37" y="163"/>
                  </a:lnTo>
                  <a:lnTo>
                    <a:pt x="65" y="144"/>
                  </a:lnTo>
                  <a:lnTo>
                    <a:pt x="62" y="153"/>
                  </a:lnTo>
                  <a:lnTo>
                    <a:pt x="72" y="153"/>
                  </a:lnTo>
                  <a:lnTo>
                    <a:pt x="75" y="143"/>
                  </a:lnTo>
                  <a:lnTo>
                    <a:pt x="109" y="126"/>
                  </a:lnTo>
                  <a:lnTo>
                    <a:pt x="102" y="116"/>
                  </a:lnTo>
                  <a:lnTo>
                    <a:pt x="80" y="131"/>
                  </a:lnTo>
                  <a:lnTo>
                    <a:pt x="61" y="129"/>
                  </a:lnTo>
                  <a:lnTo>
                    <a:pt x="35" y="148"/>
                  </a:lnTo>
                  <a:lnTo>
                    <a:pt x="17" y="126"/>
                  </a:lnTo>
                  <a:lnTo>
                    <a:pt x="89" y="72"/>
                  </a:lnTo>
                  <a:lnTo>
                    <a:pt x="89" y="46"/>
                  </a:lnTo>
                  <a:lnTo>
                    <a:pt x="147" y="133"/>
                  </a:lnTo>
                  <a:lnTo>
                    <a:pt x="116" y="156"/>
                  </a:lnTo>
                  <a:lnTo>
                    <a:pt x="136" y="156"/>
                  </a:lnTo>
                  <a:lnTo>
                    <a:pt x="166" y="132"/>
                  </a:lnTo>
                  <a:lnTo>
                    <a:pt x="123"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7" name="Freeform 9"/>
            <p:cNvSpPr/>
            <p:nvPr/>
          </p:nvSpPr>
          <p:spPr bwMode="auto">
            <a:xfrm>
              <a:off x="454977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8" name="Freeform 10"/>
            <p:cNvSpPr/>
            <p:nvPr/>
          </p:nvSpPr>
          <p:spPr bwMode="auto">
            <a:xfrm>
              <a:off x="4564063"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9" name="Freeform 11"/>
            <p:cNvSpPr/>
            <p:nvPr/>
          </p:nvSpPr>
          <p:spPr bwMode="auto">
            <a:xfrm>
              <a:off x="4578350"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0" name="Freeform 12"/>
            <p:cNvSpPr/>
            <p:nvPr/>
          </p:nvSpPr>
          <p:spPr bwMode="auto">
            <a:xfrm>
              <a:off x="459422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1" name="Freeform 13"/>
            <p:cNvSpPr>
              <a:spLocks noEditPoints="1"/>
            </p:cNvSpPr>
            <p:nvPr/>
          </p:nvSpPr>
          <p:spPr bwMode="auto">
            <a:xfrm>
              <a:off x="4484688" y="4903788"/>
              <a:ext cx="58738" cy="38100"/>
            </a:xfrm>
            <a:custGeom>
              <a:avLst/>
              <a:gdLst>
                <a:gd name="T0" fmla="*/ 60 w 60"/>
                <a:gd name="T1" fmla="*/ 34 h 39"/>
                <a:gd name="T2" fmla="*/ 36 w 60"/>
                <a:gd name="T3" fmla="*/ 34 h 39"/>
                <a:gd name="T4" fmla="*/ 36 w 60"/>
                <a:gd name="T5" fmla="*/ 29 h 39"/>
                <a:gd name="T6" fmla="*/ 60 w 60"/>
                <a:gd name="T7" fmla="*/ 29 h 39"/>
                <a:gd name="T8" fmla="*/ 60 w 60"/>
                <a:gd name="T9" fmla="*/ 23 h 39"/>
                <a:gd name="T10" fmla="*/ 36 w 60"/>
                <a:gd name="T11" fmla="*/ 23 h 39"/>
                <a:gd name="T12" fmla="*/ 36 w 60"/>
                <a:gd name="T13" fmla="*/ 21 h 39"/>
                <a:gd name="T14" fmla="*/ 55 w 60"/>
                <a:gd name="T15" fmla="*/ 21 h 39"/>
                <a:gd name="T16" fmla="*/ 60 w 60"/>
                <a:gd name="T17" fmla="*/ 16 h 39"/>
                <a:gd name="T18" fmla="*/ 60 w 60"/>
                <a:gd name="T19" fmla="*/ 0 h 39"/>
                <a:gd name="T20" fmla="*/ 0 w 60"/>
                <a:gd name="T21" fmla="*/ 0 h 39"/>
                <a:gd name="T22" fmla="*/ 0 w 60"/>
                <a:gd name="T23" fmla="*/ 21 h 39"/>
                <a:gd name="T24" fmla="*/ 24 w 60"/>
                <a:gd name="T25" fmla="*/ 21 h 39"/>
                <a:gd name="T26" fmla="*/ 24 w 60"/>
                <a:gd name="T27" fmla="*/ 23 h 39"/>
                <a:gd name="T28" fmla="*/ 0 w 60"/>
                <a:gd name="T29" fmla="*/ 23 h 39"/>
                <a:gd name="T30" fmla="*/ 0 w 60"/>
                <a:gd name="T31" fmla="*/ 29 h 39"/>
                <a:gd name="T32" fmla="*/ 24 w 60"/>
                <a:gd name="T33" fmla="*/ 29 h 39"/>
                <a:gd name="T34" fmla="*/ 24 w 60"/>
                <a:gd name="T35" fmla="*/ 34 h 39"/>
                <a:gd name="T36" fmla="*/ 0 w 60"/>
                <a:gd name="T37" fmla="*/ 34 h 39"/>
                <a:gd name="T38" fmla="*/ 0 w 60"/>
                <a:gd name="T39" fmla="*/ 39 h 39"/>
                <a:gd name="T40" fmla="*/ 60 w 60"/>
                <a:gd name="T41" fmla="*/ 39 h 39"/>
                <a:gd name="T42" fmla="*/ 60 w 60"/>
                <a:gd name="T43" fmla="*/ 34 h 39"/>
                <a:gd name="T44" fmla="*/ 36 w 60"/>
                <a:gd name="T45" fmla="*/ 5 h 39"/>
                <a:gd name="T46" fmla="*/ 49 w 60"/>
                <a:gd name="T47" fmla="*/ 5 h 39"/>
                <a:gd name="T48" fmla="*/ 49 w 60"/>
                <a:gd name="T49" fmla="*/ 14 h 39"/>
                <a:gd name="T50" fmla="*/ 46 w 60"/>
                <a:gd name="T51" fmla="*/ 16 h 39"/>
                <a:gd name="T52" fmla="*/ 46 w 60"/>
                <a:gd name="T53" fmla="*/ 16 h 39"/>
                <a:gd name="T54" fmla="*/ 47 w 60"/>
                <a:gd name="T55" fmla="*/ 6 h 39"/>
                <a:gd name="T56" fmla="*/ 40 w 60"/>
                <a:gd name="T57" fmla="*/ 6 h 39"/>
                <a:gd name="T58" fmla="*/ 38 w 60"/>
                <a:gd name="T59" fmla="*/ 16 h 39"/>
                <a:gd name="T60" fmla="*/ 36 w 60"/>
                <a:gd name="T61" fmla="*/ 16 h 39"/>
                <a:gd name="T62" fmla="*/ 36 w 60"/>
                <a:gd name="T63" fmla="*/ 5 h 39"/>
                <a:gd name="T64" fmla="*/ 24 w 60"/>
                <a:gd name="T65" fmla="*/ 16 h 39"/>
                <a:gd name="T66" fmla="*/ 22 w 60"/>
                <a:gd name="T67" fmla="*/ 16 h 39"/>
                <a:gd name="T68" fmla="*/ 20 w 60"/>
                <a:gd name="T69" fmla="*/ 6 h 39"/>
                <a:gd name="T70" fmla="*/ 12 w 60"/>
                <a:gd name="T71" fmla="*/ 6 h 39"/>
                <a:gd name="T72" fmla="*/ 14 w 60"/>
                <a:gd name="T73" fmla="*/ 16 h 39"/>
                <a:gd name="T74" fmla="*/ 11 w 60"/>
                <a:gd name="T75" fmla="*/ 16 h 39"/>
                <a:gd name="T76" fmla="*/ 11 w 60"/>
                <a:gd name="T77" fmla="*/ 5 h 39"/>
                <a:gd name="T78" fmla="*/ 24 w 60"/>
                <a:gd name="T79" fmla="*/ 5 h 39"/>
                <a:gd name="T80" fmla="*/ 24 w 60"/>
                <a:gd name="T81"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39">
                  <a:moveTo>
                    <a:pt x="60" y="34"/>
                  </a:moveTo>
                  <a:cubicBezTo>
                    <a:pt x="36" y="34"/>
                    <a:pt x="36" y="34"/>
                    <a:pt x="36" y="34"/>
                  </a:cubicBezTo>
                  <a:cubicBezTo>
                    <a:pt x="36" y="29"/>
                    <a:pt x="36" y="29"/>
                    <a:pt x="36" y="29"/>
                  </a:cubicBezTo>
                  <a:cubicBezTo>
                    <a:pt x="60" y="29"/>
                    <a:pt x="60" y="29"/>
                    <a:pt x="60" y="29"/>
                  </a:cubicBezTo>
                  <a:cubicBezTo>
                    <a:pt x="60" y="23"/>
                    <a:pt x="60" y="23"/>
                    <a:pt x="60" y="23"/>
                  </a:cubicBezTo>
                  <a:cubicBezTo>
                    <a:pt x="36" y="23"/>
                    <a:pt x="36" y="23"/>
                    <a:pt x="36" y="23"/>
                  </a:cubicBezTo>
                  <a:cubicBezTo>
                    <a:pt x="36" y="21"/>
                    <a:pt x="36" y="21"/>
                    <a:pt x="36" y="21"/>
                  </a:cubicBezTo>
                  <a:cubicBezTo>
                    <a:pt x="55" y="21"/>
                    <a:pt x="55" y="21"/>
                    <a:pt x="55" y="21"/>
                  </a:cubicBezTo>
                  <a:cubicBezTo>
                    <a:pt x="59" y="21"/>
                    <a:pt x="60" y="20"/>
                    <a:pt x="60" y="16"/>
                  </a:cubicBezTo>
                  <a:cubicBezTo>
                    <a:pt x="60" y="0"/>
                    <a:pt x="60" y="0"/>
                    <a:pt x="60" y="0"/>
                  </a:cubicBezTo>
                  <a:cubicBezTo>
                    <a:pt x="0" y="0"/>
                    <a:pt x="0" y="0"/>
                    <a:pt x="0" y="0"/>
                  </a:cubicBezTo>
                  <a:cubicBezTo>
                    <a:pt x="0" y="21"/>
                    <a:pt x="0" y="21"/>
                    <a:pt x="0" y="21"/>
                  </a:cubicBezTo>
                  <a:cubicBezTo>
                    <a:pt x="24" y="21"/>
                    <a:pt x="24" y="21"/>
                    <a:pt x="24" y="21"/>
                  </a:cubicBezTo>
                  <a:cubicBezTo>
                    <a:pt x="24" y="23"/>
                    <a:pt x="24" y="23"/>
                    <a:pt x="24" y="23"/>
                  </a:cubicBezTo>
                  <a:cubicBezTo>
                    <a:pt x="0" y="23"/>
                    <a:pt x="0" y="23"/>
                    <a:pt x="0" y="23"/>
                  </a:cubicBezTo>
                  <a:cubicBezTo>
                    <a:pt x="0" y="29"/>
                    <a:pt x="0" y="29"/>
                    <a:pt x="0" y="29"/>
                  </a:cubicBezTo>
                  <a:cubicBezTo>
                    <a:pt x="24" y="29"/>
                    <a:pt x="24" y="29"/>
                    <a:pt x="24" y="29"/>
                  </a:cubicBezTo>
                  <a:cubicBezTo>
                    <a:pt x="24" y="34"/>
                    <a:pt x="24" y="34"/>
                    <a:pt x="24" y="34"/>
                  </a:cubicBezTo>
                  <a:cubicBezTo>
                    <a:pt x="0" y="34"/>
                    <a:pt x="0" y="34"/>
                    <a:pt x="0" y="34"/>
                  </a:cubicBezTo>
                  <a:cubicBezTo>
                    <a:pt x="0" y="39"/>
                    <a:pt x="0" y="39"/>
                    <a:pt x="0" y="39"/>
                  </a:cubicBezTo>
                  <a:cubicBezTo>
                    <a:pt x="60" y="39"/>
                    <a:pt x="60" y="39"/>
                    <a:pt x="60" y="39"/>
                  </a:cubicBezTo>
                  <a:lnTo>
                    <a:pt x="60" y="34"/>
                  </a:lnTo>
                  <a:close/>
                  <a:moveTo>
                    <a:pt x="36" y="5"/>
                  </a:moveTo>
                  <a:cubicBezTo>
                    <a:pt x="49" y="5"/>
                    <a:pt x="49" y="5"/>
                    <a:pt x="49" y="5"/>
                  </a:cubicBezTo>
                  <a:cubicBezTo>
                    <a:pt x="49" y="14"/>
                    <a:pt x="49" y="14"/>
                    <a:pt x="49" y="14"/>
                  </a:cubicBezTo>
                  <a:cubicBezTo>
                    <a:pt x="49" y="16"/>
                    <a:pt x="48" y="16"/>
                    <a:pt x="46" y="16"/>
                  </a:cubicBezTo>
                  <a:cubicBezTo>
                    <a:pt x="46" y="16"/>
                    <a:pt x="46" y="16"/>
                    <a:pt x="46" y="16"/>
                  </a:cubicBezTo>
                  <a:cubicBezTo>
                    <a:pt x="47" y="6"/>
                    <a:pt x="47" y="6"/>
                    <a:pt x="47" y="6"/>
                  </a:cubicBezTo>
                  <a:cubicBezTo>
                    <a:pt x="40" y="6"/>
                    <a:pt x="40" y="6"/>
                    <a:pt x="40" y="6"/>
                  </a:cubicBezTo>
                  <a:cubicBezTo>
                    <a:pt x="38" y="16"/>
                    <a:pt x="38" y="16"/>
                    <a:pt x="38" y="16"/>
                  </a:cubicBezTo>
                  <a:cubicBezTo>
                    <a:pt x="36" y="16"/>
                    <a:pt x="36" y="16"/>
                    <a:pt x="36" y="16"/>
                  </a:cubicBezTo>
                  <a:lnTo>
                    <a:pt x="36" y="5"/>
                  </a:lnTo>
                  <a:close/>
                  <a:moveTo>
                    <a:pt x="24" y="16"/>
                  </a:moveTo>
                  <a:cubicBezTo>
                    <a:pt x="22" y="16"/>
                    <a:pt x="22" y="16"/>
                    <a:pt x="22" y="16"/>
                  </a:cubicBezTo>
                  <a:cubicBezTo>
                    <a:pt x="20" y="6"/>
                    <a:pt x="20" y="6"/>
                    <a:pt x="20" y="6"/>
                  </a:cubicBezTo>
                  <a:cubicBezTo>
                    <a:pt x="12" y="6"/>
                    <a:pt x="12" y="6"/>
                    <a:pt x="12" y="6"/>
                  </a:cubicBezTo>
                  <a:cubicBezTo>
                    <a:pt x="14" y="16"/>
                    <a:pt x="14" y="16"/>
                    <a:pt x="14" y="16"/>
                  </a:cubicBezTo>
                  <a:cubicBezTo>
                    <a:pt x="11" y="16"/>
                    <a:pt x="11" y="16"/>
                    <a:pt x="11" y="16"/>
                  </a:cubicBezTo>
                  <a:cubicBezTo>
                    <a:pt x="11" y="5"/>
                    <a:pt x="11" y="5"/>
                    <a:pt x="11" y="5"/>
                  </a:cubicBezTo>
                  <a:cubicBezTo>
                    <a:pt x="24" y="5"/>
                    <a:pt x="24" y="5"/>
                    <a:pt x="24" y="5"/>
                  </a:cubicBezTo>
                  <a:lnTo>
                    <a:pt x="2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2" name="Freeform 14"/>
            <p:cNvSpPr/>
            <p:nvPr/>
          </p:nvSpPr>
          <p:spPr bwMode="auto">
            <a:xfrm>
              <a:off x="4546600" y="4903788"/>
              <a:ext cx="77788" cy="15875"/>
            </a:xfrm>
            <a:custGeom>
              <a:avLst/>
              <a:gdLst>
                <a:gd name="T0" fmla="*/ 0 w 49"/>
                <a:gd name="T1" fmla="*/ 3 h 10"/>
                <a:gd name="T2" fmla="*/ 40 w 49"/>
                <a:gd name="T3" fmla="*/ 3 h 10"/>
                <a:gd name="T4" fmla="*/ 40 w 49"/>
                <a:gd name="T5" fmla="*/ 10 h 10"/>
                <a:gd name="T6" fmla="*/ 48 w 49"/>
                <a:gd name="T7" fmla="*/ 10 h 10"/>
                <a:gd name="T8" fmla="*/ 49 w 49"/>
                <a:gd name="T9" fmla="*/ 0 h 10"/>
                <a:gd name="T10" fmla="*/ 0 w 49"/>
                <a:gd name="T11" fmla="*/ 0 h 10"/>
                <a:gd name="T12" fmla="*/ 0 w 49"/>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0" y="3"/>
                  </a:moveTo>
                  <a:lnTo>
                    <a:pt x="40" y="3"/>
                  </a:lnTo>
                  <a:lnTo>
                    <a:pt x="40" y="10"/>
                  </a:lnTo>
                  <a:lnTo>
                    <a:pt x="48" y="10"/>
                  </a:lnTo>
                  <a:lnTo>
                    <a:pt x="49"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3" name="Freeform 15"/>
            <p:cNvSpPr/>
            <p:nvPr/>
          </p:nvSpPr>
          <p:spPr bwMode="auto">
            <a:xfrm>
              <a:off x="4562475" y="4910138"/>
              <a:ext cx="61913" cy="41275"/>
            </a:xfrm>
            <a:custGeom>
              <a:avLst/>
              <a:gdLst>
                <a:gd name="T0" fmla="*/ 16 w 62"/>
                <a:gd name="T1" fmla="*/ 0 h 43"/>
                <a:gd name="T2" fmla="*/ 2 w 62"/>
                <a:gd name="T3" fmla="*/ 0 h 43"/>
                <a:gd name="T4" fmla="*/ 0 w 62"/>
                <a:gd name="T5" fmla="*/ 17 h 43"/>
                <a:gd name="T6" fmla="*/ 47 w 62"/>
                <a:gd name="T7" fmla="*/ 17 h 43"/>
                <a:gd name="T8" fmla="*/ 47 w 62"/>
                <a:gd name="T9" fmla="*/ 34 h 43"/>
                <a:gd name="T10" fmla="*/ 61 w 62"/>
                <a:gd name="T11" fmla="*/ 42 h 43"/>
                <a:gd name="T12" fmla="*/ 62 w 62"/>
                <a:gd name="T13" fmla="*/ 41 h 43"/>
                <a:gd name="T14" fmla="*/ 62 w 62"/>
                <a:gd name="T15" fmla="*/ 12 h 43"/>
                <a:gd name="T16" fmla="*/ 14 w 62"/>
                <a:gd name="T17" fmla="*/ 12 h 43"/>
                <a:gd name="T18" fmla="*/ 16 w 62"/>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3">
                  <a:moveTo>
                    <a:pt x="16" y="0"/>
                  </a:moveTo>
                  <a:cubicBezTo>
                    <a:pt x="2" y="0"/>
                    <a:pt x="2" y="0"/>
                    <a:pt x="2" y="0"/>
                  </a:cubicBezTo>
                  <a:cubicBezTo>
                    <a:pt x="0" y="17"/>
                    <a:pt x="0" y="17"/>
                    <a:pt x="0" y="17"/>
                  </a:cubicBezTo>
                  <a:cubicBezTo>
                    <a:pt x="47" y="17"/>
                    <a:pt x="47" y="17"/>
                    <a:pt x="47" y="17"/>
                  </a:cubicBezTo>
                  <a:cubicBezTo>
                    <a:pt x="47" y="34"/>
                    <a:pt x="47" y="34"/>
                    <a:pt x="47" y="34"/>
                  </a:cubicBezTo>
                  <a:cubicBezTo>
                    <a:pt x="47" y="34"/>
                    <a:pt x="60" y="41"/>
                    <a:pt x="61" y="42"/>
                  </a:cubicBezTo>
                  <a:cubicBezTo>
                    <a:pt x="62" y="43"/>
                    <a:pt x="62" y="41"/>
                    <a:pt x="62" y="41"/>
                  </a:cubicBezTo>
                  <a:cubicBezTo>
                    <a:pt x="62" y="12"/>
                    <a:pt x="62" y="12"/>
                    <a:pt x="62" y="12"/>
                  </a:cubicBezTo>
                  <a:cubicBezTo>
                    <a:pt x="14" y="12"/>
                    <a:pt x="14" y="12"/>
                    <a:pt x="14" y="12"/>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4" name="Freeform 16"/>
            <p:cNvSpPr>
              <a:spLocks noEditPoints="1"/>
            </p:cNvSpPr>
            <p:nvPr/>
          </p:nvSpPr>
          <p:spPr bwMode="auto">
            <a:xfrm>
              <a:off x="4640263"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7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7" y="29"/>
                    <a:pt x="17" y="29"/>
                    <a:pt x="17" y="29"/>
                  </a:cubicBezTo>
                  <a:cubicBezTo>
                    <a:pt x="28" y="28"/>
                    <a:pt x="33" y="24"/>
                    <a:pt x="34" y="15"/>
                  </a:cubicBezTo>
                  <a:cubicBezTo>
                    <a:pt x="34" y="5"/>
                    <a:pt x="27"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5" name="Freeform 17"/>
            <p:cNvSpPr>
              <a:spLocks noEditPoints="1"/>
            </p:cNvSpPr>
            <p:nvPr/>
          </p:nvSpPr>
          <p:spPr bwMode="auto">
            <a:xfrm>
              <a:off x="4689475"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8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8" y="29"/>
                    <a:pt x="18" y="29"/>
                    <a:pt x="18" y="29"/>
                  </a:cubicBezTo>
                  <a:cubicBezTo>
                    <a:pt x="28" y="28"/>
                    <a:pt x="33" y="24"/>
                    <a:pt x="34" y="15"/>
                  </a:cubicBezTo>
                  <a:cubicBezTo>
                    <a:pt x="34" y="5"/>
                    <a:pt x="28"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6" name="Freeform 18"/>
            <p:cNvSpPr/>
            <p:nvPr/>
          </p:nvSpPr>
          <p:spPr bwMode="auto">
            <a:xfrm>
              <a:off x="4733925" y="4903788"/>
              <a:ext cx="38100" cy="46037"/>
            </a:xfrm>
            <a:custGeom>
              <a:avLst/>
              <a:gdLst>
                <a:gd name="T0" fmla="*/ 0 w 24"/>
                <a:gd name="T1" fmla="*/ 0 h 29"/>
                <a:gd name="T2" fmla="*/ 0 w 24"/>
                <a:gd name="T3" fmla="*/ 5 h 29"/>
                <a:gd name="T4" fmla="*/ 9 w 24"/>
                <a:gd name="T5" fmla="*/ 5 h 29"/>
                <a:gd name="T6" fmla="*/ 9 w 24"/>
                <a:gd name="T7" fmla="*/ 29 h 29"/>
                <a:gd name="T8" fmla="*/ 15 w 24"/>
                <a:gd name="T9" fmla="*/ 29 h 29"/>
                <a:gd name="T10" fmla="*/ 15 w 24"/>
                <a:gd name="T11" fmla="*/ 5 h 29"/>
                <a:gd name="T12" fmla="*/ 24 w 24"/>
                <a:gd name="T13" fmla="*/ 5 h 29"/>
                <a:gd name="T14" fmla="*/ 24 w 24"/>
                <a:gd name="T15" fmla="*/ 0 h 29"/>
                <a:gd name="T16" fmla="*/ 0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0" y="0"/>
                  </a:moveTo>
                  <a:lnTo>
                    <a:pt x="0" y="5"/>
                  </a:lnTo>
                  <a:lnTo>
                    <a:pt x="9" y="5"/>
                  </a:lnTo>
                  <a:lnTo>
                    <a:pt x="9" y="29"/>
                  </a:lnTo>
                  <a:lnTo>
                    <a:pt x="15" y="29"/>
                  </a:lnTo>
                  <a:lnTo>
                    <a:pt x="15" y="5"/>
                  </a:lnTo>
                  <a:lnTo>
                    <a:pt x="24" y="5"/>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sp>
          <p:nvSpPr>
            <p:cNvPr id="17" name="Freeform 19"/>
            <p:cNvSpPr/>
            <p:nvPr/>
          </p:nvSpPr>
          <p:spPr bwMode="auto">
            <a:xfrm>
              <a:off x="4481513" y="4943475"/>
              <a:ext cx="138113" cy="14287"/>
            </a:xfrm>
            <a:custGeom>
              <a:avLst/>
              <a:gdLst>
                <a:gd name="T0" fmla="*/ 81 w 140"/>
                <a:gd name="T1" fmla="*/ 7 h 15"/>
                <a:gd name="T2" fmla="*/ 0 w 140"/>
                <a:gd name="T3" fmla="*/ 8 h 15"/>
                <a:gd name="T4" fmla="*/ 4 w 140"/>
                <a:gd name="T5" fmla="*/ 13 h 15"/>
                <a:gd name="T6" fmla="*/ 80 w 140"/>
                <a:gd name="T7" fmla="*/ 13 h 15"/>
                <a:gd name="T8" fmla="*/ 106 w 140"/>
                <a:gd name="T9" fmla="*/ 15 h 15"/>
                <a:gd name="T10" fmla="*/ 140 w 140"/>
                <a:gd name="T11" fmla="*/ 8 h 15"/>
                <a:gd name="T12" fmla="*/ 133 w 140"/>
                <a:gd name="T13" fmla="*/ 4 h 15"/>
                <a:gd name="T14" fmla="*/ 81 w 14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5">
                  <a:moveTo>
                    <a:pt x="81" y="7"/>
                  </a:moveTo>
                  <a:cubicBezTo>
                    <a:pt x="41" y="0"/>
                    <a:pt x="5" y="4"/>
                    <a:pt x="0" y="8"/>
                  </a:cubicBezTo>
                  <a:cubicBezTo>
                    <a:pt x="4" y="13"/>
                    <a:pt x="4" y="13"/>
                    <a:pt x="4" y="13"/>
                  </a:cubicBezTo>
                  <a:cubicBezTo>
                    <a:pt x="7" y="11"/>
                    <a:pt x="39" y="6"/>
                    <a:pt x="80" y="13"/>
                  </a:cubicBezTo>
                  <a:cubicBezTo>
                    <a:pt x="90" y="14"/>
                    <a:pt x="99" y="15"/>
                    <a:pt x="106" y="15"/>
                  </a:cubicBezTo>
                  <a:cubicBezTo>
                    <a:pt x="129" y="15"/>
                    <a:pt x="140" y="8"/>
                    <a:pt x="140" y="8"/>
                  </a:cubicBezTo>
                  <a:cubicBezTo>
                    <a:pt x="133" y="4"/>
                    <a:pt x="133" y="4"/>
                    <a:pt x="133" y="4"/>
                  </a:cubicBezTo>
                  <a:cubicBezTo>
                    <a:pt x="131" y="5"/>
                    <a:pt x="121" y="13"/>
                    <a:pt x="8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800">
                <a:latin typeface="+mn-lt"/>
                <a:ea typeface="+mn-ea"/>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FCFBF9"/>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5E397A7A-90FB-4CD9-B124-B606C8E6E5BC}" type="datetimeFigureOut">
              <a:rPr lang="zh-CN" altLang="en-US"/>
            </a:fld>
            <a:endParaRPr lang="zh-CN" altLang="en-US"/>
          </a:p>
        </p:txBody>
      </p:sp>
      <p:sp>
        <p:nvSpPr>
          <p:cNvPr id="4" name="页脚占位符 3"/>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39745D81-8E1D-444D-98AB-45C8CBE1C9E6}"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FC192957-9782-475C-8AA1-F6896D955EAA}" type="datetimeFigureOut">
              <a:rPr lang="zh-CN" altLang="en-US"/>
            </a:fld>
            <a:endParaRPr lang="zh-CN" altLang="en-US"/>
          </a:p>
        </p:txBody>
      </p:sp>
      <p:sp>
        <p:nvSpPr>
          <p:cNvPr id="3" name="页脚占位符 2"/>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01CEAA5F-90CA-4479-9B51-5F90113E1681}"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EA295B52-CC3D-4B4D-BAD2-3F4D10ABE6FA}" type="datetimeFigureOut">
              <a:rPr lang="zh-CN" altLang="en-US"/>
            </a:fld>
            <a:endParaRPr lang="zh-CN" altLang="en-US"/>
          </a:p>
        </p:txBody>
      </p:sp>
      <p:sp>
        <p:nvSpPr>
          <p:cNvPr id="6" name="页脚占位符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B4122428-CC94-44C5-B3B4-C1912EB5F18E}"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348D7349-070A-4E19-80EA-7B230E0E17FB}" type="datetimeFigureOut">
              <a:rPr lang="zh-CN" altLang="en-US"/>
            </a:fld>
            <a:endParaRPr lang="zh-CN" altLang="en-US"/>
          </a:p>
        </p:txBody>
      </p:sp>
      <p:sp>
        <p:nvSpPr>
          <p:cNvPr id="6" name="页脚占位符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C97C92D1-5584-4434-AC6F-1A0276F9EC89}"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6F08C8AF-B2FD-4039-AB05-6C0BA0F4FD4E}" type="datetimeFigureOut">
              <a:rPr lang="zh-CN" altLang="en-US"/>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7ED57256-5415-40C2-8041-45C3C06E4ED8}"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6"/>
            <a:ext cx="7734300" cy="581183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131A0EE4-B2B4-4030-A5A0-82DC478FBD58}" type="datetimeFigureOut">
              <a:rPr lang="zh-CN" altLang="en-US"/>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099A4A58-4ABF-4966-A22B-3DFF79468A34}"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1052A0A-CCB8-4752-AD4F-BD702BEBC32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00EF6-171C-4475-8043-B52730AD069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52A0A-CCB8-4752-AD4F-BD702BEBC32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00EF6-171C-4475-8043-B52730AD06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4400"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4400"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4400"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4400"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609600" algn="l" defTabSz="914400"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1219200" algn="l" defTabSz="914400"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828800" algn="l" defTabSz="914400"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2438400" algn="l" defTabSz="914400"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defTabSz="91440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defTabSz="91440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4pPr>
      <a:lvl5pPr marL="2057400" indent="-228600" algn="l" defTabSz="914400" rtl="0" eaLnBrk="0" fontAlgn="base" hangingPunct="0">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2.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13.e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14.e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7.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8.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20.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BF9"/>
        </a:solidFill>
        <a:effectLst/>
      </p:bgPr>
    </p:bg>
    <p:spTree>
      <p:nvGrpSpPr>
        <p:cNvPr id="1" name=""/>
        <p:cNvGrpSpPr/>
        <p:nvPr/>
      </p:nvGrpSpPr>
      <p:grpSpPr>
        <a:xfrm>
          <a:off x="0" y="0"/>
          <a:ext cx="0" cy="0"/>
          <a:chOff x="0" y="0"/>
          <a:chExt cx="0" cy="0"/>
        </a:xfrm>
      </p:grpSpPr>
      <p:pic>
        <p:nvPicPr>
          <p:cNvPr id="9218" name="图片 5"/>
          <p:cNvPicPr>
            <a:picLocks noChangeAspect="1"/>
          </p:cNvPicPr>
          <p:nvPr/>
        </p:nvPicPr>
        <p:blipFill>
          <a:blip r:embed="rId1"/>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13"/>
          <p:cNvSpPr txBox="1">
            <a:spLocks noChangeArrowheads="1"/>
          </p:cNvSpPr>
          <p:nvPr/>
        </p:nvSpPr>
        <p:spPr bwMode="auto">
          <a:xfrm>
            <a:off x="1602105" y="1976120"/>
            <a:ext cx="901573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l" defTabSz="914400" fontAlgn="base">
              <a:spcBef>
                <a:spcPct val="0"/>
              </a:spcBef>
              <a:spcAft>
                <a:spcPct val="0"/>
              </a:spcAft>
            </a:pPr>
            <a:r>
              <a:rPr lang="en-US" altLang="zh-CN" sz="4800">
                <a:solidFill>
                  <a:prstClr val="white"/>
                </a:solidFill>
                <a:latin typeface="Helvetica-Roman-SemiB" pitchFamily="2" charset="0"/>
                <a:ea typeface="SimSun-ExtB" panose="02010609060101010101" pitchFamily="49" charset="-122"/>
                <a:cs typeface="Arial" panose="020B0604020202020204" pitchFamily="34" charset="0"/>
              </a:rPr>
              <a:t>关于有机菜单的消费者行为的计划行为理论和规范激活模型方法</a:t>
            </a:r>
            <a:endParaRPr lang="en-US" altLang="zh-CN" sz="4800">
              <a:solidFill>
                <a:prstClr val="white"/>
              </a:solidFill>
              <a:latin typeface="Helvetica-Roman-SemiB" pitchFamily="2" charset="0"/>
              <a:ea typeface="SimSun-ExtB" panose="02010609060101010101" pitchFamily="49" charset="-122"/>
              <a:cs typeface="Arial" panose="020B0604020202020204" pitchFamily="34" charset="0"/>
            </a:endParaRPr>
          </a:p>
        </p:txBody>
      </p:sp>
      <p:sp>
        <p:nvSpPr>
          <p:cNvPr id="20" name="文本框 66"/>
          <p:cNvSpPr txBox="1">
            <a:spLocks noChangeArrowheads="1"/>
          </p:cNvSpPr>
          <p:nvPr/>
        </p:nvSpPr>
        <p:spPr bwMode="auto">
          <a:xfrm>
            <a:off x="1493097" y="3729567"/>
            <a:ext cx="741807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defTabSz="914400" fontAlgn="base">
              <a:spcBef>
                <a:spcPct val="0"/>
              </a:spcBef>
              <a:spcAft>
                <a:spcPct val="0"/>
              </a:spcAft>
              <a:defRPr/>
            </a:pPr>
            <a:r>
              <a:rPr lang="zh-CN" altLang="en-US" sz="2400" spc="533" dirty="0">
                <a:solidFill>
                  <a:prstClr val="white"/>
                </a:solidFill>
                <a:latin typeface="Arial" panose="020B0604020202020204" pitchFamily="34" charset="0"/>
                <a:ea typeface="仿宋" panose="02010609060101010101" charset="-122"/>
              </a:rPr>
              <a:t>作者：Yeon Ho Shin（阿拉巴马大学）</a:t>
            </a:r>
            <a:endParaRPr lang="zh-CN" altLang="en-US" sz="2400" spc="533" dirty="0">
              <a:solidFill>
                <a:prstClr val="white"/>
              </a:solidFill>
              <a:latin typeface="Arial" panose="020B0604020202020204" pitchFamily="34" charset="0"/>
              <a:ea typeface="仿宋" panose="02010609060101010101" charset="-122"/>
            </a:endParaRPr>
          </a:p>
          <a:p>
            <a:pPr algn="l" defTabSz="914400" fontAlgn="base">
              <a:spcBef>
                <a:spcPct val="0"/>
              </a:spcBef>
              <a:spcAft>
                <a:spcPct val="0"/>
              </a:spcAft>
              <a:defRPr/>
            </a:pPr>
            <a:r>
              <a:rPr lang="zh-CN" altLang="en-US" sz="2400" spc="533" dirty="0">
                <a:solidFill>
                  <a:prstClr val="white"/>
                </a:solidFill>
                <a:latin typeface="Arial" panose="020B0604020202020204" pitchFamily="34" charset="0"/>
                <a:ea typeface="仿宋" panose="02010609060101010101" charset="-122"/>
              </a:rPr>
              <a:t>       Jinyoung Im（宾州州立大学）</a:t>
            </a:r>
            <a:endParaRPr lang="zh-CN" altLang="en-US" sz="2400" spc="533" dirty="0">
              <a:solidFill>
                <a:prstClr val="white"/>
              </a:solidFill>
              <a:latin typeface="Arial" panose="020B0604020202020204" pitchFamily="34" charset="0"/>
              <a:ea typeface="仿宋" panose="02010609060101010101" charset="-122"/>
            </a:endParaRPr>
          </a:p>
          <a:p>
            <a:pPr algn="l" defTabSz="914400" fontAlgn="base">
              <a:spcBef>
                <a:spcPct val="0"/>
              </a:spcBef>
              <a:spcAft>
                <a:spcPct val="0"/>
              </a:spcAft>
              <a:defRPr/>
            </a:pPr>
            <a:r>
              <a:rPr lang="zh-CN" altLang="en-US" sz="2400" spc="533" dirty="0">
                <a:solidFill>
                  <a:prstClr val="white"/>
                </a:solidFill>
                <a:latin typeface="Arial" panose="020B0604020202020204" pitchFamily="34" charset="0"/>
                <a:ea typeface="仿宋" panose="02010609060101010101" charset="-122"/>
              </a:rPr>
              <a:t>       Seung Eun Jung</a:t>
            </a:r>
            <a:r>
              <a:rPr lang="zh-CN" altLang="en-US" sz="2400" spc="533" dirty="0">
                <a:solidFill>
                  <a:prstClr val="white"/>
                </a:solidFill>
                <a:latin typeface="Arial" panose="020B0604020202020204" pitchFamily="34" charset="0"/>
                <a:ea typeface="仿宋" panose="02010609060101010101" charset="-122"/>
                <a:sym typeface="+mn-ea"/>
              </a:rPr>
              <a:t>（阿拉巴马大学）</a:t>
            </a:r>
            <a:endParaRPr lang="zh-CN" altLang="en-US" sz="2400" spc="533" dirty="0">
              <a:solidFill>
                <a:prstClr val="white"/>
              </a:solidFill>
              <a:latin typeface="Arial" panose="020B0604020202020204" pitchFamily="34" charset="0"/>
              <a:ea typeface="仿宋" panose="02010609060101010101" charset="-122"/>
            </a:endParaRPr>
          </a:p>
          <a:p>
            <a:pPr algn="l" defTabSz="914400" fontAlgn="base">
              <a:spcBef>
                <a:spcPct val="0"/>
              </a:spcBef>
              <a:spcAft>
                <a:spcPct val="0"/>
              </a:spcAft>
              <a:defRPr/>
            </a:pPr>
            <a:r>
              <a:rPr lang="zh-CN" altLang="en-US" sz="2400" spc="533" dirty="0">
                <a:solidFill>
                  <a:prstClr val="white"/>
                </a:solidFill>
                <a:latin typeface="Arial" panose="020B0604020202020204" pitchFamily="34" charset="0"/>
                <a:ea typeface="仿宋" panose="02010609060101010101" charset="-122"/>
              </a:rPr>
              <a:t>       Kimberly Severt</a:t>
            </a:r>
            <a:r>
              <a:rPr lang="zh-CN" altLang="en-US" sz="2400" spc="533" dirty="0">
                <a:solidFill>
                  <a:prstClr val="white"/>
                </a:solidFill>
                <a:latin typeface="Arial" panose="020B0604020202020204" pitchFamily="34" charset="0"/>
                <a:ea typeface="仿宋" panose="02010609060101010101" charset="-122"/>
                <a:sym typeface="+mn-ea"/>
              </a:rPr>
              <a:t>（阿拉巴马大学）</a:t>
            </a:r>
            <a:endParaRPr lang="zh-CN" altLang="en-US" sz="2400" spc="533" dirty="0">
              <a:solidFill>
                <a:prstClr val="white"/>
              </a:solidFill>
              <a:latin typeface="Arial" panose="020B0604020202020204" pitchFamily="34" charset="0"/>
              <a:ea typeface="仿宋" panose="02010609060101010101" charset="-122"/>
            </a:endParaRPr>
          </a:p>
        </p:txBody>
      </p:sp>
      <p:sp>
        <p:nvSpPr>
          <p:cNvPr id="9226" name="文本框 66"/>
          <p:cNvSpPr txBox="1">
            <a:spLocks noChangeArrowheads="1"/>
          </p:cNvSpPr>
          <p:nvPr/>
        </p:nvSpPr>
        <p:spPr bwMode="auto">
          <a:xfrm>
            <a:off x="15240" y="3247390"/>
            <a:ext cx="678180" cy="29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en-US" altLang="zh-CN" sz="1335">
                <a:solidFill>
                  <a:prstClr val="black"/>
                </a:solidFill>
                <a:latin typeface="Helvetica" panose="020B0604020202020204" pitchFamily="34" charset="0"/>
                <a:ea typeface="SimSun-ExtB" panose="02010609060101010101" pitchFamily="49" charset="-122"/>
                <a:cs typeface="Arial" panose="020B0604020202020204" pitchFamily="34" charset="0"/>
              </a:rPr>
              <a:t>LOGO</a:t>
            </a:r>
            <a:endParaRPr lang="zh-CN" altLang="en-US" sz="1335">
              <a:solidFill>
                <a:prstClr val="black"/>
              </a:solidFill>
              <a:latin typeface="Helvetica" panose="020B0604020202020204" pitchFamily="34" charset="0"/>
              <a:ea typeface="SimSun-ExtB" panose="02010609060101010101" pitchFamily="49" charset="-122"/>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0-#ppt_w/2"/>
                                          </p:val>
                                        </p:tav>
                                        <p:tav tm="100000">
                                          <p:val>
                                            <p:strVal val="#ppt_x"/>
                                          </p:val>
                                        </p:tav>
                                      </p:tavLst>
                                    </p:anim>
                                    <p:anim calcmode="lin" valueType="num">
                                      <p:cBhvr additive="base">
                                        <p:cTn id="8" dur="1250" fill="hold"/>
                                        <p:tgtEl>
                                          <p:spTgt spid="3"/>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11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anim calcmode="lin" valueType="num">
                                      <p:cBhvr>
                                        <p:cTn id="12" dur="1000" fill="hold"/>
                                        <p:tgtEl>
                                          <p:spTgt spid="20"/>
                                        </p:tgtEl>
                                        <p:attrNameLst>
                                          <p:attrName>ppt_x</p:attrName>
                                        </p:attrNameLst>
                                      </p:cBhvr>
                                      <p:tavLst>
                                        <p:tav tm="0">
                                          <p:val>
                                            <p:strVal val="#ppt_x"/>
                                          </p:val>
                                        </p:tav>
                                        <p:tav tm="100000">
                                          <p:val>
                                            <p:strVal val="#ppt_x"/>
                                          </p:val>
                                        </p:tav>
                                      </p:tavLst>
                                    </p:anim>
                                    <p:anim calcmode="lin" valueType="num">
                                      <p:cBhvr>
                                        <p:cTn id="1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520" y="283210"/>
            <a:ext cx="8187690" cy="829945"/>
          </a:xfrm>
          <a:prstGeom prst="rect">
            <a:avLst/>
          </a:prstGeom>
          <a:noFill/>
        </p:spPr>
        <p:txBody>
          <a:bodyPr wrap="square" rtlCol="0">
            <a:spAutoFit/>
          </a:bodyPr>
          <a:p>
            <a:pPr algn="l">
              <a:buClrTx/>
              <a:buSzTx/>
              <a:buNone/>
            </a:pPr>
            <a:endParaRPr lang="zh-CN" altLang="en-US" sz="2400">
              <a:solidFill>
                <a:schemeClr val="tx1"/>
              </a:solidFill>
            </a:endParaRPr>
          </a:p>
          <a:p>
            <a:pPr algn="l">
              <a:buClrTx/>
              <a:buSzTx/>
              <a:buFont typeface="+mj-ea"/>
              <a:buAutoNum type="circleNumDbPlain"/>
            </a:pPr>
            <a:endParaRPr lang="zh-CN" altLang="en-US" sz="2400">
              <a:solidFill>
                <a:schemeClr val="tx1"/>
              </a:solidFill>
            </a:endParaRPr>
          </a:p>
        </p:txBody>
      </p:sp>
      <p:sp>
        <p:nvSpPr>
          <p:cNvPr id="6" name="文本框 5"/>
          <p:cNvSpPr txBox="1"/>
          <p:nvPr/>
        </p:nvSpPr>
        <p:spPr>
          <a:xfrm>
            <a:off x="24130" y="-75565"/>
            <a:ext cx="12143740" cy="7662545"/>
          </a:xfrm>
          <a:prstGeom prst="rect">
            <a:avLst/>
          </a:prstGeom>
          <a:noFill/>
        </p:spPr>
        <p:txBody>
          <a:bodyPr wrap="square" rtlCol="0">
            <a:spAutoFit/>
          </a:bodyPr>
          <a:p>
            <a:r>
              <a:rPr lang="zh-CN" altLang="en-US" sz="2400"/>
              <a:t>③促使消费者选择有机产品的因素：</a:t>
            </a:r>
            <a:endParaRPr lang="zh-CN" altLang="en-US" sz="2400"/>
          </a:p>
          <a:p>
            <a:pPr marL="742950" lvl="1" indent="-285750">
              <a:buFont typeface="Arial" panose="020B0604020202020204" pitchFamily="34" charset="0"/>
              <a:buChar char="•"/>
            </a:pPr>
            <a:r>
              <a:rPr lang="zh-CN" altLang="en-US" sz="2400"/>
              <a:t>环境和社会因素促使北美广大消费者选择有机产品。在该研究中，有59％的受访者愿意购买有机产品以促进对环境友好的有机农场，而38％的受访者认为这是正确的做法</a:t>
            </a:r>
            <a:r>
              <a:rPr lang="zh-CN" altLang="en-US" sz="2400">
                <a:sym typeface="+mn-ea"/>
              </a:rPr>
              <a:t>（Nielsen，2010）</a:t>
            </a:r>
            <a:r>
              <a:rPr lang="zh-CN" altLang="en-US" sz="2400"/>
              <a:t>。</a:t>
            </a:r>
            <a:endParaRPr lang="zh-CN" altLang="en-US" sz="2400"/>
          </a:p>
          <a:p>
            <a:pPr marL="742950" lvl="1" indent="-285750">
              <a:buFont typeface="Arial" panose="020B0604020202020204" pitchFamily="34" charset="0"/>
              <a:buChar char="•"/>
            </a:pPr>
            <a:r>
              <a:rPr lang="zh-CN" altLang="en-US" sz="2400"/>
              <a:t>Honkanen（2006）发现，与环境和动物福利有关的生态动机对食用有机食品的态度有很大的影响。</a:t>
            </a:r>
            <a:endParaRPr lang="zh-CN" altLang="en-US" sz="2400"/>
          </a:p>
          <a:p>
            <a:pPr marL="742950" lvl="1" indent="-285750">
              <a:buFont typeface="Arial" panose="020B0604020202020204" pitchFamily="34" charset="0"/>
              <a:buChar char="•"/>
            </a:pPr>
            <a:r>
              <a:rPr lang="zh-CN" altLang="en-US" sz="2400"/>
              <a:t>人们普遍认为有机食品是一种更健康，更环保的选择（Bourn和Prescott，2002年）。</a:t>
            </a:r>
            <a:endParaRPr lang="zh-CN" altLang="en-US" sz="2400"/>
          </a:p>
          <a:p>
            <a:pPr marL="742950" lvl="1" indent="-285750">
              <a:buFont typeface="Arial" panose="020B0604020202020204" pitchFamily="34" charset="0"/>
              <a:buChar char="•"/>
            </a:pPr>
            <a:r>
              <a:rPr lang="zh-CN" altLang="en-US" sz="2400"/>
              <a:t>人们的食物选择也与他们希望在社交环境中塑造的自我形象密切相关（Petrescu和Petrescu-Mag，2015年）。</a:t>
            </a:r>
            <a:endParaRPr lang="zh-CN" altLang="en-US" sz="2400"/>
          </a:p>
          <a:p>
            <a:pPr marL="742950" lvl="1" indent="-285750">
              <a:buFont typeface="Arial" panose="020B0604020202020204" pitchFamily="34" charset="0"/>
              <a:buChar char="•"/>
            </a:pPr>
            <a:r>
              <a:rPr lang="zh-CN" altLang="en-US" sz="2400"/>
              <a:t>由于媒体的影响，人们倾向于将购买有机食品视为某些地区的新潮和时尚（Petrescu和Petrescu-Mag，2015）。 </a:t>
            </a:r>
            <a:endParaRPr lang="zh-CN" altLang="en-US" sz="2400"/>
          </a:p>
          <a:p>
            <a:pPr lvl="0" indent="0">
              <a:buFont typeface="+mj-ea"/>
              <a:buNone/>
            </a:pPr>
            <a:r>
              <a:rPr lang="zh-CN" altLang="en-US" sz="2400"/>
              <a:t>④阻碍</a:t>
            </a:r>
            <a:r>
              <a:rPr lang="zh-CN" altLang="en-US" sz="2400">
                <a:sym typeface="+mn-ea"/>
              </a:rPr>
              <a:t>消费者选择有机产品的因素：</a:t>
            </a:r>
            <a:endParaRPr lang="zh-CN" altLang="en-US" sz="2400">
              <a:sym typeface="+mn-ea"/>
            </a:endParaRPr>
          </a:p>
          <a:p>
            <a:pPr marL="742950" lvl="1" indent="-285750">
              <a:buFont typeface="Arial" panose="020B0604020202020204" pitchFamily="34" charset="0"/>
              <a:buChar char="•"/>
            </a:pPr>
            <a:r>
              <a:rPr lang="zh-CN" altLang="en-US" sz="2400"/>
              <a:t>高昂的价格阻碍了消费者重复购买（Marian，2014）。</a:t>
            </a:r>
            <a:endParaRPr lang="zh-CN" altLang="en-US" sz="2400">
              <a:sym typeface="+mn-ea"/>
            </a:endParaRPr>
          </a:p>
          <a:p>
            <a:pPr marL="742950" lvl="1" indent="-285750">
              <a:buFont typeface="Arial" panose="020B0604020202020204" pitchFamily="34" charset="0"/>
              <a:buChar char="•"/>
            </a:pPr>
            <a:r>
              <a:rPr lang="zh-CN" altLang="en-US" sz="2400"/>
              <a:t>由于地理位置（例如农村社区）或商店中可用的有机食品原料种类不足而导致的有机食品供应不足（Hamzaoui Essoussi和Zahaf，2008; Tarkiainen和Sundqvist，2005年）。</a:t>
            </a:r>
            <a:endParaRPr lang="zh-CN" altLang="en-US" sz="2400">
              <a:sym typeface="+mn-ea"/>
            </a:endParaRPr>
          </a:p>
          <a:p>
            <a:pPr marL="742950" lvl="1" indent="-285750">
              <a:buFont typeface="Arial" panose="020B0604020202020204" pitchFamily="34" charset="0"/>
              <a:buChar char="•"/>
            </a:pPr>
            <a:r>
              <a:rPr lang="zh-CN" altLang="en-US" sz="2400"/>
              <a:t>缺乏有关有机食品益处的教育。 如果消费者对有机食品没有足够的了解，那么该消费者就不太可能吃有机食品（Aertsens，2011）。</a:t>
            </a:r>
            <a:endParaRPr lang="zh-CN" altLang="en-US" sz="2400">
              <a:sym typeface="+mn-ea"/>
            </a:endParaRPr>
          </a:p>
          <a:p>
            <a:pPr marL="742950" lvl="1" indent="-285750">
              <a:buFont typeface="Arial" panose="020B0604020202020204" pitchFamily="34" charset="0"/>
              <a:buChar char="•"/>
            </a:pPr>
            <a:r>
              <a:rPr lang="zh-CN" altLang="en-US" sz="2400"/>
              <a:t> 对有机生产者，标签和认证过程的怀疑也可能会阻碍有机食品的消费（Aertsens，2009； Hamzaoui Essoussi和Zahaf，2008）。</a:t>
            </a:r>
            <a:endParaRPr lang="zh-CN" altLang="en-US"/>
          </a:p>
          <a:p>
            <a:pPr lvl="0" indent="0">
              <a:buFont typeface="+mj-ea"/>
              <a:buNone/>
            </a:pPr>
            <a:endParaRPr lang="zh-CN" altLang="en-US"/>
          </a:p>
          <a:p>
            <a:pPr marL="742950" lvl="1" indent="-285750">
              <a:buFont typeface="Arial" panose="020B0604020202020204" pitchFamily="34" charset="0"/>
              <a:buChar char="•"/>
            </a:pPr>
            <a:endParaRPr lang="zh-CN" altLang="en-US"/>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858520" y="841375"/>
            <a:ext cx="6994525" cy="3415030"/>
          </a:xfrm>
          <a:prstGeom prst="rect">
            <a:avLst/>
          </a:prstGeom>
          <a:noFill/>
        </p:spPr>
        <p:txBody>
          <a:bodyPr wrap="square" rtlCol="0">
            <a:spAutoFit/>
          </a:bodyPr>
          <a:p>
            <a:pPr indent="0" algn="l">
              <a:buClrTx/>
              <a:buSzTx/>
              <a:buFont typeface="+mj-ea"/>
              <a:buNone/>
            </a:pPr>
            <a:r>
              <a:rPr lang="zh-CN" altLang="en-US" sz="2400">
                <a:sym typeface="+mn-ea"/>
              </a:rPr>
              <a:t>（2）规范激活模型</a:t>
            </a:r>
            <a:endParaRPr lang="zh-CN" altLang="en-US" sz="2400"/>
          </a:p>
          <a:p>
            <a:pPr indent="0" algn="l">
              <a:buClrTx/>
              <a:buSzTx/>
              <a:buFont typeface="+mj-ea"/>
              <a:buNone/>
            </a:pPr>
            <a:endParaRPr lang="zh-CN" altLang="en-US" sz="2400">
              <a:sym typeface="+mn-ea"/>
            </a:endParaRPr>
          </a:p>
          <a:p>
            <a:pPr indent="0" algn="l">
              <a:buClrTx/>
              <a:buSzTx/>
              <a:buFont typeface="+mj-ea"/>
              <a:buNone/>
            </a:pPr>
            <a:r>
              <a:rPr lang="zh-CN" altLang="en-US" sz="2400">
                <a:sym typeface="+mn-ea"/>
              </a:rPr>
              <a:t>规范激活模型（NAM）被广泛用于预测人们的利他行为和亲社会行为。亲社会行为是指一个人旨在帮助他人的行为，包括广泛的帮助，分享和合作行为。它与一个人的道德息息相关，一个人的道德强度决定了他们亲社会行为的程度。鉴于亲环境行为涉及对他人的积极影响，亲环境行为通常被认为是亲社会行为的一种。</a:t>
            </a:r>
            <a:endParaRPr lang="zh-CN" altLang="en-US" sz="240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8935" y="213360"/>
            <a:ext cx="10906125" cy="5631180"/>
          </a:xfrm>
          <a:prstGeom prst="rect">
            <a:avLst/>
          </a:prstGeom>
          <a:noFill/>
        </p:spPr>
        <p:txBody>
          <a:bodyPr wrap="square" rtlCol="0">
            <a:spAutoFit/>
          </a:bodyPr>
          <a:p>
            <a:pPr algn="l">
              <a:buClrTx/>
              <a:buSzTx/>
              <a:buFontTx/>
            </a:pPr>
            <a:r>
              <a:rPr lang="zh-CN" altLang="en-US" sz="2400"/>
              <a:t>一个人的环保行为是由三个核心组成部分预测的：后果意识（AC），责任归属（AR）和个人规范（PN）。 </a:t>
            </a:r>
            <a:endParaRPr lang="zh-CN" altLang="en-US" sz="2400"/>
          </a:p>
          <a:p>
            <a:pPr algn="l">
              <a:buClrTx/>
              <a:buSzTx/>
              <a:buFontTx/>
            </a:pPr>
            <a:r>
              <a:rPr lang="zh-CN" altLang="en-US" sz="2400"/>
              <a:t>AC：</a:t>
            </a:r>
            <a:r>
              <a:rPr lang="zh-CN" altLang="en-US" sz="2400">
                <a:sym typeface="+mn-ea"/>
              </a:rPr>
              <a:t>“</a:t>
            </a:r>
            <a:r>
              <a:rPr lang="zh-CN" altLang="en-US" sz="2400"/>
              <a:t>有人不亲社会行为时是否意识到某人对他人或其他事物的负面影响（De Groot＆Steg，2009，第426页）。</a:t>
            </a:r>
            <a:r>
              <a:rPr lang="en-US" altLang="zh-CN" sz="2400"/>
              <a:t>AR</a:t>
            </a:r>
            <a:r>
              <a:rPr lang="zh-CN" altLang="en-US" sz="2400"/>
              <a:t>触发了最初的规范激活，因为当人们考虑到自己的行为对他人的负面影响时，他们更有可能产生由规范引起的义务感（Schwartz，1977）。 </a:t>
            </a:r>
            <a:endParaRPr lang="zh-CN" altLang="en-US" sz="2400"/>
          </a:p>
          <a:p>
            <a:pPr marL="0" lvl="1" algn="l">
              <a:buClrTx/>
              <a:buSzTx/>
              <a:buFontTx/>
            </a:pPr>
            <a:r>
              <a:rPr lang="zh-CN" altLang="en-US" sz="2400"/>
              <a:t>AR：“对不按行为行事的消极后果承担责任”（De Groot＆Steg，2009，第426页）。例如，如果旅馆客人在旅馆住宿期间不重复使用毛巾，可能会对环境造成的损害负责。 </a:t>
            </a:r>
            <a:endParaRPr lang="zh-CN" altLang="en-US" sz="2400"/>
          </a:p>
          <a:p>
            <a:pPr marL="0" lvl="1" algn="l">
              <a:buClrTx/>
              <a:buSzTx/>
              <a:buFontTx/>
            </a:pPr>
            <a:r>
              <a:rPr lang="zh-CN" altLang="en-US" sz="2400"/>
              <a:t>PN：“执行或避免特定行为的道德义务”（Schwartz＆Howard，1981，第191页）。</a:t>
            </a:r>
            <a:endParaRPr lang="zh-CN" altLang="en-US" sz="2400"/>
          </a:p>
          <a:p>
            <a:pPr lvl="0" algn="l">
              <a:buClrTx/>
              <a:buSzTx/>
              <a:buFontTx/>
              <a:buNone/>
            </a:pPr>
            <a:endParaRPr lang="zh-CN" altLang="en-US" sz="2400"/>
          </a:p>
          <a:p>
            <a:pPr lvl="0" algn="l">
              <a:buClrTx/>
              <a:buSzTx/>
              <a:buFontTx/>
              <a:buNone/>
            </a:pPr>
            <a:r>
              <a:rPr lang="zh-CN" altLang="en-US" sz="2400"/>
              <a:t>原始模型假定，当人们意识到对他人的负面后果时，他们倾向于将后果归咎于自己。然后，归因责任激活了个人规范，该规范确定了他们是否应该执行某种行为来减轻负面影响（Gao等，2016； Han，2014）。</a:t>
            </a:r>
            <a:endParaRPr lang="zh-CN" altLang="en-US" sz="240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49605" y="275590"/>
            <a:ext cx="10750550" cy="1198880"/>
          </a:xfrm>
          <a:prstGeom prst="rect">
            <a:avLst/>
          </a:prstGeom>
          <a:noFill/>
        </p:spPr>
        <p:txBody>
          <a:bodyPr wrap="square" rtlCol="0">
            <a:spAutoFit/>
          </a:bodyPr>
          <a:p>
            <a:r>
              <a:rPr lang="zh-CN" altLang="en-US" sz="2400"/>
              <a:t>关于MAN三个核心组成部分</a:t>
            </a:r>
            <a:r>
              <a:rPr lang="zh-CN" altLang="en-US" sz="2400"/>
              <a:t>之间的关系，研究人员存在分歧：</a:t>
            </a:r>
            <a:endParaRPr lang="zh-CN" altLang="en-US" sz="2400"/>
          </a:p>
          <a:p>
            <a:r>
              <a:rPr lang="en-US" altLang="zh-CN" sz="2400"/>
              <a:t>1.</a:t>
            </a:r>
            <a:endParaRPr lang="zh-CN" altLang="en-US" sz="2400"/>
          </a:p>
          <a:p>
            <a:endParaRPr lang="zh-CN" altLang="en-US" sz="2400"/>
          </a:p>
        </p:txBody>
      </p:sp>
      <p:graphicFrame>
        <p:nvGraphicFramePr>
          <p:cNvPr id="2" name="对象 1">
            <a:hlinkClick r:id="" action="ppaction://ole?verb="/>
          </p:cNvPr>
          <p:cNvGraphicFramePr>
            <a:graphicFrameLocks noChangeAspect="1"/>
          </p:cNvGraphicFramePr>
          <p:nvPr/>
        </p:nvGraphicFramePr>
        <p:xfrm>
          <a:off x="1981835" y="1254760"/>
          <a:ext cx="6986270" cy="4641850"/>
        </p:xfrm>
        <a:graphic>
          <a:graphicData uri="http://schemas.openxmlformats.org/presentationml/2006/ole">
            <mc:AlternateContent xmlns:mc="http://schemas.openxmlformats.org/markup-compatibility/2006">
              <mc:Choice xmlns:v="urn:schemas-microsoft-com:vml" Requires="v">
                <p:oleObj spid="_x0000_s1025" name="" r:id="rId1" imgW="4661535" imgH="4204335" progId="Visio.Drawing.15">
                  <p:embed/>
                </p:oleObj>
              </mc:Choice>
              <mc:Fallback>
                <p:oleObj name="" r:id="rId1" imgW="4661535" imgH="4204335" progId="Visio.Drawing.15">
                  <p:embed/>
                  <p:pic>
                    <p:nvPicPr>
                      <p:cNvPr id="0" name="图片 1024"/>
                      <p:cNvPicPr/>
                      <p:nvPr/>
                    </p:nvPicPr>
                    <p:blipFill>
                      <a:blip r:embed="rId2"/>
                      <a:stretch>
                        <a:fillRect/>
                      </a:stretch>
                    </p:blipFill>
                    <p:spPr>
                      <a:xfrm>
                        <a:off x="1981835" y="1254760"/>
                        <a:ext cx="6986270" cy="4641850"/>
                      </a:xfrm>
                      <a:prstGeom prst="rect">
                        <a:avLst/>
                      </a:prstGeom>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49605" y="275590"/>
            <a:ext cx="5824855" cy="829945"/>
          </a:xfrm>
          <a:prstGeom prst="rect">
            <a:avLst/>
          </a:prstGeom>
          <a:noFill/>
        </p:spPr>
        <p:txBody>
          <a:bodyPr wrap="square" rtlCol="0">
            <a:spAutoFit/>
          </a:bodyPr>
          <a:p>
            <a:r>
              <a:rPr lang="en-US" altLang="zh-CN" sz="2400"/>
              <a:t>2.</a:t>
            </a:r>
            <a:endParaRPr lang="zh-CN" altLang="en-US" sz="2400"/>
          </a:p>
          <a:p>
            <a:endParaRPr lang="zh-CN" altLang="en-US" sz="2400"/>
          </a:p>
        </p:txBody>
      </p:sp>
      <p:graphicFrame>
        <p:nvGraphicFramePr>
          <p:cNvPr id="4" name="对象 3">
            <a:hlinkClick r:id="" action="ppaction://ole?verb="/>
          </p:cNvPr>
          <p:cNvGraphicFramePr>
            <a:graphicFrameLocks noChangeAspect="1"/>
          </p:cNvGraphicFramePr>
          <p:nvPr/>
        </p:nvGraphicFramePr>
        <p:xfrm>
          <a:off x="1842770" y="1833245"/>
          <a:ext cx="8505825" cy="3190875"/>
        </p:xfrm>
        <a:graphic>
          <a:graphicData uri="http://schemas.openxmlformats.org/presentationml/2006/ole">
            <mc:AlternateContent xmlns:mc="http://schemas.openxmlformats.org/markup-compatibility/2006">
              <mc:Choice xmlns:v="urn:schemas-microsoft-com:vml" Requires="v">
                <p:oleObj spid="_x0000_s2049" name="" r:id="rId1" imgW="7290435" imgH="2734945" progId="Visio.Drawing.15">
                  <p:embed/>
                </p:oleObj>
              </mc:Choice>
              <mc:Fallback>
                <p:oleObj name="" r:id="rId1" imgW="7290435" imgH="2734945" progId="Visio.Drawing.15">
                  <p:embed/>
                  <p:pic>
                    <p:nvPicPr>
                      <p:cNvPr id="0" name="图片 2048"/>
                      <p:cNvPicPr/>
                      <p:nvPr/>
                    </p:nvPicPr>
                    <p:blipFill>
                      <a:blip r:embed="rId2"/>
                      <a:stretch>
                        <a:fillRect/>
                      </a:stretch>
                    </p:blipFill>
                    <p:spPr>
                      <a:xfrm>
                        <a:off x="1842770" y="1833245"/>
                        <a:ext cx="8505825" cy="3190875"/>
                      </a:xfrm>
                      <a:prstGeom prst="rect">
                        <a:avLst/>
                      </a:prstGeom>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49605" y="275590"/>
            <a:ext cx="5824855" cy="829945"/>
          </a:xfrm>
          <a:prstGeom prst="rect">
            <a:avLst/>
          </a:prstGeom>
          <a:noFill/>
        </p:spPr>
        <p:txBody>
          <a:bodyPr wrap="square" rtlCol="0">
            <a:spAutoFit/>
          </a:bodyPr>
          <a:p>
            <a:r>
              <a:rPr lang="en-US" altLang="zh-CN" sz="2400"/>
              <a:t>3.</a:t>
            </a:r>
            <a:endParaRPr lang="zh-CN" altLang="en-US" sz="2400"/>
          </a:p>
          <a:p>
            <a:endParaRPr lang="zh-CN" altLang="en-US" sz="2400"/>
          </a:p>
        </p:txBody>
      </p:sp>
      <p:graphicFrame>
        <p:nvGraphicFramePr>
          <p:cNvPr id="2" name="对象 1">
            <a:hlinkClick r:id="" action="ppaction://ole?verb="/>
          </p:cNvPr>
          <p:cNvGraphicFramePr>
            <a:graphicFrameLocks noChangeAspect="1"/>
          </p:cNvGraphicFramePr>
          <p:nvPr/>
        </p:nvGraphicFramePr>
        <p:xfrm>
          <a:off x="1666875" y="1809750"/>
          <a:ext cx="8858250" cy="3238500"/>
        </p:xfrm>
        <a:graphic>
          <a:graphicData uri="http://schemas.openxmlformats.org/presentationml/2006/ole">
            <mc:AlternateContent xmlns:mc="http://schemas.openxmlformats.org/markup-compatibility/2006">
              <mc:Choice xmlns:v="urn:schemas-microsoft-com:vml" Requires="v">
                <p:oleObj spid="_x0000_s3073" name="" r:id="rId1" imgW="7592695" imgH="2775585" progId="Visio.Drawing.15">
                  <p:embed/>
                </p:oleObj>
              </mc:Choice>
              <mc:Fallback>
                <p:oleObj name="" r:id="rId1" imgW="7592695" imgH="2775585" progId="Visio.Drawing.15">
                  <p:embed/>
                  <p:pic>
                    <p:nvPicPr>
                      <p:cNvPr id="0" name="图片 3072"/>
                      <p:cNvPicPr/>
                      <p:nvPr/>
                    </p:nvPicPr>
                    <p:blipFill>
                      <a:blip r:embed="rId2"/>
                      <a:stretch>
                        <a:fillRect/>
                      </a:stretch>
                    </p:blipFill>
                    <p:spPr>
                      <a:xfrm>
                        <a:off x="1666875" y="1809750"/>
                        <a:ext cx="8858250" cy="3238500"/>
                      </a:xfrm>
                      <a:prstGeom prst="rect">
                        <a:avLst/>
                      </a:prstGeom>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49605" y="275590"/>
            <a:ext cx="5824855" cy="829945"/>
          </a:xfrm>
          <a:prstGeom prst="rect">
            <a:avLst/>
          </a:prstGeom>
          <a:noFill/>
        </p:spPr>
        <p:txBody>
          <a:bodyPr wrap="square" rtlCol="0">
            <a:spAutoFit/>
          </a:bodyPr>
          <a:p>
            <a:r>
              <a:rPr lang="en-US" altLang="zh-CN" sz="2400"/>
              <a:t>4.</a:t>
            </a:r>
            <a:endParaRPr lang="zh-CN" altLang="en-US" sz="2400"/>
          </a:p>
          <a:p>
            <a:endParaRPr lang="zh-CN" altLang="en-US" sz="2400"/>
          </a:p>
        </p:txBody>
      </p:sp>
      <p:graphicFrame>
        <p:nvGraphicFramePr>
          <p:cNvPr id="4" name="对象 3">
            <a:hlinkClick r:id="" action="ppaction://ole?verb="/>
          </p:cNvPr>
          <p:cNvGraphicFramePr>
            <a:graphicFrameLocks noChangeAspect="1"/>
          </p:cNvGraphicFramePr>
          <p:nvPr/>
        </p:nvGraphicFramePr>
        <p:xfrm>
          <a:off x="1842770" y="1176020"/>
          <a:ext cx="8505825" cy="4505325"/>
        </p:xfrm>
        <a:graphic>
          <a:graphicData uri="http://schemas.openxmlformats.org/presentationml/2006/ole">
            <mc:AlternateContent xmlns:mc="http://schemas.openxmlformats.org/markup-compatibility/2006">
              <mc:Choice xmlns:v="urn:schemas-microsoft-com:vml" Requires="v">
                <p:oleObj spid="_x0000_s4097" name="" r:id="rId1" imgW="7290435" imgH="3861435" progId="Visio.Drawing.15">
                  <p:embed/>
                </p:oleObj>
              </mc:Choice>
              <mc:Fallback>
                <p:oleObj name="" r:id="rId1" imgW="7290435" imgH="3861435" progId="Visio.Drawing.15">
                  <p:embed/>
                  <p:pic>
                    <p:nvPicPr>
                      <p:cNvPr id="0" name="图片 4096"/>
                      <p:cNvPicPr/>
                      <p:nvPr/>
                    </p:nvPicPr>
                    <p:blipFill>
                      <a:blip r:embed="rId2"/>
                      <a:stretch>
                        <a:fillRect/>
                      </a:stretch>
                    </p:blipFill>
                    <p:spPr>
                      <a:xfrm>
                        <a:off x="1842770" y="1176020"/>
                        <a:ext cx="8505825" cy="4505325"/>
                      </a:xfrm>
                      <a:prstGeom prst="rect">
                        <a:avLst/>
                      </a:prstGeom>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487045" y="206375"/>
            <a:ext cx="7830820" cy="6000750"/>
          </a:xfrm>
          <a:prstGeom prst="rect">
            <a:avLst/>
          </a:prstGeom>
          <a:noFill/>
        </p:spPr>
        <p:txBody>
          <a:bodyPr wrap="square" rtlCol="0">
            <a:spAutoFit/>
          </a:bodyPr>
          <a:p>
            <a:pPr indent="0" algn="l">
              <a:buClrTx/>
              <a:buSzTx/>
              <a:buFont typeface="+mj-ea"/>
              <a:buNone/>
            </a:pPr>
            <a:r>
              <a:rPr lang="zh-CN" altLang="en-US" sz="2400">
                <a:sym typeface="+mn-ea"/>
              </a:rPr>
              <a:t>（2）计划行为理论</a:t>
            </a:r>
            <a:endParaRPr lang="zh-CN" altLang="en-US" sz="2400">
              <a:sym typeface="+mn-ea"/>
            </a:endParaRPr>
          </a:p>
          <a:p>
            <a:pPr indent="0" algn="l">
              <a:buClrTx/>
              <a:buSzTx/>
              <a:buFont typeface="+mj-ea"/>
              <a:buNone/>
            </a:pPr>
            <a:r>
              <a:rPr lang="zh-CN" altLang="en-US" sz="2400">
                <a:sym typeface="+mn-ea"/>
              </a:rPr>
              <a:t>计划行为理论（TPB）广泛应用于预测各种类型的人类行为。</a:t>
            </a:r>
            <a:endParaRPr lang="zh-CN" altLang="en-US" sz="2400">
              <a:sym typeface="+mn-ea"/>
            </a:endParaRPr>
          </a:p>
          <a:p>
            <a:pPr indent="0" algn="l">
              <a:buClrTx/>
              <a:buSzTx/>
              <a:buFont typeface="+mj-ea"/>
              <a:buNone/>
            </a:pPr>
            <a:r>
              <a:rPr lang="zh-CN" altLang="en-US" sz="2400">
                <a:sym typeface="+mn-ea"/>
              </a:rPr>
              <a:t>有较强意愿的人倾向于从事某种行为，因为在执行行为时存在动机因素。该理论提出了三个决定因素，用以解释一个人的行为意图：态度，主观规范和感知</a:t>
            </a:r>
            <a:r>
              <a:rPr lang="zh-CN" altLang="en-US" sz="2400">
                <a:sym typeface="+mn-ea"/>
              </a:rPr>
              <a:t>行为控制。</a:t>
            </a:r>
            <a:endParaRPr lang="zh-CN" altLang="en-US" sz="2400">
              <a:sym typeface="+mn-ea"/>
            </a:endParaRPr>
          </a:p>
          <a:p>
            <a:pPr marL="800100" lvl="1" indent="-342900" algn="l">
              <a:buClrTx/>
              <a:buSzTx/>
              <a:buFont typeface="Arial" panose="020B0604020202020204" pitchFamily="34" charset="0"/>
              <a:buChar char="•"/>
            </a:pPr>
            <a:r>
              <a:rPr lang="zh-CN" altLang="en-US" sz="2400">
                <a:sym typeface="+mn-ea"/>
              </a:rPr>
              <a:t>态度是“一个人对所讨论行为的评价是好还是坏”。</a:t>
            </a:r>
            <a:endParaRPr lang="zh-CN" altLang="en-US" sz="2400">
              <a:sym typeface="+mn-ea"/>
            </a:endParaRPr>
          </a:p>
          <a:p>
            <a:pPr marL="800100" lvl="1" indent="-342900" algn="l">
              <a:buClrTx/>
              <a:buSzTx/>
              <a:buFont typeface="Arial" panose="020B0604020202020204" pitchFamily="34" charset="0"/>
              <a:buChar char="•"/>
            </a:pPr>
            <a:r>
              <a:rPr lang="zh-CN" altLang="en-US" sz="2400">
                <a:sym typeface="+mn-ea"/>
              </a:rPr>
              <a:t>主观规范代表了理论中的社会影响力，被定义为“执行或不执行行为的感知社会压力”。换句话说，这是“一个人关于重要的他人是否认为他或她应该参与该行为的信念”。</a:t>
            </a:r>
            <a:endParaRPr lang="zh-CN" altLang="en-US" sz="2400">
              <a:sym typeface="+mn-ea"/>
            </a:endParaRPr>
          </a:p>
          <a:p>
            <a:pPr marL="800100" lvl="1" indent="-342900" algn="l">
              <a:buClrTx/>
              <a:buSzTx/>
              <a:buFont typeface="Arial" panose="020B0604020202020204" pitchFamily="34" charset="0"/>
              <a:buChar char="•"/>
            </a:pPr>
            <a:r>
              <a:rPr lang="zh-CN" altLang="en-US" sz="2400">
                <a:sym typeface="+mn-ea"/>
              </a:rPr>
              <a:t>感知的行为控制是指“感知到的行为执行的难易程度”，因此，它反映了以前的经验和预期的障碍。</a:t>
            </a:r>
            <a:endParaRPr lang="zh-CN" altLang="en-US" sz="2400">
              <a:sym typeface="+mn-ea"/>
            </a:endParaRPr>
          </a:p>
          <a:p>
            <a:pPr lvl="0" indent="0" algn="l">
              <a:buClrTx/>
              <a:buSzTx/>
              <a:buFont typeface="Arial" panose="020B0604020202020204" pitchFamily="34" charset="0"/>
              <a:buNone/>
            </a:pPr>
            <a:r>
              <a:rPr lang="zh-CN" altLang="en-US" sz="2400">
                <a:sym typeface="+mn-ea"/>
              </a:rPr>
              <a:t>因此，该理论假定态度越有利，与行为相关的主观规范越高，以及对行为的控制感越</a:t>
            </a:r>
            <a:r>
              <a:rPr lang="zh-CN" altLang="en-US" sz="2400">
                <a:sym typeface="+mn-ea"/>
              </a:rPr>
              <a:t>高的人更有可能表现出更强的执行行为的意图。</a:t>
            </a:r>
            <a:endParaRPr lang="zh-CN" altLang="en-US" sz="2400">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49605" y="275590"/>
            <a:ext cx="5824855" cy="829945"/>
          </a:xfrm>
          <a:prstGeom prst="rect">
            <a:avLst/>
          </a:prstGeom>
          <a:noFill/>
        </p:spPr>
        <p:txBody>
          <a:bodyPr wrap="square" rtlCol="0">
            <a:spAutoFit/>
          </a:bodyPr>
          <a:p>
            <a:endParaRPr lang="zh-CN" altLang="en-US" sz="2400"/>
          </a:p>
          <a:p>
            <a:endParaRPr lang="zh-CN" altLang="en-US" sz="2400"/>
          </a:p>
        </p:txBody>
      </p:sp>
      <p:pic>
        <p:nvPicPr>
          <p:cNvPr id="2" name="图片 1"/>
          <p:cNvPicPr>
            <a:picLocks noChangeAspect="1"/>
          </p:cNvPicPr>
          <p:nvPr/>
        </p:nvPicPr>
        <p:blipFill>
          <a:blip r:embed="rId1"/>
          <a:stretch>
            <a:fillRect/>
          </a:stretch>
        </p:blipFill>
        <p:spPr>
          <a:xfrm>
            <a:off x="2675255" y="1246505"/>
            <a:ext cx="7337425" cy="414718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20420" y="384175"/>
            <a:ext cx="10720070" cy="460375"/>
          </a:xfrm>
          <a:prstGeom prst="rect">
            <a:avLst/>
          </a:prstGeom>
          <a:noFill/>
        </p:spPr>
        <p:txBody>
          <a:bodyPr wrap="square" rtlCol="0">
            <a:spAutoFit/>
          </a:bodyPr>
          <a:p>
            <a:r>
              <a:rPr lang="zh-CN" altLang="en-US" sz="2400"/>
              <a:t>三</a:t>
            </a:r>
            <a:r>
              <a:rPr lang="en-US" altLang="zh-CN" sz="2400"/>
              <a:t>.</a:t>
            </a:r>
            <a:r>
              <a:rPr lang="zh-CN" altLang="en-US" sz="2400"/>
              <a:t>模型及假设</a:t>
            </a:r>
            <a:endParaRPr lang="zh-CN" altLang="en-US" sz="2400"/>
          </a:p>
        </p:txBody>
      </p:sp>
      <p:pic>
        <p:nvPicPr>
          <p:cNvPr id="4" name="图片 3"/>
          <p:cNvPicPr>
            <a:picLocks noChangeAspect="1"/>
          </p:cNvPicPr>
          <p:nvPr/>
        </p:nvPicPr>
        <p:blipFill>
          <a:blip r:embed="rId1"/>
          <a:stretch>
            <a:fillRect/>
          </a:stretch>
        </p:blipFill>
        <p:spPr>
          <a:xfrm>
            <a:off x="1037590" y="752475"/>
            <a:ext cx="9867900" cy="549592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bwMode="auto">
          <a:xfrm rot="5400000">
            <a:off x="5583767" y="-340782"/>
            <a:ext cx="1024467" cy="1706033"/>
            <a:chOff x="1" y="1931896"/>
            <a:chExt cx="768567" cy="1279711"/>
          </a:xfrm>
        </p:grpSpPr>
        <p:sp>
          <p:nvSpPr>
            <p:cNvPr id="39" name="等腰三角形 38"/>
            <p:cNvSpPr/>
            <p:nvPr/>
          </p:nvSpPr>
          <p:spPr>
            <a:xfrm rot="5400000">
              <a:off x="-255571" y="2187468"/>
              <a:ext cx="1279711" cy="76856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white"/>
                </a:solidFill>
                <a:latin typeface="Calibri" panose="020F0502020204030204"/>
                <a:ea typeface="宋体" panose="02010600030101010101" pitchFamily="2" charset="-122"/>
              </a:endParaRPr>
            </a:p>
          </p:txBody>
        </p:sp>
        <p:sp>
          <p:nvSpPr>
            <p:cNvPr id="26656" name="文本框 66"/>
            <p:cNvSpPr txBox="1">
              <a:spLocks noChangeArrowheads="1"/>
            </p:cNvSpPr>
            <p:nvPr/>
          </p:nvSpPr>
          <p:spPr bwMode="auto">
            <a:xfrm>
              <a:off x="33574" y="2447300"/>
              <a:ext cx="506397" cy="22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en-US" altLang="zh-CN" sz="1335">
                  <a:solidFill>
                    <a:prstClr val="white"/>
                  </a:solidFill>
                  <a:latin typeface="Helvetica" panose="020B0604020202020204" pitchFamily="34" charset="0"/>
                  <a:ea typeface="SimSun-ExtB" panose="02010609060101010101" pitchFamily="49" charset="-122"/>
                  <a:cs typeface="Arial" panose="020B0604020202020204" pitchFamily="34" charset="0"/>
                </a:rPr>
                <a:t>school</a:t>
              </a:r>
              <a:endParaRPr lang="en-US" altLang="zh-CN" sz="1335">
                <a:solidFill>
                  <a:prstClr val="white"/>
                </a:solidFill>
                <a:latin typeface="Helvetica" panose="020B0604020202020204" pitchFamily="34" charset="0"/>
                <a:ea typeface="SimSun-ExtB" panose="02010609060101010101" pitchFamily="49" charset="-122"/>
                <a:cs typeface="Arial" panose="020B0604020202020204" pitchFamily="34" charset="0"/>
              </a:endParaRPr>
            </a:p>
          </p:txBody>
        </p:sp>
      </p:grpSp>
      <p:pic>
        <p:nvPicPr>
          <p:cNvPr id="2" name="图片 1"/>
          <p:cNvPicPr>
            <a:picLocks noChangeAspect="1"/>
          </p:cNvPicPr>
          <p:nvPr/>
        </p:nvPicPr>
        <p:blipFill>
          <a:blip r:embed="rId1"/>
          <a:stretch>
            <a:fillRect/>
          </a:stretch>
        </p:blipFill>
        <p:spPr>
          <a:xfrm>
            <a:off x="2089150" y="887095"/>
            <a:ext cx="8048625" cy="2519680"/>
          </a:xfrm>
          <a:prstGeom prst="rect">
            <a:avLst/>
          </a:prstGeom>
        </p:spPr>
      </p:pic>
      <p:pic>
        <p:nvPicPr>
          <p:cNvPr id="7" name="图片 6"/>
          <p:cNvPicPr>
            <a:picLocks noChangeAspect="1"/>
          </p:cNvPicPr>
          <p:nvPr/>
        </p:nvPicPr>
        <p:blipFill>
          <a:blip r:embed="rId2"/>
          <a:stretch>
            <a:fillRect/>
          </a:stretch>
        </p:blipFill>
        <p:spPr>
          <a:xfrm>
            <a:off x="2732405" y="3406775"/>
            <a:ext cx="6726555" cy="317563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36955" y="957580"/>
            <a:ext cx="10441305" cy="3046095"/>
          </a:xfrm>
          <a:prstGeom prst="rect">
            <a:avLst/>
          </a:prstGeom>
          <a:noFill/>
        </p:spPr>
        <p:txBody>
          <a:bodyPr wrap="square" rtlCol="0">
            <a:spAutoFit/>
          </a:bodyPr>
          <a:p>
            <a:r>
              <a:rPr lang="zh-CN" altLang="en-US" sz="2400"/>
              <a:t>H1</a:t>
            </a:r>
            <a:r>
              <a:rPr lang="en-US" altLang="zh-CN" sz="2400"/>
              <a:t>.</a:t>
            </a:r>
            <a:r>
              <a:rPr lang="zh-CN" altLang="en-US" sz="2400"/>
              <a:t> 后果意识与个人规范成正相关。</a:t>
            </a:r>
            <a:endParaRPr lang="zh-CN" altLang="en-US" sz="2400"/>
          </a:p>
          <a:p>
            <a:r>
              <a:rPr lang="zh-CN" altLang="en-US" sz="2400"/>
              <a:t>H2</a:t>
            </a:r>
            <a:r>
              <a:rPr lang="en-US" altLang="zh-CN" sz="2400"/>
              <a:t>. </a:t>
            </a:r>
            <a:r>
              <a:rPr lang="zh-CN" altLang="en-US" sz="2400"/>
              <a:t>后果意识与对疾病的归因正相关责任。</a:t>
            </a:r>
            <a:endParaRPr lang="zh-CN" altLang="en-US" sz="2400"/>
          </a:p>
          <a:p>
            <a:r>
              <a:rPr lang="zh-CN" altLang="en-US" sz="2400"/>
              <a:t>H3</a:t>
            </a:r>
            <a:r>
              <a:rPr lang="en-US" altLang="zh-CN" sz="2400"/>
              <a:t>. </a:t>
            </a:r>
            <a:r>
              <a:rPr lang="zh-CN" altLang="en-US" sz="2400"/>
              <a:t>责任归属与个人规范成正相关。</a:t>
            </a:r>
            <a:endParaRPr lang="zh-CN" altLang="en-US" sz="2400"/>
          </a:p>
          <a:p>
            <a:r>
              <a:rPr lang="zh-CN" altLang="en-US" sz="2400"/>
              <a:t>H4</a:t>
            </a:r>
            <a:r>
              <a:rPr lang="en-US" altLang="zh-CN" sz="2400"/>
              <a:t>. </a:t>
            </a:r>
            <a:r>
              <a:rPr lang="zh-CN" altLang="en-US" sz="2400"/>
              <a:t>个人规范与选择有机菜单项的意愿成正相关。</a:t>
            </a:r>
            <a:endParaRPr lang="zh-CN" altLang="en-US" sz="2400"/>
          </a:p>
          <a:p>
            <a:r>
              <a:rPr lang="zh-CN" altLang="en-US" sz="2400"/>
              <a:t>H5</a:t>
            </a:r>
            <a:r>
              <a:rPr lang="en-US" altLang="zh-CN" sz="2400"/>
              <a:t>. </a:t>
            </a:r>
            <a:r>
              <a:rPr lang="zh-CN" altLang="en-US" sz="2400"/>
              <a:t>态度与选择有机菜单项的意愿成正相关。</a:t>
            </a:r>
            <a:endParaRPr lang="zh-CN" altLang="en-US" sz="2400"/>
          </a:p>
          <a:p>
            <a:r>
              <a:rPr lang="zh-CN" altLang="en-US" sz="2400"/>
              <a:t>H6</a:t>
            </a:r>
            <a:r>
              <a:rPr lang="en-US" altLang="zh-CN" sz="2400"/>
              <a:t>. </a:t>
            </a:r>
            <a:r>
              <a:rPr lang="zh-CN" altLang="en-US" sz="2400"/>
              <a:t>主观规范与选择有机菜单项的意愿成正相关。</a:t>
            </a:r>
            <a:endParaRPr lang="zh-CN" altLang="en-US" sz="2400"/>
          </a:p>
          <a:p>
            <a:r>
              <a:rPr lang="zh-CN" altLang="en-US" sz="2400"/>
              <a:t>H7</a:t>
            </a:r>
            <a:r>
              <a:rPr lang="en-US" altLang="zh-CN" sz="2400"/>
              <a:t>. </a:t>
            </a:r>
            <a:r>
              <a:rPr lang="zh-CN" altLang="en-US" sz="2400"/>
              <a:t>感知的行为控制与选择有机菜单项的意愿成正相关。</a:t>
            </a:r>
            <a:endParaRPr lang="zh-CN" altLang="en-US" sz="2400"/>
          </a:p>
          <a:p>
            <a:r>
              <a:rPr lang="zh-CN" altLang="en-US" sz="2400"/>
              <a:t>H8</a:t>
            </a:r>
            <a:r>
              <a:rPr lang="en-US" altLang="zh-CN" sz="2400"/>
              <a:t>.</a:t>
            </a:r>
            <a:r>
              <a:rPr lang="zh-CN" altLang="en-US" sz="2400"/>
              <a:t> 选择有机菜单项的意图与访问有机菜单项的餐厅的意图正相关。</a:t>
            </a:r>
            <a:endParaRPr lang="zh-CN" altLang="en-US" sz="24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487045" y="206375"/>
            <a:ext cx="7830820" cy="5631180"/>
          </a:xfrm>
          <a:prstGeom prst="rect">
            <a:avLst/>
          </a:prstGeom>
          <a:noFill/>
        </p:spPr>
        <p:txBody>
          <a:bodyPr wrap="square" rtlCol="0">
            <a:spAutoFit/>
          </a:bodyPr>
          <a:p>
            <a:pPr indent="0" algn="l">
              <a:buClrTx/>
              <a:buSzTx/>
              <a:buFont typeface="+mj-ea"/>
              <a:buNone/>
            </a:pPr>
            <a:r>
              <a:rPr lang="zh-CN" altLang="en-US" sz="2400">
                <a:sym typeface="+mn-ea"/>
              </a:rPr>
              <a:t>四</a:t>
            </a:r>
            <a:r>
              <a:rPr lang="en-US" altLang="zh-CN" sz="2400">
                <a:sym typeface="+mn-ea"/>
              </a:rPr>
              <a:t>. </a:t>
            </a:r>
            <a:r>
              <a:rPr lang="zh-CN" altLang="en-US" sz="2400">
                <a:sym typeface="+mn-ea"/>
              </a:rPr>
              <a:t>研究方法</a:t>
            </a:r>
            <a:endParaRPr lang="zh-CN" altLang="en-US" sz="2400">
              <a:sym typeface="+mn-ea"/>
            </a:endParaRPr>
          </a:p>
          <a:p>
            <a:pPr indent="0" algn="l">
              <a:buClrTx/>
              <a:buSzTx/>
              <a:buFont typeface="+mj-ea"/>
              <a:buNone/>
            </a:pPr>
            <a:r>
              <a:rPr lang="zh-CN" altLang="en-US" sz="2400">
                <a:sym typeface="+mn-ea"/>
              </a:rPr>
              <a:t>（</a:t>
            </a:r>
            <a:r>
              <a:rPr lang="en-US" altLang="zh-CN" sz="2400">
                <a:sym typeface="+mn-ea"/>
              </a:rPr>
              <a:t>1</a:t>
            </a:r>
            <a:r>
              <a:rPr lang="zh-CN" altLang="en-US" sz="2400">
                <a:sym typeface="+mn-ea"/>
              </a:rPr>
              <a:t>）数据收集：</a:t>
            </a:r>
            <a:endParaRPr lang="zh-CN" altLang="en-US" sz="2400">
              <a:sym typeface="+mn-ea"/>
            </a:endParaRPr>
          </a:p>
          <a:p>
            <a:pPr marL="800100" lvl="1" indent="-342900" algn="l">
              <a:buClrTx/>
              <a:buSzTx/>
              <a:buFont typeface="Arial" panose="020B0604020202020204" pitchFamily="34" charset="0"/>
              <a:buChar char="•"/>
            </a:pPr>
            <a:r>
              <a:rPr lang="zh-CN" altLang="en-US" sz="2400">
                <a:sym typeface="+mn-ea"/>
              </a:rPr>
              <a:t>目标人群：美国18岁以上的实际和潜在餐馆消费者</a:t>
            </a:r>
            <a:endParaRPr lang="zh-CN" altLang="en-US" sz="2400">
              <a:sym typeface="+mn-ea"/>
            </a:endParaRPr>
          </a:p>
          <a:p>
            <a:pPr marL="800100" lvl="1" indent="-342900" algn="l">
              <a:buClrTx/>
              <a:buSzTx/>
              <a:buFont typeface="Arial" panose="020B0604020202020204" pitchFamily="34" charset="0"/>
              <a:buChar char="•"/>
            </a:pPr>
            <a:r>
              <a:rPr lang="zh-CN" altLang="en-US" sz="2400">
                <a:sym typeface="+mn-ea"/>
              </a:rPr>
              <a:t>问卷收集平台：Amazon Mechanical Turk（MTurk）用于研究数据的收集。 MTurk是人工智能工作的互联网市场，被称为社会科学研究的有效且可靠的数据源。 注册人员可以浏览称为“人类智能任务（HIT）”的现有任务，并自愿参加调查。 在本研究中，只有HIT批准率（即以前的请求者根据工作质量在总提交任务中所批准的任务的批准比例）达到95％或更高的工人才有资格参加调查，以确保答复的质量 。</a:t>
            </a:r>
            <a:endParaRPr lang="zh-CN" altLang="en-US" sz="2400">
              <a:sym typeface="+mn-ea"/>
            </a:endParaRPr>
          </a:p>
          <a:p>
            <a:pPr marL="800100" lvl="1" indent="-342900" algn="l">
              <a:buClrTx/>
              <a:buSzTx/>
              <a:buFont typeface="Arial" panose="020B0604020202020204" pitchFamily="34" charset="0"/>
              <a:buChar char="•"/>
            </a:pPr>
            <a:r>
              <a:rPr lang="zh-CN" altLang="en-US" sz="2400" dirty="0">
                <a:sym typeface="+mn-ea"/>
              </a:rPr>
              <a:t>回收</a:t>
            </a:r>
            <a:r>
              <a:rPr lang="en-US" altLang="zh-CN" sz="2400" dirty="0">
                <a:sym typeface="+mn-ea"/>
              </a:rPr>
              <a:t>500</a:t>
            </a:r>
            <a:r>
              <a:rPr lang="zh-CN" altLang="en-US" sz="2400" dirty="0">
                <a:sym typeface="+mn-ea"/>
              </a:rPr>
              <a:t>份问卷，筛选出</a:t>
            </a:r>
            <a:r>
              <a:rPr lang="en-US" altLang="zh-CN" sz="2400" dirty="0">
                <a:sym typeface="+mn-ea"/>
              </a:rPr>
              <a:t>461</a:t>
            </a:r>
            <a:r>
              <a:rPr lang="zh-CN" altLang="en-US" sz="2400" dirty="0">
                <a:sym typeface="+mn-ea"/>
              </a:rPr>
              <a:t>份有</a:t>
            </a:r>
            <a:r>
              <a:rPr lang="zh-CN" altLang="en-US" sz="2400" dirty="0">
                <a:sym typeface="+mn-ea"/>
              </a:rPr>
              <a:t>效的问卷</a:t>
            </a:r>
            <a:endParaRPr lang="zh-CN" altLang="en-US" sz="2400" dirty="0"/>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487045" y="206375"/>
            <a:ext cx="7830820" cy="3415030"/>
          </a:xfrm>
          <a:prstGeom prst="rect">
            <a:avLst/>
          </a:prstGeom>
          <a:noFill/>
        </p:spPr>
        <p:txBody>
          <a:bodyPr wrap="square" rtlCol="0">
            <a:spAutoFit/>
          </a:bodyPr>
          <a:p>
            <a:pPr indent="0" algn="l">
              <a:buClrTx/>
              <a:buSzTx/>
              <a:buFont typeface="+mj-ea"/>
              <a:buNone/>
            </a:pPr>
            <a:r>
              <a:rPr lang="zh-CN" altLang="en-US" sz="2400">
                <a:sym typeface="+mn-ea"/>
              </a:rPr>
              <a:t>四</a:t>
            </a:r>
            <a:r>
              <a:rPr lang="en-US" altLang="zh-CN" sz="2400">
                <a:sym typeface="+mn-ea"/>
              </a:rPr>
              <a:t>. </a:t>
            </a:r>
            <a:r>
              <a:rPr lang="zh-CN" altLang="en-US" sz="2400">
                <a:sym typeface="+mn-ea"/>
              </a:rPr>
              <a:t>研究方法</a:t>
            </a:r>
            <a:endParaRPr lang="zh-CN" altLang="en-US" sz="2400">
              <a:sym typeface="+mn-ea"/>
            </a:endParaRPr>
          </a:p>
          <a:p>
            <a:pPr indent="0" algn="l">
              <a:buClrTx/>
              <a:buSzTx/>
              <a:buFont typeface="+mj-ea"/>
              <a:buNone/>
            </a:pPr>
            <a:r>
              <a:rPr lang="zh-CN" altLang="en-US" sz="2400">
                <a:sym typeface="+mn-ea"/>
              </a:rPr>
              <a:t>（</a:t>
            </a:r>
            <a:r>
              <a:rPr lang="en-US" altLang="zh-CN" sz="2400">
                <a:sym typeface="+mn-ea"/>
              </a:rPr>
              <a:t>2</a:t>
            </a:r>
            <a:r>
              <a:rPr lang="zh-CN" altLang="en-US" sz="2400">
                <a:sym typeface="+mn-ea"/>
              </a:rPr>
              <a:t>）问卷设计</a:t>
            </a:r>
            <a:r>
              <a:rPr lang="zh-CN" altLang="en-US" sz="2400">
                <a:sym typeface="+mn-ea"/>
              </a:rPr>
              <a:t>：</a:t>
            </a:r>
            <a:endParaRPr lang="zh-CN" altLang="en-US" sz="2400">
              <a:sym typeface="+mn-ea"/>
            </a:endParaRPr>
          </a:p>
          <a:p>
            <a:pPr indent="0" algn="l">
              <a:buClrTx/>
              <a:buSzTx/>
              <a:buFont typeface="+mj-ea"/>
              <a:buNone/>
            </a:pPr>
            <a:endParaRPr lang="zh-CN" altLang="en-US" sz="2400">
              <a:sym typeface="+mn-ea"/>
            </a:endParaRPr>
          </a:p>
          <a:p>
            <a:pPr marL="800100" lvl="1" indent="-342900" algn="l">
              <a:buClrTx/>
              <a:buSzTx/>
              <a:buFont typeface="Arial" panose="020B0604020202020204" pitchFamily="34" charset="0"/>
              <a:buChar char="•"/>
            </a:pPr>
            <a:r>
              <a:rPr lang="en-US" altLang="zh-CN" sz="2400">
                <a:sym typeface="+mn-ea"/>
              </a:rPr>
              <a:t>8</a:t>
            </a:r>
            <a:r>
              <a:rPr lang="zh-CN" altLang="en-US" sz="2400">
                <a:sym typeface="+mn-ea"/>
              </a:rPr>
              <a:t>个潜变量</a:t>
            </a:r>
            <a:endParaRPr lang="zh-CN" altLang="en-US" sz="2400">
              <a:sym typeface="+mn-ea"/>
            </a:endParaRPr>
          </a:p>
          <a:p>
            <a:pPr lvl="1" indent="0" algn="l">
              <a:buClrTx/>
              <a:buSzTx/>
              <a:buFont typeface="Arial" panose="020B0604020202020204" pitchFamily="34" charset="0"/>
              <a:buNone/>
            </a:pPr>
            <a:endParaRPr lang="zh-CN" altLang="en-US" sz="2400">
              <a:sym typeface="+mn-ea"/>
            </a:endParaRPr>
          </a:p>
          <a:p>
            <a:pPr marL="800100" lvl="1" indent="-342900" algn="l">
              <a:buClrTx/>
              <a:buSzTx/>
              <a:buFont typeface="Arial" panose="020B0604020202020204" pitchFamily="34" charset="0"/>
              <a:buChar char="•"/>
            </a:pPr>
            <a:r>
              <a:rPr lang="zh-CN" altLang="en-US" sz="2400" dirty="0"/>
              <a:t>所有测量项目均以七点李克特型量表回答（1 =完全不同意，7 =完全同意）</a:t>
            </a:r>
            <a:endParaRPr lang="zh-CN" altLang="en-US" sz="2400" dirty="0"/>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487045" y="206375"/>
            <a:ext cx="7830820" cy="2306955"/>
          </a:xfrm>
          <a:prstGeom prst="rect">
            <a:avLst/>
          </a:prstGeom>
          <a:noFill/>
        </p:spPr>
        <p:txBody>
          <a:bodyPr wrap="square" rtlCol="0">
            <a:spAutoFit/>
          </a:bodyPr>
          <a:p>
            <a:pPr indent="0" algn="l">
              <a:buClrTx/>
              <a:buSzTx/>
              <a:buFont typeface="+mj-ea"/>
              <a:buNone/>
            </a:pPr>
            <a:r>
              <a:rPr lang="zh-CN" altLang="en-US" sz="2400">
                <a:sym typeface="+mn-ea"/>
              </a:rPr>
              <a:t>四</a:t>
            </a:r>
            <a:r>
              <a:rPr lang="en-US" altLang="zh-CN" sz="2400">
                <a:sym typeface="+mn-ea"/>
              </a:rPr>
              <a:t>. </a:t>
            </a:r>
            <a:r>
              <a:rPr lang="zh-CN" altLang="en-US" sz="2400">
                <a:sym typeface="+mn-ea"/>
              </a:rPr>
              <a:t>研究方法</a:t>
            </a:r>
            <a:endParaRPr lang="zh-CN" altLang="en-US" sz="2400">
              <a:sym typeface="+mn-ea"/>
            </a:endParaRPr>
          </a:p>
          <a:p>
            <a:pPr indent="0" algn="l">
              <a:buClrTx/>
              <a:buSzTx/>
              <a:buFont typeface="+mj-ea"/>
              <a:buNone/>
            </a:pPr>
            <a:r>
              <a:rPr lang="zh-CN" altLang="en-US" sz="2400">
                <a:sym typeface="+mn-ea"/>
              </a:rPr>
              <a:t>（</a:t>
            </a:r>
            <a:r>
              <a:rPr lang="en-US" altLang="zh-CN" sz="2400">
                <a:sym typeface="+mn-ea"/>
              </a:rPr>
              <a:t>3</a:t>
            </a:r>
            <a:r>
              <a:rPr lang="zh-CN" altLang="en-US" sz="2400">
                <a:sym typeface="+mn-ea"/>
              </a:rPr>
              <a:t>）样本分布</a:t>
            </a:r>
            <a:r>
              <a:rPr lang="zh-CN" altLang="en-US" sz="2400">
                <a:sym typeface="+mn-ea"/>
              </a:rPr>
              <a:t>：</a:t>
            </a:r>
            <a:endParaRPr lang="zh-CN" altLang="en-US" sz="2400">
              <a:sym typeface="+mn-ea"/>
            </a:endParaRPr>
          </a:p>
          <a:p>
            <a:pPr indent="0" algn="l">
              <a:buClrTx/>
              <a:buSzTx/>
              <a:buFont typeface="+mj-ea"/>
              <a:buNone/>
            </a:pPr>
            <a:endParaRPr lang="zh-CN" altLang="en-US" sz="2400">
              <a:sym typeface="+mn-ea"/>
            </a:endParaRPr>
          </a:p>
          <a:p>
            <a:pPr lvl="1" indent="0" algn="l">
              <a:buClrTx/>
              <a:buSzTx/>
              <a:buFont typeface="Arial" panose="020B0604020202020204" pitchFamily="34" charset="0"/>
              <a:buNone/>
            </a:pPr>
            <a:endParaRPr lang="zh-CN" altLang="en-US" sz="2400" dirty="0"/>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p:txBody>
      </p:sp>
      <p:pic>
        <p:nvPicPr>
          <p:cNvPr id="4" name="图片 3"/>
          <p:cNvPicPr>
            <a:picLocks noChangeAspect="1"/>
          </p:cNvPicPr>
          <p:nvPr/>
        </p:nvPicPr>
        <p:blipFill>
          <a:blip r:embed="rId2"/>
          <a:stretch>
            <a:fillRect/>
          </a:stretch>
        </p:blipFill>
        <p:spPr>
          <a:xfrm>
            <a:off x="363220" y="1110615"/>
            <a:ext cx="7701280" cy="525589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487045" y="206375"/>
            <a:ext cx="7830820" cy="2306955"/>
          </a:xfrm>
          <a:prstGeom prst="rect">
            <a:avLst/>
          </a:prstGeom>
          <a:noFill/>
        </p:spPr>
        <p:txBody>
          <a:bodyPr wrap="square" rtlCol="0">
            <a:spAutoFit/>
          </a:bodyPr>
          <a:p>
            <a:pPr indent="0" algn="l">
              <a:buClrTx/>
              <a:buSzTx/>
              <a:buFont typeface="+mj-ea"/>
              <a:buNone/>
            </a:pPr>
            <a:r>
              <a:rPr lang="zh-CN" altLang="en-US" sz="2400">
                <a:sym typeface="+mn-ea"/>
              </a:rPr>
              <a:t>四</a:t>
            </a:r>
            <a:r>
              <a:rPr lang="en-US" altLang="zh-CN" sz="2400">
                <a:sym typeface="+mn-ea"/>
              </a:rPr>
              <a:t>. </a:t>
            </a:r>
            <a:r>
              <a:rPr lang="zh-CN" altLang="en-US" sz="2400">
                <a:sym typeface="+mn-ea"/>
              </a:rPr>
              <a:t>研究方法</a:t>
            </a:r>
            <a:endParaRPr lang="zh-CN" altLang="en-US" sz="2400">
              <a:sym typeface="+mn-ea"/>
            </a:endParaRPr>
          </a:p>
          <a:p>
            <a:pPr indent="0" algn="l">
              <a:buClrTx/>
              <a:buSzTx/>
              <a:buFont typeface="+mj-ea"/>
              <a:buNone/>
            </a:pPr>
            <a:r>
              <a:rPr lang="zh-CN" altLang="en-US" sz="2400">
                <a:sym typeface="+mn-ea"/>
              </a:rPr>
              <a:t>（</a:t>
            </a:r>
            <a:r>
              <a:rPr lang="en-US" altLang="zh-CN" sz="2400">
                <a:sym typeface="+mn-ea"/>
              </a:rPr>
              <a:t>3</a:t>
            </a:r>
            <a:r>
              <a:rPr lang="zh-CN" altLang="en-US" sz="2400">
                <a:sym typeface="+mn-ea"/>
              </a:rPr>
              <a:t>）信度检验</a:t>
            </a:r>
            <a:endParaRPr lang="zh-CN" altLang="en-US" sz="2400">
              <a:sym typeface="+mn-ea"/>
            </a:endParaRPr>
          </a:p>
          <a:p>
            <a:pPr indent="0" algn="l">
              <a:buClrTx/>
              <a:buSzTx/>
              <a:buFont typeface="+mj-ea"/>
              <a:buNone/>
            </a:pPr>
            <a:endParaRPr lang="zh-CN" altLang="en-US" sz="2400">
              <a:sym typeface="+mn-ea"/>
            </a:endParaRPr>
          </a:p>
          <a:p>
            <a:pPr lvl="1" indent="0" algn="l">
              <a:buClrTx/>
              <a:buSzTx/>
              <a:buFont typeface="Arial" panose="020B0604020202020204" pitchFamily="34" charset="0"/>
              <a:buNone/>
            </a:pPr>
            <a:endParaRPr lang="zh-CN" altLang="en-US" sz="2400" dirty="0"/>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487045" y="206375"/>
            <a:ext cx="7830820" cy="3046095"/>
          </a:xfrm>
          <a:prstGeom prst="rect">
            <a:avLst/>
          </a:prstGeom>
          <a:noFill/>
        </p:spPr>
        <p:txBody>
          <a:bodyPr wrap="square" rtlCol="0">
            <a:spAutoFit/>
          </a:bodyPr>
          <a:p>
            <a:pPr indent="0" algn="l">
              <a:buClrTx/>
              <a:buSzTx/>
              <a:buFont typeface="+mj-ea"/>
              <a:buNone/>
            </a:pPr>
            <a:r>
              <a:rPr lang="zh-CN" altLang="en-US" sz="2400">
                <a:sym typeface="+mn-ea"/>
              </a:rPr>
              <a:t>四</a:t>
            </a:r>
            <a:r>
              <a:rPr lang="en-US" altLang="zh-CN" sz="2400">
                <a:sym typeface="+mn-ea"/>
              </a:rPr>
              <a:t>. </a:t>
            </a:r>
            <a:r>
              <a:rPr lang="zh-CN" altLang="en-US" sz="2400">
                <a:sym typeface="+mn-ea"/>
              </a:rPr>
              <a:t>研究方法</a:t>
            </a:r>
            <a:endParaRPr lang="zh-CN" altLang="en-US" sz="2400">
              <a:sym typeface="+mn-ea"/>
            </a:endParaRPr>
          </a:p>
          <a:p>
            <a:pPr indent="0" algn="l">
              <a:buClrTx/>
              <a:buSzTx/>
              <a:buFont typeface="+mj-ea"/>
              <a:buNone/>
            </a:pPr>
            <a:r>
              <a:rPr lang="zh-CN" altLang="en-US" sz="2400">
                <a:sym typeface="+mn-ea"/>
              </a:rPr>
              <a:t>（</a:t>
            </a:r>
            <a:r>
              <a:rPr lang="en-US" altLang="zh-CN" sz="2400">
                <a:sym typeface="+mn-ea"/>
              </a:rPr>
              <a:t>4</a:t>
            </a:r>
            <a:r>
              <a:rPr lang="zh-CN" altLang="en-US" sz="2400">
                <a:sym typeface="+mn-ea"/>
              </a:rPr>
              <a:t>）效</a:t>
            </a:r>
            <a:r>
              <a:rPr lang="zh-CN" altLang="en-US" sz="2400">
                <a:sym typeface="+mn-ea"/>
              </a:rPr>
              <a:t>度检验</a:t>
            </a:r>
            <a:endParaRPr lang="zh-CN" altLang="en-US" sz="2400">
              <a:sym typeface="+mn-ea"/>
            </a:endParaRPr>
          </a:p>
          <a:p>
            <a:pPr indent="0" algn="l">
              <a:buClrTx/>
              <a:buSzTx/>
              <a:buFont typeface="+mj-ea"/>
              <a:buNone/>
            </a:pPr>
            <a:r>
              <a:rPr lang="zh-CN" altLang="en-US" sz="2400">
                <a:sym typeface="+mn-ea"/>
              </a:rPr>
              <a:t>建议在每个维度上平均提取</a:t>
            </a:r>
            <a:r>
              <a:rPr lang="zh-CN" altLang="en-US" sz="2400">
                <a:sym typeface="+mn-ea"/>
              </a:rPr>
              <a:t>方差应大于最大共享方差和平均共享方差以建立判别效度。如表3所示，所有维度在收敛有效性和判别有效性上均达到可接受的水平。</a:t>
            </a:r>
            <a:endParaRPr lang="zh-CN" altLang="en-US" sz="2400">
              <a:sym typeface="+mn-ea"/>
            </a:endParaRPr>
          </a:p>
          <a:p>
            <a:pPr indent="0" algn="l">
              <a:buClrTx/>
              <a:buSzTx/>
              <a:buFont typeface="+mj-ea"/>
              <a:buNone/>
            </a:pPr>
            <a:endParaRPr lang="zh-CN" altLang="en-US" sz="2400" dirty="0"/>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p:txBody>
      </p:sp>
      <p:pic>
        <p:nvPicPr>
          <p:cNvPr id="4" name="图片 3"/>
          <p:cNvPicPr>
            <a:picLocks noChangeAspect="1"/>
          </p:cNvPicPr>
          <p:nvPr/>
        </p:nvPicPr>
        <p:blipFill>
          <a:blip r:embed="rId2"/>
          <a:stretch>
            <a:fillRect/>
          </a:stretch>
        </p:blipFill>
        <p:spPr>
          <a:xfrm>
            <a:off x="153670" y="2226310"/>
            <a:ext cx="8164195" cy="43561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193040" y="206375"/>
            <a:ext cx="8124825" cy="3415030"/>
          </a:xfrm>
          <a:prstGeom prst="rect">
            <a:avLst/>
          </a:prstGeom>
          <a:noFill/>
        </p:spPr>
        <p:txBody>
          <a:bodyPr wrap="square" rtlCol="0">
            <a:spAutoFit/>
          </a:bodyPr>
          <a:p>
            <a:pPr indent="0" algn="l">
              <a:buClrTx/>
              <a:buSzTx/>
              <a:buFont typeface="+mj-ea"/>
              <a:buNone/>
            </a:pPr>
            <a:r>
              <a:rPr lang="zh-CN" altLang="en-US" sz="2400">
                <a:sym typeface="+mn-ea"/>
              </a:rPr>
              <a:t>四</a:t>
            </a:r>
            <a:r>
              <a:rPr lang="en-US" altLang="zh-CN" sz="2400">
                <a:sym typeface="+mn-ea"/>
              </a:rPr>
              <a:t>. </a:t>
            </a:r>
            <a:r>
              <a:rPr lang="zh-CN" altLang="en-US" sz="2400">
                <a:sym typeface="+mn-ea"/>
              </a:rPr>
              <a:t>研究方法</a:t>
            </a:r>
            <a:endParaRPr lang="zh-CN" altLang="en-US" sz="2400">
              <a:sym typeface="+mn-ea"/>
            </a:endParaRPr>
          </a:p>
          <a:p>
            <a:pPr indent="0" algn="l">
              <a:buClrTx/>
              <a:buSzTx/>
              <a:buFont typeface="+mj-ea"/>
              <a:buNone/>
            </a:pPr>
            <a:r>
              <a:rPr lang="zh-CN" altLang="en-US" sz="2400">
                <a:sym typeface="+mn-ea"/>
              </a:rPr>
              <a:t>（</a:t>
            </a:r>
            <a:r>
              <a:rPr lang="en-US" altLang="zh-CN" sz="2400">
                <a:sym typeface="+mn-ea"/>
              </a:rPr>
              <a:t>5</a:t>
            </a:r>
            <a:r>
              <a:rPr lang="zh-CN" altLang="en-US" sz="2400">
                <a:sym typeface="+mn-ea"/>
              </a:rPr>
              <a:t>）</a:t>
            </a:r>
            <a:r>
              <a:rPr lang="zh-CN" altLang="en-US" sz="2400" dirty="0">
                <a:sym typeface="+mn-ea"/>
              </a:rPr>
              <a:t>模型结构评估</a:t>
            </a:r>
            <a:endParaRPr lang="zh-CN" altLang="en-US" sz="2400">
              <a:sym typeface="+mn-ea"/>
            </a:endParaRPr>
          </a:p>
          <a:p>
            <a:pPr marL="800100" lvl="1" indent="-342900" algn="l">
              <a:buClrTx/>
              <a:buSzTx/>
              <a:buFont typeface="Arial" panose="020B0604020202020204" pitchFamily="34" charset="0"/>
              <a:buChar char="•"/>
            </a:pPr>
            <a:r>
              <a:rPr lang="zh-CN" altLang="en-US" sz="2400" dirty="0">
                <a:sym typeface="+mn-ea"/>
              </a:rPr>
              <a:t>结构模型与数据集之间具有良好的拟合度</a:t>
            </a:r>
            <a:endParaRPr lang="zh-CN" altLang="en-US" sz="2400">
              <a:sym typeface="+mn-ea"/>
            </a:endParaRPr>
          </a:p>
          <a:p>
            <a:pPr lvl="1" indent="0" algn="l">
              <a:buClrTx/>
              <a:buSzTx/>
              <a:buFont typeface="Arial" panose="020B0604020202020204" pitchFamily="34" charset="0"/>
              <a:buNone/>
            </a:pPr>
            <a:endParaRPr lang="zh-CN" altLang="en-US" sz="2400">
              <a:sym typeface="+mn-ea"/>
            </a:endParaRPr>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a:p>
            <a:pPr lvl="1" indent="0" algn="l">
              <a:buClrTx/>
              <a:buSzTx/>
              <a:buFont typeface="Arial" panose="020B0604020202020204" pitchFamily="34" charset="0"/>
              <a:buNone/>
            </a:pPr>
            <a:endParaRPr lang="zh-CN" altLang="en-US" sz="2400" dirty="0"/>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p:txBody>
      </p:sp>
      <p:pic>
        <p:nvPicPr>
          <p:cNvPr id="5" name="图片 4"/>
          <p:cNvPicPr>
            <a:picLocks noChangeAspect="1"/>
          </p:cNvPicPr>
          <p:nvPr/>
        </p:nvPicPr>
        <p:blipFill>
          <a:blip r:embed="rId2"/>
          <a:stretch>
            <a:fillRect/>
          </a:stretch>
        </p:blipFill>
        <p:spPr>
          <a:xfrm>
            <a:off x="261620" y="1439545"/>
            <a:ext cx="8056245" cy="397891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193040" y="206375"/>
            <a:ext cx="8124825" cy="3046095"/>
          </a:xfrm>
          <a:prstGeom prst="rect">
            <a:avLst/>
          </a:prstGeom>
          <a:noFill/>
        </p:spPr>
        <p:txBody>
          <a:bodyPr wrap="square" rtlCol="0">
            <a:spAutoFit/>
          </a:bodyPr>
          <a:p>
            <a:pPr indent="0" algn="l">
              <a:buClrTx/>
              <a:buSzTx/>
              <a:buFont typeface="+mj-ea"/>
              <a:buNone/>
            </a:pPr>
            <a:r>
              <a:rPr lang="zh-CN" altLang="en-US" sz="2400">
                <a:sym typeface="+mn-ea"/>
              </a:rPr>
              <a:t>四</a:t>
            </a:r>
            <a:r>
              <a:rPr lang="en-US" altLang="zh-CN" sz="2400">
                <a:sym typeface="+mn-ea"/>
              </a:rPr>
              <a:t>. </a:t>
            </a:r>
            <a:r>
              <a:rPr lang="zh-CN" altLang="en-US" sz="2400">
                <a:sym typeface="+mn-ea"/>
              </a:rPr>
              <a:t>研究方法</a:t>
            </a:r>
            <a:endParaRPr lang="zh-CN" altLang="en-US" sz="2400">
              <a:sym typeface="+mn-ea"/>
            </a:endParaRPr>
          </a:p>
          <a:p>
            <a:pPr indent="0" algn="l">
              <a:buClrTx/>
              <a:buSzTx/>
              <a:buFont typeface="+mj-ea"/>
              <a:buNone/>
            </a:pPr>
            <a:r>
              <a:rPr lang="zh-CN" altLang="en-US" sz="2400">
                <a:sym typeface="+mn-ea"/>
              </a:rPr>
              <a:t>（</a:t>
            </a:r>
            <a:r>
              <a:rPr lang="en-US" altLang="zh-CN" sz="2400">
                <a:sym typeface="+mn-ea"/>
              </a:rPr>
              <a:t>5</a:t>
            </a:r>
            <a:r>
              <a:rPr lang="zh-CN" altLang="en-US" sz="2400">
                <a:sym typeface="+mn-ea"/>
              </a:rPr>
              <a:t>）</a:t>
            </a:r>
            <a:r>
              <a:rPr lang="zh-CN" altLang="en-US" sz="2400" dirty="0">
                <a:sym typeface="+mn-ea"/>
              </a:rPr>
              <a:t>模型结构评估</a:t>
            </a:r>
            <a:endParaRPr lang="zh-CN" altLang="en-US" sz="2400">
              <a:sym typeface="+mn-ea"/>
            </a:endParaRPr>
          </a:p>
          <a:p>
            <a:pPr marL="800100" lvl="1" indent="-342900" algn="l">
              <a:buClrTx/>
              <a:buSzTx/>
              <a:buFont typeface="Arial" panose="020B0604020202020204" pitchFamily="34" charset="0"/>
              <a:buChar char="•"/>
            </a:pPr>
            <a:r>
              <a:rPr lang="zh-CN" altLang="en-US" sz="2400" dirty="0">
                <a:sym typeface="+mn-ea"/>
              </a:rPr>
              <a:t>支持从H1到H8的所有假设</a:t>
            </a:r>
            <a:endParaRPr lang="zh-CN" altLang="en-US" sz="2400" dirty="0">
              <a:sym typeface="+mn-ea"/>
            </a:endParaRPr>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a:p>
            <a:pPr lvl="1" indent="0" algn="l">
              <a:buClrTx/>
              <a:buSzTx/>
              <a:buFont typeface="Arial" panose="020B0604020202020204" pitchFamily="34" charset="0"/>
              <a:buNone/>
            </a:pPr>
            <a:endParaRPr lang="zh-CN" altLang="en-US" sz="2400" dirty="0"/>
          </a:p>
          <a:p>
            <a:pPr marL="800100" lvl="1" indent="-342900" algn="l">
              <a:buClrTx/>
              <a:buSzTx/>
              <a:buFont typeface="Arial" panose="020B0604020202020204" pitchFamily="34" charset="0"/>
              <a:buChar char="•"/>
            </a:pPr>
            <a:endParaRPr lang="zh-CN" altLang="en-US" sz="2400">
              <a:sym typeface="+mn-ea"/>
            </a:endParaRPr>
          </a:p>
          <a:p>
            <a:pPr indent="0" algn="l">
              <a:buClrTx/>
              <a:buSzTx/>
              <a:buFont typeface="+mj-ea"/>
              <a:buNone/>
            </a:pPr>
            <a:endParaRPr lang="zh-CN" altLang="en-US" sz="2400">
              <a:sym typeface="+mn-ea"/>
            </a:endParaRPr>
          </a:p>
        </p:txBody>
      </p:sp>
      <p:pic>
        <p:nvPicPr>
          <p:cNvPr id="4" name="图片 3"/>
          <p:cNvPicPr>
            <a:picLocks noChangeAspect="1"/>
          </p:cNvPicPr>
          <p:nvPr/>
        </p:nvPicPr>
        <p:blipFill>
          <a:blip r:embed="rId2"/>
          <a:stretch>
            <a:fillRect/>
          </a:stretch>
        </p:blipFill>
        <p:spPr>
          <a:xfrm>
            <a:off x="193040" y="1438275"/>
            <a:ext cx="8229600" cy="541972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矩形 1"/>
          <p:cNvSpPr/>
          <p:nvPr/>
        </p:nvSpPr>
        <p:spPr>
          <a:xfrm>
            <a:off x="7581901" y="1"/>
            <a:ext cx="4610100" cy="1437217"/>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9" name="矩形 38"/>
          <p:cNvSpPr/>
          <p:nvPr/>
        </p:nvSpPr>
        <p:spPr>
          <a:xfrm>
            <a:off x="7581901" y="5410201"/>
            <a:ext cx="4610100" cy="1437217"/>
          </a:xfrm>
          <a:prstGeom prst="rect">
            <a:avLst/>
          </a:pr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9" name="文本框 8"/>
          <p:cNvSpPr txBox="1"/>
          <p:nvPr/>
        </p:nvSpPr>
        <p:spPr>
          <a:xfrm>
            <a:off x="850900" y="895350"/>
            <a:ext cx="10307955" cy="3046095"/>
          </a:xfrm>
          <a:prstGeom prst="rect">
            <a:avLst/>
          </a:prstGeom>
          <a:noFill/>
        </p:spPr>
        <p:txBody>
          <a:bodyPr wrap="square" rtlCol="0">
            <a:spAutoFit/>
          </a:bodyPr>
          <a:p>
            <a:endParaRPr lang="zh-CN" altLang="en-US" sz="2400">
              <a:solidFill>
                <a:schemeClr val="bg1"/>
              </a:solidFill>
            </a:endParaRPr>
          </a:p>
          <a:p>
            <a:r>
              <a:rPr lang="zh-CN" altLang="en-US" sz="2400">
                <a:solidFill>
                  <a:schemeClr val="bg1"/>
                </a:solidFill>
              </a:rPr>
              <a:t>四 </a:t>
            </a:r>
            <a:r>
              <a:rPr lang="en-US" altLang="zh-CN" sz="2400">
                <a:solidFill>
                  <a:schemeClr val="bg1"/>
                </a:solidFill>
              </a:rPr>
              <a:t>. </a:t>
            </a:r>
            <a:r>
              <a:rPr lang="zh-CN" altLang="en-US" sz="2400">
                <a:solidFill>
                  <a:schemeClr val="bg1"/>
                </a:solidFill>
              </a:rPr>
              <a:t>研究意义</a:t>
            </a:r>
            <a:endParaRPr lang="zh-CN" altLang="en-US" sz="2400">
              <a:solidFill>
                <a:schemeClr val="bg1"/>
              </a:solidFill>
            </a:endParaRPr>
          </a:p>
          <a:p>
            <a:pPr marL="342900" indent="-342900">
              <a:buFont typeface="+mj-ea"/>
              <a:buAutoNum type="circleNumDbPlain"/>
            </a:pPr>
            <a:r>
              <a:rPr lang="zh-CN" altLang="en-US" sz="2400">
                <a:solidFill>
                  <a:schemeClr val="bg1"/>
                </a:solidFill>
              </a:rPr>
              <a:t>通过整合TPB和NAM，这项研究表明，该模型可用于预测消费者选择有机菜单项和参观具有有机菜单项的餐厅的意图。</a:t>
            </a:r>
            <a:endParaRPr lang="zh-CN" altLang="en-US" sz="2400">
              <a:solidFill>
                <a:schemeClr val="bg1"/>
              </a:solidFill>
            </a:endParaRPr>
          </a:p>
          <a:p>
            <a:pPr marL="342900" lvl="0" indent="-342900">
              <a:buFont typeface="+mj-ea"/>
              <a:buAutoNum type="circleNumDbPlain"/>
            </a:pPr>
            <a:r>
              <a:rPr lang="zh-CN" altLang="en-US" sz="2400">
                <a:solidFill>
                  <a:schemeClr val="bg1"/>
                </a:solidFill>
              </a:rPr>
              <a:t>证实所选取的</a:t>
            </a:r>
            <a:r>
              <a:rPr lang="en-US" altLang="zh-CN" sz="2400">
                <a:solidFill>
                  <a:schemeClr val="bg1"/>
                </a:solidFill>
              </a:rPr>
              <a:t>NAM</a:t>
            </a:r>
            <a:r>
              <a:rPr lang="zh-CN" altLang="en-US" sz="2400">
                <a:solidFill>
                  <a:schemeClr val="bg1"/>
                </a:solidFill>
              </a:rPr>
              <a:t>模型</a:t>
            </a:r>
            <a:r>
              <a:rPr lang="zh-CN" altLang="en-US" sz="2400">
                <a:solidFill>
                  <a:schemeClr val="bg1"/>
                </a:solidFill>
              </a:rPr>
              <a:t>的正确性。</a:t>
            </a:r>
            <a:endParaRPr lang="zh-CN" altLang="en-US" sz="2400">
              <a:solidFill>
                <a:schemeClr val="bg1"/>
              </a:solidFill>
            </a:endParaRPr>
          </a:p>
          <a:p>
            <a:pPr marL="342900" lvl="0" indent="-342900">
              <a:buFont typeface="+mj-ea"/>
              <a:buAutoNum type="circleNumDbPlain"/>
            </a:pPr>
            <a:r>
              <a:rPr lang="zh-CN" altLang="en-US" sz="2400">
                <a:solidFill>
                  <a:schemeClr val="bg1"/>
                </a:solidFill>
              </a:rPr>
              <a:t>从实际的角度来看，找出影响消费者选择有机菜单项意图的因素是有益的。用于具有有机菜单项的餐厅，尤其是在制定营销策略方面。旨在通过有机菜单项目吸引顾客的餐厅老板能够了解</a:t>
            </a:r>
            <a:r>
              <a:rPr lang="zh-CN" altLang="en-US" sz="2400">
                <a:solidFill>
                  <a:schemeClr val="bg1"/>
                </a:solidFill>
              </a:rPr>
              <a:t>其潜在顾客的特征。</a:t>
            </a:r>
            <a:endParaRPr lang="zh-CN" altLang="en-US" sz="24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ppt_x"/>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40"/>
          <p:cNvPicPr>
            <a:picLocks noChangeAspect="1"/>
          </p:cNvPicPr>
          <p:nvPr/>
        </p:nvPicPr>
        <p:blipFill>
          <a:blip r:embed="rId1"/>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49300" y="630767"/>
            <a:ext cx="10693400" cy="55964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5" name="文本框 4"/>
          <p:cNvSpPr txBox="1"/>
          <p:nvPr/>
        </p:nvSpPr>
        <p:spPr>
          <a:xfrm>
            <a:off x="850900" y="895350"/>
            <a:ext cx="10307955" cy="3415030"/>
          </a:xfrm>
          <a:prstGeom prst="rect">
            <a:avLst/>
          </a:prstGeom>
          <a:noFill/>
        </p:spPr>
        <p:txBody>
          <a:bodyPr wrap="square" rtlCol="0">
            <a:spAutoFit/>
          </a:bodyPr>
          <a:p>
            <a:r>
              <a:rPr lang="zh-CN" altLang="en-US" sz="2400">
                <a:solidFill>
                  <a:schemeClr val="bg1"/>
                </a:solidFill>
              </a:rPr>
              <a:t>五、研究</a:t>
            </a:r>
            <a:r>
              <a:rPr lang="zh-CN" altLang="en-US" sz="2400">
                <a:solidFill>
                  <a:schemeClr val="bg1"/>
                </a:solidFill>
              </a:rPr>
              <a:t>局限</a:t>
            </a:r>
            <a:endParaRPr lang="zh-CN" altLang="en-US" sz="2400">
              <a:solidFill>
                <a:schemeClr val="bg1"/>
              </a:solidFill>
            </a:endParaRPr>
          </a:p>
          <a:p>
            <a:pPr marL="342900" indent="-342900">
              <a:buFont typeface="+mj-ea"/>
              <a:buAutoNum type="circleNumDbPlain"/>
            </a:pPr>
            <a:r>
              <a:rPr lang="zh-CN" altLang="en-US" sz="2400">
                <a:solidFill>
                  <a:schemeClr val="bg1"/>
                </a:solidFill>
              </a:rPr>
              <a:t>这些数据是使用便利抽样从单个在线平台收集的。人们食用有机食品的价值观和动机可能因文化背景而异，因为人们可能会因其文化而持有不同的观念和需求。</a:t>
            </a:r>
            <a:endParaRPr lang="zh-CN" altLang="en-US" sz="2400">
              <a:solidFill>
                <a:schemeClr val="bg1"/>
              </a:solidFill>
            </a:endParaRPr>
          </a:p>
          <a:p>
            <a:pPr marL="342900" lvl="0" indent="-342900">
              <a:buFont typeface="+mj-ea"/>
              <a:buAutoNum type="circleNumDbPlain"/>
            </a:pPr>
            <a:r>
              <a:rPr lang="zh-CN" altLang="en-US" sz="2400">
                <a:solidFill>
                  <a:schemeClr val="bg1"/>
                </a:solidFill>
              </a:rPr>
              <a:t>最近的研究承认消费有机产品中的其他自我利益动​​机，例如自我代表或自我认同（Costa等，2014； Hwang，2016）。因此，未来的研究可能会将这些变量作为消费者选择餐馆有机菜单项的先决条件。</a:t>
            </a:r>
            <a:endParaRPr lang="zh-CN" altLang="en-US" sz="2400">
              <a:solidFill>
                <a:schemeClr val="bg1"/>
              </a:solidFill>
            </a:endParaRPr>
          </a:p>
          <a:p>
            <a:pPr marL="342900" lvl="0" indent="-342900">
              <a:buFont typeface="+mj-ea"/>
              <a:buAutoNum type="circleNumDbPlain"/>
            </a:pPr>
            <a:r>
              <a:rPr lang="zh-CN" altLang="en-US" sz="2400">
                <a:solidFill>
                  <a:schemeClr val="bg1"/>
                </a:solidFill>
              </a:rPr>
              <a:t>在这项研究中，在衡量消费者意图时未定义特定的时间范围。如果没有指定时间范围，受访者可能倾向于对与意图相关的问题做出积极回答。</a:t>
            </a:r>
            <a:endParaRPr lang="zh-CN" altLang="en-US" sz="24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5317067" y="-4233"/>
            <a:ext cx="6874933" cy="6874933"/>
          </a:xfrm>
          <a:custGeom>
            <a:avLst/>
            <a:gdLst>
              <a:gd name="connsiteX0" fmla="*/ 5283200 w 5283200"/>
              <a:gd name="connsiteY0" fmla="*/ 101600 h 5283200"/>
              <a:gd name="connsiteX1" fmla="*/ 5283200 w 5283200"/>
              <a:gd name="connsiteY1" fmla="*/ 0 h 5283200"/>
              <a:gd name="connsiteX2" fmla="*/ 0 w 5283200"/>
              <a:gd name="connsiteY2" fmla="*/ 5283200 h 5283200"/>
              <a:gd name="connsiteX3" fmla="*/ 5283200 w 5283200"/>
              <a:gd name="connsiteY3" fmla="*/ 5283200 h 5283200"/>
              <a:gd name="connsiteX4" fmla="*/ 5283200 w 5283200"/>
              <a:gd name="connsiteY4" fmla="*/ 101600 h 528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200" h="5283200">
                <a:moveTo>
                  <a:pt x="5283200" y="101600"/>
                </a:moveTo>
                <a:lnTo>
                  <a:pt x="5283200" y="0"/>
                </a:lnTo>
                <a:lnTo>
                  <a:pt x="0" y="5283200"/>
                </a:lnTo>
                <a:lnTo>
                  <a:pt x="5283200" y="5283200"/>
                </a:lnTo>
                <a:lnTo>
                  <a:pt x="5283200" y="101600"/>
                </a:lnTo>
                <a:close/>
              </a:path>
            </a:pathLst>
          </a:cu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grpSp>
        <p:nvGrpSpPr>
          <p:cNvPr id="11271" name="组合 7"/>
          <p:cNvGrpSpPr/>
          <p:nvPr/>
        </p:nvGrpSpPr>
        <p:grpSpPr bwMode="auto">
          <a:xfrm>
            <a:off x="1665818" y="414868"/>
            <a:ext cx="2219112" cy="1290109"/>
            <a:chOff x="2986687" y="338699"/>
            <a:chExt cx="1663497" cy="967721"/>
          </a:xfrm>
        </p:grpSpPr>
        <p:sp>
          <p:nvSpPr>
            <p:cNvPr id="2" name="文本框 13"/>
            <p:cNvSpPr txBox="1">
              <a:spLocks noChangeArrowheads="1"/>
            </p:cNvSpPr>
            <p:nvPr/>
          </p:nvSpPr>
          <p:spPr bwMode="auto">
            <a:xfrm>
              <a:off x="2986687" y="338699"/>
              <a:ext cx="1461828" cy="4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914400" fontAlgn="base">
                <a:spcBef>
                  <a:spcPct val="0"/>
                </a:spcBef>
                <a:spcAft>
                  <a:spcPct val="0"/>
                </a:spcAft>
                <a:defRPr/>
              </a:pPr>
              <a:r>
                <a:rPr lang="en-US" altLang="zh-CN" sz="3200" dirty="0">
                  <a:solidFill>
                    <a:prstClr val="black">
                      <a:lumMod val="75000"/>
                      <a:lumOff val="25000"/>
                    </a:prstClr>
                  </a:solidFill>
                </a:rPr>
                <a:t>PART01</a:t>
              </a:r>
              <a:endParaRPr lang="en-US" altLang="zh-CN" sz="3200" dirty="0">
                <a:solidFill>
                  <a:prstClr val="black">
                    <a:lumMod val="75000"/>
                    <a:lumOff val="25000"/>
                  </a:prstClr>
                </a:solidFill>
              </a:endParaRPr>
            </a:p>
          </p:txBody>
        </p:sp>
        <p:sp>
          <p:nvSpPr>
            <p:cNvPr id="72" name="文本框 66"/>
            <p:cNvSpPr txBox="1">
              <a:spLocks noChangeArrowheads="1"/>
            </p:cNvSpPr>
            <p:nvPr/>
          </p:nvSpPr>
          <p:spPr bwMode="auto">
            <a:xfrm>
              <a:off x="2989860" y="776278"/>
              <a:ext cx="1660324" cy="53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914400" fontAlgn="base">
                <a:spcBef>
                  <a:spcPct val="0"/>
                </a:spcBef>
                <a:spcAft>
                  <a:spcPct val="0"/>
                </a:spcAft>
                <a:defRPr/>
              </a:pPr>
              <a:r>
                <a:rPr lang="zh-CN" altLang="en-US" sz="4000" dirty="0">
                  <a:solidFill>
                    <a:prstClr val="black">
                      <a:lumMod val="75000"/>
                      <a:lumOff val="25000"/>
                    </a:prstClr>
                  </a:solidFill>
                  <a:latin typeface="+mn-ea"/>
                  <a:ea typeface="+mn-ea"/>
                </a:rPr>
                <a:t>期刊简介</a:t>
              </a:r>
              <a:endParaRPr lang="zh-CN" altLang="en-US" sz="4000" dirty="0">
                <a:solidFill>
                  <a:prstClr val="black">
                    <a:lumMod val="75000"/>
                    <a:lumOff val="25000"/>
                  </a:prstClr>
                </a:solidFill>
                <a:latin typeface="+mn-ea"/>
                <a:ea typeface="+mn-ea"/>
              </a:endParaRPr>
            </a:p>
          </p:txBody>
        </p:sp>
        <p:sp>
          <p:nvSpPr>
            <p:cNvPr id="73" name="任意多边形 72"/>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black">
                    <a:lumMod val="75000"/>
                    <a:lumOff val="25000"/>
                  </a:prstClr>
                </a:solidFill>
                <a:latin typeface="Calibri" panose="020F0502020204030204"/>
                <a:ea typeface="宋体" panose="02010600030101010101" pitchFamily="2" charset="-122"/>
              </a:endParaRPr>
            </a:p>
          </p:txBody>
        </p:sp>
      </p:grpSp>
      <p:sp>
        <p:nvSpPr>
          <p:cNvPr id="30" name="等腰三角形 29"/>
          <p:cNvSpPr/>
          <p:nvPr/>
        </p:nvSpPr>
        <p:spPr>
          <a:xfrm rot="5400000">
            <a:off x="-340995" y="2916555"/>
            <a:ext cx="1706245" cy="102425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white"/>
              </a:solidFill>
              <a:latin typeface="Calibri" panose="020F0502020204030204"/>
              <a:ea typeface="宋体" panose="02010600030101010101" pitchFamily="2" charset="-122"/>
            </a:endParaRPr>
          </a:p>
        </p:txBody>
      </p:sp>
      <p:grpSp>
        <p:nvGrpSpPr>
          <p:cNvPr id="38" name="组合 7"/>
          <p:cNvGrpSpPr/>
          <p:nvPr/>
        </p:nvGrpSpPr>
        <p:grpSpPr bwMode="auto">
          <a:xfrm>
            <a:off x="1557656" y="2185882"/>
            <a:ext cx="1950297" cy="1263651"/>
            <a:chOff x="2986528" y="338699"/>
            <a:chExt cx="1461987" cy="947874"/>
          </a:xfrm>
        </p:grpSpPr>
        <p:sp>
          <p:nvSpPr>
            <p:cNvPr id="40" name="文本框 13"/>
            <p:cNvSpPr txBox="1">
              <a:spLocks noChangeArrowheads="1"/>
            </p:cNvSpPr>
            <p:nvPr/>
          </p:nvSpPr>
          <p:spPr bwMode="auto">
            <a:xfrm>
              <a:off x="2986687" y="338699"/>
              <a:ext cx="1461828" cy="43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914400" fontAlgn="base">
                <a:spcBef>
                  <a:spcPct val="0"/>
                </a:spcBef>
                <a:spcAft>
                  <a:spcPct val="0"/>
                </a:spcAft>
                <a:defRPr/>
              </a:pPr>
              <a:r>
                <a:rPr lang="en-US" altLang="zh-CN" sz="3200" dirty="0">
                  <a:solidFill>
                    <a:prstClr val="black">
                      <a:lumMod val="75000"/>
                      <a:lumOff val="25000"/>
                    </a:prstClr>
                  </a:solidFill>
                </a:rPr>
                <a:t>PART02</a:t>
              </a:r>
              <a:endParaRPr lang="en-US" altLang="zh-CN" sz="3200" dirty="0">
                <a:solidFill>
                  <a:prstClr val="black">
                    <a:lumMod val="75000"/>
                    <a:lumOff val="25000"/>
                  </a:prstClr>
                </a:solidFill>
              </a:endParaRPr>
            </a:p>
          </p:txBody>
        </p:sp>
        <p:sp>
          <p:nvSpPr>
            <p:cNvPr id="42" name="文本框 66"/>
            <p:cNvSpPr txBox="1">
              <a:spLocks noChangeArrowheads="1"/>
            </p:cNvSpPr>
            <p:nvPr/>
          </p:nvSpPr>
          <p:spPr bwMode="auto">
            <a:xfrm>
              <a:off x="2986528" y="776277"/>
              <a:ext cx="849203" cy="28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914400" fontAlgn="base">
                <a:spcBef>
                  <a:spcPct val="0"/>
                </a:spcBef>
                <a:spcAft>
                  <a:spcPct val="0"/>
                </a:spcAft>
                <a:defRPr/>
              </a:pPr>
              <a:r>
                <a:rPr lang="zh-CN" altLang="en-US" sz="4000" dirty="0">
                  <a:solidFill>
                    <a:prstClr val="black">
                      <a:lumMod val="75000"/>
                      <a:lumOff val="25000"/>
                    </a:prstClr>
                  </a:solidFill>
                  <a:latin typeface="+mn-ea"/>
                  <a:ea typeface="+mn-ea"/>
                </a:rPr>
                <a:t>文献分析</a:t>
              </a:r>
              <a:endParaRPr lang="zh-CN" altLang="en-US" sz="4000" dirty="0">
                <a:solidFill>
                  <a:prstClr val="black">
                    <a:lumMod val="75000"/>
                    <a:lumOff val="25000"/>
                  </a:prstClr>
                </a:solidFill>
                <a:latin typeface="+mn-ea"/>
                <a:ea typeface="+mn-ea"/>
              </a:endParaRPr>
            </a:p>
          </p:txBody>
        </p:sp>
        <p:sp>
          <p:nvSpPr>
            <p:cNvPr id="43" name="任意多边形 42"/>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black">
                    <a:lumMod val="75000"/>
                    <a:lumOff val="25000"/>
                  </a:prstClr>
                </a:solidFill>
                <a:latin typeface="Calibri" panose="020F0502020204030204"/>
                <a:ea typeface="宋体" panose="02010600030101010101" pitchFamily="2" charset="-122"/>
              </a:endParaRPr>
            </a:p>
          </p:txBody>
        </p:sp>
      </p:grpSp>
      <p:grpSp>
        <p:nvGrpSpPr>
          <p:cNvPr id="44" name="组合 7"/>
          <p:cNvGrpSpPr/>
          <p:nvPr/>
        </p:nvGrpSpPr>
        <p:grpSpPr bwMode="auto">
          <a:xfrm>
            <a:off x="1557868" y="4103583"/>
            <a:ext cx="3130549" cy="1330751"/>
            <a:chOff x="2986687" y="338699"/>
            <a:chExt cx="2346731" cy="998207"/>
          </a:xfrm>
        </p:grpSpPr>
        <p:sp>
          <p:nvSpPr>
            <p:cNvPr id="46" name="文本框 13"/>
            <p:cNvSpPr txBox="1">
              <a:spLocks noChangeArrowheads="1"/>
            </p:cNvSpPr>
            <p:nvPr/>
          </p:nvSpPr>
          <p:spPr bwMode="auto">
            <a:xfrm>
              <a:off x="2986687" y="338699"/>
              <a:ext cx="2346731" cy="68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914400" fontAlgn="base">
                <a:spcBef>
                  <a:spcPct val="0"/>
                </a:spcBef>
                <a:spcAft>
                  <a:spcPct val="0"/>
                </a:spcAft>
                <a:defRPr/>
              </a:pPr>
              <a:r>
                <a:rPr lang="en-US" altLang="zh-CN" sz="3200" dirty="0">
                  <a:solidFill>
                    <a:prstClr val="black">
                      <a:lumMod val="75000"/>
                      <a:lumOff val="25000"/>
                    </a:prstClr>
                  </a:solidFill>
                </a:rPr>
                <a:t>PART03</a:t>
              </a:r>
              <a:endParaRPr lang="en-US" altLang="zh-CN" sz="3200" dirty="0">
                <a:solidFill>
                  <a:prstClr val="black">
                    <a:lumMod val="75000"/>
                    <a:lumOff val="25000"/>
                  </a:prstClr>
                </a:solidFill>
              </a:endParaRPr>
            </a:p>
          </p:txBody>
        </p:sp>
        <p:sp>
          <p:nvSpPr>
            <p:cNvPr id="47" name="文本框 66"/>
            <p:cNvSpPr txBox="1">
              <a:spLocks noChangeArrowheads="1"/>
            </p:cNvSpPr>
            <p:nvPr/>
          </p:nvSpPr>
          <p:spPr bwMode="auto">
            <a:xfrm>
              <a:off x="3002712" y="806763"/>
              <a:ext cx="2041133" cy="53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914400" fontAlgn="base">
                <a:spcBef>
                  <a:spcPct val="0"/>
                </a:spcBef>
                <a:spcAft>
                  <a:spcPct val="0"/>
                </a:spcAft>
                <a:defRPr/>
              </a:pPr>
              <a:r>
                <a:rPr lang="zh-CN" altLang="en-US" sz="4000" dirty="0">
                  <a:solidFill>
                    <a:prstClr val="black">
                      <a:lumMod val="75000"/>
                      <a:lumOff val="25000"/>
                    </a:prstClr>
                  </a:solidFill>
                  <a:latin typeface="+mn-ea"/>
                  <a:ea typeface="+mn-ea"/>
                </a:rPr>
                <a:t>收获与启示</a:t>
              </a:r>
              <a:endParaRPr lang="zh-CN" altLang="en-US" sz="4000" dirty="0">
                <a:solidFill>
                  <a:prstClr val="black">
                    <a:lumMod val="75000"/>
                    <a:lumOff val="25000"/>
                  </a:prstClr>
                </a:solidFill>
                <a:latin typeface="+mn-ea"/>
                <a:ea typeface="+mn-ea"/>
              </a:endParaRPr>
            </a:p>
          </p:txBody>
        </p:sp>
        <p:sp>
          <p:nvSpPr>
            <p:cNvPr id="48" name="任意多边形 47"/>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black">
                    <a:lumMod val="75000"/>
                    <a:lumOff val="25000"/>
                  </a:prstClr>
                </a:solidFill>
                <a:latin typeface="Calibri" panose="020F0502020204030204"/>
                <a:ea typeface="宋体" panose="02010600030101010101" pitchFamily="2" charset="-122"/>
              </a:endParaRPr>
            </a:p>
          </p:txBody>
        </p:sp>
      </p:grpSp>
      <p:grpSp>
        <p:nvGrpSpPr>
          <p:cNvPr id="3" name="组合 2"/>
          <p:cNvGrpSpPr/>
          <p:nvPr/>
        </p:nvGrpSpPr>
        <p:grpSpPr bwMode="auto">
          <a:xfrm>
            <a:off x="6300049" y="2129367"/>
            <a:ext cx="2377440" cy="1892300"/>
            <a:chOff x="4827301" y="1712087"/>
            <a:chExt cx="1782045" cy="1418400"/>
          </a:xfrm>
        </p:grpSpPr>
        <p:sp>
          <p:nvSpPr>
            <p:cNvPr id="37" name="文本框 13"/>
            <p:cNvSpPr txBox="1">
              <a:spLocks noChangeArrowheads="1"/>
            </p:cNvSpPr>
            <p:nvPr/>
          </p:nvSpPr>
          <p:spPr bwMode="auto">
            <a:xfrm>
              <a:off x="4827301" y="2140622"/>
              <a:ext cx="1782045" cy="56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defTabSz="914400" fontAlgn="base">
                <a:spcBef>
                  <a:spcPct val="0"/>
                </a:spcBef>
                <a:spcAft>
                  <a:spcPct val="0"/>
                </a:spcAft>
                <a:defRPr/>
              </a:pPr>
              <a:r>
                <a:rPr lang="en-US" altLang="zh-CN" sz="4265" dirty="0">
                  <a:solidFill>
                    <a:prstClr val="black">
                      <a:lumMod val="75000"/>
                      <a:lumOff val="25000"/>
                    </a:prstClr>
                  </a:solidFill>
                </a:rPr>
                <a:t>Conten</a:t>
              </a:r>
              <a:r>
                <a:rPr lang="en-US" altLang="zh-CN" sz="4265" dirty="0">
                  <a:solidFill>
                    <a:prstClr val="black">
                      <a:lumMod val="75000"/>
                      <a:lumOff val="25000"/>
                    </a:prstClr>
                  </a:solidFill>
                </a:rPr>
                <a:t>t</a:t>
              </a:r>
              <a:endParaRPr lang="zh-CN" altLang="en-US" sz="4265" dirty="0">
                <a:solidFill>
                  <a:prstClr val="black">
                    <a:lumMod val="75000"/>
                    <a:lumOff val="25000"/>
                  </a:prstClr>
                </a:solidFill>
              </a:endParaRPr>
            </a:p>
          </p:txBody>
        </p:sp>
        <p:sp>
          <p:nvSpPr>
            <p:cNvPr id="26" name="任意多边形 25"/>
            <p:cNvSpPr/>
            <p:nvPr/>
          </p:nvSpPr>
          <p:spPr>
            <a:xfrm rot="2700000">
              <a:off x="5009124" y="1712086"/>
              <a:ext cx="1418400" cy="1418401"/>
            </a:xfrm>
            <a:custGeom>
              <a:avLst/>
              <a:gdLst>
                <a:gd name="connsiteX0" fmla="*/ 0 w 1418400"/>
                <a:gd name="connsiteY0" fmla="*/ 1 h 1418401"/>
                <a:gd name="connsiteX1" fmla="*/ 1418400 w 1418400"/>
                <a:gd name="connsiteY1" fmla="*/ 0 h 1418401"/>
                <a:gd name="connsiteX2" fmla="*/ 1418400 w 1418400"/>
                <a:gd name="connsiteY2" fmla="*/ 1418401 h 1418401"/>
                <a:gd name="connsiteX3" fmla="*/ 0 w 1418400"/>
                <a:gd name="connsiteY3" fmla="*/ 1418401 h 1418401"/>
                <a:gd name="connsiteX4" fmla="*/ 0 w 1418400"/>
                <a:gd name="connsiteY4" fmla="*/ 1 h 1418401"/>
                <a:gd name="connsiteX5" fmla="*/ 72409 w 1418400"/>
                <a:gd name="connsiteY5" fmla="*/ 72407 h 1418401"/>
                <a:gd name="connsiteX6" fmla="*/ 72409 w 1418400"/>
                <a:gd name="connsiteY6" fmla="*/ 1345993 h 1418401"/>
                <a:gd name="connsiteX7" fmla="*/ 1345995 w 1418400"/>
                <a:gd name="connsiteY7" fmla="*/ 1345993 h 1418401"/>
                <a:gd name="connsiteX8" fmla="*/ 1345995 w 1418400"/>
                <a:gd name="connsiteY8" fmla="*/ 72407 h 1418401"/>
                <a:gd name="connsiteX9" fmla="*/ 72409 w 1418400"/>
                <a:gd name="connsiteY9" fmla="*/ 72407 h 14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8400" h="1418401">
                  <a:moveTo>
                    <a:pt x="0" y="1"/>
                  </a:moveTo>
                  <a:lnTo>
                    <a:pt x="1418400" y="0"/>
                  </a:lnTo>
                  <a:lnTo>
                    <a:pt x="1418400" y="1418401"/>
                  </a:lnTo>
                  <a:lnTo>
                    <a:pt x="0" y="1418401"/>
                  </a:lnTo>
                  <a:lnTo>
                    <a:pt x="0" y="1"/>
                  </a:lnTo>
                  <a:close/>
                  <a:moveTo>
                    <a:pt x="72409" y="72407"/>
                  </a:moveTo>
                  <a:lnTo>
                    <a:pt x="72409" y="1345993"/>
                  </a:lnTo>
                  <a:lnTo>
                    <a:pt x="1345995" y="1345993"/>
                  </a:lnTo>
                  <a:lnTo>
                    <a:pt x="1345995" y="72407"/>
                  </a:lnTo>
                  <a:lnTo>
                    <a:pt x="72409" y="724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par>
                                <p:cTn id="10" presetID="2" presetClass="entr" presetSubtype="2" fill="hold" nodeType="withEffect">
                                  <p:stCondLst>
                                    <p:cond delay="300"/>
                                  </p:stCondLst>
                                  <p:childTnLst>
                                    <p:set>
                                      <p:cBhvr>
                                        <p:cTn id="11" dur="1" fill="hold">
                                          <p:stCondLst>
                                            <p:cond delay="0"/>
                                          </p:stCondLst>
                                        </p:cTn>
                                        <p:tgtEl>
                                          <p:spTgt spid="11271"/>
                                        </p:tgtEl>
                                        <p:attrNameLst>
                                          <p:attrName>style.visibility</p:attrName>
                                        </p:attrNameLst>
                                      </p:cBhvr>
                                      <p:to>
                                        <p:strVal val="visible"/>
                                      </p:to>
                                    </p:set>
                                    <p:anim calcmode="lin" valueType="num">
                                      <p:cBhvr additive="base">
                                        <p:cTn id="12" dur="1000" fill="hold"/>
                                        <p:tgtEl>
                                          <p:spTgt spid="11271"/>
                                        </p:tgtEl>
                                        <p:attrNameLst>
                                          <p:attrName>ppt_x</p:attrName>
                                        </p:attrNameLst>
                                      </p:cBhvr>
                                      <p:tavLst>
                                        <p:tav tm="0">
                                          <p:val>
                                            <p:strVal val="1+#ppt_w/2"/>
                                          </p:val>
                                        </p:tav>
                                        <p:tav tm="100000">
                                          <p:val>
                                            <p:strVal val="#ppt_x"/>
                                          </p:val>
                                        </p:tav>
                                      </p:tavLst>
                                    </p:anim>
                                    <p:anim calcmode="lin" valueType="num">
                                      <p:cBhvr additive="base">
                                        <p:cTn id="13" dur="1000" fill="hold"/>
                                        <p:tgtEl>
                                          <p:spTgt spid="11271"/>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500"/>
                                  </p:stCondLst>
                                  <p:childTnLst>
                                    <p:set>
                                      <p:cBhvr>
                                        <p:cTn id="15" dur="1" fill="hold">
                                          <p:stCondLst>
                                            <p:cond delay="0"/>
                                          </p:stCondLst>
                                        </p:cTn>
                                        <p:tgtEl>
                                          <p:spTgt spid="38"/>
                                        </p:tgtEl>
                                        <p:attrNameLst>
                                          <p:attrName>style.visibility</p:attrName>
                                        </p:attrNameLst>
                                      </p:cBhvr>
                                      <p:to>
                                        <p:strVal val="visible"/>
                                      </p:to>
                                    </p:set>
                                    <p:anim calcmode="lin" valueType="num">
                                      <p:cBhvr additive="base">
                                        <p:cTn id="16" dur="1000" fill="hold"/>
                                        <p:tgtEl>
                                          <p:spTgt spid="38"/>
                                        </p:tgtEl>
                                        <p:attrNameLst>
                                          <p:attrName>ppt_x</p:attrName>
                                        </p:attrNameLst>
                                      </p:cBhvr>
                                      <p:tavLst>
                                        <p:tav tm="0">
                                          <p:val>
                                            <p:strVal val="1+#ppt_w/2"/>
                                          </p:val>
                                        </p:tav>
                                        <p:tav tm="100000">
                                          <p:val>
                                            <p:strVal val="#ppt_x"/>
                                          </p:val>
                                        </p:tav>
                                      </p:tavLst>
                                    </p:anim>
                                    <p:anim calcmode="lin" valueType="num">
                                      <p:cBhvr additive="base">
                                        <p:cTn id="17" dur="1000" fill="hold"/>
                                        <p:tgtEl>
                                          <p:spTgt spid="3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7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1+#ppt_w/2"/>
                                          </p:val>
                                        </p:tav>
                                        <p:tav tm="100000">
                                          <p:val>
                                            <p:strVal val="#ppt_x"/>
                                          </p:val>
                                        </p:tav>
                                      </p:tavLst>
                                    </p:anim>
                                    <p:anim calcmode="lin" valueType="num">
                                      <p:cBhvr additive="base">
                                        <p:cTn id="21" dur="1000" fill="hold"/>
                                        <p:tgtEl>
                                          <p:spTgt spid="4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8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1+#ppt_w/2"/>
                                          </p:val>
                                        </p:tav>
                                        <p:tav tm="100000">
                                          <p:val>
                                            <p:strVal val="#ppt_x"/>
                                          </p:val>
                                        </p:tav>
                                      </p:tavLst>
                                    </p:anim>
                                    <p:anim calcmode="lin" valueType="num">
                                      <p:cBhvr additive="base">
                                        <p:cTn id="25"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a:off x="0" y="0"/>
            <a:ext cx="12192000" cy="6858000"/>
            <a:chOff x="0" y="0"/>
            <a:chExt cx="9144001" cy="5143500"/>
          </a:xfrm>
        </p:grpSpPr>
        <p:sp>
          <p:nvSpPr>
            <p:cNvPr id="43" name="矩形 42"/>
            <p:cNvSpPr/>
            <p:nvPr/>
          </p:nvSpPr>
          <p:spPr>
            <a:xfrm>
              <a:off x="0" y="0"/>
              <a:ext cx="9144001" cy="5143500"/>
            </a:xfrm>
            <a:prstGeom prst="rect">
              <a:avLst/>
            </a:prstGeom>
            <a:blipFill dpi="0" rotWithShape="1">
              <a:blip r:embed="rId1"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4" name="矩形 3"/>
            <p:cNvSpPr/>
            <p:nvPr/>
          </p:nvSpPr>
          <p:spPr>
            <a:xfrm>
              <a:off x="0" y="0"/>
              <a:ext cx="9144001" cy="5143500"/>
            </a:xfrm>
            <a:prstGeom prst="rect">
              <a:avLst/>
            </a:prstGeom>
            <a:solidFill>
              <a:srgbClr val="1E3C4E">
                <a:alpha val="6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grpSp>
      <p:sp>
        <p:nvSpPr>
          <p:cNvPr id="2" name="任意多边形 1"/>
          <p:cNvSpPr/>
          <p:nvPr/>
        </p:nvSpPr>
        <p:spPr>
          <a:xfrm>
            <a:off x="4250267" y="1862667"/>
            <a:ext cx="3437467"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8" name="文本框 13"/>
          <p:cNvSpPr txBox="1">
            <a:spLocks noChangeArrowheads="1"/>
          </p:cNvSpPr>
          <p:nvPr/>
        </p:nvSpPr>
        <p:spPr bwMode="auto">
          <a:xfrm>
            <a:off x="4267413" y="2059729"/>
            <a:ext cx="261175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en-US" altLang="zh-CN" sz="4400">
                <a:solidFill>
                  <a:prstClr val="white"/>
                </a:solidFill>
                <a:latin typeface="Helvetica-Roman-SemiB" pitchFamily="2" charset="0"/>
                <a:ea typeface="SimSun-ExtB" panose="02010609060101010101" pitchFamily="49" charset="-122"/>
                <a:cs typeface="Arial" panose="020B0604020202020204" pitchFamily="34" charset="0"/>
              </a:rPr>
              <a:t>PART03</a:t>
            </a:r>
            <a:endParaRPr lang="en-US" altLang="zh-CN" sz="4400">
              <a:solidFill>
                <a:prstClr val="white"/>
              </a:solidFill>
              <a:latin typeface="Helvetica-Roman-SemiB" pitchFamily="2" charset="0"/>
              <a:ea typeface="SimSun-ExtB" panose="02010609060101010101" pitchFamily="49" charset="-122"/>
              <a:cs typeface="Arial" panose="020B0604020202020204" pitchFamily="34" charset="0"/>
            </a:endParaRPr>
          </a:p>
        </p:txBody>
      </p:sp>
      <p:sp>
        <p:nvSpPr>
          <p:cNvPr id="39" name="任意多边形 38"/>
          <p:cNvSpPr/>
          <p:nvPr/>
        </p:nvSpPr>
        <p:spPr>
          <a:xfrm>
            <a:off x="4267200" y="4555067"/>
            <a:ext cx="3437467"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41" name="文本框 66"/>
          <p:cNvSpPr txBox="1">
            <a:spLocks noChangeArrowheads="1"/>
          </p:cNvSpPr>
          <p:nvPr/>
        </p:nvSpPr>
        <p:spPr bwMode="auto">
          <a:xfrm>
            <a:off x="4494743" y="3025353"/>
            <a:ext cx="437388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zh-CN" altLang="en-US" sz="6600">
                <a:solidFill>
                  <a:prstClr val="white"/>
                </a:solidFill>
                <a:latin typeface="Helvetica" panose="020B0604020202020204" pitchFamily="34" charset="0"/>
                <a:ea typeface="SimSun-ExtB" panose="02010609060101010101" pitchFamily="49" charset="-122"/>
                <a:cs typeface="Arial" panose="020B0604020202020204" pitchFamily="34" charset="0"/>
              </a:rPr>
              <a:t>收获与启示</a:t>
            </a:r>
            <a:endParaRPr lang="zh-CN" altLang="en-US" sz="6600">
              <a:solidFill>
                <a:prstClr val="white"/>
              </a:solidFill>
              <a:latin typeface="Helvetica" panose="020B0604020202020204" pitchFamily="34" charset="0"/>
              <a:ea typeface="SimSun-ExtB" panose="02010609060101010101" pitchFamily="49" charset="-122"/>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30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1000" fill="hold"/>
                                        <p:tgtEl>
                                          <p:spTgt spid="38"/>
                                        </p:tgtEl>
                                        <p:attrNameLst>
                                          <p:attrName>ppt_w</p:attrName>
                                        </p:attrNameLst>
                                      </p:cBhvr>
                                      <p:tavLst>
                                        <p:tav tm="0">
                                          <p:val>
                                            <p:fltVal val="0"/>
                                          </p:val>
                                        </p:tav>
                                        <p:tav tm="100000">
                                          <p:val>
                                            <p:strVal val="#ppt_w"/>
                                          </p:val>
                                        </p:tav>
                                      </p:tavLst>
                                    </p:anim>
                                    <p:anim calcmode="lin" valueType="num">
                                      <p:cBhvr>
                                        <p:cTn id="16" dur="1000" fill="hold"/>
                                        <p:tgtEl>
                                          <p:spTgt spid="38"/>
                                        </p:tgtEl>
                                        <p:attrNameLst>
                                          <p:attrName>ppt_h</p:attrName>
                                        </p:attrNameLst>
                                      </p:cBhvr>
                                      <p:tavLst>
                                        <p:tav tm="0">
                                          <p:val>
                                            <p:fltVal val="0"/>
                                          </p:val>
                                        </p:tav>
                                        <p:tav tm="100000">
                                          <p:val>
                                            <p:strVal val="#ppt_h"/>
                                          </p:val>
                                        </p:tav>
                                      </p:tavLst>
                                    </p:anim>
                                    <p:animEffect transition="in" filter="fade">
                                      <p:cBhvr>
                                        <p:cTn id="17" dur="1000"/>
                                        <p:tgtEl>
                                          <p:spTgt spid="38"/>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41"/>
                                        </p:tgtEl>
                                        <p:attrNameLst>
                                          <p:attrName>style.visibility</p:attrName>
                                        </p:attrNameLst>
                                      </p:cBhvr>
                                      <p:to>
                                        <p:strVal val="visible"/>
                                      </p:to>
                                    </p:set>
                                    <p:anim calcmode="lin" valueType="num">
                                      <p:cBhvr>
                                        <p:cTn id="20" dur="1000" fill="hold"/>
                                        <p:tgtEl>
                                          <p:spTgt spid="41"/>
                                        </p:tgtEl>
                                        <p:attrNameLst>
                                          <p:attrName>ppt_w</p:attrName>
                                        </p:attrNameLst>
                                      </p:cBhvr>
                                      <p:tavLst>
                                        <p:tav tm="0">
                                          <p:val>
                                            <p:fltVal val="0"/>
                                          </p:val>
                                        </p:tav>
                                        <p:tav tm="100000">
                                          <p:val>
                                            <p:strVal val="#ppt_w"/>
                                          </p:val>
                                        </p:tav>
                                      </p:tavLst>
                                    </p:anim>
                                    <p:anim calcmode="lin" valueType="num">
                                      <p:cBhvr>
                                        <p:cTn id="21" dur="1000" fill="hold"/>
                                        <p:tgtEl>
                                          <p:spTgt spid="41"/>
                                        </p:tgtEl>
                                        <p:attrNameLst>
                                          <p:attrName>ppt_h</p:attrName>
                                        </p:attrNameLst>
                                      </p:cBhvr>
                                      <p:tavLst>
                                        <p:tav tm="0">
                                          <p:val>
                                            <p:fltVal val="0"/>
                                          </p:val>
                                        </p:tav>
                                        <p:tav tm="100000">
                                          <p:val>
                                            <p:strVal val="#ppt_h"/>
                                          </p:val>
                                        </p:tav>
                                      </p:tavLst>
                                    </p:anim>
                                    <p:animEffect transition="in" filter="fade">
                                      <p:cBhvr>
                                        <p:cTn id="2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235701" y="1"/>
            <a:ext cx="5956300" cy="3390900"/>
          </a:xfrm>
          <a:custGeom>
            <a:avLst/>
            <a:gdLst>
              <a:gd name="connsiteX0" fmla="*/ 0 w 4467225"/>
              <a:gd name="connsiteY0" fmla="*/ 0 h 2543175"/>
              <a:gd name="connsiteX1" fmla="*/ 4467225 w 4467225"/>
              <a:gd name="connsiteY1" fmla="*/ 0 h 2543175"/>
              <a:gd name="connsiteX2" fmla="*/ 4467225 w 4467225"/>
              <a:gd name="connsiteY2" fmla="*/ 2543175 h 2543175"/>
              <a:gd name="connsiteX3" fmla="*/ 0 w 4467225"/>
              <a:gd name="connsiteY3" fmla="*/ 2543175 h 2543175"/>
              <a:gd name="connsiteX4" fmla="*/ 0 w 4467225"/>
              <a:gd name="connsiteY4" fmla="*/ 1386931 h 2543175"/>
              <a:gd name="connsiteX5" fmla="*/ 198867 w 4467225"/>
              <a:gd name="connsiteY5" fmla="*/ 1271588 h 2543175"/>
              <a:gd name="connsiteX6" fmla="*/ 0 w 4467225"/>
              <a:gd name="connsiteY6" fmla="*/ 1156245 h 2543175"/>
              <a:gd name="connsiteX7" fmla="*/ 0 w 4467225"/>
              <a:gd name="connsiteY7" fmla="*/ 0 h 254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7225" h="2543175">
                <a:moveTo>
                  <a:pt x="0" y="0"/>
                </a:moveTo>
                <a:lnTo>
                  <a:pt x="4467225" y="0"/>
                </a:lnTo>
                <a:lnTo>
                  <a:pt x="4467225" y="2543175"/>
                </a:lnTo>
                <a:lnTo>
                  <a:pt x="0" y="2543175"/>
                </a:lnTo>
                <a:lnTo>
                  <a:pt x="0" y="1386931"/>
                </a:lnTo>
                <a:lnTo>
                  <a:pt x="198867" y="1271588"/>
                </a:lnTo>
                <a:lnTo>
                  <a:pt x="0" y="1156245"/>
                </a:lnTo>
                <a:lnTo>
                  <a:pt x="0" y="0"/>
                </a:lnTo>
                <a:close/>
              </a:path>
            </a:pathLst>
          </a:custGeom>
          <a:blipFill dpi="0" rotWithShape="1">
            <a:blip r:embed="rId1"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44" name="任意多边形 43"/>
          <p:cNvSpPr/>
          <p:nvPr/>
        </p:nvSpPr>
        <p:spPr>
          <a:xfrm rot="16200000">
            <a:off x="1390651" y="2000250"/>
            <a:ext cx="3454400" cy="6235700"/>
          </a:xfrm>
          <a:custGeom>
            <a:avLst/>
            <a:gdLst>
              <a:gd name="connsiteX0" fmla="*/ 2590802 w 2590802"/>
              <a:gd name="connsiteY0" fmla="*/ 0 h 4676776"/>
              <a:gd name="connsiteX1" fmla="*/ 2590802 w 2590802"/>
              <a:gd name="connsiteY1" fmla="*/ 4676776 h 4676776"/>
              <a:gd name="connsiteX2" fmla="*/ 1401458 w 2590802"/>
              <a:gd name="connsiteY2" fmla="*/ 4676776 h 4676776"/>
              <a:gd name="connsiteX3" fmla="*/ 1295401 w 2590802"/>
              <a:gd name="connsiteY3" fmla="*/ 4493919 h 4676776"/>
              <a:gd name="connsiteX4" fmla="*/ 1189344 w 2590802"/>
              <a:gd name="connsiteY4" fmla="*/ 4676776 h 4676776"/>
              <a:gd name="connsiteX5" fmla="*/ 0 w 2590802"/>
              <a:gd name="connsiteY5" fmla="*/ 4676776 h 4676776"/>
              <a:gd name="connsiteX6" fmla="*/ 1 w 2590802"/>
              <a:gd name="connsiteY6" fmla="*/ 0 h 4676776"/>
              <a:gd name="connsiteX7" fmla="*/ 2590802 w 2590802"/>
              <a:gd name="connsiteY7" fmla="*/ 0 h 46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2" h="4676776">
                <a:moveTo>
                  <a:pt x="2590802" y="0"/>
                </a:moveTo>
                <a:lnTo>
                  <a:pt x="2590802" y="4676776"/>
                </a:lnTo>
                <a:lnTo>
                  <a:pt x="1401458" y="4676776"/>
                </a:lnTo>
                <a:lnTo>
                  <a:pt x="1295401" y="4493919"/>
                </a:lnTo>
                <a:lnTo>
                  <a:pt x="1189344" y="4676776"/>
                </a:lnTo>
                <a:lnTo>
                  <a:pt x="0" y="4676776"/>
                </a:lnTo>
                <a:lnTo>
                  <a:pt x="1" y="0"/>
                </a:lnTo>
                <a:lnTo>
                  <a:pt x="2590802" y="0"/>
                </a:lnTo>
                <a:close/>
              </a:path>
            </a:pathLst>
          </a:custGeom>
          <a:blipFill dpi="0" rotWithShape="0">
            <a:blip r:embed="rId2"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54" name="任意多边形 53"/>
          <p:cNvSpPr/>
          <p:nvPr/>
        </p:nvSpPr>
        <p:spPr>
          <a:xfrm>
            <a:off x="5395595" y="3810000"/>
            <a:ext cx="6440805" cy="2616200"/>
          </a:xfrm>
          <a:custGeom>
            <a:avLst/>
            <a:gdLst>
              <a:gd name="connsiteX0" fmla="*/ 0 w 4830965"/>
              <a:gd name="connsiteY0" fmla="*/ 0 h 1962150"/>
              <a:gd name="connsiteX1" fmla="*/ 4830965 w 4830965"/>
              <a:gd name="connsiteY1" fmla="*/ 0 h 1962150"/>
              <a:gd name="connsiteX2" fmla="*/ 4830965 w 4830965"/>
              <a:gd name="connsiteY2" fmla="*/ 1962150 h 1962150"/>
              <a:gd name="connsiteX3" fmla="*/ 0 w 4830965"/>
              <a:gd name="connsiteY3" fmla="*/ 1962150 h 1962150"/>
              <a:gd name="connsiteX4" fmla="*/ 0 w 4830965"/>
              <a:gd name="connsiteY4" fmla="*/ 0 h 1962150"/>
              <a:gd name="connsiteX5" fmla="*/ 95250 w 4830965"/>
              <a:gd name="connsiteY5" fmla="*/ 95250 h 1962150"/>
              <a:gd name="connsiteX6" fmla="*/ 95250 w 4830965"/>
              <a:gd name="connsiteY6" fmla="*/ 1876425 h 1962150"/>
              <a:gd name="connsiteX7" fmla="*/ 4726190 w 4830965"/>
              <a:gd name="connsiteY7" fmla="*/ 1876425 h 1962150"/>
              <a:gd name="connsiteX8" fmla="*/ 4726190 w 4830965"/>
              <a:gd name="connsiteY8" fmla="*/ 95250 h 1962150"/>
              <a:gd name="connsiteX9" fmla="*/ 95250 w 4830965"/>
              <a:gd name="connsiteY9" fmla="*/ 95250 h 19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30965" h="1962150">
                <a:moveTo>
                  <a:pt x="0" y="0"/>
                </a:moveTo>
                <a:lnTo>
                  <a:pt x="4830965" y="0"/>
                </a:lnTo>
                <a:lnTo>
                  <a:pt x="4830965" y="1962150"/>
                </a:lnTo>
                <a:lnTo>
                  <a:pt x="0" y="1962150"/>
                </a:lnTo>
                <a:lnTo>
                  <a:pt x="0" y="0"/>
                </a:lnTo>
                <a:close/>
                <a:moveTo>
                  <a:pt x="95250" y="95250"/>
                </a:moveTo>
                <a:lnTo>
                  <a:pt x="95250" y="1876425"/>
                </a:lnTo>
                <a:lnTo>
                  <a:pt x="4726190" y="1876425"/>
                </a:lnTo>
                <a:lnTo>
                  <a:pt x="4726190" y="95250"/>
                </a:lnTo>
                <a:lnTo>
                  <a:pt x="95250" y="9525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747395" y="437515"/>
            <a:ext cx="5298440" cy="2584450"/>
          </a:xfrm>
          <a:prstGeom prst="rect">
            <a:avLst/>
          </a:prstGeom>
          <a:noFill/>
        </p:spPr>
        <p:txBody>
          <a:bodyPr wrap="square" rtlCol="0">
            <a:spAutoFit/>
          </a:bodyPr>
          <a:p>
            <a:r>
              <a:rPr lang="en-US" altLang="zh-CN" sz="2400"/>
              <a:t>1.</a:t>
            </a:r>
            <a:r>
              <a:rPr lang="zh-CN" altLang="en-US" sz="2400"/>
              <a:t>学习了</a:t>
            </a:r>
            <a:r>
              <a:rPr lang="en-US" altLang="zh-CN" sz="2400"/>
              <a:t>TPB</a:t>
            </a:r>
            <a:r>
              <a:rPr lang="zh-CN" altLang="en-US" sz="2400"/>
              <a:t>理论和</a:t>
            </a:r>
            <a:r>
              <a:rPr lang="zh-CN" altLang="en-US" sz="2400">
                <a:sym typeface="+mn-ea"/>
              </a:rPr>
              <a:t>NAM模型的内容及其适用领域</a:t>
            </a:r>
            <a:endParaRPr lang="zh-CN" altLang="en-US" sz="2400">
              <a:sym typeface="+mn-ea"/>
            </a:endParaRPr>
          </a:p>
          <a:p>
            <a:pPr marL="742950" lvl="1" indent="-285750">
              <a:buFont typeface="Arial" panose="020B0604020202020204" pitchFamily="34" charset="0"/>
              <a:buChar char="•"/>
            </a:pPr>
            <a:r>
              <a:rPr lang="en-US" altLang="zh-CN" sz="2400">
                <a:sym typeface="+mn-ea"/>
              </a:rPr>
              <a:t>NAM</a:t>
            </a:r>
            <a:r>
              <a:rPr lang="zh-CN" altLang="en-US" sz="2400">
                <a:sym typeface="+mn-ea"/>
              </a:rPr>
              <a:t>广泛用于预测人们的利他行为和亲社会行为</a:t>
            </a:r>
            <a:endParaRPr lang="zh-CN" altLang="en-US" sz="2400">
              <a:sym typeface="+mn-ea"/>
            </a:endParaRPr>
          </a:p>
          <a:p>
            <a:pPr marL="742950" lvl="1" indent="-285750">
              <a:buFont typeface="Arial" panose="020B0604020202020204" pitchFamily="34" charset="0"/>
              <a:buChar char="•"/>
            </a:pPr>
            <a:r>
              <a:rPr lang="en-US" altLang="zh-CN" sz="2400">
                <a:sym typeface="+mn-ea"/>
              </a:rPr>
              <a:t>TPB</a:t>
            </a:r>
            <a:r>
              <a:rPr lang="zh-CN" altLang="en-US" sz="2400">
                <a:sym typeface="+mn-ea"/>
              </a:rPr>
              <a:t>广泛应用于预测各种类型的人类行为</a:t>
            </a:r>
            <a:endParaRPr lang="zh-CN" altLang="en-US">
              <a:sym typeface="+mn-ea"/>
            </a:endParaRPr>
          </a:p>
          <a:p>
            <a:pPr marL="742950" lvl="1" indent="-285750">
              <a:buFont typeface="Arial" panose="020B0604020202020204" pitchFamily="34" charset="0"/>
              <a:buChar char="•"/>
            </a:pPr>
            <a:endParaRPr lang="zh-CN" altLang="en-US">
              <a:sym typeface="+mn-ea"/>
            </a:endParaRPr>
          </a:p>
        </p:txBody>
      </p:sp>
      <p:sp>
        <p:nvSpPr>
          <p:cNvPr id="4" name="文本框 3"/>
          <p:cNvSpPr txBox="1"/>
          <p:nvPr/>
        </p:nvSpPr>
        <p:spPr>
          <a:xfrm>
            <a:off x="6235700" y="4333875"/>
            <a:ext cx="5298440" cy="1568450"/>
          </a:xfrm>
          <a:prstGeom prst="rect">
            <a:avLst/>
          </a:prstGeom>
          <a:noFill/>
        </p:spPr>
        <p:txBody>
          <a:bodyPr wrap="square" rtlCol="0">
            <a:spAutoFit/>
          </a:bodyPr>
          <a:p>
            <a:r>
              <a:rPr lang="en-US" altLang="zh-CN" sz="2400"/>
              <a:t>2.</a:t>
            </a:r>
            <a:r>
              <a:rPr lang="zh-CN" altLang="en-US" sz="2400"/>
              <a:t>学习了一种新的判别区分效度的方法：</a:t>
            </a:r>
            <a:endParaRPr lang="zh-CN" altLang="en-US" sz="2400"/>
          </a:p>
          <a:p>
            <a:r>
              <a:rPr lang="zh-CN" altLang="en-US" sz="2400">
                <a:sym typeface="+mn-ea"/>
              </a:rPr>
              <a:t>建议在每个维度上平均提取方差应大于最大共享方差和平均共享方差以建立判别效度。</a:t>
            </a:r>
            <a:endParaRPr lang="zh-CN" altLang="en-US">
              <a:sym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0-#ppt_w/2"/>
                                          </p:val>
                                        </p:tav>
                                        <p:tav tm="100000">
                                          <p:val>
                                            <p:strVal val="#ppt_x"/>
                                          </p:val>
                                        </p:tav>
                                      </p:tavLst>
                                    </p:anim>
                                    <p:anim calcmode="lin" valueType="num">
                                      <p:cBhvr additive="base">
                                        <p:cTn id="8"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组合 2"/>
          <p:cNvGrpSpPr/>
          <p:nvPr/>
        </p:nvGrpSpPr>
        <p:grpSpPr bwMode="auto">
          <a:xfrm>
            <a:off x="-16934" y="-16933"/>
            <a:ext cx="12225867" cy="6874933"/>
            <a:chOff x="-12700" y="-12889"/>
            <a:chExt cx="9169400" cy="5156389"/>
          </a:xfrm>
        </p:grpSpPr>
        <p:pic>
          <p:nvPicPr>
            <p:cNvPr id="40981" name="图片 1"/>
            <p:cNvPicPr>
              <a:picLocks noChangeAspect="1"/>
            </p:cNvPicPr>
            <p:nvPr/>
          </p:nvPicPr>
          <p:blipFill>
            <a:blip r:embed="rId1"/>
            <a:srcRect/>
            <a:stretch>
              <a:fillRect/>
            </a:stretch>
          </p:blipFill>
          <p:spPr bwMode="auto">
            <a:xfrm>
              <a:off x="-12700" y="0"/>
              <a:ext cx="9169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12889"/>
              <a:ext cx="9156700" cy="5143689"/>
            </a:xfrm>
            <a:prstGeom prst="rect">
              <a:avLst/>
            </a:prstGeom>
            <a:solidFill>
              <a:srgbClr val="1E3C4E">
                <a:alpha val="6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grpSp>
      <p:sp>
        <p:nvSpPr>
          <p:cNvPr id="11" name="椭圆 10"/>
          <p:cNvSpPr/>
          <p:nvPr/>
        </p:nvSpPr>
        <p:spPr>
          <a:xfrm>
            <a:off x="14122400" y="-2218267"/>
            <a:ext cx="220133"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latin typeface="Calibri" panose="020F0502020204030204"/>
              <a:ea typeface="宋体" panose="02010600030101010101" pitchFamily="2" charset="-122"/>
            </a:endParaRPr>
          </a:p>
        </p:txBody>
      </p:sp>
      <p:sp>
        <p:nvSpPr>
          <p:cNvPr id="25" name="文本框 24"/>
          <p:cNvSpPr txBox="1">
            <a:spLocks noChangeArrowheads="1"/>
          </p:cNvSpPr>
          <p:nvPr/>
        </p:nvSpPr>
        <p:spPr bwMode="auto">
          <a:xfrm>
            <a:off x="2781300" y="1259418"/>
            <a:ext cx="7923964"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en-US" altLang="zh-CN" sz="18400">
                <a:solidFill>
                  <a:prstClr val="white"/>
                </a:solidFill>
                <a:latin typeface="Helvetica-Roman-SemiB" pitchFamily="2" charset="0"/>
                <a:ea typeface="SimSun-ExtB" panose="02010609060101010101" pitchFamily="49" charset="-122"/>
                <a:cs typeface="Arial" panose="020B0604020202020204" pitchFamily="34" charset="0"/>
              </a:rPr>
              <a:t>Thanks</a:t>
            </a:r>
            <a:endParaRPr lang="zh-CN" altLang="en-US" sz="18400">
              <a:solidFill>
                <a:prstClr val="white"/>
              </a:solidFill>
              <a:latin typeface="Helvetica-Roman-SemiB" pitchFamily="2" charset="0"/>
              <a:ea typeface="SimSun-ExtB" panose="02010609060101010101" pitchFamily="49" charset="-122"/>
              <a:cs typeface="Arial" panose="020B0604020202020204" pitchFamily="34" charset="0"/>
            </a:endParaRPr>
          </a:p>
        </p:txBody>
      </p:sp>
      <p:grpSp>
        <p:nvGrpSpPr>
          <p:cNvPr id="7" name="组合 6"/>
          <p:cNvGrpSpPr/>
          <p:nvPr/>
        </p:nvGrpSpPr>
        <p:grpSpPr bwMode="auto">
          <a:xfrm>
            <a:off x="3206751" y="3803651"/>
            <a:ext cx="5848349" cy="59267"/>
            <a:chOff x="2404630" y="2852103"/>
            <a:chExt cx="4386695" cy="45720"/>
          </a:xfrm>
        </p:grpSpPr>
        <p:sp>
          <p:nvSpPr>
            <p:cNvPr id="4" name="任意多边形 3"/>
            <p:cNvSpPr/>
            <p:nvPr/>
          </p:nvSpPr>
          <p:spPr>
            <a:xfrm>
              <a:off x="2404630" y="2880360"/>
              <a:ext cx="1991591"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18" name="任意多边形 17"/>
            <p:cNvSpPr/>
            <p:nvPr/>
          </p:nvSpPr>
          <p:spPr>
            <a:xfrm flipH="1">
              <a:off x="4600575" y="2880360"/>
              <a:ext cx="2190750" cy="0"/>
            </a:xfrm>
            <a:custGeom>
              <a:avLst/>
              <a:gdLst>
                <a:gd name="connsiteX0" fmla="*/ 2190750 w 2190750"/>
                <a:gd name="connsiteY0" fmla="*/ 0 h 0"/>
                <a:gd name="connsiteX1" fmla="*/ 0 w 2190750"/>
                <a:gd name="connsiteY1" fmla="*/ 0 h 0"/>
              </a:gdLst>
              <a:ahLst/>
              <a:cxnLst>
                <a:cxn ang="0">
                  <a:pos x="connsiteX0" y="connsiteY0"/>
                </a:cxn>
                <a:cxn ang="0">
                  <a:pos x="connsiteX1" y="connsiteY1"/>
                </a:cxn>
              </a:cxnLst>
              <a:rect l="l" t="t" r="r" b="b"/>
              <a:pathLst>
                <a:path w="2190750">
                  <a:moveTo>
                    <a:pt x="2190750" y="0"/>
                  </a:moveTo>
                  <a:lnTo>
                    <a:pt x="0" y="0"/>
                  </a:lnTo>
                </a:path>
              </a:pathLst>
            </a:custGeom>
            <a:noFill/>
            <a:ln w="19050">
              <a:gradFill flip="none" rotWithShape="1">
                <a:gsLst>
                  <a:gs pos="0">
                    <a:schemeClr val="accent1">
                      <a:lumMod val="5000"/>
                      <a:lumOff val="95000"/>
                      <a:alpha val="0"/>
                    </a:schemeClr>
                  </a:gs>
                  <a:gs pos="100000">
                    <a:schemeClr val="bg1"/>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6" name="椭圆 5"/>
            <p:cNvSpPr/>
            <p:nvPr/>
          </p:nvSpPr>
          <p:spPr>
            <a:xfrm>
              <a:off x="4479697" y="2852103"/>
              <a:ext cx="46043"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50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strVal val="#ppt_w+.3"/>
                                          </p:val>
                                        </p:tav>
                                        <p:tav tm="100000">
                                          <p:val>
                                            <p:strVal val="#ppt_w"/>
                                          </p:val>
                                        </p:tav>
                                      </p:tavLst>
                                    </p:anim>
                                    <p:anim calcmode="lin" valueType="num">
                                      <p:cBhvr>
                                        <p:cTn id="8" dur="1000" fill="hold"/>
                                        <p:tgtEl>
                                          <p:spTgt spid="25"/>
                                        </p:tgtEl>
                                        <p:attrNameLst>
                                          <p:attrName>ppt_h</p:attrName>
                                        </p:attrNameLst>
                                      </p:cBhvr>
                                      <p:tavLst>
                                        <p:tav tm="0">
                                          <p:val>
                                            <p:strVal val="#ppt_h"/>
                                          </p:val>
                                        </p:tav>
                                        <p:tav tm="100000">
                                          <p:val>
                                            <p:strVal val="#ppt_h"/>
                                          </p:val>
                                        </p:tav>
                                      </p:tavLst>
                                    </p:anim>
                                    <p:animEffect transition="in" filter="fade">
                                      <p:cBhvr>
                                        <p:cTn id="9" dur="1000"/>
                                        <p:tgtEl>
                                          <p:spTgt spid="25"/>
                                        </p:tgtEl>
                                      </p:cBhvr>
                                    </p:animEffect>
                                  </p:childTnLst>
                                </p:cTn>
                              </p:par>
                              <p:par>
                                <p:cTn id="10" presetID="16" presetClass="entr" presetSubtype="21" fill="hold" nodeType="withEffect">
                                  <p:stCondLst>
                                    <p:cond delay="110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 presetClass="entr" presetSubtype="0" fill="hold" grpId="0" nodeType="withEffect">
                                  <p:stCondLst>
                                    <p:cond delay="690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a:off x="0" y="0"/>
            <a:ext cx="12192000" cy="6858000"/>
            <a:chOff x="0" y="0"/>
            <a:chExt cx="9144001" cy="5143500"/>
          </a:xfrm>
        </p:grpSpPr>
        <p:sp>
          <p:nvSpPr>
            <p:cNvPr id="43" name="矩形 42"/>
            <p:cNvSpPr/>
            <p:nvPr/>
          </p:nvSpPr>
          <p:spPr>
            <a:xfrm>
              <a:off x="0" y="0"/>
              <a:ext cx="9144001" cy="5143500"/>
            </a:xfrm>
            <a:prstGeom prst="rect">
              <a:avLst/>
            </a:prstGeom>
            <a:blipFill dpi="0" rotWithShape="1">
              <a:blip r:embed="rId1"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4" name="矩形 3"/>
            <p:cNvSpPr/>
            <p:nvPr/>
          </p:nvSpPr>
          <p:spPr>
            <a:xfrm>
              <a:off x="0" y="0"/>
              <a:ext cx="9144001" cy="5143500"/>
            </a:xfrm>
            <a:prstGeom prst="rect">
              <a:avLst/>
            </a:prstGeom>
            <a:solidFill>
              <a:srgbClr val="1E3C4E">
                <a:alpha val="6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grpSp>
      <p:sp>
        <p:nvSpPr>
          <p:cNvPr id="2" name="任意多边形 1"/>
          <p:cNvSpPr/>
          <p:nvPr/>
        </p:nvSpPr>
        <p:spPr>
          <a:xfrm>
            <a:off x="4250267" y="1862667"/>
            <a:ext cx="3437467"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8" name="文本框 13"/>
          <p:cNvSpPr txBox="1">
            <a:spLocks noChangeArrowheads="1"/>
          </p:cNvSpPr>
          <p:nvPr/>
        </p:nvSpPr>
        <p:spPr bwMode="auto">
          <a:xfrm>
            <a:off x="4267413" y="2059729"/>
            <a:ext cx="261175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en-US" altLang="zh-CN" sz="4400">
                <a:solidFill>
                  <a:prstClr val="white"/>
                </a:solidFill>
                <a:latin typeface="Helvetica-Roman-SemiB" pitchFamily="2" charset="0"/>
                <a:ea typeface="SimSun-ExtB" panose="02010609060101010101" pitchFamily="49" charset="-122"/>
                <a:cs typeface="Arial" panose="020B0604020202020204" pitchFamily="34" charset="0"/>
              </a:rPr>
              <a:t>PART01</a:t>
            </a:r>
            <a:endParaRPr lang="en-US" altLang="zh-CN" sz="4400">
              <a:solidFill>
                <a:prstClr val="white"/>
              </a:solidFill>
              <a:latin typeface="Helvetica-Roman-SemiB" pitchFamily="2" charset="0"/>
              <a:ea typeface="SimSun-ExtB" panose="02010609060101010101" pitchFamily="49" charset="-122"/>
              <a:cs typeface="Arial" panose="020B0604020202020204" pitchFamily="34" charset="0"/>
            </a:endParaRPr>
          </a:p>
        </p:txBody>
      </p:sp>
      <p:sp>
        <p:nvSpPr>
          <p:cNvPr id="39" name="任意多边形 38"/>
          <p:cNvSpPr/>
          <p:nvPr/>
        </p:nvSpPr>
        <p:spPr>
          <a:xfrm>
            <a:off x="4267200" y="4555067"/>
            <a:ext cx="3437467"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41" name="文本框 66"/>
          <p:cNvSpPr txBox="1">
            <a:spLocks noChangeArrowheads="1"/>
          </p:cNvSpPr>
          <p:nvPr/>
        </p:nvSpPr>
        <p:spPr bwMode="auto">
          <a:xfrm>
            <a:off x="4494743" y="3025353"/>
            <a:ext cx="353568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zh-CN" altLang="en-US" sz="6600">
                <a:solidFill>
                  <a:prstClr val="white"/>
                </a:solidFill>
                <a:latin typeface="Helvetica" panose="020B0604020202020204" pitchFamily="34" charset="0"/>
                <a:ea typeface="SimSun-ExtB" panose="02010609060101010101" pitchFamily="49" charset="-122"/>
                <a:cs typeface="Arial" panose="020B0604020202020204" pitchFamily="34" charset="0"/>
              </a:rPr>
              <a:t>期刊简介</a:t>
            </a:r>
            <a:endParaRPr lang="zh-CN" altLang="en-US" sz="6600">
              <a:solidFill>
                <a:prstClr val="white"/>
              </a:solidFill>
              <a:latin typeface="Helvetica" panose="020B0604020202020204" pitchFamily="34" charset="0"/>
              <a:ea typeface="SimSun-ExtB" panose="02010609060101010101" pitchFamily="49" charset="-122"/>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30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1000" fill="hold"/>
                                        <p:tgtEl>
                                          <p:spTgt spid="38"/>
                                        </p:tgtEl>
                                        <p:attrNameLst>
                                          <p:attrName>ppt_w</p:attrName>
                                        </p:attrNameLst>
                                      </p:cBhvr>
                                      <p:tavLst>
                                        <p:tav tm="0">
                                          <p:val>
                                            <p:fltVal val="0"/>
                                          </p:val>
                                        </p:tav>
                                        <p:tav tm="100000">
                                          <p:val>
                                            <p:strVal val="#ppt_w"/>
                                          </p:val>
                                        </p:tav>
                                      </p:tavLst>
                                    </p:anim>
                                    <p:anim calcmode="lin" valueType="num">
                                      <p:cBhvr>
                                        <p:cTn id="16" dur="1000" fill="hold"/>
                                        <p:tgtEl>
                                          <p:spTgt spid="38"/>
                                        </p:tgtEl>
                                        <p:attrNameLst>
                                          <p:attrName>ppt_h</p:attrName>
                                        </p:attrNameLst>
                                      </p:cBhvr>
                                      <p:tavLst>
                                        <p:tav tm="0">
                                          <p:val>
                                            <p:fltVal val="0"/>
                                          </p:val>
                                        </p:tav>
                                        <p:tav tm="100000">
                                          <p:val>
                                            <p:strVal val="#ppt_h"/>
                                          </p:val>
                                        </p:tav>
                                      </p:tavLst>
                                    </p:anim>
                                    <p:animEffect transition="in" filter="fade">
                                      <p:cBhvr>
                                        <p:cTn id="17" dur="1000"/>
                                        <p:tgtEl>
                                          <p:spTgt spid="38"/>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41"/>
                                        </p:tgtEl>
                                        <p:attrNameLst>
                                          <p:attrName>style.visibility</p:attrName>
                                        </p:attrNameLst>
                                      </p:cBhvr>
                                      <p:to>
                                        <p:strVal val="visible"/>
                                      </p:to>
                                    </p:set>
                                    <p:anim calcmode="lin" valueType="num">
                                      <p:cBhvr>
                                        <p:cTn id="20" dur="1000" fill="hold"/>
                                        <p:tgtEl>
                                          <p:spTgt spid="41"/>
                                        </p:tgtEl>
                                        <p:attrNameLst>
                                          <p:attrName>ppt_w</p:attrName>
                                        </p:attrNameLst>
                                      </p:cBhvr>
                                      <p:tavLst>
                                        <p:tav tm="0">
                                          <p:val>
                                            <p:fltVal val="0"/>
                                          </p:val>
                                        </p:tav>
                                        <p:tav tm="100000">
                                          <p:val>
                                            <p:strVal val="#ppt_w"/>
                                          </p:val>
                                        </p:tav>
                                      </p:tavLst>
                                    </p:anim>
                                    <p:anim calcmode="lin" valueType="num">
                                      <p:cBhvr>
                                        <p:cTn id="21" dur="1000" fill="hold"/>
                                        <p:tgtEl>
                                          <p:spTgt spid="41"/>
                                        </p:tgtEl>
                                        <p:attrNameLst>
                                          <p:attrName>ppt_h</p:attrName>
                                        </p:attrNameLst>
                                      </p:cBhvr>
                                      <p:tavLst>
                                        <p:tav tm="0">
                                          <p:val>
                                            <p:fltVal val="0"/>
                                          </p:val>
                                        </p:tav>
                                        <p:tav tm="100000">
                                          <p:val>
                                            <p:strVal val="#ppt_h"/>
                                          </p:val>
                                        </p:tav>
                                      </p:tavLst>
                                    </p:anim>
                                    <p:animEffect transition="in" filter="fade">
                                      <p:cBhvr>
                                        <p:cTn id="2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BF9"/>
        </a:solidFill>
        <a:effectLst/>
      </p:bgPr>
    </p:bg>
    <p:spTree>
      <p:nvGrpSpPr>
        <p:cNvPr id="1" name=""/>
        <p:cNvGrpSpPr/>
        <p:nvPr/>
      </p:nvGrpSpPr>
      <p:grpSpPr>
        <a:xfrm>
          <a:off x="0" y="0"/>
          <a:ext cx="0" cy="0"/>
          <a:chOff x="0" y="0"/>
          <a:chExt cx="0" cy="0"/>
        </a:xfrm>
      </p:grpSpPr>
      <p:grpSp>
        <p:nvGrpSpPr>
          <p:cNvPr id="11" name="组合 10"/>
          <p:cNvGrpSpPr/>
          <p:nvPr/>
        </p:nvGrpSpPr>
        <p:grpSpPr bwMode="auto">
          <a:xfrm>
            <a:off x="-2" y="2575986"/>
            <a:ext cx="1024467" cy="1706033"/>
            <a:chOff x="-1" y="1931896"/>
            <a:chExt cx="768567" cy="1279711"/>
          </a:xfrm>
        </p:grpSpPr>
        <p:sp>
          <p:nvSpPr>
            <p:cNvPr id="12" name="等腰三角形 11"/>
            <p:cNvSpPr/>
            <p:nvPr/>
          </p:nvSpPr>
          <p:spPr>
            <a:xfrm rot="5400000">
              <a:off x="-255573" y="2187468"/>
              <a:ext cx="1279711" cy="768567"/>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dirty="0">
                <a:solidFill>
                  <a:prstClr val="white"/>
                </a:solidFill>
                <a:latin typeface="Calibri" panose="020F0502020204030204"/>
                <a:ea typeface="宋体" panose="02010600030101010101" pitchFamily="2" charset="-122"/>
              </a:endParaRPr>
            </a:p>
          </p:txBody>
        </p:sp>
        <p:sp>
          <p:nvSpPr>
            <p:cNvPr id="17417" name="文本框 66"/>
            <p:cNvSpPr txBox="1">
              <a:spLocks noChangeArrowheads="1"/>
            </p:cNvSpPr>
            <p:nvPr/>
          </p:nvSpPr>
          <p:spPr bwMode="auto">
            <a:xfrm>
              <a:off x="11363" y="2435751"/>
              <a:ext cx="591193" cy="22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en-US" altLang="zh-CN" sz="1335">
                  <a:solidFill>
                    <a:prstClr val="white"/>
                  </a:solidFill>
                  <a:latin typeface="Helvetica" panose="020B0604020202020204" pitchFamily="34" charset="0"/>
                  <a:ea typeface="SimSun-ExtB" panose="02010609060101010101" pitchFamily="49" charset="-122"/>
                  <a:cs typeface="Arial" panose="020B0604020202020204" pitchFamily="34" charset="0"/>
                </a:rPr>
                <a:t>Jonrney</a:t>
              </a:r>
              <a:endParaRPr lang="en-US" altLang="zh-CN" sz="1335">
                <a:solidFill>
                  <a:prstClr val="white"/>
                </a:solidFill>
                <a:latin typeface="Helvetica" panose="020B0604020202020204" pitchFamily="34" charset="0"/>
                <a:ea typeface="SimSun-ExtB" panose="02010609060101010101" pitchFamily="49" charset="-122"/>
                <a:cs typeface="Arial" panose="020B0604020202020204" pitchFamily="34" charset="0"/>
              </a:endParaRPr>
            </a:p>
          </p:txBody>
        </p:sp>
      </p:grpSp>
      <p:pic>
        <p:nvPicPr>
          <p:cNvPr id="2" name="图片 1"/>
          <p:cNvPicPr>
            <a:picLocks noChangeAspect="1"/>
          </p:cNvPicPr>
          <p:nvPr/>
        </p:nvPicPr>
        <p:blipFill>
          <a:blip r:embed="rId1"/>
          <a:stretch>
            <a:fillRect/>
          </a:stretch>
        </p:blipFill>
        <p:spPr>
          <a:xfrm>
            <a:off x="7163435" y="265430"/>
            <a:ext cx="3886835" cy="6477635"/>
          </a:xfrm>
          <a:prstGeom prst="rect">
            <a:avLst/>
          </a:prstGeom>
        </p:spPr>
      </p:pic>
      <p:pic>
        <p:nvPicPr>
          <p:cNvPr id="5" name="图片 4"/>
          <p:cNvPicPr>
            <a:picLocks noChangeAspect="1"/>
          </p:cNvPicPr>
          <p:nvPr/>
        </p:nvPicPr>
        <p:blipFill>
          <a:blip r:embed="rId2"/>
          <a:stretch>
            <a:fillRect/>
          </a:stretch>
        </p:blipFill>
        <p:spPr>
          <a:xfrm>
            <a:off x="1686560" y="888365"/>
            <a:ext cx="4813935" cy="4573905"/>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17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600" fill="hold"/>
                                        <p:tgtEl>
                                          <p:spTgt spid="11"/>
                                        </p:tgtEl>
                                        <p:attrNameLst>
                                          <p:attrName>ppt_x</p:attrName>
                                        </p:attrNameLst>
                                      </p:cBhvr>
                                      <p:tavLst>
                                        <p:tav tm="0">
                                          <p:val>
                                            <p:strVal val="0-#ppt_w/2"/>
                                          </p:val>
                                        </p:tav>
                                        <p:tav tm="100000">
                                          <p:val>
                                            <p:strVal val="#ppt_x"/>
                                          </p:val>
                                        </p:tav>
                                      </p:tavLst>
                                    </p:anim>
                                    <p:anim calcmode="lin" valueType="num">
                                      <p:cBhvr additive="base">
                                        <p:cTn id="8" dur="6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4"/>
          <p:cNvGrpSpPr/>
          <p:nvPr/>
        </p:nvGrpSpPr>
        <p:grpSpPr bwMode="auto">
          <a:xfrm>
            <a:off x="0" y="0"/>
            <a:ext cx="12192000" cy="6858000"/>
            <a:chOff x="0" y="0"/>
            <a:chExt cx="9144001" cy="5143500"/>
          </a:xfrm>
        </p:grpSpPr>
        <p:sp>
          <p:nvSpPr>
            <p:cNvPr id="43" name="矩形 42"/>
            <p:cNvSpPr/>
            <p:nvPr/>
          </p:nvSpPr>
          <p:spPr>
            <a:xfrm>
              <a:off x="0" y="0"/>
              <a:ext cx="9144001" cy="5143500"/>
            </a:xfrm>
            <a:prstGeom prst="rect">
              <a:avLst/>
            </a:prstGeom>
            <a:blipFill dpi="0" rotWithShape="1">
              <a:blip r:embed="rId1"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4" name="矩形 3"/>
            <p:cNvSpPr/>
            <p:nvPr/>
          </p:nvSpPr>
          <p:spPr>
            <a:xfrm>
              <a:off x="0" y="0"/>
              <a:ext cx="9144001" cy="5143500"/>
            </a:xfrm>
            <a:prstGeom prst="rect">
              <a:avLst/>
            </a:prstGeom>
            <a:solidFill>
              <a:srgbClr val="1E3C4E">
                <a:alpha val="6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grpSp>
      <p:sp>
        <p:nvSpPr>
          <p:cNvPr id="2" name="任意多边形 1"/>
          <p:cNvSpPr/>
          <p:nvPr/>
        </p:nvSpPr>
        <p:spPr>
          <a:xfrm>
            <a:off x="4250267" y="1862667"/>
            <a:ext cx="3437467"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8" name="文本框 13"/>
          <p:cNvSpPr txBox="1">
            <a:spLocks noChangeArrowheads="1"/>
          </p:cNvSpPr>
          <p:nvPr/>
        </p:nvSpPr>
        <p:spPr bwMode="auto">
          <a:xfrm>
            <a:off x="4267413" y="2059729"/>
            <a:ext cx="261175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en-US" altLang="zh-CN" sz="4400">
                <a:solidFill>
                  <a:prstClr val="white"/>
                </a:solidFill>
                <a:latin typeface="Helvetica-Roman-SemiB" pitchFamily="2" charset="0"/>
                <a:ea typeface="SimSun-ExtB" panose="02010609060101010101" pitchFamily="49" charset="-122"/>
                <a:cs typeface="Arial" panose="020B0604020202020204" pitchFamily="34" charset="0"/>
              </a:rPr>
              <a:t>PART02</a:t>
            </a:r>
            <a:endParaRPr lang="en-US" altLang="zh-CN" sz="4400">
              <a:solidFill>
                <a:prstClr val="white"/>
              </a:solidFill>
              <a:latin typeface="Helvetica-Roman-SemiB" pitchFamily="2" charset="0"/>
              <a:ea typeface="SimSun-ExtB" panose="02010609060101010101" pitchFamily="49" charset="-122"/>
              <a:cs typeface="Arial" panose="020B0604020202020204" pitchFamily="34" charset="0"/>
            </a:endParaRPr>
          </a:p>
        </p:txBody>
      </p:sp>
      <p:sp>
        <p:nvSpPr>
          <p:cNvPr id="39" name="任意多边形 38"/>
          <p:cNvSpPr/>
          <p:nvPr/>
        </p:nvSpPr>
        <p:spPr>
          <a:xfrm>
            <a:off x="4267200" y="4555067"/>
            <a:ext cx="3437467" cy="0"/>
          </a:xfrm>
          <a:custGeom>
            <a:avLst/>
            <a:gdLst>
              <a:gd name="connsiteX0" fmla="*/ 0 w 2578100"/>
              <a:gd name="connsiteY0" fmla="*/ 0 h 0"/>
              <a:gd name="connsiteX1" fmla="*/ 2578100 w 2578100"/>
              <a:gd name="connsiteY1" fmla="*/ 0 h 0"/>
            </a:gdLst>
            <a:ahLst/>
            <a:cxnLst>
              <a:cxn ang="0">
                <a:pos x="connsiteX0" y="connsiteY0"/>
              </a:cxn>
              <a:cxn ang="0">
                <a:pos x="connsiteX1" y="connsiteY1"/>
              </a:cxn>
            </a:cxnLst>
            <a:rect l="l" t="t" r="r" b="b"/>
            <a:pathLst>
              <a:path w="2578100">
                <a:moveTo>
                  <a:pt x="0" y="0"/>
                </a:moveTo>
                <a:lnTo>
                  <a:pt x="2578100" y="0"/>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41" name="文本框 66"/>
          <p:cNvSpPr txBox="1">
            <a:spLocks noChangeArrowheads="1"/>
          </p:cNvSpPr>
          <p:nvPr/>
        </p:nvSpPr>
        <p:spPr bwMode="auto">
          <a:xfrm>
            <a:off x="4494743" y="3025353"/>
            <a:ext cx="353568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914400" fontAlgn="base">
              <a:spcBef>
                <a:spcPct val="0"/>
              </a:spcBef>
              <a:spcAft>
                <a:spcPct val="0"/>
              </a:spcAft>
            </a:pPr>
            <a:r>
              <a:rPr lang="zh-CN" altLang="en-US" sz="6600">
                <a:solidFill>
                  <a:prstClr val="white"/>
                </a:solidFill>
                <a:latin typeface="Helvetica" panose="020B0604020202020204" pitchFamily="34" charset="0"/>
                <a:ea typeface="SimSun-ExtB" panose="02010609060101010101" pitchFamily="49" charset="-122"/>
                <a:cs typeface="Arial" panose="020B0604020202020204" pitchFamily="34" charset="0"/>
              </a:rPr>
              <a:t>文献</a:t>
            </a:r>
            <a:r>
              <a:rPr lang="zh-CN" altLang="en-US" sz="6600">
                <a:solidFill>
                  <a:prstClr val="white"/>
                </a:solidFill>
                <a:latin typeface="Helvetica" panose="020B0604020202020204" pitchFamily="34" charset="0"/>
                <a:ea typeface="SimSun-ExtB" panose="02010609060101010101" pitchFamily="49" charset="-122"/>
                <a:cs typeface="Arial" panose="020B0604020202020204" pitchFamily="34" charset="0"/>
              </a:rPr>
              <a:t>分析</a:t>
            </a:r>
            <a:endParaRPr lang="zh-CN" altLang="en-US" sz="6600">
              <a:solidFill>
                <a:prstClr val="white"/>
              </a:solidFill>
              <a:latin typeface="Helvetica" panose="020B0604020202020204" pitchFamily="34" charset="0"/>
              <a:ea typeface="SimSun-ExtB" panose="02010609060101010101" pitchFamily="49" charset="-122"/>
              <a:cs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1+#ppt_w/2"/>
                                          </p:val>
                                        </p:tav>
                                        <p:tav tm="100000">
                                          <p:val>
                                            <p:strVal val="#ppt_x"/>
                                          </p:val>
                                        </p:tav>
                                      </p:tavLst>
                                    </p:anim>
                                    <p:anim calcmode="lin" valueType="num">
                                      <p:cBhvr additive="base">
                                        <p:cTn id="12" dur="750" fill="hold"/>
                                        <p:tgtEl>
                                          <p:spTgt spid="3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30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1000" fill="hold"/>
                                        <p:tgtEl>
                                          <p:spTgt spid="38"/>
                                        </p:tgtEl>
                                        <p:attrNameLst>
                                          <p:attrName>ppt_w</p:attrName>
                                        </p:attrNameLst>
                                      </p:cBhvr>
                                      <p:tavLst>
                                        <p:tav tm="0">
                                          <p:val>
                                            <p:fltVal val="0"/>
                                          </p:val>
                                        </p:tav>
                                        <p:tav tm="100000">
                                          <p:val>
                                            <p:strVal val="#ppt_w"/>
                                          </p:val>
                                        </p:tav>
                                      </p:tavLst>
                                    </p:anim>
                                    <p:anim calcmode="lin" valueType="num">
                                      <p:cBhvr>
                                        <p:cTn id="16" dur="1000" fill="hold"/>
                                        <p:tgtEl>
                                          <p:spTgt spid="38"/>
                                        </p:tgtEl>
                                        <p:attrNameLst>
                                          <p:attrName>ppt_h</p:attrName>
                                        </p:attrNameLst>
                                      </p:cBhvr>
                                      <p:tavLst>
                                        <p:tav tm="0">
                                          <p:val>
                                            <p:fltVal val="0"/>
                                          </p:val>
                                        </p:tav>
                                        <p:tav tm="100000">
                                          <p:val>
                                            <p:strVal val="#ppt_h"/>
                                          </p:val>
                                        </p:tav>
                                      </p:tavLst>
                                    </p:anim>
                                    <p:animEffect transition="in" filter="fade">
                                      <p:cBhvr>
                                        <p:cTn id="17" dur="1000"/>
                                        <p:tgtEl>
                                          <p:spTgt spid="38"/>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41"/>
                                        </p:tgtEl>
                                        <p:attrNameLst>
                                          <p:attrName>style.visibility</p:attrName>
                                        </p:attrNameLst>
                                      </p:cBhvr>
                                      <p:to>
                                        <p:strVal val="visible"/>
                                      </p:to>
                                    </p:set>
                                    <p:anim calcmode="lin" valueType="num">
                                      <p:cBhvr>
                                        <p:cTn id="20" dur="1000" fill="hold"/>
                                        <p:tgtEl>
                                          <p:spTgt spid="41"/>
                                        </p:tgtEl>
                                        <p:attrNameLst>
                                          <p:attrName>ppt_w</p:attrName>
                                        </p:attrNameLst>
                                      </p:cBhvr>
                                      <p:tavLst>
                                        <p:tav tm="0">
                                          <p:val>
                                            <p:fltVal val="0"/>
                                          </p:val>
                                        </p:tav>
                                        <p:tav tm="100000">
                                          <p:val>
                                            <p:strVal val="#ppt_w"/>
                                          </p:val>
                                        </p:tav>
                                      </p:tavLst>
                                    </p:anim>
                                    <p:anim calcmode="lin" valueType="num">
                                      <p:cBhvr>
                                        <p:cTn id="21" dur="1000" fill="hold"/>
                                        <p:tgtEl>
                                          <p:spTgt spid="41"/>
                                        </p:tgtEl>
                                        <p:attrNameLst>
                                          <p:attrName>ppt_h</p:attrName>
                                        </p:attrNameLst>
                                      </p:cBhvr>
                                      <p:tavLst>
                                        <p:tav tm="0">
                                          <p:val>
                                            <p:fltVal val="0"/>
                                          </p:val>
                                        </p:tav>
                                        <p:tav tm="100000">
                                          <p:val>
                                            <p:strVal val="#ppt_h"/>
                                          </p:val>
                                        </p:tav>
                                      </p:tavLst>
                                    </p:anim>
                                    <p:animEffect transition="in" filter="fade">
                                      <p:cBhvr>
                                        <p:cTn id="2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40"/>
          <p:cNvPicPr>
            <a:picLocks noChangeAspect="1"/>
          </p:cNvPicPr>
          <p:nvPr/>
        </p:nvPicPr>
        <p:blipFill>
          <a:blip r:embed="rId1"/>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49300" y="630767"/>
            <a:ext cx="10693400" cy="55964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5" name="文本框 4"/>
          <p:cNvSpPr txBox="1"/>
          <p:nvPr/>
        </p:nvSpPr>
        <p:spPr>
          <a:xfrm>
            <a:off x="850900" y="895350"/>
            <a:ext cx="10307955" cy="4523105"/>
          </a:xfrm>
          <a:prstGeom prst="rect">
            <a:avLst/>
          </a:prstGeom>
          <a:noFill/>
        </p:spPr>
        <p:txBody>
          <a:bodyPr wrap="square" rtlCol="0">
            <a:spAutoFit/>
          </a:bodyPr>
          <a:p>
            <a:r>
              <a:rPr lang="zh-CN" altLang="en-US" sz="2400">
                <a:solidFill>
                  <a:schemeClr val="bg1"/>
                </a:solidFill>
              </a:rPr>
              <a:t>一、写作背景</a:t>
            </a:r>
            <a:endParaRPr lang="zh-CN" altLang="en-US" sz="2400">
              <a:solidFill>
                <a:schemeClr val="bg1"/>
              </a:solidFill>
            </a:endParaRPr>
          </a:p>
          <a:p>
            <a:r>
              <a:rPr lang="en-US" altLang="zh-CN" sz="2400">
                <a:solidFill>
                  <a:schemeClr val="bg1"/>
                </a:solidFill>
              </a:rPr>
              <a:t>1.</a:t>
            </a:r>
            <a:r>
              <a:rPr lang="zh-CN" altLang="en-US" sz="2400">
                <a:solidFill>
                  <a:schemeClr val="bg1"/>
                </a:solidFill>
              </a:rPr>
              <a:t>现实背景</a:t>
            </a:r>
            <a:endParaRPr lang="zh-CN" altLang="en-US" sz="2400">
              <a:solidFill>
                <a:schemeClr val="bg1"/>
              </a:solidFill>
            </a:endParaRPr>
          </a:p>
          <a:p>
            <a:pPr marL="342900" indent="-342900">
              <a:buFont typeface="+mj-ea"/>
              <a:buAutoNum type="circleNumDbPlain"/>
            </a:pPr>
            <a:r>
              <a:rPr lang="zh-CN" altLang="en-US" sz="2400">
                <a:solidFill>
                  <a:schemeClr val="bg1"/>
                </a:solidFill>
              </a:rPr>
              <a:t>在购买诸如有机食品等环保产品方面，环境和社会因素已成为消费者决策的重要组成部分。</a:t>
            </a:r>
            <a:endParaRPr lang="zh-CN" altLang="en-US" sz="2400">
              <a:solidFill>
                <a:schemeClr val="bg1"/>
              </a:solidFill>
            </a:endParaRPr>
          </a:p>
          <a:p>
            <a:pPr marL="342900" indent="-342900">
              <a:buFont typeface="+mj-ea"/>
              <a:buAutoNum type="circleNumDbPlain"/>
            </a:pPr>
            <a:r>
              <a:rPr lang="zh-CN" altLang="en-US" sz="2400">
                <a:solidFill>
                  <a:schemeClr val="bg1"/>
                </a:solidFill>
              </a:rPr>
              <a:t>近年来，有机产品购买量显著增长。有机食品相比传统食品，具有如下优势：</a:t>
            </a:r>
            <a:endParaRPr lang="zh-CN" altLang="en-US" sz="2400">
              <a:solidFill>
                <a:schemeClr val="bg1"/>
              </a:solidFill>
            </a:endParaRPr>
          </a:p>
          <a:p>
            <a:pPr marL="800100" lvl="1" indent="-342900">
              <a:buFont typeface="Arial" panose="020B0604020202020204" pitchFamily="34" charset="0"/>
              <a:buChar char="•"/>
            </a:pPr>
            <a:r>
              <a:rPr lang="zh-CN" altLang="en-US" sz="2400">
                <a:solidFill>
                  <a:schemeClr val="bg1"/>
                </a:solidFill>
              </a:rPr>
              <a:t>有机食品被认为更环保，有望“在社会，生态和经济上可持续”。</a:t>
            </a:r>
            <a:endParaRPr lang="zh-CN" altLang="en-US" sz="2400">
              <a:solidFill>
                <a:schemeClr val="bg1"/>
              </a:solidFill>
            </a:endParaRPr>
          </a:p>
          <a:p>
            <a:pPr marL="800100" lvl="1" indent="-342900">
              <a:buFont typeface="Arial" panose="020B0604020202020204" pitchFamily="34" charset="0"/>
              <a:buChar char="•"/>
            </a:pPr>
            <a:r>
              <a:rPr lang="zh-CN" altLang="en-US" sz="2400">
                <a:solidFill>
                  <a:schemeClr val="bg1"/>
                </a:solidFill>
              </a:rPr>
              <a:t>有机耕作和加工程序有助于保护生物多样性和维护以及改善环境质量。</a:t>
            </a:r>
            <a:endParaRPr lang="zh-CN" altLang="en-US" sz="2400">
              <a:solidFill>
                <a:schemeClr val="bg1"/>
              </a:solidFill>
            </a:endParaRPr>
          </a:p>
          <a:p>
            <a:pPr marL="800100" lvl="1" indent="-342900">
              <a:buFont typeface="Arial" panose="020B0604020202020204" pitchFamily="34" charset="0"/>
              <a:buChar char="•"/>
            </a:pPr>
            <a:r>
              <a:rPr lang="zh-CN" altLang="en-US" sz="2400">
                <a:solidFill>
                  <a:schemeClr val="bg1"/>
                </a:solidFill>
              </a:rPr>
              <a:t>有机耕作方式生产的食品具有健康益处，例如营养水平较高，消费者的农药残留量减少</a:t>
            </a:r>
            <a:endParaRPr lang="zh-CN" altLang="en-US" sz="2400">
              <a:solidFill>
                <a:schemeClr val="bg1"/>
              </a:solidFill>
            </a:endParaRPr>
          </a:p>
          <a:p>
            <a:pPr marL="342900" lvl="0" indent="-342900">
              <a:buFont typeface="+mj-ea"/>
              <a:buAutoNum type="circleNumDbPlain"/>
            </a:pPr>
            <a:r>
              <a:rPr lang="zh-CN" altLang="en-US" sz="2400">
                <a:solidFill>
                  <a:schemeClr val="bg1"/>
                </a:solidFill>
              </a:rPr>
              <a:t>有机</a:t>
            </a:r>
            <a:r>
              <a:rPr lang="zh-CN" altLang="en-US" sz="2400">
                <a:solidFill>
                  <a:schemeClr val="bg1"/>
                </a:solidFill>
              </a:rPr>
              <a:t>食品为餐饮业开辟了新的机遇，例如，由于有机食品的消费与替代生活方式密切相关，因此餐馆可以开发新的客户群。</a:t>
            </a:r>
            <a:endParaRPr lang="zh-CN" altLang="en-US" sz="24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矩形 1"/>
          <p:cNvSpPr/>
          <p:nvPr/>
        </p:nvSpPr>
        <p:spPr>
          <a:xfrm>
            <a:off x="7581901" y="1"/>
            <a:ext cx="4610100" cy="1437217"/>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9" name="矩形 38"/>
          <p:cNvSpPr/>
          <p:nvPr/>
        </p:nvSpPr>
        <p:spPr>
          <a:xfrm>
            <a:off x="7581901" y="5410201"/>
            <a:ext cx="4610100" cy="1437217"/>
          </a:xfrm>
          <a:prstGeom prst="rect">
            <a:avLst/>
          </a:pr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9" name="文本框 8"/>
          <p:cNvSpPr txBox="1"/>
          <p:nvPr/>
        </p:nvSpPr>
        <p:spPr>
          <a:xfrm>
            <a:off x="850900" y="895350"/>
            <a:ext cx="10307955" cy="3415030"/>
          </a:xfrm>
          <a:prstGeom prst="rect">
            <a:avLst/>
          </a:prstGeom>
          <a:noFill/>
        </p:spPr>
        <p:txBody>
          <a:bodyPr wrap="square" rtlCol="0">
            <a:spAutoFit/>
          </a:bodyPr>
          <a:p>
            <a:endParaRPr lang="zh-CN" altLang="en-US" sz="2400">
              <a:solidFill>
                <a:schemeClr val="bg1"/>
              </a:solidFill>
            </a:endParaRPr>
          </a:p>
          <a:p>
            <a:r>
              <a:rPr lang="en-US" altLang="zh-CN" sz="2400">
                <a:solidFill>
                  <a:schemeClr val="bg1"/>
                </a:solidFill>
              </a:rPr>
              <a:t>2.</a:t>
            </a:r>
            <a:r>
              <a:rPr lang="zh-CN" altLang="en-US" sz="2400">
                <a:solidFill>
                  <a:schemeClr val="bg1"/>
                </a:solidFill>
              </a:rPr>
              <a:t>理论</a:t>
            </a:r>
            <a:r>
              <a:rPr lang="zh-CN" altLang="en-US" sz="2400">
                <a:solidFill>
                  <a:schemeClr val="bg1"/>
                </a:solidFill>
              </a:rPr>
              <a:t>背景</a:t>
            </a:r>
            <a:endParaRPr lang="zh-CN" altLang="en-US" sz="2400">
              <a:solidFill>
                <a:schemeClr val="bg1"/>
              </a:solidFill>
            </a:endParaRPr>
          </a:p>
          <a:p>
            <a:pPr marL="342900" indent="-342900">
              <a:buFont typeface="+mj-ea"/>
              <a:buAutoNum type="circleNumDbPlain"/>
            </a:pPr>
            <a:r>
              <a:rPr lang="zh-CN" altLang="en-US" sz="2400">
                <a:solidFill>
                  <a:schemeClr val="bg1"/>
                </a:solidFill>
              </a:rPr>
              <a:t>研究</a:t>
            </a:r>
            <a:r>
              <a:rPr lang="zh-CN" altLang="en-US" sz="2400">
                <a:solidFill>
                  <a:schemeClr val="bg1"/>
                </a:solidFill>
              </a:rPr>
              <a:t>者已经对有机食品进行了多项研究。但是，针对消费者在外出就餐时选择有机菜单的意图以及去有机菜单食品的餐厅的研究很少。</a:t>
            </a:r>
            <a:endParaRPr lang="zh-CN" altLang="en-US" sz="2400">
              <a:solidFill>
                <a:schemeClr val="bg1"/>
              </a:solidFill>
            </a:endParaRPr>
          </a:p>
          <a:p>
            <a:pPr marL="342900" indent="-342900">
              <a:buFont typeface="+mj-ea"/>
              <a:buAutoNum type="circleNumDbPlain"/>
            </a:pPr>
            <a:r>
              <a:rPr lang="zh-CN" altLang="en-US" sz="2400">
                <a:solidFill>
                  <a:schemeClr val="bg1"/>
                </a:solidFill>
              </a:rPr>
              <a:t>了解消费者偏爱有机菜单项的机制对于为餐饮业制定有效的营销策略可能至关重要，这将有助于该行业应对不断增长的消费者对有机食品的需求。</a:t>
            </a:r>
            <a:endParaRPr lang="zh-CN" altLang="en-US" sz="2400">
              <a:solidFill>
                <a:schemeClr val="bg1"/>
              </a:solidFill>
            </a:endParaRPr>
          </a:p>
          <a:p>
            <a:pPr marL="342900" lvl="0" indent="-342900">
              <a:buFont typeface="+mj-ea"/>
              <a:buAutoNum type="circleNumDbPlain"/>
            </a:pPr>
            <a:r>
              <a:rPr lang="zh-CN" altLang="en-US" sz="2400">
                <a:solidFill>
                  <a:schemeClr val="bg1"/>
                </a:solidFill>
              </a:rPr>
              <a:t>应</a:t>
            </a:r>
            <a:r>
              <a:rPr lang="zh-CN" altLang="en-US" sz="2400">
                <a:solidFill>
                  <a:schemeClr val="bg1"/>
                </a:solidFill>
              </a:rPr>
              <a:t>考虑道德规范对于了解消费者在酒店和旅游领域消费环保产品的行为至关重要。尽管许多研究人员声称应将个人规范添加到TPB模型中，但在预测消费者与酒店和旅游相关的环保行为方面，并未将TPB和NAM进行整合。</a:t>
            </a:r>
            <a:endParaRPr lang="zh-CN" altLang="en-US" sz="24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ppt_x"/>
                                          </p:val>
                                        </p:tav>
                                        <p:tav tm="100000">
                                          <p:val>
                                            <p:strVal val="#ppt_x"/>
                                          </p:val>
                                        </p:tav>
                                      </p:tavLst>
                                    </p:anim>
                                    <p:anim calcmode="lin" valueType="num">
                                      <p:cBhvr additive="base">
                                        <p:cTn id="12"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65634" y="0"/>
            <a:ext cx="3526367" cy="6858000"/>
          </a:xfrm>
          <a:prstGeom prst="rect">
            <a:avLst/>
          </a:prstGeom>
          <a:blipFill>
            <a:blip r:embed="rId1"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735">
              <a:solidFill>
                <a:prstClr val="white"/>
              </a:solidFill>
              <a:latin typeface="Calibri" panose="020F0502020204030204"/>
              <a:ea typeface="宋体" panose="02010600030101010101" pitchFamily="2" charset="-122"/>
            </a:endParaRPr>
          </a:p>
        </p:txBody>
      </p:sp>
      <p:sp>
        <p:nvSpPr>
          <p:cNvPr id="3" name="文本框 2"/>
          <p:cNvSpPr txBox="1"/>
          <p:nvPr/>
        </p:nvSpPr>
        <p:spPr>
          <a:xfrm>
            <a:off x="223520" y="283210"/>
            <a:ext cx="8187690" cy="4892675"/>
          </a:xfrm>
          <a:prstGeom prst="rect">
            <a:avLst/>
          </a:prstGeom>
          <a:noFill/>
        </p:spPr>
        <p:txBody>
          <a:bodyPr wrap="square" rtlCol="0">
            <a:spAutoFit/>
          </a:bodyPr>
          <a:p>
            <a:pPr algn="l">
              <a:buClrTx/>
              <a:buSzTx/>
              <a:buNone/>
            </a:pPr>
            <a:r>
              <a:rPr lang="zh-CN" altLang="en-US" sz="2400">
                <a:solidFill>
                  <a:schemeClr val="tx1"/>
                </a:solidFill>
              </a:rPr>
              <a:t>二.理论基础&amp;文献综述</a:t>
            </a:r>
            <a:endParaRPr lang="zh-CN" altLang="en-US" sz="2400">
              <a:solidFill>
                <a:schemeClr val="tx1"/>
              </a:solidFill>
            </a:endParaRPr>
          </a:p>
          <a:p>
            <a:pPr algn="l">
              <a:buClrTx/>
              <a:buSzTx/>
              <a:buNone/>
            </a:pPr>
            <a:endParaRPr lang="zh-CN" altLang="en-US" sz="2400">
              <a:solidFill>
                <a:schemeClr val="tx1"/>
              </a:solidFill>
            </a:endParaRPr>
          </a:p>
          <a:p>
            <a:pPr algn="l">
              <a:buClrTx/>
              <a:buSzTx/>
              <a:buNone/>
            </a:pPr>
            <a:r>
              <a:rPr lang="zh-CN" altLang="en-US" sz="2400">
                <a:solidFill>
                  <a:schemeClr val="tx1"/>
                </a:solidFill>
              </a:rPr>
              <a:t>（1）外出就餐时的有机食品消费</a:t>
            </a:r>
            <a:endParaRPr lang="zh-CN" altLang="en-US" sz="2400">
              <a:solidFill>
                <a:schemeClr val="tx1"/>
              </a:solidFill>
            </a:endParaRPr>
          </a:p>
          <a:p>
            <a:pPr algn="l">
              <a:buClrTx/>
              <a:buSzTx/>
              <a:buFont typeface="+mj-ea"/>
              <a:buAutoNum type="circleNumDbPlain"/>
            </a:pPr>
            <a:r>
              <a:rPr lang="zh-CN" altLang="en-US" sz="2400">
                <a:solidFill>
                  <a:schemeClr val="tx1"/>
                </a:solidFill>
              </a:rPr>
              <a:t>2015年，美国有机工业达到了新的销售基准：430亿美元。 在生态友好型产品中，有机标签被认为是最积极，最著名的标签形式。 超过75％的超市产品类别都提供有机产品。</a:t>
            </a:r>
            <a:endParaRPr lang="zh-CN" altLang="en-US" sz="2400">
              <a:solidFill>
                <a:schemeClr val="tx1"/>
              </a:solidFill>
            </a:endParaRPr>
          </a:p>
          <a:p>
            <a:pPr algn="l">
              <a:buClrTx/>
              <a:buSzTx/>
              <a:buFont typeface="+mj-ea"/>
              <a:buAutoNum type="circleNumDbPlain"/>
            </a:pPr>
            <a:r>
              <a:rPr lang="zh-CN" altLang="en-US" sz="2400">
                <a:solidFill>
                  <a:schemeClr val="tx1"/>
                </a:solidFill>
              </a:rPr>
              <a:t>餐饮业已经对有机产品的日益普及做出了快速反应，有机餐馆数量增加，发展蓬勃。菜单中包含有机部分的餐厅有望实现更好的销售业绩，因为消费者愿意为有机菜单产品支付溢价，并且更有可能光顾采用绿色做法的餐厅。因此在这种情况下需要进行消费者行为研究，这将帮助饭店经营者制定基于市场的战略，从而实现更好的业绩。</a:t>
            </a:r>
            <a:endParaRPr lang="zh-CN" altLang="en-US" sz="2400">
              <a:solidFill>
                <a:schemeClr val="tx1"/>
              </a:solidFill>
            </a:endParaRPr>
          </a:p>
          <a:p>
            <a:pPr algn="l">
              <a:buClrTx/>
              <a:buSzTx/>
              <a:buFont typeface="+mj-ea"/>
              <a:buAutoNum type="circleNumDbPlain"/>
            </a:pPr>
            <a:endParaRPr lang="zh-CN" altLang="en-US" sz="2400">
              <a:solidFill>
                <a:schemeClr val="tx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08">
      <a:dk1>
        <a:sysClr val="windowText" lastClr="000000"/>
      </a:dk1>
      <a:lt1>
        <a:sysClr val="window" lastClr="FFFFFF"/>
      </a:lt1>
      <a:dk2>
        <a:srgbClr val="43C7CB"/>
      </a:dk2>
      <a:lt2>
        <a:srgbClr val="2A62AE"/>
      </a:lt2>
      <a:accent1>
        <a:srgbClr val="4C86D4"/>
      </a:accent1>
      <a:accent2>
        <a:srgbClr val="FEED45"/>
      </a:accent2>
      <a:accent3>
        <a:srgbClr val="0FB249"/>
      </a:accent3>
      <a:accent4>
        <a:srgbClr val="92D14F"/>
      </a:accent4>
      <a:accent5>
        <a:srgbClr val="89C54B"/>
      </a:accent5>
      <a:accent6>
        <a:srgbClr val="81B7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3694</Words>
  <Application>WPS 演示</Application>
  <PresentationFormat>宽屏</PresentationFormat>
  <Paragraphs>198</Paragraphs>
  <Slides>32</Slides>
  <Notes>7</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4</vt:i4>
      </vt:variant>
      <vt:variant>
        <vt:lpstr>幻灯片标题</vt:lpstr>
      </vt:variant>
      <vt:variant>
        <vt:i4>32</vt:i4>
      </vt:variant>
    </vt:vector>
  </HeadingPairs>
  <TitlesOfParts>
    <vt:vector size="57" baseType="lpstr">
      <vt:lpstr>Arial</vt:lpstr>
      <vt:lpstr>宋体</vt:lpstr>
      <vt:lpstr>Wingdings</vt:lpstr>
      <vt:lpstr>Calibri Light</vt:lpstr>
      <vt:lpstr>Calibri</vt:lpstr>
      <vt:lpstr>Helvetica-Roman-SemiB</vt:lpstr>
      <vt:lpstr>Segoe Print</vt:lpstr>
      <vt:lpstr>SimSun-ExtB</vt:lpstr>
      <vt:lpstr>微软雅黑</vt:lpstr>
      <vt:lpstr>Helvetica</vt:lpstr>
      <vt:lpstr>Simply City Light</vt:lpstr>
      <vt:lpstr>仿宋</vt:lpstr>
      <vt:lpstr>Calibri</vt:lpstr>
      <vt:lpstr>Arial Unicode MS</vt:lpstr>
      <vt:lpstr>等线</vt:lpstr>
      <vt:lpstr>LeviBrush</vt:lpstr>
      <vt:lpstr>BrushScript BT</vt:lpstr>
      <vt:lpstr>Yu Gothic UI Light</vt:lpstr>
      <vt:lpstr>Mongolian Baiti</vt:lpstr>
      <vt:lpstr>Office 主题​​</vt:lpstr>
      <vt:lpstr>Office 主题</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白兰鸽</cp:lastModifiedBy>
  <cp:revision>8</cp:revision>
  <dcterms:created xsi:type="dcterms:W3CDTF">2016-08-30T15:38:00Z</dcterms:created>
  <dcterms:modified xsi:type="dcterms:W3CDTF">2021-01-02T05:17:07Z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