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92" r:id="rId4"/>
    <p:sldId id="294" r:id="rId6"/>
    <p:sldId id="328" r:id="rId7"/>
    <p:sldId id="346" r:id="rId8"/>
    <p:sldId id="388" r:id="rId9"/>
    <p:sldId id="389" r:id="rId10"/>
    <p:sldId id="348" r:id="rId11"/>
    <p:sldId id="390" r:id="rId12"/>
    <p:sldId id="436" r:id="rId13"/>
    <p:sldId id="392" r:id="rId14"/>
    <p:sldId id="393" r:id="rId15"/>
    <p:sldId id="351" r:id="rId16"/>
    <p:sldId id="352" r:id="rId17"/>
    <p:sldId id="394" r:id="rId18"/>
    <p:sldId id="395" r:id="rId19"/>
    <p:sldId id="397" r:id="rId20"/>
    <p:sldId id="398" r:id="rId21"/>
    <p:sldId id="399" r:id="rId22"/>
    <p:sldId id="437" r:id="rId23"/>
    <p:sldId id="438" r:id="rId24"/>
    <p:sldId id="425" r:id="rId25"/>
    <p:sldId id="426" r:id="rId26"/>
    <p:sldId id="427" r:id="rId27"/>
    <p:sldId id="428" r:id="rId28"/>
    <p:sldId id="429" r:id="rId29"/>
    <p:sldId id="430" r:id="rId30"/>
    <p:sldId id="431" r:id="rId31"/>
    <p:sldId id="432" r:id="rId32"/>
    <p:sldId id="433" r:id="rId33"/>
    <p:sldId id="434" r:id="rId34"/>
    <p:sldId id="435" r:id="rId35"/>
    <p:sldId id="375" r:id="rId36"/>
    <p:sldId id="290" r:id="rId37"/>
  </p:sldIdLst>
  <p:sldSz cx="9144000" cy="6858000" type="screen4x3"/>
  <p:notesSz cx="6858000" cy="9144000"/>
  <p:embeddedFontLst>
    <p:embeddedFont>
      <p:font typeface="微软雅黑" panose="020B0503020204020204" pitchFamily="34" charset="-122"/>
      <p:regular r:id="rId41"/>
    </p:embeddedFont>
    <p:embeddedFont>
      <p:font typeface="黑体" panose="02010609060101010101" pitchFamily="49" charset="-122"/>
      <p:regular r:id="rId42"/>
    </p:embeddedFont>
    <p:embeddedFont>
      <p:font typeface="Calibri" panose="020F0502020204030204" pitchFamily="34" charset="0"/>
      <p:regular r:id="rId43"/>
      <p:bold r:id="rId44"/>
      <p:italic r:id="rId45"/>
      <p:boldItalic r:id="rId46"/>
    </p:embeddedFont>
    <p:embeddedFont>
      <p:font typeface="Calibri Light" panose="020F0302020204030204" charset="0"/>
      <p:regular r:id="rId47"/>
      <p:italic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AB3"/>
    <a:srgbClr val="3C81BD"/>
    <a:srgbClr val="006CB6"/>
    <a:srgbClr val="0070C0"/>
    <a:srgbClr val="162FE4"/>
    <a:srgbClr val="006CD4"/>
    <a:srgbClr val="767676"/>
    <a:srgbClr val="105091"/>
    <a:srgbClr val="003399"/>
    <a:srgbClr val="E5A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40" autoAdjust="0"/>
  </p:normalViewPr>
  <p:slideViewPr>
    <p:cSldViewPr snapToGrid="0">
      <p:cViewPr varScale="1">
        <p:scale>
          <a:sx n="101" d="100"/>
          <a:sy n="101" d="100"/>
        </p:scale>
        <p:origin x="282" y="108"/>
      </p:cViewPr>
      <p:guideLst>
        <p:guide orient="horz" pos="2160"/>
        <p:guide pos="284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fld>
            <a:endParaRPr lang="zh-CN" alt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5.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243435" y="20210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6786" y="1744205"/>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52962" y="1932647"/>
            <a:ext cx="7094446" cy="1531620"/>
          </a:xfrm>
          <a:prstGeom prst="rect">
            <a:avLst/>
          </a:prstGeom>
          <a:noFill/>
        </p:spPr>
        <p:txBody>
          <a:bodyPr wrap="square" rtlCol="0">
            <a:spAutoFit/>
          </a:bodyPr>
          <a:lstStyle/>
          <a:p>
            <a:pPr>
              <a:lnSpc>
                <a:spcPct val="130000"/>
              </a:lnSpc>
            </a:pPr>
            <a:r>
              <a:rPr lang="zh-CN" altLang="en-US" sz="3600" b="1" dirty="0">
                <a:solidFill>
                  <a:srgbClr val="003399"/>
                </a:solidFill>
                <a:latin typeface="微软雅黑" panose="020B0503020204020204" pitchFamily="34" charset="-122"/>
                <a:ea typeface="微软雅黑" panose="020B0503020204020204" pitchFamily="34" charset="-122"/>
              </a:rPr>
              <a:t>社交购物网站的同伴特征和技术特征对消费者购买意愿的影响</a:t>
            </a:r>
            <a:endParaRPr lang="zh-CN" altLang="en-US" sz="3600" b="1" dirty="0">
              <a:solidFill>
                <a:srgbClr val="003399"/>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7447580" y="2724019"/>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6087807" y="3354287"/>
            <a:ext cx="2235819" cy="45720"/>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42" name="标题 1"/>
          <p:cNvSpPr txBox="1"/>
          <p:nvPr/>
        </p:nvSpPr>
        <p:spPr>
          <a:xfrm>
            <a:off x="376813" y="1521016"/>
            <a:ext cx="8767187" cy="642938"/>
          </a:xfrm>
          <a:prstGeom prst="rect">
            <a:avLst/>
          </a:prstGeom>
        </p:spPr>
        <p:txBody>
          <a:bodyPr/>
          <a:lstStyle/>
          <a:p>
            <a:pPr algn="ctr" eaLnBrk="0" hangingPunct="0">
              <a:defRPr/>
            </a:pPr>
            <a:r>
              <a:rPr lang="en-US" altLang="zh-CN" sz="2800" kern="0" dirty="0">
                <a:solidFill>
                  <a:schemeClr val="tx2"/>
                </a:solidFill>
                <a:latin typeface="黑体" panose="02010609060101010101" pitchFamily="49" charset="-122"/>
                <a:ea typeface="黑体" panose="02010609060101010101" pitchFamily="49" charset="-122"/>
                <a:cs typeface="+mj-cs"/>
              </a:rPr>
              <a:t>International Journal of Information Management</a:t>
            </a:r>
            <a:endParaRPr lang="zh-CN" altLang="en-US" sz="2800" b="1" kern="0" dirty="0">
              <a:solidFill>
                <a:schemeClr val="tx2"/>
              </a:solidFill>
              <a:latin typeface="黑体" panose="02010609060101010101" pitchFamily="49" charset="-122"/>
              <a:ea typeface="黑体" panose="02010609060101010101" pitchFamily="49" charset="-122"/>
              <a:cs typeface="+mj-cs"/>
            </a:endParaRPr>
          </a:p>
        </p:txBody>
      </p:sp>
      <p:sp>
        <p:nvSpPr>
          <p:cNvPr id="43" name="TextBox 6"/>
          <p:cNvSpPr txBox="1">
            <a:spLocks noChangeArrowheads="1"/>
          </p:cNvSpPr>
          <p:nvPr/>
        </p:nvSpPr>
        <p:spPr bwMode="auto">
          <a:xfrm>
            <a:off x="888365" y="3887470"/>
            <a:ext cx="7366635"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dirty="0">
                <a:solidFill>
                  <a:srgbClr val="003399"/>
                </a:solidFill>
                <a:latin typeface="微软雅黑" panose="020B0503020204020204" pitchFamily="34" charset="-122"/>
                <a:ea typeface="微软雅黑" panose="020B0503020204020204" pitchFamily="34" charset="-122"/>
              </a:rPr>
              <a:t>作者：</a:t>
            </a:r>
            <a:r>
              <a:rPr lang="en-US" altLang="zh-CN" sz="2800" b="1" dirty="0">
                <a:solidFill>
                  <a:srgbClr val="003399"/>
                </a:solidFill>
                <a:latin typeface="微软雅黑" panose="020B0503020204020204" pitchFamily="34" charset="-122"/>
                <a:ea typeface="微软雅黑" panose="020B0503020204020204" pitchFamily="34" charset="-122"/>
              </a:rPr>
              <a:t>Xi Hu</a:t>
            </a:r>
            <a:r>
              <a:rPr lang="zh-CN" altLang="en-US" sz="2800" b="1" dirty="0">
                <a:solidFill>
                  <a:srgbClr val="003399"/>
                </a:solidFill>
                <a:latin typeface="微软雅黑" panose="020B0503020204020204" pitchFamily="34" charset="-122"/>
                <a:ea typeface="微软雅黑" panose="020B0503020204020204" pitchFamily="34" charset="-122"/>
              </a:rPr>
              <a:t>（合肥工业大学</a:t>
            </a:r>
            <a:r>
              <a:rPr lang="zh-CN" altLang="en-US" sz="2800" b="1" dirty="0">
                <a:solidFill>
                  <a:srgbClr val="003399"/>
                </a:solidFill>
                <a:latin typeface="微软雅黑" panose="020B0503020204020204" pitchFamily="34" charset="-122"/>
                <a:ea typeface="微软雅黑" panose="020B0503020204020204" pitchFamily="34" charset="-122"/>
              </a:rPr>
              <a:t>）</a:t>
            </a:r>
            <a:endParaRPr lang="en-US" altLang="zh-CN" sz="2800" b="1" dirty="0">
              <a:solidFill>
                <a:srgbClr val="003399"/>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003399"/>
                </a:solidFill>
                <a:latin typeface="微软雅黑" panose="020B0503020204020204" pitchFamily="34" charset="-122"/>
                <a:ea typeface="微软雅黑" panose="020B0503020204020204" pitchFamily="34" charset="-122"/>
              </a:rPr>
              <a:t>          Qian Huang</a:t>
            </a:r>
            <a:r>
              <a:rPr lang="zh-CN" altLang="en-US" sz="2800" b="1" dirty="0">
                <a:solidFill>
                  <a:srgbClr val="003399"/>
                </a:solidFill>
                <a:latin typeface="微软雅黑" panose="020B0503020204020204" pitchFamily="34" charset="-122"/>
                <a:ea typeface="微软雅黑" panose="020B0503020204020204" pitchFamily="34" charset="-122"/>
              </a:rPr>
              <a:t>（合肥工业大学</a:t>
            </a:r>
            <a:r>
              <a:rPr lang="zh-CN" altLang="en-US" sz="2800" b="1" dirty="0">
                <a:solidFill>
                  <a:srgbClr val="003399"/>
                </a:solidFill>
                <a:latin typeface="微软雅黑" panose="020B0503020204020204" pitchFamily="34" charset="-122"/>
                <a:ea typeface="微软雅黑" panose="020B0503020204020204" pitchFamily="34" charset="-122"/>
              </a:rPr>
              <a:t>）</a:t>
            </a:r>
            <a:endParaRPr lang="en-US" altLang="zh-CN" sz="2800" b="1" dirty="0">
              <a:solidFill>
                <a:srgbClr val="003399"/>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003399"/>
                </a:solidFill>
                <a:latin typeface="微软雅黑" panose="020B0503020204020204" pitchFamily="34" charset="-122"/>
                <a:ea typeface="微软雅黑" panose="020B0503020204020204" pitchFamily="34" charset="-122"/>
              </a:rPr>
              <a:t>          Xuepan Zhong</a:t>
            </a:r>
            <a:r>
              <a:rPr lang="zh-CN" altLang="en-US" sz="2800" b="1" dirty="0">
                <a:solidFill>
                  <a:srgbClr val="003399"/>
                </a:solidFill>
                <a:latin typeface="微软雅黑" panose="020B0503020204020204" pitchFamily="34" charset="-122"/>
                <a:ea typeface="微软雅黑" panose="020B0503020204020204" pitchFamily="34" charset="-122"/>
              </a:rPr>
              <a:t>（合肥工业大学</a:t>
            </a:r>
            <a:r>
              <a:rPr lang="zh-CN" altLang="en-US" sz="2800" b="1" dirty="0">
                <a:solidFill>
                  <a:srgbClr val="003399"/>
                </a:solidFill>
                <a:latin typeface="微软雅黑" panose="020B0503020204020204" pitchFamily="34" charset="-122"/>
                <a:ea typeface="微软雅黑" panose="020B0503020204020204" pitchFamily="34" charset="-122"/>
              </a:rPr>
              <a:t>）</a:t>
            </a:r>
            <a:endParaRPr lang="zh-CN" altLang="en-US" sz="2800" b="1" dirty="0">
              <a:solidFill>
                <a:srgbClr val="003399"/>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003399"/>
                </a:solidFill>
                <a:latin typeface="微软雅黑" panose="020B0503020204020204" pitchFamily="34" charset="-122"/>
                <a:ea typeface="微软雅黑" panose="020B0503020204020204" pitchFamily="34" charset="-122"/>
              </a:rPr>
              <a:t>          Robert M. Davison</a:t>
            </a:r>
            <a:r>
              <a:rPr lang="zh-CN" altLang="en-US" sz="2800" b="1" dirty="0">
                <a:solidFill>
                  <a:srgbClr val="003399"/>
                </a:solidFill>
                <a:latin typeface="微软雅黑" panose="020B0503020204020204" pitchFamily="34" charset="-122"/>
                <a:ea typeface="微软雅黑" panose="020B0503020204020204" pitchFamily="34" charset="-122"/>
              </a:rPr>
              <a:t>（香港城市大学）</a:t>
            </a:r>
            <a:endParaRPr lang="zh-CN" altLang="en-US" sz="2800" b="1" dirty="0">
              <a:solidFill>
                <a:srgbClr val="003399"/>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3399"/>
                </a:solidFill>
                <a:latin typeface="微软雅黑" panose="020B0503020204020204" pitchFamily="34" charset="-122"/>
                <a:ea typeface="微软雅黑" panose="020B0503020204020204" pitchFamily="34" charset="-122"/>
              </a:rPr>
              <a:t>          Dingtao Zhao</a:t>
            </a:r>
            <a:r>
              <a:rPr lang="zh-CN" altLang="en-US" sz="2800" b="1" dirty="0">
                <a:solidFill>
                  <a:srgbClr val="003399"/>
                </a:solidFill>
                <a:latin typeface="微软雅黑" panose="020B0503020204020204" pitchFamily="34" charset="-122"/>
                <a:ea typeface="微软雅黑" panose="020B0503020204020204" pitchFamily="34" charset="-122"/>
                <a:sym typeface="+mn-ea"/>
              </a:rPr>
              <a:t>（合肥工业大学）</a:t>
            </a:r>
            <a:endParaRPr lang="zh-CN" altLang="en-US" sz="2800" b="1" dirty="0">
              <a:solidFill>
                <a:srgbClr val="0033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9038" y="5969876"/>
            <a:ext cx="944962" cy="853514"/>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2082165"/>
            <a:ext cx="6981825" cy="2306955"/>
          </a:xfrm>
          <a:prstGeom prst="rect">
            <a:avLst/>
          </a:prstGeom>
          <a:noFill/>
        </p:spPr>
        <p:txBody>
          <a:bodyPr wrap="square" rtlCol="0">
            <a:spAutoFit/>
          </a:bodyPr>
          <a:lstStyle/>
          <a:p>
            <a:r>
              <a:rPr lang="zh-CN" altLang="en-US" dirty="0"/>
              <a:t>（</a:t>
            </a:r>
            <a:r>
              <a:rPr lang="en-US" altLang="zh-CN" dirty="0"/>
              <a:t>4</a:t>
            </a:r>
            <a:r>
              <a:rPr lang="zh-CN" altLang="en-US" dirty="0"/>
              <a:t>）</a:t>
            </a:r>
            <a:r>
              <a:rPr dirty="0"/>
              <a:t>将购物价值视</a:t>
            </a:r>
            <a:r>
              <a:rPr lang="zh-CN" dirty="0"/>
              <a:t>为机体</a:t>
            </a:r>
            <a:endParaRPr dirty="0"/>
          </a:p>
          <a:p>
            <a:pPr indent="0" algn="just">
              <a:buFont typeface="+mj-ea"/>
              <a:buNone/>
            </a:pPr>
            <a:endParaRPr dirty="0"/>
          </a:p>
          <a:p>
            <a:pPr indent="0" algn="just">
              <a:buFont typeface="+mj-ea"/>
              <a:buNone/>
            </a:pPr>
            <a:endParaRPr lang="zh-CN" altLang="en-US" dirty="0">
              <a:sym typeface="+mn-ea"/>
            </a:endParaRPr>
          </a:p>
          <a:p>
            <a:pPr marL="800100" lvl="1" indent="-342900" algn="just">
              <a:buFont typeface="Arial" panose="020B0604020202020204" pitchFamily="34" charset="0"/>
              <a:buChar char="•"/>
            </a:pPr>
            <a:endParaRPr lang="zh-CN" altLang="en-US" dirty="0"/>
          </a:p>
          <a:p>
            <a:pPr marL="285750" indent="-285750" algn="just">
              <a:buFont typeface="Arial" panose="020B0604020202020204" pitchFamily="34" charset="0"/>
              <a:buChar char="•"/>
            </a:pP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3" name="对象 2">
            <a:hlinkClick r:id="" action="ppaction://ole?verb="/>
          </p:cNvPr>
          <p:cNvGraphicFramePr>
            <a:graphicFrameLocks noChangeAspect="1"/>
          </p:cNvGraphicFramePr>
          <p:nvPr/>
        </p:nvGraphicFramePr>
        <p:xfrm>
          <a:off x="821055" y="2327275"/>
          <a:ext cx="7255510" cy="4491355"/>
        </p:xfrm>
        <a:graphic>
          <a:graphicData uri="http://schemas.openxmlformats.org/presentationml/2006/ole">
            <mc:AlternateContent xmlns:mc="http://schemas.openxmlformats.org/markup-compatibility/2006">
              <mc:Choice xmlns:v="urn:schemas-microsoft-com:vml" Requires="v">
                <p:oleObj spid="_x0000_s1026" name="" r:id="rId1" imgW="6898640" imgH="4269740" progId="Visio.Drawing.15">
                  <p:embed/>
                </p:oleObj>
              </mc:Choice>
              <mc:Fallback>
                <p:oleObj name="" r:id="rId1" imgW="6898640" imgH="4269740" progId="Visio.Drawing.15">
                  <p:embed/>
                  <p:pic>
                    <p:nvPicPr>
                      <p:cNvPr id="0" name="图片 1025"/>
                      <p:cNvPicPr/>
                      <p:nvPr/>
                    </p:nvPicPr>
                    <p:blipFill>
                      <a:blip r:embed="rId2"/>
                      <a:stretch>
                        <a:fillRect/>
                      </a:stretch>
                    </p:blipFill>
                    <p:spPr>
                      <a:xfrm>
                        <a:off x="821055" y="2327275"/>
                        <a:ext cx="7255510" cy="4491355"/>
                      </a:xfrm>
                      <a:prstGeom prst="rect">
                        <a:avLst/>
                      </a:prstGeom>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2082165"/>
            <a:ext cx="6981825" cy="5354320"/>
          </a:xfrm>
          <a:prstGeom prst="rect">
            <a:avLst/>
          </a:prstGeom>
          <a:noFill/>
        </p:spPr>
        <p:txBody>
          <a:bodyPr wrap="square" rtlCol="0">
            <a:spAutoFit/>
          </a:bodyPr>
          <a:lstStyle/>
          <a:p>
            <a:r>
              <a:rPr lang="zh-CN" altLang="en-US" dirty="0"/>
              <a:t>（</a:t>
            </a:r>
            <a:r>
              <a:rPr lang="en-US" altLang="zh-CN" dirty="0"/>
              <a:t>5</a:t>
            </a:r>
            <a:r>
              <a:rPr lang="zh-CN" altLang="en-US" dirty="0"/>
              <a:t>）</a:t>
            </a:r>
            <a:r>
              <a:rPr dirty="0"/>
              <a:t>购买意愿作为回应</a:t>
            </a:r>
            <a:endParaRPr dirty="0"/>
          </a:p>
          <a:p>
            <a:pPr indent="0">
              <a:buFont typeface="Arial" panose="020B0604020202020204" pitchFamily="34" charset="0"/>
              <a:buNone/>
            </a:pPr>
            <a:r>
              <a:rPr lang="zh-CN" altLang="en-US" dirty="0">
                <a:sym typeface="+mn-ea"/>
              </a:rPr>
              <a:t>尽管检查实际购买会产生更令人信服的结果，但大多数研究人员仍将购买意图作为购买行为的代理。</a:t>
            </a:r>
            <a:endParaRPr lang="zh-CN" altLang="en-US" dirty="0">
              <a:sym typeface="+mn-ea"/>
            </a:endParaRPr>
          </a:p>
          <a:p>
            <a:pPr marL="342900" indent="-342900">
              <a:buFont typeface="+mj-ea"/>
              <a:buAutoNum type="circleNumDbPlain"/>
            </a:pPr>
            <a:r>
              <a:rPr lang="zh-CN" altLang="en-US" dirty="0">
                <a:sym typeface="+mn-ea"/>
              </a:rPr>
              <a:t>实际上，购买行为通常受无数不可控因素的影响。</a:t>
            </a:r>
            <a:endParaRPr lang="zh-CN" altLang="en-US" dirty="0">
              <a:sym typeface="+mn-ea"/>
            </a:endParaRPr>
          </a:p>
          <a:p>
            <a:pPr marL="342900" indent="-342900">
              <a:buFont typeface="+mj-ea"/>
              <a:buAutoNum type="circleNumDbPlain"/>
            </a:pPr>
            <a:r>
              <a:rPr lang="zh-CN" altLang="en-US" dirty="0">
                <a:sym typeface="+mn-ea"/>
              </a:rPr>
              <a:t>意图是行为的主要预测因子，并保证了研究的严格性和准确性。</a:t>
            </a:r>
            <a:endParaRPr lang="zh-CN" altLang="en-US" dirty="0">
              <a:sym typeface="+mn-ea"/>
            </a:endParaRPr>
          </a:p>
          <a:p>
            <a:pPr marL="800100" lvl="1" indent="-342900">
              <a:buFont typeface="Arial" panose="020B0604020202020204" pitchFamily="34" charset="0"/>
              <a:buChar char="•"/>
            </a:pPr>
            <a:r>
              <a:rPr lang="zh-CN" altLang="en-US" dirty="0">
                <a:sym typeface="+mn-ea"/>
              </a:rPr>
              <a:t>Liang和Turban（2011）提出的电子商务研究指导框架中，购买意愿和点击率被列为电子商务研究的重要成果指标，而不是实际购买。</a:t>
            </a:r>
            <a:endParaRPr lang="zh-CN" altLang="en-US" dirty="0">
              <a:sym typeface="+mn-ea"/>
            </a:endParaRPr>
          </a:p>
          <a:p>
            <a:pPr marL="800100" lvl="1" indent="-342900">
              <a:buFont typeface="Arial" panose="020B0604020202020204" pitchFamily="34" charset="0"/>
              <a:buChar char="•"/>
            </a:pPr>
            <a:r>
              <a:rPr lang="zh-CN" altLang="en-US" dirty="0">
                <a:sym typeface="+mn-ea"/>
              </a:rPr>
              <a:t>在Yadav等人（2013）的电子商务营销应急框架中，建议购买决定是重要的结果。</a:t>
            </a:r>
            <a:endParaRPr lang="zh-CN" altLang="en-US" dirty="0">
              <a:sym typeface="+mn-ea"/>
            </a:endParaRPr>
          </a:p>
          <a:p>
            <a:pPr marL="800100" lvl="1" indent="-342900">
              <a:buFont typeface="Arial" panose="020B0604020202020204" pitchFamily="34" charset="0"/>
              <a:buChar char="•"/>
            </a:pPr>
            <a:r>
              <a:rPr lang="zh-CN" altLang="en-US" dirty="0">
                <a:sym typeface="+mn-ea"/>
              </a:rPr>
              <a:t>在Olbrich＆Holsing（2011）的工作中，“点击”（在第三方商店中访问焦点产品）被视为购买行为的代理。</a:t>
            </a:r>
            <a:endParaRPr lang="zh-CN" altLang="en-US" dirty="0">
              <a:sym typeface="+mn-ea"/>
            </a:endParaRPr>
          </a:p>
          <a:p>
            <a:pPr lvl="0" indent="0">
              <a:buFont typeface="Arial" panose="020B0604020202020204" pitchFamily="34" charset="0"/>
              <a:buNone/>
            </a:pPr>
            <a:r>
              <a:rPr lang="zh-CN" altLang="en-US" dirty="0">
                <a:sym typeface="+mn-ea"/>
              </a:rPr>
              <a:t>因此，将购买意向作为本研究的研究重点是合适的。</a:t>
            </a:r>
            <a:endParaRPr lang="zh-CN" altLang="en-US" dirty="0">
              <a:sym typeface="+mn-ea"/>
            </a:endParaRPr>
          </a:p>
          <a:p>
            <a:pPr marL="285750" indent="-285750">
              <a:buFont typeface="Arial" panose="020B0604020202020204" pitchFamily="34" charset="0"/>
              <a:buChar char="•"/>
            </a:pPr>
            <a:endParaRPr lang="zh-CN" altLang="en-US" dirty="0">
              <a:sym typeface="+mn-ea"/>
            </a:endParaRPr>
          </a:p>
          <a:p>
            <a:pPr marL="800100" lvl="1" indent="-342900" algn="just">
              <a:buFont typeface="Arial" panose="020B0604020202020204" pitchFamily="34" charset="0"/>
              <a:buChar char="•"/>
            </a:pPr>
            <a:endParaRPr lang="zh-CN" altLang="en-US" dirty="0"/>
          </a:p>
          <a:p>
            <a:pPr marL="285750" indent="-285750" algn="just">
              <a:buFont typeface="Arial" panose="020B0604020202020204" pitchFamily="34" charset="0"/>
              <a:buChar char="•"/>
            </a:pP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649210" cy="4799965"/>
          </a:xfrm>
          <a:prstGeom prst="rect">
            <a:avLst/>
          </a:prstGeom>
          <a:noFill/>
        </p:spPr>
        <p:txBody>
          <a:bodyPr wrap="square" rtlCol="0">
            <a:spAutoFit/>
          </a:bodyPr>
          <a:lstStyle/>
          <a:p>
            <a:r>
              <a:rPr lang="zh-CN" altLang="en-US" dirty="0"/>
              <a:t>（</a:t>
            </a:r>
            <a:r>
              <a:rPr lang="en-US" altLang="zh-CN" dirty="0"/>
              <a:t>1</a:t>
            </a:r>
            <a:r>
              <a:rPr lang="zh-CN" altLang="en-US" dirty="0"/>
              <a:t>）</a:t>
            </a:r>
            <a:r>
              <a:rPr dirty="0"/>
              <a:t>H1</a:t>
            </a:r>
            <a:r>
              <a:rPr lang="zh-CN" dirty="0"/>
              <a:t>：</a:t>
            </a:r>
            <a:r>
              <a:rPr dirty="0"/>
              <a:t>消费者对</a:t>
            </a:r>
            <a:r>
              <a:rPr lang="zh-CN" dirty="0"/>
              <a:t>社交购物网站</a:t>
            </a:r>
            <a:r>
              <a:rPr dirty="0"/>
              <a:t>实用价值与其购买意愿成正比。</a:t>
            </a:r>
            <a:endParaRPr dirty="0"/>
          </a:p>
          <a:p>
            <a:r>
              <a:rPr lang="zh-CN" altLang="en-US" dirty="0"/>
              <a:t>理论依据：</a:t>
            </a:r>
            <a:endParaRPr lang="en-US" altLang="zh-CN" dirty="0"/>
          </a:p>
          <a:p>
            <a:pPr marL="342900" indent="-342900">
              <a:buFont typeface="+mj-ea"/>
              <a:buAutoNum type="circleNumDbPlain"/>
            </a:pPr>
            <a:r>
              <a:t>SSW使消费者能够基于其在线社交网络发现</a:t>
            </a:r>
            <a:r>
              <a:rPr lang="zh-CN"/>
              <a:t>、</a:t>
            </a:r>
            <a:r>
              <a:t>共享</a:t>
            </a:r>
            <a:r>
              <a:rPr lang="zh-CN"/>
              <a:t>、</a:t>
            </a:r>
            <a:r>
              <a:t>推荐和评价产品（Olbrich＆Holsing，2011）。这些机制减轻了搜索的认知工作量，并帮助消费者更快，更轻松地找到合适的产品，甚至是本来就很难找到的小众产品（Phang等人，2013）。</a:t>
            </a:r>
          </a:p>
          <a:p>
            <a:pPr marL="342900" indent="-342900">
              <a:buFont typeface="+mj-ea"/>
              <a:buAutoNum type="circleNumDbPlain"/>
            </a:pPr>
            <a:r>
              <a:t>消费者之间的信息和意见交换使双方可以更好地了解购买决策。</a:t>
            </a:r>
          </a:p>
          <a:p>
            <a:pPr marL="342900" indent="-342900">
              <a:buFont typeface="+mj-ea"/>
              <a:buAutoNum type="circleNumDbPlain"/>
            </a:pPr>
            <a:r>
              <a:rPr dirty="0"/>
              <a:t>SSW的各种优点为消费者提供了以多种方式提高其购物表现的可能</a:t>
            </a:r>
            <a:r>
              <a:rPr lang="zh-CN" dirty="0"/>
              <a:t>，</a:t>
            </a:r>
            <a:r>
              <a:rPr dirty="0"/>
              <a:t>因此，购物者愿意利用这项服务来完成他们的任务。</a:t>
            </a:r>
            <a:endParaRPr dirty="0"/>
          </a:p>
          <a:p>
            <a:pPr marL="342900" indent="-342900">
              <a:buFont typeface="+mj-ea"/>
              <a:buAutoNum type="circleNumDbPlain"/>
            </a:pPr>
            <a:r>
              <a:rPr dirty="0"/>
              <a:t>在现有研究中，研究人员已将功利价值确定为购买决定的主要推动力（Martínez-López，PlaGarcía，Gázquez-Abad和Rodríguez-Ardura</a:t>
            </a:r>
            <a:r>
              <a:rPr lang="zh-CN" dirty="0"/>
              <a:t>，</a:t>
            </a:r>
            <a:r>
              <a:rPr dirty="0"/>
              <a:t>2014）。</a:t>
            </a:r>
            <a:endParaRPr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649845" cy="4799965"/>
          </a:xfrm>
          <a:prstGeom prst="rect">
            <a:avLst/>
          </a:prstGeom>
          <a:noFill/>
        </p:spPr>
        <p:txBody>
          <a:bodyPr wrap="square" rtlCol="0">
            <a:spAutoFit/>
          </a:bodyPr>
          <a:lstStyle/>
          <a:p>
            <a:r>
              <a:rPr lang="zh-CN" altLang="en-US" dirty="0"/>
              <a:t>（</a:t>
            </a:r>
            <a:r>
              <a:rPr lang="en-US" altLang="zh-CN" dirty="0"/>
              <a:t>2</a:t>
            </a:r>
            <a:r>
              <a:rPr lang="zh-CN" altLang="en-US" dirty="0"/>
              <a:t>）</a:t>
            </a:r>
            <a:r>
              <a:rPr dirty="0"/>
              <a:t>H2</a:t>
            </a:r>
            <a:r>
              <a:rPr lang="zh-CN" dirty="0"/>
              <a:t>：</a:t>
            </a:r>
            <a:r>
              <a:rPr dirty="0"/>
              <a:t>消费者对SSW的社</a:t>
            </a:r>
            <a:r>
              <a:rPr lang="zh-CN" dirty="0"/>
              <a:t>交</a:t>
            </a:r>
            <a:r>
              <a:rPr dirty="0"/>
              <a:t>价值与其购买意愿呈正相关。</a:t>
            </a:r>
            <a:endParaRPr dirty="0"/>
          </a:p>
          <a:p>
            <a:r>
              <a:rPr lang="zh-CN" altLang="en-US" dirty="0"/>
              <a:t>理论依据：</a:t>
            </a:r>
            <a:endParaRPr lang="en-US" altLang="zh-CN" dirty="0"/>
          </a:p>
          <a:p>
            <a:pPr marL="342900" indent="-342900">
              <a:buFont typeface="+mj-ea"/>
              <a:buAutoNum type="circleNumDbPlain"/>
            </a:pPr>
            <a:r>
              <a:t>研究人员发现，消费者购物的一个重要动机是与他人进行社交和沟通，从而满足他们的社交需求（Arnold＆Reynolds，2003； To等人</a:t>
            </a:r>
            <a:r>
              <a:rPr lang="zh-CN"/>
              <a:t>，</a:t>
            </a:r>
            <a:r>
              <a:t>2007）。</a:t>
            </a:r>
          </a:p>
          <a:p>
            <a:pPr marL="342900" indent="-342900">
              <a:buFont typeface="+mj-ea"/>
              <a:buAutoNum type="circleNumDbPlain"/>
            </a:pPr>
            <a:r>
              <a:t>在线消费者的行为在某种程度上是面向社会的，侧重于建立人际关系，这可能导致发现新产品以及带来温暖和满足感（Shen，2012）。</a:t>
            </a:r>
          </a:p>
          <a:p>
            <a:pPr marL="342900" indent="-342900">
              <a:buFont typeface="+mj-ea"/>
              <a:buAutoNum type="circleNumDbPlain"/>
            </a:pPr>
            <a:r>
              <a:t>与电子商务网站相比，SSW还支持社交活动，通过这些活动，消费者可以发起关系并加强现有联系。在互动过程中，消费者获得了信息和情感方面的社会支持（Liang等，2011）。</a:t>
            </a:r>
          </a:p>
          <a:p>
            <a:pPr marL="342900" indent="-342900">
              <a:buFont typeface="+mj-ea"/>
              <a:buAutoNum type="circleNumDbPlain"/>
            </a:pPr>
            <a:r>
              <a:t>此外，通过购买同行推荐的产品，个人可以获得社区的社会认同和认可。</a:t>
            </a:r>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649845" cy="5077460"/>
          </a:xfrm>
          <a:prstGeom prst="rect">
            <a:avLst/>
          </a:prstGeom>
          <a:noFill/>
        </p:spPr>
        <p:txBody>
          <a:bodyPr wrap="square" rtlCol="0">
            <a:spAutoFit/>
          </a:bodyPr>
          <a:lstStyle/>
          <a:p>
            <a:r>
              <a:rPr lang="zh-CN" altLang="en-US" dirty="0"/>
              <a:t>（</a:t>
            </a:r>
            <a:r>
              <a:rPr lang="en-US" altLang="zh-CN" dirty="0"/>
              <a:t>3</a:t>
            </a:r>
            <a:r>
              <a:rPr lang="zh-CN" altLang="en-US" dirty="0"/>
              <a:t>）</a:t>
            </a:r>
            <a:r>
              <a:rPr dirty="0"/>
              <a:t>H3 a</a:t>
            </a:r>
            <a:r>
              <a:rPr lang="zh-CN" dirty="0"/>
              <a:t>：</a:t>
            </a:r>
            <a:r>
              <a:rPr dirty="0"/>
              <a:t>消费者</a:t>
            </a:r>
            <a:r>
              <a:rPr lang="zh-CN" dirty="0"/>
              <a:t>在</a:t>
            </a:r>
            <a:r>
              <a:rPr dirty="0"/>
              <a:t>SSW其他成员的相似性与SSW</a:t>
            </a:r>
            <a:r>
              <a:rPr lang="zh-CN" dirty="0"/>
              <a:t>实用</a:t>
            </a:r>
            <a:r>
              <a:rPr dirty="0"/>
              <a:t>价值正相关。</a:t>
            </a:r>
            <a:endParaRPr dirty="0"/>
          </a:p>
          <a:p>
            <a:r>
              <a:rPr lang="zh-CN" altLang="en-US" dirty="0"/>
              <a:t>理论依据：</a:t>
            </a:r>
            <a:endParaRPr lang="en-US" altLang="zh-CN" dirty="0"/>
          </a:p>
          <a:p>
            <a:pPr marL="342900" indent="-342900">
              <a:buFont typeface="+mj-ea"/>
              <a:buAutoNum type="circleNumDbPlain"/>
            </a:pPr>
            <a:r>
              <a:t>伍德赛德和达文波特（Woodside＆Davenport，1974）证明，销售人员和消费者之间的相似之处将使建议更具说服力。</a:t>
            </a:r>
          </a:p>
          <a:p>
            <a:pPr marL="342900" indent="-342900">
              <a:buFont typeface="+mj-ea"/>
              <a:buAutoNum type="circleNumDbPlain"/>
            </a:pPr>
            <a:r>
              <a:t>参照在线同伴推荐研究，消费者之间的相似性增强了他们的情感纽带，并促进了融洽关系或领带强度的感知（Smith等人，2005）。</a:t>
            </a:r>
          </a:p>
          <a:p>
            <a:pPr marL="342900" indent="-342900">
              <a:buFont typeface="+mj-ea"/>
              <a:buAutoNum type="circleNumDbPlain"/>
            </a:pPr>
            <a:r>
              <a:t>对相似性的感知可以弥补在虚拟环境中难以评估的信息源特性的歧义性（Smith等，2005）。这样，信息将被认为是可靠的并且可以放心地使用。</a:t>
            </a:r>
          </a:p>
          <a:p>
            <a:pPr marL="342900" indent="-342900">
              <a:buFont typeface="+mj-ea"/>
              <a:buAutoNum type="circleNumDbPlain"/>
            </a:pPr>
            <a:r>
              <a:t>一项相关的实证研究表明，有73％的购物者同意“像我这样的人”是最值得信赖的购物者，他们可以在购物时从中寻求建议（Marsden，2009）。</a:t>
            </a:r>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759065" cy="5908040"/>
          </a:xfrm>
          <a:prstGeom prst="rect">
            <a:avLst/>
          </a:prstGeom>
          <a:noFill/>
        </p:spPr>
        <p:txBody>
          <a:bodyPr wrap="square" rtlCol="0">
            <a:spAutoFit/>
          </a:bodyPr>
          <a:lstStyle/>
          <a:p>
            <a:r>
              <a:rPr lang="zh-CN" altLang="en-US" dirty="0"/>
              <a:t>（</a:t>
            </a:r>
            <a:r>
              <a:rPr lang="en-US" altLang="zh-CN" dirty="0"/>
              <a:t>3</a:t>
            </a:r>
            <a:r>
              <a:rPr lang="zh-CN" altLang="en-US" dirty="0"/>
              <a:t>）</a:t>
            </a:r>
            <a:r>
              <a:rPr dirty="0"/>
              <a:t>H3 b</a:t>
            </a:r>
            <a:r>
              <a:rPr lang="zh-CN" dirty="0"/>
              <a:t>：</a:t>
            </a:r>
            <a:r>
              <a:rPr dirty="0"/>
              <a:t>消费者与SSW其他成员的相似性与他们对SSW的</a:t>
            </a:r>
            <a:r>
              <a:rPr lang="zh-CN" dirty="0"/>
              <a:t>社交</a:t>
            </a:r>
            <a:r>
              <a:rPr dirty="0"/>
              <a:t>价值具有正相关关系。</a:t>
            </a:r>
            <a:endParaRPr dirty="0"/>
          </a:p>
          <a:p>
            <a:r>
              <a:rPr lang="zh-CN" altLang="en-US" dirty="0"/>
              <a:t>理论依据：</a:t>
            </a:r>
            <a:endParaRPr lang="en-US" altLang="zh-CN" dirty="0"/>
          </a:p>
          <a:p>
            <a:pPr marL="342900" indent="-342900">
              <a:buFont typeface="+mj-ea"/>
              <a:buAutoNum type="circleNumDbPlain"/>
            </a:pPr>
            <a:r>
              <a:t>根据同质原则，相似的人更有可能建立和维持联系，例如，社交网络联系，信息交换联系和互惠联系（McPherson，SmithLovin和Cook，2001； Shen等，2010）。 </a:t>
            </a:r>
          </a:p>
          <a:p>
            <a:pPr marL="342900" indent="-342900">
              <a:buFont typeface="+mj-ea"/>
              <a:buAutoNum type="circleNumDbPlain"/>
            </a:pPr>
            <a:r>
              <a:t>因为与相似的对象进行交互需要更少的认知努力，并产生更多的享乐主义（Al-Natour等，2011）。参照在线同伴推荐研究，消费者之间的相似性增强了他们的情感纽带，并促进了融洽关系或领带强度的感知（Smith等人，2005）。</a:t>
            </a:r>
          </a:p>
          <a:p>
            <a:pPr marL="342900" indent="-342900">
              <a:buFont typeface="+mj-ea"/>
              <a:buAutoNum type="circleNumDbPlain"/>
            </a:pPr>
            <a:r>
              <a:t>相似性吸引假说已证明相似的个体具有更高的相互吸引力和更令人满意的关系（Byrne，Griffitt和Stefaniak，1967； Grange和Benbasat，2008）。</a:t>
            </a:r>
          </a:p>
          <a:p>
            <a:pPr marL="342900" indent="-342900">
              <a:buFont typeface="+mj-ea"/>
              <a:buAutoNum type="circleNumDbPlain"/>
            </a:pPr>
            <a:r>
              <a:t>口味和偏好相似的消费者加强了情感纽带和融洽的关系（Smithet等人，2005年）。</a:t>
            </a:r>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759065" cy="5077460"/>
          </a:xfrm>
          <a:prstGeom prst="rect">
            <a:avLst/>
          </a:prstGeom>
          <a:noFill/>
        </p:spPr>
        <p:txBody>
          <a:bodyPr wrap="square" rtlCol="0">
            <a:spAutoFit/>
          </a:bodyPr>
          <a:lstStyle/>
          <a:p>
            <a:r>
              <a:rPr lang="zh-CN" altLang="en-US" dirty="0"/>
              <a:t>（</a:t>
            </a:r>
            <a:r>
              <a:rPr lang="en-US" altLang="zh-CN" dirty="0"/>
              <a:t>4</a:t>
            </a:r>
            <a:r>
              <a:rPr lang="zh-CN" altLang="en-US" dirty="0"/>
              <a:t>）</a:t>
            </a:r>
            <a:r>
              <a:rPr dirty="0"/>
              <a:t>H4 a</a:t>
            </a:r>
            <a:r>
              <a:rPr lang="zh-CN" dirty="0"/>
              <a:t>：</a:t>
            </a:r>
            <a:r>
              <a:rPr dirty="0"/>
              <a:t>SSW同行成员的专业知识与消费者对SSW的</a:t>
            </a:r>
            <a:r>
              <a:rPr lang="zh-CN" dirty="0"/>
              <a:t>实用</a:t>
            </a:r>
            <a:r>
              <a:rPr dirty="0"/>
              <a:t>价值有正相关关系。</a:t>
            </a:r>
            <a:endParaRPr dirty="0"/>
          </a:p>
          <a:p>
            <a:r>
              <a:rPr lang="zh-CN" altLang="en-US" dirty="0"/>
              <a:t>理论依据：</a:t>
            </a:r>
            <a:endParaRPr lang="en-US" altLang="zh-CN" dirty="0"/>
          </a:p>
          <a:p>
            <a:pPr marL="342900" indent="-342900">
              <a:buFont typeface="+mj-ea"/>
              <a:buAutoNum type="circleNumDbPlain"/>
            </a:pPr>
            <a:r>
              <a:rPr>
                <a:sym typeface="+mn-ea"/>
              </a:rPr>
              <a:t>信息接收者倾向于将信息的正确性和有用性与信息来源的专业知识联系起来（Smith等，2005）。 </a:t>
            </a:r>
            <a:endParaRPr>
              <a:sym typeface="+mn-ea"/>
            </a:endParaRPr>
          </a:p>
          <a:p>
            <a:pPr marL="342900" indent="-342900">
              <a:buFont typeface="+mj-ea"/>
              <a:buAutoNum type="circleNumDbPlain"/>
            </a:pPr>
            <a:r>
              <a:t>成为专家意味着具有提供可靠和可靠建议的能力（Shen等，2010）。 该建议可能会对消费者的决策产生重大影响（Martin＆Lueg，2013）。 </a:t>
            </a:r>
          </a:p>
          <a:p>
            <a:pPr marL="342900" indent="-342900">
              <a:buFont typeface="+mj-ea"/>
              <a:buAutoNum type="circleNumDbPlain"/>
            </a:pPr>
            <a:r>
              <a:rPr>
                <a:sym typeface="+mn-ea"/>
              </a:rPr>
              <a:t>对于SSW用户，专家生成的信息可以极大地减轻他们在产品搜索，评估和选择方面的工作。</a:t>
            </a:r>
            <a:endParaRPr>
              <a:sym typeface="+mn-ea"/>
            </a:endParaRPr>
          </a:p>
          <a:p>
            <a:pPr marL="342900" indent="-342900">
              <a:buFont typeface="+mj-ea"/>
              <a:buAutoNum type="circleNumDbPlain"/>
            </a:pPr>
            <a:r>
              <a:t>专家同龄人的存在将增强用户的信念，即通过使用该平台，他们可以获得重要的帮助，从而获得出色的购物效果。</a:t>
            </a:r>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759065" cy="4246245"/>
          </a:xfrm>
          <a:prstGeom prst="rect">
            <a:avLst/>
          </a:prstGeom>
          <a:noFill/>
        </p:spPr>
        <p:txBody>
          <a:bodyPr wrap="square" rtlCol="0">
            <a:spAutoFit/>
          </a:bodyPr>
          <a:lstStyle/>
          <a:p>
            <a:r>
              <a:rPr lang="zh-CN" altLang="en-US" dirty="0"/>
              <a:t>（</a:t>
            </a:r>
            <a:r>
              <a:rPr lang="en-US" altLang="zh-CN" dirty="0"/>
              <a:t>4</a:t>
            </a:r>
            <a:r>
              <a:rPr lang="zh-CN" altLang="en-US" dirty="0"/>
              <a:t>）</a:t>
            </a:r>
            <a:r>
              <a:rPr dirty="0"/>
              <a:t>H4 b</a:t>
            </a:r>
            <a:r>
              <a:rPr lang="zh-CN" dirty="0"/>
              <a:t>：</a:t>
            </a:r>
            <a:r>
              <a:rPr dirty="0"/>
              <a:t>SSW同行成员的专业知识与消费者对SSW的社</a:t>
            </a:r>
            <a:r>
              <a:rPr lang="zh-CN" dirty="0"/>
              <a:t>交</a:t>
            </a:r>
            <a:r>
              <a:rPr dirty="0"/>
              <a:t>价值有正相关关系。</a:t>
            </a:r>
            <a:endParaRPr dirty="0"/>
          </a:p>
          <a:p>
            <a:r>
              <a:rPr lang="zh-CN" altLang="en-US" dirty="0"/>
              <a:t>理论依据：</a:t>
            </a:r>
            <a:endParaRPr lang="en-US" altLang="zh-CN" dirty="0"/>
          </a:p>
          <a:p>
            <a:pPr marL="342900" indent="-342900">
              <a:buFont typeface="+mj-ea"/>
              <a:buAutoNum type="circleNumDbPlain"/>
            </a:pPr>
            <a:r>
              <a:rPr>
                <a:sym typeface="+mn-ea"/>
              </a:rPr>
              <a:t>在消费者与消费者的互动中，一方的专业知识可以保证其提供互惠互利的能力。 好处可能是良好的购物建议，可靠的产品评论，有吸引力的折扣机会或与其他专家的联系。 这种期望将激励一个人发起并维持与熟练购物者的关系。</a:t>
            </a:r>
            <a:endParaRPr>
              <a:sym typeface="+mn-ea"/>
            </a:endParaRPr>
          </a:p>
          <a:p>
            <a:pPr marL="342900" indent="-342900">
              <a:buFont typeface="+mj-ea"/>
              <a:buAutoNum type="circleNumDbPlain"/>
            </a:pPr>
            <a:r>
              <a:t>在相互交流中，与会人员的专业知识决定了交流质量（Adjei，Noble和Noble，2010年），这导致双方愿意保持彼此的联系。 在在线社区中，成员的专业知识使社区更加值得用户参与（Shen等，2010）。</a:t>
            </a:r>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8858" y="651913"/>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759065" cy="4246245"/>
          </a:xfrm>
          <a:prstGeom prst="rect">
            <a:avLst/>
          </a:prstGeom>
          <a:noFill/>
        </p:spPr>
        <p:txBody>
          <a:bodyPr wrap="square" rtlCol="0">
            <a:spAutoFit/>
          </a:bodyPr>
          <a:lstStyle/>
          <a:p>
            <a:r>
              <a:rPr lang="zh-CN" altLang="en-US" dirty="0"/>
              <a:t>（</a:t>
            </a:r>
            <a:r>
              <a:rPr lang="en-US" altLang="zh-CN" dirty="0"/>
              <a:t>5</a:t>
            </a:r>
            <a:r>
              <a:rPr lang="zh-CN" altLang="en-US" dirty="0"/>
              <a:t>）</a:t>
            </a:r>
            <a:r>
              <a:rPr dirty="0"/>
              <a:t>H</a:t>
            </a:r>
            <a:r>
              <a:rPr lang="en-US" dirty="0"/>
              <a:t>5 a</a:t>
            </a:r>
            <a:r>
              <a:rPr lang="zh-CN" dirty="0"/>
              <a:t>：</a:t>
            </a:r>
            <a:r>
              <a:rPr dirty="0"/>
              <a:t>SSW同行成员的专业知识与消费者对SSW的社</a:t>
            </a:r>
            <a:r>
              <a:rPr lang="zh-CN" dirty="0"/>
              <a:t>交</a:t>
            </a:r>
            <a:r>
              <a:rPr dirty="0"/>
              <a:t>价值有正相关关系。</a:t>
            </a:r>
            <a:endParaRPr dirty="0"/>
          </a:p>
          <a:p>
            <a:r>
              <a:rPr lang="zh-CN" altLang="en-US" dirty="0"/>
              <a:t>理论依据：</a:t>
            </a:r>
            <a:endParaRPr lang="en-US" altLang="zh-CN" dirty="0"/>
          </a:p>
          <a:p>
            <a:pPr marL="342900" indent="-342900">
              <a:buFont typeface="+mj-ea"/>
              <a:buAutoNum type="circleNumDbPlain"/>
            </a:pPr>
            <a:r>
              <a:rPr>
                <a:sym typeface="+mn-ea"/>
              </a:rPr>
              <a:t>在消费者与消费者的互动中，一方的专业知识可以保证其提供互惠互利的能力。 好处可能是良好的购物建议，可靠的产品评论，有吸引力的折扣机会或与其他专家的联系。 这种期望将激励一个人发起并维持与熟练购物者的关系。</a:t>
            </a:r>
            <a:endParaRPr>
              <a:sym typeface="+mn-ea"/>
            </a:endParaRPr>
          </a:p>
          <a:p>
            <a:pPr marL="342900" indent="-342900">
              <a:buFont typeface="+mj-ea"/>
              <a:buAutoNum type="circleNumDbPlain"/>
            </a:pPr>
            <a:r>
              <a:t>在相互交流中，与会人员的专业知识决定了交流质量（Adjei，Noble和Noble，2010年），这导致双方愿意保持彼此的联系。 在在线社区中，成员的专业知识使社区更加值得用户参与（Shen等，2010）。</a:t>
            </a:r>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8858" y="651913"/>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759065" cy="3138170"/>
          </a:xfrm>
          <a:prstGeom prst="rect">
            <a:avLst/>
          </a:prstGeom>
          <a:noFill/>
        </p:spPr>
        <p:txBody>
          <a:bodyPr wrap="square" rtlCol="0">
            <a:spAutoFit/>
          </a:bodyPr>
          <a:lstStyle/>
          <a:p>
            <a:r>
              <a:rPr lang="zh-CN" altLang="en-US" dirty="0"/>
              <a:t>（</a:t>
            </a:r>
            <a:r>
              <a:rPr lang="en-US" altLang="zh-CN" dirty="0"/>
              <a:t>6</a:t>
            </a:r>
            <a:r>
              <a:rPr lang="zh-CN" altLang="en-US" dirty="0"/>
              <a:t>）</a:t>
            </a:r>
            <a:r>
              <a:rPr dirty="0"/>
              <a:t>H</a:t>
            </a:r>
            <a:r>
              <a:rPr lang="en-US" dirty="0"/>
              <a:t>6</a:t>
            </a:r>
            <a:r>
              <a:rPr lang="zh-CN" altLang="en-US" dirty="0"/>
              <a:t>：</a:t>
            </a:r>
            <a:r>
              <a:rPr dirty="0"/>
              <a:t>SSW对</a:t>
            </a:r>
            <a:r>
              <a:rPr lang="zh-CN" dirty="0"/>
              <a:t>推荐</a:t>
            </a:r>
            <a:r>
              <a:rPr dirty="0"/>
              <a:t>的支持与消费者对SSW的</a:t>
            </a:r>
            <a:r>
              <a:rPr lang="zh-CN" dirty="0"/>
              <a:t>实用</a:t>
            </a:r>
            <a:r>
              <a:rPr dirty="0"/>
              <a:t>价值有着积极的联系</a:t>
            </a:r>
            <a:endParaRPr dirty="0"/>
          </a:p>
          <a:p>
            <a:r>
              <a:rPr lang="zh-CN" altLang="en-US" dirty="0"/>
              <a:t>理论依据：</a:t>
            </a:r>
            <a:endParaRPr lang="en-US" altLang="zh-CN" dirty="0"/>
          </a:p>
          <a:p>
            <a:pPr marL="342900" indent="-342900">
              <a:buFont typeface="+mj-ea"/>
              <a:buAutoNum type="circleNumDbPlain"/>
            </a:pPr>
            <a:r>
              <a:rPr>
                <a:sym typeface="+mn-ea"/>
              </a:rPr>
              <a:t>SSW上的产品推送不仅涉及注册人的个性化数据，还涉及社交网络的更新。推销产品时，具有相同兴趣的朋友的行为数据将纳入推荐中（Rad＆Benyoucef，2010年）。</a:t>
            </a:r>
            <a:endParaRPr>
              <a:sym typeface="+mn-ea"/>
            </a:endParaRPr>
          </a:p>
          <a:p>
            <a:pPr marL="342900" indent="-342900">
              <a:buFont typeface="+mj-ea"/>
              <a:buAutoNum type="circleNumDbPlain"/>
            </a:pPr>
            <a:r>
              <a:t>当消费者可以减轻认知负担时，他们可能会认为该网站对于完成购物任务很有用（Kumar＆Benbasat，2006）。</a:t>
            </a:r>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grpSp>
        <p:nvGrpSpPr>
          <p:cNvPr id="45" name="组合 74"/>
          <p:cNvGrpSpPr/>
          <p:nvPr/>
        </p:nvGrpSpPr>
        <p:grpSpPr bwMode="auto">
          <a:xfrm>
            <a:off x="2612654" y="1477833"/>
            <a:ext cx="414337" cy="369888"/>
            <a:chOff x="1764538" y="1892300"/>
            <a:chExt cx="3518663" cy="3073400"/>
          </a:xfrm>
        </p:grpSpPr>
        <p:sp>
          <p:nvSpPr>
            <p:cNvPr id="46" name="矩形 45"/>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47"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8"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9"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58" name="矩形 1"/>
          <p:cNvSpPr>
            <a:spLocks noChangeArrowheads="1"/>
          </p:cNvSpPr>
          <p:nvPr/>
        </p:nvSpPr>
        <p:spPr bwMode="auto">
          <a:xfrm>
            <a:off x="3222912" y="141109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accent1"/>
                </a:solidFill>
                <a:latin typeface="微软雅黑" panose="020B0503020204020204" pitchFamily="34" charset="-122"/>
                <a:ea typeface="微软雅黑" panose="020B0503020204020204" pitchFamily="34" charset="-122"/>
                <a:cs typeface="方正小标宋简体"/>
              </a:rPr>
              <a:t>期刊简介</a:t>
            </a:r>
            <a:endParaRPr lang="zh-CN" altLang="en-US" sz="2800" b="1" dirty="0">
              <a:solidFill>
                <a:schemeClr val="accent1"/>
              </a:solidFill>
              <a:latin typeface="微软雅黑" panose="020B0503020204020204" pitchFamily="34" charset="-122"/>
              <a:ea typeface="微软雅黑" panose="020B0503020204020204" pitchFamily="34" charset="-122"/>
              <a:cs typeface="方正小标宋简体"/>
            </a:endParaRPr>
          </a:p>
        </p:txBody>
      </p:sp>
      <p:sp>
        <p:nvSpPr>
          <p:cNvPr id="67" name="矩形 128"/>
          <p:cNvSpPr>
            <a:spLocks noChangeArrowheads="1"/>
          </p:cNvSpPr>
          <p:nvPr/>
        </p:nvSpPr>
        <p:spPr bwMode="auto">
          <a:xfrm>
            <a:off x="3222912" y="31673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accent1"/>
                </a:solidFill>
                <a:latin typeface="微软雅黑" panose="020B0503020204020204" pitchFamily="34" charset="-122"/>
                <a:ea typeface="微软雅黑" panose="020B0503020204020204" pitchFamily="34" charset="-122"/>
                <a:cs typeface="方正小标宋简体"/>
              </a:rPr>
              <a:t>文献分析</a:t>
            </a:r>
            <a:endParaRPr lang="zh-CN" altLang="en-US" sz="2800" b="1" dirty="0">
              <a:solidFill>
                <a:schemeClr val="accent1"/>
              </a:solidFill>
              <a:latin typeface="微软雅黑" panose="020B0503020204020204" pitchFamily="34" charset="-122"/>
              <a:ea typeface="微软雅黑" panose="020B0503020204020204" pitchFamily="34" charset="-122"/>
              <a:cs typeface="方正小标宋简体"/>
            </a:endParaRPr>
          </a:p>
        </p:txBody>
      </p:sp>
      <p:sp>
        <p:nvSpPr>
          <p:cNvPr id="68" name="矩形 8"/>
          <p:cNvSpPr>
            <a:spLocks noChangeArrowheads="1"/>
          </p:cNvSpPr>
          <p:nvPr/>
        </p:nvSpPr>
        <p:spPr bwMode="auto">
          <a:xfrm>
            <a:off x="2663454" y="1484183"/>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anose="020B0503020204020204" pitchFamily="34" charset="-122"/>
                <a:ea typeface="微软雅黑" panose="020B0503020204020204" pitchFamily="34" charset="-122"/>
              </a:rPr>
              <a:t>一</a:t>
            </a: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69" name="组合 136"/>
          <p:cNvGrpSpPr/>
          <p:nvPr/>
        </p:nvGrpSpPr>
        <p:grpSpPr bwMode="auto">
          <a:xfrm>
            <a:off x="2574534" y="3218250"/>
            <a:ext cx="414337" cy="368300"/>
            <a:chOff x="1764538" y="1892300"/>
            <a:chExt cx="3518663" cy="3073400"/>
          </a:xfrm>
        </p:grpSpPr>
        <p:sp>
          <p:nvSpPr>
            <p:cNvPr id="70" name="矩形 69"/>
            <p:cNvSpPr/>
            <p:nvPr/>
          </p:nvSpPr>
          <p:spPr>
            <a:xfrm rot="2700000">
              <a:off x="2646772" y="2323527"/>
              <a:ext cx="2199071"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71"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72" name="任意多边形 6"/>
            <p:cNvSpPr/>
            <p:nvPr/>
          </p:nvSpPr>
          <p:spPr>
            <a:xfrm rot="2700000">
              <a:off x="1759245" y="2970638"/>
              <a:ext cx="927319"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73" name="文本框 140"/>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74" name="矩形 141"/>
          <p:cNvSpPr>
            <a:spLocks noChangeArrowheads="1"/>
          </p:cNvSpPr>
          <p:nvPr/>
        </p:nvSpPr>
        <p:spPr bwMode="auto">
          <a:xfrm>
            <a:off x="2625334" y="3224600"/>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anose="020B0503020204020204" pitchFamily="34" charset="-122"/>
                <a:ea typeface="微软雅黑" panose="020B0503020204020204" pitchFamily="34" charset="-122"/>
              </a:rPr>
              <a:t>二</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 name="矩形 128"/>
          <p:cNvSpPr>
            <a:spLocks noChangeArrowheads="1"/>
          </p:cNvSpPr>
          <p:nvPr/>
        </p:nvSpPr>
        <p:spPr bwMode="auto">
          <a:xfrm>
            <a:off x="3271055" y="4850597"/>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accent1"/>
                </a:solidFill>
                <a:latin typeface="微软雅黑" panose="020B0503020204020204" pitchFamily="34" charset="-122"/>
                <a:ea typeface="微软雅黑" panose="020B0503020204020204" pitchFamily="34" charset="-122"/>
                <a:cs typeface="方正小标宋简体"/>
              </a:rPr>
              <a:t>收获和启发</a:t>
            </a:r>
            <a:endParaRPr lang="zh-CN" altLang="en-US" sz="2800" b="1" dirty="0">
              <a:solidFill>
                <a:schemeClr val="accent1"/>
              </a:solidFill>
              <a:latin typeface="微软雅黑" panose="020B0503020204020204" pitchFamily="34" charset="-122"/>
              <a:ea typeface="微软雅黑" panose="020B0503020204020204" pitchFamily="34" charset="-122"/>
              <a:cs typeface="方正小标宋简体"/>
            </a:endParaRPr>
          </a:p>
        </p:txBody>
      </p:sp>
      <p:grpSp>
        <p:nvGrpSpPr>
          <p:cNvPr id="37" name="组合 136"/>
          <p:cNvGrpSpPr/>
          <p:nvPr/>
        </p:nvGrpSpPr>
        <p:grpSpPr bwMode="auto">
          <a:xfrm>
            <a:off x="2622677" y="4901457"/>
            <a:ext cx="414337" cy="368300"/>
            <a:chOff x="1764538" y="1892300"/>
            <a:chExt cx="3518663" cy="3073400"/>
          </a:xfrm>
        </p:grpSpPr>
        <p:sp>
          <p:nvSpPr>
            <p:cNvPr id="38" name="矩形 37"/>
            <p:cNvSpPr/>
            <p:nvPr/>
          </p:nvSpPr>
          <p:spPr>
            <a:xfrm rot="2700000">
              <a:off x="2646772" y="2323527"/>
              <a:ext cx="2199071"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39"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0" name="任意多边形 6"/>
            <p:cNvSpPr/>
            <p:nvPr/>
          </p:nvSpPr>
          <p:spPr>
            <a:xfrm rot="2700000">
              <a:off x="1759245" y="2970638"/>
              <a:ext cx="927319"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1" name="文本框 140"/>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42" name="矩形 141"/>
          <p:cNvSpPr>
            <a:spLocks noChangeArrowheads="1"/>
          </p:cNvSpPr>
          <p:nvPr/>
        </p:nvSpPr>
        <p:spPr bwMode="auto">
          <a:xfrm>
            <a:off x="2673477" y="4907807"/>
            <a:ext cx="319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三</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8858" y="651913"/>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1976755"/>
            <a:ext cx="7759065" cy="2861310"/>
          </a:xfrm>
          <a:prstGeom prst="rect">
            <a:avLst/>
          </a:prstGeom>
          <a:noFill/>
        </p:spPr>
        <p:txBody>
          <a:bodyPr wrap="square" rtlCol="0">
            <a:spAutoFit/>
          </a:bodyPr>
          <a:lstStyle/>
          <a:p>
            <a:r>
              <a:rPr lang="zh-CN" altLang="en-US" dirty="0"/>
              <a:t>（</a:t>
            </a:r>
            <a:r>
              <a:rPr lang="en-US" altLang="zh-CN" dirty="0"/>
              <a:t>7</a:t>
            </a:r>
            <a:r>
              <a:rPr lang="zh-CN" altLang="en-US" dirty="0"/>
              <a:t>）</a:t>
            </a:r>
            <a:r>
              <a:rPr dirty="0"/>
              <a:t>H</a:t>
            </a:r>
            <a:r>
              <a:rPr lang="en-US" dirty="0"/>
              <a:t>7</a:t>
            </a:r>
            <a:r>
              <a:rPr lang="zh-CN" altLang="en-US" dirty="0"/>
              <a:t>：</a:t>
            </a:r>
            <a:r>
              <a:rPr dirty="0"/>
              <a:t> SSW对社交互动的支持与消费者对SSW的社</a:t>
            </a:r>
            <a:r>
              <a:rPr lang="zh-CN" dirty="0"/>
              <a:t>交</a:t>
            </a:r>
            <a:r>
              <a:rPr dirty="0"/>
              <a:t>价值有正相关关系。</a:t>
            </a:r>
            <a:r>
              <a:rPr lang="zh-CN" altLang="en-US" dirty="0"/>
              <a:t>理论依据：</a:t>
            </a:r>
            <a:endParaRPr lang="en-US" altLang="zh-CN" dirty="0"/>
          </a:p>
          <a:p>
            <a:pPr marL="342900" indent="-342900">
              <a:buFont typeface="+mj-ea"/>
              <a:buAutoNum type="circleNumDbPlain"/>
            </a:pPr>
            <a:r>
              <a:rPr>
                <a:sym typeface="+mn-ea"/>
              </a:rPr>
              <a:t>SSW提供了多种支持购买前，购买中和购买后通信的方法，例如评论和评分系统，即时聊天工具和留言板。通过这些渠道，购物者可以获得社会支持，增加社会影响力（Zhang等人，2014）并发展彼此之间的友谊</a:t>
            </a:r>
            <a:r>
              <a:rPr lang="en-US">
                <a:sym typeface="+mn-ea"/>
              </a:rPr>
              <a:t>.</a:t>
            </a:r>
            <a:endParaRPr>
              <a:sym typeface="+mn-ea"/>
            </a:endParaRPr>
          </a:p>
          <a:p>
            <a:pPr marL="342900" indent="-342900">
              <a:buFont typeface="+mj-ea"/>
              <a:buAutoNum type="circleNumDbPlain"/>
            </a:pPr>
            <a:r>
              <a:t>研究人员强调了通信技术在促进在线购物中人际关系方面的重要性（Ou，Pavlou和Davison，2014年）。</a:t>
            </a:r>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3830" y="142240"/>
            <a:ext cx="8846185" cy="6547485"/>
          </a:xfrm>
          <a:prstGeom prst="rect">
            <a:avLst/>
          </a:prstGeom>
        </p:spPr>
      </p:pic>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2178685"/>
            <a:ext cx="7759065" cy="2306955"/>
          </a:xfrm>
          <a:prstGeom prst="rect">
            <a:avLst/>
          </a:prstGeom>
          <a:noFill/>
        </p:spPr>
        <p:txBody>
          <a:bodyPr wrap="square" rtlCol="0">
            <a:spAutoFit/>
          </a:bodyPr>
          <a:lstStyle/>
          <a:p>
            <a:r>
              <a:rPr lang="zh-CN" altLang="en-US" dirty="0"/>
              <a:t>（</a:t>
            </a:r>
            <a:r>
              <a:rPr lang="en-US" altLang="zh-CN" dirty="0"/>
              <a:t>1</a:t>
            </a:r>
            <a:r>
              <a:rPr lang="zh-CN" altLang="en-US" dirty="0"/>
              <a:t>）问卷设计</a:t>
            </a:r>
            <a:endParaRPr lang="zh-CN" altLang="en-US" dirty="0"/>
          </a:p>
          <a:p>
            <a:endParaRPr dirty="0"/>
          </a:p>
          <a:p>
            <a:pPr marL="285750" indent="-285750">
              <a:buFont typeface="Arial" panose="020B0604020202020204" pitchFamily="34" charset="0"/>
              <a:buChar char="•"/>
            </a:pPr>
            <a:r>
              <a:rPr lang="zh-CN" altLang="en-US" dirty="0"/>
              <a:t>根据现有量表和研究改编形成</a:t>
            </a:r>
            <a:endParaRPr lang="zh-CN" altLang="en-US" dirty="0"/>
          </a:p>
          <a:p>
            <a:pPr indent="0">
              <a:buFont typeface="Arial" panose="020B0604020202020204" pitchFamily="34" charset="0"/>
              <a:buNone/>
            </a:pPr>
            <a:endParaRPr lang="zh-CN" altLang="en-US" dirty="0"/>
          </a:p>
          <a:p>
            <a:pPr marL="285750" indent="-285750">
              <a:buFont typeface="Arial" panose="020B0604020202020204" pitchFamily="34" charset="0"/>
              <a:buChar char="•"/>
            </a:pPr>
            <a:r>
              <a:rPr lang="zh-CN" altLang="en-US" dirty="0"/>
              <a:t>所有题项均采用从“强烈不同意”到“强烈同意”的七点李克特式量表</a:t>
            </a: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2584450"/>
          </a:xfrm>
          <a:prstGeom prst="rect">
            <a:avLst/>
          </a:prstGeom>
          <a:noFill/>
        </p:spPr>
        <p:txBody>
          <a:bodyPr wrap="square" rtlCol="0">
            <a:spAutoFit/>
          </a:bodyPr>
          <a:lstStyle/>
          <a:p>
            <a:r>
              <a:rPr lang="zh-CN" altLang="en-US" dirty="0"/>
              <a:t>（</a:t>
            </a:r>
            <a:r>
              <a:rPr lang="en-US" altLang="zh-CN" dirty="0"/>
              <a:t>2</a:t>
            </a:r>
            <a:r>
              <a:rPr lang="zh-CN" altLang="en-US" dirty="0"/>
              <a:t>）数据采集</a:t>
            </a:r>
            <a:endParaRPr lang="zh-CN" altLang="en-US" dirty="0"/>
          </a:p>
          <a:p>
            <a:pPr marL="285750" indent="-285750">
              <a:buFont typeface="Arial" panose="020B0604020202020204" pitchFamily="34" charset="0"/>
              <a:buChar char="•"/>
            </a:pPr>
            <a:r>
              <a:rPr lang="zh-CN" altLang="en-US" dirty="0"/>
              <a:t>选择蘑菇街</a:t>
            </a:r>
            <a:r>
              <a:rPr lang="zh-CN" altLang="en-US" dirty="0"/>
              <a:t>（www.mogujie.com）作为背景</a:t>
            </a:r>
            <a:endParaRPr lang="zh-CN" altLang="en-US" dirty="0"/>
          </a:p>
          <a:p>
            <a:pPr marL="285750" indent="-285750">
              <a:buFont typeface="Arial" panose="020B0604020202020204" pitchFamily="34" charset="0"/>
              <a:buChar char="•"/>
            </a:pPr>
            <a:r>
              <a:rPr lang="zh-CN" altLang="en-US" dirty="0"/>
              <a:t>通过在线调查收集</a:t>
            </a:r>
            <a:r>
              <a:rPr lang="en-US" altLang="zh-CN" dirty="0"/>
              <a:t>——</a:t>
            </a:r>
            <a:r>
              <a:rPr lang="zh-CN" altLang="en-US" dirty="0"/>
              <a:t>问卷星</a:t>
            </a:r>
            <a:endParaRPr lang="zh-CN" altLang="en-US" dirty="0"/>
          </a:p>
          <a:p>
            <a:pPr marL="285750" indent="-285750">
              <a:buFont typeface="Arial" panose="020B0604020202020204" pitchFamily="34" charset="0"/>
              <a:buChar char="•"/>
            </a:pPr>
            <a:r>
              <a:rPr lang="zh-CN" altLang="en-US" dirty="0"/>
              <a:t>回收344份问卷，</a:t>
            </a:r>
            <a:r>
              <a:rPr lang="zh-CN" altLang="en-US" dirty="0"/>
              <a:t>筛选出31份无效的问卷</a:t>
            </a:r>
            <a:endParaRPr lang="zh-CN" altLang="en-US" dirty="0"/>
          </a:p>
          <a:p>
            <a:pPr marL="285750" indent="-285750">
              <a:buFont typeface="Arial" panose="020B0604020202020204" pitchFamily="34" charset="0"/>
              <a:buChar char="•"/>
            </a:pPr>
            <a:r>
              <a:rPr lang="zh-CN" altLang="en-US" dirty="0"/>
              <a:t>分布情况：</a:t>
            </a:r>
            <a:endParaRPr lang="zh-CN" altLang="en-US" dirty="0"/>
          </a:p>
          <a:p>
            <a:pPr indent="0">
              <a:buFont typeface="Arial" panose="020B0604020202020204" pitchFamily="34" charset="0"/>
              <a:buNone/>
            </a:pP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1165225" y="3404870"/>
            <a:ext cx="6967220" cy="3308350"/>
          </a:xfrm>
          <a:prstGeom prst="rect">
            <a:avLst/>
          </a:prstGeom>
        </p:spPr>
      </p:pic>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2012950"/>
            <a:ext cx="7759065" cy="3138170"/>
          </a:xfrm>
          <a:prstGeom prst="rect">
            <a:avLst/>
          </a:prstGeom>
          <a:noFill/>
        </p:spPr>
        <p:txBody>
          <a:bodyPr wrap="square" rtlCol="0">
            <a:spAutoFit/>
          </a:bodyPr>
          <a:lstStyle/>
          <a:p>
            <a:r>
              <a:rPr lang="zh-CN" altLang="en-US" dirty="0"/>
              <a:t>（</a:t>
            </a:r>
            <a:r>
              <a:rPr lang="en-US" altLang="zh-CN" dirty="0"/>
              <a:t>2</a:t>
            </a:r>
            <a:r>
              <a:rPr lang="zh-CN" altLang="en-US" dirty="0"/>
              <a:t>）共同方法偏差检验</a:t>
            </a:r>
            <a:endParaRPr lang="zh-CN" altLang="en-US" dirty="0"/>
          </a:p>
          <a:p>
            <a:pPr marL="342900" indent="-342900">
              <a:buFont typeface="+mj-ea"/>
              <a:buAutoNum type="circleNumDbPlain"/>
            </a:pPr>
            <a:r>
              <a:rPr lang="en-US" altLang="zh-CN" dirty="0"/>
              <a:t>Harman</a:t>
            </a:r>
            <a:r>
              <a:rPr lang="zh-CN" altLang="en-US" dirty="0"/>
              <a:t>的单因子检验</a:t>
            </a:r>
            <a:endParaRPr lang="zh-CN" altLang="en-US" dirty="0"/>
          </a:p>
          <a:p>
            <a:pPr marL="800100" lvl="1" indent="-342900">
              <a:buFont typeface="Arial" panose="020B0604020202020204" pitchFamily="34" charset="0"/>
              <a:buChar char="•"/>
            </a:pPr>
            <a:r>
              <a:rPr lang="zh-CN" altLang="en-US" dirty="0"/>
              <a:t>方法：所有参与假设检验的量表题目一起做因子分析</a:t>
            </a:r>
            <a:endParaRPr lang="zh-CN" altLang="en-US" dirty="0"/>
          </a:p>
          <a:p>
            <a:pPr marL="800100" lvl="1" indent="-342900">
              <a:buFont typeface="Arial" panose="020B0604020202020204" pitchFamily="34" charset="0"/>
              <a:buChar char="•"/>
            </a:pPr>
            <a:r>
              <a:rPr lang="zh-CN" altLang="en-US" dirty="0"/>
              <a:t>标准：特征根大于</a:t>
            </a:r>
            <a:r>
              <a:rPr lang="en-US" altLang="zh-CN" dirty="0"/>
              <a:t>1</a:t>
            </a:r>
            <a:r>
              <a:rPr lang="zh-CN" altLang="en-US" dirty="0"/>
              <a:t>的因子超过一个；最大因子方差解释度低于</a:t>
            </a:r>
            <a:r>
              <a:rPr lang="en-US" altLang="zh-CN" dirty="0"/>
              <a:t>40%</a:t>
            </a:r>
            <a:endParaRPr lang="en-US" altLang="zh-CN" dirty="0"/>
          </a:p>
          <a:p>
            <a:pPr marL="800100" lvl="1" indent="-342900">
              <a:buFont typeface="Arial" panose="020B0604020202020204" pitchFamily="34" charset="0"/>
              <a:buChar char="•"/>
            </a:pPr>
            <a:r>
              <a:rPr lang="zh-CN" altLang="en-US" dirty="0"/>
              <a:t>结果：特征值大于1的因子有</a:t>
            </a:r>
            <a:r>
              <a:rPr lang="en-US" altLang="zh-CN" dirty="0"/>
              <a:t>6</a:t>
            </a:r>
            <a:r>
              <a:rPr lang="zh-CN" altLang="en-US" dirty="0"/>
              <a:t>个，最大方差</a:t>
            </a:r>
            <a:r>
              <a:rPr lang="zh-CN" altLang="en-US" dirty="0"/>
              <a:t>因子占总方差的16.12％</a:t>
            </a:r>
            <a:endParaRPr lang="zh-CN" altLang="en-US" dirty="0"/>
          </a:p>
          <a:p>
            <a:pPr marL="342900" lvl="0" indent="-342900">
              <a:buFont typeface="+mj-ea"/>
              <a:buAutoNum type="circleNumDbPlain"/>
            </a:pPr>
            <a:r>
              <a:rPr lang="zh-CN" altLang="en-US" dirty="0"/>
              <a:t>单因子的验证性因子分析</a:t>
            </a:r>
            <a:endParaRPr lang="zh-CN" altLang="en-US" dirty="0"/>
          </a:p>
          <a:p>
            <a:pPr marL="800100" lvl="1" indent="-342900">
              <a:buFont typeface="Arial" panose="020B0604020202020204" pitchFamily="34" charset="0"/>
              <a:buChar char="•"/>
            </a:pPr>
            <a:r>
              <a:rPr lang="zh-CN" altLang="en-US" dirty="0"/>
              <a:t>方法：所有参与假设检验的量表题目一起做单因子验证性因子分析</a:t>
            </a:r>
            <a:endParaRPr lang="zh-CN" altLang="en-US" dirty="0"/>
          </a:p>
          <a:p>
            <a:pPr marL="800100" lvl="1" indent="-342900">
              <a:buFont typeface="Arial" panose="020B0604020202020204" pitchFamily="34" charset="0"/>
              <a:buChar char="•"/>
            </a:pPr>
            <a:r>
              <a:rPr lang="zh-CN" altLang="en-US" dirty="0"/>
              <a:t>标准：拟合指标比原模型差得多</a:t>
            </a:r>
            <a:endParaRPr lang="zh-CN" altLang="en-US" dirty="0"/>
          </a:p>
          <a:p>
            <a:pPr marL="800100" lvl="1" indent="-342900">
              <a:buFont typeface="Arial" panose="020B0604020202020204" pitchFamily="34" charset="0"/>
              <a:buChar char="•"/>
            </a:pPr>
            <a:r>
              <a:rPr lang="zh-CN" altLang="en-US" dirty="0"/>
              <a:t>结果：one-factor model ：RMSEA= 0.161</a:t>
            </a:r>
            <a:endParaRPr lang="zh-CN" altLang="en-US" dirty="0"/>
          </a:p>
          <a:p>
            <a:pPr lvl="1" indent="0">
              <a:buFont typeface="Arial" panose="020B0604020202020204" pitchFamily="34" charset="0"/>
              <a:buNone/>
            </a:pPr>
            <a:r>
              <a:rPr lang="zh-CN" altLang="en-US" dirty="0"/>
              <a:t>                    the proposed model ：RMSEA= 0.061  </a:t>
            </a:r>
            <a:endParaRPr lang="zh-CN" altLang="en-US"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1446530" y="4820920"/>
            <a:ext cx="1983740" cy="1724660"/>
          </a:xfrm>
          <a:prstGeom prst="rect">
            <a:avLst/>
          </a:prstGeom>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922020"/>
          </a:xfrm>
          <a:prstGeom prst="rect">
            <a:avLst/>
          </a:prstGeom>
          <a:noFill/>
        </p:spPr>
        <p:txBody>
          <a:bodyPr wrap="square" rtlCol="0">
            <a:spAutoFit/>
          </a:bodyPr>
          <a:lstStyle/>
          <a:p>
            <a:r>
              <a:rPr lang="zh-CN" altLang="en-US" dirty="0"/>
              <a:t>（</a:t>
            </a:r>
            <a:r>
              <a:rPr lang="en-US" altLang="zh-CN" dirty="0"/>
              <a:t>3</a:t>
            </a:r>
            <a:r>
              <a:rPr lang="zh-CN" altLang="en-US" dirty="0"/>
              <a:t>）信度检验</a:t>
            </a:r>
            <a:endParaRPr lang="zh-CN" altLang="en-US" dirty="0"/>
          </a:p>
          <a:p>
            <a:endParaRPr lang="zh-CN" altLang="en-US"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298450" y="2633345"/>
            <a:ext cx="8491220" cy="3082925"/>
          </a:xfrm>
          <a:prstGeom prst="rect">
            <a:avLst/>
          </a:prstGeom>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922020"/>
          </a:xfrm>
          <a:prstGeom prst="rect">
            <a:avLst/>
          </a:prstGeom>
          <a:noFill/>
        </p:spPr>
        <p:txBody>
          <a:bodyPr wrap="square" rtlCol="0">
            <a:spAutoFit/>
          </a:bodyPr>
          <a:lstStyle/>
          <a:p>
            <a:r>
              <a:rPr lang="zh-CN" altLang="en-US" dirty="0"/>
              <a:t>（</a:t>
            </a:r>
            <a:r>
              <a:rPr lang="en-US" altLang="zh-CN" dirty="0"/>
              <a:t>3</a:t>
            </a:r>
            <a:r>
              <a:rPr lang="zh-CN" altLang="en-US" dirty="0"/>
              <a:t>）效度</a:t>
            </a:r>
            <a:r>
              <a:rPr lang="zh-CN" altLang="en-US" dirty="0"/>
              <a:t>检验</a:t>
            </a:r>
            <a:endParaRPr lang="zh-CN" altLang="en-US" dirty="0"/>
          </a:p>
          <a:p>
            <a:endParaRPr lang="zh-CN" altLang="en-US"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0" y="2638425"/>
            <a:ext cx="9020175" cy="3189605"/>
          </a:xfrm>
          <a:prstGeom prst="rect">
            <a:avLst/>
          </a:prstGeom>
        </p:spPr>
      </p:pic>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1753235"/>
          </a:xfrm>
          <a:prstGeom prst="rect">
            <a:avLst/>
          </a:prstGeom>
          <a:noFill/>
        </p:spPr>
        <p:txBody>
          <a:bodyPr wrap="square" rtlCol="0">
            <a:spAutoFit/>
          </a:bodyPr>
          <a:lstStyle/>
          <a:p>
            <a:r>
              <a:rPr lang="zh-CN" altLang="en-US" dirty="0"/>
              <a:t>（</a:t>
            </a:r>
            <a:r>
              <a:rPr lang="en-US" altLang="zh-CN" dirty="0"/>
              <a:t>4</a:t>
            </a:r>
            <a:r>
              <a:rPr lang="zh-CN" altLang="en-US" dirty="0"/>
              <a:t>）模型结构评估</a:t>
            </a:r>
            <a:endParaRPr lang="zh-CN" altLang="en-US" dirty="0"/>
          </a:p>
          <a:p>
            <a:pPr marL="285750" indent="-285750">
              <a:buFont typeface="Arial" panose="020B0604020202020204" pitchFamily="34" charset="0"/>
              <a:buChar char="•"/>
            </a:pPr>
            <a:r>
              <a:rPr lang="zh-CN" altLang="en-US" dirty="0"/>
              <a:t>表明结构模型与数据集之间具有良好的拟合度（RMSEA = 0.065，CFI = 0.98，IFI = 0.98，NFI = 0.97，NNFI = 0.98</a:t>
            </a:r>
            <a:endParaRPr lang="zh-CN" altLang="en-US" dirty="0"/>
          </a:p>
          <a:p>
            <a:pPr marL="285750" indent="-285750">
              <a:buFont typeface="Arial" panose="020B0604020202020204" pitchFamily="34" charset="0"/>
              <a:buChar char="•"/>
            </a:pPr>
            <a:r>
              <a:rPr lang="zh-CN" altLang="en-US" dirty="0"/>
              <a:t>模型结果：</a:t>
            </a: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1"/>
          <a:stretch>
            <a:fillRect/>
          </a:stretch>
        </p:blipFill>
        <p:spPr>
          <a:xfrm>
            <a:off x="1262380" y="3225165"/>
            <a:ext cx="7172960" cy="3442335"/>
          </a:xfrm>
          <a:prstGeom prst="rect">
            <a:avLst/>
          </a:prstGeom>
        </p:spPr>
      </p:pic>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1198880"/>
          </a:xfrm>
          <a:prstGeom prst="rect">
            <a:avLst/>
          </a:prstGeom>
          <a:noFill/>
        </p:spPr>
        <p:txBody>
          <a:bodyPr wrap="square" rtlCol="0">
            <a:spAutoFit/>
          </a:bodyPr>
          <a:lstStyle/>
          <a:p>
            <a:r>
              <a:rPr lang="zh-CN" altLang="en-US" dirty="0"/>
              <a:t>（</a:t>
            </a:r>
            <a:r>
              <a:rPr lang="en-US" altLang="zh-CN" dirty="0"/>
              <a:t>5</a:t>
            </a:r>
            <a:r>
              <a:rPr lang="zh-CN" altLang="en-US" dirty="0"/>
              <a:t>）中介效应分析</a:t>
            </a:r>
            <a:endParaRPr lang="zh-CN" altLang="en-US" dirty="0"/>
          </a:p>
          <a:p>
            <a:pPr indent="0">
              <a:buFont typeface="Arial" panose="020B0604020202020204" pitchFamily="34" charset="0"/>
              <a:buNone/>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152400" y="2306955"/>
            <a:ext cx="8961120" cy="4128770"/>
          </a:xfrm>
          <a:prstGeom prst="rect">
            <a:avLst/>
          </a:prstGeom>
        </p:spPr>
      </p:pic>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3138170"/>
          </a:xfrm>
          <a:prstGeom prst="rect">
            <a:avLst/>
          </a:prstGeom>
          <a:noFill/>
        </p:spPr>
        <p:txBody>
          <a:bodyPr wrap="square" rtlCol="0">
            <a:spAutoFit/>
          </a:bodyPr>
          <a:lstStyle/>
          <a:p>
            <a:r>
              <a:rPr lang="zh-CN" altLang="en-US" dirty="0"/>
              <a:t>（</a:t>
            </a:r>
            <a:r>
              <a:rPr lang="en-US" altLang="zh-CN" dirty="0"/>
              <a:t>1</a:t>
            </a:r>
            <a:r>
              <a:rPr lang="zh-CN" altLang="en-US" dirty="0"/>
              <a:t>）理论意义</a:t>
            </a:r>
            <a:endParaRPr lang="zh-CN" altLang="en-US" dirty="0"/>
          </a:p>
          <a:p>
            <a:pPr marL="342900" indent="-342900">
              <a:buFont typeface="+mj-ea"/>
              <a:buAutoNum type="circleNumDbPlain"/>
            </a:pPr>
            <a:r>
              <a:rPr lang="zh-CN" altLang="en-US" dirty="0"/>
              <a:t>通过使用社交购物网站</a:t>
            </a:r>
            <a:r>
              <a:rPr lang="zh-CN" altLang="en-US" dirty="0"/>
              <a:t>形成购买意向的新见解，丰富了现有的电子商务文献。</a:t>
            </a:r>
            <a:endParaRPr lang="zh-CN" altLang="en-US" dirty="0"/>
          </a:p>
          <a:p>
            <a:pPr marL="342900" indent="-342900">
              <a:buFont typeface="+mj-ea"/>
              <a:buAutoNum type="circleNumDbPlain"/>
            </a:pPr>
            <a:r>
              <a:rPr lang="zh-CN" altLang="en-US" dirty="0"/>
              <a:t>我们通过对SSW用户基于交易的活动：购买意愿的实证研究做出了贡献。</a:t>
            </a:r>
            <a:endParaRPr lang="zh-CN" altLang="en-US" dirty="0"/>
          </a:p>
          <a:p>
            <a:pPr marL="342900" indent="-342900">
              <a:buFont typeface="+mj-ea"/>
              <a:buAutoNum type="circleNumDbPlain"/>
            </a:pPr>
            <a:r>
              <a:rPr lang="zh-CN" altLang="en-US" dirty="0"/>
              <a:t>丰富现有的刺激物和机体的种类</a:t>
            </a:r>
            <a:r>
              <a:rPr lang="zh-CN" altLang="en-US" dirty="0"/>
              <a:t>并扩展了应用范围，为S-O-R模型做出了贡献。</a:t>
            </a:r>
            <a:endParaRPr lang="zh-CN" altLang="en-US" dirty="0"/>
          </a:p>
          <a:p>
            <a:pPr marL="342900" indent="-342900">
              <a:buFont typeface="+mj-ea"/>
              <a:buAutoNum type="circleNumDbPlain"/>
            </a:pPr>
            <a:r>
              <a:rPr lang="zh-CN" altLang="en-US" dirty="0"/>
              <a:t>更深入地了解了SSW的环境要素，这些要素会影响消费者的评估和决策过程。</a:t>
            </a:r>
            <a:endParaRPr lang="zh-CN" altLang="en-US" dirty="0"/>
          </a:p>
          <a:p>
            <a:pPr marL="342900" indent="-342900">
              <a:buFont typeface="+mj-ea"/>
              <a:buAutoNum type="circleNumDbPlain"/>
            </a:pPr>
            <a:r>
              <a:rPr lang="zh-CN" altLang="en-US" dirty="0"/>
              <a:t>我们提供了与创建s-commerce业务模型相关的经济原因的见解。</a:t>
            </a: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一、期刊简介</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33757" y="859208"/>
            <a:ext cx="8043761" cy="90582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International Journal of Information Management</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endParaRPr lang="zh-CN" altLang="en-US"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57608" y="1481597"/>
            <a:ext cx="2476500" cy="2286000"/>
          </a:xfrm>
          <a:prstGeom prst="rect">
            <a:avLst/>
          </a:prstGeom>
        </p:spPr>
      </p:pic>
      <p:pic>
        <p:nvPicPr>
          <p:cNvPr id="4" name="图片 3"/>
          <p:cNvPicPr>
            <a:picLocks noChangeAspect="1"/>
          </p:cNvPicPr>
          <p:nvPr/>
        </p:nvPicPr>
        <p:blipFill>
          <a:blip r:embed="rId2"/>
          <a:stretch>
            <a:fillRect/>
          </a:stretch>
        </p:blipFill>
        <p:spPr>
          <a:xfrm>
            <a:off x="2203845" y="3496235"/>
            <a:ext cx="6940155" cy="2931478"/>
          </a:xfrm>
          <a:prstGeom prst="rect">
            <a:avLst/>
          </a:prstGeom>
        </p:spPr>
      </p:pic>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2861310"/>
          </a:xfrm>
          <a:prstGeom prst="rect">
            <a:avLst/>
          </a:prstGeom>
          <a:noFill/>
        </p:spPr>
        <p:txBody>
          <a:bodyPr wrap="square" rtlCol="0">
            <a:spAutoFit/>
          </a:bodyPr>
          <a:lstStyle/>
          <a:p>
            <a:r>
              <a:rPr lang="zh-CN" altLang="en-US" dirty="0"/>
              <a:t>（</a:t>
            </a:r>
            <a:r>
              <a:rPr lang="en-US" altLang="zh-CN" dirty="0"/>
              <a:t>2</a:t>
            </a:r>
            <a:r>
              <a:rPr lang="zh-CN" altLang="en-US" dirty="0"/>
              <a:t>）实际</a:t>
            </a:r>
            <a:r>
              <a:rPr lang="zh-CN" altLang="en-US" dirty="0"/>
              <a:t>意义</a:t>
            </a:r>
            <a:endParaRPr lang="zh-CN" altLang="en-US" dirty="0"/>
          </a:p>
          <a:p>
            <a:endParaRPr lang="zh-CN" altLang="en-US" dirty="0"/>
          </a:p>
          <a:p>
            <a:pPr marL="342900" indent="-342900">
              <a:buFont typeface="+mj-ea"/>
              <a:buAutoNum type="circleNumDbPlain"/>
            </a:pPr>
            <a:r>
              <a:rPr lang="zh-CN" altLang="en-US" dirty="0"/>
              <a:t>为SSW运营商改善其系统和管理策略提供了实际意义。</a:t>
            </a:r>
            <a:endParaRPr lang="zh-CN" altLang="en-US" dirty="0"/>
          </a:p>
          <a:p>
            <a:pPr marL="342900" indent="-342900">
              <a:buFont typeface="+mj-ea"/>
              <a:buAutoNum type="circleNumDbPlain"/>
            </a:pPr>
            <a:r>
              <a:rPr lang="zh-CN" altLang="en-US" dirty="0"/>
              <a:t>这项研究启发了其他电子商务用户群体，即希望在SSW上推广其产品和品牌的公司或零售商，因为结果有助于他们确定消费者高度评价的内容。</a:t>
            </a:r>
            <a:endParaRPr lang="zh-CN" altLang="en-US" dirty="0"/>
          </a:p>
          <a:p>
            <a:pPr marL="342900" indent="-342900">
              <a:buFont typeface="+mj-ea"/>
              <a:buAutoNum type="circleNumDbPlain"/>
            </a:pPr>
            <a:r>
              <a:rPr lang="zh-CN" altLang="en-US" dirty="0"/>
              <a:t>商店老板可能会尝试创建一个环境，使消费者可以轻松地基于同伴互动发现和评估产品，因为这项研究再次证实了同伴影响力的重要性。</a:t>
            </a:r>
            <a:endParaRPr lang="zh-CN" altLang="en-US" dirty="0"/>
          </a:p>
          <a:p>
            <a:pPr indent="0">
              <a:buFont typeface="+mj-ea"/>
              <a:buNone/>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6</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局限和未来方向</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970" y="1998345"/>
            <a:ext cx="7759065" cy="3969385"/>
          </a:xfrm>
          <a:prstGeom prst="rect">
            <a:avLst/>
          </a:prstGeom>
          <a:noFill/>
        </p:spPr>
        <p:txBody>
          <a:bodyPr wrap="square" rtlCol="0">
            <a:spAutoFit/>
          </a:bodyPr>
          <a:lstStyle/>
          <a:p>
            <a:r>
              <a:rPr lang="zh-CN" altLang="en-US" dirty="0"/>
              <a:t>（</a:t>
            </a:r>
            <a:r>
              <a:rPr lang="en-US" altLang="zh-CN" dirty="0"/>
              <a:t>1</a:t>
            </a:r>
            <a:r>
              <a:rPr lang="zh-CN" altLang="en-US" dirty="0"/>
              <a:t>）局限</a:t>
            </a:r>
            <a:endParaRPr lang="zh-CN" altLang="en-US" dirty="0"/>
          </a:p>
          <a:p>
            <a:endParaRPr lang="zh-CN" altLang="en-US" dirty="0"/>
          </a:p>
          <a:p>
            <a:pPr marL="342900" indent="-342900">
              <a:buFont typeface="+mj-ea"/>
              <a:buAutoNum type="circleNumDbPlain"/>
            </a:pPr>
            <a:r>
              <a:rPr lang="zh-CN" altLang="en-US" dirty="0"/>
              <a:t>本次实证调查的背景是中国的SSW，因此受访者受到了限制。考虑到文化的影响，研究结果的推广性受到一定限制。</a:t>
            </a:r>
            <a:endParaRPr lang="zh-CN" altLang="en-US" dirty="0"/>
          </a:p>
          <a:p>
            <a:pPr marL="342900" indent="-342900">
              <a:buFont typeface="+mj-ea"/>
              <a:buAutoNum type="circleNumDbPlain"/>
            </a:pPr>
            <a:r>
              <a:rPr lang="zh-CN" altLang="en-US" dirty="0"/>
              <a:t>体验购物价值是从SSW消费者的利益和成本之间进行权衡得出的净值，而可能对价值观念产生不利影响的成本可能会成为刺激物收集中有趣且启发性的补充。</a:t>
            </a:r>
            <a:endParaRPr lang="zh-CN" altLang="en-US" dirty="0"/>
          </a:p>
          <a:p>
            <a:pPr marL="342900" indent="-342900">
              <a:buFont typeface="+mj-ea"/>
              <a:buAutoNum type="circleNumDbPlain"/>
            </a:pPr>
            <a:r>
              <a:rPr lang="zh-CN" altLang="en-US" dirty="0"/>
              <a:t>消费者在处理不同类型的产品时可能对环境信号和价值有不同的反应。</a:t>
            </a:r>
            <a:endParaRPr lang="zh-CN" altLang="en-US" dirty="0"/>
          </a:p>
          <a:p>
            <a:pPr marL="342900" indent="-342900">
              <a:buFont typeface="+mj-ea"/>
              <a:buAutoNum type="circleNumDbPlain"/>
            </a:pPr>
            <a:r>
              <a:rPr lang="zh-CN" altLang="en-US" dirty="0"/>
              <a:t>在重点研究购买意图的同时，在第三方网站上确认实际购买行为也具有启发性。 可以纵向进行进一步的研究，以确认点击和实际购买之间的联系。 </a:t>
            </a:r>
            <a:endParaRPr lang="zh-CN" altLang="en-US" dirty="0"/>
          </a:p>
          <a:p>
            <a:pPr indent="0">
              <a:buFont typeface="+mj-ea"/>
              <a:buNone/>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三、收获与启示</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82822" y="1850337"/>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33622" y="1856687"/>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356361" y="1825258"/>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理解透彻了</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S-O-R</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范式</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27" name="组合 74"/>
          <p:cNvGrpSpPr/>
          <p:nvPr/>
        </p:nvGrpSpPr>
        <p:grpSpPr bwMode="auto">
          <a:xfrm>
            <a:off x="808204" y="3911374"/>
            <a:ext cx="414337" cy="369888"/>
            <a:chOff x="1764538" y="1892300"/>
            <a:chExt cx="3518663" cy="3073400"/>
          </a:xfrm>
        </p:grpSpPr>
        <p:sp>
          <p:nvSpPr>
            <p:cNvPr id="29" name="矩形 2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3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3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3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33" name="矩形 8"/>
          <p:cNvSpPr>
            <a:spLocks noChangeArrowheads="1"/>
          </p:cNvSpPr>
          <p:nvPr/>
        </p:nvSpPr>
        <p:spPr bwMode="auto">
          <a:xfrm>
            <a:off x="859004" y="391772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文本框 9"/>
          <p:cNvSpPr txBox="1"/>
          <p:nvPr/>
        </p:nvSpPr>
        <p:spPr>
          <a:xfrm>
            <a:off x="1371934" y="3910539"/>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加深了对完全中介和部分中介的理解</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164"/>
          <p:cNvSpPr>
            <a:spLocks noChangeArrowheads="1"/>
          </p:cNvSpPr>
          <p:nvPr/>
        </p:nvSpPr>
        <p:spPr bwMode="auto">
          <a:xfrm>
            <a:off x="651272" y="2995729"/>
            <a:ext cx="73853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谢谢大家！</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直角三角形 42"/>
          <p:cNvSpPr/>
          <p:nvPr/>
        </p:nvSpPr>
        <p:spPr>
          <a:xfrm flipH="1" flipV="1">
            <a:off x="7177368" y="1"/>
            <a:ext cx="1966632" cy="2218765"/>
          </a:xfrm>
          <a:prstGeom prst="rtTriangl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flipV="1">
            <a:off x="8180784" y="6010275"/>
            <a:ext cx="947740" cy="852668"/>
            <a:chOff x="10907712" y="6029319"/>
            <a:chExt cx="1263653" cy="852668"/>
          </a:xfrm>
        </p:grpSpPr>
        <p:grpSp>
          <p:nvGrpSpPr>
            <p:cNvPr id="77" name="组合 136"/>
            <p:cNvGrpSpPr/>
            <p:nvPr/>
          </p:nvGrpSpPr>
          <p:grpSpPr bwMode="auto">
            <a:xfrm flipH="1" flipV="1">
              <a:off x="10907712" y="6029319"/>
              <a:ext cx="1263651" cy="412768"/>
              <a:chOff x="704462" y="4103022"/>
              <a:chExt cx="897162" cy="293476"/>
            </a:xfrm>
          </p:grpSpPr>
          <p:sp>
            <p:nvSpPr>
              <p:cNvPr id="78" name="矩形 77"/>
              <p:cNvSpPr/>
              <p:nvPr/>
            </p:nvSpPr>
            <p:spPr>
              <a:xfrm>
                <a:off x="704462" y="4103032"/>
                <a:ext cx="279518" cy="279919"/>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79" name="矩形 78"/>
              <p:cNvSpPr/>
              <p:nvPr/>
            </p:nvSpPr>
            <p:spPr>
              <a:xfrm>
                <a:off x="1013284" y="4103022"/>
                <a:ext cx="279518" cy="279918"/>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80" name="矩形 79"/>
              <p:cNvSpPr/>
              <p:nvPr/>
            </p:nvSpPr>
            <p:spPr>
              <a:xfrm>
                <a:off x="1322106" y="4116579"/>
                <a:ext cx="279518" cy="279919"/>
              </a:xfrm>
              <a:prstGeom prst="rect">
                <a:avLst/>
              </a:prstGeom>
              <a:solidFill>
                <a:srgbClr val="D1D2D6"/>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sp>
          <p:nvSpPr>
            <p:cNvPr id="84" name="矩形 83"/>
            <p:cNvSpPr/>
            <p:nvPr/>
          </p:nvSpPr>
          <p:spPr bwMode="auto">
            <a:xfrm flipV="1">
              <a:off x="11777664" y="6488287"/>
              <a:ext cx="393701" cy="393700"/>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grpSp>
        <p:nvGrpSpPr>
          <p:cNvPr id="90" name="组合 92"/>
          <p:cNvGrpSpPr/>
          <p:nvPr/>
        </p:nvGrpSpPr>
        <p:grpSpPr bwMode="auto">
          <a:xfrm>
            <a:off x="0" y="0"/>
            <a:ext cx="2902744" cy="1287462"/>
            <a:chOff x="87085" y="3799078"/>
            <a:chExt cx="2749422" cy="914920"/>
          </a:xfrm>
        </p:grpSpPr>
        <p:sp>
          <p:nvSpPr>
            <p:cNvPr id="91" name="矩形 90"/>
            <p:cNvSpPr/>
            <p:nvPr/>
          </p:nvSpPr>
          <p:spPr>
            <a:xfrm>
              <a:off x="87085"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2" name="矩形 91"/>
            <p:cNvSpPr/>
            <p:nvPr/>
          </p:nvSpPr>
          <p:spPr>
            <a:xfrm>
              <a:off x="396085"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a:xfrm>
              <a:off x="703957" y="4434220"/>
              <a:ext cx="280807"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4" name="矩形 93"/>
            <p:cNvSpPr/>
            <p:nvPr/>
          </p:nvSpPr>
          <p:spPr>
            <a:xfrm>
              <a:off x="1012956" y="4434220"/>
              <a:ext cx="279679"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5" name="矩形 94"/>
            <p:cNvSpPr/>
            <p:nvPr/>
          </p:nvSpPr>
          <p:spPr>
            <a:xfrm>
              <a:off x="1321956"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6" name="矩形 95"/>
            <p:cNvSpPr/>
            <p:nvPr/>
          </p:nvSpPr>
          <p:spPr>
            <a:xfrm>
              <a:off x="1630956"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7" name="矩形 96"/>
            <p:cNvSpPr/>
            <p:nvPr/>
          </p:nvSpPr>
          <p:spPr>
            <a:xfrm>
              <a:off x="1938829" y="4434220"/>
              <a:ext cx="280806"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8" name="矩形 97"/>
            <p:cNvSpPr/>
            <p:nvPr/>
          </p:nvSpPr>
          <p:spPr>
            <a:xfrm>
              <a:off x="2247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9" name="矩形 98"/>
            <p:cNvSpPr/>
            <p:nvPr/>
          </p:nvSpPr>
          <p:spPr>
            <a:xfrm>
              <a:off x="2556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0" name="矩形 99"/>
            <p:cNvSpPr/>
            <p:nvPr/>
          </p:nvSpPr>
          <p:spPr>
            <a:xfrm>
              <a:off x="703957" y="4116085"/>
              <a:ext cx="280807"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1" name="矩形 100"/>
            <p:cNvSpPr/>
            <p:nvPr/>
          </p:nvSpPr>
          <p:spPr>
            <a:xfrm>
              <a:off x="1012956" y="4116085"/>
              <a:ext cx="279679" cy="280907"/>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2" name="矩形 101"/>
            <p:cNvSpPr/>
            <p:nvPr/>
          </p:nvSpPr>
          <p:spPr>
            <a:xfrm>
              <a:off x="1321956" y="4116085"/>
              <a:ext cx="279679" cy="280907"/>
            </a:xfrm>
            <a:prstGeom prst="rect">
              <a:avLst/>
            </a:prstGeom>
            <a:solidFill>
              <a:srgbClr val="D1D2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3" name="矩形 102"/>
            <p:cNvSpPr/>
            <p:nvPr/>
          </p:nvSpPr>
          <p:spPr>
            <a:xfrm>
              <a:off x="1630956" y="4116085"/>
              <a:ext cx="279679"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4" name="矩形 103"/>
            <p:cNvSpPr/>
            <p:nvPr/>
          </p:nvSpPr>
          <p:spPr>
            <a:xfrm>
              <a:off x="703957" y="3799078"/>
              <a:ext cx="280807"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5" name="矩形 104"/>
            <p:cNvSpPr/>
            <p:nvPr/>
          </p:nvSpPr>
          <p:spPr>
            <a:xfrm>
              <a:off x="1012956" y="3799078"/>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6" name="矩形 105"/>
            <p:cNvSpPr/>
            <p:nvPr/>
          </p:nvSpPr>
          <p:spPr>
            <a:xfrm>
              <a:off x="87085" y="3799078"/>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1164288" y="2600395"/>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870623" y="3454918"/>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894181" y="4080089"/>
            <a:ext cx="2235819" cy="45720"/>
            <a:chOff x="4992858" y="2973184"/>
            <a:chExt cx="2981092" cy="45720"/>
          </a:xfrm>
        </p:grpSpPr>
        <p:cxnSp>
          <p:nvCxnSpPr>
            <p:cNvPr id="40" name="直接连接符 39"/>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42" name="梯形 41"/>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844231" y="4985752"/>
            <a:ext cx="6587105" cy="943610"/>
          </a:xfrm>
          <a:prstGeom prst="rect">
            <a:avLst/>
          </a:prstGeom>
          <a:noFill/>
        </p:spPr>
        <p:txBody>
          <a:bodyPr wrap="square" rtlCol="0">
            <a:spAutoFit/>
          </a:bodyPr>
          <a:lstStyle/>
          <a:p>
            <a:pPr algn="ctr">
              <a:lnSpc>
                <a:spcPct val="120000"/>
              </a:lnSpc>
            </a:pPr>
            <a:r>
              <a:rPr lang="zh-CN" altLang="en-US" sz="2200" b="1" dirty="0">
                <a:solidFill>
                  <a:srgbClr val="003399"/>
                </a:solidFill>
                <a:latin typeface="微软雅黑" panose="020B0503020204020204" pitchFamily="34" charset="-122"/>
                <a:ea typeface="微软雅黑" panose="020B0503020204020204" pitchFamily="34" charset="-122"/>
              </a:rPr>
              <a:t>汇报人：陈美芳</a:t>
            </a:r>
            <a:r>
              <a:rPr lang="en-US" altLang="zh-CN" sz="2200" b="1" dirty="0">
                <a:solidFill>
                  <a:srgbClr val="003399"/>
                </a:solidFill>
                <a:latin typeface="微软雅黑" panose="020B0503020204020204" pitchFamily="34" charset="-122"/>
                <a:ea typeface="微软雅黑" panose="020B0503020204020204" pitchFamily="34" charset="-122"/>
              </a:rPr>
              <a:t>      </a:t>
            </a:r>
            <a:endParaRPr lang="en-US" altLang="zh-CN" sz="2200" b="1" dirty="0">
              <a:solidFill>
                <a:srgbClr val="003399"/>
              </a:solidFill>
              <a:latin typeface="微软雅黑" panose="020B0503020204020204" pitchFamily="34" charset="-122"/>
              <a:ea typeface="微软雅黑" panose="020B0503020204020204" pitchFamily="34" charset="-122"/>
            </a:endParaRPr>
          </a:p>
          <a:p>
            <a:pPr algn="ctr">
              <a:lnSpc>
                <a:spcPct val="120000"/>
              </a:lnSpc>
              <a:spcBef>
                <a:spcPts val="600"/>
              </a:spcBef>
            </a:pPr>
            <a:r>
              <a:rPr lang="en-US" altLang="zh-CN" sz="2000" b="1" dirty="0">
                <a:solidFill>
                  <a:srgbClr val="003399"/>
                </a:solidFill>
                <a:latin typeface="微软雅黑" panose="020B0503020204020204" pitchFamily="34" charset="-122"/>
                <a:ea typeface="微软雅黑" panose="020B0503020204020204" pitchFamily="34" charset="-122"/>
              </a:rPr>
              <a:t>2020/12/12</a:t>
            </a:r>
            <a:endParaRPr lang="zh-CN" altLang="en-US" sz="2000" b="1" dirty="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2"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right)">
                                      <p:cBhvr>
                                        <p:cTn id="10" dur="500"/>
                                        <p:tgtEl>
                                          <p:spTgt spid="39"/>
                                        </p:tgtEl>
                                      </p:cBhvr>
                                    </p:animEffect>
                                  </p:childTnLst>
                                </p:cTn>
                              </p:par>
                              <p:par>
                                <p:cTn id="11" presetID="22" presetClass="entr" presetSubtype="4"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写作背景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843915" y="2058035"/>
            <a:ext cx="7748270" cy="3415030"/>
          </a:xfrm>
          <a:prstGeom prst="rect">
            <a:avLst/>
          </a:prstGeom>
          <a:noFill/>
        </p:spPr>
        <p:txBody>
          <a:bodyPr wrap="square" rtlCol="0">
            <a:spAutoFit/>
          </a:bodyPr>
          <a:p>
            <a:r>
              <a:rPr lang="zh-CN" altLang="en-US"/>
              <a:t>（</a:t>
            </a:r>
            <a:r>
              <a:rPr lang="en-US" altLang="zh-CN"/>
              <a:t>1</a:t>
            </a:r>
            <a:r>
              <a:rPr lang="zh-CN" altLang="en-US"/>
              <a:t>）现实背景</a:t>
            </a:r>
            <a:endParaRPr lang="zh-CN" altLang="en-US"/>
          </a:p>
          <a:p>
            <a:pPr marL="285750" indent="-285750">
              <a:buFont typeface="Arial" panose="020B0604020202020204" pitchFamily="34" charset="0"/>
              <a:buChar char="•"/>
            </a:pPr>
            <a:r>
              <a:rPr lang="zh-CN" altLang="en-US"/>
              <a:t>社交商务（s-commerce）是电子商务（e-commerce）的发展，突显了在线社交网络在促进业务中的作用，近年来越来越得到普及。</a:t>
            </a:r>
            <a:endParaRPr lang="zh-CN" altLang="en-US"/>
          </a:p>
          <a:p>
            <a:pPr marL="285750" indent="-285750">
              <a:buFont typeface="Arial" panose="020B0604020202020204" pitchFamily="34" charset="0"/>
              <a:buChar char="•"/>
            </a:pPr>
            <a:r>
              <a:rPr lang="zh-CN" altLang="en-US"/>
              <a:t>社交媒体的热度持续升温表明：社交购物代表着未来电子商务发展</a:t>
            </a:r>
            <a:r>
              <a:rPr lang="zh-CN" altLang="en-US"/>
              <a:t>机遇</a:t>
            </a:r>
            <a:r>
              <a:rPr lang="zh-CN" altLang="en-US"/>
              <a:t>的核心。</a:t>
            </a:r>
            <a:endParaRPr lang="zh-CN" altLang="en-US"/>
          </a:p>
          <a:p>
            <a:pPr marL="285750" indent="-285750">
              <a:buFont typeface="Arial" panose="020B0604020202020204" pitchFamily="34" charset="0"/>
              <a:buChar char="•"/>
            </a:pPr>
            <a:r>
              <a:rPr lang="zh-CN" altLang="en-US"/>
              <a:t>对于消费者而言，社交商务带来了一种新颖的在线购物方式</a:t>
            </a:r>
            <a:r>
              <a:rPr lang="en-US" altLang="zh-CN"/>
              <a:t>——</a:t>
            </a:r>
            <a:r>
              <a:rPr lang="zh-CN" altLang="en-US"/>
              <a:t>社交购物。 这意味着消费者通过他们的个人在线社交网络联系而建立联系，通过该联系他们可以发现，共享，推荐和评价产品，交换购物信息，知识和观点并获得进行交易的机会。</a:t>
            </a:r>
            <a:endParaRPr lang="zh-CN" altLang="en-US"/>
          </a:p>
          <a:p>
            <a:pPr marL="285750" indent="-285750">
              <a:buFont typeface="Arial" panose="020B0604020202020204" pitchFamily="34" charset="0"/>
              <a:buChar char="•"/>
            </a:pPr>
            <a:r>
              <a:rPr lang="zh-CN" altLang="en-US"/>
              <a:t>社交</a:t>
            </a:r>
            <a:r>
              <a:rPr lang="zh-CN" altLang="en-US"/>
              <a:t>购物的商业价值已得到广泛认可，并且已经建立了新的系统来为此类活动提供专门的支持，即社交购物网站。</a:t>
            </a:r>
            <a:endParaRPr lang="zh-CN" altLang="en-US"/>
          </a:p>
          <a:p>
            <a:pPr marL="285750" indent="-285750">
              <a:buFont typeface="Arial" panose="020B0604020202020204" pitchFamily="34" charset="0"/>
              <a:buChar char="•"/>
            </a:pPr>
            <a:endParaRPr lang="zh-CN" altLang="en-US"/>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写作背景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843915" y="2058035"/>
            <a:ext cx="7748270" cy="2861310"/>
          </a:xfrm>
          <a:prstGeom prst="rect">
            <a:avLst/>
          </a:prstGeom>
          <a:noFill/>
        </p:spPr>
        <p:txBody>
          <a:bodyPr wrap="square" rtlCol="0">
            <a:spAutoFit/>
          </a:bodyPr>
          <a:p>
            <a:r>
              <a:rPr lang="zh-CN" altLang="en-US"/>
              <a:t>（</a:t>
            </a:r>
            <a:r>
              <a:rPr lang="en-US" altLang="zh-CN"/>
              <a:t>2</a:t>
            </a:r>
            <a:r>
              <a:rPr lang="zh-CN" altLang="en-US"/>
              <a:t>）理论</a:t>
            </a:r>
            <a:r>
              <a:rPr lang="zh-CN" altLang="en-US"/>
              <a:t>背景</a:t>
            </a:r>
            <a:endParaRPr lang="zh-CN" altLang="en-US"/>
          </a:p>
          <a:p>
            <a:pPr marL="285750" indent="-285750">
              <a:buFont typeface="Arial" panose="020B0604020202020204" pitchFamily="34" charset="0"/>
              <a:buChar char="•"/>
            </a:pPr>
            <a:r>
              <a:rPr lang="zh-CN" altLang="en-US"/>
              <a:t>社交媒体对于学者来说是关键和具挑战性的研究主题之一，具有重要的理论和实践意义。</a:t>
            </a:r>
            <a:endParaRPr lang="zh-CN" altLang="en-US"/>
          </a:p>
          <a:p>
            <a:pPr marL="285750" indent="-285750">
              <a:buFont typeface="Arial" panose="020B0604020202020204" pitchFamily="34" charset="0"/>
              <a:buChar char="•"/>
            </a:pPr>
            <a:r>
              <a:rPr lang="zh-CN" altLang="en-US"/>
              <a:t>迄今为止进行的研究仅涵盖了这方面的少数问题。</a:t>
            </a:r>
            <a:endParaRPr lang="zh-CN" altLang="en-US"/>
          </a:p>
          <a:p>
            <a:pPr lvl="1" indent="0">
              <a:buFont typeface="+mj-ea"/>
              <a:buNone/>
            </a:pPr>
            <a:r>
              <a:rPr lang="zh-CN" altLang="en-US"/>
              <a:t>在电子商务领域，研究集中于</a:t>
            </a:r>
            <a:r>
              <a:rPr lang="zh-CN" altLang="en-US" b="1"/>
              <a:t>定义问题</a:t>
            </a:r>
            <a:r>
              <a:rPr lang="zh-CN" altLang="en-US"/>
              <a:t>和消费者使用或参与一般</a:t>
            </a:r>
            <a:r>
              <a:rPr lang="zh-CN" altLang="en-US" b="1"/>
              <a:t>电子商务活动的意图。</a:t>
            </a:r>
            <a:endParaRPr lang="zh-CN" altLang="en-US" b="1"/>
          </a:p>
          <a:p>
            <a:pPr marL="285750" lvl="0" indent="-285750">
              <a:buFont typeface="Arial" panose="020B0604020202020204" pitchFamily="34" charset="0"/>
              <a:buChar char="•"/>
            </a:pPr>
            <a:r>
              <a:rPr lang="zh-CN" altLang="en-US"/>
              <a:t>研究人员需要更深入地研究社交购物的更详细方面，特别是，人们几乎不了解在社交</a:t>
            </a:r>
            <a:r>
              <a:rPr lang="zh-CN" altLang="en-US"/>
              <a:t>购物环境中发生的活动如何促进有效的商业成果（即交易）。</a:t>
            </a:r>
            <a:endParaRPr lang="zh-CN" altLang="en-US"/>
          </a:p>
          <a:p>
            <a:pPr marL="285750" lvl="0" indent="-285750">
              <a:buFont typeface="Arial" panose="020B0604020202020204" pitchFamily="34" charset="0"/>
              <a:buChar char="•"/>
            </a:pPr>
            <a:endParaRPr lang="zh-CN" altLang="en-US"/>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2012561"/>
            <a:ext cx="6872841" cy="3969385"/>
          </a:xfrm>
          <a:prstGeom prst="rect">
            <a:avLst/>
          </a:prstGeom>
          <a:noFill/>
        </p:spPr>
        <p:txBody>
          <a:bodyPr wrap="square" rtlCol="0">
            <a:spAutoFit/>
          </a:bodyPr>
          <a:lstStyle/>
          <a:p>
            <a:r>
              <a:rPr lang="zh-CN" altLang="en-US" dirty="0"/>
              <a:t>（</a:t>
            </a:r>
            <a:r>
              <a:rPr lang="en-US" altLang="zh-CN" dirty="0"/>
              <a:t>1</a:t>
            </a:r>
            <a:r>
              <a:rPr lang="zh-CN" altLang="en-US" dirty="0"/>
              <a:t>）社交购物网站</a:t>
            </a:r>
            <a:endParaRPr lang="en-US" altLang="zh-CN" dirty="0"/>
          </a:p>
          <a:p>
            <a:pPr algn="just"/>
            <a:r>
              <a:rPr lang="zh-CN" altLang="en-US" dirty="0"/>
              <a:t>①概念：</a:t>
            </a:r>
            <a:r>
              <a:rPr lang="zh-CN" dirty="0"/>
              <a:t>SSW是一种在线社区，它与消费者建立联系，并围绕与购物相关的兴趣而发展。它致力于支持社交购物活动，从产品推荐，购物经验共享到协作购买。除了支持互动之外，SSW还提供直接的购物帮助。</a:t>
            </a:r>
            <a:endParaRPr lang="zh-CN" dirty="0"/>
          </a:p>
          <a:p>
            <a:pPr algn="just"/>
            <a:r>
              <a:rPr lang="en-US" altLang="zh-CN" dirty="0"/>
              <a:t>②</a:t>
            </a:r>
            <a:r>
              <a:rPr lang="zh-CN" altLang="en-US" dirty="0"/>
              <a:t>与电子商务网站的区别</a:t>
            </a:r>
            <a:r>
              <a:rPr lang="zh-CN" altLang="en-US" dirty="0"/>
              <a:t>：</a:t>
            </a:r>
            <a:endParaRPr lang="en-US" altLang="zh-CN" dirty="0"/>
          </a:p>
          <a:p>
            <a:pPr marL="742950" lvl="1" indent="-285750" algn="just">
              <a:buFont typeface="Arial" panose="020B0604020202020204" pitchFamily="34" charset="0"/>
              <a:buChar char="•"/>
            </a:pPr>
            <a:r>
              <a:rPr lang="en-US" altLang="zh-CN" dirty="0"/>
              <a:t>电子商务突出了有效的商业交易，而SSW则侧重于社交网络，协作和信息共享，而购物则是次要重点</a:t>
            </a:r>
            <a:r>
              <a:rPr lang="zh-CN" altLang="en-US" dirty="0"/>
              <a:t>。</a:t>
            </a:r>
            <a:endParaRPr lang="zh-CN" altLang="en-US" dirty="0"/>
          </a:p>
          <a:p>
            <a:pPr marL="742950" lvl="1" indent="-285750" algn="just">
              <a:buFont typeface="Arial" panose="020B0604020202020204" pitchFamily="34" charset="0"/>
              <a:buChar char="•"/>
            </a:pPr>
            <a:r>
              <a:rPr lang="zh-CN" altLang="en-US" dirty="0"/>
              <a:t>电子商务用户通常是孤立的，他们分别与平台和卖方进行交互，并使用自己的知识来制定决策。但是，SSW促进了消费者之间的联系和对话，从而允许深入的意见交流和联系</a:t>
            </a:r>
            <a:endParaRPr lang="zh-CN" altLang="en-US" dirty="0"/>
          </a:p>
          <a:p>
            <a:pPr lvl="0" indent="0" algn="just">
              <a:buFont typeface="Arial" panose="020B0604020202020204" pitchFamily="34" charset="0"/>
              <a:buNone/>
            </a:pPr>
            <a:r>
              <a:rPr lang="en-US" altLang="zh-CN" dirty="0"/>
              <a:t>③</a:t>
            </a:r>
            <a:r>
              <a:rPr lang="zh-CN" altLang="en-US" dirty="0"/>
              <a:t>研究不足：</a:t>
            </a:r>
            <a:endParaRPr lang="en-US" altLang="zh-CN" dirty="0"/>
          </a:p>
          <a:p>
            <a:pPr marL="742950" lvl="1" indent="-285750">
              <a:buFont typeface="Arial" panose="020B0604020202020204" pitchFamily="34" charset="0"/>
              <a:buChar char="•"/>
            </a:pPr>
            <a:r>
              <a:rPr dirty="0"/>
              <a:t>用户的交易意图在学术领域仍然被忽略</a:t>
            </a:r>
            <a:endParaRPr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2082165"/>
            <a:ext cx="7426960" cy="4523105"/>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S-O-R</a:t>
            </a:r>
            <a:r>
              <a:rPr lang="zh-CN" altLang="en-US" dirty="0"/>
              <a:t>框架</a:t>
            </a:r>
            <a:endParaRPr lang="en-US" altLang="zh-CN" dirty="0"/>
          </a:p>
          <a:p>
            <a:pPr marL="342900" indent="-342900" algn="just">
              <a:buFont typeface="+mj-ea"/>
              <a:buAutoNum type="circleNumDbPlain"/>
            </a:pPr>
            <a:r>
              <a:rPr lang="en-US" altLang="zh-CN" dirty="0"/>
              <a:t>S-</a:t>
            </a:r>
            <a:r>
              <a:rPr lang="zh-CN" altLang="en-US" dirty="0"/>
              <a:t>O-R模型最初是由Mehrabian和Russell（1974）提出，目的是证明环境影响人类行为的机制。它认为，各种环境暗示会起到刺激作用，并影响一个人的内部生理、心理</a:t>
            </a:r>
            <a:r>
              <a:rPr lang="zh-CN" altLang="en-US" dirty="0"/>
              <a:t>（机体</a:t>
            </a:r>
            <a:r>
              <a:rPr lang="zh-CN" altLang="en-US" dirty="0"/>
              <a:t>），从而进一步导致该人的反应。</a:t>
            </a:r>
            <a:endParaRPr lang="zh-CN" altLang="en-US" dirty="0"/>
          </a:p>
          <a:p>
            <a:pPr marL="342900" indent="-342900" algn="just">
              <a:buFont typeface="+mj-ea"/>
              <a:buAutoNum type="circleNumDbPlain"/>
            </a:pPr>
            <a:endParaRPr lang="zh-CN" altLang="en-US" dirty="0"/>
          </a:p>
          <a:p>
            <a:pPr marL="342900" indent="-342900" algn="just">
              <a:buFont typeface="+mj-ea"/>
              <a:buAutoNum type="circleNumDbPlain"/>
            </a:pPr>
            <a:r>
              <a:rPr lang="en-US" altLang="zh-CN" dirty="0"/>
              <a:t>Why </a:t>
            </a:r>
            <a:r>
              <a:rPr lang="en-US" altLang="zh-CN" dirty="0">
                <a:sym typeface="+mn-ea"/>
              </a:rPr>
              <a:t>S-O-R</a:t>
            </a:r>
            <a:r>
              <a:rPr lang="zh-CN" altLang="en-US" dirty="0">
                <a:sym typeface="+mn-ea"/>
              </a:rPr>
              <a:t>框架</a:t>
            </a:r>
            <a:r>
              <a:rPr lang="zh-CN" altLang="en-US" dirty="0">
                <a:sym typeface="+mn-ea"/>
              </a:rPr>
              <a:t>？</a:t>
            </a:r>
            <a:endParaRPr lang="zh-CN" altLang="en-US" dirty="0">
              <a:sym typeface="+mn-ea"/>
            </a:endParaRPr>
          </a:p>
          <a:p>
            <a:pPr marL="742950" lvl="1" indent="-285750" algn="just">
              <a:buFont typeface="Arial" panose="020B0604020202020204" pitchFamily="34" charset="0"/>
              <a:buChar char="•"/>
            </a:pPr>
            <a:r>
              <a:rPr lang="zh-CN" altLang="en-US" dirty="0">
                <a:sym typeface="+mn-ea"/>
              </a:rPr>
              <a:t>SOR范式已广泛应用于在线消费者行为研究中，以揭示人机交互如何导致购买意向。</a:t>
            </a:r>
            <a:endParaRPr lang="zh-CN" altLang="en-US" dirty="0">
              <a:sym typeface="+mn-ea"/>
            </a:endParaRPr>
          </a:p>
          <a:p>
            <a:pPr marL="742950" lvl="1" indent="-285750" algn="just">
              <a:buFont typeface="Arial" panose="020B0604020202020204" pitchFamily="34" charset="0"/>
              <a:buChar char="•"/>
            </a:pPr>
            <a:r>
              <a:rPr lang="en-US" altLang="zh-CN" dirty="0">
                <a:sym typeface="+mn-ea"/>
              </a:rPr>
              <a:t>S-O-R</a:t>
            </a:r>
            <a:r>
              <a:rPr lang="zh-CN" altLang="en-US" dirty="0">
                <a:sym typeface="+mn-ea"/>
              </a:rPr>
              <a:t>框架将使我们能够捕获SSW的特有元素，并建立一个集成模型以反映用户与该艺术品的互动如何有助于他们的购买意图。</a:t>
            </a:r>
            <a:endParaRPr lang="zh-CN" altLang="en-US" dirty="0">
              <a:sym typeface="+mn-ea"/>
            </a:endParaRPr>
          </a:p>
          <a:p>
            <a:pPr marL="742950" lvl="1" indent="-285750" algn="just">
              <a:buFont typeface="Arial" panose="020B0604020202020204" pitchFamily="34" charset="0"/>
              <a:buChar char="•"/>
            </a:pPr>
            <a:r>
              <a:rPr lang="zh-CN" altLang="en-US" dirty="0">
                <a:sym typeface="+mn-ea"/>
              </a:rPr>
              <a:t>S-O-R模型可以检查消费者在SSW中感知的购物临界值。</a:t>
            </a:r>
            <a:endParaRPr lang="zh-CN" altLang="en-US" dirty="0">
              <a:sym typeface="+mn-ea"/>
            </a:endParaRPr>
          </a:p>
          <a:p>
            <a:pPr marL="800100" lvl="1" indent="-342900" algn="just">
              <a:buFont typeface="Arial" panose="020B0604020202020204" pitchFamily="34" charset="0"/>
              <a:buChar char="•"/>
            </a:pPr>
            <a:endParaRPr lang="zh-CN" altLang="en-US" dirty="0"/>
          </a:p>
          <a:p>
            <a:pPr marL="285750" indent="-285750" algn="just">
              <a:buFont typeface="Arial" panose="020B0604020202020204" pitchFamily="34" charset="0"/>
              <a:buChar char="•"/>
            </a:pP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8300"/>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335" y="2082165"/>
            <a:ext cx="6981825" cy="3138170"/>
          </a:xfrm>
          <a:prstGeom prst="rect">
            <a:avLst/>
          </a:prstGeom>
          <a:noFill/>
        </p:spPr>
        <p:txBody>
          <a:bodyPr wrap="square" rtlCol="0">
            <a:spAutoFit/>
          </a:bodyPr>
          <a:lstStyle/>
          <a:p>
            <a:r>
              <a:rPr lang="zh-CN" altLang="en-US" dirty="0"/>
              <a:t>（</a:t>
            </a:r>
            <a:r>
              <a:rPr lang="en-US" altLang="zh-CN" dirty="0"/>
              <a:t>3</a:t>
            </a:r>
            <a:r>
              <a:rPr lang="zh-CN" altLang="en-US" dirty="0"/>
              <a:t>）</a:t>
            </a:r>
            <a:r>
              <a:rPr dirty="0"/>
              <a:t>社</a:t>
            </a:r>
            <a:r>
              <a:rPr lang="zh-CN" dirty="0"/>
              <a:t>交</a:t>
            </a:r>
            <a:r>
              <a:rPr dirty="0"/>
              <a:t>和技术</a:t>
            </a:r>
            <a:r>
              <a:rPr lang="zh-CN" dirty="0"/>
              <a:t>因素</a:t>
            </a:r>
            <a:r>
              <a:rPr dirty="0"/>
              <a:t>作为刺激</a:t>
            </a:r>
            <a:endParaRPr dirty="0"/>
          </a:p>
          <a:p>
            <a:endParaRPr dirty="0"/>
          </a:p>
          <a:p>
            <a:pPr indent="0" algn="just">
              <a:buFont typeface="+mj-ea"/>
              <a:buNone/>
            </a:pPr>
            <a:r>
              <a:rPr dirty="0"/>
              <a:t>鉴于SSW的关键社区功能</a:t>
            </a:r>
            <a:r>
              <a:rPr lang="zh-CN" dirty="0"/>
              <a:t>，本文</a:t>
            </a:r>
            <a:r>
              <a:rPr dirty="0"/>
              <a:t>采用了社</a:t>
            </a:r>
            <a:r>
              <a:rPr lang="zh-CN" dirty="0"/>
              <a:t>交、</a:t>
            </a:r>
            <a:r>
              <a:rPr dirty="0"/>
              <a:t>技术视角，从根本上对虚拟社区研究具有指导意义</a:t>
            </a:r>
            <a:r>
              <a:rPr lang="zh-CN" dirty="0"/>
              <a:t>，</a:t>
            </a:r>
            <a:r>
              <a:rPr dirty="0"/>
              <a:t>其中社会方面是指与用户相关的因素，而技术方面是与系统相关的因素</a:t>
            </a:r>
            <a:r>
              <a:rPr lang="zh-CN" dirty="0"/>
              <a:t>。</a:t>
            </a:r>
            <a:endParaRPr dirty="0"/>
          </a:p>
          <a:p>
            <a:pPr indent="0" algn="just">
              <a:buFont typeface="+mj-ea"/>
              <a:buNone/>
            </a:pPr>
            <a:endParaRPr lang="zh-CN" altLang="en-US" dirty="0">
              <a:sym typeface="+mn-ea"/>
            </a:endParaRPr>
          </a:p>
          <a:p>
            <a:pPr marL="800100" lvl="1" indent="-342900" algn="just">
              <a:buFont typeface="Arial" panose="020B0604020202020204" pitchFamily="34" charset="0"/>
              <a:buChar char="•"/>
            </a:pPr>
            <a:endParaRPr lang="zh-CN" altLang="en-US" dirty="0"/>
          </a:p>
          <a:p>
            <a:pPr marL="285750" indent="-285750" algn="just">
              <a:buFont typeface="Arial" panose="020B0604020202020204" pitchFamily="34" charset="0"/>
              <a:buChar char="•"/>
            </a:pP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a:hlinkClick r:id="" action="ppaction://ole?verb="/>
          </p:cNvPr>
          <p:cNvGraphicFramePr>
            <a:graphicFrameLocks noChangeAspect="1"/>
          </p:cNvGraphicFramePr>
          <p:nvPr>
            <p:ph idx="1"/>
          </p:nvPr>
        </p:nvGraphicFramePr>
        <p:xfrm>
          <a:off x="429260" y="575945"/>
          <a:ext cx="8516620" cy="5473065"/>
        </p:xfrm>
        <a:graphic>
          <a:graphicData uri="http://schemas.openxmlformats.org/presentationml/2006/ole">
            <mc:AlternateContent xmlns:mc="http://schemas.openxmlformats.org/markup-compatibility/2006">
              <mc:Choice xmlns:v="urn:schemas-microsoft-com:vml" Requires="v">
                <p:oleObj spid="_x0000_s1025" name="" r:id="rId1" imgW="6318885" imgH="3632835" progId="Visio.Drawing.15">
                  <p:embed/>
                </p:oleObj>
              </mc:Choice>
              <mc:Fallback>
                <p:oleObj name="" r:id="rId1" imgW="6318885" imgH="3632835" progId="Visio.Drawing.15">
                  <p:embed/>
                  <p:pic>
                    <p:nvPicPr>
                      <p:cNvPr id="0" name="图片 1024"/>
                      <p:cNvPicPr/>
                      <p:nvPr/>
                    </p:nvPicPr>
                    <p:blipFill>
                      <a:blip r:embed="rId2"/>
                      <a:stretch>
                        <a:fillRect/>
                      </a:stretch>
                    </p:blipFill>
                    <p:spPr>
                      <a:xfrm>
                        <a:off x="429260" y="575945"/>
                        <a:ext cx="8516620" cy="5473065"/>
                      </a:xfrm>
                      <a:prstGeom prst="rect">
                        <a:avLst/>
                      </a:prstGeom>
                    </p:spPr>
                  </p:pic>
                </p:oleObj>
              </mc:Fallback>
            </mc:AlternateContent>
          </a:graphicData>
        </a:graphic>
      </p:graphicFrame>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5580</Words>
  <Application>WPS 演示</Application>
  <PresentationFormat>全屏显示(4:3)</PresentationFormat>
  <Paragraphs>511</Paragraphs>
  <Slides>33</Slides>
  <Notes>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33</vt:i4>
      </vt:variant>
    </vt:vector>
  </HeadingPairs>
  <TitlesOfParts>
    <vt:vector size="49" baseType="lpstr">
      <vt:lpstr>Arial</vt:lpstr>
      <vt:lpstr>宋体</vt:lpstr>
      <vt:lpstr>Wingdings</vt:lpstr>
      <vt:lpstr>微软雅黑</vt:lpstr>
      <vt:lpstr>黑体</vt:lpstr>
      <vt:lpstr>Verdana</vt:lpstr>
      <vt:lpstr>Calibri</vt:lpstr>
      <vt:lpstr>方正小标宋简体</vt:lpstr>
      <vt:lpstr>Times New Roman</vt:lpstr>
      <vt:lpstr>Arial Unicode MS</vt:lpstr>
      <vt:lpstr>Calibri Light</vt:lpstr>
      <vt:lpstr>方正北魏楷书简体</vt:lpstr>
      <vt:lpstr>Office 主题</vt:lpstr>
      <vt:lpstr>1_Office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白兰鸽</cp:lastModifiedBy>
  <cp:revision>278</cp:revision>
  <dcterms:created xsi:type="dcterms:W3CDTF">2018-05-23T18:36:00Z</dcterms:created>
  <dcterms:modified xsi:type="dcterms:W3CDTF">2020-12-12T01:42:11Z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