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9" r:id="rId4"/>
    <p:sldId id="258" r:id="rId5"/>
    <p:sldId id="259" r:id="rId6"/>
    <p:sldId id="260" r:id="rId7"/>
    <p:sldId id="261" r:id="rId8"/>
    <p:sldId id="263" r:id="rId9"/>
    <p:sldId id="264" r:id="rId10"/>
    <p:sldId id="262" r:id="rId11"/>
    <p:sldId id="265" r:id="rId12"/>
    <p:sldId id="266" r:id="rId13"/>
    <p:sldId id="267" r:id="rId14"/>
    <p:sldId id="26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36"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C7998F-C737-4AF2-BC54-AF14B959B32A}" type="datetimeFigureOut">
              <a:rPr lang="zh-CN" altLang="en-US" smtClean="0"/>
              <a:t>2021/1/9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45E753-44F8-46A6-9EF2-30BB35E384A2}" type="slidenum">
              <a:rPr lang="zh-CN" altLang="en-US" smtClean="0"/>
              <a:t>‹#›</a:t>
            </a:fld>
            <a:endParaRPr lang="zh-CN" altLang="en-US"/>
          </a:p>
        </p:txBody>
      </p:sp>
    </p:spTree>
    <p:extLst>
      <p:ext uri="{BB962C8B-B14F-4D97-AF65-F5344CB8AC3E}">
        <p14:creationId xmlns:p14="http://schemas.microsoft.com/office/powerpoint/2010/main" val="1250616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45E753-44F8-46A6-9EF2-30BB35E384A2}" type="slidenum">
              <a:rPr lang="zh-CN" altLang="en-US" smtClean="0"/>
              <a:t>3</a:t>
            </a:fld>
            <a:endParaRPr lang="zh-CN" altLang="en-US"/>
          </a:p>
        </p:txBody>
      </p:sp>
    </p:spTree>
    <p:extLst>
      <p:ext uri="{BB962C8B-B14F-4D97-AF65-F5344CB8AC3E}">
        <p14:creationId xmlns:p14="http://schemas.microsoft.com/office/powerpoint/2010/main" val="1841934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45E753-44F8-46A6-9EF2-30BB35E384A2}" type="slidenum">
              <a:rPr lang="zh-CN" altLang="en-US" smtClean="0"/>
              <a:t>4</a:t>
            </a:fld>
            <a:endParaRPr lang="zh-CN" altLang="en-US"/>
          </a:p>
        </p:txBody>
      </p:sp>
    </p:spTree>
    <p:extLst>
      <p:ext uri="{BB962C8B-B14F-4D97-AF65-F5344CB8AC3E}">
        <p14:creationId xmlns:p14="http://schemas.microsoft.com/office/powerpoint/2010/main" val="2096946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45E753-44F8-46A6-9EF2-30BB35E384A2}" type="slidenum">
              <a:rPr lang="zh-CN" altLang="en-US" smtClean="0"/>
              <a:t>9</a:t>
            </a:fld>
            <a:endParaRPr lang="zh-CN" altLang="en-US"/>
          </a:p>
        </p:txBody>
      </p:sp>
    </p:spTree>
    <p:extLst>
      <p:ext uri="{BB962C8B-B14F-4D97-AF65-F5344CB8AC3E}">
        <p14:creationId xmlns:p14="http://schemas.microsoft.com/office/powerpoint/2010/main" val="1314614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66145171-86C6-4A36-B501-82993BC427EC}" type="datetimeFigureOut">
              <a:rPr lang="zh-CN" altLang="en-US" smtClean="0"/>
              <a:t>2021/1/9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5A7510-331E-4FBC-917C-6B789D25E9EA}" type="slidenum">
              <a:rPr lang="zh-CN" altLang="en-US" smtClean="0"/>
              <a:t>‹#›</a:t>
            </a:fld>
            <a:endParaRPr lang="zh-CN" altLang="en-US"/>
          </a:p>
        </p:txBody>
      </p:sp>
    </p:spTree>
    <p:extLst>
      <p:ext uri="{BB962C8B-B14F-4D97-AF65-F5344CB8AC3E}">
        <p14:creationId xmlns:p14="http://schemas.microsoft.com/office/powerpoint/2010/main" val="944314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6145171-86C6-4A36-B501-82993BC427EC}" type="datetimeFigureOut">
              <a:rPr lang="zh-CN" altLang="en-US" smtClean="0"/>
              <a:t>2021/1/9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5A7510-331E-4FBC-917C-6B789D25E9EA}" type="slidenum">
              <a:rPr lang="zh-CN" altLang="en-US" smtClean="0"/>
              <a:t>‹#›</a:t>
            </a:fld>
            <a:endParaRPr lang="zh-CN" altLang="en-US"/>
          </a:p>
        </p:txBody>
      </p:sp>
    </p:spTree>
    <p:extLst>
      <p:ext uri="{BB962C8B-B14F-4D97-AF65-F5344CB8AC3E}">
        <p14:creationId xmlns:p14="http://schemas.microsoft.com/office/powerpoint/2010/main" val="3423639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6145171-86C6-4A36-B501-82993BC427EC}" type="datetimeFigureOut">
              <a:rPr lang="zh-CN" altLang="en-US" smtClean="0"/>
              <a:t>2021/1/9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5A7510-331E-4FBC-917C-6B789D25E9EA}" type="slidenum">
              <a:rPr lang="zh-CN" altLang="en-US" smtClean="0"/>
              <a:t>‹#›</a:t>
            </a:fld>
            <a:endParaRPr lang="zh-CN" altLang="en-US"/>
          </a:p>
        </p:txBody>
      </p:sp>
    </p:spTree>
    <p:extLst>
      <p:ext uri="{BB962C8B-B14F-4D97-AF65-F5344CB8AC3E}">
        <p14:creationId xmlns:p14="http://schemas.microsoft.com/office/powerpoint/2010/main" val="4162986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6145171-86C6-4A36-B501-82993BC427EC}" type="datetimeFigureOut">
              <a:rPr lang="zh-CN" altLang="en-US" smtClean="0"/>
              <a:t>2021/1/9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5A7510-331E-4FBC-917C-6B789D25E9EA}" type="slidenum">
              <a:rPr lang="zh-CN" altLang="en-US" smtClean="0"/>
              <a:t>‹#›</a:t>
            </a:fld>
            <a:endParaRPr lang="zh-CN" altLang="en-US"/>
          </a:p>
        </p:txBody>
      </p:sp>
      <p:pic>
        <p:nvPicPr>
          <p:cNvPr id="7" name="Picture 2"/>
          <p:cNvPicPr>
            <a:picLocks noChangeAspect="1" noChangeArrowheads="1"/>
          </p:cNvPicPr>
          <p:nvPr userDrawn="1"/>
        </p:nvPicPr>
        <p:blipFill>
          <a:blip r:embed="rId2">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58274" y="0"/>
            <a:ext cx="3133725" cy="1268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2767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6145171-86C6-4A36-B501-82993BC427EC}" type="datetimeFigureOut">
              <a:rPr lang="zh-CN" altLang="en-US" smtClean="0"/>
              <a:t>2021/1/9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5A7510-331E-4FBC-917C-6B789D25E9EA}" type="slidenum">
              <a:rPr lang="zh-CN" altLang="en-US" smtClean="0"/>
              <a:t>‹#›</a:t>
            </a:fld>
            <a:endParaRPr lang="zh-CN" altLang="en-US"/>
          </a:p>
        </p:txBody>
      </p:sp>
    </p:spTree>
    <p:extLst>
      <p:ext uri="{BB962C8B-B14F-4D97-AF65-F5344CB8AC3E}">
        <p14:creationId xmlns:p14="http://schemas.microsoft.com/office/powerpoint/2010/main" val="2467395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6145171-86C6-4A36-B501-82993BC427EC}" type="datetimeFigureOut">
              <a:rPr lang="zh-CN" altLang="en-US" smtClean="0"/>
              <a:t>2021/1/9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5A7510-331E-4FBC-917C-6B789D25E9EA}" type="slidenum">
              <a:rPr lang="zh-CN" altLang="en-US" smtClean="0"/>
              <a:t>‹#›</a:t>
            </a:fld>
            <a:endParaRPr lang="zh-CN" altLang="en-US"/>
          </a:p>
        </p:txBody>
      </p:sp>
    </p:spTree>
    <p:extLst>
      <p:ext uri="{BB962C8B-B14F-4D97-AF65-F5344CB8AC3E}">
        <p14:creationId xmlns:p14="http://schemas.microsoft.com/office/powerpoint/2010/main" val="654072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6145171-86C6-4A36-B501-82993BC427EC}" type="datetimeFigureOut">
              <a:rPr lang="zh-CN" altLang="en-US" smtClean="0"/>
              <a:t>2021/1/9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65A7510-331E-4FBC-917C-6B789D25E9EA}" type="slidenum">
              <a:rPr lang="zh-CN" altLang="en-US" smtClean="0"/>
              <a:t>‹#›</a:t>
            </a:fld>
            <a:endParaRPr lang="zh-CN" altLang="en-US"/>
          </a:p>
        </p:txBody>
      </p:sp>
    </p:spTree>
    <p:extLst>
      <p:ext uri="{BB962C8B-B14F-4D97-AF65-F5344CB8AC3E}">
        <p14:creationId xmlns:p14="http://schemas.microsoft.com/office/powerpoint/2010/main" val="2593844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6145171-86C6-4A36-B501-82993BC427EC}" type="datetimeFigureOut">
              <a:rPr lang="zh-CN" altLang="en-US" smtClean="0"/>
              <a:t>2021/1/9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65A7510-331E-4FBC-917C-6B789D25E9EA}" type="slidenum">
              <a:rPr lang="zh-CN" altLang="en-US" smtClean="0"/>
              <a:t>‹#›</a:t>
            </a:fld>
            <a:endParaRPr lang="zh-CN" altLang="en-US"/>
          </a:p>
        </p:txBody>
      </p:sp>
    </p:spTree>
    <p:extLst>
      <p:ext uri="{BB962C8B-B14F-4D97-AF65-F5344CB8AC3E}">
        <p14:creationId xmlns:p14="http://schemas.microsoft.com/office/powerpoint/2010/main" val="134160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145171-86C6-4A36-B501-82993BC427EC}" type="datetimeFigureOut">
              <a:rPr lang="zh-CN" altLang="en-US" smtClean="0"/>
              <a:t>2021/1/9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65A7510-331E-4FBC-917C-6B789D25E9EA}" type="slidenum">
              <a:rPr lang="zh-CN" altLang="en-US" smtClean="0"/>
              <a:t>‹#›</a:t>
            </a:fld>
            <a:endParaRPr lang="zh-CN" altLang="en-US"/>
          </a:p>
        </p:txBody>
      </p:sp>
    </p:spTree>
    <p:extLst>
      <p:ext uri="{BB962C8B-B14F-4D97-AF65-F5344CB8AC3E}">
        <p14:creationId xmlns:p14="http://schemas.microsoft.com/office/powerpoint/2010/main" val="2221016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6145171-86C6-4A36-B501-82993BC427EC}" type="datetimeFigureOut">
              <a:rPr lang="zh-CN" altLang="en-US" smtClean="0"/>
              <a:t>2021/1/9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5A7510-331E-4FBC-917C-6B789D25E9EA}" type="slidenum">
              <a:rPr lang="zh-CN" altLang="en-US" smtClean="0"/>
              <a:t>‹#›</a:t>
            </a:fld>
            <a:endParaRPr lang="zh-CN" altLang="en-US"/>
          </a:p>
        </p:txBody>
      </p:sp>
    </p:spTree>
    <p:extLst>
      <p:ext uri="{BB962C8B-B14F-4D97-AF65-F5344CB8AC3E}">
        <p14:creationId xmlns:p14="http://schemas.microsoft.com/office/powerpoint/2010/main" val="4202856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6145171-86C6-4A36-B501-82993BC427EC}" type="datetimeFigureOut">
              <a:rPr lang="zh-CN" altLang="en-US" smtClean="0"/>
              <a:t>2021/1/9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5A7510-331E-4FBC-917C-6B789D25E9EA}" type="slidenum">
              <a:rPr lang="zh-CN" altLang="en-US" smtClean="0"/>
              <a:t>‹#›</a:t>
            </a:fld>
            <a:endParaRPr lang="zh-CN" altLang="en-US"/>
          </a:p>
        </p:txBody>
      </p:sp>
    </p:spTree>
    <p:extLst>
      <p:ext uri="{BB962C8B-B14F-4D97-AF65-F5344CB8AC3E}">
        <p14:creationId xmlns:p14="http://schemas.microsoft.com/office/powerpoint/2010/main" val="1972188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145171-86C6-4A36-B501-82993BC427EC}" type="datetimeFigureOut">
              <a:rPr lang="zh-CN" altLang="en-US" smtClean="0"/>
              <a:t>2021/1/9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5A7510-331E-4FBC-917C-6B789D25E9EA}" type="slidenum">
              <a:rPr lang="zh-CN" altLang="en-US" smtClean="0"/>
              <a:t>‹#›</a:t>
            </a:fld>
            <a:endParaRPr lang="zh-CN" altLang="en-US"/>
          </a:p>
        </p:txBody>
      </p:sp>
      <p:pic>
        <p:nvPicPr>
          <p:cNvPr id="7" name="Picture 2"/>
          <p:cNvPicPr>
            <a:picLocks noChangeAspect="1" noChangeArrowheads="1"/>
          </p:cNvPicPr>
          <p:nvPr/>
        </p:nvPicPr>
        <p:blipFill>
          <a:blip r:embed="rId13">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58274" y="0"/>
            <a:ext cx="3133725" cy="1268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9042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file:///C:\Users\&#24464;&#27901;&#33391;\Desktop\&#30740;&#31350;&#29983;&#29983;&#28079;\&#20363;&#20250;&#20998;&#20139;&#35770;&#25991;\1.9%20&#24464;&#27901;&#33391;\&#25351;&#26631;&#37325;&#35201;&#24615;.p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file:///C:\Users\&#24464;&#27901;&#33391;\Desktop\&#30740;&#31350;&#29983;&#29983;&#28079;\&#20363;&#20250;&#20998;&#20139;&#35770;&#25991;\1.9%20&#24464;&#27901;&#33391;\&#22235;&#31181;&#27169;&#22411;&#35780;&#20272;&#25351;&#26631;.png" TargetMode="External"/><Relationship Id="rId2" Type="http://schemas.openxmlformats.org/officeDocument/2006/relationships/hyperlink" Target="file:///C:\Users\&#24464;&#27901;&#33391;\Desktop\&#30740;&#31350;&#29983;&#29983;&#28079;\&#20363;&#20250;&#20998;&#20139;&#35770;&#25991;\1.9%20&#24464;&#27901;&#33391;\&#34920;3.JPG" TargetMode="External"/><Relationship Id="rId1" Type="http://schemas.openxmlformats.org/officeDocument/2006/relationships/slideLayout" Target="../slideLayouts/slideLayout2.xml"/><Relationship Id="rId4" Type="http://schemas.openxmlformats.org/officeDocument/2006/relationships/hyperlink" Target="file:///C:\Users\&#24464;&#27901;&#33391;\Desktop\&#30740;&#31350;&#29983;&#29983;&#28079;\&#20363;&#20250;&#20998;&#20139;&#35770;&#25991;\1.9%20&#24464;&#27901;&#33391;\MCS&#32467;&#26524;.p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blockchain.inf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378069" y="677008"/>
            <a:ext cx="11526716" cy="5499955"/>
          </a:xfrm>
        </p:spPr>
        <p:txBody>
          <a:bodyPr>
            <a:normAutofit/>
          </a:bodyPr>
          <a:lstStyle/>
          <a:p>
            <a:pPr marL="0" indent="0">
              <a:buNone/>
            </a:pPr>
            <a:endParaRPr lang="en-US" altLang="zh-CN" sz="3200" b="1" dirty="0" smtClean="0"/>
          </a:p>
          <a:p>
            <a:pPr marL="0" indent="0">
              <a:buNone/>
            </a:pPr>
            <a:endParaRPr lang="en-US" altLang="zh-CN" sz="3200" b="1" dirty="0"/>
          </a:p>
          <a:p>
            <a:pPr marL="0" indent="0">
              <a:buNone/>
            </a:pPr>
            <a:r>
              <a:rPr lang="en-US" altLang="zh-CN" sz="3200" b="1" dirty="0" smtClean="0"/>
              <a:t>Machine learning model for Bitcoin exchange rate prediction </a:t>
            </a:r>
          </a:p>
          <a:p>
            <a:pPr marL="0" indent="0">
              <a:buNone/>
            </a:pPr>
            <a:r>
              <a:rPr lang="en-US" altLang="zh-CN" sz="3200" b="1" dirty="0" smtClean="0"/>
              <a:t>using economic and technology determinants</a:t>
            </a:r>
          </a:p>
          <a:p>
            <a:pPr marL="0" indent="0">
              <a:buNone/>
            </a:pPr>
            <a:endParaRPr lang="en-US" altLang="zh-CN" dirty="0" smtClean="0"/>
          </a:p>
          <a:p>
            <a:pPr marL="0" indent="0">
              <a:buNone/>
            </a:pPr>
            <a:r>
              <a:rPr lang="zh-CN" altLang="en-US" sz="2000" dirty="0" smtClean="0"/>
              <a:t>中文：利用经济和技术决定因素预测比特币汇率的机器学习模型</a:t>
            </a:r>
            <a:endParaRPr lang="en-US" altLang="zh-CN" sz="2000" dirty="0"/>
          </a:p>
          <a:p>
            <a:pPr marL="0" indent="0">
              <a:buNone/>
            </a:pPr>
            <a:r>
              <a:rPr lang="zh-CN" altLang="en-US" sz="2000" dirty="0" smtClean="0"/>
              <a:t>作者单位：首都经济贸易大学管理工程</a:t>
            </a:r>
            <a:r>
              <a:rPr lang="zh-CN" altLang="en-US" sz="2000" dirty="0"/>
              <a:t>学院（中国</a:t>
            </a:r>
            <a:r>
              <a:rPr lang="zh-CN" altLang="en-US" sz="2000" dirty="0" smtClean="0"/>
              <a:t>北京）</a:t>
            </a:r>
            <a:endParaRPr lang="en-US" altLang="zh-CN" sz="2000" dirty="0" smtClean="0"/>
          </a:p>
          <a:p>
            <a:pPr marL="0" indent="0">
              <a:buNone/>
            </a:pPr>
            <a:endParaRPr lang="en-US" altLang="zh-CN" sz="1800" dirty="0"/>
          </a:p>
          <a:p>
            <a:pPr marL="0" indent="0">
              <a:buNone/>
            </a:pPr>
            <a:r>
              <a:rPr lang="zh-CN" altLang="en-US" sz="2000" dirty="0" smtClean="0"/>
              <a:t>分享人：徐泽良</a:t>
            </a:r>
            <a:endParaRPr lang="en-US" altLang="zh-CN" sz="2000" dirty="0" smtClean="0"/>
          </a:p>
          <a:p>
            <a:pPr marL="0" indent="0">
              <a:buNone/>
            </a:pPr>
            <a:r>
              <a:rPr lang="zh-CN" altLang="en-US" sz="2000" dirty="0" smtClean="0"/>
              <a:t>时间：</a:t>
            </a:r>
            <a:r>
              <a:rPr lang="en-US" altLang="zh-CN" sz="2000" dirty="0" smtClean="0"/>
              <a:t>2021</a:t>
            </a:r>
            <a:r>
              <a:rPr lang="zh-CN" altLang="en-US" sz="2000" dirty="0" smtClean="0"/>
              <a:t>年</a:t>
            </a:r>
            <a:r>
              <a:rPr lang="en-US" altLang="zh-CN" sz="2000" dirty="0" smtClean="0"/>
              <a:t>1</a:t>
            </a:r>
            <a:r>
              <a:rPr lang="zh-CN" altLang="en-US" sz="2000" dirty="0" smtClean="0"/>
              <a:t>月</a:t>
            </a:r>
            <a:r>
              <a:rPr lang="en-US" altLang="zh-CN" sz="2000" dirty="0" smtClean="0"/>
              <a:t>9</a:t>
            </a:r>
            <a:r>
              <a:rPr lang="zh-CN" altLang="en-US" sz="2000" dirty="0" smtClean="0"/>
              <a:t>日</a:t>
            </a:r>
            <a:endParaRPr lang="zh-CN" altLang="en-US" sz="2000" dirty="0"/>
          </a:p>
        </p:txBody>
      </p:sp>
    </p:spTree>
    <p:extLst>
      <p:ext uri="{BB962C8B-B14F-4D97-AF65-F5344CB8AC3E}">
        <p14:creationId xmlns:p14="http://schemas.microsoft.com/office/powerpoint/2010/main" val="29253490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3 </a:t>
            </a:r>
            <a:r>
              <a:rPr lang="zh-CN" altLang="en-US" sz="3600" dirty="0" smtClean="0"/>
              <a:t>方法</a:t>
            </a:r>
            <a:r>
              <a:rPr lang="en-US" altLang="zh-CN" sz="3600" dirty="0" smtClean="0"/>
              <a:t>—</a:t>
            </a:r>
            <a:r>
              <a:rPr lang="zh-CN" altLang="en-US" sz="3600" dirty="0" smtClean="0"/>
              <a:t>具体流程图</a:t>
            </a:r>
            <a:endParaRPr lang="zh-CN" altLang="en-US" sz="3600" dirty="0"/>
          </a:p>
        </p:txBody>
      </p:sp>
      <p:pic>
        <p:nvPicPr>
          <p:cNvPr id="4" name="内容占位符 3"/>
          <p:cNvPicPr>
            <a:picLocks noGrp="1" noChangeAspect="1"/>
          </p:cNvPicPr>
          <p:nvPr>
            <p:ph idx="1"/>
          </p:nvPr>
        </p:nvPicPr>
        <p:blipFill>
          <a:blip r:embed="rId2"/>
          <a:stretch>
            <a:fillRect/>
          </a:stretch>
        </p:blipFill>
        <p:spPr>
          <a:xfrm>
            <a:off x="1715974" y="1359287"/>
            <a:ext cx="8949095" cy="5410789"/>
          </a:xfrm>
          <a:prstGeom prst="rect">
            <a:avLst/>
          </a:prstGeom>
        </p:spPr>
      </p:pic>
    </p:spTree>
    <p:extLst>
      <p:ext uri="{BB962C8B-B14F-4D97-AF65-F5344CB8AC3E}">
        <p14:creationId xmlns:p14="http://schemas.microsoft.com/office/powerpoint/2010/main" val="21003652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4 </a:t>
            </a:r>
            <a:r>
              <a:rPr lang="zh-CN" altLang="en-US" sz="3600" dirty="0" smtClean="0"/>
              <a:t>实证结果</a:t>
            </a:r>
            <a:r>
              <a:rPr lang="en-US" altLang="zh-CN" sz="3600" dirty="0" smtClean="0"/>
              <a:t>—</a:t>
            </a:r>
            <a:r>
              <a:rPr lang="zh-CN" altLang="en-US" sz="3600" dirty="0" smtClean="0"/>
              <a:t>阶段</a:t>
            </a:r>
            <a:r>
              <a:rPr lang="en-US" altLang="zh-CN" sz="3600" dirty="0" smtClean="0"/>
              <a:t>1</a:t>
            </a:r>
            <a:endParaRPr lang="zh-CN" altLang="en-US" sz="3600" dirty="0"/>
          </a:p>
        </p:txBody>
      </p:sp>
      <p:sp>
        <p:nvSpPr>
          <p:cNvPr id="3" name="内容占位符 2"/>
          <p:cNvSpPr>
            <a:spLocks noGrp="1"/>
          </p:cNvSpPr>
          <p:nvPr>
            <p:ph idx="1"/>
          </p:nvPr>
        </p:nvSpPr>
        <p:spPr>
          <a:xfrm>
            <a:off x="838200" y="1538654"/>
            <a:ext cx="10515600" cy="4607170"/>
          </a:xfrm>
        </p:spPr>
        <p:txBody>
          <a:bodyPr>
            <a:noAutofit/>
          </a:bodyPr>
          <a:lstStyle/>
          <a:p>
            <a:pPr marL="0" indent="0">
              <a:lnSpc>
                <a:spcPct val="125000"/>
              </a:lnSpc>
              <a:spcBef>
                <a:spcPts val="0"/>
              </a:spcBef>
              <a:buNone/>
            </a:pPr>
            <a:r>
              <a:rPr lang="en-US" altLang="zh-CN" sz="2000" dirty="0" smtClean="0"/>
              <a:t>(1)</a:t>
            </a:r>
            <a:r>
              <a:rPr lang="zh-CN" altLang="en-US" sz="2000" dirty="0"/>
              <a:t>四个时期的比特币汇率受到</a:t>
            </a:r>
            <a:r>
              <a:rPr lang="zh-CN" altLang="en-US" sz="2000" dirty="0">
                <a:hlinkClick r:id="rId2" action="ppaction://program"/>
              </a:rPr>
              <a:t>不同的经济和技术因素</a:t>
            </a:r>
            <a:r>
              <a:rPr lang="zh-CN" altLang="en-US" sz="2000" dirty="0"/>
              <a:t>的</a:t>
            </a:r>
            <a:r>
              <a:rPr lang="zh-CN" altLang="en-US" sz="2000" dirty="0" smtClean="0"/>
              <a:t>影响；</a:t>
            </a:r>
            <a:endParaRPr lang="en-US" altLang="zh-CN" sz="2000" dirty="0" smtClean="0"/>
          </a:p>
          <a:p>
            <a:pPr marL="0" indent="0">
              <a:lnSpc>
                <a:spcPct val="125000"/>
              </a:lnSpc>
              <a:spcBef>
                <a:spcPts val="0"/>
              </a:spcBef>
              <a:buNone/>
            </a:pPr>
            <a:r>
              <a:rPr lang="en-US" altLang="zh-CN" sz="2000" dirty="0" smtClean="0"/>
              <a:t>(2)</a:t>
            </a:r>
            <a:r>
              <a:rPr lang="zh-CN" altLang="en-US" sz="2000" dirty="0"/>
              <a:t>从</a:t>
            </a:r>
            <a:r>
              <a:rPr lang="zh-CN" altLang="en-US" sz="2000" dirty="0" smtClean="0"/>
              <a:t>技术因素角度</a:t>
            </a:r>
            <a:r>
              <a:rPr lang="zh-CN" altLang="en-US" sz="2000" dirty="0"/>
              <a:t>来看</a:t>
            </a:r>
            <a:r>
              <a:rPr lang="zh-CN" altLang="en-US" sz="2000" dirty="0" smtClean="0"/>
              <a:t>，公众关注指标似乎</a:t>
            </a:r>
            <a:r>
              <a:rPr lang="zh-CN" altLang="en-US" sz="2000" dirty="0"/>
              <a:t>发挥了更重要的作用</a:t>
            </a:r>
            <a:r>
              <a:rPr lang="zh-CN" altLang="en-US" sz="2000" dirty="0" smtClean="0"/>
              <a:t>。  </a:t>
            </a:r>
            <a:endParaRPr lang="en-US" altLang="zh-CN" sz="2000" dirty="0" smtClean="0"/>
          </a:p>
          <a:p>
            <a:pPr marL="0" indent="0">
              <a:lnSpc>
                <a:spcPct val="125000"/>
              </a:lnSpc>
              <a:spcBef>
                <a:spcPts val="0"/>
              </a:spcBef>
              <a:buNone/>
            </a:pPr>
            <a:r>
              <a:rPr lang="en-US" altLang="zh-CN" sz="2000" dirty="0"/>
              <a:t> </a:t>
            </a:r>
            <a:r>
              <a:rPr lang="en-US" altLang="zh-CN" sz="2000" dirty="0" smtClean="0"/>
              <a:t>      </a:t>
            </a:r>
            <a:r>
              <a:rPr lang="zh-CN" altLang="en-US" sz="2000" dirty="0" smtClean="0"/>
              <a:t>在</a:t>
            </a:r>
            <a:r>
              <a:rPr lang="zh-CN" altLang="en-US" sz="2000" dirty="0"/>
              <a:t>区块链信息方面</a:t>
            </a:r>
            <a:r>
              <a:rPr lang="zh-CN" altLang="en-US" sz="2000" dirty="0" smtClean="0"/>
              <a:t>，</a:t>
            </a:r>
            <a:r>
              <a:rPr lang="en-US" altLang="zh-CN" sz="2000" dirty="0" smtClean="0"/>
              <a:t>market capitalization</a:t>
            </a:r>
            <a:r>
              <a:rPr lang="zh-CN" altLang="en-US" sz="2000" dirty="0" smtClean="0"/>
              <a:t>对</a:t>
            </a:r>
            <a:r>
              <a:rPr lang="zh-CN" altLang="en-US" sz="2000" dirty="0"/>
              <a:t>比特币汇率的影响一直很高，但影响比特币汇率的最重要因素在不断变化。相比之下</a:t>
            </a:r>
            <a:r>
              <a:rPr lang="zh-CN" altLang="en-US" sz="2000" dirty="0" smtClean="0"/>
              <a:t>，</a:t>
            </a:r>
            <a:r>
              <a:rPr lang="en-US" altLang="zh-CN" sz="2000" dirty="0" smtClean="0"/>
              <a:t> block time</a:t>
            </a:r>
            <a:r>
              <a:rPr lang="zh-CN" altLang="en-US" sz="2000" dirty="0" smtClean="0"/>
              <a:t>的</a:t>
            </a:r>
            <a:r>
              <a:rPr lang="zh-CN" altLang="en-US" sz="2000" dirty="0"/>
              <a:t>影响明显低于其他指标，后者的影响接近于零。此外</a:t>
            </a:r>
            <a:r>
              <a:rPr lang="zh-CN" altLang="en-US" sz="2000" dirty="0" smtClean="0"/>
              <a:t>，</a:t>
            </a:r>
            <a:r>
              <a:rPr lang="en-US" altLang="zh-CN" sz="2000" dirty="0" smtClean="0"/>
              <a:t>average transaction fee</a:t>
            </a:r>
            <a:r>
              <a:rPr lang="zh-CN" altLang="en-US" sz="2000" dirty="0" smtClean="0"/>
              <a:t>是</a:t>
            </a:r>
            <a:r>
              <a:rPr lang="zh-CN" altLang="en-US" sz="2000" dirty="0"/>
              <a:t>比特币汇率的一个强有力的预测指标，其重要性总是超过</a:t>
            </a:r>
            <a:r>
              <a:rPr lang="en-US" altLang="zh-CN" sz="2000" dirty="0"/>
              <a:t>0.75</a:t>
            </a:r>
            <a:r>
              <a:rPr lang="zh-CN" altLang="en-US" sz="2000" dirty="0" smtClean="0"/>
              <a:t>。</a:t>
            </a:r>
            <a:endParaRPr lang="en-US" altLang="zh-CN" sz="2000" dirty="0" smtClean="0"/>
          </a:p>
          <a:p>
            <a:pPr marL="0" indent="0">
              <a:lnSpc>
                <a:spcPct val="125000"/>
              </a:lnSpc>
              <a:spcBef>
                <a:spcPts val="0"/>
              </a:spcBef>
              <a:buNone/>
            </a:pPr>
            <a:r>
              <a:rPr lang="en-US" altLang="zh-CN" sz="2000" dirty="0" smtClean="0"/>
              <a:t>(3)</a:t>
            </a:r>
            <a:r>
              <a:rPr lang="zh-CN" altLang="en-US" sz="2000" dirty="0" smtClean="0"/>
              <a:t>从经济角度来看，宏观经济的发展很可能会导致比特币市场的短期波动。另一方面，虽然外汇的重要性不高，但总是有一定的影响。</a:t>
            </a:r>
            <a:endParaRPr lang="en-US" altLang="zh-CN" sz="2000" dirty="0" smtClean="0"/>
          </a:p>
          <a:p>
            <a:pPr marL="0" indent="0">
              <a:lnSpc>
                <a:spcPct val="125000"/>
              </a:lnSpc>
              <a:spcBef>
                <a:spcPts val="0"/>
              </a:spcBef>
              <a:buNone/>
            </a:pPr>
            <a:r>
              <a:rPr lang="en-US" altLang="zh-CN" sz="2000" dirty="0" smtClean="0"/>
              <a:t>(4)</a:t>
            </a:r>
            <a:r>
              <a:rPr lang="zh-CN" altLang="en-US" sz="2000" dirty="0" smtClean="0"/>
              <a:t> 比特币汇率不稳定时</a:t>
            </a:r>
            <a:r>
              <a:rPr lang="zh-CN" altLang="en-US" sz="2000" dirty="0"/>
              <a:t>，</a:t>
            </a:r>
            <a:r>
              <a:rPr lang="zh-CN" altLang="en-US" sz="2000" dirty="0" smtClean="0"/>
              <a:t>经济和技术因素更有可能直接决定汇率的变化。</a:t>
            </a:r>
            <a:endParaRPr lang="en-US" altLang="zh-CN" sz="2000" dirty="0" smtClean="0"/>
          </a:p>
          <a:p>
            <a:pPr marL="0" indent="0">
              <a:lnSpc>
                <a:spcPct val="125000"/>
              </a:lnSpc>
              <a:spcBef>
                <a:spcPts val="0"/>
              </a:spcBef>
              <a:buNone/>
            </a:pPr>
            <a:endParaRPr lang="en-US" altLang="zh-CN" sz="2000" dirty="0"/>
          </a:p>
          <a:p>
            <a:pPr marL="0" indent="0">
              <a:lnSpc>
                <a:spcPct val="125000"/>
              </a:lnSpc>
              <a:spcBef>
                <a:spcPts val="0"/>
              </a:spcBef>
              <a:buNone/>
            </a:pPr>
            <a:r>
              <a:rPr lang="en-US" altLang="zh-CN" sz="2000" dirty="0" smtClean="0"/>
              <a:t>       </a:t>
            </a:r>
            <a:r>
              <a:rPr lang="zh-CN" altLang="en-US" sz="2000" dirty="0" smtClean="0"/>
              <a:t>在灵敏度分析的基础上，采用</a:t>
            </a:r>
            <a:r>
              <a:rPr lang="zh-CN" altLang="en-US" sz="2000" b="1" dirty="0" smtClean="0">
                <a:solidFill>
                  <a:schemeClr val="accent1"/>
                </a:solidFill>
              </a:rPr>
              <a:t>交叉方法</a:t>
            </a:r>
            <a:r>
              <a:rPr lang="zh-CN" altLang="en-US" sz="2000" dirty="0" smtClean="0"/>
              <a:t>剔除重要度评分小于</a:t>
            </a:r>
            <a:r>
              <a:rPr lang="en-US" altLang="zh-CN" sz="2000" dirty="0" smtClean="0"/>
              <a:t>0.6</a:t>
            </a:r>
            <a:r>
              <a:rPr lang="zh-CN" altLang="en-US" sz="2000" dirty="0" smtClean="0"/>
              <a:t>的因素，得到一组潜在的预测因子。</a:t>
            </a:r>
            <a:r>
              <a:rPr lang="zh-CN" altLang="en-US" sz="2000" b="1" dirty="0" smtClean="0">
                <a:solidFill>
                  <a:schemeClr val="accent1"/>
                </a:solidFill>
              </a:rPr>
              <a:t>表</a:t>
            </a:r>
            <a:r>
              <a:rPr lang="en-US" altLang="zh-CN" sz="2000" b="1" dirty="0" smtClean="0">
                <a:solidFill>
                  <a:schemeClr val="accent1"/>
                </a:solidFill>
              </a:rPr>
              <a:t>2</a:t>
            </a:r>
            <a:r>
              <a:rPr lang="zh-CN" altLang="en-US" sz="2000" dirty="0" smtClean="0"/>
              <a:t>总结了使用特征选择方法选取的四个时期的经济和技术预测指标。</a:t>
            </a:r>
            <a:endParaRPr lang="zh-CN" altLang="en-US" sz="2000" dirty="0"/>
          </a:p>
        </p:txBody>
      </p:sp>
    </p:spTree>
    <p:extLst>
      <p:ext uri="{BB962C8B-B14F-4D97-AF65-F5344CB8AC3E}">
        <p14:creationId xmlns:p14="http://schemas.microsoft.com/office/powerpoint/2010/main" val="37134544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4</a:t>
            </a:r>
            <a:r>
              <a:rPr lang="zh-CN" altLang="en-US" sz="3600" dirty="0"/>
              <a:t> </a:t>
            </a:r>
            <a:r>
              <a:rPr lang="zh-CN" altLang="en-US" sz="3600" dirty="0" smtClean="0"/>
              <a:t>实证结果</a:t>
            </a:r>
            <a:r>
              <a:rPr lang="en-US" altLang="zh-CN" sz="3600" dirty="0" smtClean="0"/>
              <a:t>—</a:t>
            </a:r>
            <a:r>
              <a:rPr lang="zh-CN" altLang="en-US" sz="3600" dirty="0" smtClean="0"/>
              <a:t>阶段</a:t>
            </a:r>
            <a:r>
              <a:rPr lang="en-US" altLang="zh-CN" sz="3600" dirty="0" smtClean="0"/>
              <a:t>1</a:t>
            </a:r>
            <a:endParaRPr lang="zh-CN" altLang="en-US" sz="3600" dirty="0"/>
          </a:p>
        </p:txBody>
      </p:sp>
      <p:pic>
        <p:nvPicPr>
          <p:cNvPr id="5" name="图片 4"/>
          <p:cNvPicPr>
            <a:picLocks noChangeAspect="1"/>
          </p:cNvPicPr>
          <p:nvPr/>
        </p:nvPicPr>
        <p:blipFill>
          <a:blip r:embed="rId2"/>
          <a:stretch>
            <a:fillRect/>
          </a:stretch>
        </p:blipFill>
        <p:spPr>
          <a:xfrm>
            <a:off x="747665" y="1690688"/>
            <a:ext cx="10892565" cy="4357026"/>
          </a:xfrm>
          <a:prstGeom prst="rect">
            <a:avLst/>
          </a:prstGeom>
        </p:spPr>
      </p:pic>
    </p:spTree>
    <p:extLst>
      <p:ext uri="{BB962C8B-B14F-4D97-AF65-F5344CB8AC3E}">
        <p14:creationId xmlns:p14="http://schemas.microsoft.com/office/powerpoint/2010/main" val="29935335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4</a:t>
            </a:r>
            <a:r>
              <a:rPr lang="en-US" altLang="zh-CN" sz="3600" dirty="0" smtClean="0"/>
              <a:t> </a:t>
            </a:r>
            <a:r>
              <a:rPr lang="zh-CN" altLang="en-US" sz="3600" dirty="0"/>
              <a:t>实证</a:t>
            </a:r>
            <a:r>
              <a:rPr lang="zh-CN" altLang="en-US" sz="3600" dirty="0" smtClean="0"/>
              <a:t>结果</a:t>
            </a:r>
            <a:r>
              <a:rPr lang="en-US" altLang="zh-CN" sz="3600" dirty="0" smtClean="0"/>
              <a:t>—</a:t>
            </a:r>
            <a:r>
              <a:rPr lang="zh-CN" altLang="en-US" sz="3600" dirty="0" smtClean="0"/>
              <a:t>阶段</a:t>
            </a:r>
            <a:r>
              <a:rPr lang="en-US" altLang="zh-CN" sz="3600" dirty="0" smtClean="0"/>
              <a:t>2</a:t>
            </a:r>
            <a:endParaRPr lang="zh-CN" altLang="en-US" sz="3600" dirty="0"/>
          </a:p>
        </p:txBody>
      </p:sp>
      <p:sp>
        <p:nvSpPr>
          <p:cNvPr id="3" name="内容占位符 2"/>
          <p:cNvSpPr>
            <a:spLocks noGrp="1"/>
          </p:cNvSpPr>
          <p:nvPr>
            <p:ph idx="1"/>
          </p:nvPr>
        </p:nvSpPr>
        <p:spPr/>
        <p:txBody>
          <a:bodyPr>
            <a:normAutofit lnSpcReduction="10000"/>
          </a:bodyPr>
          <a:lstStyle/>
          <a:p>
            <a:pPr marL="0" indent="0">
              <a:lnSpc>
                <a:spcPct val="125000"/>
              </a:lnSpc>
              <a:buNone/>
            </a:pPr>
            <a:r>
              <a:rPr lang="zh-CN" altLang="en-US" sz="2400" b="1" dirty="0" smtClean="0">
                <a:solidFill>
                  <a:schemeClr val="accent1">
                    <a:lumMod val="75000"/>
                  </a:schemeClr>
                </a:solidFill>
                <a:latin typeface="+mn-ea"/>
              </a:rPr>
              <a:t>（</a:t>
            </a:r>
            <a:r>
              <a:rPr lang="en-US" altLang="zh-CN" sz="2400" b="1" dirty="0" smtClean="0">
                <a:solidFill>
                  <a:schemeClr val="accent1">
                    <a:lumMod val="75000"/>
                  </a:schemeClr>
                </a:solidFill>
                <a:latin typeface="+mn-ea"/>
              </a:rPr>
              <a:t>1</a:t>
            </a:r>
            <a:r>
              <a:rPr lang="zh-CN" altLang="en-US" sz="2400" b="1" dirty="0" smtClean="0">
                <a:solidFill>
                  <a:schemeClr val="accent1">
                    <a:lumMod val="75000"/>
                  </a:schemeClr>
                </a:solidFill>
                <a:latin typeface="+mn-ea"/>
              </a:rPr>
              <a:t>）预测性能评估</a:t>
            </a:r>
            <a:endParaRPr lang="en-US" altLang="zh-CN" sz="2400" b="1" dirty="0" smtClean="0">
              <a:solidFill>
                <a:schemeClr val="accent1">
                  <a:lumMod val="75000"/>
                </a:schemeClr>
              </a:solidFill>
              <a:latin typeface="+mn-ea"/>
            </a:endParaRPr>
          </a:p>
          <a:p>
            <a:pPr marL="0" indent="0">
              <a:lnSpc>
                <a:spcPct val="135000"/>
              </a:lnSpc>
              <a:spcBef>
                <a:spcPts val="0"/>
              </a:spcBef>
              <a:buNone/>
            </a:pPr>
            <a:r>
              <a:rPr lang="en-US" altLang="zh-CN" sz="2400" dirty="0">
                <a:latin typeface="+mn-ea"/>
              </a:rPr>
              <a:t> </a:t>
            </a:r>
            <a:r>
              <a:rPr lang="en-US" altLang="zh-CN" sz="2400" dirty="0" smtClean="0">
                <a:latin typeface="+mn-ea"/>
              </a:rPr>
              <a:t>      </a:t>
            </a:r>
            <a:r>
              <a:rPr lang="zh-CN" altLang="en-US" sz="1900" dirty="0" smtClean="0">
                <a:latin typeface="+mn-ea"/>
              </a:rPr>
              <a:t>用遗传算法</a:t>
            </a:r>
            <a:r>
              <a:rPr lang="en-US" altLang="zh-CN" sz="1900" dirty="0" smtClean="0">
                <a:latin typeface="+mn-ea"/>
              </a:rPr>
              <a:t>GA</a:t>
            </a:r>
            <a:r>
              <a:rPr lang="zh-CN" altLang="en-US" sz="1900" dirty="0">
                <a:latin typeface="+mn-ea"/>
              </a:rPr>
              <a:t>调整</a:t>
            </a:r>
            <a:r>
              <a:rPr lang="zh-CN" altLang="en-US" sz="1900" dirty="0" smtClean="0">
                <a:latin typeface="+mn-ea"/>
              </a:rPr>
              <a:t>参数，分别计算</a:t>
            </a:r>
            <a:r>
              <a:rPr lang="en-US" altLang="zh-CN" sz="1900" dirty="0" smtClean="0">
                <a:latin typeface="+mn-ea"/>
              </a:rPr>
              <a:t>20</a:t>
            </a:r>
            <a:r>
              <a:rPr lang="zh-CN" altLang="en-US" sz="1900" dirty="0" smtClean="0">
                <a:latin typeface="+mn-ea"/>
              </a:rPr>
              <a:t>次四种模型评估指标的四个指标</a:t>
            </a:r>
            <a:endParaRPr lang="en-US" altLang="zh-CN" sz="1900" dirty="0" smtClean="0">
              <a:latin typeface="+mn-ea"/>
            </a:endParaRPr>
          </a:p>
          <a:p>
            <a:pPr marL="0" indent="0">
              <a:lnSpc>
                <a:spcPct val="135000"/>
              </a:lnSpc>
              <a:spcBef>
                <a:spcPts val="0"/>
              </a:spcBef>
              <a:buNone/>
            </a:pPr>
            <a:r>
              <a:rPr lang="en-US" altLang="zh-CN" sz="1900" dirty="0" smtClean="0">
                <a:latin typeface="+mn-ea"/>
              </a:rPr>
              <a:t>         GA</a:t>
            </a:r>
            <a:r>
              <a:rPr lang="zh-CN" altLang="en-US" sz="1900" dirty="0">
                <a:latin typeface="+mn-ea"/>
              </a:rPr>
              <a:t>参数</a:t>
            </a:r>
            <a:r>
              <a:rPr lang="zh-CN" altLang="en-US" sz="1900" dirty="0" smtClean="0">
                <a:latin typeface="+mn-ea"/>
              </a:rPr>
              <a:t>：种群</a:t>
            </a:r>
            <a:r>
              <a:rPr lang="zh-CN" altLang="en-US" sz="1900" dirty="0">
                <a:latin typeface="+mn-ea"/>
              </a:rPr>
              <a:t>大小</a:t>
            </a:r>
            <a:r>
              <a:rPr lang="en-US" altLang="zh-CN" sz="1900" dirty="0" smtClean="0">
                <a:latin typeface="+mn-ea"/>
              </a:rPr>
              <a:t>=30</a:t>
            </a:r>
            <a:r>
              <a:rPr lang="zh-CN" altLang="en-US" sz="1900" dirty="0" smtClean="0">
                <a:latin typeface="+mn-ea"/>
              </a:rPr>
              <a:t>；函数</a:t>
            </a:r>
            <a:r>
              <a:rPr lang="zh-CN" altLang="en-US" sz="1900" dirty="0">
                <a:latin typeface="+mn-ea"/>
              </a:rPr>
              <a:t>维数</a:t>
            </a:r>
            <a:r>
              <a:rPr lang="en-US" altLang="zh-CN" sz="1900" dirty="0">
                <a:latin typeface="+mn-ea"/>
              </a:rPr>
              <a:t>=</a:t>
            </a:r>
            <a:r>
              <a:rPr lang="en-US" altLang="zh-CN" sz="1900" dirty="0" smtClean="0">
                <a:latin typeface="+mn-ea"/>
              </a:rPr>
              <a:t>1.0</a:t>
            </a:r>
            <a:r>
              <a:rPr lang="zh-CN" altLang="en-US" sz="1900" dirty="0" smtClean="0">
                <a:latin typeface="+mn-ea"/>
              </a:rPr>
              <a:t>；交叉</a:t>
            </a:r>
            <a:r>
              <a:rPr lang="zh-CN" altLang="en-US" sz="1900" dirty="0">
                <a:latin typeface="+mn-ea"/>
              </a:rPr>
              <a:t>概率</a:t>
            </a:r>
            <a:r>
              <a:rPr lang="en-US" altLang="zh-CN" sz="1900" dirty="0" smtClean="0">
                <a:latin typeface="+mn-ea"/>
              </a:rPr>
              <a:t>=0.9</a:t>
            </a:r>
            <a:r>
              <a:rPr lang="zh-CN" altLang="en-US" sz="1900" dirty="0" smtClean="0">
                <a:latin typeface="+mn-ea"/>
              </a:rPr>
              <a:t>；变异</a:t>
            </a:r>
            <a:r>
              <a:rPr lang="zh-CN" altLang="en-US" sz="1900" dirty="0">
                <a:latin typeface="+mn-ea"/>
              </a:rPr>
              <a:t>概率</a:t>
            </a:r>
            <a:r>
              <a:rPr lang="en-US" altLang="zh-CN" sz="1900" dirty="0">
                <a:latin typeface="+mn-ea"/>
              </a:rPr>
              <a:t>=</a:t>
            </a:r>
            <a:r>
              <a:rPr lang="en-US" altLang="zh-CN" sz="1900" dirty="0" smtClean="0">
                <a:latin typeface="+mn-ea"/>
              </a:rPr>
              <a:t>0.1</a:t>
            </a:r>
            <a:r>
              <a:rPr lang="zh-CN" altLang="en-US" sz="1900" dirty="0" smtClean="0">
                <a:latin typeface="+mn-ea"/>
              </a:rPr>
              <a:t>；最大</a:t>
            </a:r>
            <a:r>
              <a:rPr lang="zh-CN" altLang="en-US" sz="1900" dirty="0">
                <a:latin typeface="+mn-ea"/>
              </a:rPr>
              <a:t>代数</a:t>
            </a:r>
            <a:r>
              <a:rPr lang="en-US" altLang="zh-CN" sz="1900" dirty="0" smtClean="0">
                <a:latin typeface="+mn-ea"/>
              </a:rPr>
              <a:t>=100                      </a:t>
            </a:r>
          </a:p>
          <a:p>
            <a:pPr marL="0" indent="0">
              <a:lnSpc>
                <a:spcPct val="135000"/>
              </a:lnSpc>
              <a:spcBef>
                <a:spcPts val="0"/>
              </a:spcBef>
              <a:buNone/>
            </a:pPr>
            <a:r>
              <a:rPr lang="en-US" altLang="zh-CN" sz="1900" dirty="0">
                <a:latin typeface="+mn-ea"/>
              </a:rPr>
              <a:t> </a:t>
            </a:r>
            <a:r>
              <a:rPr lang="en-US" altLang="zh-CN" sz="1900" dirty="0" smtClean="0">
                <a:latin typeface="+mn-ea"/>
              </a:rPr>
              <a:t>        </a:t>
            </a:r>
            <a:r>
              <a:rPr lang="zh-CN" altLang="en-US" sz="1900" dirty="0" smtClean="0">
                <a:latin typeface="+mn-ea"/>
              </a:rPr>
              <a:t>调整模型的参数：</a:t>
            </a:r>
            <a:r>
              <a:rPr lang="zh-CN" altLang="en-US" sz="1900" dirty="0" smtClean="0">
                <a:latin typeface="+mn-ea"/>
                <a:hlinkClick r:id="rId2" action="ppaction://program"/>
              </a:rPr>
              <a:t>表</a:t>
            </a:r>
            <a:r>
              <a:rPr lang="en-US" altLang="zh-CN" sz="1900" dirty="0" smtClean="0">
                <a:latin typeface="+mn-ea"/>
                <a:hlinkClick r:id="rId2" action="ppaction://program"/>
              </a:rPr>
              <a:t>3</a:t>
            </a:r>
            <a:endParaRPr lang="en-US" altLang="zh-CN" sz="1900" dirty="0" smtClean="0">
              <a:latin typeface="+mn-ea"/>
            </a:endParaRPr>
          </a:p>
          <a:p>
            <a:pPr marL="0" indent="0">
              <a:lnSpc>
                <a:spcPct val="135000"/>
              </a:lnSpc>
              <a:spcBef>
                <a:spcPts val="0"/>
              </a:spcBef>
              <a:buNone/>
            </a:pPr>
            <a:r>
              <a:rPr lang="zh-CN" altLang="en-US" sz="1900" dirty="0" smtClean="0">
                <a:latin typeface="+mn-ea"/>
              </a:rPr>
              <a:t>  </a:t>
            </a:r>
            <a:r>
              <a:rPr lang="en-US" altLang="zh-CN" sz="1900" dirty="0">
                <a:latin typeface="+mn-ea"/>
              </a:rPr>
              <a:t> </a:t>
            </a:r>
            <a:r>
              <a:rPr lang="en-US" altLang="zh-CN" sz="1900" dirty="0" smtClean="0">
                <a:latin typeface="+mn-ea"/>
              </a:rPr>
              <a:t>      </a:t>
            </a:r>
            <a:r>
              <a:rPr lang="zh-CN" altLang="en-US" sz="1900" dirty="0" smtClean="0">
                <a:latin typeface="+mn-ea"/>
              </a:rPr>
              <a:t>四</a:t>
            </a:r>
            <a:r>
              <a:rPr lang="zh-CN" altLang="en-US" sz="1900" dirty="0">
                <a:latin typeface="+mn-ea"/>
              </a:rPr>
              <a:t>种模型评估</a:t>
            </a:r>
            <a:r>
              <a:rPr lang="zh-CN" altLang="en-US" sz="1900" dirty="0" smtClean="0">
                <a:latin typeface="+mn-ea"/>
              </a:rPr>
              <a:t>指标：</a:t>
            </a:r>
            <a:r>
              <a:rPr lang="en-US" altLang="zh-CN" sz="1900" dirty="0" smtClean="0">
                <a:latin typeface="+mn-ea"/>
                <a:hlinkClick r:id="rId3" action="ppaction://program"/>
              </a:rPr>
              <a:t>RMSE    MAPE    MAE    DA</a:t>
            </a:r>
            <a:endParaRPr lang="en-US" altLang="zh-CN" sz="1900" dirty="0" smtClean="0">
              <a:latin typeface="+mn-ea"/>
            </a:endParaRPr>
          </a:p>
          <a:p>
            <a:pPr marL="0" indent="0">
              <a:lnSpc>
                <a:spcPct val="135000"/>
              </a:lnSpc>
              <a:spcBef>
                <a:spcPts val="0"/>
              </a:spcBef>
              <a:buNone/>
            </a:pPr>
            <a:r>
              <a:rPr lang="zh-CN" altLang="en-US" sz="1900" dirty="0" smtClean="0">
                <a:latin typeface="+mn-ea"/>
              </a:rPr>
              <a:t>         四</a:t>
            </a:r>
            <a:r>
              <a:rPr lang="zh-CN" altLang="en-US" sz="1900" dirty="0">
                <a:latin typeface="+mn-ea"/>
              </a:rPr>
              <a:t>个</a:t>
            </a:r>
            <a:r>
              <a:rPr lang="zh-CN" altLang="en-US" sz="1900" dirty="0" smtClean="0">
                <a:latin typeface="+mn-ea"/>
              </a:rPr>
              <a:t>指标：</a:t>
            </a:r>
            <a:r>
              <a:rPr lang="en-US" altLang="zh-CN" sz="1900" dirty="0" smtClean="0">
                <a:latin typeface="+mn-ea"/>
              </a:rPr>
              <a:t>Mean      SD       Minimum    Maximum</a:t>
            </a:r>
          </a:p>
          <a:p>
            <a:pPr marL="0" indent="0">
              <a:lnSpc>
                <a:spcPct val="125000"/>
              </a:lnSpc>
              <a:buNone/>
            </a:pPr>
            <a:endParaRPr lang="en-US" altLang="zh-CN" sz="2400" dirty="0">
              <a:latin typeface="+mn-ea"/>
            </a:endParaRPr>
          </a:p>
          <a:p>
            <a:pPr marL="0" indent="0">
              <a:lnSpc>
                <a:spcPct val="125000"/>
              </a:lnSpc>
              <a:buNone/>
            </a:pPr>
            <a:r>
              <a:rPr lang="zh-CN" altLang="en-US" sz="2400" b="1" dirty="0" smtClean="0">
                <a:solidFill>
                  <a:schemeClr val="accent1">
                    <a:lumMod val="75000"/>
                  </a:schemeClr>
                </a:solidFill>
                <a:latin typeface="+mn-ea"/>
              </a:rPr>
              <a:t>（</a:t>
            </a:r>
            <a:r>
              <a:rPr lang="en-US" altLang="zh-CN" sz="2400" b="1" dirty="0">
                <a:solidFill>
                  <a:schemeClr val="accent1">
                    <a:lumMod val="75000"/>
                  </a:schemeClr>
                </a:solidFill>
                <a:latin typeface="+mn-ea"/>
              </a:rPr>
              <a:t>2</a:t>
            </a:r>
            <a:r>
              <a:rPr lang="zh-CN" altLang="en-US" sz="2400" b="1" dirty="0" smtClean="0">
                <a:solidFill>
                  <a:schemeClr val="accent1">
                    <a:lumMod val="75000"/>
                  </a:schemeClr>
                </a:solidFill>
                <a:latin typeface="+mn-ea"/>
              </a:rPr>
              <a:t>）信度模型检验</a:t>
            </a:r>
            <a:endParaRPr lang="en-US" altLang="zh-CN" sz="2400" b="1" dirty="0" smtClean="0">
              <a:solidFill>
                <a:schemeClr val="accent1">
                  <a:lumMod val="75000"/>
                </a:schemeClr>
              </a:solidFill>
              <a:latin typeface="+mn-ea"/>
            </a:endParaRPr>
          </a:p>
          <a:p>
            <a:pPr marL="0" indent="0">
              <a:lnSpc>
                <a:spcPct val="125000"/>
              </a:lnSpc>
              <a:buNone/>
            </a:pPr>
            <a:r>
              <a:rPr lang="en-US" altLang="zh-CN" sz="2400" dirty="0">
                <a:latin typeface="+mn-ea"/>
              </a:rPr>
              <a:t> </a:t>
            </a:r>
            <a:r>
              <a:rPr lang="en-US" altLang="zh-CN" sz="2400" dirty="0" smtClean="0">
                <a:latin typeface="+mn-ea"/>
              </a:rPr>
              <a:t>         </a:t>
            </a:r>
            <a:r>
              <a:rPr lang="en-US" altLang="zh-CN" sz="1900" dirty="0" smtClean="0">
                <a:latin typeface="+mn-ea"/>
                <a:hlinkClick r:id="rId4" action="ppaction://program"/>
              </a:rPr>
              <a:t>MCS</a:t>
            </a:r>
            <a:r>
              <a:rPr lang="zh-CN" altLang="en-US" sz="1900" dirty="0" smtClean="0">
                <a:latin typeface="+mn-ea"/>
              </a:rPr>
              <a:t>：分析结果的显著性</a:t>
            </a:r>
            <a:endParaRPr lang="zh-CN" altLang="en-US" sz="1900" dirty="0">
              <a:latin typeface="+mn-ea"/>
            </a:endParaRPr>
          </a:p>
        </p:txBody>
      </p:sp>
    </p:spTree>
    <p:extLst>
      <p:ext uri="{BB962C8B-B14F-4D97-AF65-F5344CB8AC3E}">
        <p14:creationId xmlns:p14="http://schemas.microsoft.com/office/powerpoint/2010/main" val="34242725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5 </a:t>
            </a:r>
            <a:r>
              <a:rPr lang="zh-CN" altLang="en-US" sz="3600" dirty="0" smtClean="0"/>
              <a:t>结论</a:t>
            </a:r>
            <a:endParaRPr lang="zh-CN" altLang="en-US" sz="3600" dirty="0"/>
          </a:p>
        </p:txBody>
      </p:sp>
      <p:sp>
        <p:nvSpPr>
          <p:cNvPr id="3" name="内容占位符 2"/>
          <p:cNvSpPr>
            <a:spLocks noGrp="1"/>
          </p:cNvSpPr>
          <p:nvPr>
            <p:ph idx="1"/>
          </p:nvPr>
        </p:nvSpPr>
        <p:spPr/>
        <p:txBody>
          <a:bodyPr>
            <a:normAutofit/>
          </a:bodyPr>
          <a:lstStyle/>
          <a:p>
            <a:pPr marL="0" indent="0">
              <a:buNone/>
            </a:pPr>
            <a:r>
              <a:rPr lang="zh-CN" altLang="en-US" sz="2400" b="1" dirty="0" smtClean="0">
                <a:solidFill>
                  <a:srgbClr val="0070C0"/>
                </a:solidFill>
              </a:rPr>
              <a:t>局限性：</a:t>
            </a:r>
            <a:r>
              <a:rPr lang="zh-CN" altLang="en-US" sz="2400" dirty="0" smtClean="0"/>
              <a:t>未考虑投资者情绪和政府调控</a:t>
            </a:r>
            <a:endParaRPr lang="en-US" altLang="zh-CN" sz="2400" dirty="0" smtClean="0"/>
          </a:p>
          <a:p>
            <a:pPr marL="0" indent="0">
              <a:buNone/>
            </a:pPr>
            <a:endParaRPr lang="en-US" altLang="zh-CN" sz="2400" dirty="0"/>
          </a:p>
          <a:p>
            <a:pPr marL="0" indent="0">
              <a:buNone/>
            </a:pPr>
            <a:r>
              <a:rPr lang="zh-CN" altLang="en-US" sz="2400" b="1" dirty="0" smtClean="0">
                <a:solidFill>
                  <a:srgbClr val="0070C0"/>
                </a:solidFill>
              </a:rPr>
              <a:t>未来研究领域：</a:t>
            </a:r>
            <a:r>
              <a:rPr lang="zh-CN" altLang="en-US" sz="2400" dirty="0" smtClean="0"/>
              <a:t>将此模型应用于其他领域，如股价预测和交通运输流等问题</a:t>
            </a:r>
            <a:endParaRPr lang="en-US" altLang="zh-CN" sz="2400" dirty="0" smtClean="0"/>
          </a:p>
          <a:p>
            <a:pPr marL="0" indent="0">
              <a:buNone/>
            </a:pPr>
            <a:endParaRPr lang="en-US" altLang="zh-CN" sz="2400" dirty="0"/>
          </a:p>
          <a:p>
            <a:pPr marL="0" indent="0">
              <a:buNone/>
            </a:pPr>
            <a:r>
              <a:rPr lang="zh-CN" altLang="en-US" sz="2400" b="1" dirty="0" smtClean="0">
                <a:solidFill>
                  <a:srgbClr val="0070C0"/>
                </a:solidFill>
              </a:rPr>
              <a:t>个人收获：</a:t>
            </a:r>
            <a:endParaRPr lang="en-US" altLang="zh-CN" sz="2400" b="1" dirty="0" smtClean="0">
              <a:solidFill>
                <a:srgbClr val="0070C0"/>
              </a:solidFill>
            </a:endParaRPr>
          </a:p>
          <a:p>
            <a:pPr marL="0" indent="396000">
              <a:lnSpc>
                <a:spcPct val="125000"/>
              </a:lnSpc>
              <a:buNone/>
            </a:pPr>
            <a:r>
              <a:rPr lang="zh-CN" altLang="en-US" sz="2400" dirty="0" smtClean="0"/>
              <a:t>   本文的模型并不难，但是变量和样本的处理可能才是实际问题中的关键所在！选取样本数据和筛选变量可能是建模中更为关键的一步。</a:t>
            </a:r>
            <a:endParaRPr lang="zh-CN" altLang="en-US" sz="2400" dirty="0"/>
          </a:p>
        </p:txBody>
      </p:sp>
    </p:spTree>
    <p:extLst>
      <p:ext uri="{BB962C8B-B14F-4D97-AF65-F5344CB8AC3E}">
        <p14:creationId xmlns:p14="http://schemas.microsoft.com/office/powerpoint/2010/main" val="3476994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期刊简介</a:t>
            </a:r>
            <a:r>
              <a:rPr lang="zh-CN" altLang="en-US" sz="3200" dirty="0" smtClean="0">
                <a:latin typeface="Times New Roman" pitchFamily="18" charset="0"/>
                <a:cs typeface="Times New Roman" pitchFamily="18" charset="0"/>
              </a:rPr>
              <a:t>（</a:t>
            </a:r>
            <a:r>
              <a:rPr lang="en-US" altLang="zh-CN" sz="3200" dirty="0">
                <a:latin typeface="Times New Roman" pitchFamily="18" charset="0"/>
                <a:cs typeface="Times New Roman" pitchFamily="18" charset="0"/>
              </a:rPr>
              <a:t>International Journal of Forecasting</a:t>
            </a:r>
            <a:r>
              <a:rPr lang="zh-CN" altLang="en-US" sz="3200" dirty="0" smtClean="0">
                <a:latin typeface="Times New Roman" pitchFamily="18" charset="0"/>
                <a:cs typeface="Times New Roman" pitchFamily="18" charset="0"/>
              </a:rPr>
              <a:t>）</a:t>
            </a:r>
            <a:endParaRPr lang="zh-CN" altLang="en-US" sz="32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553" y="1621985"/>
            <a:ext cx="9266726" cy="4637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0745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期刊简介</a:t>
            </a:r>
            <a:r>
              <a:rPr lang="zh-CN" altLang="en-US" sz="3200" dirty="0">
                <a:latin typeface="Times New Roman" pitchFamily="18" charset="0"/>
                <a:cs typeface="Times New Roman" pitchFamily="18" charset="0"/>
              </a:rPr>
              <a:t>（</a:t>
            </a:r>
            <a:r>
              <a:rPr lang="en-US" altLang="zh-CN" sz="3200" dirty="0">
                <a:latin typeface="Times New Roman" pitchFamily="18" charset="0"/>
                <a:cs typeface="Times New Roman" pitchFamily="18" charset="0"/>
              </a:rPr>
              <a:t>International Journal of Forecasting</a:t>
            </a:r>
            <a:r>
              <a:rPr lang="zh-CN" altLang="en-US" sz="3200" dirty="0">
                <a:latin typeface="Times New Roman" pitchFamily="18" charset="0"/>
                <a:cs typeface="Times New Roman" pitchFamily="18" charset="0"/>
              </a:rPr>
              <a:t>）</a:t>
            </a:r>
            <a:endParaRPr lang="zh-CN" altLang="en-US" sz="32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897" y="1494650"/>
            <a:ext cx="4960326" cy="5101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4398" y="1494650"/>
            <a:ext cx="4842364" cy="493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19743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0954" y="461840"/>
            <a:ext cx="10515600" cy="1325563"/>
          </a:xfrm>
        </p:spPr>
        <p:txBody>
          <a:bodyPr>
            <a:normAutofit/>
          </a:bodyPr>
          <a:lstStyle/>
          <a:p>
            <a:r>
              <a:rPr lang="zh-CN" altLang="en-US" sz="3600" dirty="0" smtClean="0"/>
              <a:t>作者简介</a:t>
            </a:r>
            <a:endParaRPr lang="zh-CN" altLang="en-US" sz="3600" dirty="0"/>
          </a:p>
        </p:txBody>
      </p:sp>
      <p:pic>
        <p:nvPicPr>
          <p:cNvPr id="1026" name="Picture 2" descr="https://ggxy.cueb.edu.cn/images/content/2019-10/20191029092250921527_1.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58676" y="1690688"/>
            <a:ext cx="2906693"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378568" y="944171"/>
            <a:ext cx="7297615" cy="5755422"/>
          </a:xfrm>
          <a:prstGeom prst="rect">
            <a:avLst/>
          </a:prstGeom>
        </p:spPr>
        <p:txBody>
          <a:bodyPr wrap="square">
            <a:spAutoFit/>
          </a:bodyPr>
          <a:lstStyle/>
          <a:p>
            <a:r>
              <a:rPr lang="zh-CN" altLang="en-US" sz="1600" b="1" dirty="0" smtClean="0">
                <a:latin typeface="宋体" panose="02010600030101010101" pitchFamily="2" charset="-122"/>
                <a:ea typeface="宋体" panose="02010600030101010101" pitchFamily="2" charset="-122"/>
              </a:rPr>
              <a:t>陈炜 </a:t>
            </a:r>
            <a:r>
              <a:rPr lang="zh-CN" altLang="en-US" sz="1600" b="1" dirty="0">
                <a:latin typeface="宋体" panose="02010600030101010101" pitchFamily="2" charset="-122"/>
                <a:ea typeface="宋体" panose="02010600030101010101" pitchFamily="2" charset="-122"/>
              </a:rPr>
              <a:t>管理学博士 教授 博士生导师</a:t>
            </a:r>
          </a:p>
          <a:p>
            <a:endParaRPr lang="en-US" altLang="zh-CN" sz="1600" dirty="0" smtClean="0">
              <a:solidFill>
                <a:srgbClr val="666666"/>
              </a:solidFill>
              <a:latin typeface="宋体" panose="02010600030101010101" pitchFamily="2" charset="-122"/>
              <a:ea typeface="宋体" panose="02010600030101010101" pitchFamily="2" charset="-122"/>
            </a:endParaRPr>
          </a:p>
          <a:p>
            <a:pPr algn="just"/>
            <a:r>
              <a:rPr lang="zh-CN" altLang="en-US" sz="1600" b="1" dirty="0">
                <a:latin typeface="宋体" panose="02010600030101010101" pitchFamily="2" charset="-122"/>
                <a:ea typeface="宋体" panose="02010600030101010101" pitchFamily="2" charset="-122"/>
              </a:rPr>
              <a:t>简介：</a:t>
            </a:r>
            <a:r>
              <a:rPr lang="en-US" altLang="zh-CN" sz="1600" dirty="0" smtClean="0">
                <a:solidFill>
                  <a:srgbClr val="666666"/>
                </a:solidFill>
                <a:latin typeface="宋体" panose="02010600030101010101" pitchFamily="2" charset="-122"/>
                <a:ea typeface="宋体" panose="02010600030101010101" pitchFamily="2" charset="-122"/>
              </a:rPr>
              <a:t>2007</a:t>
            </a:r>
            <a:r>
              <a:rPr lang="zh-CN" altLang="en-US" sz="1600" dirty="0">
                <a:solidFill>
                  <a:srgbClr val="666666"/>
                </a:solidFill>
                <a:latin typeface="宋体" panose="02010600030101010101" pitchFamily="2" charset="-122"/>
                <a:ea typeface="宋体" panose="02010600030101010101" pitchFamily="2" charset="-122"/>
              </a:rPr>
              <a:t>年毕业于</a:t>
            </a:r>
            <a:r>
              <a:rPr lang="zh-CN" altLang="en-US" sz="1600" dirty="0">
                <a:solidFill>
                  <a:srgbClr val="FF0000"/>
                </a:solidFill>
                <a:latin typeface="宋体" panose="02010600030101010101" pitchFamily="2" charset="-122"/>
                <a:ea typeface="宋体" panose="02010600030101010101" pitchFamily="2" charset="-122"/>
              </a:rPr>
              <a:t>北京交通大学</a:t>
            </a:r>
            <a:r>
              <a:rPr lang="zh-CN" altLang="en-US" sz="1600" dirty="0">
                <a:solidFill>
                  <a:srgbClr val="666666"/>
                </a:solidFill>
                <a:latin typeface="宋体" panose="02010600030101010101" pitchFamily="2" charset="-122"/>
                <a:ea typeface="宋体" panose="02010600030101010101" pitchFamily="2" charset="-122"/>
              </a:rPr>
              <a:t>经济管理学院，获得管理学博士学位。目前主要研究方向为量化金融与机器学习、金融复杂网络建模、不确定决策理论与方法，智能优化算法等</a:t>
            </a:r>
            <a:r>
              <a:rPr lang="zh-CN" altLang="en-US" sz="1600" dirty="0" smtClean="0">
                <a:solidFill>
                  <a:srgbClr val="666666"/>
                </a:solidFill>
                <a:latin typeface="宋体" panose="02010600030101010101" pitchFamily="2" charset="-122"/>
                <a:ea typeface="宋体" panose="02010600030101010101" pitchFamily="2" charset="-122"/>
              </a:rPr>
              <a:t>。</a:t>
            </a:r>
            <a:endParaRPr lang="en-US" altLang="zh-CN" sz="1600" dirty="0" smtClean="0">
              <a:solidFill>
                <a:srgbClr val="666666"/>
              </a:solidFill>
              <a:latin typeface="宋体" panose="02010600030101010101" pitchFamily="2" charset="-122"/>
              <a:ea typeface="宋体" panose="02010600030101010101" pitchFamily="2" charset="-122"/>
            </a:endParaRPr>
          </a:p>
          <a:p>
            <a:pPr algn="just"/>
            <a:endParaRPr lang="en-US" altLang="zh-CN" sz="1600" dirty="0">
              <a:solidFill>
                <a:srgbClr val="666666"/>
              </a:solidFill>
              <a:latin typeface="宋体" panose="02010600030101010101" pitchFamily="2" charset="-122"/>
              <a:ea typeface="宋体" panose="02010600030101010101" pitchFamily="2" charset="-122"/>
            </a:endParaRPr>
          </a:p>
          <a:p>
            <a:pPr algn="just"/>
            <a:r>
              <a:rPr lang="zh-CN" altLang="en-US" sz="1600" b="1" dirty="0">
                <a:latin typeface="宋体" panose="02010600030101010101" pitchFamily="2" charset="-122"/>
                <a:ea typeface="宋体" panose="02010600030101010101" pitchFamily="2" charset="-122"/>
              </a:rPr>
              <a:t>项目：</a:t>
            </a:r>
            <a:r>
              <a:rPr lang="zh-CN" altLang="en-US" sz="1600" dirty="0" smtClean="0">
                <a:solidFill>
                  <a:srgbClr val="666666"/>
                </a:solidFill>
                <a:latin typeface="宋体" panose="02010600030101010101" pitchFamily="2" charset="-122"/>
                <a:ea typeface="宋体" panose="02010600030101010101" pitchFamily="2" charset="-122"/>
              </a:rPr>
              <a:t>近年来</a:t>
            </a:r>
            <a:r>
              <a:rPr lang="zh-CN" altLang="en-US" sz="1600" dirty="0">
                <a:solidFill>
                  <a:srgbClr val="666666"/>
                </a:solidFill>
                <a:latin typeface="宋体" panose="02010600030101010101" pitchFamily="2" charset="-122"/>
                <a:ea typeface="宋体" panose="02010600030101010101" pitchFamily="2" charset="-122"/>
              </a:rPr>
              <a:t>，先后主持国家自然基金国际（地区）合作与交流重点项目（子课题）、北京市属高校长城学者培养计划项目、教育部人文社科青年及一般项目，北京市社科基金、北京市教委科技项目、首都经济贸易大学青年学术创新团队等科研项目</a:t>
            </a:r>
            <a:r>
              <a:rPr lang="zh-CN" altLang="en-US" sz="1600" dirty="0" smtClean="0">
                <a:solidFill>
                  <a:srgbClr val="666666"/>
                </a:solidFill>
                <a:latin typeface="宋体" panose="02010600030101010101" pitchFamily="2" charset="-122"/>
                <a:ea typeface="宋体" panose="02010600030101010101" pitchFamily="2" charset="-122"/>
              </a:rPr>
              <a:t>。</a:t>
            </a:r>
            <a:endParaRPr lang="en-US" altLang="zh-CN" sz="1600" dirty="0" smtClean="0">
              <a:solidFill>
                <a:srgbClr val="666666"/>
              </a:solidFill>
              <a:latin typeface="宋体" panose="02010600030101010101" pitchFamily="2" charset="-122"/>
              <a:ea typeface="宋体" panose="02010600030101010101" pitchFamily="2" charset="-122"/>
            </a:endParaRPr>
          </a:p>
          <a:p>
            <a:pPr algn="just"/>
            <a:endParaRPr lang="en-US" altLang="zh-CN" sz="1600" dirty="0">
              <a:solidFill>
                <a:srgbClr val="666666"/>
              </a:solidFill>
              <a:latin typeface="宋体" panose="02010600030101010101" pitchFamily="2" charset="-122"/>
              <a:ea typeface="宋体" panose="02010600030101010101" pitchFamily="2" charset="-122"/>
            </a:endParaRPr>
          </a:p>
          <a:p>
            <a:pPr algn="just"/>
            <a:r>
              <a:rPr lang="zh-CN" altLang="en-US" sz="1600" b="1" dirty="0">
                <a:latin typeface="宋体" panose="02010600030101010101" pitchFamily="2" charset="-122"/>
                <a:ea typeface="宋体" panose="02010600030101010101" pitchFamily="2" charset="-122"/>
              </a:rPr>
              <a:t>学术成果：</a:t>
            </a:r>
            <a:r>
              <a:rPr lang="zh-CN" altLang="en-US" sz="1600" dirty="0" smtClean="0">
                <a:solidFill>
                  <a:srgbClr val="666666"/>
                </a:solidFill>
                <a:latin typeface="宋体" panose="02010600030101010101" pitchFamily="2" charset="-122"/>
                <a:ea typeface="宋体" panose="02010600030101010101" pitchFamily="2" charset="-122"/>
              </a:rPr>
              <a:t>以</a:t>
            </a:r>
            <a:r>
              <a:rPr lang="zh-CN" altLang="en-US" sz="1600" dirty="0">
                <a:solidFill>
                  <a:srgbClr val="666666"/>
                </a:solidFill>
                <a:latin typeface="宋体" panose="02010600030101010101" pitchFamily="2" charset="-122"/>
                <a:ea typeface="宋体" panose="02010600030101010101" pitchFamily="2" charset="-122"/>
              </a:rPr>
              <a:t>第一作者或通讯作者在</a:t>
            </a:r>
            <a:r>
              <a:rPr lang="en-US" altLang="zh-CN" sz="1600" dirty="0">
                <a:solidFill>
                  <a:srgbClr val="666666"/>
                </a:solidFill>
                <a:latin typeface="宋体" panose="02010600030101010101" pitchFamily="2" charset="-122"/>
                <a:ea typeface="宋体" panose="02010600030101010101" pitchFamily="2" charset="-122"/>
              </a:rPr>
              <a:t>Annals of Operations Research</a:t>
            </a:r>
            <a:r>
              <a:rPr lang="zh-CN" altLang="en-US" sz="1600" dirty="0">
                <a:solidFill>
                  <a:srgbClr val="666666"/>
                </a:solidFill>
                <a:latin typeface="宋体" panose="02010600030101010101" pitchFamily="2" charset="-122"/>
                <a:ea typeface="宋体" panose="02010600030101010101" pitchFamily="2" charset="-122"/>
              </a:rPr>
              <a:t>、</a:t>
            </a:r>
            <a:r>
              <a:rPr lang="en-US" altLang="zh-CN" sz="1600" dirty="0">
                <a:solidFill>
                  <a:srgbClr val="666666"/>
                </a:solidFill>
                <a:latin typeface="宋体" panose="02010600030101010101" pitchFamily="2" charset="-122"/>
                <a:ea typeface="宋体" panose="02010600030101010101" pitchFamily="2" charset="-122"/>
              </a:rPr>
              <a:t>IEEE Transactions on Fuzzy </a:t>
            </a:r>
            <a:r>
              <a:rPr lang="en-US" altLang="zh-CN" sz="1600" dirty="0" smtClean="0">
                <a:solidFill>
                  <a:srgbClr val="666666"/>
                </a:solidFill>
                <a:latin typeface="宋体" panose="02010600030101010101" pitchFamily="2" charset="-122"/>
                <a:ea typeface="宋体" panose="02010600030101010101" pitchFamily="2" charset="-122"/>
              </a:rPr>
              <a:t>Systems</a:t>
            </a:r>
            <a:r>
              <a:rPr lang="zh-CN" altLang="en-US" sz="1600" dirty="0" smtClean="0">
                <a:solidFill>
                  <a:srgbClr val="666666"/>
                </a:solidFill>
                <a:latin typeface="宋体" panose="02010600030101010101" pitchFamily="2" charset="-122"/>
                <a:ea typeface="宋体" panose="02010600030101010101" pitchFamily="2" charset="-122"/>
              </a:rPr>
              <a:t>、</a:t>
            </a:r>
            <a:r>
              <a:rPr lang="en-US" altLang="zh-CN" sz="1600" dirty="0" smtClean="0">
                <a:solidFill>
                  <a:srgbClr val="FF0000"/>
                </a:solidFill>
                <a:latin typeface="宋体" panose="02010600030101010101" pitchFamily="2" charset="-122"/>
                <a:ea typeface="宋体" panose="02010600030101010101" pitchFamily="2" charset="-122"/>
              </a:rPr>
              <a:t>International </a:t>
            </a:r>
            <a:r>
              <a:rPr lang="en-US" altLang="zh-CN" sz="1600" dirty="0">
                <a:solidFill>
                  <a:srgbClr val="FF0000"/>
                </a:solidFill>
                <a:latin typeface="宋体" panose="02010600030101010101" pitchFamily="2" charset="-122"/>
                <a:ea typeface="宋体" panose="02010600030101010101" pitchFamily="2" charset="-122"/>
              </a:rPr>
              <a:t>Journal of Forecasting</a:t>
            </a:r>
            <a:r>
              <a:rPr lang="zh-CN" altLang="en-US" sz="1600" dirty="0">
                <a:solidFill>
                  <a:srgbClr val="666666"/>
                </a:solidFill>
                <a:latin typeface="宋体" panose="02010600030101010101" pitchFamily="2" charset="-122"/>
                <a:ea typeface="宋体" panose="02010600030101010101" pitchFamily="2" charset="-122"/>
              </a:rPr>
              <a:t>、</a:t>
            </a:r>
            <a:r>
              <a:rPr lang="en-US" altLang="zh-CN" sz="1600" dirty="0">
                <a:solidFill>
                  <a:srgbClr val="666666"/>
                </a:solidFill>
                <a:latin typeface="宋体" panose="02010600030101010101" pitchFamily="2" charset="-122"/>
                <a:ea typeface="宋体" panose="02010600030101010101" pitchFamily="2" charset="-122"/>
              </a:rPr>
              <a:t>Expert Systems with Applications</a:t>
            </a:r>
            <a:r>
              <a:rPr lang="zh-CN" altLang="en-US" sz="1600" dirty="0">
                <a:solidFill>
                  <a:srgbClr val="666666"/>
                </a:solidFill>
                <a:latin typeface="宋体" panose="02010600030101010101" pitchFamily="2" charset="-122"/>
                <a:ea typeface="宋体" panose="02010600030101010101" pitchFamily="2" charset="-122"/>
              </a:rPr>
              <a:t>、</a:t>
            </a:r>
            <a:r>
              <a:rPr lang="en-US" altLang="zh-CN" sz="1600" dirty="0">
                <a:solidFill>
                  <a:srgbClr val="666666"/>
                </a:solidFill>
                <a:latin typeface="宋体" panose="02010600030101010101" pitchFamily="2" charset="-122"/>
                <a:ea typeface="宋体" panose="02010600030101010101" pitchFamily="2" charset="-122"/>
              </a:rPr>
              <a:t>Applied Intelligence</a:t>
            </a:r>
            <a:r>
              <a:rPr lang="zh-CN" altLang="en-US" sz="1600" dirty="0">
                <a:solidFill>
                  <a:srgbClr val="666666"/>
                </a:solidFill>
                <a:latin typeface="宋体" panose="02010600030101010101" pitchFamily="2" charset="-122"/>
                <a:ea typeface="宋体" panose="02010600030101010101" pitchFamily="2" charset="-122"/>
              </a:rPr>
              <a:t>、</a:t>
            </a:r>
            <a:r>
              <a:rPr lang="en-US" altLang="zh-CN" sz="1600" dirty="0">
                <a:solidFill>
                  <a:srgbClr val="666666"/>
                </a:solidFill>
                <a:latin typeface="宋体" panose="02010600030101010101" pitchFamily="2" charset="-122"/>
                <a:ea typeface="宋体" panose="02010600030101010101" pitchFamily="2" charset="-122"/>
              </a:rPr>
              <a:t>Soft Computing</a:t>
            </a:r>
            <a:r>
              <a:rPr lang="zh-CN" altLang="en-US" sz="1600" dirty="0">
                <a:solidFill>
                  <a:srgbClr val="666666"/>
                </a:solidFill>
                <a:latin typeface="宋体" panose="02010600030101010101" pitchFamily="2" charset="-122"/>
                <a:ea typeface="宋体" panose="02010600030101010101" pitchFamily="2" charset="-122"/>
              </a:rPr>
              <a:t>、</a:t>
            </a:r>
            <a:r>
              <a:rPr lang="en-US" altLang="zh-CN" sz="1600" dirty="0">
                <a:solidFill>
                  <a:srgbClr val="666666"/>
                </a:solidFill>
                <a:latin typeface="宋体" panose="02010600030101010101" pitchFamily="2" charset="-122"/>
                <a:ea typeface="宋体" panose="02010600030101010101" pitchFamily="2" charset="-122"/>
              </a:rPr>
              <a:t>International Journal of Fuzzy Systems</a:t>
            </a:r>
            <a:r>
              <a:rPr lang="zh-CN" altLang="en-US" sz="1600" dirty="0">
                <a:solidFill>
                  <a:srgbClr val="666666"/>
                </a:solidFill>
                <a:latin typeface="宋体" panose="02010600030101010101" pitchFamily="2" charset="-122"/>
                <a:ea typeface="宋体" panose="02010600030101010101" pitchFamily="2" charset="-122"/>
              </a:rPr>
              <a:t>等国际期刊发表论文多篇</a:t>
            </a:r>
            <a:r>
              <a:rPr lang="zh-CN" altLang="en-US" sz="1600" dirty="0" smtClean="0">
                <a:solidFill>
                  <a:srgbClr val="666666"/>
                </a:solidFill>
                <a:latin typeface="宋体" panose="02010600030101010101" pitchFamily="2" charset="-122"/>
                <a:ea typeface="宋体" panose="02010600030101010101" pitchFamily="2" charset="-122"/>
              </a:rPr>
              <a:t>。</a:t>
            </a:r>
            <a:endParaRPr lang="en-US" altLang="zh-CN" sz="1600" dirty="0" smtClean="0">
              <a:solidFill>
                <a:srgbClr val="666666"/>
              </a:solidFill>
              <a:latin typeface="宋体" panose="02010600030101010101" pitchFamily="2" charset="-122"/>
              <a:ea typeface="宋体" panose="02010600030101010101" pitchFamily="2" charset="-122"/>
            </a:endParaRPr>
          </a:p>
          <a:p>
            <a:pPr algn="just"/>
            <a:endParaRPr lang="en-US" altLang="zh-CN" sz="1600" dirty="0">
              <a:solidFill>
                <a:srgbClr val="666666"/>
              </a:solidFill>
              <a:latin typeface="宋体" panose="02010600030101010101" pitchFamily="2" charset="-122"/>
              <a:ea typeface="宋体" panose="02010600030101010101" pitchFamily="2" charset="-122"/>
            </a:endParaRPr>
          </a:p>
          <a:p>
            <a:pPr algn="just"/>
            <a:r>
              <a:rPr lang="zh-CN" altLang="en-US" sz="1600" b="1" dirty="0">
                <a:latin typeface="宋体" panose="02010600030101010101" pitchFamily="2" charset="-122"/>
                <a:ea typeface="宋体" panose="02010600030101010101" pitchFamily="2" charset="-122"/>
              </a:rPr>
              <a:t>职务：</a:t>
            </a:r>
            <a:r>
              <a:rPr lang="zh-CN" altLang="en-US" sz="1600" dirty="0" smtClean="0">
                <a:solidFill>
                  <a:srgbClr val="666666"/>
                </a:solidFill>
                <a:latin typeface="宋体" panose="02010600030101010101" pitchFamily="2" charset="-122"/>
                <a:ea typeface="宋体" panose="02010600030101010101" pitchFamily="2" charset="-122"/>
              </a:rPr>
              <a:t>担任</a:t>
            </a:r>
            <a:r>
              <a:rPr lang="zh-CN" altLang="en-US" sz="1600" dirty="0">
                <a:solidFill>
                  <a:srgbClr val="666666"/>
                </a:solidFill>
                <a:latin typeface="宋体" panose="02010600030101010101" pitchFamily="2" charset="-122"/>
                <a:ea typeface="宋体" panose="02010600030101010101" pitchFamily="2" charset="-122"/>
              </a:rPr>
              <a:t>首都经济贸易大学量化金融研究中心主任、中国运筹学会智能计算分会常务理事，中国优选法统筹法与经济数学研究会理事。</a:t>
            </a:r>
            <a:endParaRPr lang="zh-CN" altLang="en-US" sz="1600" b="0" i="0" dirty="0" smtClean="0">
              <a:solidFill>
                <a:srgbClr val="666666"/>
              </a:solidFill>
              <a:effectLst/>
              <a:latin typeface="宋体" panose="02010600030101010101" pitchFamily="2" charset="-122"/>
              <a:ea typeface="宋体" panose="02010600030101010101" pitchFamily="2" charset="-122"/>
            </a:endParaRPr>
          </a:p>
          <a:p>
            <a:pPr algn="just"/>
            <a:endParaRPr lang="en-US" altLang="zh-CN" sz="1600" dirty="0">
              <a:solidFill>
                <a:srgbClr val="666666"/>
              </a:solidFill>
              <a:latin typeface="宋体" panose="02010600030101010101" pitchFamily="2" charset="-122"/>
              <a:ea typeface="宋体" panose="02010600030101010101" pitchFamily="2" charset="-122"/>
            </a:endParaRPr>
          </a:p>
          <a:p>
            <a:pPr algn="just"/>
            <a:r>
              <a:rPr lang="zh-CN" altLang="en-US" sz="1600" b="1" dirty="0">
                <a:latin typeface="宋体" panose="02010600030101010101" pitchFamily="2" charset="-122"/>
                <a:ea typeface="宋体" panose="02010600030101010101" pitchFamily="2" charset="-122"/>
              </a:rPr>
              <a:t>主讲课程：</a:t>
            </a:r>
            <a:r>
              <a:rPr lang="en-US" altLang="zh-CN" sz="1600" dirty="0" smtClean="0">
                <a:solidFill>
                  <a:srgbClr val="666666"/>
                </a:solidFill>
                <a:latin typeface="宋体" panose="02010600030101010101" pitchFamily="2" charset="-122"/>
                <a:ea typeface="宋体" panose="02010600030101010101" pitchFamily="2" charset="-122"/>
              </a:rPr>
              <a:t>《</a:t>
            </a:r>
            <a:r>
              <a:rPr lang="zh-CN" altLang="en-US" sz="1600" dirty="0">
                <a:solidFill>
                  <a:srgbClr val="666666"/>
                </a:solidFill>
                <a:latin typeface="宋体" panose="02010600030101010101" pitchFamily="2" charset="-122"/>
                <a:ea typeface="宋体" panose="02010600030101010101" pitchFamily="2" charset="-122"/>
              </a:rPr>
              <a:t>量化投资策略</a:t>
            </a:r>
            <a:r>
              <a:rPr lang="en-US" altLang="zh-CN" sz="1600" dirty="0">
                <a:solidFill>
                  <a:srgbClr val="666666"/>
                </a:solidFill>
                <a:latin typeface="宋体" panose="02010600030101010101" pitchFamily="2" charset="-122"/>
                <a:ea typeface="宋体" panose="02010600030101010101" pitchFamily="2" charset="-122"/>
              </a:rPr>
              <a:t>》</a:t>
            </a:r>
            <a:r>
              <a:rPr lang="zh-CN" altLang="en-US" sz="1600" dirty="0">
                <a:solidFill>
                  <a:srgbClr val="666666"/>
                </a:solidFill>
                <a:latin typeface="宋体" panose="02010600030101010101" pitchFamily="2" charset="-122"/>
                <a:ea typeface="宋体" panose="02010600030101010101" pitchFamily="2" charset="-122"/>
              </a:rPr>
              <a:t>、</a:t>
            </a:r>
            <a:r>
              <a:rPr lang="en-US" altLang="zh-CN" sz="1600" dirty="0">
                <a:solidFill>
                  <a:srgbClr val="666666"/>
                </a:solidFill>
                <a:latin typeface="宋体" panose="02010600030101010101" pitchFamily="2" charset="-122"/>
                <a:ea typeface="宋体" panose="02010600030101010101" pitchFamily="2" charset="-122"/>
              </a:rPr>
              <a:t>《</a:t>
            </a:r>
            <a:r>
              <a:rPr lang="zh-CN" altLang="en-US" sz="1600" dirty="0">
                <a:solidFill>
                  <a:srgbClr val="666666"/>
                </a:solidFill>
                <a:latin typeface="宋体" panose="02010600030101010101" pitchFamily="2" charset="-122"/>
                <a:ea typeface="宋体" panose="02010600030101010101" pitchFamily="2" charset="-122"/>
              </a:rPr>
              <a:t>机器学习和量化投资</a:t>
            </a:r>
            <a:r>
              <a:rPr lang="en-US" altLang="zh-CN" sz="1600" dirty="0">
                <a:solidFill>
                  <a:srgbClr val="666666"/>
                </a:solidFill>
                <a:latin typeface="宋体" panose="02010600030101010101" pitchFamily="2" charset="-122"/>
                <a:ea typeface="宋体" panose="02010600030101010101" pitchFamily="2" charset="-122"/>
              </a:rPr>
              <a:t>》</a:t>
            </a:r>
            <a:r>
              <a:rPr lang="zh-CN" altLang="en-US" sz="1600" dirty="0">
                <a:solidFill>
                  <a:srgbClr val="666666"/>
                </a:solidFill>
                <a:latin typeface="宋体" panose="02010600030101010101" pitchFamily="2" charset="-122"/>
                <a:ea typeface="宋体" panose="02010600030101010101" pitchFamily="2" charset="-122"/>
              </a:rPr>
              <a:t>、</a:t>
            </a:r>
            <a:r>
              <a:rPr lang="en-US" altLang="zh-CN" sz="1600" dirty="0">
                <a:solidFill>
                  <a:srgbClr val="666666"/>
                </a:solidFill>
                <a:latin typeface="宋体" panose="02010600030101010101" pitchFamily="2" charset="-122"/>
                <a:ea typeface="宋体" panose="02010600030101010101" pitchFamily="2" charset="-122"/>
              </a:rPr>
              <a:t>《</a:t>
            </a:r>
            <a:r>
              <a:rPr lang="zh-CN" altLang="en-US" sz="1600" dirty="0">
                <a:solidFill>
                  <a:srgbClr val="666666"/>
                </a:solidFill>
                <a:latin typeface="宋体" panose="02010600030101010101" pitchFamily="2" charset="-122"/>
                <a:ea typeface="宋体" panose="02010600030101010101" pitchFamily="2" charset="-122"/>
              </a:rPr>
              <a:t>最优化理论与方法</a:t>
            </a:r>
            <a:r>
              <a:rPr lang="en-US" altLang="zh-CN" sz="1600" dirty="0">
                <a:solidFill>
                  <a:srgbClr val="666666"/>
                </a:solidFill>
                <a:latin typeface="宋体" panose="02010600030101010101" pitchFamily="2" charset="-122"/>
                <a:ea typeface="宋体" panose="02010600030101010101" pitchFamily="2" charset="-122"/>
              </a:rPr>
              <a:t>》</a:t>
            </a:r>
            <a:r>
              <a:rPr lang="zh-CN" altLang="en-US" sz="1600" dirty="0">
                <a:solidFill>
                  <a:srgbClr val="666666"/>
                </a:solidFill>
                <a:latin typeface="宋体" panose="02010600030101010101" pitchFamily="2" charset="-122"/>
                <a:ea typeface="宋体" panose="02010600030101010101" pitchFamily="2" charset="-122"/>
              </a:rPr>
              <a:t>、</a:t>
            </a:r>
            <a:r>
              <a:rPr lang="en-US" altLang="zh-CN" sz="1600" dirty="0">
                <a:solidFill>
                  <a:srgbClr val="666666"/>
                </a:solidFill>
                <a:latin typeface="宋体" panose="02010600030101010101" pitchFamily="2" charset="-122"/>
                <a:ea typeface="宋体" panose="02010600030101010101" pitchFamily="2" charset="-122"/>
              </a:rPr>
              <a:t>《</a:t>
            </a:r>
            <a:r>
              <a:rPr lang="zh-CN" altLang="en-US" sz="1600" dirty="0">
                <a:solidFill>
                  <a:srgbClr val="666666"/>
                </a:solidFill>
                <a:latin typeface="宋体" panose="02010600030101010101" pitchFamily="2" charset="-122"/>
                <a:ea typeface="宋体" panose="02010600030101010101" pitchFamily="2" charset="-122"/>
              </a:rPr>
              <a:t>决策理论与方法</a:t>
            </a:r>
            <a:r>
              <a:rPr lang="en-US" altLang="zh-CN" sz="1600" dirty="0">
                <a:solidFill>
                  <a:srgbClr val="666666"/>
                </a:solidFill>
                <a:latin typeface="宋体" panose="02010600030101010101" pitchFamily="2" charset="-122"/>
                <a:ea typeface="宋体" panose="02010600030101010101" pitchFamily="2" charset="-122"/>
              </a:rPr>
              <a:t>》</a:t>
            </a:r>
            <a:r>
              <a:rPr lang="zh-CN" altLang="en-US" sz="1600" dirty="0">
                <a:solidFill>
                  <a:srgbClr val="666666"/>
                </a:solidFill>
                <a:latin typeface="宋体" panose="02010600030101010101" pitchFamily="2" charset="-122"/>
                <a:ea typeface="宋体" panose="02010600030101010101" pitchFamily="2" charset="-122"/>
              </a:rPr>
              <a:t>等。</a:t>
            </a:r>
            <a:endParaRPr lang="zh-CN" altLang="en-US" sz="1600" b="0" i="0" dirty="0" smtClean="0">
              <a:solidFill>
                <a:srgbClr val="666666"/>
              </a:solidFill>
              <a:effectLst/>
              <a:latin typeface="宋体" panose="02010600030101010101" pitchFamily="2" charset="-122"/>
              <a:ea typeface="宋体" panose="02010600030101010101" pitchFamily="2" charset="-122"/>
            </a:endParaRPr>
          </a:p>
          <a:p>
            <a:pPr algn="just"/>
            <a:endParaRPr lang="en-US" altLang="zh-CN" sz="1600" dirty="0">
              <a:solidFill>
                <a:srgbClr val="666666"/>
              </a:solidFill>
              <a:latin typeface="宋体" panose="02010600030101010101" pitchFamily="2" charset="-122"/>
              <a:ea typeface="宋体" panose="02010600030101010101" pitchFamily="2" charset="-122"/>
            </a:endParaRPr>
          </a:p>
          <a:p>
            <a:pPr algn="just"/>
            <a:r>
              <a:rPr lang="zh-CN" altLang="en-US" sz="1600" b="1" dirty="0">
                <a:latin typeface="宋体" panose="02010600030101010101" pitchFamily="2" charset="-122"/>
                <a:ea typeface="宋体" panose="02010600030101010101" pitchFamily="2" charset="-122"/>
              </a:rPr>
              <a:t>邮箱：</a:t>
            </a:r>
            <a:r>
              <a:rPr lang="en-US" altLang="zh-CN" sz="1600" dirty="0">
                <a:solidFill>
                  <a:srgbClr val="666666"/>
                </a:solidFill>
                <a:latin typeface="宋体" panose="02010600030101010101" pitchFamily="2" charset="-122"/>
                <a:ea typeface="宋体" panose="02010600030101010101" pitchFamily="2" charset="-122"/>
              </a:rPr>
              <a:t>chenwei@cueb.edu.cn</a:t>
            </a:r>
            <a:endParaRPr lang="en-US" altLang="zh-CN" sz="1600" b="0" i="0" dirty="0">
              <a:solidFill>
                <a:srgbClr val="666666"/>
              </a:solidFill>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360731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摘要</a:t>
            </a:r>
            <a:endParaRPr lang="zh-CN" altLang="en-US" sz="3600" dirty="0"/>
          </a:p>
        </p:txBody>
      </p:sp>
      <p:sp>
        <p:nvSpPr>
          <p:cNvPr id="3" name="内容占位符 2"/>
          <p:cNvSpPr>
            <a:spLocks noGrp="1"/>
          </p:cNvSpPr>
          <p:nvPr>
            <p:ph idx="1"/>
          </p:nvPr>
        </p:nvSpPr>
        <p:spPr/>
        <p:txBody>
          <a:bodyPr>
            <a:noAutofit/>
          </a:bodyPr>
          <a:lstStyle/>
          <a:p>
            <a:pPr marL="0" indent="0">
              <a:lnSpc>
                <a:spcPct val="120000"/>
              </a:lnSpc>
              <a:buNone/>
            </a:pPr>
            <a:r>
              <a:rPr lang="zh-CN" altLang="en-US" sz="2000" b="1" dirty="0" smtClean="0">
                <a:solidFill>
                  <a:srgbClr val="FF0000"/>
                </a:solidFill>
              </a:rPr>
              <a:t>背景：</a:t>
            </a:r>
            <a:r>
              <a:rPr lang="zh-CN" altLang="en-US" sz="2000" dirty="0" smtClean="0"/>
              <a:t>前人有使用传统的统计和计量方法来理解比特币的</a:t>
            </a:r>
            <a:r>
              <a:rPr lang="zh-CN" altLang="en-US" sz="2000" b="1" dirty="0" smtClean="0">
                <a:solidFill>
                  <a:srgbClr val="FF0000"/>
                </a:solidFill>
              </a:rPr>
              <a:t>经济和技术决定因素</a:t>
            </a:r>
            <a:r>
              <a:rPr lang="zh-CN" altLang="en-US" sz="2000" dirty="0" smtClean="0"/>
              <a:t>，但很少考虑使用这些决定因素开发预测模型。</a:t>
            </a:r>
            <a:endParaRPr lang="en-US" altLang="zh-CN" sz="2000" dirty="0" smtClean="0"/>
          </a:p>
          <a:p>
            <a:pPr marL="0" indent="0">
              <a:lnSpc>
                <a:spcPct val="120000"/>
              </a:lnSpc>
              <a:buNone/>
            </a:pPr>
            <a:endParaRPr lang="en-US" altLang="zh-CN" sz="2000" dirty="0" smtClean="0"/>
          </a:p>
          <a:p>
            <a:pPr marL="0" indent="0">
              <a:lnSpc>
                <a:spcPct val="120000"/>
              </a:lnSpc>
              <a:buNone/>
            </a:pPr>
            <a:r>
              <a:rPr lang="zh-CN" altLang="en-US" sz="2000" b="1" dirty="0" smtClean="0">
                <a:solidFill>
                  <a:srgbClr val="FF0000"/>
                </a:solidFill>
              </a:rPr>
              <a:t>创新点：</a:t>
            </a:r>
            <a:r>
              <a:rPr lang="zh-CN" altLang="en-US" sz="2000" dirty="0" smtClean="0"/>
              <a:t>我们开发了一个两阶段的方法：</a:t>
            </a:r>
            <a:endParaRPr lang="en-US" altLang="zh-CN" sz="2000" dirty="0" smtClean="0"/>
          </a:p>
          <a:p>
            <a:pPr marL="0" indent="0">
              <a:lnSpc>
                <a:spcPct val="120000"/>
              </a:lnSpc>
              <a:buNone/>
            </a:pPr>
            <a:r>
              <a:rPr lang="zh-CN" altLang="en-US" sz="2000" dirty="0" smtClean="0"/>
              <a:t>第一阶段，采用</a:t>
            </a:r>
            <a:r>
              <a:rPr lang="en-US" altLang="zh-CN" sz="2000" dirty="0" smtClean="0"/>
              <a:t>ANN</a:t>
            </a:r>
            <a:r>
              <a:rPr lang="zh-CN" altLang="en-US" sz="2000" dirty="0" smtClean="0"/>
              <a:t>和</a:t>
            </a:r>
            <a:r>
              <a:rPr lang="en-US" altLang="zh-CN" sz="2000" dirty="0" smtClean="0"/>
              <a:t>RF</a:t>
            </a:r>
            <a:r>
              <a:rPr lang="zh-CN" altLang="en-US" sz="2000" dirty="0" smtClean="0"/>
              <a:t>两种非线性特征选择方法</a:t>
            </a:r>
            <a:r>
              <a:rPr lang="zh-CN" altLang="en-US" sz="2000" dirty="0"/>
              <a:t>对</a:t>
            </a:r>
            <a:r>
              <a:rPr lang="zh-CN" altLang="en-US" sz="2000" dirty="0" smtClean="0"/>
              <a:t>经济和技术因素进行降维；</a:t>
            </a:r>
            <a:endParaRPr lang="en-US" altLang="zh-CN" sz="2000" dirty="0" smtClean="0"/>
          </a:p>
          <a:p>
            <a:pPr marL="0" indent="0">
              <a:lnSpc>
                <a:spcPct val="120000"/>
              </a:lnSpc>
              <a:buNone/>
            </a:pPr>
            <a:r>
              <a:rPr lang="zh-CN" altLang="en-US" sz="2000" dirty="0" smtClean="0"/>
              <a:t>第二阶段，利用</a:t>
            </a:r>
            <a:r>
              <a:rPr lang="en-US" altLang="zh-CN" sz="2000" dirty="0" smtClean="0"/>
              <a:t>LSTM</a:t>
            </a:r>
            <a:r>
              <a:rPr lang="zh-CN" altLang="en-US" sz="2000" dirty="0" smtClean="0"/>
              <a:t>对降维后的数据进行预测，结果发现利用经济和技术决定因素，</a:t>
            </a:r>
            <a:r>
              <a:rPr lang="en-US" altLang="zh-CN" sz="2000" dirty="0" smtClean="0"/>
              <a:t>LSTM</a:t>
            </a:r>
            <a:r>
              <a:rPr lang="zh-CN" altLang="en-US" sz="2000" dirty="0" smtClean="0"/>
              <a:t>预测效果优于利用原始数据的</a:t>
            </a:r>
            <a:r>
              <a:rPr lang="en-US" altLang="zh-CN" sz="2000" dirty="0" smtClean="0"/>
              <a:t>ARIMA</a:t>
            </a:r>
            <a:r>
              <a:rPr lang="zh-CN" altLang="en-US" sz="2000" dirty="0" smtClean="0"/>
              <a:t>、</a:t>
            </a:r>
            <a:r>
              <a:rPr lang="en-US" altLang="zh-CN" sz="2000" dirty="0" smtClean="0"/>
              <a:t>SVR</a:t>
            </a:r>
            <a:r>
              <a:rPr lang="zh-CN" altLang="en-US" sz="2000" dirty="0" smtClean="0"/>
              <a:t>、</a:t>
            </a:r>
            <a:r>
              <a:rPr lang="en-US" altLang="zh-CN" sz="2000" dirty="0" smtClean="0"/>
              <a:t>ANFIS</a:t>
            </a:r>
            <a:r>
              <a:rPr lang="zh-CN" altLang="en-US" sz="2000" dirty="0" smtClean="0"/>
              <a:t>和</a:t>
            </a:r>
            <a:r>
              <a:rPr lang="en-US" altLang="zh-CN" sz="2000" dirty="0" smtClean="0"/>
              <a:t>LSTM</a:t>
            </a:r>
            <a:r>
              <a:rPr lang="zh-CN" altLang="en-US" sz="2000" dirty="0" smtClean="0"/>
              <a:t>。</a:t>
            </a:r>
            <a:endParaRPr lang="en-US" altLang="zh-CN" sz="2000" dirty="0" smtClean="0"/>
          </a:p>
          <a:p>
            <a:pPr marL="0" indent="0">
              <a:lnSpc>
                <a:spcPct val="120000"/>
              </a:lnSpc>
              <a:buNone/>
            </a:pPr>
            <a:endParaRPr lang="en-US" altLang="zh-CN" sz="2000" dirty="0" smtClean="0"/>
          </a:p>
          <a:p>
            <a:pPr marL="0" indent="0">
              <a:lnSpc>
                <a:spcPct val="120000"/>
              </a:lnSpc>
              <a:buNone/>
            </a:pPr>
            <a:r>
              <a:rPr lang="zh-CN" altLang="en-US" sz="2000" b="1" dirty="0" smtClean="0">
                <a:solidFill>
                  <a:srgbClr val="FF0000"/>
                </a:solidFill>
              </a:rPr>
              <a:t>结论：</a:t>
            </a:r>
            <a:r>
              <a:rPr lang="zh-CN" altLang="en-US" sz="2000" dirty="0" smtClean="0"/>
              <a:t>从经济和技术决定因素获得的信息对预测比特币汇率比以前的汇率更重要。</a:t>
            </a:r>
            <a:endParaRPr lang="zh-CN" altLang="en-US" sz="2000" dirty="0"/>
          </a:p>
        </p:txBody>
      </p:sp>
    </p:spTree>
    <p:extLst>
      <p:ext uri="{BB962C8B-B14F-4D97-AF65-F5344CB8AC3E}">
        <p14:creationId xmlns:p14="http://schemas.microsoft.com/office/powerpoint/2010/main" val="33445263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1 </a:t>
            </a:r>
            <a:r>
              <a:rPr lang="zh-CN" altLang="en-US" sz="3600" dirty="0" smtClean="0"/>
              <a:t>引言（回答了两个问题）</a:t>
            </a:r>
            <a:endParaRPr lang="zh-CN" altLang="en-US" sz="3600" dirty="0"/>
          </a:p>
        </p:txBody>
      </p:sp>
      <p:sp>
        <p:nvSpPr>
          <p:cNvPr id="3" name="内容占位符 2"/>
          <p:cNvSpPr>
            <a:spLocks noGrp="1"/>
          </p:cNvSpPr>
          <p:nvPr>
            <p:ph idx="1"/>
          </p:nvPr>
        </p:nvSpPr>
        <p:spPr>
          <a:xfrm>
            <a:off x="838200" y="1690688"/>
            <a:ext cx="10515600" cy="5105766"/>
          </a:xfrm>
        </p:spPr>
        <p:txBody>
          <a:bodyPr>
            <a:noAutofit/>
          </a:bodyPr>
          <a:lstStyle/>
          <a:p>
            <a:pPr marL="0" indent="0">
              <a:lnSpc>
                <a:spcPct val="135000"/>
              </a:lnSpc>
              <a:buNone/>
            </a:pPr>
            <a:r>
              <a:rPr lang="zh-CN" altLang="en-US" sz="2000" b="1" dirty="0"/>
              <a:t>（</a:t>
            </a:r>
            <a:r>
              <a:rPr lang="en-US" altLang="zh-CN" sz="2000" b="1" dirty="0"/>
              <a:t>1</a:t>
            </a:r>
            <a:r>
              <a:rPr lang="zh-CN" altLang="en-US" sz="2000" b="1" dirty="0" smtClean="0"/>
              <a:t>）我们为什么研究比特币？</a:t>
            </a:r>
            <a:endParaRPr lang="en-US" altLang="zh-CN" sz="2000" b="1" dirty="0" smtClean="0"/>
          </a:p>
          <a:p>
            <a:pPr marL="0" indent="0">
              <a:lnSpc>
                <a:spcPct val="135000"/>
              </a:lnSpc>
              <a:buNone/>
            </a:pPr>
            <a:r>
              <a:rPr lang="en-US" altLang="zh-CN" sz="2000" dirty="0"/>
              <a:t> </a:t>
            </a:r>
            <a:r>
              <a:rPr lang="en-US" altLang="zh-CN" sz="2000" dirty="0" smtClean="0"/>
              <a:t>  </a:t>
            </a:r>
            <a:r>
              <a:rPr lang="zh-CN" altLang="en-US" sz="2000" dirty="0" smtClean="0"/>
              <a:t>答：比特</a:t>
            </a:r>
            <a:r>
              <a:rPr lang="zh-CN" altLang="en-US" sz="2000" dirty="0"/>
              <a:t>币占加密货币市值的</a:t>
            </a:r>
            <a:r>
              <a:rPr lang="en-US" altLang="zh-CN" sz="2000" dirty="0"/>
              <a:t>48</a:t>
            </a:r>
            <a:r>
              <a:rPr lang="zh-CN" altLang="en-US" sz="2000" dirty="0"/>
              <a:t>％</a:t>
            </a:r>
            <a:r>
              <a:rPr lang="zh-CN" altLang="en-US" sz="2000" dirty="0" smtClean="0"/>
              <a:t>以上，研究比特币很热门。</a:t>
            </a:r>
            <a:endParaRPr lang="en-US" altLang="zh-CN" sz="2000" dirty="0" smtClean="0"/>
          </a:p>
          <a:p>
            <a:pPr marL="0" indent="0">
              <a:lnSpc>
                <a:spcPct val="135000"/>
              </a:lnSpc>
              <a:buNone/>
            </a:pPr>
            <a:endParaRPr lang="en-US" altLang="zh-CN" sz="2000" dirty="0"/>
          </a:p>
          <a:p>
            <a:pPr marL="0" indent="0">
              <a:lnSpc>
                <a:spcPct val="135000"/>
              </a:lnSpc>
              <a:buNone/>
            </a:pPr>
            <a:r>
              <a:rPr lang="zh-CN" altLang="en-US" sz="2000" b="1" dirty="0" smtClean="0"/>
              <a:t>（</a:t>
            </a:r>
            <a:r>
              <a:rPr lang="en-US" altLang="zh-CN" sz="2000" b="1" dirty="0"/>
              <a:t>2</a:t>
            </a:r>
            <a:r>
              <a:rPr lang="zh-CN" altLang="en-US" sz="2000" b="1" dirty="0" smtClean="0"/>
              <a:t>）我们为什么要考虑经济和技术决定因素，而且要采用机器学习模型？</a:t>
            </a:r>
            <a:endParaRPr lang="en-US" altLang="zh-CN" sz="2000" b="1" dirty="0" smtClean="0"/>
          </a:p>
          <a:p>
            <a:pPr marL="0" indent="0">
              <a:lnSpc>
                <a:spcPct val="135000"/>
              </a:lnSpc>
              <a:buNone/>
            </a:pPr>
            <a:r>
              <a:rPr lang="zh-CN" altLang="en-US" sz="2000" dirty="0" smtClean="0"/>
              <a:t> 答：①目前关于比特币汇率预测的研究均使用以前的汇率作为预测因子。但比特币高度不稳定，有必要考虑其汇率的各种决定因素。所以我们将经济和技术决定因素纳入比特币汇率预测之内，采用二阶段方法，筛选出重要性高的决定因素，再利用</a:t>
            </a:r>
            <a:r>
              <a:rPr lang="en-US" altLang="zh-CN" sz="2000" dirty="0" smtClean="0"/>
              <a:t>LSTM</a:t>
            </a:r>
            <a:r>
              <a:rPr lang="zh-CN" altLang="en-US" sz="2000" dirty="0" smtClean="0"/>
              <a:t>与其他模型对比。</a:t>
            </a:r>
            <a:endParaRPr lang="en-US" altLang="zh-CN" sz="2000" dirty="0" smtClean="0"/>
          </a:p>
          <a:p>
            <a:pPr marL="0" indent="0">
              <a:lnSpc>
                <a:spcPct val="135000"/>
              </a:lnSpc>
              <a:buNone/>
            </a:pPr>
            <a:r>
              <a:rPr lang="zh-CN" altLang="en-US" sz="2000" dirty="0" smtClean="0"/>
              <a:t>        ②比特</a:t>
            </a:r>
            <a:r>
              <a:rPr lang="zh-CN" altLang="en-US" sz="2000" dirty="0"/>
              <a:t>币预测方法有两种</a:t>
            </a:r>
            <a:r>
              <a:rPr lang="zh-CN" altLang="en-US" sz="2000" dirty="0" smtClean="0"/>
              <a:t>：统计模型和人工智能。但统计模型</a:t>
            </a:r>
            <a:r>
              <a:rPr lang="zh-CN" altLang="en-US" sz="2000" dirty="0"/>
              <a:t>只能用于线性且变量必须服从</a:t>
            </a:r>
            <a:r>
              <a:rPr lang="zh-CN" altLang="en-US" sz="2000" dirty="0" smtClean="0"/>
              <a:t>正态分布，为了克服这些局限性，如</a:t>
            </a:r>
            <a:r>
              <a:rPr lang="en-US" altLang="zh-CN" sz="2000" dirty="0" smtClean="0"/>
              <a:t>ANN</a:t>
            </a:r>
            <a:r>
              <a:rPr lang="zh-CN" altLang="en-US" sz="2000" dirty="0" smtClean="0"/>
              <a:t>、</a:t>
            </a:r>
            <a:r>
              <a:rPr lang="en-US" altLang="zh-CN" sz="2000" dirty="0" smtClean="0"/>
              <a:t>Bayesian</a:t>
            </a:r>
            <a:r>
              <a:rPr lang="zh-CN" altLang="en-US" sz="2000" dirty="0" smtClean="0"/>
              <a:t>和</a:t>
            </a:r>
            <a:r>
              <a:rPr lang="en-US" altLang="zh-CN" sz="2000" dirty="0" smtClean="0"/>
              <a:t>SVR</a:t>
            </a:r>
            <a:r>
              <a:rPr lang="zh-CN" altLang="en-US" sz="2000" dirty="0" smtClean="0"/>
              <a:t>等人工神经网络模型能够从大数据中集中提取有价值的隐藏信息，而且不需要任何关于数据的先验知识。</a:t>
            </a:r>
            <a:endParaRPr lang="zh-CN" altLang="en-US" sz="2000" dirty="0"/>
          </a:p>
        </p:txBody>
      </p:sp>
    </p:spTree>
    <p:extLst>
      <p:ext uri="{BB962C8B-B14F-4D97-AF65-F5344CB8AC3E}">
        <p14:creationId xmlns:p14="http://schemas.microsoft.com/office/powerpoint/2010/main" val="31386924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2 </a:t>
            </a:r>
            <a:r>
              <a:rPr lang="zh-CN" altLang="en-US" sz="3600" dirty="0" smtClean="0"/>
              <a:t>数据准备</a:t>
            </a:r>
            <a:endParaRPr lang="zh-CN" altLang="en-US" sz="3600" dirty="0"/>
          </a:p>
        </p:txBody>
      </p:sp>
      <p:sp>
        <p:nvSpPr>
          <p:cNvPr id="3" name="内容占位符 2"/>
          <p:cNvSpPr>
            <a:spLocks noGrp="1"/>
          </p:cNvSpPr>
          <p:nvPr>
            <p:ph idx="1"/>
          </p:nvPr>
        </p:nvSpPr>
        <p:spPr>
          <a:xfrm>
            <a:off x="838200" y="1456347"/>
            <a:ext cx="10515600" cy="4351338"/>
          </a:xfrm>
        </p:spPr>
        <p:txBody>
          <a:bodyPr>
            <a:noAutofit/>
          </a:bodyPr>
          <a:lstStyle/>
          <a:p>
            <a:pPr marL="0" indent="0">
              <a:lnSpc>
                <a:spcPct val="125000"/>
              </a:lnSpc>
              <a:spcBef>
                <a:spcPts val="0"/>
              </a:spcBef>
              <a:buNone/>
            </a:pPr>
            <a:endParaRPr lang="en-US" altLang="zh-CN" sz="1800" b="1" dirty="0" smtClean="0">
              <a:latin typeface="+mn-ea"/>
            </a:endParaRPr>
          </a:p>
          <a:p>
            <a:pPr marL="0" indent="0">
              <a:lnSpc>
                <a:spcPct val="125000"/>
              </a:lnSpc>
              <a:spcBef>
                <a:spcPts val="0"/>
              </a:spcBef>
              <a:buNone/>
            </a:pPr>
            <a:r>
              <a:rPr lang="zh-CN" altLang="en-US" sz="1800" b="1" dirty="0" smtClean="0">
                <a:latin typeface="+mn-ea"/>
              </a:rPr>
              <a:t>技术</a:t>
            </a:r>
            <a:r>
              <a:rPr lang="zh-CN" altLang="en-US" sz="1800" b="1" dirty="0">
                <a:latin typeface="+mn-ea"/>
              </a:rPr>
              <a:t>决定因素</a:t>
            </a:r>
            <a:r>
              <a:rPr lang="zh-CN" altLang="en-US" sz="1800" b="1" dirty="0" smtClean="0">
                <a:latin typeface="+mn-ea"/>
              </a:rPr>
              <a:t>：</a:t>
            </a:r>
            <a:r>
              <a:rPr lang="zh-CN" altLang="en-US" sz="1800" dirty="0" smtClean="0">
                <a:latin typeface="+mn-ea"/>
              </a:rPr>
              <a:t>（</a:t>
            </a:r>
            <a:r>
              <a:rPr lang="en-US" altLang="zh-CN" sz="1800" dirty="0">
                <a:latin typeface="+mn-ea"/>
              </a:rPr>
              <a:t>1</a:t>
            </a:r>
            <a:r>
              <a:rPr lang="zh-CN" altLang="en-US" sz="1800" dirty="0">
                <a:latin typeface="+mn-ea"/>
              </a:rPr>
              <a:t>）区块链信息 </a:t>
            </a:r>
            <a:r>
              <a:rPr lang="en-US" altLang="zh-CN" sz="1800" dirty="0">
                <a:latin typeface="+mn-ea"/>
                <a:hlinkClick r:id="rId2"/>
              </a:rPr>
              <a:t>https://blockchain.info/</a:t>
            </a:r>
            <a:endParaRPr lang="en-US" altLang="zh-CN" sz="1800" dirty="0">
              <a:latin typeface="+mn-ea"/>
            </a:endParaRPr>
          </a:p>
          <a:p>
            <a:pPr marL="0" indent="0">
              <a:lnSpc>
                <a:spcPct val="125000"/>
              </a:lnSpc>
              <a:spcBef>
                <a:spcPts val="0"/>
              </a:spcBef>
              <a:buNone/>
            </a:pPr>
            <a:r>
              <a:rPr lang="zh-CN" altLang="en-US" sz="1800" dirty="0" smtClean="0">
                <a:latin typeface="+mn-ea"/>
              </a:rPr>
              <a:t>                          （</a:t>
            </a:r>
            <a:r>
              <a:rPr lang="en-US" altLang="zh-CN" sz="1800" dirty="0">
                <a:latin typeface="+mn-ea"/>
              </a:rPr>
              <a:t>2</a:t>
            </a:r>
            <a:r>
              <a:rPr lang="zh-CN" altLang="en-US" sz="1800" dirty="0">
                <a:latin typeface="+mn-ea"/>
              </a:rPr>
              <a:t>）公众关注指标</a:t>
            </a:r>
            <a:r>
              <a:rPr lang="zh-CN" altLang="en-US" sz="1800" dirty="0" smtClean="0">
                <a:latin typeface="+mn-ea"/>
                <a:sym typeface="Wingdings" panose="05000000000000000000" pitchFamily="2" charset="2"/>
              </a:rPr>
              <a:t>：</a:t>
            </a:r>
            <a:r>
              <a:rPr lang="zh-CN" altLang="en-US" sz="1800" dirty="0" smtClean="0">
                <a:latin typeface="+mn-ea"/>
              </a:rPr>
              <a:t>①</a:t>
            </a:r>
            <a:r>
              <a:rPr lang="zh-CN" altLang="en-US" sz="1800" dirty="0">
                <a:latin typeface="+mn-ea"/>
              </a:rPr>
              <a:t>谷歌趋势表明了公众了解比特币的</a:t>
            </a:r>
            <a:r>
              <a:rPr lang="zh-CN" altLang="en-US" sz="1800" dirty="0" smtClean="0">
                <a:latin typeface="+mn-ea"/>
              </a:rPr>
              <a:t>意愿；</a:t>
            </a:r>
            <a:endParaRPr lang="en-US" altLang="zh-CN" sz="1800" dirty="0">
              <a:latin typeface="+mn-ea"/>
            </a:endParaRPr>
          </a:p>
          <a:p>
            <a:pPr marL="0" indent="0">
              <a:lnSpc>
                <a:spcPct val="125000"/>
              </a:lnSpc>
              <a:spcBef>
                <a:spcPts val="0"/>
              </a:spcBef>
              <a:buNone/>
            </a:pPr>
            <a:r>
              <a:rPr lang="en-US" altLang="zh-CN" sz="1800" dirty="0">
                <a:latin typeface="+mn-ea"/>
              </a:rPr>
              <a:t>    </a:t>
            </a:r>
            <a:r>
              <a:rPr lang="en-US" altLang="zh-CN" sz="1800" dirty="0" smtClean="0">
                <a:latin typeface="+mn-ea"/>
              </a:rPr>
              <a:t>                                                         </a:t>
            </a:r>
            <a:r>
              <a:rPr lang="zh-CN" altLang="en-US" sz="1800" dirty="0" smtClean="0">
                <a:latin typeface="+mn-ea"/>
              </a:rPr>
              <a:t>②</a:t>
            </a:r>
            <a:r>
              <a:rPr lang="en-US" altLang="zh-CN" sz="1800" dirty="0">
                <a:latin typeface="+mn-ea"/>
              </a:rPr>
              <a:t>tweets</a:t>
            </a:r>
            <a:r>
              <a:rPr lang="zh-CN" altLang="en-US" sz="1800" dirty="0">
                <a:latin typeface="+mn-ea"/>
              </a:rPr>
              <a:t>则可以代表公众讨论比特币的意愿。</a:t>
            </a:r>
            <a:endParaRPr lang="en-US" altLang="zh-CN" sz="1800" dirty="0">
              <a:latin typeface="+mn-ea"/>
            </a:endParaRPr>
          </a:p>
          <a:p>
            <a:pPr marL="0" indent="0">
              <a:lnSpc>
                <a:spcPct val="125000"/>
              </a:lnSpc>
              <a:spcBef>
                <a:spcPts val="0"/>
              </a:spcBef>
              <a:buNone/>
            </a:pPr>
            <a:r>
              <a:rPr lang="zh-CN" altLang="en-US" sz="1800" b="1" dirty="0" smtClean="0">
                <a:latin typeface="+mn-ea"/>
              </a:rPr>
              <a:t>经济</a:t>
            </a:r>
            <a:r>
              <a:rPr lang="zh-CN" altLang="en-US" sz="1800" b="1" dirty="0">
                <a:latin typeface="+mn-ea"/>
              </a:rPr>
              <a:t>决定</a:t>
            </a:r>
            <a:r>
              <a:rPr lang="zh-CN" altLang="en-US" sz="1800" b="1" dirty="0" smtClean="0">
                <a:latin typeface="+mn-ea"/>
              </a:rPr>
              <a:t>因素</a:t>
            </a:r>
            <a:r>
              <a:rPr lang="zh-CN" altLang="en-US" sz="1800" b="1" dirty="0" smtClean="0">
                <a:latin typeface="+mn-ea"/>
                <a:sym typeface="Wingdings" panose="05000000000000000000" pitchFamily="2" charset="2"/>
              </a:rPr>
              <a:t>：</a:t>
            </a:r>
            <a:r>
              <a:rPr lang="zh-CN" altLang="en-US" sz="1800" dirty="0" smtClean="0">
                <a:latin typeface="+mn-ea"/>
              </a:rPr>
              <a:t> （</a:t>
            </a:r>
            <a:r>
              <a:rPr lang="en-US" altLang="zh-CN" sz="1800" dirty="0" smtClean="0">
                <a:latin typeface="+mn-ea"/>
              </a:rPr>
              <a:t>1</a:t>
            </a:r>
            <a:r>
              <a:rPr lang="zh-CN" altLang="en-US" sz="1800" dirty="0" smtClean="0">
                <a:latin typeface="+mn-ea"/>
              </a:rPr>
              <a:t>）宏观经济指标；</a:t>
            </a:r>
            <a:endParaRPr lang="en-US" altLang="zh-CN" sz="1800" dirty="0" smtClean="0">
              <a:latin typeface="+mn-ea"/>
            </a:endParaRPr>
          </a:p>
          <a:p>
            <a:pPr marL="0" indent="0">
              <a:lnSpc>
                <a:spcPct val="125000"/>
              </a:lnSpc>
              <a:spcBef>
                <a:spcPts val="0"/>
              </a:spcBef>
              <a:buNone/>
            </a:pPr>
            <a:r>
              <a:rPr lang="en-US" altLang="zh-CN" sz="1800" dirty="0" smtClean="0">
                <a:latin typeface="+mn-ea"/>
              </a:rPr>
              <a:t>                           </a:t>
            </a:r>
            <a:r>
              <a:rPr lang="zh-CN" altLang="en-US" sz="1800" dirty="0" smtClean="0">
                <a:latin typeface="+mn-ea"/>
              </a:rPr>
              <a:t>（</a:t>
            </a:r>
            <a:r>
              <a:rPr lang="en-US" altLang="zh-CN" sz="1800" dirty="0">
                <a:latin typeface="+mn-ea"/>
              </a:rPr>
              <a:t>2</a:t>
            </a:r>
            <a:r>
              <a:rPr lang="zh-CN" altLang="en-US" sz="1800" dirty="0" smtClean="0">
                <a:latin typeface="+mn-ea"/>
              </a:rPr>
              <a:t>）全球主要货币与美元的汇率：瑞士法郎、欧元、英镑、日元和人民币</a:t>
            </a:r>
            <a:endParaRPr lang="zh-CN" altLang="en-US" sz="1800" dirty="0">
              <a:latin typeface="+mn-ea"/>
            </a:endParaRPr>
          </a:p>
        </p:txBody>
      </p:sp>
      <p:pic>
        <p:nvPicPr>
          <p:cNvPr id="4" name="图片 3"/>
          <p:cNvPicPr>
            <a:picLocks noChangeAspect="1"/>
          </p:cNvPicPr>
          <p:nvPr/>
        </p:nvPicPr>
        <p:blipFill>
          <a:blip r:embed="rId3"/>
          <a:stretch>
            <a:fillRect/>
          </a:stretch>
        </p:blipFill>
        <p:spPr>
          <a:xfrm>
            <a:off x="946272" y="3827687"/>
            <a:ext cx="10299456" cy="2907222"/>
          </a:xfrm>
          <a:prstGeom prst="rect">
            <a:avLst/>
          </a:prstGeom>
        </p:spPr>
      </p:pic>
    </p:spTree>
    <p:extLst>
      <p:ext uri="{BB962C8B-B14F-4D97-AF65-F5344CB8AC3E}">
        <p14:creationId xmlns:p14="http://schemas.microsoft.com/office/powerpoint/2010/main" val="13499592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3 </a:t>
            </a:r>
            <a:r>
              <a:rPr lang="zh-CN" altLang="en-US" sz="3600" dirty="0" smtClean="0"/>
              <a:t>方法</a:t>
            </a:r>
            <a:r>
              <a:rPr lang="en-US" altLang="zh-CN" sz="3600" dirty="0" smtClean="0"/>
              <a:t>—</a:t>
            </a:r>
            <a:r>
              <a:rPr lang="zh-CN" altLang="en-US" sz="3600" dirty="0" smtClean="0"/>
              <a:t>第一步：数据预处理</a:t>
            </a:r>
            <a:endParaRPr lang="zh-CN" altLang="en-US" sz="3600" dirty="0"/>
          </a:p>
        </p:txBody>
      </p:sp>
      <p:sp>
        <p:nvSpPr>
          <p:cNvPr id="3" name="内容占位符 2"/>
          <p:cNvSpPr>
            <a:spLocks noGrp="1"/>
          </p:cNvSpPr>
          <p:nvPr>
            <p:ph idx="1"/>
          </p:nvPr>
        </p:nvSpPr>
        <p:spPr>
          <a:xfrm>
            <a:off x="729762" y="1825625"/>
            <a:ext cx="10770576" cy="4351338"/>
          </a:xfrm>
        </p:spPr>
        <p:txBody>
          <a:bodyPr>
            <a:normAutofit/>
          </a:bodyPr>
          <a:lstStyle/>
          <a:p>
            <a:pPr marL="0" indent="0">
              <a:buNone/>
            </a:pPr>
            <a:r>
              <a:rPr lang="zh-CN" altLang="en-US" sz="2000" b="1" dirty="0" smtClean="0"/>
              <a:t>（</a:t>
            </a:r>
            <a:r>
              <a:rPr lang="en-US" altLang="zh-CN" sz="2000" b="1" dirty="0" smtClean="0"/>
              <a:t>1</a:t>
            </a:r>
            <a:r>
              <a:rPr lang="zh-CN" altLang="en-US" sz="2000" b="1" dirty="0" smtClean="0"/>
              <a:t>）数据清洗</a:t>
            </a:r>
            <a:r>
              <a:rPr lang="zh-CN" altLang="en-US" sz="2000" dirty="0" smtClean="0"/>
              <a:t>：数据合适时，以均值替代缺失值；否则，将缺失值对应的日期从数据集中删除。</a:t>
            </a:r>
            <a:endParaRPr lang="en-US" altLang="zh-CN" sz="2000" dirty="0" smtClean="0"/>
          </a:p>
          <a:p>
            <a:pPr marL="0" indent="0">
              <a:buNone/>
            </a:pPr>
            <a:r>
              <a:rPr lang="zh-CN" altLang="en-US" sz="2000" b="1" dirty="0" smtClean="0"/>
              <a:t>（</a:t>
            </a:r>
            <a:r>
              <a:rPr lang="en-US" altLang="zh-CN" sz="2000" b="1" dirty="0" smtClean="0"/>
              <a:t>2</a:t>
            </a:r>
            <a:r>
              <a:rPr lang="zh-CN" altLang="en-US" sz="2000" b="1" dirty="0" smtClean="0"/>
              <a:t>）数据划分：</a:t>
            </a:r>
            <a:r>
              <a:rPr lang="zh-CN" altLang="en-US" sz="2000" dirty="0" smtClean="0"/>
              <a:t>①</a:t>
            </a:r>
            <a:r>
              <a:rPr lang="en-US" altLang="zh-CN" sz="2000" dirty="0" smtClean="0"/>
              <a:t>2011</a:t>
            </a:r>
            <a:r>
              <a:rPr lang="zh-CN" altLang="en-US" sz="2000" dirty="0" smtClean="0"/>
              <a:t>年</a:t>
            </a:r>
            <a:r>
              <a:rPr lang="en-US" altLang="zh-CN" sz="2000" dirty="0" smtClean="0"/>
              <a:t>8</a:t>
            </a:r>
            <a:r>
              <a:rPr lang="zh-CN" altLang="en-US" sz="2000" dirty="0" smtClean="0"/>
              <a:t>月</a:t>
            </a:r>
            <a:r>
              <a:rPr lang="en-US" altLang="zh-CN" sz="2000" dirty="0" smtClean="0"/>
              <a:t>1</a:t>
            </a:r>
            <a:r>
              <a:rPr lang="zh-CN" altLang="en-US" sz="2000" dirty="0" smtClean="0"/>
              <a:t>日</a:t>
            </a:r>
            <a:r>
              <a:rPr lang="en-US" altLang="zh-CN" sz="2000" dirty="0" smtClean="0"/>
              <a:t>--2013</a:t>
            </a:r>
            <a:r>
              <a:rPr lang="zh-CN" altLang="en-US" sz="2000" dirty="0" smtClean="0"/>
              <a:t>年</a:t>
            </a:r>
            <a:r>
              <a:rPr lang="en-US" altLang="zh-CN" sz="2000" dirty="0" smtClean="0"/>
              <a:t>12</a:t>
            </a:r>
            <a:r>
              <a:rPr lang="zh-CN" altLang="en-US" sz="2000" dirty="0" smtClean="0"/>
              <a:t>月</a:t>
            </a:r>
            <a:r>
              <a:rPr lang="en-US" altLang="zh-CN" sz="2000" dirty="0" smtClean="0"/>
              <a:t>31</a:t>
            </a:r>
            <a:r>
              <a:rPr lang="zh-CN" altLang="en-US" sz="2000" dirty="0" smtClean="0"/>
              <a:t>日。</a:t>
            </a:r>
            <a:endParaRPr lang="en-US" altLang="zh-CN" sz="2000" dirty="0" smtClean="0"/>
          </a:p>
          <a:p>
            <a:pPr marL="0" indent="0">
              <a:buNone/>
            </a:pPr>
            <a:r>
              <a:rPr lang="zh-CN" altLang="en-US" sz="2000" dirty="0" smtClean="0"/>
              <a:t>                            ②</a:t>
            </a:r>
            <a:r>
              <a:rPr lang="en-US" altLang="zh-CN" sz="2000" dirty="0" smtClean="0"/>
              <a:t>2013</a:t>
            </a:r>
            <a:r>
              <a:rPr lang="zh-CN" altLang="en-US" sz="2000" dirty="0" smtClean="0"/>
              <a:t>年</a:t>
            </a:r>
            <a:r>
              <a:rPr lang="en-US" altLang="zh-CN" sz="2000" dirty="0" smtClean="0"/>
              <a:t>8</a:t>
            </a:r>
            <a:r>
              <a:rPr lang="zh-CN" altLang="en-US" sz="2000" dirty="0" smtClean="0"/>
              <a:t>月</a:t>
            </a:r>
            <a:r>
              <a:rPr lang="en-US" altLang="zh-CN" sz="2000" dirty="0" smtClean="0"/>
              <a:t>1</a:t>
            </a:r>
            <a:r>
              <a:rPr lang="zh-CN" altLang="en-US" sz="2000" dirty="0" smtClean="0"/>
              <a:t>日</a:t>
            </a:r>
            <a:r>
              <a:rPr lang="en-US" altLang="zh-CN" sz="2000" dirty="0" smtClean="0"/>
              <a:t>--2014</a:t>
            </a:r>
            <a:r>
              <a:rPr lang="zh-CN" altLang="en-US" sz="2000" dirty="0" smtClean="0"/>
              <a:t>年</a:t>
            </a:r>
            <a:r>
              <a:rPr lang="en-US" altLang="zh-CN" sz="2000" dirty="0" smtClean="0"/>
              <a:t>12</a:t>
            </a:r>
            <a:r>
              <a:rPr lang="zh-CN" altLang="en-US" sz="2000" dirty="0" smtClean="0"/>
              <a:t>月</a:t>
            </a:r>
            <a:r>
              <a:rPr lang="en-US" altLang="zh-CN" sz="2000" dirty="0" smtClean="0"/>
              <a:t>31</a:t>
            </a:r>
            <a:r>
              <a:rPr lang="zh-CN" altLang="en-US" sz="2000" dirty="0" smtClean="0"/>
              <a:t>日。</a:t>
            </a:r>
            <a:endParaRPr lang="en-US" altLang="zh-CN" sz="2000" dirty="0" smtClean="0"/>
          </a:p>
          <a:p>
            <a:pPr marL="0" indent="0">
              <a:buNone/>
            </a:pPr>
            <a:r>
              <a:rPr lang="en-US" altLang="zh-CN" sz="2000" dirty="0" smtClean="0"/>
              <a:t>                            </a:t>
            </a:r>
            <a:r>
              <a:rPr lang="zh-CN" altLang="en-US" sz="2000" dirty="0" smtClean="0"/>
              <a:t>③</a:t>
            </a:r>
            <a:r>
              <a:rPr lang="en-US" altLang="zh-CN" sz="2000" dirty="0" smtClean="0"/>
              <a:t>2014</a:t>
            </a:r>
            <a:r>
              <a:rPr lang="zh-CN" altLang="en-US" sz="2000" dirty="0" smtClean="0"/>
              <a:t>年</a:t>
            </a:r>
            <a:r>
              <a:rPr lang="en-US" altLang="zh-CN" sz="2000" dirty="0" smtClean="0"/>
              <a:t>7</a:t>
            </a:r>
            <a:r>
              <a:rPr lang="zh-CN" altLang="en-US" sz="2000" dirty="0" smtClean="0"/>
              <a:t>月</a:t>
            </a:r>
            <a:r>
              <a:rPr lang="en-US" altLang="zh-CN" sz="2000" dirty="0" smtClean="0"/>
              <a:t>1</a:t>
            </a:r>
            <a:r>
              <a:rPr lang="zh-CN" altLang="en-US" sz="2000" dirty="0" smtClean="0"/>
              <a:t>日</a:t>
            </a:r>
            <a:r>
              <a:rPr lang="en-US" altLang="zh-CN" sz="2000" dirty="0" smtClean="0"/>
              <a:t>--2017</a:t>
            </a:r>
            <a:r>
              <a:rPr lang="zh-CN" altLang="en-US" sz="2000" dirty="0" smtClean="0"/>
              <a:t>年</a:t>
            </a:r>
            <a:r>
              <a:rPr lang="en-US" altLang="zh-CN" sz="2000" dirty="0" smtClean="0"/>
              <a:t>12</a:t>
            </a:r>
            <a:r>
              <a:rPr lang="zh-CN" altLang="en-US" sz="2000" dirty="0" smtClean="0"/>
              <a:t>月</a:t>
            </a:r>
            <a:r>
              <a:rPr lang="en-US" altLang="zh-CN" sz="2000" dirty="0" smtClean="0"/>
              <a:t>31</a:t>
            </a:r>
            <a:r>
              <a:rPr lang="zh-CN" altLang="en-US" sz="2000" dirty="0" smtClean="0"/>
              <a:t>日。</a:t>
            </a:r>
            <a:endParaRPr lang="en-US" altLang="zh-CN" sz="2000" dirty="0" smtClean="0"/>
          </a:p>
          <a:p>
            <a:pPr marL="0" indent="0">
              <a:buNone/>
            </a:pPr>
            <a:r>
              <a:rPr lang="en-US" altLang="zh-CN" sz="2000" dirty="0" smtClean="0"/>
              <a:t>                            </a:t>
            </a:r>
            <a:r>
              <a:rPr lang="zh-CN" altLang="en-US" sz="2000" dirty="0" smtClean="0"/>
              <a:t>④</a:t>
            </a:r>
            <a:r>
              <a:rPr lang="en-US" altLang="zh-CN" sz="2000" dirty="0" smtClean="0"/>
              <a:t>2015</a:t>
            </a:r>
            <a:r>
              <a:rPr lang="zh-CN" altLang="en-US" sz="2000" dirty="0" smtClean="0"/>
              <a:t>年</a:t>
            </a:r>
            <a:r>
              <a:rPr lang="en-US" altLang="zh-CN" sz="2000" dirty="0" smtClean="0"/>
              <a:t>7</a:t>
            </a:r>
            <a:r>
              <a:rPr lang="zh-CN" altLang="en-US" sz="2000" dirty="0" smtClean="0"/>
              <a:t>月</a:t>
            </a:r>
            <a:r>
              <a:rPr lang="en-US" altLang="zh-CN" sz="2000" dirty="0" smtClean="0"/>
              <a:t>1</a:t>
            </a:r>
            <a:r>
              <a:rPr lang="zh-CN" altLang="en-US" sz="2000" dirty="0" smtClean="0"/>
              <a:t>日</a:t>
            </a:r>
            <a:r>
              <a:rPr lang="en-US" altLang="zh-CN" sz="2000" dirty="0" smtClean="0"/>
              <a:t>--2018</a:t>
            </a:r>
            <a:r>
              <a:rPr lang="zh-CN" altLang="en-US" sz="2000" dirty="0" smtClean="0"/>
              <a:t>年</a:t>
            </a:r>
            <a:r>
              <a:rPr lang="en-US" altLang="zh-CN" sz="2000" dirty="0" smtClean="0"/>
              <a:t>7</a:t>
            </a:r>
            <a:r>
              <a:rPr lang="zh-CN" altLang="en-US" sz="2000" dirty="0" smtClean="0"/>
              <a:t>月</a:t>
            </a:r>
            <a:r>
              <a:rPr lang="en-US" altLang="zh-CN" sz="2000" dirty="0" smtClean="0"/>
              <a:t>31</a:t>
            </a:r>
            <a:r>
              <a:rPr lang="zh-CN" altLang="en-US" sz="2000" dirty="0" smtClean="0"/>
              <a:t>日。</a:t>
            </a:r>
            <a:endParaRPr lang="en-US" altLang="zh-CN" sz="2000" dirty="0" smtClean="0"/>
          </a:p>
          <a:p>
            <a:pPr marL="0" indent="0">
              <a:buNone/>
            </a:pPr>
            <a:r>
              <a:rPr lang="zh-CN" altLang="en-US" sz="2000" dirty="0" smtClean="0"/>
              <a:t>                           使用最近两个月的数据作为测试集，其余的作为训练集。</a:t>
            </a:r>
            <a:endParaRPr lang="en-US" altLang="zh-CN" sz="2000" dirty="0" smtClean="0"/>
          </a:p>
          <a:p>
            <a:pPr marL="0" indent="0">
              <a:buNone/>
            </a:pPr>
            <a:r>
              <a:rPr lang="zh-CN" altLang="en-US" sz="2000" b="1" dirty="0" smtClean="0"/>
              <a:t>（</a:t>
            </a:r>
            <a:r>
              <a:rPr lang="en-US" altLang="zh-CN" sz="2000" b="1" dirty="0" smtClean="0"/>
              <a:t>3</a:t>
            </a:r>
            <a:r>
              <a:rPr lang="zh-CN" altLang="en-US" sz="2000" b="1" dirty="0" smtClean="0"/>
              <a:t>）数据转换：</a:t>
            </a:r>
            <a:r>
              <a:rPr lang="zh-CN" altLang="en-US" sz="2000" dirty="0" smtClean="0"/>
              <a:t>最大最小值归一化</a:t>
            </a:r>
            <a:endParaRPr lang="en-US" altLang="zh-CN" sz="2000" dirty="0" smtClean="0"/>
          </a:p>
          <a:p>
            <a:pPr marL="0" indent="0">
              <a:buNone/>
            </a:pPr>
            <a:endParaRPr lang="zh-CN" altLang="en-US" sz="2000" dirty="0"/>
          </a:p>
        </p:txBody>
      </p:sp>
      <p:pic>
        <p:nvPicPr>
          <p:cNvPr id="5" name="图片 4"/>
          <p:cNvPicPr>
            <a:picLocks noChangeAspect="1"/>
          </p:cNvPicPr>
          <p:nvPr/>
        </p:nvPicPr>
        <p:blipFill>
          <a:blip r:embed="rId2"/>
          <a:stretch>
            <a:fillRect/>
          </a:stretch>
        </p:blipFill>
        <p:spPr>
          <a:xfrm>
            <a:off x="3648075" y="4758837"/>
            <a:ext cx="2447925" cy="1000125"/>
          </a:xfrm>
          <a:prstGeom prst="rect">
            <a:avLst/>
          </a:prstGeom>
        </p:spPr>
      </p:pic>
    </p:spTree>
    <p:extLst>
      <p:ext uri="{BB962C8B-B14F-4D97-AF65-F5344CB8AC3E}">
        <p14:creationId xmlns:p14="http://schemas.microsoft.com/office/powerpoint/2010/main" val="31883800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3 </a:t>
            </a:r>
            <a:r>
              <a:rPr lang="zh-CN" altLang="en-US" sz="3600" dirty="0" smtClean="0"/>
              <a:t>方法</a:t>
            </a:r>
            <a:endParaRPr lang="zh-CN" altLang="en-US" sz="3600" dirty="0"/>
          </a:p>
        </p:txBody>
      </p:sp>
      <p:sp>
        <p:nvSpPr>
          <p:cNvPr id="3" name="内容占位符 2"/>
          <p:cNvSpPr>
            <a:spLocks noGrp="1"/>
          </p:cNvSpPr>
          <p:nvPr>
            <p:ph idx="1"/>
          </p:nvPr>
        </p:nvSpPr>
        <p:spPr>
          <a:xfrm>
            <a:off x="710712" y="1690688"/>
            <a:ext cx="10770576" cy="4351338"/>
          </a:xfrm>
        </p:spPr>
        <p:txBody>
          <a:bodyPr>
            <a:normAutofit/>
          </a:bodyPr>
          <a:lstStyle/>
          <a:p>
            <a:pPr marL="0" indent="0">
              <a:lnSpc>
                <a:spcPct val="125000"/>
              </a:lnSpc>
              <a:spcBef>
                <a:spcPts val="0"/>
              </a:spcBef>
              <a:buNone/>
            </a:pPr>
            <a:r>
              <a:rPr lang="zh-CN" altLang="en-US" sz="2000" b="1" dirty="0" smtClean="0"/>
              <a:t>模型：</a:t>
            </a:r>
            <a:r>
              <a:rPr lang="zh-CN" altLang="en-US" sz="2000" b="1" dirty="0" smtClean="0"/>
              <a:t>阶段</a:t>
            </a:r>
            <a:r>
              <a:rPr lang="en-US" altLang="zh-CN" sz="2000" b="1" dirty="0" smtClean="0"/>
              <a:t>1</a:t>
            </a:r>
          </a:p>
          <a:p>
            <a:pPr marL="0" indent="0">
              <a:lnSpc>
                <a:spcPct val="125000"/>
              </a:lnSpc>
              <a:spcBef>
                <a:spcPts val="0"/>
              </a:spcBef>
              <a:buNone/>
            </a:pPr>
            <a:endParaRPr lang="en-US" altLang="zh-CN" sz="2000" b="1" dirty="0" smtClean="0"/>
          </a:p>
          <a:p>
            <a:pPr marL="0" indent="0">
              <a:lnSpc>
                <a:spcPct val="125000"/>
              </a:lnSpc>
              <a:spcBef>
                <a:spcPts val="0"/>
              </a:spcBef>
              <a:buNone/>
            </a:pPr>
            <a:r>
              <a:rPr lang="zh-CN" altLang="en-US" sz="2000" b="1" dirty="0" smtClean="0"/>
              <a:t>（</a:t>
            </a:r>
            <a:r>
              <a:rPr lang="en-US" altLang="zh-CN" sz="2000" b="1" dirty="0" smtClean="0"/>
              <a:t>1</a:t>
            </a:r>
            <a:r>
              <a:rPr lang="zh-CN" altLang="en-US" sz="2000" b="1" dirty="0" smtClean="0"/>
              <a:t>）</a:t>
            </a:r>
            <a:r>
              <a:rPr lang="zh-CN" altLang="en-US" sz="2000" dirty="0" smtClean="0"/>
              <a:t>特征选择：</a:t>
            </a:r>
            <a:r>
              <a:rPr lang="en-US" altLang="zh-CN" sz="2000" dirty="0" smtClean="0"/>
              <a:t>ANN</a:t>
            </a:r>
            <a:r>
              <a:rPr lang="zh-CN" altLang="en-US" sz="2000" dirty="0" smtClean="0"/>
              <a:t>（ 经反向传播训练的多层前馈神经网络结构）和</a:t>
            </a:r>
            <a:r>
              <a:rPr lang="en-US" altLang="zh-CN" sz="2000" dirty="0" smtClean="0"/>
              <a:t>RF</a:t>
            </a:r>
            <a:r>
              <a:rPr lang="zh-CN" altLang="en-US" sz="2000" dirty="0" smtClean="0"/>
              <a:t>（随机树数目</a:t>
            </a:r>
            <a:r>
              <a:rPr lang="en-US" altLang="zh-CN" sz="2000" dirty="0" smtClean="0"/>
              <a:t>500</a:t>
            </a:r>
            <a:r>
              <a:rPr lang="zh-CN" altLang="en-US" sz="2000" dirty="0" smtClean="0"/>
              <a:t>）</a:t>
            </a:r>
            <a:endParaRPr lang="en-US" altLang="zh-CN" sz="2000" dirty="0" smtClean="0"/>
          </a:p>
          <a:p>
            <a:pPr marL="0" indent="0">
              <a:lnSpc>
                <a:spcPct val="125000"/>
              </a:lnSpc>
              <a:spcBef>
                <a:spcPts val="0"/>
              </a:spcBef>
              <a:buNone/>
            </a:pPr>
            <a:r>
              <a:rPr lang="zh-CN" altLang="en-US" sz="2000" b="1" dirty="0" smtClean="0"/>
              <a:t>（</a:t>
            </a:r>
            <a:r>
              <a:rPr lang="en-US" altLang="zh-CN" sz="2000" b="1" dirty="0" smtClean="0"/>
              <a:t>2</a:t>
            </a:r>
            <a:r>
              <a:rPr lang="zh-CN" altLang="en-US" sz="2000" b="1" dirty="0" smtClean="0"/>
              <a:t>）</a:t>
            </a:r>
            <a:r>
              <a:rPr lang="zh-CN" altLang="en-US" sz="2000" dirty="0" smtClean="0"/>
              <a:t>灵敏度分析：测量不同因素的重要性，并将</a:t>
            </a:r>
            <a:r>
              <a:rPr lang="en-US" altLang="zh-CN" sz="2000" dirty="0" smtClean="0"/>
              <a:t>RF</a:t>
            </a:r>
            <a:r>
              <a:rPr lang="zh-CN" altLang="en-US" sz="2000" dirty="0" smtClean="0"/>
              <a:t>和</a:t>
            </a:r>
            <a:r>
              <a:rPr lang="en-US" altLang="zh-CN" sz="2000" dirty="0" smtClean="0"/>
              <a:t>ANN</a:t>
            </a:r>
            <a:r>
              <a:rPr lang="zh-CN" altLang="en-US" sz="2000" dirty="0" smtClean="0"/>
              <a:t>测量的变量的重要值归一化为</a:t>
            </a:r>
            <a:r>
              <a:rPr lang="en-US" altLang="zh-CN" sz="2000" dirty="0" smtClean="0"/>
              <a:t>[0,1]</a:t>
            </a:r>
          </a:p>
          <a:p>
            <a:pPr marL="0" indent="0">
              <a:lnSpc>
                <a:spcPct val="125000"/>
              </a:lnSpc>
              <a:spcBef>
                <a:spcPts val="0"/>
              </a:spcBef>
              <a:buNone/>
            </a:pPr>
            <a:r>
              <a:rPr lang="zh-CN" altLang="en-US" sz="2000" b="1" dirty="0" smtClean="0"/>
              <a:t>（</a:t>
            </a:r>
            <a:r>
              <a:rPr lang="en-US" altLang="zh-CN" sz="2000" b="1" dirty="0" smtClean="0"/>
              <a:t>3</a:t>
            </a:r>
            <a:r>
              <a:rPr lang="zh-CN" altLang="en-US" sz="2000" b="1" dirty="0" smtClean="0"/>
              <a:t>）</a:t>
            </a:r>
            <a:r>
              <a:rPr lang="zh-CN" altLang="en-US" sz="2000" dirty="0" smtClean="0"/>
              <a:t>多种特征选择方法：</a:t>
            </a:r>
            <a:r>
              <a:rPr lang="zh-CN" altLang="en-US" sz="2000" dirty="0">
                <a:latin typeface="+mn-ea"/>
              </a:rPr>
              <a:t>采用交叉策略对不具代表性的变量组合进行过滤，生成最终的候选特征集，用于第二阶段的研究</a:t>
            </a:r>
            <a:r>
              <a:rPr lang="zh-CN" altLang="en-US" sz="2000" dirty="0" smtClean="0">
                <a:latin typeface="+mn-ea"/>
              </a:rPr>
              <a:t>。</a:t>
            </a:r>
            <a:endParaRPr lang="en-US" altLang="zh-CN" sz="2000" dirty="0" smtClean="0">
              <a:latin typeface="+mn-ea"/>
            </a:endParaRPr>
          </a:p>
          <a:p>
            <a:pPr marL="0" indent="0">
              <a:lnSpc>
                <a:spcPct val="125000"/>
              </a:lnSpc>
              <a:spcBef>
                <a:spcPts val="0"/>
              </a:spcBef>
              <a:buNone/>
            </a:pPr>
            <a:endParaRPr lang="en-US" altLang="zh-CN" sz="2000" dirty="0">
              <a:latin typeface="+mn-ea"/>
            </a:endParaRPr>
          </a:p>
          <a:p>
            <a:pPr marL="0" indent="0">
              <a:lnSpc>
                <a:spcPct val="125000"/>
              </a:lnSpc>
              <a:spcBef>
                <a:spcPts val="0"/>
              </a:spcBef>
              <a:buNone/>
            </a:pPr>
            <a:r>
              <a:rPr lang="zh-CN" altLang="en-US" sz="2000" b="1" dirty="0" smtClean="0"/>
              <a:t>模型：</a:t>
            </a:r>
            <a:r>
              <a:rPr lang="zh-CN" altLang="en-US" sz="2000" b="1" dirty="0" smtClean="0"/>
              <a:t>阶段</a:t>
            </a:r>
            <a:r>
              <a:rPr lang="en-US" altLang="zh-CN" sz="2000" b="1" dirty="0" smtClean="0"/>
              <a:t>2</a:t>
            </a:r>
          </a:p>
          <a:p>
            <a:pPr marL="0" indent="0">
              <a:lnSpc>
                <a:spcPct val="125000"/>
              </a:lnSpc>
              <a:spcBef>
                <a:spcPts val="0"/>
              </a:spcBef>
              <a:buNone/>
            </a:pPr>
            <a:r>
              <a:rPr lang="en-US" altLang="zh-CN" sz="1800" b="1" dirty="0" smtClean="0"/>
              <a:t>        </a:t>
            </a:r>
            <a:r>
              <a:rPr lang="zh-CN" altLang="en-US" sz="2000" dirty="0" smtClean="0">
                <a:latin typeface="+mn-ea"/>
              </a:rPr>
              <a:t>把</a:t>
            </a:r>
            <a:r>
              <a:rPr lang="zh-CN" altLang="en-US" sz="2000" dirty="0">
                <a:latin typeface="+mn-ea"/>
              </a:rPr>
              <a:t>筛选特征后的数据利用</a:t>
            </a:r>
            <a:r>
              <a:rPr lang="en-US" altLang="zh-CN" sz="2000" dirty="0">
                <a:latin typeface="+mn-ea"/>
              </a:rPr>
              <a:t>LSTM</a:t>
            </a:r>
            <a:r>
              <a:rPr lang="zh-CN" altLang="en-US" sz="2000" dirty="0">
                <a:latin typeface="+mn-ea"/>
              </a:rPr>
              <a:t>模型进行预测，与利用原始数据进行预测的</a:t>
            </a:r>
            <a:r>
              <a:rPr lang="en-US" altLang="zh-CN" sz="2000" dirty="0">
                <a:latin typeface="+mn-ea"/>
              </a:rPr>
              <a:t>ARIMA</a:t>
            </a:r>
            <a:r>
              <a:rPr lang="zh-CN" altLang="en-US" sz="2000" dirty="0">
                <a:latin typeface="+mn-ea"/>
              </a:rPr>
              <a:t>模型、支持向量回归模型（</a:t>
            </a:r>
            <a:r>
              <a:rPr lang="en-US" altLang="zh-CN" sz="2000" dirty="0">
                <a:latin typeface="+mn-ea"/>
              </a:rPr>
              <a:t>SVR</a:t>
            </a:r>
            <a:r>
              <a:rPr lang="zh-CN" altLang="en-US" sz="2000" dirty="0">
                <a:latin typeface="+mn-ea"/>
              </a:rPr>
              <a:t>）、自适应网络模糊推理系统</a:t>
            </a:r>
            <a:r>
              <a:rPr lang="en-US" altLang="zh-CN" sz="2000" dirty="0">
                <a:latin typeface="+mn-ea"/>
              </a:rPr>
              <a:t>(ANFIS)</a:t>
            </a:r>
            <a:r>
              <a:rPr lang="zh-CN" altLang="en-US" sz="2000" dirty="0">
                <a:latin typeface="+mn-ea"/>
              </a:rPr>
              <a:t>和</a:t>
            </a:r>
            <a:r>
              <a:rPr lang="en-US" altLang="zh-CN" sz="2000" dirty="0">
                <a:latin typeface="+mn-ea"/>
              </a:rPr>
              <a:t>LSTM</a:t>
            </a:r>
            <a:r>
              <a:rPr lang="zh-CN" altLang="en-US" sz="2000" dirty="0">
                <a:latin typeface="+mn-ea"/>
              </a:rPr>
              <a:t>模型</a:t>
            </a:r>
            <a:r>
              <a:rPr lang="zh-CN" altLang="en-US" sz="2000" dirty="0" smtClean="0">
                <a:latin typeface="+mn-ea"/>
              </a:rPr>
              <a:t>对比</a:t>
            </a:r>
            <a:r>
              <a:rPr lang="zh-CN" altLang="en-US" sz="2000" dirty="0">
                <a:latin typeface="+mn-ea"/>
              </a:rPr>
              <a:t>。</a:t>
            </a:r>
          </a:p>
        </p:txBody>
      </p:sp>
    </p:spTree>
    <p:extLst>
      <p:ext uri="{BB962C8B-B14F-4D97-AF65-F5344CB8AC3E}">
        <p14:creationId xmlns:p14="http://schemas.microsoft.com/office/powerpoint/2010/main" val="11735132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3094</TotalTime>
  <Words>1369</Words>
  <Application>Microsoft Office PowerPoint</Application>
  <PresentationFormat>自定义</PresentationFormat>
  <Paragraphs>95</Paragraphs>
  <Slides>14</Slides>
  <Notes>3</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PowerPoint 演示文稿</vt:lpstr>
      <vt:lpstr>期刊简介（International Journal of Forecasting）</vt:lpstr>
      <vt:lpstr>期刊简介（International Journal of Forecasting）</vt:lpstr>
      <vt:lpstr>作者简介</vt:lpstr>
      <vt:lpstr>摘要</vt:lpstr>
      <vt:lpstr>1 引言（回答了两个问题）</vt:lpstr>
      <vt:lpstr>2 数据准备</vt:lpstr>
      <vt:lpstr>3 方法—第一步：数据预处理</vt:lpstr>
      <vt:lpstr>3 方法</vt:lpstr>
      <vt:lpstr>3 方法—具体流程图</vt:lpstr>
      <vt:lpstr>4 实证结果—阶段1</vt:lpstr>
      <vt:lpstr>4 实证结果—阶段1</vt:lpstr>
      <vt:lpstr>4 实证结果—阶段2</vt:lpstr>
      <vt:lpstr>5 结论</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shd</dc:creator>
  <cp:lastModifiedBy>徐泽良</cp:lastModifiedBy>
  <cp:revision>138</cp:revision>
  <dcterms:created xsi:type="dcterms:W3CDTF">2020-12-28T01:47:00Z</dcterms:created>
  <dcterms:modified xsi:type="dcterms:W3CDTF">2021-01-09T14:12:09Z</dcterms:modified>
</cp:coreProperties>
</file>