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B97"/>
    <a:srgbClr val="2D50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20833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114463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362395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221741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41377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201297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17035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421279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320343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25819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4A300CD-F979-4D91-AE98-7D74B8C9EF10}" type="datetimeFigureOut">
              <a:rPr lang="zh-CN" altLang="en-US" smtClean="0"/>
              <a:t>2020/10/3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296134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00CD-F979-4D91-AE98-7D74B8C9EF10}" type="datetimeFigureOut">
              <a:rPr lang="zh-CN" altLang="en-US" smtClean="0"/>
              <a:t>2020/10/3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7A8AC-46FB-4442-ADF8-FD59A89B81D1}" type="slidenum">
              <a:rPr lang="zh-CN" altLang="en-US" smtClean="0"/>
              <a:t>‹#›</a:t>
            </a:fld>
            <a:endParaRPr lang="zh-CN" altLang="en-US"/>
          </a:p>
        </p:txBody>
      </p:sp>
    </p:spTree>
    <p:extLst>
      <p:ext uri="{BB962C8B-B14F-4D97-AF65-F5344CB8AC3E}">
        <p14:creationId xmlns:p14="http://schemas.microsoft.com/office/powerpoint/2010/main" val="17021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2114" y="1109299"/>
            <a:ext cx="10141132" cy="1790654"/>
          </a:xfrm>
        </p:spPr>
        <p:txBody>
          <a:bodyPr>
            <a:normAutofit/>
          </a:bodyPr>
          <a:lstStyle/>
          <a:p>
            <a:r>
              <a:rPr lang="zh-CN" altLang="en-US" b="1" dirty="0" smtClean="0"/>
              <a:t>手机成瘾与大学生拖延行为的关系</a:t>
            </a:r>
            <a:r>
              <a:rPr lang="en-US" altLang="zh-CN" b="1" dirty="0" smtClean="0"/>
              <a:t>: </a:t>
            </a:r>
            <a:r>
              <a:rPr lang="zh-CN" altLang="en-US" b="1" dirty="0" smtClean="0"/>
              <a:t>有调节的中介效应分析</a:t>
            </a:r>
            <a:endParaRPr lang="zh-CN" altLang="en-US" b="1" dirty="0"/>
          </a:p>
        </p:txBody>
      </p:sp>
      <p:sp>
        <p:nvSpPr>
          <p:cNvPr id="3" name="副标题 2"/>
          <p:cNvSpPr>
            <a:spLocks noGrp="1"/>
          </p:cNvSpPr>
          <p:nvPr>
            <p:ph type="subTitle" idx="1"/>
          </p:nvPr>
        </p:nvSpPr>
        <p:spPr>
          <a:xfrm>
            <a:off x="8042366" y="4712381"/>
            <a:ext cx="3230880" cy="1048340"/>
          </a:xfrm>
        </p:spPr>
        <p:txBody>
          <a:bodyPr/>
          <a:lstStyle/>
          <a:p>
            <a:pPr algn="l"/>
            <a:r>
              <a:rPr lang="zh-CN" altLang="en-US" dirty="0"/>
              <a:t>分享</a:t>
            </a:r>
            <a:r>
              <a:rPr lang="zh-CN" altLang="en-US" dirty="0" smtClean="0"/>
              <a:t>人：陈美芳</a:t>
            </a:r>
            <a:endParaRPr lang="en-US" altLang="zh-CN" dirty="0" smtClean="0"/>
          </a:p>
          <a:p>
            <a:pPr algn="l"/>
            <a:r>
              <a:rPr lang="zh-CN" altLang="en-US" dirty="0" smtClean="0"/>
              <a:t>时间：</a:t>
            </a:r>
            <a:r>
              <a:rPr lang="en-US" altLang="zh-CN" dirty="0" smtClean="0"/>
              <a:t>2020</a:t>
            </a:r>
            <a:r>
              <a:rPr lang="zh-CN" altLang="en-US" dirty="0" smtClean="0"/>
              <a:t>年</a:t>
            </a:r>
            <a:r>
              <a:rPr lang="en-US" altLang="zh-CN" dirty="0" smtClean="0"/>
              <a:t>10</a:t>
            </a:r>
            <a:r>
              <a:rPr lang="zh-CN" altLang="en-US" dirty="0" smtClean="0"/>
              <a:t>月</a:t>
            </a:r>
            <a:r>
              <a:rPr lang="en-US" altLang="zh-CN" dirty="0" smtClean="0"/>
              <a:t>3</a:t>
            </a:r>
            <a:r>
              <a:rPr lang="zh-CN" altLang="en-US" dirty="0" smtClean="0"/>
              <a:t>日</a:t>
            </a: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1918062" y="3244334"/>
            <a:ext cx="8569235" cy="523220"/>
          </a:xfrm>
          <a:prstGeom prst="rect">
            <a:avLst/>
          </a:prstGeom>
          <a:noFill/>
        </p:spPr>
        <p:txBody>
          <a:bodyPr wrap="square" rtlCol="0">
            <a:spAutoFit/>
          </a:bodyPr>
          <a:lstStyle/>
          <a:p>
            <a:r>
              <a:rPr lang="zh-CN" altLang="en-US" sz="2800" dirty="0" smtClean="0"/>
              <a:t>作者：连帅磊</a:t>
            </a:r>
            <a:r>
              <a:rPr lang="en-US" altLang="zh-CN" sz="2800" dirty="0"/>
              <a:t> </a:t>
            </a:r>
            <a:r>
              <a:rPr lang="en-US" altLang="zh-CN" sz="2800" dirty="0" smtClean="0"/>
              <a:t>  </a:t>
            </a:r>
            <a:r>
              <a:rPr lang="zh-CN" altLang="en-US" sz="2800" dirty="0" smtClean="0"/>
              <a:t>刘庆奇</a:t>
            </a:r>
            <a:r>
              <a:rPr lang="en-US" altLang="zh-CN" sz="2800" dirty="0" smtClean="0"/>
              <a:t>   </a:t>
            </a:r>
            <a:r>
              <a:rPr lang="zh-CN" altLang="en-US" sz="2800" dirty="0" smtClean="0"/>
              <a:t>孙晓军</a:t>
            </a:r>
            <a:r>
              <a:rPr lang="en-US" altLang="zh-CN" sz="2800" dirty="0"/>
              <a:t> </a:t>
            </a:r>
            <a:r>
              <a:rPr lang="en-US" altLang="zh-CN" sz="2800" dirty="0" smtClean="0"/>
              <a:t>  </a:t>
            </a:r>
            <a:r>
              <a:rPr lang="zh-CN" altLang="en-US" sz="2800" dirty="0" smtClean="0"/>
              <a:t>周宗奎</a:t>
            </a:r>
            <a:endParaRPr lang="zh-CN" altLang="en-US" sz="2800" dirty="0"/>
          </a:p>
        </p:txBody>
      </p:sp>
    </p:spTree>
    <p:extLst>
      <p:ext uri="{BB962C8B-B14F-4D97-AF65-F5344CB8AC3E}">
        <p14:creationId xmlns:p14="http://schemas.microsoft.com/office/powerpoint/2010/main" val="285615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40"/>
            <a:ext cx="10515600" cy="5628323"/>
          </a:xfrm>
        </p:spPr>
        <p:txBody>
          <a:bodyPr/>
          <a:lstStyle/>
          <a:p>
            <a:r>
              <a:rPr lang="en-US" altLang="zh-CN" dirty="0" smtClean="0"/>
              <a:t>H1</a:t>
            </a:r>
            <a:r>
              <a:rPr lang="zh-CN" altLang="en-US" dirty="0" smtClean="0"/>
              <a:t>：手机成瘾能够正向预测拖延行为</a:t>
            </a:r>
            <a:endParaRPr lang="en-US" altLang="zh-CN" dirty="0" smtClean="0"/>
          </a:p>
          <a:p>
            <a:r>
              <a:rPr lang="zh-CN" altLang="en-US" dirty="0" smtClean="0"/>
              <a:t>理论依据：</a:t>
            </a:r>
            <a:endParaRPr lang="en-US" altLang="zh-CN" dirty="0" smtClean="0"/>
          </a:p>
          <a:p>
            <a:pPr marL="514350" indent="-514350">
              <a:buFont typeface="+mj-ea"/>
              <a:buAutoNum type="circleNumDbPlain"/>
            </a:pPr>
            <a:r>
              <a:rPr lang="zh-CN" altLang="en-US" sz="2400" dirty="0" smtClean="0"/>
              <a:t>成瘾内容的整合性上来看，手机成瘾是社交成瘾、游戏成瘾、信息成瘾的集合，这在一定程度上放大了手机成瘾诱发消极情绪</a:t>
            </a:r>
            <a:r>
              <a:rPr lang="en-US" altLang="zh-CN" sz="2400" dirty="0" smtClean="0"/>
              <a:t>( </a:t>
            </a:r>
            <a:r>
              <a:rPr lang="zh-CN" altLang="en-US" sz="2400" dirty="0" smtClean="0"/>
              <a:t>如焦虑、抑郁等</a:t>
            </a:r>
            <a:r>
              <a:rPr lang="en-US" altLang="zh-CN" sz="2400" dirty="0" smtClean="0"/>
              <a:t>) </a:t>
            </a:r>
            <a:r>
              <a:rPr lang="zh-CN" altLang="en-US" sz="2400" dirty="0" smtClean="0"/>
              <a:t>的可能性</a:t>
            </a:r>
            <a:r>
              <a:rPr lang="en-US" altLang="zh-CN" sz="2400" dirty="0" smtClean="0"/>
              <a:t>( </a:t>
            </a:r>
            <a:r>
              <a:rPr lang="en-US" altLang="zh-CN" sz="2400" dirty="0" err="1" smtClean="0"/>
              <a:t>Demirci</a:t>
            </a:r>
            <a:r>
              <a:rPr lang="zh-CN" altLang="en-US" sz="2400" dirty="0" smtClean="0"/>
              <a:t>，</a:t>
            </a:r>
            <a:r>
              <a:rPr lang="en-US" altLang="zh-CN" sz="2400" dirty="0" err="1" smtClean="0"/>
              <a:t>Akgnül</a:t>
            </a:r>
            <a:r>
              <a:rPr lang="zh-CN" altLang="en-US" sz="2400" dirty="0" smtClean="0"/>
              <a:t>，＆ </a:t>
            </a:r>
            <a:r>
              <a:rPr lang="en-US" altLang="zh-CN" sz="2400" dirty="0" err="1" smtClean="0"/>
              <a:t>Akpinar</a:t>
            </a:r>
            <a:r>
              <a:rPr lang="zh-CN" altLang="en-US" sz="2400" dirty="0" smtClean="0"/>
              <a:t>，</a:t>
            </a:r>
            <a:r>
              <a:rPr lang="en-US" altLang="zh-CN" sz="2400" dirty="0" smtClean="0"/>
              <a:t>2015; </a:t>
            </a:r>
            <a:r>
              <a:rPr lang="en-US" altLang="zh-CN" sz="2400" dirty="0" err="1" smtClean="0"/>
              <a:t>Lepp</a:t>
            </a:r>
            <a:r>
              <a:rPr lang="zh-CN" altLang="en-US" sz="2400" dirty="0" smtClean="0"/>
              <a:t>，</a:t>
            </a:r>
            <a:r>
              <a:rPr lang="en-US" altLang="zh-CN" sz="2400" dirty="0" err="1" smtClean="0"/>
              <a:t>Barkley</a:t>
            </a:r>
            <a:r>
              <a:rPr lang="zh-CN" altLang="en-US" sz="2400" dirty="0" smtClean="0"/>
              <a:t>，＆ </a:t>
            </a:r>
            <a:r>
              <a:rPr lang="en-US" altLang="zh-CN" sz="2400" dirty="0" err="1" smtClean="0"/>
              <a:t>Karpinski</a:t>
            </a:r>
            <a:r>
              <a:rPr lang="zh-CN" altLang="en-US" sz="2400" dirty="0" smtClean="0"/>
              <a:t>，</a:t>
            </a:r>
            <a:r>
              <a:rPr lang="en-US" altLang="zh-CN" sz="2400" dirty="0" smtClean="0"/>
              <a:t>2014) </a:t>
            </a:r>
            <a:r>
              <a:rPr lang="zh-CN" altLang="en-US" sz="2400" dirty="0" smtClean="0"/>
              <a:t>，并最终导致个体产生拖延行为</a:t>
            </a:r>
            <a:r>
              <a:rPr lang="en-US" altLang="zh-CN" sz="2400" dirty="0" smtClean="0"/>
              <a:t>( </a:t>
            </a:r>
            <a:r>
              <a:rPr lang="en-US" altLang="zh-CN" sz="2400" dirty="0" err="1" smtClean="0"/>
              <a:t>Kranjec</a:t>
            </a:r>
            <a:r>
              <a:rPr lang="zh-CN" altLang="en-US" sz="2400" dirty="0" smtClean="0"/>
              <a:t>，</a:t>
            </a:r>
            <a:r>
              <a:rPr lang="en-US" altLang="zh-CN" sz="2400" dirty="0" err="1" smtClean="0"/>
              <a:t>Koir</a:t>
            </a:r>
            <a:r>
              <a:rPr lang="zh-CN" altLang="en-US" sz="2400" dirty="0" smtClean="0"/>
              <a:t>，＆ </a:t>
            </a:r>
            <a:r>
              <a:rPr lang="en-US" altLang="zh-CN" sz="2400" dirty="0" err="1" smtClean="0"/>
              <a:t>Komidar</a:t>
            </a:r>
            <a:r>
              <a:rPr lang="zh-CN" altLang="en-US" sz="2400" dirty="0" smtClean="0"/>
              <a:t>，</a:t>
            </a:r>
            <a:r>
              <a:rPr lang="en-US" altLang="zh-CN" sz="2400" dirty="0" smtClean="0"/>
              <a:t>2016) </a:t>
            </a:r>
            <a:r>
              <a:rPr lang="zh-CN" altLang="en-US" sz="2400" dirty="0" smtClean="0"/>
              <a:t>。</a:t>
            </a:r>
          </a:p>
          <a:p>
            <a:pPr marL="514350" indent="-514350">
              <a:buFont typeface="+mj-ea"/>
              <a:buAutoNum type="circleNumDbPlain"/>
            </a:pPr>
            <a:r>
              <a:rPr lang="zh-CN" altLang="en-US" sz="2400" dirty="0" smtClean="0"/>
              <a:t>易得性和便利性上来看，由于“机不离身”的使用习惯，手机成瘾会导致个体对手机过度渴望，这会降低个体对手机诱惑的抵抗力，实证研究结果也发现手机成瘾与拖延行为呈显著正相。 </a:t>
            </a:r>
            <a:r>
              <a:rPr lang="en-US" altLang="zh-CN" sz="2400" dirty="0" smtClean="0"/>
              <a:t>( </a:t>
            </a:r>
            <a:r>
              <a:rPr lang="zh-CN" altLang="en-US" sz="2400" dirty="0" smtClean="0"/>
              <a:t>张潮，翟琳，王畅，</a:t>
            </a:r>
            <a:r>
              <a:rPr lang="en-US" altLang="zh-CN" sz="2400" dirty="0" smtClean="0"/>
              <a:t>2017) </a:t>
            </a:r>
            <a:r>
              <a:rPr lang="zh-CN" altLang="en-US" sz="2400" dirty="0" smtClean="0"/>
              <a:t>。</a:t>
            </a:r>
            <a:endParaRPr lang="en-US" altLang="zh-CN" sz="2400" dirty="0" smtClean="0"/>
          </a:p>
          <a:p>
            <a:pPr marL="514350" indent="-514350">
              <a:buFont typeface="+mj-ea"/>
              <a:buAutoNum type="circleNumDbPlain"/>
            </a:pPr>
            <a:r>
              <a:rPr lang="zh-CN" altLang="en-US" sz="2400" dirty="0" smtClean="0"/>
              <a:t>拖延的概念模型也指出消极情绪、诱惑是导致个体产生拖延行为的关键因素</a:t>
            </a:r>
            <a:r>
              <a:rPr lang="en-US" altLang="zh-CN" sz="2400" dirty="0" smtClean="0"/>
              <a:t>( </a:t>
            </a:r>
            <a:r>
              <a:rPr lang="zh-CN" altLang="en-US" sz="2400" dirty="0" smtClean="0"/>
              <a:t>宋梅歌，苏缇，冯廷勇，</a:t>
            </a:r>
            <a:r>
              <a:rPr lang="en-US" altLang="zh-CN" sz="2400" dirty="0" smtClean="0"/>
              <a:t>2015) </a:t>
            </a:r>
            <a:r>
              <a:rPr lang="zh-CN" altLang="en-US" sz="2400" dirty="0" smtClean="0"/>
              <a:t>。</a:t>
            </a:r>
            <a:endParaRPr lang="zh-CN" altLang="en-US" sz="2400"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3721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1073"/>
            <a:ext cx="10515600" cy="6296297"/>
          </a:xfrm>
        </p:spPr>
        <p:txBody>
          <a:bodyPr>
            <a:normAutofit/>
          </a:bodyPr>
          <a:lstStyle/>
          <a:p>
            <a:r>
              <a:rPr lang="en-US" altLang="zh-CN" dirty="0" smtClean="0"/>
              <a:t>H2</a:t>
            </a:r>
            <a:r>
              <a:rPr lang="zh-CN" altLang="en-US" dirty="0" smtClean="0"/>
              <a:t>：手机成瘾可能会通过注意控制的中介作用对个体拖延行为产生间接影响</a:t>
            </a:r>
            <a:endParaRPr lang="en-US" altLang="zh-CN" dirty="0" smtClean="0"/>
          </a:p>
          <a:p>
            <a:r>
              <a:rPr lang="zh-CN" altLang="en-US" dirty="0" smtClean="0"/>
              <a:t>理论依据：</a:t>
            </a:r>
            <a:endParaRPr lang="en-US" altLang="zh-CN" dirty="0" smtClean="0"/>
          </a:p>
          <a:p>
            <a:pPr marL="514350" indent="-514350">
              <a:buFont typeface="+mj-ea"/>
              <a:buAutoNum type="circleNumDbPlain"/>
            </a:pPr>
            <a:r>
              <a:rPr lang="zh-CN" altLang="en-US" sz="2400" dirty="0" smtClean="0"/>
              <a:t>基于网络成瘾的研究认为长期使用网络会导致个体注意控制能力下降，表现为个体对外界事物的注意力涣散，而对网络相关刺激的无意识注意增强</a:t>
            </a:r>
            <a:r>
              <a:rPr lang="en-US" altLang="zh-CN" sz="2400" dirty="0" smtClean="0"/>
              <a:t>( </a:t>
            </a:r>
            <a:r>
              <a:rPr lang="zh-CN" altLang="en-US" sz="2400" dirty="0" smtClean="0"/>
              <a:t>高文斌，陈祉妍，</a:t>
            </a:r>
            <a:r>
              <a:rPr lang="en-US" altLang="zh-CN" sz="2400" dirty="0" smtClean="0"/>
              <a:t>2006; </a:t>
            </a:r>
            <a:r>
              <a:rPr lang="zh-CN" altLang="en-US" sz="2400" dirty="0" smtClean="0"/>
              <a:t>牛更枫，孙晓军，周宗奎，魏华，</a:t>
            </a:r>
            <a:r>
              <a:rPr lang="en-US" altLang="zh-CN" sz="2400" dirty="0" smtClean="0"/>
              <a:t>2013) </a:t>
            </a:r>
            <a:r>
              <a:rPr lang="zh-CN" altLang="en-US" sz="2400" dirty="0" smtClean="0"/>
              <a:t>。</a:t>
            </a:r>
            <a:endParaRPr lang="en-US" altLang="zh-CN" sz="2400" dirty="0" smtClean="0"/>
          </a:p>
          <a:p>
            <a:pPr marL="514350" indent="-514350">
              <a:buFont typeface="+mj-ea"/>
              <a:buAutoNum type="circleNumDbPlain"/>
            </a:pPr>
            <a:r>
              <a:rPr lang="en-US" altLang="zh-CN" sz="2400" dirty="0" smtClean="0"/>
              <a:t>Byun </a:t>
            </a:r>
            <a:r>
              <a:rPr lang="zh-CN" altLang="en-US" sz="2400" dirty="0" smtClean="0"/>
              <a:t>等人</a:t>
            </a:r>
            <a:r>
              <a:rPr lang="en-US" altLang="zh-CN" sz="2400" dirty="0" smtClean="0"/>
              <a:t>( 2013) </a:t>
            </a:r>
            <a:r>
              <a:rPr lang="zh-CN" altLang="en-US" sz="2400" dirty="0" smtClean="0"/>
              <a:t>的研究也认为手机使用会降低个体的注意控制能力，甚至导致注意障碍。</a:t>
            </a:r>
            <a:endParaRPr lang="en-US" altLang="zh-CN" sz="2400" dirty="0" smtClean="0"/>
          </a:p>
          <a:p>
            <a:pPr marL="514350" indent="-514350">
              <a:buFont typeface="+mj-ea"/>
              <a:buAutoNum type="circleNumDbPlain"/>
            </a:pPr>
            <a:r>
              <a:rPr lang="zh-CN" altLang="en-US" sz="2400" dirty="0" smtClean="0"/>
              <a:t>良好的注意控制能力是目标行为得以实施的关键，注意控制能力越高，个体越容易将注意集中在目标行为上，越不容易产生拖延行为</a:t>
            </a:r>
            <a:r>
              <a:rPr lang="en-US" altLang="zh-CN" sz="2400" dirty="0" smtClean="0"/>
              <a:t>( Ferrari</a:t>
            </a:r>
            <a:r>
              <a:rPr lang="zh-CN" altLang="en-US" sz="2400" dirty="0" smtClean="0"/>
              <a:t>，</a:t>
            </a:r>
            <a:r>
              <a:rPr lang="en-US" altLang="zh-CN" sz="2400" dirty="0" smtClean="0"/>
              <a:t>2012) </a:t>
            </a:r>
            <a:r>
              <a:rPr lang="zh-CN" altLang="en-US" sz="2400" dirty="0" smtClean="0"/>
              <a:t>。</a:t>
            </a:r>
            <a:endParaRPr lang="en-US" altLang="zh-CN" sz="2400" dirty="0" smtClean="0"/>
          </a:p>
          <a:p>
            <a:pPr marL="514350" indent="-514350">
              <a:buFont typeface="+mj-ea"/>
              <a:buAutoNum type="circleNumDbPlain"/>
            </a:pPr>
            <a:r>
              <a:rPr lang="zh-CN" altLang="en-US" sz="2400" dirty="0" smtClean="0"/>
              <a:t>注意控制对拖延行为具有显著的负向预测作用</a:t>
            </a:r>
            <a:r>
              <a:rPr lang="en-US" altLang="zh-CN" sz="2400" dirty="0" smtClean="0"/>
              <a:t>( </a:t>
            </a:r>
            <a:r>
              <a:rPr lang="en-US" altLang="zh-CN" sz="2400" dirty="0" err="1" smtClean="0"/>
              <a:t>Fernie</a:t>
            </a:r>
            <a:r>
              <a:rPr lang="zh-CN" altLang="en-US" sz="2400" dirty="0" smtClean="0"/>
              <a:t>，</a:t>
            </a:r>
            <a:r>
              <a:rPr lang="en-US" altLang="zh-CN" sz="2400" dirty="0" err="1" smtClean="0"/>
              <a:t>Mckenzie</a:t>
            </a:r>
            <a:r>
              <a:rPr lang="zh-CN" altLang="en-US" sz="2400" dirty="0" smtClean="0"/>
              <a:t>，</a:t>
            </a:r>
            <a:r>
              <a:rPr lang="en-US" altLang="zh-CN" sz="2400" dirty="0" err="1" smtClean="0"/>
              <a:t>Nikcevic</a:t>
            </a:r>
            <a:r>
              <a:rPr lang="en-US" altLang="zh-CN" sz="2400" dirty="0" smtClean="0"/>
              <a:t> </a:t>
            </a:r>
            <a:r>
              <a:rPr lang="zh-CN" altLang="en-US" sz="2400" dirty="0" smtClean="0"/>
              <a:t>，</a:t>
            </a:r>
            <a:r>
              <a:rPr lang="en-US" altLang="zh-CN" sz="2400" dirty="0" smtClean="0"/>
              <a:t>Caselli</a:t>
            </a:r>
            <a:r>
              <a:rPr lang="zh-CN" altLang="en-US" sz="2400" dirty="0" smtClean="0"/>
              <a:t>，＆ </a:t>
            </a:r>
            <a:r>
              <a:rPr lang="en-US" altLang="zh-CN" sz="2400" dirty="0" err="1" smtClean="0"/>
              <a:t>Spada</a:t>
            </a:r>
            <a:r>
              <a:rPr lang="zh-CN" altLang="en-US" sz="2400" dirty="0" smtClean="0"/>
              <a:t>，</a:t>
            </a:r>
            <a:r>
              <a:rPr lang="en-US" altLang="zh-CN" sz="2400" dirty="0" smtClean="0"/>
              <a:t>2016) </a:t>
            </a:r>
            <a:r>
              <a:rPr lang="zh-CN" altLang="en-US" sz="2400" dirty="0" smtClean="0"/>
              <a:t>。</a:t>
            </a:r>
            <a:endParaRPr lang="en-US" altLang="zh-CN" sz="2400" dirty="0" smtClean="0"/>
          </a:p>
          <a:p>
            <a:pPr marL="514350" indent="-514350">
              <a:buFont typeface="+mj-ea"/>
              <a:buAutoNum type="circleNumDbPlain"/>
            </a:pPr>
            <a:r>
              <a:rPr lang="zh-CN" altLang="en-US" sz="2400" dirty="0" smtClean="0"/>
              <a:t>自我控制的执行功能理论：消极因素所引发的注意控制能力不足是导致个体工作效率下降，拖延行为产生的重要原因。</a:t>
            </a:r>
            <a:endParaRPr lang="zh-CN" altLang="en-US" sz="2400"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687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74320"/>
            <a:ext cx="10515600" cy="5902643"/>
          </a:xfrm>
        </p:spPr>
        <p:txBody>
          <a:bodyPr>
            <a:normAutofit lnSpcReduction="10000"/>
          </a:bodyPr>
          <a:lstStyle/>
          <a:p>
            <a:r>
              <a:rPr lang="en-US" altLang="zh-CN" sz="3000" dirty="0" smtClean="0"/>
              <a:t>H3</a:t>
            </a:r>
            <a:r>
              <a:rPr lang="zh-CN" altLang="en-US" sz="3000" dirty="0" smtClean="0"/>
              <a:t>：手机成瘾对拖延行为的直接预测效应及注意控制的中介效应均会受到意志控制的调节</a:t>
            </a:r>
            <a:endParaRPr lang="en-US" altLang="zh-CN" sz="3000" dirty="0" smtClean="0"/>
          </a:p>
          <a:p>
            <a:r>
              <a:rPr lang="zh-CN" altLang="en-US" sz="3200" dirty="0" smtClean="0"/>
              <a:t>理论依据</a:t>
            </a:r>
            <a:r>
              <a:rPr lang="zh-CN" altLang="en-US" sz="2600" dirty="0" smtClean="0"/>
              <a:t>：</a:t>
            </a:r>
            <a:endParaRPr lang="en-US" altLang="zh-CN" sz="2600" dirty="0" smtClean="0"/>
          </a:p>
          <a:p>
            <a:pPr marL="0" indent="0">
              <a:buNone/>
            </a:pPr>
            <a:r>
              <a:rPr lang="zh-CN" altLang="en-US" sz="2600" dirty="0" smtClean="0"/>
              <a:t>意志控制主要是通过调节个体的认知机制及行为动机过程</a:t>
            </a:r>
            <a:r>
              <a:rPr lang="zh-CN" altLang="en-US" sz="2600" dirty="0" smtClean="0"/>
              <a:t>实现其</a:t>
            </a:r>
            <a:r>
              <a:rPr lang="zh-CN" altLang="en-US" sz="2600" dirty="0" smtClean="0"/>
              <a:t>作用的 </a:t>
            </a:r>
            <a:r>
              <a:rPr lang="en-US" altLang="zh-CN" sz="2600" dirty="0" smtClean="0"/>
              <a:t>( Zhou</a:t>
            </a:r>
            <a:r>
              <a:rPr lang="zh-CN" altLang="en-US" sz="2600" dirty="0" smtClean="0"/>
              <a:t>，</a:t>
            </a:r>
            <a:r>
              <a:rPr lang="en-US" altLang="zh-CN" sz="2600" dirty="0" smtClean="0"/>
              <a:t>Main</a:t>
            </a:r>
            <a:r>
              <a:rPr lang="zh-CN" altLang="en-US" sz="2600" dirty="0" smtClean="0"/>
              <a:t>，＆ </a:t>
            </a:r>
            <a:r>
              <a:rPr lang="en-US" altLang="zh-CN" sz="2600" dirty="0" smtClean="0"/>
              <a:t>Wang</a:t>
            </a:r>
            <a:r>
              <a:rPr lang="zh-CN" altLang="en-US" sz="2600" dirty="0" smtClean="0"/>
              <a:t>，</a:t>
            </a:r>
            <a:r>
              <a:rPr lang="en-US" altLang="zh-CN" sz="2600" dirty="0" smtClean="0"/>
              <a:t>2010) </a:t>
            </a:r>
            <a:r>
              <a:rPr lang="zh-CN" altLang="en-US" sz="2600" dirty="0" smtClean="0"/>
              <a:t>。</a:t>
            </a:r>
            <a:endParaRPr lang="en-US" altLang="zh-CN" sz="2600" dirty="0" smtClean="0"/>
          </a:p>
          <a:p>
            <a:pPr marL="0" indent="0">
              <a:buNone/>
            </a:pPr>
            <a:r>
              <a:rPr lang="zh-CN" altLang="en-US" sz="2600" dirty="0" smtClean="0"/>
              <a:t>首先，从</a:t>
            </a:r>
            <a:r>
              <a:rPr lang="zh-CN" altLang="en-US" sz="2600" dirty="0" smtClean="0">
                <a:effectLst>
                  <a:outerShdw blurRad="38100" dist="38100" dir="2700000" algn="tl">
                    <a:srgbClr val="000000">
                      <a:alpha val="43137"/>
                    </a:srgbClr>
                  </a:outerShdw>
                </a:effectLst>
              </a:rPr>
              <a:t>认知机制</a:t>
            </a:r>
            <a:r>
              <a:rPr lang="zh-CN" altLang="en-US" sz="2600" dirty="0" smtClean="0"/>
              <a:t>的视角来看，面对无关刺激或非适应性因素的干扰，高意志控制个体能够更有效地将个体注意资源分配在目标行为上，进而缓解非适应性因素</a:t>
            </a:r>
            <a:r>
              <a:rPr lang="en-US" altLang="zh-CN" sz="2600" dirty="0" smtClean="0"/>
              <a:t>( </a:t>
            </a:r>
            <a:r>
              <a:rPr lang="zh-CN" altLang="en-US" sz="2600" dirty="0" smtClean="0"/>
              <a:t>如手机成瘾</a:t>
            </a:r>
            <a:r>
              <a:rPr lang="en-US" altLang="zh-CN" sz="2600" dirty="0" smtClean="0"/>
              <a:t>) </a:t>
            </a:r>
            <a:r>
              <a:rPr lang="zh-CN" altLang="en-US" sz="2600" dirty="0" smtClean="0"/>
              <a:t>对个体注意的干扰，而低意志控制个体则比较容易受到这些无关因素的诱惑或干扰</a:t>
            </a:r>
            <a:r>
              <a:rPr lang="en-US" altLang="zh-CN" sz="2600" dirty="0" smtClean="0"/>
              <a:t>( Blair </a:t>
            </a:r>
            <a:r>
              <a:rPr lang="zh-CN" altLang="en-US" sz="2600" dirty="0" smtClean="0"/>
              <a:t>＆ Ｒ</a:t>
            </a:r>
            <a:r>
              <a:rPr lang="en-US" altLang="zh-CN" sz="2600" dirty="0" err="1" smtClean="0"/>
              <a:t>azza</a:t>
            </a:r>
            <a:r>
              <a:rPr lang="zh-CN" altLang="en-US" sz="2600" dirty="0" smtClean="0"/>
              <a:t>，</a:t>
            </a:r>
            <a:r>
              <a:rPr lang="en-US" altLang="zh-CN" sz="2600" dirty="0" smtClean="0"/>
              <a:t>2007)</a:t>
            </a:r>
          </a:p>
          <a:p>
            <a:pPr marL="0" indent="0">
              <a:buNone/>
            </a:pPr>
            <a:r>
              <a:rPr lang="zh-CN" altLang="en-US" sz="2600" dirty="0" smtClean="0"/>
              <a:t>其次，从</a:t>
            </a:r>
            <a:r>
              <a:rPr lang="zh-CN" altLang="en-US" sz="2600" dirty="0" smtClean="0">
                <a:effectLst>
                  <a:outerShdw blurRad="38100" dist="38100" dir="2700000" algn="tl">
                    <a:srgbClr val="000000">
                      <a:alpha val="43137"/>
                    </a:srgbClr>
                  </a:outerShdw>
                </a:effectLst>
              </a:rPr>
              <a:t>行为动机</a:t>
            </a:r>
            <a:r>
              <a:rPr lang="zh-CN" altLang="en-US" sz="2600" dirty="0" smtClean="0"/>
              <a:t>的视角来看，在目标活动中，高意志控制个体往往具有更高的目标行为动机</a:t>
            </a:r>
            <a:r>
              <a:rPr lang="en-US" altLang="zh-CN" sz="2600" dirty="0" smtClean="0"/>
              <a:t>( </a:t>
            </a:r>
            <a:r>
              <a:rPr lang="zh-CN" altLang="en-US" sz="2600" dirty="0" smtClean="0"/>
              <a:t>如学习动机等</a:t>
            </a:r>
            <a:r>
              <a:rPr lang="en-US" altLang="zh-CN" sz="2600" dirty="0" smtClean="0"/>
              <a:t>) </a:t>
            </a:r>
            <a:r>
              <a:rPr lang="zh-CN" altLang="en-US" sz="2600" dirty="0" smtClean="0"/>
              <a:t>，这有利于个体抑制无关因素的干扰，更好地完成目标行为，从而减少个体的拖延行为。相反，低意志控制个体对目标行为的动机较弱，这会导致个体行为不自觉地脱离目标</a:t>
            </a:r>
          </a:p>
          <a:p>
            <a:pPr marL="0" indent="0">
              <a:buNone/>
            </a:pPr>
            <a:r>
              <a:rPr lang="zh-CN" altLang="en-US" sz="2600" dirty="0" smtClean="0"/>
              <a:t>行为 </a:t>
            </a:r>
            <a:r>
              <a:rPr lang="en-US" altLang="zh-CN" sz="2600" dirty="0" smtClean="0"/>
              <a:t>( Zhou et al</a:t>
            </a:r>
            <a:r>
              <a:rPr lang="zh-CN" altLang="en-US" sz="2600" dirty="0" smtClean="0"/>
              <a:t>． ，</a:t>
            </a:r>
            <a:r>
              <a:rPr lang="en-US" altLang="zh-CN" sz="2600" dirty="0" smtClean="0"/>
              <a:t>2008; Zhou</a:t>
            </a:r>
            <a:r>
              <a:rPr lang="zh-CN" altLang="en-US" sz="2600" dirty="0" smtClean="0"/>
              <a:t>，</a:t>
            </a:r>
            <a:r>
              <a:rPr lang="en-US" altLang="zh-CN" sz="2600" dirty="0" smtClean="0"/>
              <a:t>Main</a:t>
            </a:r>
            <a:r>
              <a:rPr lang="zh-CN" altLang="en-US" sz="2600" dirty="0" smtClean="0"/>
              <a:t>，＆ </a:t>
            </a:r>
            <a:r>
              <a:rPr lang="en-US" altLang="zh-CN" sz="2600" dirty="0" smtClean="0"/>
              <a:t>Wang</a:t>
            </a:r>
            <a:r>
              <a:rPr lang="zh-CN" altLang="en-US" sz="2600" dirty="0" smtClean="0"/>
              <a:t>，</a:t>
            </a:r>
            <a:r>
              <a:rPr lang="en-US" altLang="zh-CN" sz="2600" dirty="0" smtClean="0"/>
              <a:t>2010)</a:t>
            </a:r>
            <a:endParaRPr lang="zh-CN" altLang="en-US" sz="2600"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023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t>4</a:t>
            </a:r>
            <a:r>
              <a:rPr lang="en-US" altLang="zh-CN" sz="2800" dirty="0" smtClean="0"/>
              <a:t>.</a:t>
            </a:r>
            <a:r>
              <a:rPr lang="zh-CN" altLang="en-US" sz="2800" dirty="0" smtClean="0"/>
              <a:t>模型检验</a:t>
            </a:r>
            <a:endParaRPr lang="zh-CN" altLang="en-US" sz="2800" dirty="0"/>
          </a:p>
        </p:txBody>
      </p:sp>
      <p:sp>
        <p:nvSpPr>
          <p:cNvPr id="3" name="内容占位符 2"/>
          <p:cNvSpPr>
            <a:spLocks noGrp="1"/>
          </p:cNvSpPr>
          <p:nvPr>
            <p:ph idx="1"/>
          </p:nvPr>
        </p:nvSpPr>
        <p:spPr>
          <a:xfrm>
            <a:off x="838200" y="1828800"/>
            <a:ext cx="10515600" cy="4867835"/>
          </a:xfrm>
        </p:spPr>
        <p:txBody>
          <a:bodyPr>
            <a:normAutofit/>
          </a:bodyPr>
          <a:lstStyle/>
          <a:p>
            <a:pPr marL="514350" indent="-514350">
              <a:buFont typeface="+mj-ea"/>
              <a:buAutoNum type="circleNumDbPlain"/>
            </a:pPr>
            <a:r>
              <a:rPr lang="zh-CN" altLang="en-US" sz="2000" dirty="0"/>
              <a:t>抽样情况：位对 </a:t>
            </a:r>
            <a:r>
              <a:rPr lang="en-US" altLang="zh-CN" sz="2000" dirty="0"/>
              <a:t>1300 </a:t>
            </a:r>
            <a:r>
              <a:rPr lang="zh-CN" altLang="en-US" sz="2000" dirty="0"/>
              <a:t>名</a:t>
            </a:r>
            <a:r>
              <a:rPr lang="zh-CN" altLang="en-US" sz="2000" dirty="0" smtClean="0"/>
              <a:t>大学生</a:t>
            </a:r>
            <a:r>
              <a:rPr lang="zh-CN" altLang="en-US" sz="2000" dirty="0"/>
              <a:t>被试的手机成瘾、注意控制能力、意志控制及</a:t>
            </a:r>
            <a:r>
              <a:rPr lang="zh-CN" altLang="en-US" sz="2000" dirty="0" smtClean="0"/>
              <a:t>拖延行为</a:t>
            </a:r>
            <a:r>
              <a:rPr lang="zh-CN" altLang="en-US" sz="2000" dirty="0"/>
              <a:t>进行团体施测，回收整理后得</a:t>
            </a:r>
            <a:r>
              <a:rPr lang="zh-CN" altLang="en-US" sz="2000" dirty="0" smtClean="0"/>
              <a:t>有效</a:t>
            </a:r>
            <a:r>
              <a:rPr lang="zh-CN" altLang="en-US" sz="2000" dirty="0"/>
              <a:t>问卷 </a:t>
            </a:r>
            <a:r>
              <a:rPr lang="en-US" altLang="zh-CN" sz="2000" dirty="0"/>
              <a:t>1212 </a:t>
            </a:r>
            <a:r>
              <a:rPr lang="zh-CN" altLang="en-US" sz="2000" dirty="0"/>
              <a:t>份</a:t>
            </a:r>
            <a:r>
              <a:rPr lang="en-US" altLang="zh-CN" sz="2000" dirty="0"/>
              <a:t>( 93. 23% ) </a:t>
            </a:r>
            <a:r>
              <a:rPr lang="zh-CN" altLang="en-US" sz="2000" dirty="0"/>
              <a:t>。被试平均年龄在 </a:t>
            </a:r>
            <a:r>
              <a:rPr lang="en-US" altLang="zh-CN" sz="2000" dirty="0"/>
              <a:t>18 </a:t>
            </a:r>
            <a:r>
              <a:rPr lang="zh-CN" altLang="en-US" sz="2000" dirty="0" smtClean="0"/>
              <a:t>～</a:t>
            </a:r>
            <a:r>
              <a:rPr lang="en-US" altLang="zh-CN" sz="2000" dirty="0" smtClean="0"/>
              <a:t>24 </a:t>
            </a:r>
            <a:r>
              <a:rPr lang="zh-CN" altLang="en-US" sz="2000" dirty="0"/>
              <a:t>之 </a:t>
            </a:r>
            <a:r>
              <a:rPr lang="zh-CN" altLang="en-US" sz="2000" dirty="0" smtClean="0"/>
              <a:t>间，</a:t>
            </a:r>
            <a:r>
              <a:rPr lang="zh-CN" altLang="en-US" sz="2000" dirty="0"/>
              <a:t>其 中 男 生 </a:t>
            </a:r>
            <a:r>
              <a:rPr lang="en-US" altLang="zh-CN" sz="2000" dirty="0"/>
              <a:t>543 </a:t>
            </a:r>
            <a:r>
              <a:rPr lang="zh-CN" altLang="en-US" sz="2000" dirty="0"/>
              <a:t>人 </a:t>
            </a:r>
            <a:r>
              <a:rPr lang="en-US" altLang="zh-CN" sz="2000" dirty="0"/>
              <a:t>( 44. 80% ) </a:t>
            </a:r>
            <a:r>
              <a:rPr lang="zh-CN" altLang="en-US" sz="2000" dirty="0"/>
              <a:t>，女生 </a:t>
            </a:r>
            <a:r>
              <a:rPr lang="en-US" altLang="zh-CN" sz="2000" dirty="0"/>
              <a:t>669 </a:t>
            </a:r>
            <a:r>
              <a:rPr lang="zh-CN" altLang="en-US" sz="2000" dirty="0"/>
              <a:t>人</a:t>
            </a:r>
            <a:r>
              <a:rPr lang="en-US" altLang="zh-CN" sz="2000" dirty="0"/>
              <a:t>( 55. 20% ) ; </a:t>
            </a:r>
            <a:r>
              <a:rPr lang="zh-CN" altLang="en-US" sz="2000" dirty="0"/>
              <a:t>大一年级 </a:t>
            </a:r>
            <a:r>
              <a:rPr lang="en-US" altLang="zh-CN" sz="2000" dirty="0" smtClean="0"/>
              <a:t>395</a:t>
            </a:r>
            <a:r>
              <a:rPr lang="zh-CN" altLang="en-US" sz="2000" dirty="0" smtClean="0"/>
              <a:t>人</a:t>
            </a:r>
            <a:r>
              <a:rPr lang="en-US" altLang="zh-CN" sz="2000" dirty="0"/>
              <a:t>( 32. 59% ) </a:t>
            </a:r>
            <a:r>
              <a:rPr lang="zh-CN" altLang="en-US" sz="2000" dirty="0"/>
              <a:t>，大二年级 </a:t>
            </a:r>
            <a:r>
              <a:rPr lang="en-US" altLang="zh-CN" sz="2000" dirty="0"/>
              <a:t>420 </a:t>
            </a:r>
            <a:r>
              <a:rPr lang="zh-CN" altLang="en-US" sz="2000" dirty="0"/>
              <a:t>人</a:t>
            </a:r>
            <a:r>
              <a:rPr lang="en-US" altLang="zh-CN" sz="2000" dirty="0"/>
              <a:t>( 34. 65% ) </a:t>
            </a:r>
            <a:r>
              <a:rPr lang="zh-CN" altLang="en-US" sz="2000" dirty="0"/>
              <a:t>，大三</a:t>
            </a:r>
            <a:r>
              <a:rPr lang="zh-CN" altLang="en-US" sz="2000" dirty="0" smtClean="0"/>
              <a:t>年级 </a:t>
            </a:r>
            <a:r>
              <a:rPr lang="en-US" altLang="zh-CN" sz="2000" dirty="0"/>
              <a:t>397 </a:t>
            </a:r>
            <a:r>
              <a:rPr lang="zh-CN" altLang="en-US" sz="2000" dirty="0"/>
              <a:t>人</a:t>
            </a:r>
            <a:r>
              <a:rPr lang="en-US" altLang="zh-CN" sz="2000" dirty="0"/>
              <a:t>( 32. 76% </a:t>
            </a:r>
            <a:r>
              <a:rPr lang="en-US" altLang="zh-CN" sz="2000" dirty="0" smtClean="0"/>
              <a:t>)</a:t>
            </a:r>
            <a:r>
              <a:rPr lang="zh-CN" altLang="en-US" sz="2000" dirty="0" smtClean="0"/>
              <a:t>。</a:t>
            </a:r>
            <a:endParaRPr lang="en-US" altLang="zh-CN" sz="2000" dirty="0" smtClean="0"/>
          </a:p>
          <a:p>
            <a:pPr marL="514350" indent="-514350">
              <a:buFont typeface="+mj-ea"/>
              <a:buAutoNum type="circleNumDbPlain"/>
            </a:pPr>
            <a:r>
              <a:rPr lang="zh-CN" altLang="en-US" sz="2000" dirty="0" smtClean="0"/>
              <a:t>问卷量表的设计</a:t>
            </a:r>
            <a:endParaRPr lang="en-US" altLang="zh-CN" sz="2000" dirty="0" smtClean="0"/>
          </a:p>
          <a:p>
            <a:pPr>
              <a:buFont typeface="Wingdings" panose="05000000000000000000" pitchFamily="2" charset="2"/>
              <a:buChar char="l"/>
            </a:pPr>
            <a:r>
              <a:rPr lang="zh-CN" altLang="en-US" sz="2000" dirty="0"/>
              <a:t>手机成瘾指数量表：采用香港中文大学学者 </a:t>
            </a:r>
            <a:r>
              <a:rPr lang="en-US" altLang="zh-CN" sz="2000" dirty="0"/>
              <a:t>Leung ( 2008) </a:t>
            </a:r>
            <a:r>
              <a:rPr lang="zh-CN" altLang="en-US" sz="2000" dirty="0"/>
              <a:t>编制</a:t>
            </a:r>
            <a:r>
              <a:rPr lang="zh-CN" altLang="en-US" sz="2000" dirty="0" smtClean="0"/>
              <a:t>的手机</a:t>
            </a:r>
            <a:r>
              <a:rPr lang="zh-CN" altLang="en-US" sz="2000" dirty="0"/>
              <a:t>成瘾指数量表</a:t>
            </a:r>
            <a:r>
              <a:rPr lang="en-US" altLang="zh-CN" sz="2000" dirty="0"/>
              <a:t>( Mobile Phone Addiction </a:t>
            </a:r>
            <a:r>
              <a:rPr lang="en-US" altLang="zh-CN" sz="2000" dirty="0" err="1" smtClean="0"/>
              <a:t>Iindex</a:t>
            </a:r>
            <a:r>
              <a:rPr lang="zh-CN" altLang="en-US" sz="2000" dirty="0" smtClean="0"/>
              <a:t>，</a:t>
            </a:r>
            <a:r>
              <a:rPr lang="en-US" altLang="zh-CN" sz="2000" dirty="0" smtClean="0"/>
              <a:t>MPAI)</a:t>
            </a:r>
            <a:r>
              <a:rPr lang="zh-CN" altLang="en-US" sz="2000" dirty="0"/>
              <a:t>，表</a:t>
            </a:r>
            <a:r>
              <a:rPr lang="zh-CN" altLang="en-US" sz="2000" dirty="0" smtClean="0"/>
              <a:t>共有 </a:t>
            </a:r>
            <a:r>
              <a:rPr lang="en-US" altLang="zh-CN" sz="2000" dirty="0"/>
              <a:t>17 </a:t>
            </a:r>
            <a:r>
              <a:rPr lang="zh-CN" altLang="en-US" sz="2000" dirty="0"/>
              <a:t>个</a:t>
            </a:r>
            <a:r>
              <a:rPr lang="zh-CN" altLang="en-US" sz="2000" dirty="0" smtClean="0"/>
              <a:t>题</a:t>
            </a:r>
            <a:r>
              <a:rPr lang="en-US" altLang="zh-CN" sz="2000" dirty="0"/>
              <a:t>,</a:t>
            </a:r>
            <a:r>
              <a:rPr lang="zh-CN" altLang="en-US" sz="2000" dirty="0" smtClean="0"/>
              <a:t> </a:t>
            </a:r>
            <a:r>
              <a:rPr lang="en-US" altLang="zh-CN" sz="2000" dirty="0"/>
              <a:t>1 </a:t>
            </a:r>
            <a:r>
              <a:rPr lang="zh-CN" altLang="en-US" sz="2000" dirty="0"/>
              <a:t>～ </a:t>
            </a:r>
            <a:r>
              <a:rPr lang="en-US" altLang="zh-CN" sz="2000" dirty="0"/>
              <a:t>5 </a:t>
            </a:r>
            <a:r>
              <a:rPr lang="zh-CN" altLang="en-US" sz="2000" dirty="0"/>
              <a:t>五点</a:t>
            </a:r>
            <a:r>
              <a:rPr lang="zh-CN" altLang="en-US" sz="2000" dirty="0" smtClean="0"/>
              <a:t>计分</a:t>
            </a:r>
            <a:r>
              <a:rPr lang="en-US" altLang="zh-CN" sz="2000" dirty="0" smtClean="0"/>
              <a:t>,</a:t>
            </a:r>
            <a:r>
              <a:rPr lang="zh-CN" altLang="en-US" sz="2000" dirty="0" smtClean="0"/>
              <a:t>得分</a:t>
            </a:r>
            <a:r>
              <a:rPr lang="zh-CN" altLang="en-US" sz="2000" dirty="0"/>
              <a:t>越</a:t>
            </a:r>
            <a:r>
              <a:rPr lang="zh-CN" altLang="en-US" sz="2000" dirty="0" smtClean="0"/>
              <a:t>高</a:t>
            </a:r>
            <a:r>
              <a:rPr lang="zh-CN" altLang="en-US" sz="2000" dirty="0"/>
              <a:t>则</a:t>
            </a:r>
            <a:r>
              <a:rPr lang="zh-CN" altLang="en-US" sz="2000" dirty="0" smtClean="0"/>
              <a:t>个体手机</a:t>
            </a:r>
            <a:r>
              <a:rPr lang="zh-CN" altLang="en-US" sz="2000" dirty="0"/>
              <a:t>成瘾的倾向越高</a:t>
            </a:r>
            <a:r>
              <a:rPr lang="zh-CN" altLang="en-US" sz="2000" dirty="0" smtClean="0"/>
              <a:t>。</a:t>
            </a:r>
            <a:endParaRPr lang="en-US" altLang="zh-CN" dirty="0"/>
          </a:p>
          <a:p>
            <a:pPr>
              <a:buFont typeface="Wingdings" panose="05000000000000000000" pitchFamily="2" charset="2"/>
              <a:buChar char="l"/>
            </a:pPr>
            <a:r>
              <a:rPr lang="zh-CN" altLang="en-US" sz="2000" dirty="0"/>
              <a:t>注意控制问卷：</a:t>
            </a:r>
            <a:r>
              <a:rPr lang="zh-CN" altLang="en-US" sz="2000" dirty="0" smtClean="0"/>
              <a:t>采用 </a:t>
            </a:r>
            <a:r>
              <a:rPr lang="en-US" altLang="zh-CN" sz="2000" dirty="0" err="1" smtClean="0"/>
              <a:t>Derryberry</a:t>
            </a:r>
            <a:r>
              <a:rPr lang="en-US" altLang="zh-CN" sz="2000" dirty="0" smtClean="0"/>
              <a:t> </a:t>
            </a:r>
            <a:r>
              <a:rPr lang="zh-CN" altLang="en-US" sz="2000" dirty="0"/>
              <a:t>和 </a:t>
            </a:r>
            <a:r>
              <a:rPr lang="en-US" altLang="zh-CN" sz="2000" dirty="0" smtClean="0"/>
              <a:t>Reed </a:t>
            </a:r>
            <a:r>
              <a:rPr lang="en-US" altLang="zh-CN" sz="2000" dirty="0"/>
              <a:t>( 2002) </a:t>
            </a:r>
            <a:r>
              <a:rPr lang="zh-CN" altLang="en-US" sz="2000" dirty="0" smtClean="0"/>
              <a:t>编制、</a:t>
            </a:r>
            <a:r>
              <a:rPr lang="en-US" altLang="zh-CN" sz="2000" dirty="0" err="1" smtClean="0"/>
              <a:t>Carriere</a:t>
            </a:r>
            <a:r>
              <a:rPr lang="zh-CN" altLang="en-US" sz="2000" dirty="0" smtClean="0"/>
              <a:t>，</a:t>
            </a:r>
            <a:r>
              <a:rPr lang="en-US" altLang="zh-CN" sz="2000" dirty="0" err="1" smtClean="0"/>
              <a:t>Seli</a:t>
            </a:r>
            <a:r>
              <a:rPr lang="en-US" altLang="zh-CN" sz="2000" dirty="0" smtClean="0"/>
              <a:t> </a:t>
            </a:r>
            <a:r>
              <a:rPr lang="zh-CN" altLang="en-US" sz="2000" dirty="0"/>
              <a:t>和 </a:t>
            </a:r>
            <a:r>
              <a:rPr lang="en-US" altLang="zh-CN" sz="2000" dirty="0" err="1"/>
              <a:t>Smilek</a:t>
            </a:r>
            <a:r>
              <a:rPr lang="en-US" altLang="zh-CN" sz="2000" dirty="0"/>
              <a:t> ( 2013) </a:t>
            </a:r>
            <a:r>
              <a:rPr lang="zh-CN" altLang="en-US" sz="2000" dirty="0"/>
              <a:t>修订的注意控制量表对大学生的注意控制能力进行评估</a:t>
            </a:r>
            <a:r>
              <a:rPr lang="zh-CN" altLang="en-US" sz="2000" dirty="0" smtClean="0"/>
              <a:t>。共</a:t>
            </a:r>
            <a:r>
              <a:rPr lang="zh-CN" altLang="en-US" sz="2000" dirty="0"/>
              <a:t>包含 </a:t>
            </a:r>
            <a:r>
              <a:rPr lang="en-US" altLang="zh-CN" sz="2000" dirty="0"/>
              <a:t>8 </a:t>
            </a:r>
            <a:r>
              <a:rPr lang="zh-CN" altLang="en-US" sz="2000" dirty="0" smtClean="0"/>
              <a:t>个</a:t>
            </a:r>
            <a:r>
              <a:rPr lang="zh-CN" altLang="en-US" sz="2000" dirty="0"/>
              <a:t>题</a:t>
            </a:r>
            <a:r>
              <a:rPr lang="zh-CN" altLang="en-US" sz="2000" dirty="0" smtClean="0"/>
              <a:t>目</a:t>
            </a:r>
            <a:r>
              <a:rPr lang="zh-CN" altLang="en-US" sz="2000" dirty="0"/>
              <a:t>。所有项目均采用 </a:t>
            </a:r>
            <a:r>
              <a:rPr lang="en-US" altLang="zh-CN" sz="2000" dirty="0"/>
              <a:t>1 </a:t>
            </a:r>
            <a:r>
              <a:rPr lang="zh-CN" altLang="en-US" sz="2000" dirty="0"/>
              <a:t>～ </a:t>
            </a:r>
            <a:r>
              <a:rPr lang="en-US" altLang="zh-CN" sz="2000" dirty="0"/>
              <a:t>5 </a:t>
            </a:r>
            <a:r>
              <a:rPr lang="zh-CN" altLang="en-US" sz="2000" dirty="0"/>
              <a:t>五级</a:t>
            </a:r>
            <a:r>
              <a:rPr lang="zh-CN" altLang="en-US" sz="2000" dirty="0" smtClean="0"/>
              <a:t>评分</a:t>
            </a:r>
            <a:r>
              <a:rPr lang="zh-CN" altLang="en-US" sz="2000" dirty="0"/>
              <a:t>，</a:t>
            </a:r>
            <a:r>
              <a:rPr lang="zh-CN" altLang="en-US" sz="2000" dirty="0" smtClean="0"/>
              <a:t>分数</a:t>
            </a:r>
            <a:r>
              <a:rPr lang="zh-CN" altLang="en-US" sz="2000" dirty="0"/>
              <a:t>越高，表明个体的注意控制能力越强</a:t>
            </a:r>
            <a:r>
              <a:rPr lang="zh-CN" altLang="en-US" sz="2000" dirty="0" smtClean="0"/>
              <a:t>。</a:t>
            </a:r>
            <a:endParaRPr lang="en-US" altLang="zh-CN" sz="2000" dirty="0" smtClean="0"/>
          </a:p>
          <a:p>
            <a:pPr>
              <a:buFont typeface="Wingdings" panose="05000000000000000000" pitchFamily="2" charset="2"/>
              <a:buChar char="l"/>
            </a:pPr>
            <a:r>
              <a:rPr lang="zh-CN" altLang="en-US" sz="2000" dirty="0"/>
              <a:t>拖延行为问卷：采用 </a:t>
            </a:r>
            <a:r>
              <a:rPr lang="en-US" altLang="zh-CN" sz="2000" dirty="0" err="1" smtClean="0"/>
              <a:t>Rozental</a:t>
            </a:r>
            <a:r>
              <a:rPr lang="en-US" altLang="zh-CN" sz="2000" dirty="0" smtClean="0"/>
              <a:t> </a:t>
            </a:r>
            <a:r>
              <a:rPr lang="zh-CN" altLang="en-US" sz="2000" dirty="0"/>
              <a:t>等</a:t>
            </a:r>
            <a:r>
              <a:rPr lang="en-US" altLang="zh-CN" sz="2000" dirty="0"/>
              <a:t>( 2014) </a:t>
            </a:r>
            <a:r>
              <a:rPr lang="zh-CN" altLang="en-US" sz="2000" dirty="0"/>
              <a:t>编制的非理性拖延</a:t>
            </a:r>
            <a:r>
              <a:rPr lang="zh-CN" altLang="en-US" sz="2000" dirty="0" smtClean="0"/>
              <a:t>行为问卷</a:t>
            </a:r>
            <a:r>
              <a:rPr lang="en-US" altLang="zh-CN" sz="2000" dirty="0"/>
              <a:t>( Irrational Procrastination Scale</a:t>
            </a:r>
            <a:r>
              <a:rPr lang="zh-CN" altLang="en-US" sz="2000" dirty="0"/>
              <a:t>，简称 </a:t>
            </a:r>
            <a:r>
              <a:rPr lang="en-US" altLang="zh-CN" sz="2000" dirty="0"/>
              <a:t>IPS) </a:t>
            </a:r>
            <a:r>
              <a:rPr lang="zh-CN" altLang="en-US" sz="2000" dirty="0"/>
              <a:t>对</a:t>
            </a:r>
            <a:r>
              <a:rPr lang="zh-CN" altLang="en-US" sz="2000" dirty="0" smtClean="0"/>
              <a:t>大学生</a:t>
            </a:r>
            <a:r>
              <a:rPr lang="zh-CN" altLang="en-US" sz="2000" dirty="0"/>
              <a:t>拖延行为进行</a:t>
            </a:r>
            <a:r>
              <a:rPr lang="zh-CN" altLang="en-US" sz="2000" dirty="0" smtClean="0"/>
              <a:t>评估</a:t>
            </a:r>
            <a:r>
              <a:rPr lang="zh-CN" altLang="en-US" sz="2000" dirty="0"/>
              <a:t>。</a:t>
            </a:r>
            <a:r>
              <a:rPr lang="zh-CN" altLang="en-US" sz="2000" dirty="0" smtClean="0"/>
              <a:t>共有</a:t>
            </a:r>
            <a:r>
              <a:rPr lang="en-US" altLang="zh-CN" sz="2000" dirty="0" smtClean="0"/>
              <a:t>9 </a:t>
            </a:r>
            <a:r>
              <a:rPr lang="zh-CN" altLang="en-US" sz="2000" dirty="0" smtClean="0"/>
              <a:t>个题目。采用 </a:t>
            </a:r>
            <a:r>
              <a:rPr lang="en-US" altLang="zh-CN" sz="2000" dirty="0"/>
              <a:t>1 </a:t>
            </a:r>
            <a:r>
              <a:rPr lang="zh-CN" altLang="en-US" sz="2000" dirty="0"/>
              <a:t>～ </a:t>
            </a:r>
            <a:r>
              <a:rPr lang="en-US" altLang="zh-CN" sz="2000" dirty="0"/>
              <a:t>5 </a:t>
            </a:r>
            <a:r>
              <a:rPr lang="zh-CN" altLang="en-US" sz="2000" dirty="0"/>
              <a:t>五级</a:t>
            </a:r>
            <a:r>
              <a:rPr lang="zh-CN" altLang="en-US" sz="2000" dirty="0" smtClean="0"/>
              <a:t>评分</a:t>
            </a:r>
            <a:r>
              <a:rPr lang="zh-CN" altLang="en-US" sz="2000" dirty="0"/>
              <a:t>，</a:t>
            </a:r>
            <a:r>
              <a:rPr lang="zh-CN" altLang="en-US" sz="2000" dirty="0" smtClean="0"/>
              <a:t>得分</a:t>
            </a:r>
            <a:r>
              <a:rPr lang="zh-CN" altLang="en-US" sz="2000" dirty="0"/>
              <a:t>越高表明</a:t>
            </a:r>
            <a:r>
              <a:rPr lang="zh-CN" altLang="en-US" sz="2000" dirty="0" smtClean="0"/>
              <a:t>个体拖延</a:t>
            </a:r>
            <a:r>
              <a:rPr lang="zh-CN" altLang="en-US" sz="2000" dirty="0"/>
              <a:t>行为出现的频率也越高</a:t>
            </a:r>
            <a:r>
              <a:rPr lang="zh-CN" altLang="en-US" sz="2000" dirty="0" smtClean="0"/>
              <a:t>。</a:t>
            </a:r>
            <a:endParaRPr lang="en-US" altLang="zh-CN" sz="2000" dirty="0" smtClean="0"/>
          </a:p>
          <a:p>
            <a:pPr>
              <a:buFont typeface="Wingdings" panose="05000000000000000000" pitchFamily="2" charset="2"/>
              <a:buChar char="l"/>
            </a:pPr>
            <a:endParaRPr lang="en-US" altLang="zh-CN" sz="2000" dirty="0" smtClean="0"/>
          </a:p>
        </p:txBody>
      </p:sp>
      <p:cxnSp>
        <p:nvCxnSpPr>
          <p:cNvPr id="4" name="直接连接符 3"/>
          <p:cNvCxnSpPr/>
          <p:nvPr/>
        </p:nvCxnSpPr>
        <p:spPr>
          <a:xfrm>
            <a:off x="838200" y="1027907"/>
            <a:ext cx="4217894" cy="85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26941" y="1027907"/>
            <a:ext cx="4037447" cy="85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右箭头 8"/>
          <p:cNvSpPr/>
          <p:nvPr/>
        </p:nvSpPr>
        <p:spPr>
          <a:xfrm>
            <a:off x="838200" y="1147902"/>
            <a:ext cx="3061447" cy="645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4.1</a:t>
            </a:r>
            <a:r>
              <a:rPr lang="zh-CN" altLang="en-US" dirty="0" smtClean="0"/>
              <a:t>问卷量表的设计及检验</a:t>
            </a:r>
            <a:endParaRPr lang="zh-CN" altLang="en-US" dirty="0"/>
          </a:p>
        </p:txBody>
      </p:sp>
      <p:sp>
        <p:nvSpPr>
          <p:cNvPr id="10" name="矩形 9"/>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7552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1671"/>
            <a:ext cx="10515600" cy="5585292"/>
          </a:xfrm>
        </p:spPr>
        <p:txBody>
          <a:bodyPr/>
          <a:lstStyle/>
          <a:p>
            <a:pPr marL="0" indent="0">
              <a:buNone/>
            </a:pPr>
            <a:endParaRPr lang="en-US" altLang="zh-CN" dirty="0" smtClean="0"/>
          </a:p>
          <a:p>
            <a:pPr marL="514350" indent="-514350">
              <a:buFont typeface="+mj-ea"/>
              <a:buAutoNum type="circleNumDbPlain"/>
            </a:pP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文本框 5"/>
          <p:cNvSpPr txBox="1"/>
          <p:nvPr/>
        </p:nvSpPr>
        <p:spPr>
          <a:xfrm>
            <a:off x="838200" y="591671"/>
            <a:ext cx="9529482" cy="1323439"/>
          </a:xfrm>
          <a:prstGeom prst="rect">
            <a:avLst/>
          </a:prstGeom>
          <a:noFill/>
        </p:spPr>
        <p:txBody>
          <a:bodyPr wrap="square" rtlCol="0">
            <a:spAutoFit/>
          </a:bodyPr>
          <a:lstStyle/>
          <a:p>
            <a:r>
              <a:rPr lang="zh-CN" altLang="en-US" sz="2000" dirty="0" smtClean="0"/>
              <a:t>③  问卷的信度检验</a:t>
            </a:r>
            <a:endParaRPr lang="en-US" altLang="zh-CN" sz="2000" dirty="0" smtClean="0"/>
          </a:p>
          <a:p>
            <a:pPr marL="285750" indent="-285750">
              <a:buFont typeface="Arial" panose="020B0604020202020204" pitchFamily="34" charset="0"/>
              <a:buChar char="•"/>
            </a:pPr>
            <a:r>
              <a:rPr lang="zh-CN" altLang="en-US" sz="2000" dirty="0"/>
              <a:t>手机成瘾指数</a:t>
            </a:r>
            <a:r>
              <a:rPr lang="zh-CN" altLang="en-US" sz="2000" dirty="0" smtClean="0"/>
              <a:t>量表</a:t>
            </a:r>
            <a:r>
              <a:rPr lang="zh-CN" altLang="en-US" sz="2000" dirty="0"/>
              <a:t>的合成信度为 </a:t>
            </a:r>
            <a:r>
              <a:rPr lang="en-US" altLang="zh-CN" sz="2000" b="1" dirty="0">
                <a:effectLst>
                  <a:outerShdw blurRad="38100" dist="38100" dir="2700000" algn="tl">
                    <a:srgbClr val="000000">
                      <a:alpha val="43137"/>
                    </a:srgbClr>
                  </a:outerShdw>
                </a:effectLst>
              </a:rPr>
              <a:t>0. 86</a:t>
            </a:r>
            <a:r>
              <a:rPr lang="zh-CN" altLang="en-US" sz="2000" dirty="0"/>
              <a:t>，</a:t>
            </a:r>
            <a:r>
              <a:rPr lang="en-US" altLang="zh-CN" sz="2000" dirty="0"/>
              <a:t>95% </a:t>
            </a:r>
            <a:r>
              <a:rPr lang="zh-CN" altLang="en-US" sz="2000" dirty="0"/>
              <a:t>的置信区间为［</a:t>
            </a:r>
            <a:r>
              <a:rPr lang="en-US" altLang="zh-CN" sz="2000" dirty="0"/>
              <a:t>0. 86</a:t>
            </a:r>
            <a:r>
              <a:rPr lang="zh-CN" altLang="en-US" sz="2000" dirty="0" smtClean="0"/>
              <a:t>，</a:t>
            </a:r>
            <a:r>
              <a:rPr lang="en-US" altLang="zh-CN" sz="2000" dirty="0" smtClean="0"/>
              <a:t>0</a:t>
            </a:r>
            <a:r>
              <a:rPr lang="en-US" altLang="zh-CN" sz="2000" dirty="0"/>
              <a:t>. 87</a:t>
            </a:r>
            <a:r>
              <a:rPr lang="zh-CN" altLang="en-US" sz="2000" dirty="0" smtClean="0"/>
              <a:t>］</a:t>
            </a:r>
            <a:endParaRPr lang="en-US" altLang="zh-CN" sz="2000" dirty="0" smtClean="0"/>
          </a:p>
          <a:p>
            <a:pPr marL="285750" indent="-285750">
              <a:buFont typeface="Arial" panose="020B0604020202020204" pitchFamily="34" charset="0"/>
              <a:buChar char="•"/>
            </a:pPr>
            <a:r>
              <a:rPr lang="zh-CN" altLang="en-US" sz="2000" dirty="0"/>
              <a:t>注意控制问卷的合成信度为 </a:t>
            </a:r>
            <a:r>
              <a:rPr lang="en-US" altLang="zh-CN" sz="2000" b="1" dirty="0">
                <a:effectLst>
                  <a:outerShdw blurRad="38100" dist="38100" dir="2700000" algn="tl">
                    <a:srgbClr val="000000">
                      <a:alpha val="43137"/>
                    </a:srgbClr>
                  </a:outerShdw>
                </a:effectLst>
              </a:rPr>
              <a:t>0. 85</a:t>
            </a:r>
            <a:r>
              <a:rPr lang="zh-CN" altLang="en-US" sz="2000" dirty="0"/>
              <a:t>，</a:t>
            </a:r>
            <a:r>
              <a:rPr lang="en-US" altLang="zh-CN" sz="2000" dirty="0"/>
              <a:t>95% </a:t>
            </a:r>
            <a:r>
              <a:rPr lang="zh-CN" altLang="en-US" sz="2000" dirty="0"/>
              <a:t>的</a:t>
            </a:r>
            <a:r>
              <a:rPr lang="zh-CN" altLang="en-US" sz="2000" dirty="0" smtClean="0"/>
              <a:t>置信区间</a:t>
            </a:r>
            <a:r>
              <a:rPr lang="zh-CN" altLang="en-US" sz="2000" dirty="0"/>
              <a:t>为［</a:t>
            </a:r>
            <a:r>
              <a:rPr lang="en-US" altLang="zh-CN" sz="2000" dirty="0"/>
              <a:t>0. 83</a:t>
            </a:r>
            <a:r>
              <a:rPr lang="zh-CN" altLang="en-US" sz="2000" dirty="0"/>
              <a:t>，</a:t>
            </a:r>
            <a:r>
              <a:rPr lang="en-US" altLang="zh-CN" sz="2000" dirty="0"/>
              <a:t>0. </a:t>
            </a:r>
            <a:r>
              <a:rPr lang="en-US" altLang="zh-CN" sz="2000" dirty="0" smtClean="0"/>
              <a:t>86</a:t>
            </a:r>
            <a:r>
              <a:rPr lang="zh-CN" altLang="en-US" sz="2000" dirty="0" smtClean="0"/>
              <a:t>］</a:t>
            </a:r>
            <a:endParaRPr lang="en-US" altLang="zh-CN" sz="2000" dirty="0" smtClean="0"/>
          </a:p>
          <a:p>
            <a:pPr marL="285750" indent="-285750">
              <a:buFont typeface="Arial" panose="020B0604020202020204" pitchFamily="34" charset="0"/>
              <a:buChar char="•"/>
            </a:pPr>
            <a:r>
              <a:rPr lang="zh-CN" altLang="en-US" sz="2000" dirty="0"/>
              <a:t>拖延</a:t>
            </a:r>
            <a:r>
              <a:rPr lang="zh-CN" altLang="en-US" sz="2000" dirty="0" smtClean="0"/>
              <a:t>行为问卷</a:t>
            </a:r>
            <a:r>
              <a:rPr lang="zh-CN" altLang="en-US" sz="2000" dirty="0"/>
              <a:t>的合成信度为 </a:t>
            </a:r>
            <a:r>
              <a:rPr lang="en-US" altLang="zh-CN" sz="2000" b="1" dirty="0">
                <a:effectLst>
                  <a:outerShdw blurRad="38100" dist="38100" dir="2700000" algn="tl">
                    <a:srgbClr val="000000">
                      <a:alpha val="43137"/>
                    </a:srgbClr>
                  </a:outerShdw>
                </a:effectLst>
              </a:rPr>
              <a:t>0. 78</a:t>
            </a:r>
            <a:r>
              <a:rPr lang="zh-CN" altLang="en-US" sz="2000" dirty="0"/>
              <a:t>，</a:t>
            </a:r>
            <a:r>
              <a:rPr lang="en-US" altLang="zh-CN" sz="2000" dirty="0"/>
              <a:t>95% </a:t>
            </a:r>
            <a:r>
              <a:rPr lang="zh-CN" altLang="en-US" sz="2000" dirty="0"/>
              <a:t>的置信区间为［</a:t>
            </a:r>
            <a:r>
              <a:rPr lang="en-US" altLang="zh-CN" sz="2000" dirty="0"/>
              <a:t>0. 76</a:t>
            </a:r>
            <a:r>
              <a:rPr lang="zh-CN" altLang="en-US" sz="2000" dirty="0" smtClean="0"/>
              <a:t>，</a:t>
            </a:r>
            <a:r>
              <a:rPr lang="en-US" altLang="zh-CN" sz="2000" dirty="0" smtClean="0"/>
              <a:t>0</a:t>
            </a:r>
            <a:r>
              <a:rPr lang="en-US" altLang="zh-CN" sz="2000" dirty="0"/>
              <a:t>. 80</a:t>
            </a:r>
            <a:r>
              <a:rPr lang="zh-CN" altLang="en-US" sz="2000" dirty="0" smtClean="0"/>
              <a:t>］</a:t>
            </a:r>
            <a:endParaRPr lang="zh-CN" altLang="en-US" sz="2000" dirty="0"/>
          </a:p>
        </p:txBody>
      </p:sp>
    </p:spTree>
    <p:extLst>
      <p:ext uri="{BB962C8B-B14F-4D97-AF65-F5344CB8AC3E}">
        <p14:creationId xmlns:p14="http://schemas.microsoft.com/office/powerpoint/2010/main" val="460922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25388"/>
            <a:ext cx="10515600" cy="4751575"/>
          </a:xfrm>
        </p:spPr>
        <p:txBody>
          <a:bodyPr>
            <a:normAutofit/>
          </a:bodyPr>
          <a:lstStyle/>
          <a:p>
            <a:pPr marL="0" indent="0">
              <a:buNone/>
            </a:pPr>
            <a:r>
              <a:rPr lang="zh-CN" altLang="en-US" dirty="0" smtClean="0"/>
              <a:t>（</a:t>
            </a:r>
            <a:r>
              <a:rPr lang="en-US" altLang="zh-CN" dirty="0" smtClean="0"/>
              <a:t>1</a:t>
            </a:r>
            <a:r>
              <a:rPr lang="zh-CN" altLang="en-US" dirty="0" smtClean="0"/>
              <a:t>）</a:t>
            </a:r>
            <a:r>
              <a:rPr lang="zh-CN" altLang="en-US" dirty="0"/>
              <a:t>共同方法</a:t>
            </a:r>
            <a:r>
              <a:rPr lang="zh-CN" altLang="en-US" dirty="0" smtClean="0"/>
              <a:t>偏差检验</a:t>
            </a:r>
            <a:endParaRPr lang="en-US" altLang="zh-CN" dirty="0" smtClean="0"/>
          </a:p>
          <a:p>
            <a:r>
              <a:rPr lang="zh-CN" altLang="en-US" sz="2400" dirty="0" smtClean="0"/>
              <a:t>方法：加入共同方法因子的验证性因子分析</a:t>
            </a:r>
            <a:endParaRPr lang="en-US" altLang="zh-CN" sz="2400" dirty="0" smtClean="0"/>
          </a:p>
          <a:p>
            <a:r>
              <a:rPr lang="zh-CN" altLang="en-US" sz="2400" dirty="0" smtClean="0"/>
              <a:t>标准：拟合指标相比原模型变化不大</a:t>
            </a:r>
            <a:endParaRPr lang="en-US" altLang="zh-CN" sz="2400" dirty="0" smtClean="0"/>
          </a:p>
          <a:p>
            <a:pPr marL="0" indent="0">
              <a:buNone/>
            </a:pPr>
            <a:r>
              <a:rPr lang="en-US" altLang="zh-CN" sz="2400" dirty="0"/>
              <a:t> </a:t>
            </a:r>
            <a:r>
              <a:rPr lang="en-US" altLang="zh-CN" sz="2400" dirty="0" smtClean="0"/>
              <a:t>            RESEA</a:t>
            </a:r>
            <a:r>
              <a:rPr lang="zh-CN" altLang="en-US" sz="2400" dirty="0" smtClean="0"/>
              <a:t>和</a:t>
            </a:r>
            <a:r>
              <a:rPr lang="en-US" altLang="zh-CN" sz="2400" dirty="0" smtClean="0"/>
              <a:t>SAMR</a:t>
            </a:r>
            <a:r>
              <a:rPr lang="zh-CN" altLang="en-US" sz="2400" dirty="0" smtClean="0"/>
              <a:t>变化不超过</a:t>
            </a:r>
            <a:r>
              <a:rPr lang="en-US" altLang="zh-CN" sz="2400" dirty="0" smtClean="0"/>
              <a:t>0.05</a:t>
            </a:r>
          </a:p>
          <a:p>
            <a:pPr marL="0" indent="0">
              <a:buNone/>
            </a:pPr>
            <a:r>
              <a:rPr lang="en-US" altLang="zh-CN" sz="2400" dirty="0"/>
              <a:t> </a:t>
            </a:r>
            <a:r>
              <a:rPr lang="en-US" altLang="zh-CN" sz="2400" dirty="0" smtClean="0"/>
              <a:t>            CFI</a:t>
            </a:r>
            <a:r>
              <a:rPr lang="zh-CN" altLang="en-US" sz="2400" dirty="0" smtClean="0"/>
              <a:t>和</a:t>
            </a:r>
            <a:r>
              <a:rPr lang="en-US" altLang="zh-CN" sz="2400" dirty="0" smtClean="0"/>
              <a:t>TLI</a:t>
            </a:r>
            <a:r>
              <a:rPr lang="zh-CN" altLang="en-US" sz="2400" dirty="0" smtClean="0"/>
              <a:t>变化不超过</a:t>
            </a:r>
            <a:r>
              <a:rPr lang="en-US" altLang="zh-CN" sz="2400" dirty="0" smtClean="0"/>
              <a:t>0.1</a:t>
            </a:r>
          </a:p>
          <a:p>
            <a:r>
              <a:rPr lang="zh-CN" altLang="en-US" sz="2400" dirty="0"/>
              <a:t>结果：</a:t>
            </a:r>
            <a:r>
              <a:rPr lang="zh-CN" altLang="en-US" sz="2400" dirty="0" smtClean="0"/>
              <a:t>比较模型 </a:t>
            </a:r>
            <a:r>
              <a:rPr lang="en-US" altLang="zh-CN" sz="2400" dirty="0"/>
              <a:t>M1 </a:t>
            </a:r>
            <a:r>
              <a:rPr lang="zh-CN" altLang="en-US" sz="2400" dirty="0"/>
              <a:t>和模型 </a:t>
            </a:r>
            <a:r>
              <a:rPr lang="en-US" altLang="zh-CN" sz="2400" dirty="0"/>
              <a:t>M2 </a:t>
            </a:r>
            <a:r>
              <a:rPr lang="zh-CN" altLang="en-US" sz="2400" dirty="0"/>
              <a:t>的主要拟合指数得</a:t>
            </a:r>
            <a:r>
              <a:rPr lang="en-US" altLang="zh-CN" sz="2400" dirty="0"/>
              <a:t>: </a:t>
            </a:r>
            <a:endParaRPr lang="en-US" altLang="zh-CN" sz="2400" dirty="0" smtClean="0"/>
          </a:p>
          <a:p>
            <a:pPr marL="0" indent="0">
              <a:buNone/>
            </a:pPr>
            <a:r>
              <a:rPr lang="en-US" altLang="zh-CN" sz="2400" dirty="0" smtClean="0"/>
              <a:t>△</a:t>
            </a:r>
            <a:r>
              <a:rPr lang="en-US" altLang="zh-CN" sz="2400" dirty="0"/>
              <a:t>χ2 / </a:t>
            </a:r>
            <a:r>
              <a:rPr lang="en-US" altLang="zh-CN" sz="2400" dirty="0" err="1"/>
              <a:t>df</a:t>
            </a:r>
            <a:r>
              <a:rPr lang="en-US" altLang="zh-CN" sz="2400" dirty="0"/>
              <a:t> </a:t>
            </a:r>
            <a:r>
              <a:rPr lang="en-US" altLang="zh-CN" sz="2400" dirty="0" smtClean="0"/>
              <a:t>=0</a:t>
            </a:r>
            <a:r>
              <a:rPr lang="en-US" altLang="zh-CN" sz="2400" dirty="0"/>
              <a:t>. 011</a:t>
            </a:r>
            <a:r>
              <a:rPr lang="zh-CN" altLang="en-US" sz="2400" dirty="0"/>
              <a:t>，△</a:t>
            </a:r>
            <a:r>
              <a:rPr lang="en-US" altLang="zh-CN" sz="2400" dirty="0"/>
              <a:t>GFI = 0. 014</a:t>
            </a:r>
            <a:r>
              <a:rPr lang="zh-CN" altLang="en-US" sz="2400" dirty="0"/>
              <a:t>，△</a:t>
            </a:r>
            <a:r>
              <a:rPr lang="en-US" altLang="zh-CN" sz="2400" dirty="0"/>
              <a:t>IFI = 0. 013</a:t>
            </a:r>
            <a:r>
              <a:rPr lang="zh-CN" altLang="en-US" sz="2400" dirty="0"/>
              <a:t>，△</a:t>
            </a:r>
            <a:r>
              <a:rPr lang="en-US" altLang="zh-CN" sz="2400" dirty="0"/>
              <a:t>NFI </a:t>
            </a:r>
            <a:r>
              <a:rPr lang="en-US" altLang="zh-CN" sz="2400" dirty="0" smtClean="0"/>
              <a:t>=0</a:t>
            </a:r>
            <a:r>
              <a:rPr lang="en-US" altLang="zh-CN" sz="2400" dirty="0"/>
              <a:t>. 014</a:t>
            </a:r>
            <a:r>
              <a:rPr lang="zh-CN" altLang="en-US" sz="2400" dirty="0"/>
              <a:t>，</a:t>
            </a:r>
            <a:r>
              <a:rPr lang="zh-CN" altLang="en-US" sz="2400" dirty="0" smtClean="0"/>
              <a:t>△</a:t>
            </a:r>
            <a:r>
              <a:rPr lang="en-US" altLang="zh-CN" sz="2400" dirty="0" smtClean="0"/>
              <a:t>RESEA </a:t>
            </a:r>
            <a:r>
              <a:rPr lang="en-US" altLang="zh-CN" sz="2400" dirty="0"/>
              <a:t>= 0</a:t>
            </a:r>
            <a:r>
              <a:rPr lang="zh-CN" altLang="en-US" sz="2400" dirty="0"/>
              <a:t>。各项拟合指数的变化均</a:t>
            </a:r>
            <a:r>
              <a:rPr lang="zh-CN" altLang="en-US" sz="2400" dirty="0" smtClean="0"/>
              <a:t>小于</a:t>
            </a:r>
            <a:r>
              <a:rPr lang="en-US" altLang="zh-CN" sz="2400" dirty="0" smtClean="0"/>
              <a:t>0</a:t>
            </a:r>
            <a:r>
              <a:rPr lang="en-US" altLang="zh-CN" sz="2400" dirty="0"/>
              <a:t>. 03</a:t>
            </a:r>
            <a:r>
              <a:rPr lang="zh-CN" altLang="en-US" sz="2400" dirty="0"/>
              <a:t>，表明加入共同方法因子后，模型并未得到</a:t>
            </a:r>
            <a:r>
              <a:rPr lang="zh-CN" altLang="en-US" sz="2400" dirty="0" smtClean="0"/>
              <a:t>明显改善</a:t>
            </a:r>
            <a:r>
              <a:rPr lang="zh-CN" altLang="en-US" sz="2400" dirty="0"/>
              <a:t>，测量中不存在明显的共同方法</a:t>
            </a:r>
            <a:r>
              <a:rPr lang="zh-CN" altLang="en-US" sz="2400" dirty="0" smtClean="0"/>
              <a:t>偏差。</a:t>
            </a:r>
            <a:endParaRPr lang="en-US" altLang="zh-CN" sz="2400" dirty="0" smtClean="0"/>
          </a:p>
          <a:p>
            <a:pPr marL="0" indent="0">
              <a:buNone/>
            </a:pP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右箭头 4"/>
          <p:cNvSpPr/>
          <p:nvPr/>
        </p:nvSpPr>
        <p:spPr>
          <a:xfrm>
            <a:off x="954741" y="389965"/>
            <a:ext cx="2286000" cy="887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4.2  </a:t>
            </a:r>
            <a:r>
              <a:rPr lang="zh-CN" altLang="en-US" dirty="0" smtClean="0"/>
              <a:t>模型检验</a:t>
            </a:r>
            <a:endParaRPr lang="zh-CN" altLang="en-US" dirty="0"/>
          </a:p>
        </p:txBody>
      </p:sp>
    </p:spTree>
    <p:extLst>
      <p:ext uri="{BB962C8B-B14F-4D97-AF65-F5344CB8AC3E}">
        <p14:creationId xmlns:p14="http://schemas.microsoft.com/office/powerpoint/2010/main" val="3185250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4435"/>
            <a:ext cx="10515600" cy="3695140"/>
          </a:xfrm>
        </p:spPr>
        <p:txBody>
          <a:bodyPr/>
          <a:lstStyle/>
          <a:p>
            <a:pPr marL="0" indent="0">
              <a:buNone/>
            </a:pPr>
            <a:r>
              <a:rPr lang="zh-CN" altLang="en-US" dirty="0" smtClean="0"/>
              <a:t>（</a:t>
            </a:r>
            <a:r>
              <a:rPr lang="en-US" altLang="zh-CN" dirty="0" smtClean="0"/>
              <a:t>2</a:t>
            </a:r>
            <a:r>
              <a:rPr lang="zh-CN" altLang="en-US" dirty="0" smtClean="0"/>
              <a:t>）各变量</a:t>
            </a:r>
            <a:r>
              <a:rPr lang="zh-CN" altLang="en-US" dirty="0"/>
              <a:t>的</a:t>
            </a:r>
            <a:r>
              <a:rPr lang="zh-CN" altLang="en-US" dirty="0" smtClean="0"/>
              <a:t>平均数、标准差</a:t>
            </a:r>
            <a:r>
              <a:rPr lang="zh-CN" altLang="en-US" dirty="0"/>
              <a:t>及</a:t>
            </a:r>
            <a:r>
              <a:rPr lang="zh-CN" altLang="en-US" dirty="0" smtClean="0"/>
              <a:t>相关矩阵</a:t>
            </a:r>
            <a:endParaRPr lang="en-US" altLang="zh-CN" dirty="0" smtClean="0"/>
          </a:p>
          <a:p>
            <a:pPr marL="0" indent="0">
              <a:buNone/>
            </a:pP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658905" y="1183341"/>
            <a:ext cx="10865223" cy="3036234"/>
          </a:xfrm>
          <a:prstGeom prst="rect">
            <a:avLst/>
          </a:prstGeom>
        </p:spPr>
      </p:pic>
      <p:sp>
        <p:nvSpPr>
          <p:cNvPr id="6" name="文本框 5"/>
          <p:cNvSpPr txBox="1"/>
          <p:nvPr/>
        </p:nvSpPr>
        <p:spPr>
          <a:xfrm>
            <a:off x="820271" y="4397188"/>
            <a:ext cx="10529047" cy="1200329"/>
          </a:xfrm>
          <a:prstGeom prst="rect">
            <a:avLst/>
          </a:prstGeom>
          <a:noFill/>
        </p:spPr>
        <p:txBody>
          <a:bodyPr wrap="square" rtlCol="0">
            <a:spAutoFit/>
          </a:bodyPr>
          <a:lstStyle/>
          <a:p>
            <a:r>
              <a:rPr lang="zh-CN" altLang="en-US" sz="2400" dirty="0" smtClean="0"/>
              <a:t>相关分析</a:t>
            </a:r>
            <a:r>
              <a:rPr lang="zh-CN" altLang="en-US" sz="2400" dirty="0"/>
              <a:t>结果</a:t>
            </a:r>
            <a:r>
              <a:rPr lang="zh-CN" altLang="en-US" sz="2400" dirty="0" smtClean="0"/>
              <a:t>表明</a:t>
            </a:r>
            <a:r>
              <a:rPr lang="en-US" altLang="zh-CN" sz="2400" dirty="0" smtClean="0"/>
              <a:t> </a:t>
            </a:r>
            <a:r>
              <a:rPr lang="en-US" altLang="zh-CN" sz="2400" dirty="0"/>
              <a:t>: </a:t>
            </a:r>
            <a:r>
              <a:rPr lang="zh-CN" altLang="en-US" sz="2400" dirty="0"/>
              <a:t>手机</a:t>
            </a:r>
            <a:r>
              <a:rPr lang="zh-CN" altLang="en-US" sz="2400" dirty="0" smtClean="0"/>
              <a:t>成瘾与</a:t>
            </a:r>
            <a:r>
              <a:rPr lang="zh-CN" altLang="en-US" sz="2400" dirty="0"/>
              <a:t>注意控制、意志控制呈显著负相关，与拖延行为</a:t>
            </a:r>
            <a:r>
              <a:rPr lang="zh-CN" altLang="en-US" sz="2400" dirty="0" smtClean="0"/>
              <a:t>呈显著</a:t>
            </a:r>
            <a:r>
              <a:rPr lang="zh-CN" altLang="en-US" sz="2400" dirty="0"/>
              <a:t>正相关</a:t>
            </a:r>
            <a:r>
              <a:rPr lang="en-US" altLang="zh-CN" sz="2400" dirty="0"/>
              <a:t>; </a:t>
            </a:r>
            <a:r>
              <a:rPr lang="zh-CN" altLang="en-US" sz="2400" dirty="0"/>
              <a:t>注意控制与拖延行为呈显著负相关，</a:t>
            </a:r>
            <a:r>
              <a:rPr lang="zh-CN" altLang="en-US" sz="2400" dirty="0" smtClean="0"/>
              <a:t>与意志</a:t>
            </a:r>
            <a:r>
              <a:rPr lang="zh-CN" altLang="en-US" sz="2400" dirty="0"/>
              <a:t>控制呈显著正相关</a:t>
            </a:r>
            <a:r>
              <a:rPr lang="en-US" altLang="zh-CN" sz="2400" dirty="0"/>
              <a:t>; </a:t>
            </a:r>
            <a:r>
              <a:rPr lang="zh-CN" altLang="en-US" sz="2400" dirty="0"/>
              <a:t>意志控制与拖延行为呈</a:t>
            </a:r>
            <a:r>
              <a:rPr lang="zh-CN" altLang="en-US" sz="2400" dirty="0" smtClean="0"/>
              <a:t>显著</a:t>
            </a:r>
            <a:r>
              <a:rPr lang="zh-CN" altLang="en-US" sz="2400" dirty="0"/>
              <a:t>负相关。</a:t>
            </a:r>
          </a:p>
        </p:txBody>
      </p:sp>
    </p:spTree>
    <p:extLst>
      <p:ext uri="{BB962C8B-B14F-4D97-AF65-F5344CB8AC3E}">
        <p14:creationId xmlns:p14="http://schemas.microsoft.com/office/powerpoint/2010/main" val="3311419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7541"/>
            <a:ext cx="10515600" cy="5679422"/>
          </a:xfrm>
        </p:spPr>
        <p:txBody>
          <a:bodyPr/>
          <a:lstStyle/>
          <a:p>
            <a:pPr marL="0" indent="0">
              <a:buNone/>
            </a:pPr>
            <a:r>
              <a:rPr lang="zh-CN" altLang="en-US" dirty="0" smtClean="0"/>
              <a:t>（</a:t>
            </a:r>
            <a:r>
              <a:rPr lang="en-US" altLang="zh-CN" dirty="0" smtClean="0"/>
              <a:t>3</a:t>
            </a:r>
            <a:r>
              <a:rPr lang="zh-CN" altLang="en-US" dirty="0" smtClean="0"/>
              <a:t>）</a:t>
            </a:r>
            <a:r>
              <a:rPr lang="zh-CN" altLang="en-US" dirty="0"/>
              <a:t>手机成瘾与拖延行为的</a:t>
            </a:r>
            <a:r>
              <a:rPr lang="zh-CN" altLang="en-US" dirty="0" smtClean="0"/>
              <a:t>关系</a:t>
            </a:r>
            <a:r>
              <a:rPr lang="en-US" altLang="zh-CN" dirty="0" smtClean="0"/>
              <a:t>: </a:t>
            </a:r>
            <a:r>
              <a:rPr lang="zh-CN" altLang="en-US" dirty="0" smtClean="0"/>
              <a:t>中介效应模型检验</a:t>
            </a:r>
            <a:endParaRPr lang="en-US" altLang="zh-CN" dirty="0" smtClean="0"/>
          </a:p>
          <a:p>
            <a:pPr marL="0" indent="0">
              <a:buNone/>
            </a:pP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1008529" y="1169894"/>
            <a:ext cx="9372600" cy="5378824"/>
          </a:xfrm>
          <a:prstGeom prst="rect">
            <a:avLst/>
          </a:prstGeom>
        </p:spPr>
      </p:pic>
    </p:spTree>
    <p:extLst>
      <p:ext uri="{BB962C8B-B14F-4D97-AF65-F5344CB8AC3E}">
        <p14:creationId xmlns:p14="http://schemas.microsoft.com/office/powerpoint/2010/main" val="4184433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089212"/>
            <a:ext cx="8579224" cy="5109881"/>
          </a:xfrm>
        </p:spPr>
      </p:pic>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1488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0306"/>
            <a:ext cx="10515600" cy="5746657"/>
          </a:xfrm>
        </p:spPr>
        <p:txBody>
          <a:bodyPr/>
          <a:lstStyle/>
          <a:p>
            <a:pPr marL="0" indent="0">
              <a:buNone/>
            </a:pPr>
            <a:r>
              <a:rPr lang="zh-CN" altLang="en-US" dirty="0" smtClean="0"/>
              <a:t>（</a:t>
            </a:r>
            <a:r>
              <a:rPr lang="en-US" altLang="zh-CN" dirty="0" smtClean="0"/>
              <a:t>4</a:t>
            </a:r>
            <a:r>
              <a:rPr lang="zh-CN" altLang="en-US" dirty="0"/>
              <a:t>）有调节的中介模型</a:t>
            </a:r>
            <a:r>
              <a:rPr lang="zh-CN" altLang="en-US" dirty="0" smtClean="0"/>
              <a:t>检验</a:t>
            </a:r>
            <a:endParaRPr lang="en-US" altLang="zh-CN" dirty="0" smtClean="0"/>
          </a:p>
          <a:p>
            <a:pPr marL="0" indent="0">
              <a:buNone/>
            </a:pP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94" y="1062317"/>
            <a:ext cx="10183906" cy="5015753"/>
          </a:xfrm>
          <a:prstGeom prst="rect">
            <a:avLst/>
          </a:prstGeom>
        </p:spPr>
      </p:pic>
    </p:spTree>
    <p:extLst>
      <p:ext uri="{BB962C8B-B14F-4D97-AF65-F5344CB8AC3E}">
        <p14:creationId xmlns:p14="http://schemas.microsoft.com/office/powerpoint/2010/main" val="2040597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目录</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1256212" y="1690688"/>
            <a:ext cx="9416143" cy="4351338"/>
          </a:xfrm>
        </p:spPr>
        <p:txBody>
          <a:bodyPr>
            <a:normAutofit/>
          </a:bodyPr>
          <a:lstStyle/>
          <a:p>
            <a:pPr marL="0" indent="0">
              <a:buNone/>
            </a:pPr>
            <a:r>
              <a:rPr lang="en-US" altLang="zh-CN" sz="3200" dirty="0" smtClean="0"/>
              <a:t>1.</a:t>
            </a:r>
            <a:r>
              <a:rPr lang="zh-CN" altLang="en-US" sz="3200" dirty="0" smtClean="0"/>
              <a:t>期刊简介</a:t>
            </a:r>
            <a:endParaRPr lang="en-US" altLang="zh-CN" sz="3200" dirty="0" smtClean="0"/>
          </a:p>
          <a:p>
            <a:pPr marL="0" indent="0">
              <a:buNone/>
            </a:pPr>
            <a:r>
              <a:rPr lang="en-US" altLang="zh-CN" sz="3200" dirty="0" smtClean="0"/>
              <a:t>2.</a:t>
            </a:r>
            <a:r>
              <a:rPr lang="zh-CN" altLang="en-US" sz="3200" dirty="0" smtClean="0"/>
              <a:t>摘要</a:t>
            </a:r>
            <a:endParaRPr lang="en-US" altLang="zh-CN" sz="3200" dirty="0" smtClean="0"/>
          </a:p>
          <a:p>
            <a:pPr marL="0" indent="0">
              <a:buNone/>
            </a:pPr>
            <a:r>
              <a:rPr lang="en-US" altLang="zh-CN" sz="3200" dirty="0" smtClean="0"/>
              <a:t>3.</a:t>
            </a:r>
            <a:r>
              <a:rPr lang="zh-CN" altLang="en-US" sz="3200" dirty="0" smtClean="0"/>
              <a:t>前言</a:t>
            </a:r>
            <a:endParaRPr lang="en-US" altLang="zh-CN" sz="3200" dirty="0" smtClean="0"/>
          </a:p>
          <a:p>
            <a:pPr marL="0" indent="0">
              <a:buNone/>
            </a:pPr>
            <a:r>
              <a:rPr lang="en-US" altLang="zh-CN" sz="3200" dirty="0" smtClean="0"/>
              <a:t>4.</a:t>
            </a:r>
            <a:r>
              <a:rPr lang="zh-CN" altLang="en-US" sz="3200" dirty="0" smtClean="0"/>
              <a:t>模型检验</a:t>
            </a:r>
            <a:endParaRPr lang="en-US" altLang="zh-CN" sz="3200" dirty="0" smtClean="0"/>
          </a:p>
          <a:p>
            <a:pPr marL="0" indent="0">
              <a:buNone/>
            </a:pPr>
            <a:r>
              <a:rPr lang="en-US" altLang="zh-CN" sz="3200" dirty="0" smtClean="0"/>
              <a:t>5.</a:t>
            </a:r>
            <a:r>
              <a:rPr lang="zh-CN" altLang="en-US" sz="3200" dirty="0" smtClean="0"/>
              <a:t>结论</a:t>
            </a:r>
            <a:endParaRPr lang="en-US" altLang="zh-CN" sz="3200" dirty="0" smtClean="0"/>
          </a:p>
          <a:p>
            <a:pPr marL="0" indent="0">
              <a:buNone/>
            </a:pPr>
            <a:r>
              <a:rPr lang="en-US" altLang="zh-CN" sz="3200" dirty="0"/>
              <a:t>6.</a:t>
            </a:r>
            <a:r>
              <a:rPr lang="zh-CN" altLang="en-US" sz="3200" dirty="0"/>
              <a:t>启示和收获</a:t>
            </a:r>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6867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578224" y="645459"/>
            <a:ext cx="11107270" cy="4262717"/>
          </a:xfrm>
          <a:prstGeom prst="rect">
            <a:avLst/>
          </a:prstGeom>
        </p:spPr>
      </p:pic>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5939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838199" y="793376"/>
            <a:ext cx="4863353" cy="4397187"/>
          </a:xfrm>
          <a:prstGeom prst="rect">
            <a:avLst/>
          </a:prstGeom>
        </p:spPr>
      </p:pic>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6226242" y="954741"/>
            <a:ext cx="4679323" cy="4235822"/>
          </a:xfrm>
          <a:prstGeom prst="rect">
            <a:avLst/>
          </a:prstGeom>
        </p:spPr>
      </p:pic>
    </p:spTree>
    <p:extLst>
      <p:ext uri="{BB962C8B-B14F-4D97-AF65-F5344CB8AC3E}">
        <p14:creationId xmlns:p14="http://schemas.microsoft.com/office/powerpoint/2010/main" val="153309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5.</a:t>
            </a:r>
            <a:r>
              <a:rPr lang="zh-CN" altLang="en-US" sz="2800" dirty="0" smtClean="0"/>
              <a:t>结论</a:t>
            </a:r>
            <a:endParaRPr lang="zh-CN" altLang="en-US" sz="2800" dirty="0"/>
          </a:p>
        </p:txBody>
      </p:sp>
      <p:sp>
        <p:nvSpPr>
          <p:cNvPr id="3" name="内容占位符 2"/>
          <p:cNvSpPr>
            <a:spLocks noGrp="1"/>
          </p:cNvSpPr>
          <p:nvPr>
            <p:ph idx="1"/>
          </p:nvPr>
        </p:nvSpPr>
        <p:spPr>
          <a:xfrm>
            <a:off x="837744" y="2307662"/>
            <a:ext cx="10515600" cy="420034"/>
          </a:xfrm>
        </p:spPr>
        <p:txBody>
          <a:bodyPr>
            <a:noAutofit/>
          </a:bodyPr>
          <a:lstStyle/>
          <a:p>
            <a:pPr marL="0" indent="0">
              <a:buNone/>
            </a:pPr>
            <a:r>
              <a:rPr lang="zh-CN" altLang="en-US" sz="2400" dirty="0"/>
              <a:t>手机成瘾会通过</a:t>
            </a:r>
            <a:r>
              <a:rPr lang="zh-CN" altLang="en-US" sz="2400" dirty="0" smtClean="0"/>
              <a:t>损害个体</a:t>
            </a:r>
            <a:r>
              <a:rPr lang="zh-CN" altLang="en-US" sz="2400" dirty="0"/>
              <a:t>的注意控制</a:t>
            </a:r>
            <a:r>
              <a:rPr lang="zh-CN" altLang="en-US" sz="2400" dirty="0" smtClean="0"/>
              <a:t>能力，进而</a:t>
            </a:r>
            <a:r>
              <a:rPr lang="zh-CN" altLang="en-US" sz="2400" dirty="0"/>
              <a:t>导致大学生拖延</a:t>
            </a:r>
            <a:r>
              <a:rPr lang="zh-CN" altLang="en-US" sz="2400" dirty="0" smtClean="0"/>
              <a:t>行为。</a:t>
            </a:r>
            <a:endParaRPr lang="zh-CN" altLang="en-US" sz="2400" dirty="0"/>
          </a:p>
        </p:txBody>
      </p:sp>
      <p:sp>
        <p:nvSpPr>
          <p:cNvPr id="5" name="矩形 4"/>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6" name="直接连接符 5"/>
          <p:cNvCxnSpPr/>
          <p:nvPr/>
        </p:nvCxnSpPr>
        <p:spPr>
          <a:xfrm>
            <a:off x="838200" y="1027907"/>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6857" y="1045029"/>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右箭头 7"/>
          <p:cNvSpPr/>
          <p:nvPr/>
        </p:nvSpPr>
        <p:spPr>
          <a:xfrm>
            <a:off x="837744" y="1391861"/>
            <a:ext cx="3438421" cy="655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5.1 </a:t>
            </a:r>
            <a:r>
              <a:rPr lang="zh-CN" altLang="en-US" dirty="0" smtClean="0"/>
              <a:t>注意</a:t>
            </a:r>
            <a:r>
              <a:rPr lang="zh-CN" altLang="en-US" dirty="0"/>
              <a:t>控制的中介作用</a:t>
            </a:r>
          </a:p>
        </p:txBody>
      </p:sp>
      <p:sp>
        <p:nvSpPr>
          <p:cNvPr id="10" name="右箭头 9"/>
          <p:cNvSpPr/>
          <p:nvPr/>
        </p:nvSpPr>
        <p:spPr>
          <a:xfrm>
            <a:off x="837744" y="3076761"/>
            <a:ext cx="3321424" cy="704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5.2 </a:t>
            </a:r>
            <a:r>
              <a:rPr lang="zh-CN" altLang="en-US" dirty="0" smtClean="0"/>
              <a:t>意志</a:t>
            </a:r>
            <a:r>
              <a:rPr lang="zh-CN" altLang="en-US" dirty="0"/>
              <a:t>控制的调节作用</a:t>
            </a:r>
          </a:p>
        </p:txBody>
      </p:sp>
      <p:sp>
        <p:nvSpPr>
          <p:cNvPr id="11" name="文本框 10"/>
          <p:cNvSpPr txBox="1"/>
          <p:nvPr/>
        </p:nvSpPr>
        <p:spPr>
          <a:xfrm>
            <a:off x="837744" y="4130303"/>
            <a:ext cx="10516056" cy="830997"/>
          </a:xfrm>
          <a:prstGeom prst="rect">
            <a:avLst/>
          </a:prstGeom>
          <a:noFill/>
        </p:spPr>
        <p:txBody>
          <a:bodyPr wrap="square" rtlCol="0">
            <a:spAutoFit/>
          </a:bodyPr>
          <a:lstStyle/>
          <a:p>
            <a:r>
              <a:rPr lang="zh-CN" altLang="en-US" sz="2400" dirty="0" smtClean="0"/>
              <a:t>意志</a:t>
            </a:r>
            <a:r>
              <a:rPr lang="zh-CN" altLang="en-US" sz="2400" dirty="0"/>
              <a:t>控制不仅能够在手机成瘾与</a:t>
            </a:r>
            <a:r>
              <a:rPr lang="zh-CN" altLang="en-US" sz="2400" dirty="0" smtClean="0"/>
              <a:t>拖延</a:t>
            </a:r>
            <a:r>
              <a:rPr lang="zh-CN" altLang="en-US" sz="2400" dirty="0"/>
              <a:t>行为的关系中起调节作用，而且能够对“手机</a:t>
            </a:r>
            <a:r>
              <a:rPr lang="zh-CN" altLang="en-US" sz="2400" dirty="0" smtClean="0"/>
              <a:t>成瘾</a:t>
            </a:r>
            <a:r>
              <a:rPr lang="en-US" altLang="zh-CN" sz="2400" dirty="0"/>
              <a:t>—</a:t>
            </a:r>
            <a:r>
              <a:rPr lang="zh-CN" altLang="en-US" sz="2400" dirty="0"/>
              <a:t>注意控制</a:t>
            </a:r>
            <a:r>
              <a:rPr lang="en-US" altLang="zh-CN" sz="2400" dirty="0"/>
              <a:t>—</a:t>
            </a:r>
            <a:r>
              <a:rPr lang="zh-CN" altLang="en-US" sz="2400" dirty="0"/>
              <a:t>拖延行为”这一中介链条起</a:t>
            </a:r>
            <a:r>
              <a:rPr lang="zh-CN" altLang="en-US" sz="2400" dirty="0" smtClean="0"/>
              <a:t>调节作用</a:t>
            </a:r>
            <a:r>
              <a:rPr lang="zh-CN" altLang="en-US" sz="2400" dirty="0"/>
              <a:t>。</a:t>
            </a:r>
          </a:p>
        </p:txBody>
      </p:sp>
    </p:spTree>
    <p:extLst>
      <p:ext uri="{BB962C8B-B14F-4D97-AF65-F5344CB8AC3E}">
        <p14:creationId xmlns:p14="http://schemas.microsoft.com/office/powerpoint/2010/main" val="1996982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27094"/>
            <a:ext cx="10515600" cy="4549869"/>
          </a:xfrm>
        </p:spPr>
        <p:txBody>
          <a:bodyPr/>
          <a:lstStyle/>
          <a:p>
            <a:pPr marL="0" indent="0">
              <a:buNone/>
            </a:pPr>
            <a:r>
              <a:rPr lang="zh-CN" altLang="en-US" dirty="0" smtClean="0"/>
              <a:t>（</a:t>
            </a:r>
            <a:r>
              <a:rPr lang="en-US" altLang="zh-CN" dirty="0"/>
              <a:t>1</a:t>
            </a:r>
            <a:r>
              <a:rPr lang="zh-CN" altLang="en-US" dirty="0" smtClean="0"/>
              <a:t>）</a:t>
            </a:r>
            <a:r>
              <a:rPr lang="zh-CN" altLang="en-US" dirty="0"/>
              <a:t>该有调节的中介模型既回应了手机成瘾</a:t>
            </a:r>
            <a:r>
              <a:rPr lang="zh-CN" altLang="en-US" dirty="0" smtClean="0"/>
              <a:t>如何影响大学生延</a:t>
            </a:r>
            <a:r>
              <a:rPr lang="zh-CN" altLang="en-US" dirty="0"/>
              <a:t>行为这一</a:t>
            </a:r>
            <a:r>
              <a:rPr lang="zh-CN" altLang="en-US" dirty="0" smtClean="0"/>
              <a:t>问题，也</a:t>
            </a:r>
            <a:r>
              <a:rPr lang="zh-CN" altLang="en-US" dirty="0"/>
              <a:t>回答了手机</a:t>
            </a:r>
            <a:r>
              <a:rPr lang="zh-CN" altLang="en-US" dirty="0" smtClean="0"/>
              <a:t>成瘾对</a:t>
            </a:r>
            <a:r>
              <a:rPr lang="zh-CN" altLang="en-US" dirty="0"/>
              <a:t>拖延行为的直接预测作用及注意控制的中介</a:t>
            </a:r>
            <a:r>
              <a:rPr lang="zh-CN" altLang="en-US" dirty="0" smtClean="0"/>
              <a:t>作用在</a:t>
            </a:r>
            <a:r>
              <a:rPr lang="zh-CN" altLang="en-US" dirty="0"/>
              <a:t>何种条件下更加显著的</a:t>
            </a:r>
            <a:r>
              <a:rPr lang="zh-CN" altLang="en-US" dirty="0" smtClean="0"/>
              <a:t>问题。</a:t>
            </a:r>
            <a:endParaRPr lang="en-US" altLang="zh-CN" dirty="0" smtClean="0"/>
          </a:p>
          <a:p>
            <a:pPr marL="0" indent="0">
              <a:buNone/>
            </a:pPr>
            <a:r>
              <a:rPr lang="zh-CN" altLang="en-US" dirty="0" smtClean="0"/>
              <a:t>（</a:t>
            </a:r>
            <a:r>
              <a:rPr lang="en-US" altLang="zh-CN" dirty="0" smtClean="0"/>
              <a:t>2</a:t>
            </a:r>
            <a:r>
              <a:rPr lang="zh-CN" altLang="en-US" dirty="0"/>
              <a:t>）注意控制是手机成瘾导致</a:t>
            </a:r>
            <a:r>
              <a:rPr lang="zh-CN" altLang="en-US" dirty="0" smtClean="0"/>
              <a:t>互联网</a:t>
            </a:r>
            <a:r>
              <a:rPr lang="zh-CN" altLang="en-US" dirty="0"/>
              <a:t>时代大学生拖延行为的重要认知机制，且该</a:t>
            </a:r>
            <a:r>
              <a:rPr lang="zh-CN" altLang="en-US" dirty="0" smtClean="0"/>
              <a:t>认知</a:t>
            </a:r>
            <a:r>
              <a:rPr lang="zh-CN" altLang="en-US" dirty="0"/>
              <a:t>机制会受到意志控制的</a:t>
            </a:r>
            <a:r>
              <a:rPr lang="zh-CN" altLang="en-US" dirty="0" smtClean="0"/>
              <a:t>调节，完善了相关理论。</a:t>
            </a:r>
            <a:endParaRPr lang="en-US" altLang="zh-CN" dirty="0" smtClean="0"/>
          </a:p>
          <a:p>
            <a:pPr marL="0" indent="0">
              <a:buNone/>
            </a:pPr>
            <a:r>
              <a:rPr lang="zh-CN" altLang="en-US" dirty="0" smtClean="0"/>
              <a:t>（</a:t>
            </a:r>
            <a:r>
              <a:rPr lang="en-US" altLang="zh-CN" dirty="0" smtClean="0"/>
              <a:t>3</a:t>
            </a:r>
            <a:r>
              <a:rPr lang="zh-CN" altLang="en-US" dirty="0"/>
              <a:t>）该有调节的中介模型对引导大学生</a:t>
            </a:r>
            <a:r>
              <a:rPr lang="zh-CN" altLang="en-US" dirty="0" smtClean="0"/>
              <a:t>合理使用</a:t>
            </a:r>
            <a:r>
              <a:rPr lang="zh-CN" altLang="en-US" dirty="0"/>
              <a:t>手机为其生活及身心健康服务，弱化手机</a:t>
            </a:r>
            <a:r>
              <a:rPr lang="zh-CN" altLang="en-US" dirty="0" smtClean="0"/>
              <a:t>成瘾对</a:t>
            </a:r>
            <a:r>
              <a:rPr lang="zh-CN" altLang="en-US" dirty="0"/>
              <a:t>个体心理及行为适应的消极影响具有一定的</a:t>
            </a:r>
            <a:r>
              <a:rPr lang="zh-CN" altLang="en-US" dirty="0" smtClean="0"/>
              <a:t>启示。</a:t>
            </a: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右箭头 4"/>
          <p:cNvSpPr/>
          <p:nvPr/>
        </p:nvSpPr>
        <p:spPr>
          <a:xfrm>
            <a:off x="838200" y="336177"/>
            <a:ext cx="3195918"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5.3 </a:t>
            </a:r>
            <a:r>
              <a:rPr lang="zh-CN" altLang="en-US" dirty="0" smtClean="0"/>
              <a:t>研究的意义</a:t>
            </a:r>
            <a:endParaRPr lang="zh-CN" altLang="en-US" dirty="0"/>
          </a:p>
        </p:txBody>
      </p:sp>
    </p:spTree>
    <p:extLst>
      <p:ext uri="{BB962C8B-B14F-4D97-AF65-F5344CB8AC3E}">
        <p14:creationId xmlns:p14="http://schemas.microsoft.com/office/powerpoint/2010/main" val="271618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2671" y="1798731"/>
            <a:ext cx="10080812" cy="4351338"/>
          </a:xfrm>
        </p:spPr>
        <p:txBody>
          <a:bodyPr/>
          <a:lstStyle/>
          <a:p>
            <a:pPr marL="0" indent="0">
              <a:buNone/>
            </a:pPr>
            <a:r>
              <a:rPr lang="zh-CN" altLang="en-US" dirty="0" smtClean="0"/>
              <a:t>（</a:t>
            </a:r>
            <a:r>
              <a:rPr lang="en-US" altLang="zh-CN" dirty="0" smtClean="0"/>
              <a:t>1</a:t>
            </a:r>
            <a:r>
              <a:rPr lang="zh-CN" altLang="en-US" dirty="0"/>
              <a:t>）本研究采用的是横断研究设计，</a:t>
            </a:r>
            <a:r>
              <a:rPr lang="zh-CN" altLang="en-US" dirty="0" smtClean="0"/>
              <a:t>使得</a:t>
            </a:r>
            <a:r>
              <a:rPr lang="zh-CN" altLang="en-US" dirty="0"/>
              <a:t>研究结果</a:t>
            </a:r>
            <a:r>
              <a:rPr lang="zh-CN" altLang="en-US" dirty="0">
                <a:effectLst>
                  <a:outerShdw blurRad="38100" dist="38100" dir="2700000" algn="tl">
                    <a:srgbClr val="000000">
                      <a:alpha val="43137"/>
                    </a:srgbClr>
                  </a:outerShdw>
                </a:effectLst>
              </a:rPr>
              <a:t>不能以因果</a:t>
            </a:r>
            <a:r>
              <a:rPr lang="zh-CN" altLang="en-US" dirty="0" smtClean="0">
                <a:effectLst>
                  <a:outerShdw blurRad="38100" dist="38100" dir="2700000" algn="tl">
                    <a:srgbClr val="000000">
                      <a:alpha val="43137"/>
                    </a:srgbClr>
                  </a:outerShdw>
                </a:effectLst>
              </a:rPr>
              <a:t>推论</a:t>
            </a:r>
            <a:r>
              <a:rPr lang="zh-CN" altLang="en-US" dirty="0" smtClean="0"/>
              <a:t>。（只能说明相关关系，因果关系要求原因发生在结果之前。）</a:t>
            </a:r>
            <a:endParaRPr lang="en-US" altLang="zh-CN" dirty="0" smtClean="0"/>
          </a:p>
          <a:p>
            <a:pPr marL="0" indent="0">
              <a:buNone/>
            </a:pPr>
            <a:r>
              <a:rPr lang="zh-CN" altLang="en-US" dirty="0" smtClean="0"/>
              <a:t>（</a:t>
            </a:r>
            <a:r>
              <a:rPr lang="en-US" altLang="zh-CN" dirty="0" smtClean="0"/>
              <a:t>2</a:t>
            </a:r>
            <a:r>
              <a:rPr lang="zh-CN" altLang="en-US" dirty="0" smtClean="0"/>
              <a:t>）注意</a:t>
            </a:r>
            <a:r>
              <a:rPr lang="zh-CN" altLang="en-US" dirty="0"/>
              <a:t>控制作为执行</a:t>
            </a:r>
            <a:r>
              <a:rPr lang="zh-CN" altLang="en-US" dirty="0" smtClean="0"/>
              <a:t>功能的</a:t>
            </a:r>
            <a:r>
              <a:rPr lang="zh-CN" altLang="en-US" dirty="0"/>
              <a:t>重要组成成分，一直是研究者关注的焦点，并</a:t>
            </a:r>
            <a:r>
              <a:rPr lang="zh-CN" altLang="en-US" dirty="0" smtClean="0"/>
              <a:t>提出了</a:t>
            </a:r>
            <a:r>
              <a:rPr lang="zh-CN" altLang="en-US" dirty="0"/>
              <a:t>相对成熟的实验</a:t>
            </a:r>
            <a:r>
              <a:rPr lang="zh-CN" altLang="en-US" dirty="0" smtClean="0"/>
              <a:t>范式，未来</a:t>
            </a:r>
            <a:r>
              <a:rPr lang="zh-CN" altLang="en-US" dirty="0"/>
              <a:t>研究中</a:t>
            </a:r>
            <a:r>
              <a:rPr lang="zh-CN" altLang="en-US" dirty="0" smtClean="0"/>
              <a:t>应采用</a:t>
            </a:r>
            <a:r>
              <a:rPr lang="zh-CN" altLang="en-US" dirty="0">
                <a:effectLst>
                  <a:outerShdw blurRad="38100" dist="38100" dir="2700000" algn="tl">
                    <a:srgbClr val="000000">
                      <a:alpha val="43137"/>
                    </a:srgbClr>
                  </a:outerShdw>
                </a:effectLst>
              </a:rPr>
              <a:t>相对科学</a:t>
            </a:r>
            <a:r>
              <a:rPr lang="zh-CN" altLang="en-US" dirty="0"/>
              <a:t>的实验研究范式探讨手机成瘾对</a:t>
            </a:r>
            <a:r>
              <a:rPr lang="zh-CN" altLang="en-US" dirty="0" smtClean="0"/>
              <a:t>个体注意</a:t>
            </a:r>
            <a:r>
              <a:rPr lang="zh-CN" altLang="en-US" dirty="0"/>
              <a:t>控制能力的</a:t>
            </a:r>
            <a:r>
              <a:rPr lang="zh-CN" altLang="en-US" dirty="0" smtClean="0"/>
              <a:t>影响。</a:t>
            </a: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右箭头 4"/>
          <p:cNvSpPr/>
          <p:nvPr/>
        </p:nvSpPr>
        <p:spPr>
          <a:xfrm>
            <a:off x="838200" y="336175"/>
            <a:ext cx="3047999" cy="1196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5.4 </a:t>
            </a:r>
            <a:r>
              <a:rPr lang="zh-CN" altLang="en-US" sz="2400" dirty="0" smtClean="0"/>
              <a:t>研究的不足</a:t>
            </a:r>
            <a:endParaRPr lang="zh-CN" altLang="en-US" sz="2400" dirty="0"/>
          </a:p>
        </p:txBody>
      </p:sp>
    </p:spTree>
    <p:extLst>
      <p:ext uri="{BB962C8B-B14F-4D97-AF65-F5344CB8AC3E}">
        <p14:creationId xmlns:p14="http://schemas.microsoft.com/office/powerpoint/2010/main" val="849670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200" b="1" dirty="0" smtClean="0"/>
              <a:t>6.</a:t>
            </a:r>
            <a:r>
              <a:rPr lang="zh-CN" altLang="en-US" sz="3200" b="1" dirty="0" smtClean="0"/>
              <a:t>启示和收获</a:t>
            </a:r>
            <a:endParaRPr lang="zh-CN" altLang="en-US" sz="3200" b="1" dirty="0"/>
          </a:p>
        </p:txBody>
      </p:sp>
      <p:sp>
        <p:nvSpPr>
          <p:cNvPr id="3" name="内容占位符 2"/>
          <p:cNvSpPr>
            <a:spLocks noGrp="1"/>
          </p:cNvSpPr>
          <p:nvPr>
            <p:ph idx="1"/>
          </p:nvPr>
        </p:nvSpPr>
        <p:spPr>
          <a:xfrm>
            <a:off x="941294" y="1825625"/>
            <a:ext cx="10300447" cy="4351338"/>
          </a:xfrm>
        </p:spPr>
        <p:txBody>
          <a:bodyPr/>
          <a:lstStyle/>
          <a:p>
            <a:pPr marL="0" indent="0">
              <a:buNone/>
            </a:pPr>
            <a:r>
              <a:rPr lang="zh-CN" altLang="en-US" dirty="0" smtClean="0"/>
              <a:t>（</a:t>
            </a:r>
            <a:r>
              <a:rPr lang="en-US" altLang="zh-CN" dirty="0" smtClean="0"/>
              <a:t>1</a:t>
            </a:r>
            <a:r>
              <a:rPr lang="zh-CN" altLang="en-US" dirty="0" smtClean="0"/>
              <a:t>）熟悉了结构方程模型写作流程，对模型实证分析部分学的程度加深，加深了各个指标的理解，新学习了中介效应和调节效应。</a:t>
            </a:r>
            <a:endParaRPr lang="en-US" altLang="zh-CN" dirty="0" smtClean="0"/>
          </a:p>
          <a:p>
            <a:pPr marL="0" indent="0">
              <a:buNone/>
            </a:pPr>
            <a:r>
              <a:rPr lang="zh-CN" altLang="en-US" dirty="0" smtClean="0"/>
              <a:t>（</a:t>
            </a:r>
            <a:r>
              <a:rPr lang="en-US" altLang="zh-CN" dirty="0" smtClean="0"/>
              <a:t>2</a:t>
            </a:r>
            <a:r>
              <a:rPr lang="zh-CN" altLang="en-US" dirty="0" smtClean="0"/>
              <a:t>）观察到除了前言文献综述部分要罗列前人成果和已证实的理论，假设部分也要有据可依，结论部分也可与前人成果相映照和 对比。</a:t>
            </a:r>
            <a:endParaRPr lang="en-US" altLang="zh-CN" dirty="0" smtClean="0"/>
          </a:p>
          <a:p>
            <a:pPr marL="0" indent="0">
              <a:buNone/>
            </a:pPr>
            <a:r>
              <a:rPr lang="zh-CN" altLang="en-US" dirty="0" smtClean="0"/>
              <a:t>（</a:t>
            </a:r>
            <a:r>
              <a:rPr lang="en-US" altLang="zh-CN" dirty="0" smtClean="0"/>
              <a:t>3</a:t>
            </a:r>
            <a:r>
              <a:rPr lang="zh-CN" altLang="en-US" dirty="0" smtClean="0"/>
              <a:t>）对论文的脉络和结构有大致掌握。</a:t>
            </a: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5" name="直接连接符 4"/>
          <p:cNvCxnSpPr/>
          <p:nvPr/>
        </p:nvCxnSpPr>
        <p:spPr>
          <a:xfrm>
            <a:off x="838200" y="1027907"/>
            <a:ext cx="4002741" cy="751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 idx="3"/>
          </p:cNvCxnSpPr>
          <p:nvPr/>
        </p:nvCxnSpPr>
        <p:spPr>
          <a:xfrm flipV="1">
            <a:off x="7458636" y="1027907"/>
            <a:ext cx="3895164" cy="751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02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b="1" dirty="0" smtClean="0"/>
              <a:t>1.</a:t>
            </a:r>
            <a:r>
              <a:rPr lang="zh-CN" altLang="en-US" sz="2800" b="1" dirty="0" smtClean="0"/>
              <a:t>期刊简介</a:t>
            </a:r>
            <a:endParaRPr lang="zh-CN" altLang="en-US" sz="2800" b="1" dirty="0"/>
          </a:p>
        </p:txBody>
      </p:sp>
      <p:pic>
        <p:nvPicPr>
          <p:cNvPr id="10" name="内容占位符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078" y="1909331"/>
            <a:ext cx="2933821" cy="4151833"/>
          </a:xfrm>
        </p:spPr>
      </p:pic>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8" name="直接连接符 7"/>
          <p:cNvCxnSpPr>
            <a:stCxn id="2" idx="1"/>
          </p:cNvCxnSpPr>
          <p:nvPr/>
        </p:nvCxnSpPr>
        <p:spPr>
          <a:xfrm>
            <a:off x="838200" y="1027907"/>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064829" y="1036468"/>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701245" y="1358538"/>
            <a:ext cx="6736081" cy="6463308"/>
          </a:xfrm>
          <a:prstGeom prst="rect">
            <a:avLst/>
          </a:prstGeom>
          <a:noFill/>
        </p:spPr>
        <p:txBody>
          <a:bodyPr wrap="square" rtlCol="0">
            <a:spAutoFit/>
          </a:bodyPr>
          <a:lstStyle/>
          <a:p>
            <a:r>
              <a:rPr lang="zh-CN" altLang="en-US" dirty="0" smtClean="0">
                <a:solidFill>
                  <a:srgbClr val="FF0000"/>
                </a:solidFill>
              </a:rPr>
              <a:t>核心期刊</a:t>
            </a:r>
            <a:r>
              <a:rPr lang="zh-CN" altLang="en-US" dirty="0" smtClean="0"/>
              <a:t>     </a:t>
            </a:r>
            <a:r>
              <a:rPr lang="en-US" altLang="zh-CN" dirty="0" smtClean="0">
                <a:solidFill>
                  <a:srgbClr val="FF0000"/>
                </a:solidFill>
              </a:rPr>
              <a:t>CSSCI</a:t>
            </a:r>
          </a:p>
          <a:p>
            <a:endParaRPr lang="en-US" altLang="zh-CN" dirty="0">
              <a:solidFill>
                <a:srgbClr val="FF0000"/>
              </a:solidFill>
            </a:endParaRPr>
          </a:p>
          <a:p>
            <a:r>
              <a:rPr lang="zh-CN" altLang="en-US" b="1" dirty="0" smtClean="0"/>
              <a:t>评价信息</a:t>
            </a:r>
          </a:p>
          <a:p>
            <a:r>
              <a:rPr lang="en-US" altLang="zh-CN" dirty="0" smtClean="0"/>
              <a:t>(2019)</a:t>
            </a:r>
            <a:r>
              <a:rPr lang="zh-CN" altLang="en-US" dirty="0" smtClean="0"/>
              <a:t>复合影响因子：</a:t>
            </a:r>
            <a:r>
              <a:rPr lang="en-US" altLang="zh-CN" dirty="0" smtClean="0"/>
              <a:t>3.243</a:t>
            </a:r>
          </a:p>
          <a:p>
            <a:r>
              <a:rPr lang="en-US" altLang="zh-CN" dirty="0" smtClean="0"/>
              <a:t>(2019)</a:t>
            </a:r>
            <a:r>
              <a:rPr lang="zh-CN" altLang="en-US" dirty="0" smtClean="0"/>
              <a:t>综合影响因子：</a:t>
            </a:r>
            <a:r>
              <a:rPr lang="en-US" altLang="zh-CN" dirty="0" smtClean="0"/>
              <a:t>1.571</a:t>
            </a:r>
            <a:endParaRPr lang="en-US" altLang="zh-CN" dirty="0"/>
          </a:p>
          <a:p>
            <a:endParaRPr lang="en-US" altLang="zh-CN" dirty="0" smtClean="0">
              <a:solidFill>
                <a:srgbClr val="FF0000"/>
              </a:solidFill>
            </a:endParaRPr>
          </a:p>
          <a:p>
            <a:r>
              <a:rPr lang="zh-CN" altLang="en-US" b="1" dirty="0"/>
              <a:t>基本信息</a:t>
            </a:r>
          </a:p>
          <a:p>
            <a:r>
              <a:rPr lang="zh-CN" altLang="en-US" dirty="0"/>
              <a:t>主办单位：北京师范大学</a:t>
            </a:r>
          </a:p>
          <a:p>
            <a:r>
              <a:rPr lang="zh-CN" altLang="en-US" dirty="0"/>
              <a:t>出版周期：双</a:t>
            </a:r>
            <a:r>
              <a:rPr lang="zh-CN" altLang="en-US" dirty="0" smtClean="0"/>
              <a:t>月</a:t>
            </a:r>
            <a:endParaRPr lang="zh-CN" altLang="en-US" dirty="0"/>
          </a:p>
          <a:p>
            <a:r>
              <a:rPr lang="zh-CN" altLang="en-US" dirty="0"/>
              <a:t>出版地：</a:t>
            </a:r>
            <a:r>
              <a:rPr lang="zh-CN" altLang="en-US" dirty="0" smtClean="0"/>
              <a:t>北京市</a:t>
            </a:r>
            <a:endParaRPr lang="zh-CN" altLang="en-US" dirty="0"/>
          </a:p>
          <a:p>
            <a:r>
              <a:rPr lang="zh-CN" altLang="en-US" dirty="0"/>
              <a:t>创刊时间：</a:t>
            </a:r>
            <a:r>
              <a:rPr lang="en-US" altLang="zh-CN" dirty="0" smtClean="0"/>
              <a:t>1985</a:t>
            </a:r>
          </a:p>
          <a:p>
            <a:endParaRPr lang="en-US" altLang="zh-CN" dirty="0"/>
          </a:p>
          <a:p>
            <a:r>
              <a:rPr lang="zh-CN" altLang="en-US" b="1" dirty="0" smtClean="0"/>
              <a:t>出版信息</a:t>
            </a:r>
          </a:p>
          <a:p>
            <a:r>
              <a:rPr lang="zh-CN" altLang="en-US" dirty="0" smtClean="0"/>
              <a:t>专辑名称：哲学与人文科学；社会科学</a:t>
            </a:r>
            <a:r>
              <a:rPr lang="en-US" altLang="zh-CN" dirty="0" smtClean="0"/>
              <a:t>II</a:t>
            </a:r>
          </a:p>
          <a:p>
            <a:r>
              <a:rPr lang="zh-CN" altLang="en-US" dirty="0" smtClean="0"/>
              <a:t>专题名称：教育理论与教育管理；心理学</a:t>
            </a:r>
          </a:p>
          <a:p>
            <a:r>
              <a:rPr lang="zh-CN" altLang="en-US" dirty="0" smtClean="0"/>
              <a:t>出版文献量：</a:t>
            </a:r>
            <a:r>
              <a:rPr lang="en-US" altLang="zh-CN" dirty="0" smtClean="0"/>
              <a:t>2567 </a:t>
            </a:r>
            <a:r>
              <a:rPr lang="zh-CN" altLang="en-US" dirty="0" smtClean="0"/>
              <a:t>篇</a:t>
            </a:r>
          </a:p>
          <a:p>
            <a:r>
              <a:rPr lang="zh-CN" altLang="en-US" dirty="0" smtClean="0"/>
              <a:t>总下载次数：</a:t>
            </a:r>
            <a:r>
              <a:rPr lang="en-US" altLang="zh-CN" dirty="0" smtClean="0"/>
              <a:t>3544999 </a:t>
            </a:r>
            <a:r>
              <a:rPr lang="zh-CN" altLang="en-US" dirty="0" smtClean="0"/>
              <a:t>次</a:t>
            </a:r>
          </a:p>
          <a:p>
            <a:r>
              <a:rPr lang="zh-CN" altLang="en-US" dirty="0" smtClean="0"/>
              <a:t>总被引次数：</a:t>
            </a:r>
            <a:r>
              <a:rPr lang="en-US" altLang="zh-CN" dirty="0" smtClean="0"/>
              <a:t>91818 </a:t>
            </a:r>
            <a:r>
              <a:rPr lang="zh-CN" altLang="en-US" dirty="0" smtClean="0"/>
              <a:t>次</a:t>
            </a:r>
            <a:endParaRPr lang="zh-CN" altLang="en-US" dirty="0"/>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3013074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b="1" dirty="0" smtClean="0"/>
              <a:t>2.</a:t>
            </a:r>
            <a:r>
              <a:rPr lang="zh-CN" altLang="en-US" sz="2800" b="1" dirty="0" smtClean="0"/>
              <a:t>摘要</a:t>
            </a:r>
            <a:endParaRPr lang="zh-CN" altLang="en-US" sz="2800" b="1" dirty="0"/>
          </a:p>
        </p:txBody>
      </p:sp>
      <p:sp>
        <p:nvSpPr>
          <p:cNvPr id="3" name="内容占位符 2"/>
          <p:cNvSpPr>
            <a:spLocks noGrp="1"/>
          </p:cNvSpPr>
          <p:nvPr>
            <p:ph idx="1"/>
          </p:nvPr>
        </p:nvSpPr>
        <p:spPr>
          <a:xfrm>
            <a:off x="838200" y="1890690"/>
            <a:ext cx="10515600" cy="2498430"/>
          </a:xfrm>
        </p:spPr>
        <p:txBody>
          <a:bodyPr>
            <a:normAutofit/>
          </a:bodyPr>
          <a:lstStyle/>
          <a:p>
            <a:pPr marL="0" indent="0">
              <a:buNone/>
            </a:pPr>
            <a:r>
              <a:rPr lang="zh-CN" altLang="en-US" sz="2000" dirty="0" smtClean="0"/>
              <a:t>为明确手机成瘾对其拖延行为的作用机制，本研究构建了一个有调节的中介模型，重点考察了注意控制在二者关系中的中介作用以及意志控制的调节作用。以 </a:t>
            </a:r>
            <a:r>
              <a:rPr lang="en-US" altLang="zh-CN" sz="2000" dirty="0" smtClean="0"/>
              <a:t>1212 </a:t>
            </a:r>
            <a:r>
              <a:rPr lang="zh-CN" altLang="en-US" sz="2000" dirty="0" smtClean="0"/>
              <a:t>名大学生为被试，采用问卷法对其</a:t>
            </a:r>
            <a:r>
              <a:rPr lang="zh-CN" altLang="en-US" sz="2000" dirty="0" smtClean="0">
                <a:effectLst>
                  <a:outerShdw blurRad="38100" dist="38100" dir="2700000" algn="tl">
                    <a:srgbClr val="000000">
                      <a:alpha val="43137"/>
                    </a:srgbClr>
                  </a:outerShdw>
                </a:effectLst>
              </a:rPr>
              <a:t>手机成瘾</a:t>
            </a:r>
            <a:r>
              <a:rPr lang="zh-CN" altLang="en-US" sz="2000" dirty="0" smtClean="0"/>
              <a:t>、</a:t>
            </a:r>
            <a:r>
              <a:rPr lang="zh-CN" altLang="en-US" sz="2000" dirty="0" smtClean="0">
                <a:effectLst>
                  <a:outerShdw blurRad="38100" dist="38100" dir="2700000" algn="tl">
                    <a:srgbClr val="000000">
                      <a:alpha val="43137"/>
                    </a:srgbClr>
                  </a:outerShdw>
                </a:effectLst>
              </a:rPr>
              <a:t>注意控制</a:t>
            </a:r>
            <a:r>
              <a:rPr lang="zh-CN" altLang="en-US" sz="2000" dirty="0" smtClean="0"/>
              <a:t>、</a:t>
            </a:r>
            <a:r>
              <a:rPr lang="zh-CN" altLang="en-US" sz="2000" dirty="0" smtClean="0">
                <a:effectLst>
                  <a:outerShdw blurRad="38100" dist="38100" dir="2700000" algn="tl">
                    <a:srgbClr val="000000">
                      <a:alpha val="43137"/>
                    </a:srgbClr>
                  </a:outerShdw>
                </a:effectLst>
              </a:rPr>
              <a:t>意志控制</a:t>
            </a:r>
            <a:r>
              <a:rPr lang="zh-CN" altLang="en-US" sz="2000" dirty="0" smtClean="0"/>
              <a:t>及</a:t>
            </a:r>
            <a:r>
              <a:rPr lang="zh-CN" altLang="en-US" sz="2000" dirty="0" smtClean="0">
                <a:effectLst>
                  <a:outerShdw blurRad="38100" dist="38100" dir="2700000" algn="tl">
                    <a:srgbClr val="000000">
                      <a:alpha val="43137"/>
                    </a:srgbClr>
                  </a:outerShdw>
                </a:effectLst>
              </a:rPr>
              <a:t>拖延行为</a:t>
            </a:r>
            <a:r>
              <a:rPr lang="zh-CN" altLang="en-US" sz="2000" dirty="0" smtClean="0"/>
              <a:t>进行调查。结果显示</a:t>
            </a:r>
            <a:r>
              <a:rPr lang="en-US" altLang="zh-CN" sz="2000" dirty="0" smtClean="0"/>
              <a:t>: ( 1) </a:t>
            </a:r>
            <a:r>
              <a:rPr lang="zh-CN" altLang="en-US" sz="2000" dirty="0" smtClean="0"/>
              <a:t>在控制性别、年龄、年级后，手机成瘾对拖延行为具有显著的正向预测作用</a:t>
            </a:r>
            <a:r>
              <a:rPr lang="en-US" altLang="zh-CN" sz="2000" dirty="0" smtClean="0"/>
              <a:t>; ( 2) </a:t>
            </a:r>
            <a:r>
              <a:rPr lang="zh-CN" altLang="en-US" sz="2000" dirty="0" smtClean="0"/>
              <a:t>注意控制能够在手机成瘾与拖延行为的关系中起中介作用</a:t>
            </a:r>
            <a:r>
              <a:rPr lang="en-US" altLang="zh-CN" sz="2000" dirty="0" smtClean="0"/>
              <a:t>; ( 3) </a:t>
            </a:r>
            <a:r>
              <a:rPr lang="zh-CN" altLang="en-US" sz="2000" dirty="0" smtClean="0"/>
              <a:t>手机成瘾对拖延行为的直接预测作用及注意控制在二者关系中的中介作用均会受到意志控制的调节。研究结果不仅有利于从注意控制理论及自我调节失败理论的视角理解手机成瘾与拖延行为的关系，而且对引导大学生合理使用手机为其心理社会适应服务具有启示意义。</a:t>
            </a:r>
            <a:endParaRPr lang="zh-CN" altLang="en-US" sz="2000"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6" name="直接连接符 5"/>
          <p:cNvCxnSpPr/>
          <p:nvPr/>
        </p:nvCxnSpPr>
        <p:spPr>
          <a:xfrm>
            <a:off x="838200" y="1027907"/>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6857" y="1031967"/>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38200" y="1349534"/>
            <a:ext cx="1656806" cy="3582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2.1 </a:t>
            </a:r>
            <a:r>
              <a:rPr lang="zh-CN" altLang="en-US" dirty="0" smtClean="0"/>
              <a:t>原文摘要</a:t>
            </a:r>
            <a:endParaRPr lang="zh-CN" altLang="en-US" dirty="0"/>
          </a:p>
        </p:txBody>
      </p:sp>
      <p:sp>
        <p:nvSpPr>
          <p:cNvPr id="12" name="矩形 11"/>
          <p:cNvSpPr/>
          <p:nvPr/>
        </p:nvSpPr>
        <p:spPr>
          <a:xfrm>
            <a:off x="838200" y="4213722"/>
            <a:ext cx="1656806" cy="3582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2.2 </a:t>
            </a:r>
            <a:r>
              <a:rPr lang="zh-CN" altLang="en-US" dirty="0" smtClean="0"/>
              <a:t>摘要小结</a:t>
            </a:r>
            <a:endParaRPr lang="zh-CN" altLang="en-US" dirty="0"/>
          </a:p>
        </p:txBody>
      </p:sp>
      <p:sp>
        <p:nvSpPr>
          <p:cNvPr id="15" name="文本框 14"/>
          <p:cNvSpPr txBox="1"/>
          <p:nvPr/>
        </p:nvSpPr>
        <p:spPr>
          <a:xfrm>
            <a:off x="838200" y="4911634"/>
            <a:ext cx="1891937" cy="1200329"/>
          </a:xfrm>
          <a:prstGeom prst="rect">
            <a:avLst/>
          </a:prstGeom>
          <a:noFill/>
        </p:spPr>
        <p:txBody>
          <a:bodyPr wrap="square" rtlCol="0">
            <a:spAutoFit/>
          </a:bodyPr>
          <a:lstStyle/>
          <a:p>
            <a:r>
              <a:rPr lang="zh-CN" altLang="en-US" dirty="0" smtClean="0"/>
              <a:t>建立注意控制在手机成瘾和拖延行为调节作用的中介模型</a:t>
            </a:r>
            <a:endParaRPr lang="zh-CN" altLang="en-US" dirty="0"/>
          </a:p>
        </p:txBody>
      </p:sp>
      <p:sp>
        <p:nvSpPr>
          <p:cNvPr id="16" name="右箭头 15"/>
          <p:cNvSpPr/>
          <p:nvPr/>
        </p:nvSpPr>
        <p:spPr>
          <a:xfrm>
            <a:off x="2899954" y="5329646"/>
            <a:ext cx="457200"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2286" y="4911634"/>
            <a:ext cx="1920240" cy="1477328"/>
          </a:xfrm>
          <a:prstGeom prst="rect">
            <a:avLst/>
          </a:prstGeom>
          <a:noFill/>
        </p:spPr>
        <p:txBody>
          <a:bodyPr wrap="square" rtlCol="0">
            <a:spAutoFit/>
          </a:bodyPr>
          <a:lstStyle/>
          <a:p>
            <a:r>
              <a:rPr lang="zh-CN" altLang="en-US" dirty="0" smtClean="0"/>
              <a:t>对</a:t>
            </a:r>
            <a:r>
              <a:rPr lang="en-US" altLang="zh-CN" dirty="0" smtClean="0"/>
              <a:t>1212</a:t>
            </a:r>
            <a:r>
              <a:rPr lang="zh-CN" altLang="en-US" dirty="0" smtClean="0"/>
              <a:t>名大学生数据对手机成瘾、注意控制、意志控制、拖延行为进行实证研究</a:t>
            </a:r>
            <a:endParaRPr lang="zh-CN" altLang="en-US" dirty="0"/>
          </a:p>
        </p:txBody>
      </p:sp>
      <p:sp>
        <p:nvSpPr>
          <p:cNvPr id="18" name="右箭头 17"/>
          <p:cNvSpPr/>
          <p:nvPr/>
        </p:nvSpPr>
        <p:spPr>
          <a:xfrm>
            <a:off x="5403668" y="5329646"/>
            <a:ext cx="457200" cy="209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096000" y="4972483"/>
            <a:ext cx="5660571" cy="923330"/>
          </a:xfrm>
          <a:prstGeom prst="rect">
            <a:avLst/>
          </a:prstGeom>
          <a:noFill/>
        </p:spPr>
        <p:txBody>
          <a:bodyPr wrap="square" rtlCol="0">
            <a:spAutoFit/>
          </a:bodyPr>
          <a:lstStyle/>
          <a:p>
            <a:r>
              <a:rPr lang="zh-CN" altLang="en-US" dirty="0" smtClean="0"/>
              <a:t>结论：①手机成瘾对拖延行为有正向预测作用。</a:t>
            </a:r>
            <a:endParaRPr lang="en-US" altLang="zh-CN" dirty="0" smtClean="0"/>
          </a:p>
          <a:p>
            <a:r>
              <a:rPr lang="zh-CN" altLang="en-US" dirty="0" smtClean="0"/>
              <a:t>②注意控制在手机成瘾和拖延行为关系中起中介作用。</a:t>
            </a:r>
            <a:r>
              <a:rPr lang="zh-CN" altLang="en-US" dirty="0" smtClean="0"/>
              <a:t>③直接作用、中介</a:t>
            </a:r>
            <a:r>
              <a:rPr lang="zh-CN" altLang="en-US" dirty="0" smtClean="0"/>
              <a:t>作用均会受意志控制的调节。</a:t>
            </a:r>
            <a:endParaRPr lang="zh-CN" altLang="en-US" dirty="0"/>
          </a:p>
        </p:txBody>
      </p:sp>
    </p:spTree>
    <p:extLst>
      <p:ext uri="{BB962C8B-B14F-4D97-AF65-F5344CB8AC3E}">
        <p14:creationId xmlns:p14="http://schemas.microsoft.com/office/powerpoint/2010/main" val="1651261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b="1" dirty="0" smtClean="0"/>
              <a:t>3.</a:t>
            </a:r>
            <a:r>
              <a:rPr lang="zh-CN" altLang="en-US" sz="2800" b="1" dirty="0" smtClean="0"/>
              <a:t>前言</a:t>
            </a:r>
            <a:endParaRPr lang="zh-CN" altLang="en-US" sz="2800" b="1" dirty="0"/>
          </a:p>
        </p:txBody>
      </p:sp>
      <p:sp>
        <p:nvSpPr>
          <p:cNvPr id="3" name="内容占位符 2"/>
          <p:cNvSpPr>
            <a:spLocks noGrp="1"/>
          </p:cNvSpPr>
          <p:nvPr>
            <p:ph idx="1"/>
          </p:nvPr>
        </p:nvSpPr>
        <p:spPr>
          <a:xfrm>
            <a:off x="838200" y="1992018"/>
            <a:ext cx="10515600" cy="4351338"/>
          </a:xfrm>
        </p:spPr>
        <p:txBody>
          <a:bodyPr>
            <a:normAutofit/>
          </a:bodyPr>
          <a:lstStyle/>
          <a:p>
            <a:pPr marL="0" indent="0">
              <a:buNone/>
            </a:pPr>
            <a:r>
              <a:rPr lang="zh-CN" altLang="en-US" dirty="0" smtClean="0"/>
              <a:t>手机在</a:t>
            </a:r>
            <a:r>
              <a:rPr lang="zh-CN" altLang="en-US" dirty="0"/>
              <a:t>我</a:t>
            </a:r>
            <a:r>
              <a:rPr lang="zh-CN" altLang="en-US" dirty="0" smtClean="0"/>
              <a:t>国网民中具有</a:t>
            </a:r>
            <a:r>
              <a:rPr lang="zh-CN" altLang="en-US" dirty="0" smtClean="0">
                <a:effectLst>
                  <a:outerShdw blurRad="38100" dist="38100" dir="2700000" algn="tl">
                    <a:srgbClr val="000000">
                      <a:alpha val="43137"/>
                    </a:srgbClr>
                  </a:outerShdw>
                </a:effectLst>
              </a:rPr>
              <a:t>极高的普及率</a:t>
            </a:r>
            <a:r>
              <a:rPr lang="zh-CN" altLang="en-US" dirty="0" smtClean="0"/>
              <a:t>。截至 </a:t>
            </a:r>
            <a:r>
              <a:rPr lang="en-US" altLang="zh-CN" dirty="0" smtClean="0"/>
              <a:t>2017 </a:t>
            </a:r>
            <a:r>
              <a:rPr lang="zh-CN" altLang="en-US" dirty="0" smtClean="0"/>
              <a:t>年 </a:t>
            </a:r>
            <a:r>
              <a:rPr lang="en-US" altLang="zh-CN" dirty="0" smtClean="0"/>
              <a:t>6 </a:t>
            </a:r>
            <a:r>
              <a:rPr lang="zh-CN" altLang="en-US" dirty="0" smtClean="0"/>
              <a:t>月，手机网民规模已达 </a:t>
            </a:r>
            <a:r>
              <a:rPr lang="en-US" altLang="zh-CN" dirty="0" smtClean="0">
                <a:effectLst>
                  <a:outerShdw blurRad="38100" dist="38100" dir="2700000" algn="tl">
                    <a:srgbClr val="000000">
                      <a:alpha val="43137"/>
                    </a:srgbClr>
                  </a:outerShdw>
                </a:effectLst>
              </a:rPr>
              <a:t>7. 24</a:t>
            </a:r>
            <a:r>
              <a:rPr lang="zh-CN" altLang="en-US" dirty="0" smtClean="0">
                <a:effectLst>
                  <a:outerShdw blurRad="38100" dist="38100" dir="2700000" algn="tl">
                    <a:srgbClr val="000000">
                      <a:alpha val="43137"/>
                    </a:srgbClr>
                  </a:outerShdw>
                </a:effectLst>
              </a:rPr>
              <a:t>亿</a:t>
            </a:r>
            <a:r>
              <a:rPr lang="zh-CN" altLang="en-US" dirty="0" smtClean="0"/>
              <a:t>，占我国网民的 </a:t>
            </a:r>
            <a:r>
              <a:rPr lang="en-US" altLang="zh-CN" dirty="0" smtClean="0">
                <a:effectLst>
                  <a:outerShdw blurRad="38100" dist="38100" dir="2700000" algn="tl">
                    <a:srgbClr val="000000">
                      <a:alpha val="43137"/>
                    </a:srgbClr>
                  </a:outerShdw>
                </a:effectLst>
              </a:rPr>
              <a:t>96. 3% </a:t>
            </a:r>
            <a:r>
              <a:rPr lang="zh-CN" altLang="en-US" dirty="0" smtClean="0"/>
              <a:t>。随着手机与人类生活的关系日益密切，手机成瘾逐渐成为互联网时代个体所特有的心理及行为问题，在</a:t>
            </a:r>
            <a:r>
              <a:rPr lang="zh-CN" altLang="en-US" dirty="0" smtClean="0">
                <a:effectLst>
                  <a:outerShdw blurRad="38100" dist="38100" dir="2700000" algn="tl">
                    <a:srgbClr val="000000">
                      <a:alpha val="43137"/>
                    </a:srgbClr>
                  </a:outerShdw>
                </a:effectLst>
              </a:rPr>
              <a:t>年轻人群体</a:t>
            </a:r>
            <a:r>
              <a:rPr lang="zh-CN" altLang="en-US" dirty="0" smtClean="0"/>
              <a:t>中具有较高的检出率。手机成瘾在大学生群体中的检出率为</a:t>
            </a:r>
            <a:r>
              <a:rPr lang="en-US" altLang="zh-CN" dirty="0" smtClean="0">
                <a:effectLst>
                  <a:outerShdw blurRad="38100" dist="38100" dir="2700000" algn="tl">
                    <a:srgbClr val="000000">
                      <a:alpha val="43137"/>
                    </a:srgbClr>
                  </a:outerShdw>
                </a:effectLst>
              </a:rPr>
              <a:t>21. 4% </a:t>
            </a:r>
            <a:r>
              <a:rPr lang="zh-CN" altLang="en-US" dirty="0" smtClean="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27. 4% </a:t>
            </a:r>
            <a:r>
              <a:rPr lang="zh-CN" altLang="en-US" dirty="0"/>
              <a:t>。</a:t>
            </a:r>
            <a:r>
              <a:rPr lang="zh-CN" altLang="en-US" dirty="0" smtClean="0"/>
              <a:t>手机成瘾对个体心理社会适应的影响逐渐成为研究者关注的焦点。</a:t>
            </a:r>
            <a:endParaRPr lang="zh-CN" altLang="en-US"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5" name="直接连接符 4"/>
          <p:cNvCxnSpPr/>
          <p:nvPr/>
        </p:nvCxnSpPr>
        <p:spPr>
          <a:xfrm>
            <a:off x="838200" y="1027907"/>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6857" y="1045029"/>
            <a:ext cx="4386943" cy="1712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838198" y="1211422"/>
            <a:ext cx="1709059" cy="780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3.1 </a:t>
            </a:r>
            <a:r>
              <a:rPr lang="zh-CN" altLang="en-US" dirty="0" smtClean="0"/>
              <a:t>写作背景</a:t>
            </a:r>
            <a:endParaRPr lang="zh-CN" altLang="en-US" dirty="0"/>
          </a:p>
        </p:txBody>
      </p:sp>
    </p:spTree>
    <p:extLst>
      <p:ext uri="{BB962C8B-B14F-4D97-AF65-F5344CB8AC3E}">
        <p14:creationId xmlns:p14="http://schemas.microsoft.com/office/powerpoint/2010/main" val="513971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右箭头 4"/>
          <p:cNvSpPr/>
          <p:nvPr/>
        </p:nvSpPr>
        <p:spPr>
          <a:xfrm>
            <a:off x="653144" y="156754"/>
            <a:ext cx="1732450" cy="781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3.2</a:t>
            </a:r>
            <a:r>
              <a:rPr lang="zh-CN" altLang="en-US" dirty="0" smtClean="0"/>
              <a:t>文献综述</a:t>
            </a:r>
            <a:endParaRPr lang="zh-CN" altLang="en-US" dirty="0"/>
          </a:p>
        </p:txBody>
      </p:sp>
      <p:sp>
        <p:nvSpPr>
          <p:cNvPr id="6" name="椭圆 5"/>
          <p:cNvSpPr/>
          <p:nvPr/>
        </p:nvSpPr>
        <p:spPr>
          <a:xfrm>
            <a:off x="653144" y="1384662"/>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smtClean="0">
                <a:effectLst>
                  <a:outerShdw blurRad="38100" dist="38100" dir="2700000" algn="tl">
                    <a:srgbClr val="000000">
                      <a:alpha val="43137"/>
                    </a:srgbClr>
                  </a:outerShdw>
                </a:effectLst>
              </a:rPr>
              <a:t>手机成瘾</a:t>
            </a:r>
            <a:endParaRPr lang="zh-CN" altLang="en-US" b="1" dirty="0">
              <a:effectLst>
                <a:outerShdw blurRad="38100" dist="38100" dir="2700000" algn="tl">
                  <a:srgbClr val="000000">
                    <a:alpha val="43137"/>
                  </a:srgbClr>
                </a:outerShdw>
              </a:effectLst>
            </a:endParaRPr>
          </a:p>
        </p:txBody>
      </p:sp>
      <p:sp>
        <p:nvSpPr>
          <p:cNvPr id="7" name="椭圆 6"/>
          <p:cNvSpPr/>
          <p:nvPr/>
        </p:nvSpPr>
        <p:spPr>
          <a:xfrm>
            <a:off x="4813685" y="4912067"/>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学业成就</a:t>
            </a:r>
            <a:endParaRPr lang="zh-CN" altLang="en-US" dirty="0"/>
          </a:p>
        </p:txBody>
      </p:sp>
      <p:sp>
        <p:nvSpPr>
          <p:cNvPr id="8" name="椭圆 7"/>
          <p:cNvSpPr/>
          <p:nvPr/>
        </p:nvSpPr>
        <p:spPr>
          <a:xfrm>
            <a:off x="4425705" y="2816502"/>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情绪健康</a:t>
            </a:r>
            <a:endParaRPr lang="zh-CN" altLang="en-US" dirty="0"/>
          </a:p>
        </p:txBody>
      </p:sp>
      <p:sp>
        <p:nvSpPr>
          <p:cNvPr id="9" name="椭圆 8"/>
          <p:cNvSpPr/>
          <p:nvPr/>
        </p:nvSpPr>
        <p:spPr>
          <a:xfrm>
            <a:off x="5342712" y="1352005"/>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自我概念</a:t>
            </a:r>
            <a:endParaRPr lang="zh-CN" altLang="en-US" dirty="0"/>
          </a:p>
        </p:txBody>
      </p:sp>
      <p:sp>
        <p:nvSpPr>
          <p:cNvPr id="10" name="椭圆 9"/>
          <p:cNvSpPr/>
          <p:nvPr/>
        </p:nvSpPr>
        <p:spPr>
          <a:xfrm>
            <a:off x="7411038" y="378178"/>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个体生活满意度</a:t>
            </a:r>
            <a:endParaRPr lang="zh-CN" altLang="en-US" dirty="0"/>
          </a:p>
        </p:txBody>
      </p:sp>
      <p:cxnSp>
        <p:nvCxnSpPr>
          <p:cNvPr id="12" name="直接箭头连接符 11"/>
          <p:cNvCxnSpPr>
            <a:endCxn id="10" idx="2"/>
          </p:cNvCxnSpPr>
          <p:nvPr/>
        </p:nvCxnSpPr>
        <p:spPr>
          <a:xfrm flipV="1">
            <a:off x="2106387" y="730875"/>
            <a:ext cx="5304651" cy="834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rot="21001573">
            <a:off x="3616750" y="868715"/>
            <a:ext cx="1709352" cy="261610"/>
          </a:xfrm>
          <a:prstGeom prst="rect">
            <a:avLst/>
          </a:prstGeom>
          <a:noFill/>
        </p:spPr>
        <p:txBody>
          <a:bodyPr wrap="square" rtlCol="0">
            <a:spAutoFit/>
          </a:bodyPr>
          <a:lstStyle/>
          <a:p>
            <a:r>
              <a:rPr lang="en-US" altLang="zh-CN" sz="1100" dirty="0" err="1" smtClean="0"/>
              <a:t>Samaha</a:t>
            </a:r>
            <a:r>
              <a:rPr lang="en-US" altLang="zh-CN" sz="1100" dirty="0" smtClean="0"/>
              <a:t> </a:t>
            </a:r>
            <a:r>
              <a:rPr lang="zh-CN" altLang="en-US" sz="1100" dirty="0" smtClean="0"/>
              <a:t>＆ </a:t>
            </a:r>
            <a:r>
              <a:rPr lang="en-US" altLang="zh-CN" sz="1100" dirty="0" err="1" smtClean="0"/>
              <a:t>Hawi</a:t>
            </a:r>
            <a:r>
              <a:rPr lang="zh-CN" altLang="en-US" sz="1100" dirty="0" smtClean="0"/>
              <a:t>，</a:t>
            </a:r>
            <a:r>
              <a:rPr lang="en-US" altLang="zh-CN" sz="1100" dirty="0" smtClean="0"/>
              <a:t>2016</a:t>
            </a:r>
            <a:endParaRPr lang="zh-CN" altLang="en-US" sz="1100" dirty="0"/>
          </a:p>
        </p:txBody>
      </p:sp>
      <p:cxnSp>
        <p:nvCxnSpPr>
          <p:cNvPr id="16" name="直接箭头连接符 15"/>
          <p:cNvCxnSpPr>
            <a:stCxn id="6" idx="6"/>
            <a:endCxn id="9" idx="2"/>
          </p:cNvCxnSpPr>
          <p:nvPr/>
        </p:nvCxnSpPr>
        <p:spPr>
          <a:xfrm flipV="1">
            <a:off x="2233751" y="1704702"/>
            <a:ext cx="3108961" cy="32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353135" y="1475749"/>
            <a:ext cx="2623457" cy="261610"/>
          </a:xfrm>
          <a:prstGeom prst="rect">
            <a:avLst/>
          </a:prstGeom>
          <a:noFill/>
        </p:spPr>
        <p:txBody>
          <a:bodyPr wrap="square" rtlCol="0">
            <a:spAutoFit/>
          </a:bodyPr>
          <a:lstStyle/>
          <a:p>
            <a:r>
              <a:rPr lang="en-US" altLang="zh-CN" sz="1100" dirty="0" err="1" smtClean="0"/>
              <a:t>Isiklar,Sar</a:t>
            </a:r>
            <a:r>
              <a:rPr lang="zh-CN" altLang="en-US" sz="1100" dirty="0" smtClean="0"/>
              <a:t> ＆ </a:t>
            </a:r>
            <a:r>
              <a:rPr lang="en-US" altLang="zh-CN" sz="1100" dirty="0" smtClean="0"/>
              <a:t>Durmuscelebi,2013</a:t>
            </a:r>
            <a:endParaRPr lang="zh-CN" altLang="en-US" sz="1100" dirty="0"/>
          </a:p>
        </p:txBody>
      </p:sp>
      <p:cxnSp>
        <p:nvCxnSpPr>
          <p:cNvPr id="19" name="直接箭头连接符 18"/>
          <p:cNvCxnSpPr>
            <a:stCxn id="6" idx="5"/>
          </p:cNvCxnSpPr>
          <p:nvPr/>
        </p:nvCxnSpPr>
        <p:spPr>
          <a:xfrm>
            <a:off x="2002276" y="1986753"/>
            <a:ext cx="2423429" cy="1011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rot="1269229">
            <a:off x="2604071" y="2279101"/>
            <a:ext cx="1384672" cy="261610"/>
          </a:xfrm>
          <a:prstGeom prst="rect">
            <a:avLst/>
          </a:prstGeom>
          <a:noFill/>
        </p:spPr>
        <p:txBody>
          <a:bodyPr wrap="square" rtlCol="0">
            <a:spAutoFit/>
          </a:bodyPr>
          <a:lstStyle/>
          <a:p>
            <a:r>
              <a:rPr lang="en-US" altLang="zh-CN" sz="1100" dirty="0" smtClean="0"/>
              <a:t>Jun</a:t>
            </a:r>
            <a:r>
              <a:rPr lang="zh-CN" altLang="en-US" sz="1100" dirty="0" smtClean="0"/>
              <a:t>，</a:t>
            </a:r>
            <a:r>
              <a:rPr lang="en-US" altLang="zh-CN" sz="1100" dirty="0" smtClean="0"/>
              <a:t>2016</a:t>
            </a:r>
            <a:endParaRPr lang="zh-CN" altLang="en-US" sz="1100" dirty="0"/>
          </a:p>
        </p:txBody>
      </p:sp>
      <p:cxnSp>
        <p:nvCxnSpPr>
          <p:cNvPr id="22" name="直接箭头连接符 21"/>
          <p:cNvCxnSpPr/>
          <p:nvPr/>
        </p:nvCxnSpPr>
        <p:spPr>
          <a:xfrm>
            <a:off x="1632857" y="2065563"/>
            <a:ext cx="3193878" cy="3120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rot="2592036">
            <a:off x="2202410" y="3494953"/>
            <a:ext cx="2521135" cy="261610"/>
          </a:xfrm>
          <a:prstGeom prst="rect">
            <a:avLst/>
          </a:prstGeom>
          <a:noFill/>
        </p:spPr>
        <p:txBody>
          <a:bodyPr wrap="square" rtlCol="0">
            <a:spAutoFit/>
          </a:bodyPr>
          <a:lstStyle/>
          <a:p>
            <a:r>
              <a:rPr lang="en-US" altLang="zh-CN" sz="1100" smtClean="0"/>
              <a:t>Samaha </a:t>
            </a:r>
            <a:r>
              <a:rPr lang="zh-CN" altLang="en-US" sz="1100" smtClean="0"/>
              <a:t>＆ </a:t>
            </a:r>
            <a:r>
              <a:rPr lang="en-US" altLang="zh-CN" sz="1100" smtClean="0"/>
              <a:t>Hawi</a:t>
            </a:r>
            <a:r>
              <a:rPr lang="zh-CN" altLang="en-US" sz="1100" smtClean="0"/>
              <a:t>，</a:t>
            </a:r>
            <a:r>
              <a:rPr lang="en-US" altLang="zh-CN" sz="1100" smtClean="0"/>
              <a:t>2016</a:t>
            </a:r>
            <a:endParaRPr lang="zh-CN" altLang="en-US" sz="1100" dirty="0"/>
          </a:p>
        </p:txBody>
      </p:sp>
      <p:sp>
        <p:nvSpPr>
          <p:cNvPr id="24" name="椭圆 23"/>
          <p:cNvSpPr/>
          <p:nvPr/>
        </p:nvSpPr>
        <p:spPr>
          <a:xfrm>
            <a:off x="2353135" y="5514158"/>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睡眠质量</a:t>
            </a:r>
            <a:endParaRPr lang="zh-CN" altLang="en-US" dirty="0"/>
          </a:p>
        </p:txBody>
      </p:sp>
      <p:sp>
        <p:nvSpPr>
          <p:cNvPr id="25" name="椭圆 24"/>
          <p:cNvSpPr/>
          <p:nvPr/>
        </p:nvSpPr>
        <p:spPr>
          <a:xfrm>
            <a:off x="6394292" y="4399854"/>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smtClean="0">
                <a:effectLst>
                  <a:outerShdw blurRad="38100" dist="38100" dir="2700000" algn="tl">
                    <a:srgbClr val="000000">
                      <a:alpha val="43137"/>
                    </a:srgbClr>
                  </a:outerShdw>
                </a:effectLst>
              </a:rPr>
              <a:t>拖延行为</a:t>
            </a:r>
            <a:endParaRPr lang="zh-CN" altLang="en-US" b="1" dirty="0">
              <a:effectLst>
                <a:outerShdw blurRad="38100" dist="38100" dir="2700000" algn="tl">
                  <a:srgbClr val="000000">
                    <a:alpha val="43137"/>
                  </a:srgbClr>
                </a:outerShdw>
              </a:effectLst>
            </a:endParaRPr>
          </a:p>
        </p:txBody>
      </p:sp>
      <p:sp>
        <p:nvSpPr>
          <p:cNvPr id="26" name="椭圆 25"/>
          <p:cNvSpPr/>
          <p:nvPr/>
        </p:nvSpPr>
        <p:spPr>
          <a:xfrm>
            <a:off x="6788317" y="2428392"/>
            <a:ext cx="1580607" cy="7053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smtClean="0">
                <a:effectLst>
                  <a:outerShdw blurRad="38100" dist="38100" dir="2700000" algn="tl">
                    <a:srgbClr val="000000">
                      <a:alpha val="43137"/>
                    </a:srgbClr>
                  </a:outerShdw>
                </a:effectLst>
              </a:rPr>
              <a:t>注意控制</a:t>
            </a:r>
            <a:endParaRPr lang="zh-CN" altLang="en-US" b="1" dirty="0">
              <a:effectLst>
                <a:outerShdw blurRad="38100" dist="38100" dir="2700000" algn="tl">
                  <a:srgbClr val="000000">
                    <a:alpha val="43137"/>
                  </a:srgbClr>
                </a:outerShdw>
              </a:effectLst>
            </a:endParaRPr>
          </a:p>
        </p:txBody>
      </p:sp>
      <p:cxnSp>
        <p:nvCxnSpPr>
          <p:cNvPr id="28" name="直接箭头连接符 27"/>
          <p:cNvCxnSpPr>
            <a:stCxn id="6" idx="4"/>
          </p:cNvCxnSpPr>
          <p:nvPr/>
        </p:nvCxnSpPr>
        <p:spPr>
          <a:xfrm>
            <a:off x="1443448" y="2090056"/>
            <a:ext cx="1325878" cy="3424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rot="4144074">
            <a:off x="1010678" y="3930816"/>
            <a:ext cx="2757862" cy="261610"/>
          </a:xfrm>
          <a:prstGeom prst="rect">
            <a:avLst/>
          </a:prstGeom>
          <a:noFill/>
        </p:spPr>
        <p:txBody>
          <a:bodyPr wrap="square" rtlCol="0">
            <a:spAutoFit/>
          </a:bodyPr>
          <a:lstStyle/>
          <a:p>
            <a:r>
              <a:rPr lang="en-US" altLang="zh-CN" sz="1100" smtClean="0"/>
              <a:t>Demirci</a:t>
            </a:r>
            <a:r>
              <a:rPr lang="zh-CN" altLang="en-US" sz="1100" smtClean="0"/>
              <a:t>，</a:t>
            </a:r>
            <a:r>
              <a:rPr lang="en-US" altLang="zh-CN" sz="1100" smtClean="0"/>
              <a:t>Akgnül</a:t>
            </a:r>
            <a:r>
              <a:rPr lang="zh-CN" altLang="en-US" sz="1100" smtClean="0"/>
              <a:t>，＆ </a:t>
            </a:r>
            <a:r>
              <a:rPr lang="en-US" altLang="zh-CN" sz="1100" smtClean="0"/>
              <a:t>Akpinar</a:t>
            </a:r>
            <a:r>
              <a:rPr lang="zh-CN" altLang="en-US" sz="1100" smtClean="0"/>
              <a:t>，</a:t>
            </a:r>
            <a:r>
              <a:rPr lang="en-US" altLang="zh-CN" sz="1100" smtClean="0"/>
              <a:t>2015</a:t>
            </a:r>
            <a:endParaRPr lang="zh-CN" altLang="en-US" sz="1100" dirty="0"/>
          </a:p>
        </p:txBody>
      </p:sp>
      <p:cxnSp>
        <p:nvCxnSpPr>
          <p:cNvPr id="31" name="直接箭头连接符 30"/>
          <p:cNvCxnSpPr>
            <a:endCxn id="26" idx="2"/>
          </p:cNvCxnSpPr>
          <p:nvPr/>
        </p:nvCxnSpPr>
        <p:spPr>
          <a:xfrm>
            <a:off x="2233751" y="1867989"/>
            <a:ext cx="4554566" cy="913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rot="590909">
            <a:off x="3716423" y="2066675"/>
            <a:ext cx="2155372" cy="261610"/>
          </a:xfrm>
          <a:prstGeom prst="rect">
            <a:avLst/>
          </a:prstGeom>
          <a:noFill/>
        </p:spPr>
        <p:txBody>
          <a:bodyPr wrap="square" rtlCol="0">
            <a:spAutoFit/>
          </a:bodyPr>
          <a:lstStyle/>
          <a:p>
            <a:r>
              <a:rPr lang="en-US" altLang="zh-CN" sz="1100" dirty="0" smtClean="0"/>
              <a:t>( Kim </a:t>
            </a:r>
            <a:r>
              <a:rPr lang="zh-CN" altLang="en-US" sz="1100" dirty="0" smtClean="0"/>
              <a:t>＆ </a:t>
            </a:r>
            <a:r>
              <a:rPr lang="en-US" altLang="zh-CN" sz="1100" dirty="0" smtClean="0"/>
              <a:t>Kang</a:t>
            </a:r>
            <a:r>
              <a:rPr lang="zh-CN" altLang="en-US" sz="1100" dirty="0" smtClean="0"/>
              <a:t>，</a:t>
            </a:r>
            <a:r>
              <a:rPr lang="en-US" altLang="zh-CN" sz="1100" dirty="0" smtClean="0"/>
              <a:t>2016</a:t>
            </a:r>
            <a:endParaRPr lang="zh-CN" altLang="en-US" sz="1100" dirty="0"/>
          </a:p>
        </p:txBody>
      </p:sp>
      <p:cxnSp>
        <p:nvCxnSpPr>
          <p:cNvPr id="34" name="直接箭头连接符 33"/>
          <p:cNvCxnSpPr>
            <a:endCxn id="25" idx="2"/>
          </p:cNvCxnSpPr>
          <p:nvPr/>
        </p:nvCxnSpPr>
        <p:spPr>
          <a:xfrm>
            <a:off x="2002276" y="2081892"/>
            <a:ext cx="4392016" cy="2670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rot="1855886">
            <a:off x="4752139" y="4237088"/>
            <a:ext cx="2674226" cy="261610"/>
          </a:xfrm>
          <a:prstGeom prst="rect">
            <a:avLst/>
          </a:prstGeom>
          <a:noFill/>
        </p:spPr>
        <p:txBody>
          <a:bodyPr wrap="square" rtlCol="0">
            <a:spAutoFit/>
          </a:bodyPr>
          <a:lstStyle/>
          <a:p>
            <a:r>
              <a:rPr lang="zh-CN" altLang="en-US" sz="1100" smtClean="0"/>
              <a:t>张潮，翟琳，王畅，</a:t>
            </a:r>
            <a:r>
              <a:rPr lang="en-US" altLang="zh-CN" sz="1100" smtClean="0"/>
              <a:t>2017</a:t>
            </a:r>
            <a:endParaRPr lang="zh-CN" altLang="en-US" sz="1100" dirty="0"/>
          </a:p>
        </p:txBody>
      </p:sp>
      <p:sp>
        <p:nvSpPr>
          <p:cNvPr id="42" name="圆角矩形 41"/>
          <p:cNvSpPr/>
          <p:nvPr/>
        </p:nvSpPr>
        <p:spPr>
          <a:xfrm>
            <a:off x="8991645" y="2667478"/>
            <a:ext cx="1393326" cy="4288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环境因素</a:t>
            </a:r>
            <a:endParaRPr lang="zh-CN" altLang="en-US" dirty="0"/>
          </a:p>
        </p:txBody>
      </p:sp>
      <p:cxnSp>
        <p:nvCxnSpPr>
          <p:cNvPr id="45" name="直接箭头连接符 44"/>
          <p:cNvCxnSpPr>
            <a:endCxn id="25" idx="7"/>
          </p:cNvCxnSpPr>
          <p:nvPr/>
        </p:nvCxnSpPr>
        <p:spPr>
          <a:xfrm flipH="1">
            <a:off x="7743424" y="3133786"/>
            <a:ext cx="1248221" cy="136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rot="18742335">
            <a:off x="7318855" y="3437592"/>
            <a:ext cx="2268539" cy="261610"/>
          </a:xfrm>
          <a:prstGeom prst="rect">
            <a:avLst/>
          </a:prstGeom>
          <a:noFill/>
        </p:spPr>
        <p:txBody>
          <a:bodyPr wrap="square" rtlCol="0">
            <a:spAutoFit/>
          </a:bodyPr>
          <a:lstStyle/>
          <a:p>
            <a:r>
              <a:rPr lang="zh-CN" altLang="en-US" sz="1100" smtClean="0"/>
              <a:t>张萌，陈英和，</a:t>
            </a:r>
            <a:r>
              <a:rPr lang="en-US" altLang="zh-CN" sz="1100" smtClean="0"/>
              <a:t>2013</a:t>
            </a:r>
            <a:endParaRPr lang="zh-CN" altLang="en-US" sz="1100" dirty="0"/>
          </a:p>
        </p:txBody>
      </p:sp>
      <p:sp>
        <p:nvSpPr>
          <p:cNvPr id="47" name="圆角矩形 46"/>
          <p:cNvSpPr/>
          <p:nvPr/>
        </p:nvSpPr>
        <p:spPr>
          <a:xfrm>
            <a:off x="9545196" y="3995934"/>
            <a:ext cx="2646804" cy="16045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人格特质（如完美主义）</a:t>
            </a:r>
            <a:endParaRPr lang="en-US" altLang="zh-CN" dirty="0" smtClean="0"/>
          </a:p>
          <a:p>
            <a:pPr algn="ctr"/>
            <a:r>
              <a:rPr lang="zh-CN" altLang="en-US" dirty="0" smtClean="0"/>
              <a:t>情绪（如焦虑）</a:t>
            </a:r>
            <a:endParaRPr lang="en-US" altLang="zh-CN" dirty="0" smtClean="0"/>
          </a:p>
          <a:p>
            <a:pPr algn="ctr"/>
            <a:r>
              <a:rPr lang="zh-CN" altLang="en-US" dirty="0" smtClean="0"/>
              <a:t>认知</a:t>
            </a:r>
            <a:r>
              <a:rPr lang="en-US" altLang="zh-CN" dirty="0" smtClean="0"/>
              <a:t>( </a:t>
            </a:r>
            <a:r>
              <a:rPr lang="zh-CN" altLang="en-US" dirty="0" smtClean="0"/>
              <a:t>如注意控制</a:t>
            </a:r>
            <a:r>
              <a:rPr lang="en-US" altLang="zh-CN" dirty="0" smtClean="0"/>
              <a:t>)</a:t>
            </a:r>
          </a:p>
          <a:p>
            <a:pPr algn="ctr"/>
            <a:r>
              <a:rPr lang="zh-CN" altLang="en-US" dirty="0" smtClean="0"/>
              <a:t>行为</a:t>
            </a:r>
            <a:r>
              <a:rPr lang="en-US" altLang="zh-CN" dirty="0" smtClean="0"/>
              <a:t>( </a:t>
            </a:r>
            <a:r>
              <a:rPr lang="zh-CN" altLang="en-US" dirty="0" smtClean="0"/>
              <a:t>如成瘾行为</a:t>
            </a:r>
            <a:r>
              <a:rPr lang="en-US" altLang="zh-CN" dirty="0" smtClean="0"/>
              <a:t>)</a:t>
            </a:r>
            <a:endParaRPr lang="zh-CN" altLang="en-US" dirty="0" smtClean="0"/>
          </a:p>
        </p:txBody>
      </p:sp>
      <p:cxnSp>
        <p:nvCxnSpPr>
          <p:cNvPr id="49" name="直接箭头连接符 48"/>
          <p:cNvCxnSpPr>
            <a:stCxn id="47" idx="1"/>
            <a:endCxn id="25" idx="6"/>
          </p:cNvCxnSpPr>
          <p:nvPr/>
        </p:nvCxnSpPr>
        <p:spPr>
          <a:xfrm flipH="1" flipV="1">
            <a:off x="7974899" y="4752551"/>
            <a:ext cx="1570297" cy="4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913521" y="4399854"/>
            <a:ext cx="1840658" cy="430887"/>
          </a:xfrm>
          <a:prstGeom prst="rect">
            <a:avLst/>
          </a:prstGeom>
          <a:noFill/>
        </p:spPr>
        <p:txBody>
          <a:bodyPr wrap="square" rtlCol="0">
            <a:spAutoFit/>
          </a:bodyPr>
          <a:lstStyle/>
          <a:p>
            <a:pPr algn="ctr"/>
            <a:r>
              <a:rPr lang="zh-CN" altLang="en-US" sz="1100" dirty="0" smtClean="0"/>
              <a:t>唐凯晴等，</a:t>
            </a:r>
            <a:r>
              <a:rPr lang="en-US" altLang="zh-CN" sz="1100" dirty="0" smtClean="0"/>
              <a:t>2015; </a:t>
            </a:r>
          </a:p>
          <a:p>
            <a:pPr algn="ctr"/>
            <a:r>
              <a:rPr lang="en-US" altLang="zh-CN" sz="1100" dirty="0" smtClean="0"/>
              <a:t>Ferrari</a:t>
            </a:r>
            <a:r>
              <a:rPr lang="zh-CN" altLang="en-US" sz="1100" dirty="0" smtClean="0"/>
              <a:t>，</a:t>
            </a:r>
            <a:r>
              <a:rPr lang="en-US" altLang="zh-CN" sz="1100" dirty="0" smtClean="0"/>
              <a:t>2012</a:t>
            </a:r>
            <a:endParaRPr lang="zh-CN" altLang="en-US" sz="1100" dirty="0"/>
          </a:p>
        </p:txBody>
      </p:sp>
      <p:sp>
        <p:nvSpPr>
          <p:cNvPr id="53" name="圆角矩形 52"/>
          <p:cNvSpPr/>
          <p:nvPr/>
        </p:nvSpPr>
        <p:spPr>
          <a:xfrm>
            <a:off x="8617533" y="6086002"/>
            <a:ext cx="1393326" cy="4288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环境因素</a:t>
            </a:r>
            <a:endParaRPr lang="zh-CN" altLang="en-US" dirty="0"/>
          </a:p>
        </p:txBody>
      </p:sp>
      <p:cxnSp>
        <p:nvCxnSpPr>
          <p:cNvPr id="55" name="直接箭头连接符 54"/>
          <p:cNvCxnSpPr>
            <a:stCxn id="53" idx="1"/>
          </p:cNvCxnSpPr>
          <p:nvPr/>
        </p:nvCxnSpPr>
        <p:spPr>
          <a:xfrm flipH="1" flipV="1">
            <a:off x="7592053" y="5088761"/>
            <a:ext cx="1025480" cy="1211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rot="2992736">
            <a:off x="7525022" y="5514232"/>
            <a:ext cx="1469547" cy="261610"/>
          </a:xfrm>
          <a:prstGeom prst="rect">
            <a:avLst/>
          </a:prstGeom>
          <a:noFill/>
        </p:spPr>
        <p:txBody>
          <a:bodyPr wrap="square" rtlCol="0">
            <a:spAutoFit/>
          </a:bodyPr>
          <a:lstStyle/>
          <a:p>
            <a:r>
              <a:rPr lang="en-US" altLang="zh-CN" sz="1100" dirty="0" err="1" smtClean="0"/>
              <a:t>Kandemir</a:t>
            </a:r>
            <a:r>
              <a:rPr lang="zh-CN" altLang="en-US" sz="1100" dirty="0" smtClean="0"/>
              <a:t>，</a:t>
            </a:r>
            <a:r>
              <a:rPr lang="en-US" altLang="zh-CN" sz="1100" dirty="0" smtClean="0"/>
              <a:t>2014</a:t>
            </a:r>
            <a:endParaRPr lang="zh-CN" altLang="en-US" sz="1100" dirty="0"/>
          </a:p>
        </p:txBody>
      </p:sp>
      <p:sp>
        <p:nvSpPr>
          <p:cNvPr id="61" name="文本框 60"/>
          <p:cNvSpPr txBox="1"/>
          <p:nvPr/>
        </p:nvSpPr>
        <p:spPr>
          <a:xfrm rot="2997006">
            <a:off x="7241978" y="5612420"/>
            <a:ext cx="1413025" cy="371302"/>
          </a:xfrm>
          <a:prstGeom prst="rect">
            <a:avLst/>
          </a:prstGeom>
          <a:noFill/>
        </p:spPr>
        <p:txBody>
          <a:bodyPr wrap="square" rtlCol="0">
            <a:spAutoFit/>
          </a:bodyPr>
          <a:lstStyle/>
          <a:p>
            <a:r>
              <a:rPr lang="zh-CN" altLang="en-US" b="1" dirty="0" smtClean="0">
                <a:solidFill>
                  <a:srgbClr val="FF0000"/>
                </a:solidFill>
              </a:rPr>
              <a:t>重要影响</a:t>
            </a:r>
            <a:endParaRPr lang="zh-CN" altLang="en-US" b="1" dirty="0">
              <a:solidFill>
                <a:srgbClr val="FF0000"/>
              </a:solidFill>
            </a:endParaRPr>
          </a:p>
        </p:txBody>
      </p:sp>
      <p:sp>
        <p:nvSpPr>
          <p:cNvPr id="62" name="文本框 61"/>
          <p:cNvSpPr txBox="1"/>
          <p:nvPr/>
        </p:nvSpPr>
        <p:spPr>
          <a:xfrm rot="1873667">
            <a:off x="2157343" y="3521269"/>
            <a:ext cx="4582442" cy="400110"/>
          </a:xfrm>
          <a:prstGeom prst="rect">
            <a:avLst/>
          </a:prstGeom>
          <a:noFill/>
        </p:spPr>
        <p:txBody>
          <a:bodyPr wrap="square" rtlCol="0">
            <a:spAutoFit/>
          </a:bodyPr>
          <a:lstStyle/>
          <a:p>
            <a:r>
              <a:rPr lang="zh-CN" altLang="en-US" sz="2000" b="1" dirty="0" smtClean="0">
                <a:solidFill>
                  <a:srgbClr val="FF0000"/>
                </a:solidFill>
              </a:rPr>
              <a:t>如何、何时影响仍需进一步探讨</a:t>
            </a:r>
            <a:endParaRPr lang="zh-CN" altLang="en-US" sz="2000" b="1" dirty="0">
              <a:solidFill>
                <a:srgbClr val="FF0000"/>
              </a:solidFill>
            </a:endParaRPr>
          </a:p>
        </p:txBody>
      </p:sp>
    </p:spTree>
    <p:extLst>
      <p:ext uri="{BB962C8B-B14F-4D97-AF65-F5344CB8AC3E}">
        <p14:creationId xmlns:p14="http://schemas.microsoft.com/office/powerpoint/2010/main" val="368049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3954" y="1162594"/>
            <a:ext cx="10739846" cy="5014369"/>
          </a:xfrm>
        </p:spPr>
        <p:txBody>
          <a:bodyPr>
            <a:normAutofit/>
          </a:bodyPr>
          <a:lstStyle/>
          <a:p>
            <a:r>
              <a:rPr lang="zh-CN" altLang="en-US" sz="2400" dirty="0" smtClean="0"/>
              <a:t>近年来，有研究者认为拖延行为可能是</a:t>
            </a:r>
            <a:r>
              <a:rPr lang="zh-CN" altLang="en-US" sz="2400" b="1" dirty="0" smtClean="0">
                <a:effectLst>
                  <a:outerShdw blurRad="38100" dist="38100" dir="2700000" algn="tl">
                    <a:srgbClr val="000000">
                      <a:alpha val="43137"/>
                    </a:srgbClr>
                  </a:outerShdw>
                </a:effectLst>
              </a:rPr>
              <a:t>多种因素共同作用</a:t>
            </a:r>
            <a:r>
              <a:rPr lang="zh-CN" altLang="en-US" sz="2400" dirty="0" smtClean="0"/>
              <a:t>的结果</a:t>
            </a:r>
            <a:r>
              <a:rPr lang="en-US" altLang="zh-CN" sz="2400" dirty="0" smtClean="0"/>
              <a:t>( </a:t>
            </a:r>
            <a:r>
              <a:rPr lang="en-US" altLang="zh-CN" sz="2400" dirty="0" err="1" smtClean="0"/>
              <a:t>Procee</a:t>
            </a:r>
            <a:r>
              <a:rPr lang="zh-CN" altLang="en-US" sz="2400" dirty="0" smtClean="0"/>
              <a:t>，</a:t>
            </a:r>
            <a:r>
              <a:rPr lang="en-US" altLang="zh-CN" sz="2400" dirty="0" err="1" smtClean="0"/>
              <a:t>Kamphorst</a:t>
            </a:r>
            <a:r>
              <a:rPr lang="zh-CN" altLang="en-US" sz="2400" dirty="0" smtClean="0"/>
              <a:t>，</a:t>
            </a:r>
            <a:r>
              <a:rPr lang="en-US" altLang="zh-CN" sz="2400" dirty="0" smtClean="0"/>
              <a:t>Meyer</a:t>
            </a:r>
            <a:r>
              <a:rPr lang="zh-CN" altLang="en-US" sz="2400" dirty="0" smtClean="0"/>
              <a:t>，＆ </a:t>
            </a:r>
            <a:r>
              <a:rPr lang="en-US" altLang="zh-CN" sz="2400" dirty="0" smtClean="0"/>
              <a:t>Van </a:t>
            </a:r>
            <a:r>
              <a:rPr lang="en-US" altLang="zh-CN" sz="2400" dirty="0" err="1" smtClean="0"/>
              <a:t>Wissen</a:t>
            </a:r>
            <a:r>
              <a:rPr lang="zh-CN" altLang="en-US" sz="2400" dirty="0" smtClean="0"/>
              <a:t>，</a:t>
            </a:r>
            <a:r>
              <a:rPr lang="en-US" altLang="zh-CN" sz="2400" dirty="0" smtClean="0"/>
              <a:t>2013; </a:t>
            </a:r>
            <a:r>
              <a:rPr lang="zh-CN" altLang="en-US" sz="2400" dirty="0" smtClean="0"/>
              <a:t>宋梅歌，苏缇，冯廷勇，</a:t>
            </a:r>
            <a:r>
              <a:rPr lang="en-US" altLang="zh-CN" sz="2400" dirty="0" smtClean="0"/>
              <a:t>2015) </a:t>
            </a:r>
            <a:r>
              <a:rPr lang="zh-CN" altLang="en-US" sz="2400" dirty="0" smtClean="0"/>
              <a:t>，手机成瘾与拖延行为的关系可能受到</a:t>
            </a:r>
            <a:r>
              <a:rPr lang="zh-CN" altLang="en-US" sz="2400" b="1" dirty="0" smtClean="0">
                <a:effectLst>
                  <a:outerShdw blurRad="38100" dist="38100" dir="2700000" algn="tl">
                    <a:srgbClr val="000000">
                      <a:alpha val="43137"/>
                    </a:srgbClr>
                  </a:outerShdw>
                </a:effectLst>
              </a:rPr>
              <a:t>多种因素的影响</a:t>
            </a:r>
            <a:r>
              <a:rPr lang="zh-CN" altLang="en-US" sz="2400" dirty="0" smtClean="0"/>
              <a:t>。</a:t>
            </a:r>
            <a:endParaRPr lang="en-US" altLang="zh-CN" sz="2400" dirty="0" smtClean="0"/>
          </a:p>
          <a:p>
            <a:r>
              <a:rPr lang="zh-CN" altLang="en-US" sz="2400" dirty="0" smtClean="0"/>
              <a:t>个体</a:t>
            </a:r>
            <a:r>
              <a:rPr lang="en-US" altLang="zh-CN" sz="2400" dirty="0" smtClean="0"/>
              <a:t>—</a:t>
            </a:r>
            <a:r>
              <a:rPr lang="zh-CN" altLang="en-US" sz="2400" dirty="0" smtClean="0"/>
              <a:t>环境交互作用理论指出个体的行为问题是</a:t>
            </a:r>
            <a:r>
              <a:rPr lang="zh-CN" altLang="en-US" sz="2400" b="1" dirty="0" smtClean="0">
                <a:effectLst>
                  <a:outerShdw blurRad="38100" dist="38100" dir="2700000" algn="tl">
                    <a:srgbClr val="000000">
                      <a:alpha val="43137"/>
                    </a:srgbClr>
                  </a:outerShdw>
                </a:effectLst>
              </a:rPr>
              <a:t>消极因素和个体特质因素交互作用</a:t>
            </a:r>
            <a:r>
              <a:rPr lang="zh-CN" altLang="en-US" sz="2400" dirty="0" smtClean="0"/>
              <a:t>的结果</a:t>
            </a:r>
            <a:r>
              <a:rPr lang="en-US" altLang="zh-CN" sz="2400" dirty="0" smtClean="0"/>
              <a:t>( Lerner</a:t>
            </a:r>
            <a:r>
              <a:rPr lang="zh-CN" altLang="en-US" sz="2400" dirty="0" smtClean="0"/>
              <a:t>，</a:t>
            </a:r>
            <a:r>
              <a:rPr lang="en-US" altLang="zh-CN" sz="2400" dirty="0" smtClean="0"/>
              <a:t>Lerner</a:t>
            </a:r>
            <a:r>
              <a:rPr lang="zh-CN" altLang="en-US" sz="2400" dirty="0" smtClean="0"/>
              <a:t>，</a:t>
            </a:r>
            <a:r>
              <a:rPr lang="en-US" altLang="zh-CN" sz="2400" dirty="0" err="1" smtClean="0"/>
              <a:t>Almerigi</a:t>
            </a:r>
            <a:r>
              <a:rPr lang="zh-CN" altLang="en-US" sz="2400" dirty="0" smtClean="0"/>
              <a:t>，＆ </a:t>
            </a:r>
            <a:r>
              <a:rPr lang="en-US" altLang="zh-CN" sz="2400" dirty="0" err="1" smtClean="0"/>
              <a:t>Theokas</a:t>
            </a:r>
            <a:r>
              <a:rPr lang="zh-CN" altLang="en-US" sz="2400" dirty="0" smtClean="0"/>
              <a:t>，</a:t>
            </a:r>
            <a:r>
              <a:rPr lang="en-US" altLang="zh-CN" sz="2400" dirty="0" smtClean="0"/>
              <a:t>2006) </a:t>
            </a:r>
            <a:r>
              <a:rPr lang="zh-CN" altLang="en-US" sz="2400" dirty="0" smtClean="0"/>
              <a:t>。</a:t>
            </a:r>
            <a:endParaRPr lang="en-US" altLang="zh-CN" sz="2400" dirty="0" smtClean="0"/>
          </a:p>
          <a:p>
            <a:endParaRPr lang="en-US" altLang="zh-CN" sz="2400" dirty="0"/>
          </a:p>
          <a:p>
            <a:pPr marL="0" indent="0">
              <a:buNone/>
            </a:pPr>
            <a:endParaRPr lang="en-US" altLang="zh-CN" sz="2400" dirty="0" smtClean="0"/>
          </a:p>
          <a:p>
            <a:r>
              <a:rPr lang="zh-CN" altLang="en-US" sz="2400" dirty="0" smtClean="0"/>
              <a:t>因此有必要从</a:t>
            </a:r>
            <a:r>
              <a:rPr lang="zh-CN" altLang="en-US" sz="2400" b="1" dirty="0" smtClean="0">
                <a:effectLst>
                  <a:outerShdw blurRad="38100" dist="38100" dir="2700000" algn="tl">
                    <a:srgbClr val="000000">
                      <a:alpha val="43137"/>
                    </a:srgbClr>
                  </a:outerShdw>
                </a:effectLst>
              </a:rPr>
              <a:t>多因素整合的视角</a:t>
            </a:r>
            <a:r>
              <a:rPr lang="zh-CN" altLang="en-US" sz="2400" dirty="0" smtClean="0"/>
              <a:t>，同时考察行为因素</a:t>
            </a:r>
            <a:r>
              <a:rPr lang="en-US" altLang="zh-CN" sz="2400" dirty="0" smtClean="0"/>
              <a:t>( </a:t>
            </a:r>
            <a:r>
              <a:rPr lang="zh-CN" altLang="en-US" sz="2400" dirty="0" smtClean="0"/>
              <a:t>手机成瘾</a:t>
            </a:r>
            <a:r>
              <a:rPr lang="en-US" altLang="zh-CN" sz="2400" dirty="0" smtClean="0"/>
              <a:t>) </a:t>
            </a:r>
            <a:r>
              <a:rPr lang="zh-CN" altLang="en-US" sz="2400" dirty="0" smtClean="0"/>
              <a:t>、认知因素</a:t>
            </a:r>
            <a:r>
              <a:rPr lang="en-US" altLang="zh-CN" sz="2400" dirty="0" smtClean="0"/>
              <a:t>( </a:t>
            </a:r>
            <a:r>
              <a:rPr lang="zh-CN" altLang="en-US" sz="2400" dirty="0" smtClean="0"/>
              <a:t>注意控制</a:t>
            </a:r>
            <a:r>
              <a:rPr lang="en-US" altLang="zh-CN" sz="2400" dirty="0" smtClean="0"/>
              <a:t>) </a:t>
            </a:r>
            <a:r>
              <a:rPr lang="zh-CN" altLang="en-US" sz="2400" dirty="0" smtClean="0"/>
              <a:t>及自我调节能力</a:t>
            </a:r>
            <a:r>
              <a:rPr lang="en-US" altLang="zh-CN" sz="2400" dirty="0" smtClean="0"/>
              <a:t>( </a:t>
            </a:r>
            <a:r>
              <a:rPr lang="zh-CN" altLang="en-US" sz="2400" dirty="0" smtClean="0"/>
              <a:t>意志控制</a:t>
            </a:r>
            <a:r>
              <a:rPr lang="en-US" altLang="zh-CN" sz="2400" dirty="0" smtClean="0"/>
              <a:t>)</a:t>
            </a:r>
            <a:r>
              <a:rPr lang="zh-CN" altLang="en-US" sz="2400" dirty="0" smtClean="0"/>
              <a:t>对个体拖延行为影响。</a:t>
            </a:r>
            <a:endParaRPr lang="zh-CN" altLang="en-US" sz="2400" dirty="0"/>
          </a:p>
        </p:txBody>
      </p:sp>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右箭头 4"/>
          <p:cNvSpPr/>
          <p:nvPr/>
        </p:nvSpPr>
        <p:spPr>
          <a:xfrm>
            <a:off x="849085" y="222068"/>
            <a:ext cx="1815738"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3.3 </a:t>
            </a:r>
            <a:r>
              <a:rPr lang="zh-CN" altLang="en-US" dirty="0" smtClean="0"/>
              <a:t>模型依据</a:t>
            </a:r>
            <a:endParaRPr lang="zh-CN" altLang="en-US" dirty="0"/>
          </a:p>
        </p:txBody>
      </p:sp>
      <p:sp>
        <p:nvSpPr>
          <p:cNvPr id="6" name="文本框 5"/>
          <p:cNvSpPr txBox="1"/>
          <p:nvPr/>
        </p:nvSpPr>
        <p:spPr>
          <a:xfrm>
            <a:off x="2808514" y="355749"/>
            <a:ext cx="7419702" cy="584775"/>
          </a:xfrm>
          <a:prstGeom prst="rect">
            <a:avLst/>
          </a:prstGeom>
          <a:noFill/>
        </p:spPr>
        <p:txBody>
          <a:bodyPr wrap="square" rtlCol="0">
            <a:spAutoFit/>
          </a:bodyPr>
          <a:lstStyle/>
          <a:p>
            <a:r>
              <a:rPr lang="en-US" altLang="zh-CN" sz="3200" b="1" dirty="0" smtClean="0"/>
              <a:t>Why</a:t>
            </a:r>
            <a:r>
              <a:rPr lang="zh-CN" altLang="en-US" sz="3200" b="1" dirty="0" smtClean="0"/>
              <a:t>多因素？</a:t>
            </a:r>
            <a:endParaRPr lang="zh-CN" altLang="en-US" sz="3200" b="1" dirty="0"/>
          </a:p>
        </p:txBody>
      </p:sp>
    </p:spTree>
    <p:extLst>
      <p:ext uri="{BB962C8B-B14F-4D97-AF65-F5344CB8AC3E}">
        <p14:creationId xmlns:p14="http://schemas.microsoft.com/office/powerpoint/2010/main" val="1138081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6577" y="1227909"/>
            <a:ext cx="10515600" cy="2063931"/>
          </a:xfrm>
        </p:spPr>
        <p:txBody>
          <a:bodyPr>
            <a:normAutofit/>
          </a:bodyPr>
          <a:lstStyle/>
          <a:p>
            <a:r>
              <a:rPr lang="zh-CN" altLang="en-US" sz="2400" dirty="0" smtClean="0"/>
              <a:t>自我控制的执行功能理论：</a:t>
            </a:r>
            <a:r>
              <a:rPr lang="zh-CN" altLang="en-US" sz="2400" b="1" dirty="0" smtClean="0">
                <a:effectLst>
                  <a:outerShdw blurRad="38100" dist="38100" dir="2700000" algn="tl">
                    <a:srgbClr val="000000">
                      <a:alpha val="43137"/>
                    </a:srgbClr>
                  </a:outerShdw>
                </a:effectLst>
              </a:rPr>
              <a:t>注意控制不足</a:t>
            </a:r>
            <a:r>
              <a:rPr lang="zh-CN" altLang="en-US" sz="2400" dirty="0" smtClean="0"/>
              <a:t>是诱发</a:t>
            </a:r>
            <a:r>
              <a:rPr lang="zh-CN" altLang="en-US" sz="2400" b="1" dirty="0" smtClean="0">
                <a:effectLst>
                  <a:outerShdw blurRad="38100" dist="38100" dir="2700000" algn="tl">
                    <a:srgbClr val="000000">
                      <a:alpha val="43137"/>
                    </a:srgbClr>
                  </a:outerShdw>
                </a:effectLst>
              </a:rPr>
              <a:t>拖延行为</a:t>
            </a:r>
            <a:r>
              <a:rPr lang="zh-CN" altLang="en-US" sz="2400" dirty="0" smtClean="0"/>
              <a:t>的关键认知因素</a:t>
            </a:r>
            <a:r>
              <a:rPr lang="en-US" altLang="zh-CN" sz="2400" dirty="0" smtClean="0"/>
              <a:t>( </a:t>
            </a:r>
            <a:r>
              <a:rPr lang="en-US" altLang="zh-CN" sz="2400" dirty="0" err="1" smtClean="0"/>
              <a:t>Fernie</a:t>
            </a:r>
            <a:r>
              <a:rPr lang="zh-CN" altLang="en-US" sz="2400" dirty="0" smtClean="0"/>
              <a:t>，</a:t>
            </a:r>
            <a:r>
              <a:rPr lang="en-US" altLang="zh-CN" sz="2400" dirty="0" err="1" smtClean="0"/>
              <a:t>Mckenzie</a:t>
            </a:r>
            <a:r>
              <a:rPr lang="zh-CN" altLang="en-US" sz="2400" dirty="0" smtClean="0"/>
              <a:t>，</a:t>
            </a:r>
            <a:r>
              <a:rPr lang="en-US" altLang="zh-CN" sz="2400" dirty="0" err="1" smtClean="0"/>
              <a:t>Nikcevic</a:t>
            </a:r>
            <a:r>
              <a:rPr lang="zh-CN" altLang="en-US" sz="2400" dirty="0" smtClean="0"/>
              <a:t>，</a:t>
            </a:r>
            <a:r>
              <a:rPr lang="en-US" altLang="zh-CN" sz="2400" dirty="0" smtClean="0"/>
              <a:t>Caselli</a:t>
            </a:r>
            <a:r>
              <a:rPr lang="zh-CN" altLang="en-US" sz="2400" dirty="0" smtClean="0"/>
              <a:t>，＆ </a:t>
            </a:r>
            <a:r>
              <a:rPr lang="en-US" altLang="zh-CN" sz="2400" dirty="0" err="1" smtClean="0"/>
              <a:t>Spada</a:t>
            </a:r>
            <a:r>
              <a:rPr lang="zh-CN" altLang="en-US" sz="2400" dirty="0" smtClean="0"/>
              <a:t>，</a:t>
            </a:r>
            <a:r>
              <a:rPr lang="en-US" altLang="zh-CN" sz="2400" dirty="0" smtClean="0"/>
              <a:t>2016) </a:t>
            </a:r>
            <a:r>
              <a:rPr lang="zh-CN" altLang="en-US" sz="2400" dirty="0" smtClean="0"/>
              <a:t>。</a:t>
            </a:r>
            <a:endParaRPr lang="en-US" altLang="zh-CN" sz="2400" dirty="0" smtClean="0"/>
          </a:p>
          <a:p>
            <a:r>
              <a:rPr lang="zh-CN" altLang="en-US" sz="2400" dirty="0" smtClean="0"/>
              <a:t>有研究指出注意控制可能是解释其他因素“如何影响”个体</a:t>
            </a:r>
            <a:r>
              <a:rPr lang="zh-CN" altLang="en-US" sz="2400" b="1" dirty="0" smtClean="0">
                <a:effectLst>
                  <a:outerShdw blurRad="38100" dist="38100" dir="2700000" algn="tl">
                    <a:srgbClr val="000000">
                      <a:alpha val="43137"/>
                    </a:srgbClr>
                  </a:outerShdw>
                </a:effectLst>
              </a:rPr>
              <a:t>心理</a:t>
            </a:r>
            <a:r>
              <a:rPr lang="zh-CN" altLang="en-US" sz="2400" dirty="0" smtClean="0"/>
              <a:t>及</a:t>
            </a:r>
            <a:r>
              <a:rPr lang="zh-CN" altLang="en-US" sz="2400" b="1" dirty="0" smtClean="0">
                <a:effectLst>
                  <a:outerShdw blurRad="38100" dist="38100" dir="2700000" algn="tl">
                    <a:srgbClr val="000000">
                      <a:alpha val="43137"/>
                    </a:srgbClr>
                  </a:outerShdw>
                </a:effectLst>
              </a:rPr>
              <a:t>行为</a:t>
            </a:r>
            <a:r>
              <a:rPr lang="zh-CN" altLang="en-US" sz="2400" dirty="0" smtClean="0"/>
              <a:t>适应的</a:t>
            </a:r>
            <a:r>
              <a:rPr lang="zh-CN" altLang="en-US" sz="2400" b="1" dirty="0" smtClean="0">
                <a:effectLst>
                  <a:outerShdw blurRad="38100" dist="38100" dir="2700000" algn="tl">
                    <a:srgbClr val="000000">
                      <a:alpha val="43137"/>
                    </a:srgbClr>
                  </a:outerShdw>
                </a:effectLst>
              </a:rPr>
              <a:t>重要中介变量</a:t>
            </a:r>
            <a:r>
              <a:rPr lang="en-US" altLang="zh-CN" sz="2400" dirty="0" smtClean="0"/>
              <a:t>( Marshall</a:t>
            </a:r>
            <a:r>
              <a:rPr lang="zh-CN" altLang="en-US" sz="2400" dirty="0" smtClean="0"/>
              <a:t>，</a:t>
            </a:r>
            <a:r>
              <a:rPr lang="en-US" altLang="zh-CN" sz="2400" dirty="0" smtClean="0"/>
              <a:t>2013) </a:t>
            </a:r>
            <a:r>
              <a:rPr lang="zh-CN" altLang="en-US" sz="2400" dirty="0" smtClean="0"/>
              <a:t>。</a:t>
            </a:r>
            <a:endParaRPr lang="en-US" altLang="zh-CN" sz="2400" dirty="0" smtClean="0"/>
          </a:p>
          <a:p>
            <a:r>
              <a:rPr lang="zh-CN" altLang="en-US" sz="2400" dirty="0" smtClean="0"/>
              <a:t>因此有必要考察注意控制在二者关系中的中介作用</a:t>
            </a:r>
            <a:endParaRPr lang="zh-CN" altLang="en-US" sz="2400" dirty="0"/>
          </a:p>
        </p:txBody>
      </p:sp>
      <p:sp>
        <p:nvSpPr>
          <p:cNvPr id="4" name="文本框 3"/>
          <p:cNvSpPr txBox="1"/>
          <p:nvPr/>
        </p:nvSpPr>
        <p:spPr>
          <a:xfrm>
            <a:off x="822960" y="444137"/>
            <a:ext cx="7576457" cy="584775"/>
          </a:xfrm>
          <a:prstGeom prst="rect">
            <a:avLst/>
          </a:prstGeom>
          <a:noFill/>
        </p:spPr>
        <p:txBody>
          <a:bodyPr wrap="square" rtlCol="0">
            <a:spAutoFit/>
          </a:bodyPr>
          <a:lstStyle/>
          <a:p>
            <a:r>
              <a:rPr lang="en-US" altLang="zh-CN" sz="3200" b="1" dirty="0" smtClean="0"/>
              <a:t>Why</a:t>
            </a:r>
            <a:r>
              <a:rPr lang="zh-CN" altLang="en-US" sz="3200" b="1" dirty="0" smtClean="0"/>
              <a:t>中介及调节机制？</a:t>
            </a:r>
            <a:endParaRPr lang="zh-CN" altLang="en-US" sz="3200" b="1" dirty="0"/>
          </a:p>
        </p:txBody>
      </p:sp>
      <p:sp>
        <p:nvSpPr>
          <p:cNvPr id="5" name="矩形 4"/>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文本框 7"/>
          <p:cNvSpPr txBox="1"/>
          <p:nvPr/>
        </p:nvSpPr>
        <p:spPr>
          <a:xfrm>
            <a:off x="916577" y="3490837"/>
            <a:ext cx="10972800"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意志控制是其它因素影响个体</a:t>
            </a:r>
            <a:r>
              <a:rPr lang="zh-CN" altLang="en-US" sz="2400" dirty="0" smtClean="0">
                <a:effectLst>
                  <a:outerShdw blurRad="38100" dist="38100" dir="2700000" algn="tl">
                    <a:srgbClr val="000000">
                      <a:alpha val="43137"/>
                    </a:srgbClr>
                  </a:outerShdw>
                </a:effectLst>
              </a:rPr>
              <a:t>行为</a:t>
            </a:r>
            <a:r>
              <a:rPr lang="zh-CN" altLang="en-US" sz="2400" dirty="0" smtClean="0"/>
              <a:t>问题的</a:t>
            </a:r>
            <a:r>
              <a:rPr lang="zh-CN" altLang="en-US" sz="2400" b="1" dirty="0" smtClean="0">
                <a:effectLst>
                  <a:outerShdw blurRad="38100" dist="38100" dir="2700000" algn="tl">
                    <a:srgbClr val="000000">
                      <a:alpha val="43137"/>
                    </a:srgbClr>
                  </a:outerShdw>
                </a:effectLst>
              </a:rPr>
              <a:t>重要调节变量</a:t>
            </a:r>
            <a:r>
              <a:rPr lang="zh-CN" altLang="en-US" sz="2400" dirty="0" smtClean="0"/>
              <a:t>，有助于缓解其他因素对个体心理及行为的消极影响</a:t>
            </a:r>
            <a:r>
              <a:rPr lang="en-US" altLang="zh-CN" sz="2400" dirty="0" smtClean="0"/>
              <a:t>( </a:t>
            </a:r>
            <a:r>
              <a:rPr lang="zh-CN" altLang="en-US" sz="2400" dirty="0" smtClean="0"/>
              <a:t>陈武，李董平，鲍振宙，闫昱文，周宗奎，</a:t>
            </a:r>
            <a:r>
              <a:rPr lang="en-US" altLang="zh-CN" sz="2400" dirty="0" smtClean="0"/>
              <a:t>2015) </a:t>
            </a:r>
            <a:r>
              <a:rPr lang="zh-CN" altLang="en-US" sz="2400" dirty="0" smtClean="0"/>
              <a:t>。</a:t>
            </a:r>
            <a:endParaRPr lang="en-US" altLang="zh-CN" sz="2400" dirty="0" smtClean="0"/>
          </a:p>
          <a:p>
            <a:pPr marL="342900" indent="-342900">
              <a:buFont typeface="Arial" panose="020B0604020202020204" pitchFamily="34" charset="0"/>
              <a:buChar char="•"/>
            </a:pPr>
            <a:r>
              <a:rPr lang="zh-CN" altLang="en-US" sz="2400" dirty="0" smtClean="0"/>
              <a:t>拖延行为的自我调节失败理论</a:t>
            </a:r>
            <a:r>
              <a:rPr lang="en-US" altLang="zh-CN" sz="2400" dirty="0" smtClean="0"/>
              <a:t>( Self-</a:t>
            </a:r>
            <a:r>
              <a:rPr lang="zh-CN" altLang="en-US" sz="2400" dirty="0" smtClean="0"/>
              <a:t>Ｒ</a:t>
            </a:r>
            <a:r>
              <a:rPr lang="en-US" altLang="zh-CN" sz="2400" dirty="0" err="1" smtClean="0"/>
              <a:t>egulatory</a:t>
            </a:r>
            <a:r>
              <a:rPr lang="en-US" altLang="zh-CN" sz="2400" dirty="0" smtClean="0"/>
              <a:t> </a:t>
            </a:r>
            <a:r>
              <a:rPr lang="en-US" altLang="zh-CN" sz="2400" dirty="0" err="1" smtClean="0"/>
              <a:t>Failure</a:t>
            </a:r>
            <a:r>
              <a:rPr lang="en-US" altLang="zh-CN" sz="2400" dirty="0" smtClean="0"/>
              <a:t> Theory) </a:t>
            </a:r>
            <a:r>
              <a:rPr lang="zh-CN" altLang="en-US" sz="2400" dirty="0" smtClean="0"/>
              <a:t>也指出意志控制是个体注意控制能力下降、产生拖延行为的重要</a:t>
            </a:r>
            <a:r>
              <a:rPr lang="zh-CN" altLang="en-US" sz="2400" b="1" dirty="0" smtClean="0">
                <a:effectLst>
                  <a:outerShdw blurRad="38100" dist="38100" dir="2700000" algn="tl">
                    <a:srgbClr val="000000">
                      <a:alpha val="43137"/>
                    </a:srgbClr>
                  </a:outerShdw>
                </a:effectLst>
              </a:rPr>
              <a:t>缓冲</a:t>
            </a:r>
            <a:r>
              <a:rPr lang="zh-CN" altLang="en-US" sz="2400" dirty="0" smtClean="0"/>
              <a:t>因素</a:t>
            </a:r>
            <a:endParaRPr lang="en-US" altLang="zh-CN" sz="2400" dirty="0" smtClean="0"/>
          </a:p>
          <a:p>
            <a:pPr marL="342900" indent="-342900">
              <a:buFont typeface="Arial" panose="020B0604020202020204" pitchFamily="34" charset="0"/>
              <a:buChar char="•"/>
            </a:pPr>
            <a:r>
              <a:rPr lang="zh-CN" altLang="en-US" sz="2400" dirty="0" smtClean="0"/>
              <a:t>因此有必要引入意志控制这一调节变量</a:t>
            </a:r>
            <a:endParaRPr lang="zh-CN" altLang="en-US" sz="2400" dirty="0"/>
          </a:p>
        </p:txBody>
      </p:sp>
      <p:cxnSp>
        <p:nvCxnSpPr>
          <p:cNvPr id="6" name="直接连接符 5"/>
          <p:cNvCxnSpPr/>
          <p:nvPr/>
        </p:nvCxnSpPr>
        <p:spPr>
          <a:xfrm>
            <a:off x="916577" y="3291840"/>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417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13509" cy="68580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右箭头 4"/>
          <p:cNvSpPr/>
          <p:nvPr/>
        </p:nvSpPr>
        <p:spPr>
          <a:xfrm>
            <a:off x="770709" y="509451"/>
            <a:ext cx="1907177"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3.4 </a:t>
            </a:r>
            <a:r>
              <a:rPr lang="zh-CN" altLang="en-US" dirty="0" smtClean="0"/>
              <a:t>模型假设</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309" y="1423851"/>
            <a:ext cx="7720148" cy="4689565"/>
          </a:xfrm>
          <a:prstGeom prst="rect">
            <a:avLst/>
          </a:prstGeom>
        </p:spPr>
      </p:pic>
      <p:sp>
        <p:nvSpPr>
          <p:cNvPr id="2" name="文本框 1"/>
          <p:cNvSpPr txBox="1"/>
          <p:nvPr/>
        </p:nvSpPr>
        <p:spPr>
          <a:xfrm>
            <a:off x="5891348" y="3931920"/>
            <a:ext cx="1528355" cy="369332"/>
          </a:xfrm>
          <a:prstGeom prst="rect">
            <a:avLst/>
          </a:prstGeom>
          <a:noFill/>
        </p:spPr>
        <p:txBody>
          <a:bodyPr wrap="square" rtlCol="0">
            <a:spAutoFit/>
          </a:bodyPr>
          <a:lstStyle/>
          <a:p>
            <a:r>
              <a:rPr lang="en-US" altLang="zh-CN" dirty="0" smtClean="0"/>
              <a:t>H1</a:t>
            </a:r>
            <a:endParaRPr lang="zh-CN" altLang="en-US" dirty="0"/>
          </a:p>
        </p:txBody>
      </p:sp>
      <p:sp>
        <p:nvSpPr>
          <p:cNvPr id="3" name="文本框 2"/>
          <p:cNvSpPr txBox="1"/>
          <p:nvPr/>
        </p:nvSpPr>
        <p:spPr>
          <a:xfrm>
            <a:off x="5871753" y="1267097"/>
            <a:ext cx="783772" cy="369332"/>
          </a:xfrm>
          <a:prstGeom prst="rect">
            <a:avLst/>
          </a:prstGeom>
          <a:noFill/>
        </p:spPr>
        <p:txBody>
          <a:bodyPr wrap="square" rtlCol="0">
            <a:spAutoFit/>
          </a:bodyPr>
          <a:lstStyle/>
          <a:p>
            <a:r>
              <a:rPr lang="en-US" altLang="zh-CN" dirty="0" smtClean="0"/>
              <a:t>H2</a:t>
            </a:r>
            <a:endParaRPr lang="zh-CN" altLang="en-US" dirty="0"/>
          </a:p>
        </p:txBody>
      </p:sp>
      <p:sp>
        <p:nvSpPr>
          <p:cNvPr id="7" name="文本框 6"/>
          <p:cNvSpPr txBox="1"/>
          <p:nvPr/>
        </p:nvSpPr>
        <p:spPr>
          <a:xfrm>
            <a:off x="3174275" y="2638697"/>
            <a:ext cx="888274" cy="369332"/>
          </a:xfrm>
          <a:prstGeom prst="rect">
            <a:avLst/>
          </a:prstGeom>
          <a:noFill/>
        </p:spPr>
        <p:txBody>
          <a:bodyPr wrap="square" rtlCol="0">
            <a:spAutoFit/>
          </a:bodyPr>
          <a:lstStyle/>
          <a:p>
            <a:r>
              <a:rPr lang="en-US" altLang="zh-CN" dirty="0" smtClean="0"/>
              <a:t>H3</a:t>
            </a:r>
            <a:endParaRPr lang="zh-CN" altLang="en-US" dirty="0"/>
          </a:p>
        </p:txBody>
      </p:sp>
    </p:spTree>
    <p:extLst>
      <p:ext uri="{BB962C8B-B14F-4D97-AF65-F5344CB8AC3E}">
        <p14:creationId xmlns:p14="http://schemas.microsoft.com/office/powerpoint/2010/main" val="4227506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2515</Words>
  <Application>Microsoft Office PowerPoint</Application>
  <PresentationFormat>宽屏</PresentationFormat>
  <Paragraphs>147</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Wingdings</vt:lpstr>
      <vt:lpstr>Office 主题​​</vt:lpstr>
      <vt:lpstr>手机成瘾与大学生拖延行为的关系: 有调节的中介效应分析</vt:lpstr>
      <vt:lpstr>目录</vt:lpstr>
      <vt:lpstr>1.期刊简介</vt:lpstr>
      <vt:lpstr>2.摘要</vt:lpstr>
      <vt:lpstr>3.前言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4.模型检验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5.结论</vt:lpstr>
      <vt:lpstr>PowerPoint 演示文稿</vt:lpstr>
      <vt:lpstr>PowerPoint 演示文稿</vt:lpstr>
      <vt:lpstr>6.启示和收获</vt:lpstr>
    </vt:vector>
  </TitlesOfParts>
  <Company>Windsoft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手机成瘾与大学生拖延行为的关系: 有调节的中介效应分析</dc:title>
  <dc:creator>chenchen</dc:creator>
  <cp:lastModifiedBy>chenchen</cp:lastModifiedBy>
  <cp:revision>62</cp:revision>
  <dcterms:created xsi:type="dcterms:W3CDTF">2020-10-01T01:44:28Z</dcterms:created>
  <dcterms:modified xsi:type="dcterms:W3CDTF">2020-10-03T03:37:07Z</dcterms:modified>
</cp:coreProperties>
</file>