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2"/>
  </p:notesMasterIdLst>
  <p:sldIdLst>
    <p:sldId id="259" r:id="rId2"/>
    <p:sldId id="330" r:id="rId3"/>
    <p:sldId id="260" r:id="rId4"/>
    <p:sldId id="262" r:id="rId5"/>
    <p:sldId id="263" r:id="rId6"/>
    <p:sldId id="264" r:id="rId7"/>
    <p:sldId id="265" r:id="rId8"/>
    <p:sldId id="266" r:id="rId9"/>
    <p:sldId id="267" r:id="rId10"/>
    <p:sldId id="268" r:id="rId11"/>
    <p:sldId id="269" r:id="rId12"/>
    <p:sldId id="271" r:id="rId13"/>
    <p:sldId id="274" r:id="rId14"/>
    <p:sldId id="33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92" r:id="rId29"/>
    <p:sldId id="294" r:id="rId30"/>
    <p:sldId id="295" r:id="rId31"/>
    <p:sldId id="296" r:id="rId32"/>
    <p:sldId id="297" r:id="rId33"/>
    <p:sldId id="298" r:id="rId34"/>
    <p:sldId id="299" r:id="rId35"/>
    <p:sldId id="300" r:id="rId36"/>
    <p:sldId id="301" r:id="rId37"/>
    <p:sldId id="302" r:id="rId38"/>
    <p:sldId id="305" r:id="rId39"/>
    <p:sldId id="306" r:id="rId40"/>
    <p:sldId id="307" r:id="rId41"/>
    <p:sldId id="309" r:id="rId42"/>
    <p:sldId id="310" r:id="rId43"/>
    <p:sldId id="311" r:id="rId44"/>
    <p:sldId id="312" r:id="rId45"/>
    <p:sldId id="313" r:id="rId46"/>
    <p:sldId id="317" r:id="rId47"/>
    <p:sldId id="320" r:id="rId48"/>
    <p:sldId id="321" r:id="rId49"/>
    <p:sldId id="322" r:id="rId50"/>
    <p:sldId id="323" r:id="rId51"/>
    <p:sldId id="331" r:id="rId52"/>
    <p:sldId id="332" r:id="rId53"/>
    <p:sldId id="333" r:id="rId54"/>
    <p:sldId id="324" r:id="rId55"/>
    <p:sldId id="325" r:id="rId56"/>
    <p:sldId id="335" r:id="rId57"/>
    <p:sldId id="326" r:id="rId58"/>
    <p:sldId id="327" r:id="rId59"/>
    <p:sldId id="328" r:id="rId60"/>
    <p:sldId id="329"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690" autoAdjust="0"/>
  </p:normalViewPr>
  <p:slideViewPr>
    <p:cSldViewPr>
      <p:cViewPr varScale="1">
        <p:scale>
          <a:sx n="120" d="100"/>
          <a:sy n="120" d="100"/>
        </p:scale>
        <p:origin x="-118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DCFAC8-BBE3-4AA3-AF33-48EE24FF049E}" type="datetimeFigureOut">
              <a:rPr lang="zh-CN" altLang="en-US" smtClean="0"/>
              <a:pPr/>
              <a:t>2014/8/11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2BDCA-37DC-47D0-820A-BC0C644EC1CC}" type="slidenum">
              <a:rPr lang="zh-CN" altLang="en-US" smtClean="0"/>
              <a:pPr/>
              <a:t>‹#›</a:t>
            </a:fld>
            <a:endParaRPr lang="zh-CN" altLang="en-US"/>
          </a:p>
        </p:txBody>
      </p:sp>
    </p:spTree>
    <p:extLst>
      <p:ext uri="{BB962C8B-B14F-4D97-AF65-F5344CB8AC3E}">
        <p14:creationId xmlns:p14="http://schemas.microsoft.com/office/powerpoint/2010/main" val="87583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115231.ht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baike.baidu.com/view/2571527.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aike.baidu.com/view/1795991.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2078001.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view/63.ht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baike.baidu.com/view/1509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miter lim="800000"/>
            <a:headEnd/>
            <a:tailEnd/>
          </a:ln>
        </p:spPr>
        <p:txBody>
          <a:bodyPr/>
          <a:lstStyle/>
          <a:p>
            <a:fld id="{5342C7E0-A790-4806-BDF0-A2E00BD5BDA0}" type="slidenum">
              <a:rPr lang="en-US" altLang="zh-CN" smtClean="0">
                <a:latin typeface="Arial" pitchFamily="34" charset="0"/>
              </a:rPr>
              <a:pPr/>
              <a:t>2</a:t>
            </a:fld>
            <a:endParaRPr lang="en-US" altLang="zh-CN" smtClean="0">
              <a:latin typeface="Arial" pitchFamily="34"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p:spPr>
        <p:txBody>
          <a:bodyPr/>
          <a:lstStyle/>
          <a:p>
            <a:pPr eaLnBrk="1" hangingPunct="1"/>
            <a:r>
              <a:rPr lang="zh-CN" altLang="en-US" smtClean="0">
                <a:latin typeface="Arial" pitchFamily="34" charset="0"/>
              </a:rPr>
              <a:t>　嵌入式系统本身是一个相对模糊的定义。目前嵌入式系统已经渗透到我们生活中的每个角落，工业、服务业、消费电子</a:t>
            </a:r>
            <a:r>
              <a:rPr lang="en-US" altLang="zh-CN" smtClean="0">
                <a:latin typeface="Arial" pitchFamily="34" charset="0"/>
              </a:rPr>
              <a:t>……</a:t>
            </a:r>
            <a:r>
              <a:rPr lang="zh-CN" altLang="en-US" smtClean="0">
                <a:latin typeface="Arial" pitchFamily="34" charset="0"/>
              </a:rPr>
              <a:t>，而恰恰由于这种范围的扩大，使得“嵌入式系统”更加难于明确定义。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举个简单例子：一个手持的</a:t>
            </a:r>
            <a:r>
              <a:rPr lang="en-US" altLang="zh-CN" smtClean="0">
                <a:latin typeface="Arial" pitchFamily="34" charset="0"/>
              </a:rPr>
              <a:t>mp3</a:t>
            </a:r>
            <a:r>
              <a:rPr lang="zh-CN" altLang="en-US" smtClean="0">
                <a:latin typeface="Arial" pitchFamily="34" charset="0"/>
              </a:rPr>
              <a:t>是否可以叫做是嵌入式系统呢？答案肯定是“是”。另外一个</a:t>
            </a:r>
            <a:r>
              <a:rPr lang="en-US" altLang="zh-CN" smtClean="0">
                <a:latin typeface="Arial" pitchFamily="34" charset="0"/>
              </a:rPr>
              <a:t>PC104</a:t>
            </a:r>
            <a:r>
              <a:rPr lang="zh-CN" altLang="en-US" smtClean="0">
                <a:latin typeface="Arial" pitchFamily="34" charset="0"/>
              </a:rPr>
              <a:t>的微型</a:t>
            </a:r>
            <a:r>
              <a:rPr lang="zh-CN" altLang="en-US" smtClean="0">
                <a:latin typeface="Arial" pitchFamily="34" charset="0"/>
                <a:hlinkClick r:id="rId3"/>
              </a:rPr>
              <a:t>工业控制计算机</a:t>
            </a:r>
            <a:r>
              <a:rPr lang="zh-CN" altLang="en-US" smtClean="0">
                <a:latin typeface="Arial" pitchFamily="34" charset="0"/>
              </a:rPr>
              <a:t>你会认为它是嵌入式系统吗？当然，也是，工业控制是</a:t>
            </a:r>
            <a:r>
              <a:rPr lang="zh-CN" altLang="en-US" smtClean="0">
                <a:latin typeface="Arial" pitchFamily="34" charset="0"/>
                <a:hlinkClick r:id="rId4"/>
              </a:rPr>
              <a:t>嵌入式系统技术</a:t>
            </a:r>
            <a:r>
              <a:rPr lang="zh-CN" altLang="en-US" smtClean="0">
                <a:latin typeface="Arial" pitchFamily="34" charset="0"/>
              </a:rPr>
              <a:t>的一个典型应用领域。然而比较两者，你也许会发现二者几乎完全不同，除了其中都嵌入有微处理器。那是否可以说嵌入着微处理器的设备就是嵌入式系统？那鼠标中也有单片机，能叫嵌入式系统嘛？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miter lim="800000"/>
            <a:headEnd/>
            <a:tailEnd/>
          </a:ln>
        </p:spPr>
        <p:txBody>
          <a:bodyPr/>
          <a:lstStyle/>
          <a:p>
            <a:fld id="{67758585-06A0-4066-992B-E3D34D89C151}" type="slidenum">
              <a:rPr lang="en-US" altLang="zh-CN" smtClean="0">
                <a:latin typeface="Arial" pitchFamily="34" charset="0"/>
              </a:rPr>
              <a:pPr/>
              <a:t>13</a:t>
            </a:fld>
            <a:endParaRPr lang="en-US" altLang="zh-CN" smtClean="0">
              <a:latin typeface="Arial" pitchFamily="34"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p:spPr>
        <p:txBody>
          <a:bodyPr/>
          <a:lstStyle/>
          <a:p>
            <a:pPr eaLnBrk="1" hangingPunct="1"/>
            <a:r>
              <a:rPr lang="zh-CN" altLang="en-US" smtClean="0">
                <a:latin typeface="Arial" pitchFamily="34" charset="0"/>
              </a:rPr>
              <a:t>主机要求：</a:t>
            </a:r>
          </a:p>
          <a:p>
            <a:pPr eaLnBrk="1" hangingPunct="1"/>
            <a:r>
              <a:rPr lang="en-US" altLang="zh-CN" smtClean="0">
                <a:latin typeface="Arial" pitchFamily="34" charset="0"/>
              </a:rPr>
              <a:t>1.</a:t>
            </a:r>
            <a:r>
              <a:rPr lang="zh-CN" altLang="en-US" smtClean="0">
                <a:latin typeface="Arial" pitchFamily="34" charset="0"/>
              </a:rPr>
              <a:t>有一个</a:t>
            </a:r>
            <a:r>
              <a:rPr lang="en-US" altLang="zh-CN" smtClean="0">
                <a:latin typeface="Arial" pitchFamily="34" charset="0"/>
              </a:rPr>
              <a:t>25</a:t>
            </a:r>
            <a:r>
              <a:rPr lang="zh-CN" altLang="en-US" smtClean="0">
                <a:latin typeface="Arial" pitchFamily="34" charset="0"/>
              </a:rPr>
              <a:t>针的并行接口，用来接</a:t>
            </a:r>
            <a:r>
              <a:rPr lang="en-US" altLang="zh-CN" smtClean="0">
                <a:latin typeface="Arial" pitchFamily="34" charset="0"/>
              </a:rPr>
              <a:t>JTAG</a:t>
            </a:r>
          </a:p>
          <a:p>
            <a:pPr eaLnBrk="1" hangingPunct="1"/>
            <a:r>
              <a:rPr lang="en-US" altLang="zh-CN" smtClean="0">
                <a:latin typeface="Arial" pitchFamily="34" charset="0"/>
              </a:rPr>
              <a:t>2.</a:t>
            </a:r>
            <a:r>
              <a:rPr lang="zh-CN" altLang="en-US" smtClean="0">
                <a:latin typeface="Arial" pitchFamily="34" charset="0"/>
              </a:rPr>
              <a:t>有一个</a:t>
            </a:r>
            <a:r>
              <a:rPr lang="en-US" altLang="zh-CN" smtClean="0">
                <a:latin typeface="Arial" pitchFamily="34" charset="0"/>
              </a:rPr>
              <a:t>9</a:t>
            </a:r>
            <a:r>
              <a:rPr lang="zh-CN" altLang="en-US" smtClean="0">
                <a:latin typeface="Arial" pitchFamily="34" charset="0"/>
              </a:rPr>
              <a:t>针的</a:t>
            </a:r>
            <a:r>
              <a:rPr lang="en-US" altLang="zh-CN" smtClean="0">
                <a:latin typeface="Arial" pitchFamily="34" charset="0"/>
              </a:rPr>
              <a:t>RS-232</a:t>
            </a:r>
            <a:r>
              <a:rPr lang="zh-CN" altLang="en-US" smtClean="0">
                <a:latin typeface="Arial" pitchFamily="34" charset="0"/>
              </a:rPr>
              <a:t>串行接口</a:t>
            </a:r>
          </a:p>
          <a:p>
            <a:pPr eaLnBrk="1" hangingPunct="1"/>
            <a:r>
              <a:rPr lang="en-US" altLang="zh-CN" smtClean="0">
                <a:latin typeface="Arial" pitchFamily="34" charset="0"/>
              </a:rPr>
              <a:t>3.</a:t>
            </a:r>
            <a:r>
              <a:rPr lang="zh-CN" altLang="en-US" smtClean="0">
                <a:latin typeface="Arial" pitchFamily="34" charset="0"/>
              </a:rPr>
              <a:t>支持网络</a:t>
            </a:r>
          </a:p>
          <a:p>
            <a:pPr eaLnBrk="1" hangingPunct="1"/>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miter lim="800000"/>
            <a:headEnd/>
            <a:tailEnd/>
          </a:ln>
        </p:spPr>
        <p:txBody>
          <a:bodyPr/>
          <a:lstStyle/>
          <a:p>
            <a:fld id="{02FD9ED1-CD4C-48B1-93EF-2996E8C4241E}" type="slidenum">
              <a:rPr lang="en-US" altLang="zh-CN" smtClean="0">
                <a:latin typeface="Arial" pitchFamily="34" charset="0"/>
              </a:rPr>
              <a:pPr/>
              <a:t>16</a:t>
            </a:fld>
            <a:endParaRPr lang="en-US" altLang="zh-CN" smtClean="0">
              <a:latin typeface="Arial" pitchFamily="34"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p:spPr>
        <p:txBody>
          <a:bodyPr/>
          <a:lstStyle/>
          <a:p>
            <a:pPr eaLnBrk="1" hangingPunct="1"/>
            <a:r>
              <a:rPr lang="zh-CN" altLang="en-US" smtClean="0">
                <a:latin typeface="Arial" pitchFamily="34" charset="0"/>
              </a:rPr>
              <a:t>开发</a:t>
            </a:r>
            <a:r>
              <a:rPr lang="en-US" altLang="zh-CN" smtClean="0">
                <a:latin typeface="Arial" pitchFamily="34" charset="0"/>
              </a:rPr>
              <a:t>PC</a:t>
            </a:r>
            <a:r>
              <a:rPr lang="zh-CN" altLang="en-US" smtClean="0">
                <a:latin typeface="Arial" pitchFamily="34" charset="0"/>
              </a:rPr>
              <a:t>机上的软件时，可以直接在</a:t>
            </a:r>
            <a:r>
              <a:rPr lang="en-US" altLang="zh-CN" smtClean="0">
                <a:latin typeface="Arial" pitchFamily="34" charset="0"/>
              </a:rPr>
              <a:t>PC</a:t>
            </a:r>
            <a:r>
              <a:rPr lang="zh-CN" altLang="en-US" smtClean="0">
                <a:latin typeface="Arial" pitchFamily="34" charset="0"/>
              </a:rPr>
              <a:t>机上编辑、编译、调试、运行。对于嵌入式开发，最初的嵌入式设备是一个空白的系统，需要通过主机为他构建基本的软件系统，并烧写到设备中；另外，嵌入式设备的资源并不足以用来开发软件，所以需要用到交叉开发模式：主机编辑，编译软件然后到目标板上运行</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miter lim="800000"/>
            <a:headEnd/>
            <a:tailEnd/>
          </a:ln>
        </p:spPr>
        <p:txBody>
          <a:bodyPr/>
          <a:lstStyle/>
          <a:p>
            <a:fld id="{B519D3D5-88CA-44D6-BCF9-B7B3D795DA83}" type="slidenum">
              <a:rPr lang="en-US" altLang="zh-CN" smtClean="0">
                <a:latin typeface="Arial" pitchFamily="34" charset="0"/>
              </a:rPr>
              <a:pPr/>
              <a:t>18</a:t>
            </a:fld>
            <a:endParaRPr lang="en-US" altLang="zh-CN" smtClean="0">
              <a:latin typeface="Arial" pitchFamily="34" charset="0"/>
            </a:endParaRPr>
          </a:p>
        </p:txBody>
      </p:sp>
      <p:sp>
        <p:nvSpPr>
          <p:cNvPr id="2908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E44FCB1-B974-49F5-81D3-E60F9657F87C}" type="slidenum">
              <a:rPr lang="en-US" altLang="zh-CN" sz="1200"/>
              <a:pPr algn="r"/>
              <a:t>18</a:t>
            </a:fld>
            <a:endParaRPr lang="en-US" altLang="zh-CN" sz="1200"/>
          </a:p>
        </p:txBody>
      </p:sp>
      <p:sp>
        <p:nvSpPr>
          <p:cNvPr id="290820" name="Rectangle 2"/>
          <p:cNvSpPr>
            <a:spLocks noGrp="1" noRot="1" noChangeAspect="1" noChangeArrowheads="1" noTextEdit="1"/>
          </p:cNvSpPr>
          <p:nvPr>
            <p:ph type="sldImg"/>
          </p:nvPr>
        </p:nvSpPr>
        <p:spPr>
          <a:ln/>
        </p:spPr>
      </p:sp>
      <p:sp>
        <p:nvSpPr>
          <p:cNvPr id="290821" name="Rectangle 3"/>
          <p:cNvSpPr>
            <a:spLocks noGrp="1" noChangeArrowheads="1"/>
          </p:cNvSpPr>
          <p:nvPr>
            <p:ph type="body" idx="1"/>
          </p:nvPr>
        </p:nvSpPr>
        <p:spPr>
          <a:noFill/>
        </p:spPr>
        <p:txBody>
          <a:bodyPr/>
          <a:lstStyle/>
          <a:p>
            <a:pPr eaLnBrk="1" hangingPunct="1"/>
            <a:r>
              <a:rPr lang="en-US" altLang="zh-CN" smtClean="0">
                <a:latin typeface="Arial" pitchFamily="34" charset="0"/>
              </a:rPr>
              <a:t>GCC</a:t>
            </a:r>
            <a:r>
              <a:rPr lang="zh-CN" altLang="en-US" smtClean="0">
                <a:latin typeface="Arial" pitchFamily="34" charset="0"/>
              </a:rPr>
              <a:t>是</a:t>
            </a:r>
            <a:r>
              <a:rPr lang="en-US" altLang="zh-CN" smtClean="0">
                <a:latin typeface="Arial" pitchFamily="34" charset="0"/>
              </a:rPr>
              <a:t>GNU</a:t>
            </a:r>
            <a:r>
              <a:rPr lang="zh-CN" altLang="en-US" smtClean="0">
                <a:latin typeface="Arial" pitchFamily="34" charset="0"/>
              </a:rPr>
              <a:t>公社的一个项目。是一个用于编程开发的自由编译器。最初，</a:t>
            </a:r>
            <a:r>
              <a:rPr lang="en-US" altLang="zh-CN" smtClean="0">
                <a:latin typeface="Arial" pitchFamily="34" charset="0"/>
              </a:rPr>
              <a:t>GCC</a:t>
            </a:r>
            <a:r>
              <a:rPr lang="zh-CN" altLang="en-US" smtClean="0">
                <a:latin typeface="Arial" pitchFamily="34" charset="0"/>
              </a:rPr>
              <a:t>只是一个</a:t>
            </a:r>
            <a:r>
              <a:rPr lang="en-US" altLang="zh-CN" smtClean="0">
                <a:latin typeface="Arial" pitchFamily="34" charset="0"/>
              </a:rPr>
              <a:t>C</a:t>
            </a:r>
            <a:r>
              <a:rPr lang="zh-CN" altLang="en-US" smtClean="0">
                <a:latin typeface="Arial" pitchFamily="34" charset="0"/>
              </a:rPr>
              <a:t>语言编译器，它是</a:t>
            </a:r>
            <a:r>
              <a:rPr lang="en-US" altLang="zh-CN" smtClean="0">
                <a:latin typeface="Arial" pitchFamily="34" charset="0"/>
              </a:rPr>
              <a:t>GNU C Compiler </a:t>
            </a:r>
            <a:r>
              <a:rPr lang="zh-CN" altLang="en-US" smtClean="0">
                <a:latin typeface="Arial" pitchFamily="34" charset="0"/>
              </a:rPr>
              <a:t>的英文缩写。随着众多自由开发者的加入和</a:t>
            </a:r>
            <a:r>
              <a:rPr lang="en-US" altLang="zh-CN" smtClean="0">
                <a:latin typeface="Arial" pitchFamily="34" charset="0"/>
              </a:rPr>
              <a:t>GCC</a:t>
            </a:r>
            <a:r>
              <a:rPr lang="zh-CN" altLang="en-US" smtClean="0">
                <a:latin typeface="Arial" pitchFamily="34" charset="0"/>
              </a:rPr>
              <a:t>自身的发展，如今的</a:t>
            </a:r>
            <a:r>
              <a:rPr lang="en-US" altLang="zh-CN" smtClean="0">
                <a:latin typeface="Arial" pitchFamily="34" charset="0"/>
              </a:rPr>
              <a:t>GCC</a:t>
            </a:r>
            <a:r>
              <a:rPr lang="zh-CN" altLang="en-US" smtClean="0">
                <a:latin typeface="Arial" pitchFamily="34" charset="0"/>
              </a:rPr>
              <a:t>已经是一个包含众多语言的编译器了。其中包括 </a:t>
            </a:r>
            <a:r>
              <a:rPr lang="en-US" altLang="zh-CN" smtClean="0">
                <a:latin typeface="Arial" pitchFamily="34" charset="0"/>
              </a:rPr>
              <a:t>C,C++,Ada,Object C</a:t>
            </a:r>
            <a:r>
              <a:rPr lang="zh-CN" altLang="en-US" smtClean="0">
                <a:latin typeface="Arial" pitchFamily="34" charset="0"/>
              </a:rPr>
              <a:t>和</a:t>
            </a:r>
            <a:r>
              <a:rPr lang="en-US" altLang="zh-CN" smtClean="0">
                <a:latin typeface="Arial" pitchFamily="34" charset="0"/>
              </a:rPr>
              <a:t>Java</a:t>
            </a:r>
            <a:r>
              <a:rPr lang="zh-CN" altLang="en-US" smtClean="0">
                <a:latin typeface="Arial" pitchFamily="34" charset="0"/>
              </a:rPr>
              <a:t>等。所以，</a:t>
            </a:r>
            <a:r>
              <a:rPr lang="en-US" altLang="zh-CN" smtClean="0">
                <a:latin typeface="Arial" pitchFamily="34" charset="0"/>
              </a:rPr>
              <a:t>GCC</a:t>
            </a:r>
            <a:r>
              <a:rPr lang="zh-CN" altLang="en-US" smtClean="0">
                <a:latin typeface="Arial" pitchFamily="34" charset="0"/>
              </a:rPr>
              <a:t>也由原来的</a:t>
            </a:r>
            <a:r>
              <a:rPr lang="en-US" altLang="zh-CN" smtClean="0">
                <a:latin typeface="Arial" pitchFamily="34" charset="0"/>
              </a:rPr>
              <a:t>GNU C Compiler</a:t>
            </a:r>
            <a:r>
              <a:rPr lang="zh-CN" altLang="en-US" smtClean="0">
                <a:latin typeface="Arial" pitchFamily="34" charset="0"/>
              </a:rPr>
              <a:t>变为</a:t>
            </a:r>
            <a:r>
              <a:rPr lang="en-US" altLang="zh-CN" smtClean="0">
                <a:latin typeface="Arial" pitchFamily="34" charset="0"/>
              </a:rPr>
              <a:t>GNU Compiler Collection</a:t>
            </a:r>
            <a:r>
              <a:rPr lang="zh-CN" altLang="en-US" smtClean="0">
                <a:latin typeface="Arial" pitchFamily="34" charset="0"/>
              </a:rPr>
              <a:t>。也就是 </a:t>
            </a:r>
            <a:r>
              <a:rPr lang="en-US" altLang="zh-CN" smtClean="0">
                <a:latin typeface="Arial" pitchFamily="34" charset="0"/>
              </a:rPr>
              <a:t>GNU</a:t>
            </a:r>
            <a:r>
              <a:rPr lang="zh-CN" altLang="en-US" smtClean="0">
                <a:latin typeface="Arial" pitchFamily="34" charset="0"/>
              </a:rPr>
              <a:t>编译器家族的意思。当然，如今的</a:t>
            </a:r>
            <a:r>
              <a:rPr lang="en-US" altLang="zh-CN" smtClean="0">
                <a:latin typeface="Arial" pitchFamily="34" charset="0"/>
              </a:rPr>
              <a:t>GCC</a:t>
            </a:r>
            <a:r>
              <a:rPr lang="zh-CN" altLang="en-US" smtClean="0">
                <a:latin typeface="Arial" pitchFamily="34" charset="0"/>
              </a:rPr>
              <a:t>借助于它的特性，具有了</a:t>
            </a:r>
            <a:r>
              <a:rPr lang="zh-CN" altLang="en-US" smtClean="0">
                <a:latin typeface="Arial" pitchFamily="34" charset="0"/>
                <a:hlinkClick r:id="rId3"/>
              </a:rPr>
              <a:t>交叉编译器</a:t>
            </a:r>
            <a:r>
              <a:rPr lang="zh-CN" altLang="en-US" smtClean="0">
                <a:latin typeface="Arial" pitchFamily="34" charset="0"/>
              </a:rPr>
              <a:t>的功能，即在一个平台下编译另一个平台的代码。</a:t>
            </a:r>
            <a:br>
              <a:rPr lang="zh-CN" altLang="en-US" smtClean="0">
                <a:latin typeface="Arial" pitchFamily="34" charset="0"/>
              </a:rPr>
            </a:br>
            <a:endParaRPr lang="zh-CN"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miter lim="800000"/>
            <a:headEnd/>
            <a:tailEnd/>
          </a:ln>
        </p:spPr>
        <p:txBody>
          <a:bodyPr/>
          <a:lstStyle/>
          <a:p>
            <a:fld id="{C147F613-78EC-49BA-B47F-B10FC2305A0D}" type="slidenum">
              <a:rPr lang="en-US" altLang="zh-CN" smtClean="0">
                <a:latin typeface="Arial" pitchFamily="34" charset="0"/>
              </a:rPr>
              <a:pPr/>
              <a:t>19</a:t>
            </a:fld>
            <a:endParaRPr lang="en-US" altLang="zh-CN" smtClean="0">
              <a:latin typeface="Arial" pitchFamily="34" charset="0"/>
            </a:endParaRPr>
          </a:p>
        </p:txBody>
      </p:sp>
      <p:sp>
        <p:nvSpPr>
          <p:cNvPr id="2918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E34CA7D-85F8-43D4-9F6A-3977E2F07C82}" type="slidenum">
              <a:rPr lang="en-US" altLang="zh-CN" sz="1200"/>
              <a:pPr algn="r"/>
              <a:t>19</a:t>
            </a:fld>
            <a:endParaRPr lang="en-US" altLang="zh-CN" sz="1200"/>
          </a:p>
        </p:txBody>
      </p:sp>
      <p:sp>
        <p:nvSpPr>
          <p:cNvPr id="291844" name="Rectangle 2"/>
          <p:cNvSpPr>
            <a:spLocks noGrp="1" noRot="1" noChangeAspect="1" noChangeArrowheads="1" noTextEdit="1"/>
          </p:cNvSpPr>
          <p:nvPr>
            <p:ph type="sldImg"/>
          </p:nvPr>
        </p:nvSpPr>
        <p:spPr>
          <a:ln/>
        </p:spPr>
      </p:sp>
      <p:sp>
        <p:nvSpPr>
          <p:cNvPr id="291845" name="Rectangle 3"/>
          <p:cNvSpPr>
            <a:spLocks noGrp="1" noChangeArrowheads="1"/>
          </p:cNvSpPr>
          <p:nvPr>
            <p:ph type="body" idx="1"/>
          </p:nvPr>
        </p:nvSpPr>
        <p:spPr>
          <a:noFill/>
        </p:spPr>
        <p:txBody>
          <a:bodyPr/>
          <a:lstStyle/>
          <a:p>
            <a:pPr eaLnBrk="1" hangingPunct="1"/>
            <a:r>
              <a:rPr lang="zh-CN" altLang="en-US" smtClean="0">
                <a:latin typeface="Arial" pitchFamily="34" charset="0"/>
              </a:rPr>
              <a:t>在</a:t>
            </a:r>
            <a:r>
              <a:rPr lang="en-US" altLang="zh-CN" smtClean="0">
                <a:latin typeface="Arial" pitchFamily="34" charset="0"/>
              </a:rPr>
              <a:t>Ubuntu10.10</a:t>
            </a:r>
            <a:r>
              <a:rPr lang="zh-CN" altLang="en-US" smtClean="0">
                <a:latin typeface="Arial" pitchFamily="34" charset="0"/>
              </a:rPr>
              <a:t>发行版中安装的</a:t>
            </a:r>
            <a:r>
              <a:rPr lang="en-US" altLang="zh-CN" smtClean="0">
                <a:latin typeface="Arial" pitchFamily="34" charset="0"/>
              </a:rPr>
              <a:t>GCC</a:t>
            </a:r>
            <a:r>
              <a:rPr lang="zh-CN" altLang="en-US" smtClean="0">
                <a:latin typeface="Arial" pitchFamily="34" charset="0"/>
              </a:rPr>
              <a:t>为</a:t>
            </a:r>
            <a:r>
              <a:rPr lang="en-US" altLang="zh-CN" smtClean="0">
                <a:latin typeface="Arial" pitchFamily="34" charset="0"/>
              </a:rPr>
              <a:t>4.4</a:t>
            </a:r>
            <a:r>
              <a:rPr lang="zh-CN" altLang="en-US" smtClean="0">
                <a:latin typeface="Arial" pitchFamily="34" charset="0"/>
              </a:rPr>
              <a:t>版本</a:t>
            </a:r>
            <a:endParaRPr lang="zh-CN"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miter lim="800000"/>
            <a:headEnd/>
            <a:tailEnd/>
          </a:ln>
        </p:spPr>
        <p:txBody>
          <a:bodyPr/>
          <a:lstStyle/>
          <a:p>
            <a:fld id="{D84525C4-DA64-4EEE-9091-A60712B966FD}" type="slidenum">
              <a:rPr lang="en-US" altLang="zh-CN" smtClean="0">
                <a:latin typeface="Arial" pitchFamily="34" charset="0"/>
              </a:rPr>
              <a:pPr/>
              <a:t>20</a:t>
            </a:fld>
            <a:endParaRPr lang="en-US" altLang="zh-CN" smtClean="0">
              <a:latin typeface="Arial" pitchFamily="34" charset="0"/>
            </a:endParaRPr>
          </a:p>
        </p:txBody>
      </p:sp>
      <p:sp>
        <p:nvSpPr>
          <p:cNvPr id="292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D47333F-CF85-4130-975E-746F3E9CA3E4}" type="slidenum">
              <a:rPr lang="en-US" altLang="zh-CN" sz="1200"/>
              <a:pPr algn="r"/>
              <a:t>20</a:t>
            </a:fld>
            <a:endParaRPr lang="en-US" altLang="zh-CN" sz="1200"/>
          </a:p>
        </p:txBody>
      </p:sp>
      <p:sp>
        <p:nvSpPr>
          <p:cNvPr id="292868" name="Rectangle 2"/>
          <p:cNvSpPr>
            <a:spLocks noGrp="1" noRot="1" noChangeAspect="1" noChangeArrowheads="1" noTextEdit="1"/>
          </p:cNvSpPr>
          <p:nvPr>
            <p:ph type="sldImg"/>
          </p:nvPr>
        </p:nvSpPr>
        <p:spPr>
          <a:ln/>
        </p:spPr>
      </p:sp>
      <p:sp>
        <p:nvSpPr>
          <p:cNvPr id="292869" name="Rectangle 3"/>
          <p:cNvSpPr>
            <a:spLocks noGrp="1" noChangeArrowheads="1"/>
          </p:cNvSpPr>
          <p:nvPr>
            <p:ph type="body" idx="1"/>
          </p:nvPr>
        </p:nvSpPr>
        <p:spPr>
          <a:noFill/>
        </p:spPr>
        <p:txBody>
          <a:bodyPr/>
          <a:lstStyle/>
          <a:p>
            <a:pPr eaLnBrk="1" hangingPunct="1"/>
            <a:r>
              <a:rPr lang="en-US" altLang="zh-CN" smtClean="0">
                <a:latin typeface="Arial" pitchFamily="34" charset="0"/>
              </a:rPr>
              <a:t>gcc</a:t>
            </a:r>
            <a:r>
              <a:rPr lang="zh-CN" altLang="en-US" smtClean="0">
                <a:latin typeface="Arial" pitchFamily="34" charset="0"/>
              </a:rPr>
              <a:t>所遵循的部分约定规则：</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.c</a:t>
            </a:r>
            <a:r>
              <a:rPr lang="zh-CN" altLang="en-US" smtClean="0">
                <a:latin typeface="Arial" pitchFamily="34" charset="0"/>
              </a:rPr>
              <a:t>为后缀的文件，</a:t>
            </a:r>
            <a:r>
              <a:rPr lang="en-US" altLang="zh-CN" smtClean="0">
                <a:latin typeface="Arial" pitchFamily="34" charset="0"/>
              </a:rPr>
              <a:t>C</a:t>
            </a:r>
            <a:r>
              <a:rPr lang="zh-CN" altLang="en-US" smtClean="0">
                <a:latin typeface="Arial" pitchFamily="34" charset="0"/>
              </a:rPr>
              <a:t>语言源代码文件；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.a</a:t>
            </a:r>
            <a:r>
              <a:rPr lang="zh-CN" altLang="en-US" smtClean="0">
                <a:latin typeface="Arial" pitchFamily="34" charset="0"/>
              </a:rPr>
              <a:t>为后缀的文件，是由目标文件构成的档案库文件；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.C</a:t>
            </a:r>
            <a:r>
              <a:rPr lang="zh-CN" altLang="en-US" smtClean="0">
                <a:latin typeface="Arial" pitchFamily="34" charset="0"/>
              </a:rPr>
              <a:t>，</a:t>
            </a:r>
            <a:r>
              <a:rPr lang="en-US" altLang="zh-CN" smtClean="0">
                <a:latin typeface="Arial" pitchFamily="34" charset="0"/>
              </a:rPr>
              <a:t>.cc</a:t>
            </a:r>
            <a:r>
              <a:rPr lang="zh-CN" altLang="en-US" smtClean="0">
                <a:latin typeface="Arial" pitchFamily="34" charset="0"/>
              </a:rPr>
              <a:t>或</a:t>
            </a:r>
            <a:r>
              <a:rPr lang="en-US" altLang="zh-CN" smtClean="0">
                <a:latin typeface="Arial" pitchFamily="34" charset="0"/>
              </a:rPr>
              <a:t>.cxx </a:t>
            </a:r>
            <a:r>
              <a:rPr lang="zh-CN" altLang="en-US" smtClean="0">
                <a:latin typeface="Arial" pitchFamily="34" charset="0"/>
              </a:rPr>
              <a:t>为后缀的文件，是</a:t>
            </a:r>
            <a:r>
              <a:rPr lang="en-US" altLang="zh-CN" smtClean="0">
                <a:latin typeface="Arial" pitchFamily="34" charset="0"/>
              </a:rPr>
              <a:t>C++</a:t>
            </a:r>
            <a:r>
              <a:rPr lang="zh-CN" altLang="en-US" smtClean="0">
                <a:latin typeface="Arial" pitchFamily="34" charset="0"/>
              </a:rPr>
              <a:t>源代码文件；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.h</a:t>
            </a:r>
            <a:r>
              <a:rPr lang="zh-CN" altLang="en-US" smtClean="0">
                <a:latin typeface="Arial" pitchFamily="34" charset="0"/>
              </a:rPr>
              <a:t>为后缀的文件，是程序所包含的头文件；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.i </a:t>
            </a:r>
            <a:r>
              <a:rPr lang="zh-CN" altLang="en-US" smtClean="0">
                <a:latin typeface="Arial" pitchFamily="34" charset="0"/>
              </a:rPr>
              <a:t>为后缀的文件，是已经预处理过的</a:t>
            </a:r>
            <a:r>
              <a:rPr lang="en-US" altLang="zh-CN" smtClean="0">
                <a:latin typeface="Arial" pitchFamily="34" charset="0"/>
              </a:rPr>
              <a:t>C</a:t>
            </a:r>
            <a:r>
              <a:rPr lang="zh-CN" altLang="en-US" smtClean="0">
                <a:latin typeface="Arial" pitchFamily="34" charset="0"/>
              </a:rPr>
              <a:t>源代码文件；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.ii</a:t>
            </a:r>
            <a:r>
              <a:rPr lang="zh-CN" altLang="en-US" smtClean="0">
                <a:latin typeface="Arial" pitchFamily="34" charset="0"/>
              </a:rPr>
              <a:t>为后缀的文件，是已经预处理过的</a:t>
            </a:r>
            <a:r>
              <a:rPr lang="en-US" altLang="zh-CN" smtClean="0">
                <a:latin typeface="Arial" pitchFamily="34" charset="0"/>
              </a:rPr>
              <a:t>C++</a:t>
            </a:r>
            <a:r>
              <a:rPr lang="zh-CN" altLang="en-US" smtClean="0">
                <a:latin typeface="Arial" pitchFamily="34" charset="0"/>
              </a:rPr>
              <a:t>源代码文件；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.m</a:t>
            </a:r>
            <a:r>
              <a:rPr lang="zh-CN" altLang="en-US" smtClean="0">
                <a:latin typeface="Arial" pitchFamily="34" charset="0"/>
              </a:rPr>
              <a:t>为后缀的文件，是</a:t>
            </a:r>
            <a:r>
              <a:rPr lang="en-US" altLang="zh-CN" smtClean="0">
                <a:latin typeface="Arial" pitchFamily="34" charset="0"/>
              </a:rPr>
              <a:t>Objective-C</a:t>
            </a:r>
            <a:r>
              <a:rPr lang="zh-CN" altLang="en-US" smtClean="0">
                <a:latin typeface="Arial" pitchFamily="34" charset="0"/>
              </a:rPr>
              <a:t>源代码文件；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.o</a:t>
            </a:r>
            <a:r>
              <a:rPr lang="zh-CN" altLang="en-US" smtClean="0">
                <a:latin typeface="Arial" pitchFamily="34" charset="0"/>
              </a:rPr>
              <a:t>为后缀的文件，是编译后的目标文件；</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.s</a:t>
            </a:r>
            <a:r>
              <a:rPr lang="zh-CN" altLang="en-US" smtClean="0">
                <a:latin typeface="Arial" pitchFamily="34" charset="0"/>
              </a:rPr>
              <a:t>为后缀的文件，是汇编语言源代码文件； </a:t>
            </a:r>
            <a:br>
              <a:rPr lang="zh-CN" altLang="en-US" smtClean="0">
                <a:latin typeface="Arial" pitchFamily="34" charset="0"/>
              </a:rPr>
            </a:br>
            <a:endParaRPr lang="zh-CN" altLang="en-US" smtClean="0">
              <a:latin typeface="Arial" pitchFamily="34" charset="0"/>
            </a:endParaRPr>
          </a:p>
          <a:p>
            <a:pPr eaLnBrk="1" hangingPunct="1"/>
            <a:r>
              <a:rPr lang="zh-CN" altLang="en-US" smtClean="0">
                <a:latin typeface="Arial" pitchFamily="34" charset="0"/>
              </a:rPr>
              <a:t>　　</a:t>
            </a:r>
            <a:r>
              <a:rPr lang="en-US" altLang="zh-CN" smtClean="0">
                <a:latin typeface="Arial" pitchFamily="34" charset="0"/>
              </a:rPr>
              <a:t>.S</a:t>
            </a:r>
            <a:r>
              <a:rPr lang="zh-CN" altLang="en-US" smtClean="0">
                <a:latin typeface="Arial" pitchFamily="34" charset="0"/>
              </a:rPr>
              <a:t>为后缀的文件，是经过预编译的汇编语言源代码文件。 </a:t>
            </a:r>
            <a:endParaRPr lang="zh-CN"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miter lim="800000"/>
            <a:headEnd/>
            <a:tailEnd/>
          </a:ln>
        </p:spPr>
        <p:txBody>
          <a:bodyPr/>
          <a:lstStyle/>
          <a:p>
            <a:fld id="{D4C1E497-775E-4FFA-9376-ACA7EFFD1FAE}" type="slidenum">
              <a:rPr lang="en-US" altLang="zh-CN" smtClean="0">
                <a:latin typeface="Arial" pitchFamily="34" charset="0"/>
              </a:rPr>
              <a:pPr/>
              <a:t>21</a:t>
            </a:fld>
            <a:endParaRPr lang="en-US" altLang="zh-CN" smtClean="0">
              <a:latin typeface="Arial" pitchFamily="34" charset="0"/>
            </a:endParaRPr>
          </a:p>
        </p:txBody>
      </p:sp>
      <p:sp>
        <p:nvSpPr>
          <p:cNvPr id="2938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D5B6ED6-5F39-4235-9739-FD58B19DB3F0}" type="slidenum">
              <a:rPr lang="en-US" altLang="zh-CN" sz="1200"/>
              <a:pPr algn="r"/>
              <a:t>21</a:t>
            </a:fld>
            <a:endParaRPr lang="en-US" altLang="zh-CN" sz="1200"/>
          </a:p>
        </p:txBody>
      </p:sp>
      <p:sp>
        <p:nvSpPr>
          <p:cNvPr id="293892" name="Rectangle 2"/>
          <p:cNvSpPr>
            <a:spLocks noGrp="1" noRot="1" noChangeAspect="1" noChangeArrowheads="1" noTextEdit="1"/>
          </p:cNvSpPr>
          <p:nvPr>
            <p:ph type="sldImg"/>
          </p:nvPr>
        </p:nvSpPr>
        <p:spPr>
          <a:ln/>
        </p:spPr>
      </p:sp>
      <p:sp>
        <p:nvSpPr>
          <p:cNvPr id="293893" name="Rectangle 3"/>
          <p:cNvSpPr>
            <a:spLocks noGrp="1" noChangeArrowheads="1"/>
          </p:cNvSpPr>
          <p:nvPr>
            <p:ph type="body" idx="1"/>
          </p:nvPr>
        </p:nvSpPr>
        <p:spPr>
          <a:noFill/>
        </p:spPr>
        <p:txBody>
          <a:bodyPr/>
          <a:lstStyle/>
          <a:p>
            <a:pPr eaLnBrk="1" hangingPunct="1"/>
            <a:r>
              <a:rPr lang="zh-CN" altLang="en-US" dirty="0" smtClean="0">
                <a:latin typeface="Arial" pitchFamily="34" charset="0"/>
              </a:rPr>
              <a:t>　虽然我们称</a:t>
            </a:r>
            <a:r>
              <a:rPr lang="en-US" altLang="zh-CN" dirty="0" err="1" smtClean="0">
                <a:latin typeface="Arial" pitchFamily="34" charset="0"/>
              </a:rPr>
              <a:t>Gcc</a:t>
            </a:r>
            <a:r>
              <a:rPr lang="zh-CN" altLang="en-US" dirty="0" smtClean="0">
                <a:latin typeface="Arial" pitchFamily="34" charset="0"/>
              </a:rPr>
              <a:t>是</a:t>
            </a:r>
            <a:r>
              <a:rPr lang="en-US" altLang="zh-CN" dirty="0" smtClean="0">
                <a:latin typeface="Arial" pitchFamily="34" charset="0"/>
              </a:rPr>
              <a:t>C</a:t>
            </a:r>
            <a:r>
              <a:rPr lang="zh-CN" altLang="en-US" dirty="0" smtClean="0">
                <a:latin typeface="Arial" pitchFamily="34" charset="0"/>
              </a:rPr>
              <a:t>语言的编译器，但使用</a:t>
            </a:r>
            <a:r>
              <a:rPr lang="en-US" altLang="zh-CN" dirty="0" err="1" smtClean="0">
                <a:latin typeface="Arial" pitchFamily="34" charset="0"/>
              </a:rPr>
              <a:t>gcc</a:t>
            </a:r>
            <a:r>
              <a:rPr lang="zh-CN" altLang="en-US" dirty="0" smtClean="0">
                <a:latin typeface="Arial" pitchFamily="34" charset="0"/>
              </a:rPr>
              <a:t>由</a:t>
            </a:r>
            <a:r>
              <a:rPr lang="en-US" altLang="zh-CN" dirty="0" smtClean="0">
                <a:latin typeface="Arial" pitchFamily="34" charset="0"/>
              </a:rPr>
              <a:t>C</a:t>
            </a:r>
            <a:r>
              <a:rPr lang="zh-CN" altLang="en-US" dirty="0" smtClean="0">
                <a:latin typeface="Arial" pitchFamily="34" charset="0"/>
              </a:rPr>
              <a:t>语言源代码文件生成可执行文件的过程不仅仅是编译的过程，而是要经历四个相互关联的步骤∶预处理</a:t>
            </a:r>
            <a:r>
              <a:rPr lang="en-US" altLang="zh-CN" dirty="0" smtClean="0">
                <a:latin typeface="Arial" pitchFamily="34" charset="0"/>
              </a:rPr>
              <a:t>(</a:t>
            </a:r>
            <a:r>
              <a:rPr lang="zh-CN" altLang="en-US" dirty="0" smtClean="0">
                <a:latin typeface="Arial" pitchFamily="34" charset="0"/>
              </a:rPr>
              <a:t>也称预编译，</a:t>
            </a:r>
            <a:r>
              <a:rPr lang="en-US" altLang="zh-CN" dirty="0" smtClean="0">
                <a:latin typeface="Arial" pitchFamily="34" charset="0"/>
              </a:rPr>
              <a:t>Preprocessing)</a:t>
            </a:r>
            <a:r>
              <a:rPr lang="zh-CN" altLang="en-US" dirty="0" smtClean="0">
                <a:latin typeface="Arial" pitchFamily="34" charset="0"/>
              </a:rPr>
              <a:t>、编译</a:t>
            </a:r>
            <a:r>
              <a:rPr lang="en-US" altLang="zh-CN" dirty="0" smtClean="0">
                <a:latin typeface="Arial" pitchFamily="34" charset="0"/>
              </a:rPr>
              <a:t>(Compilation)</a:t>
            </a:r>
            <a:r>
              <a:rPr lang="zh-CN" altLang="en-US" dirty="0" smtClean="0">
                <a:latin typeface="Arial" pitchFamily="34" charset="0"/>
              </a:rPr>
              <a:t>、汇编</a:t>
            </a:r>
            <a:r>
              <a:rPr lang="en-US" altLang="zh-CN" dirty="0" smtClean="0">
                <a:latin typeface="Arial" pitchFamily="34" charset="0"/>
              </a:rPr>
              <a:t>(Assembly)</a:t>
            </a:r>
            <a:r>
              <a:rPr lang="zh-CN" altLang="en-US" dirty="0" smtClean="0">
                <a:latin typeface="Arial" pitchFamily="34" charset="0"/>
              </a:rPr>
              <a:t>和链接</a:t>
            </a:r>
            <a:r>
              <a:rPr lang="en-US" altLang="zh-CN" dirty="0" smtClean="0">
                <a:latin typeface="Arial" pitchFamily="34" charset="0"/>
              </a:rPr>
              <a:t>(Linking)</a:t>
            </a:r>
            <a:r>
              <a:rPr lang="zh-CN" altLang="en-US" dirty="0" smtClean="0">
                <a:latin typeface="Arial" pitchFamily="34" charset="0"/>
              </a:rPr>
              <a:t>。 </a:t>
            </a:r>
            <a:br>
              <a:rPr lang="zh-CN" altLang="en-US" dirty="0" smtClean="0">
                <a:latin typeface="Arial" pitchFamily="34" charset="0"/>
              </a:rPr>
            </a:br>
            <a:endParaRPr lang="zh-CN" altLang="en-US" dirty="0" smtClean="0">
              <a:latin typeface="Arial" pitchFamily="34" charset="0"/>
            </a:endParaRPr>
          </a:p>
          <a:p>
            <a:pPr eaLnBrk="1" hangingPunct="1"/>
            <a:r>
              <a:rPr lang="zh-CN" altLang="en-US" dirty="0" smtClean="0">
                <a:latin typeface="Arial" pitchFamily="34" charset="0"/>
              </a:rPr>
              <a:t>　　命令</a:t>
            </a:r>
            <a:r>
              <a:rPr lang="en-US" altLang="zh-CN" dirty="0" err="1" smtClean="0">
                <a:latin typeface="Arial" pitchFamily="34" charset="0"/>
              </a:rPr>
              <a:t>gcc</a:t>
            </a:r>
            <a:r>
              <a:rPr lang="zh-CN" altLang="en-US" dirty="0" smtClean="0">
                <a:latin typeface="Arial" pitchFamily="34" charset="0"/>
              </a:rPr>
              <a:t>首先调用</a:t>
            </a:r>
            <a:r>
              <a:rPr lang="en-US" altLang="zh-CN" dirty="0" err="1" smtClean="0">
                <a:latin typeface="Arial" pitchFamily="34" charset="0"/>
              </a:rPr>
              <a:t>cpp</a:t>
            </a:r>
            <a:r>
              <a:rPr lang="zh-CN" altLang="en-US" dirty="0" smtClean="0">
                <a:latin typeface="Arial" pitchFamily="34" charset="0"/>
              </a:rPr>
              <a:t>进行预处理，在预处理过程中，对源代码文件中的文件包含</a:t>
            </a:r>
            <a:r>
              <a:rPr lang="en-US" altLang="zh-CN" dirty="0" smtClean="0">
                <a:latin typeface="Arial" pitchFamily="34" charset="0"/>
              </a:rPr>
              <a:t>(include)</a:t>
            </a:r>
            <a:r>
              <a:rPr lang="zh-CN" altLang="en-US" dirty="0" smtClean="0">
                <a:latin typeface="Arial" pitchFamily="34" charset="0"/>
              </a:rPr>
              <a:t>、预编译语句</a:t>
            </a:r>
            <a:r>
              <a:rPr lang="en-US" altLang="zh-CN" dirty="0" smtClean="0">
                <a:latin typeface="Arial" pitchFamily="34" charset="0"/>
              </a:rPr>
              <a:t>(</a:t>
            </a:r>
            <a:r>
              <a:rPr lang="zh-CN" altLang="en-US" dirty="0" smtClean="0">
                <a:latin typeface="Arial" pitchFamily="34" charset="0"/>
              </a:rPr>
              <a:t>如宏定义</a:t>
            </a:r>
            <a:r>
              <a:rPr lang="en-US" altLang="zh-CN" dirty="0" smtClean="0">
                <a:latin typeface="Arial" pitchFamily="34" charset="0"/>
              </a:rPr>
              <a:t>define</a:t>
            </a:r>
            <a:r>
              <a:rPr lang="zh-CN" altLang="en-US" dirty="0" smtClean="0">
                <a:latin typeface="Arial" pitchFamily="34" charset="0"/>
              </a:rPr>
              <a:t>等</a:t>
            </a:r>
            <a:r>
              <a:rPr lang="en-US" altLang="zh-CN" dirty="0" smtClean="0">
                <a:latin typeface="Arial" pitchFamily="34" charset="0"/>
              </a:rPr>
              <a:t>)</a:t>
            </a:r>
            <a:r>
              <a:rPr lang="zh-CN" altLang="en-US" dirty="0" smtClean="0">
                <a:latin typeface="Arial" pitchFamily="34" charset="0"/>
              </a:rPr>
              <a:t>进行分析。接着调用</a:t>
            </a:r>
            <a:r>
              <a:rPr lang="en-US" altLang="zh-CN" dirty="0" smtClean="0">
                <a:latin typeface="Arial" pitchFamily="34" charset="0"/>
              </a:rPr>
              <a:t>cc1</a:t>
            </a:r>
            <a:r>
              <a:rPr lang="zh-CN" altLang="en-US" dirty="0" smtClean="0">
                <a:latin typeface="Arial" pitchFamily="34" charset="0"/>
              </a:rPr>
              <a:t>进行编译，这个阶段根据输入文件生成以</a:t>
            </a:r>
            <a:r>
              <a:rPr lang="en-US" altLang="zh-CN" dirty="0" smtClean="0">
                <a:latin typeface="Arial" pitchFamily="34" charset="0"/>
              </a:rPr>
              <a:t>.o</a:t>
            </a:r>
            <a:r>
              <a:rPr lang="zh-CN" altLang="en-US" dirty="0" smtClean="0">
                <a:latin typeface="Arial" pitchFamily="34" charset="0"/>
              </a:rPr>
              <a:t>为后缀的目标文件。汇编过程是针对汇编语言的步骤，调用</a:t>
            </a:r>
            <a:r>
              <a:rPr lang="en-US" altLang="zh-CN" dirty="0" smtClean="0">
                <a:latin typeface="Arial" pitchFamily="34" charset="0"/>
              </a:rPr>
              <a:t>as</a:t>
            </a:r>
            <a:r>
              <a:rPr lang="zh-CN" altLang="en-US" dirty="0" smtClean="0">
                <a:latin typeface="Arial" pitchFamily="34" charset="0"/>
              </a:rPr>
              <a:t>进行工作，一般来讲，</a:t>
            </a:r>
            <a:r>
              <a:rPr lang="en-US" altLang="zh-CN" dirty="0" smtClean="0">
                <a:latin typeface="Arial" pitchFamily="34" charset="0"/>
              </a:rPr>
              <a:t>.S</a:t>
            </a:r>
            <a:r>
              <a:rPr lang="zh-CN" altLang="en-US" dirty="0" smtClean="0">
                <a:latin typeface="Arial" pitchFamily="34" charset="0"/>
              </a:rPr>
              <a:t>为后缀的汇编语言源代码文件和汇编、</a:t>
            </a:r>
            <a:r>
              <a:rPr lang="en-US" altLang="zh-CN" dirty="0" smtClean="0">
                <a:latin typeface="Arial" pitchFamily="34" charset="0"/>
              </a:rPr>
              <a:t>.s</a:t>
            </a:r>
            <a:r>
              <a:rPr lang="zh-CN" altLang="en-US" dirty="0" smtClean="0">
                <a:latin typeface="Arial" pitchFamily="34" charset="0"/>
              </a:rPr>
              <a:t>为后缀的汇编语言文件经过预编译和汇编之后都生成以</a:t>
            </a:r>
            <a:r>
              <a:rPr lang="en-US" altLang="zh-CN" dirty="0" smtClean="0">
                <a:latin typeface="Arial" pitchFamily="34" charset="0"/>
              </a:rPr>
              <a:t>.o</a:t>
            </a:r>
            <a:r>
              <a:rPr lang="zh-CN" altLang="en-US" dirty="0" smtClean="0">
                <a:latin typeface="Arial" pitchFamily="34" charset="0"/>
              </a:rPr>
              <a:t>为后缀的目标文件。当所有的目标文件都生成之后，</a:t>
            </a:r>
            <a:r>
              <a:rPr lang="en-US" altLang="zh-CN" dirty="0" err="1" smtClean="0">
                <a:latin typeface="Arial" pitchFamily="34" charset="0"/>
              </a:rPr>
              <a:t>gcc</a:t>
            </a:r>
            <a:r>
              <a:rPr lang="zh-CN" altLang="en-US" dirty="0" smtClean="0">
                <a:latin typeface="Arial" pitchFamily="34" charset="0"/>
              </a:rPr>
              <a:t>就调用</a:t>
            </a:r>
            <a:r>
              <a:rPr lang="en-US" altLang="zh-CN" dirty="0" smtClean="0">
                <a:latin typeface="Arial" pitchFamily="34" charset="0"/>
              </a:rPr>
              <a:t>ld</a:t>
            </a:r>
            <a:r>
              <a:rPr lang="zh-CN" altLang="en-US" dirty="0" smtClean="0">
                <a:latin typeface="Arial" pitchFamily="34" charset="0"/>
              </a:rPr>
              <a:t>来完成最后的关键性工作，这个阶段就是连接。在连接阶段，所有的目标文件被安排在可执行程序中的恰当的位置，同时，该程序所调用到的库函数也从各自所在的档案库中连到合适的地方。 </a:t>
            </a:r>
            <a:endParaRPr lang="zh-CN" altLang="zh-CN"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miter lim="800000"/>
            <a:headEnd/>
            <a:tailEnd/>
          </a:ln>
        </p:spPr>
        <p:txBody>
          <a:bodyPr/>
          <a:lstStyle/>
          <a:p>
            <a:fld id="{1E7D45D7-4496-4151-87C0-AB4B972F063D}" type="slidenum">
              <a:rPr lang="en-US" altLang="zh-CN" smtClean="0">
                <a:latin typeface="Arial" pitchFamily="34" charset="0"/>
              </a:rPr>
              <a:pPr/>
              <a:t>22</a:t>
            </a:fld>
            <a:endParaRPr lang="en-US" altLang="zh-CN" smtClean="0">
              <a:latin typeface="Arial" pitchFamily="34"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p:spPr>
        <p:txBody>
          <a:bodyPr/>
          <a:lstStyle/>
          <a:p>
            <a:pPr eaLnBrk="1" hangingPunct="1"/>
            <a:r>
              <a:rPr lang="zh-CN" altLang="en-US" smtClean="0">
                <a:latin typeface="Arial" pitchFamily="34" charset="0"/>
              </a:rPr>
              <a:t>分析器 </a:t>
            </a:r>
            <a:r>
              <a:rPr lang="en-US" altLang="zh-CN" smtClean="0">
                <a:latin typeface="Arial" pitchFamily="34" charset="0"/>
              </a:rPr>
              <a:t>cc1</a:t>
            </a:r>
          </a:p>
          <a:p>
            <a:pPr eaLnBrk="1" hangingPunct="1"/>
            <a:r>
              <a:rPr lang="zh-CN" altLang="en-US" smtClean="0">
                <a:latin typeface="Arial" pitchFamily="34" charset="0"/>
              </a:rPr>
              <a:t>汇编器 </a:t>
            </a:r>
            <a:r>
              <a:rPr lang="en-US" altLang="zh-CN" smtClean="0">
                <a:latin typeface="Arial" pitchFamily="34" charset="0"/>
              </a:rPr>
              <a:t>as</a:t>
            </a:r>
          </a:p>
          <a:p>
            <a:pPr eaLnBrk="1" hangingPunct="1"/>
            <a:r>
              <a:rPr lang="zh-CN" altLang="en-US" smtClean="0">
                <a:latin typeface="Arial" pitchFamily="34" charset="0"/>
              </a:rPr>
              <a:t>连接器 </a:t>
            </a:r>
            <a:r>
              <a:rPr lang="en-US" altLang="zh-CN" smtClean="0">
                <a:latin typeface="Arial" pitchFamily="34" charset="0"/>
              </a:rPr>
              <a:t>ld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miter lim="800000"/>
            <a:headEnd/>
            <a:tailEnd/>
          </a:ln>
        </p:spPr>
        <p:txBody>
          <a:bodyPr/>
          <a:lstStyle/>
          <a:p>
            <a:fld id="{7DB8CE96-AAEC-4003-9A50-CC255C302F43}" type="slidenum">
              <a:rPr lang="en-US" altLang="zh-CN" smtClean="0">
                <a:latin typeface="Arial" pitchFamily="34" charset="0"/>
              </a:rPr>
              <a:pPr/>
              <a:t>25</a:t>
            </a:fld>
            <a:endParaRPr lang="en-US" altLang="zh-CN" smtClean="0">
              <a:latin typeface="Arial" pitchFamily="34"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p:spPr>
        <p:txBody>
          <a:bodyPr/>
          <a:lstStyle/>
          <a:p>
            <a:pPr eaLnBrk="1" hangingPunct="1">
              <a:lnSpc>
                <a:spcPct val="80000"/>
              </a:lnSpc>
            </a:pPr>
            <a:r>
              <a:rPr lang="zh-CN" altLang="en-US" sz="900" dirty="0" smtClean="0">
                <a:latin typeface="Arial" pitchFamily="34" charset="0"/>
              </a:rPr>
              <a:t>在使用</a:t>
            </a:r>
            <a:r>
              <a:rPr lang="en-US" altLang="zh-CN" sz="900" dirty="0" err="1" smtClean="0">
                <a:latin typeface="Arial" pitchFamily="34" charset="0"/>
              </a:rPr>
              <a:t>gcc</a:t>
            </a:r>
            <a:r>
              <a:rPr lang="zh-CN" altLang="en-US" sz="900" dirty="0" smtClean="0">
                <a:latin typeface="Arial" pitchFamily="34" charset="0"/>
              </a:rPr>
              <a:t>编译器的时候，我们必须给出一系列必要的调用参数和文件名称。</a:t>
            </a:r>
            <a:r>
              <a:rPr lang="en-US" altLang="zh-CN" sz="900" dirty="0" err="1" smtClean="0">
                <a:latin typeface="Arial" pitchFamily="34" charset="0"/>
              </a:rPr>
              <a:t>Gcc</a:t>
            </a:r>
            <a:r>
              <a:rPr lang="zh-CN" altLang="en-US" sz="900" dirty="0" smtClean="0">
                <a:latin typeface="Arial" pitchFamily="34" charset="0"/>
              </a:rPr>
              <a:t>编译器的调用参数大约有</a:t>
            </a:r>
            <a:r>
              <a:rPr lang="en-US" altLang="zh-CN" sz="900" dirty="0" smtClean="0">
                <a:latin typeface="Arial" pitchFamily="34" charset="0"/>
              </a:rPr>
              <a:t>100</a:t>
            </a:r>
            <a:r>
              <a:rPr lang="zh-CN" altLang="en-US" sz="900" dirty="0" smtClean="0">
                <a:latin typeface="Arial" pitchFamily="34" charset="0"/>
              </a:rPr>
              <a:t>多个，其中多数参数我们可能根本就用不到，这里只介绍其中最基本、最常用的参数。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err="1" smtClean="0">
                <a:latin typeface="Arial" pitchFamily="34" charset="0"/>
              </a:rPr>
              <a:t>gcc</a:t>
            </a:r>
            <a:r>
              <a:rPr lang="zh-CN" altLang="en-US" sz="900" dirty="0" smtClean="0">
                <a:latin typeface="Arial" pitchFamily="34" charset="0"/>
              </a:rPr>
              <a:t>最基本的用法是∶</a:t>
            </a:r>
            <a:r>
              <a:rPr lang="en-US" altLang="zh-CN" sz="900" dirty="0" err="1" smtClean="0">
                <a:latin typeface="Arial" pitchFamily="34" charset="0"/>
              </a:rPr>
              <a:t>gcc</a:t>
            </a:r>
            <a:r>
              <a:rPr lang="en-US" altLang="zh-CN" sz="900" dirty="0" smtClean="0">
                <a:latin typeface="Arial" pitchFamily="34" charset="0"/>
              </a:rPr>
              <a:t> [options] [filenames] </a:t>
            </a:r>
            <a:br>
              <a:rPr lang="en-US" altLang="zh-CN" sz="900" dirty="0" smtClean="0">
                <a:latin typeface="Arial" pitchFamily="34" charset="0"/>
              </a:rPr>
            </a:br>
            <a:endParaRPr lang="en-US" altLang="zh-CN" sz="900" dirty="0" smtClean="0">
              <a:latin typeface="Arial" pitchFamily="34" charset="0"/>
            </a:endParaRPr>
          </a:p>
          <a:p>
            <a:pPr eaLnBrk="1" hangingPunct="1">
              <a:lnSpc>
                <a:spcPct val="80000"/>
              </a:lnSpc>
            </a:pPr>
            <a:r>
              <a:rPr lang="zh-CN" altLang="en-US" sz="900" dirty="0" smtClean="0">
                <a:latin typeface="Arial" pitchFamily="34" charset="0"/>
              </a:rPr>
              <a:t>　　其中</a:t>
            </a:r>
            <a:r>
              <a:rPr lang="en-US" altLang="zh-CN" sz="900" dirty="0" smtClean="0">
                <a:latin typeface="Arial" pitchFamily="34" charset="0"/>
              </a:rPr>
              <a:t>options</a:t>
            </a:r>
            <a:r>
              <a:rPr lang="zh-CN" altLang="en-US" sz="900" dirty="0" smtClean="0">
                <a:latin typeface="Arial" pitchFamily="34" charset="0"/>
              </a:rPr>
              <a:t>就是编译器所需要的参数，</a:t>
            </a:r>
            <a:r>
              <a:rPr lang="en-US" altLang="zh-CN" sz="900" dirty="0" smtClean="0">
                <a:latin typeface="Arial" pitchFamily="34" charset="0"/>
              </a:rPr>
              <a:t>filenames</a:t>
            </a:r>
            <a:r>
              <a:rPr lang="zh-CN" altLang="en-US" sz="900" dirty="0" smtClean="0">
                <a:latin typeface="Arial" pitchFamily="34" charset="0"/>
              </a:rPr>
              <a:t>给出相关的文件名称。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-c</a:t>
            </a:r>
            <a:r>
              <a:rPr lang="zh-CN" altLang="en-US" sz="900" dirty="0" smtClean="0">
                <a:latin typeface="Arial" pitchFamily="34" charset="0"/>
              </a:rPr>
              <a:t>，只编译，不连接成为可执行文件，编译器只是由输入的</a:t>
            </a:r>
            <a:r>
              <a:rPr lang="en-US" altLang="zh-CN" sz="900" dirty="0" smtClean="0">
                <a:latin typeface="Arial" pitchFamily="34" charset="0"/>
              </a:rPr>
              <a:t>.c</a:t>
            </a:r>
            <a:r>
              <a:rPr lang="zh-CN" altLang="en-US" sz="900" dirty="0" smtClean="0">
                <a:latin typeface="Arial" pitchFamily="34" charset="0"/>
              </a:rPr>
              <a:t>等源代码文件生成</a:t>
            </a:r>
            <a:r>
              <a:rPr lang="en-US" altLang="zh-CN" sz="900" dirty="0" smtClean="0">
                <a:latin typeface="Arial" pitchFamily="34" charset="0"/>
              </a:rPr>
              <a:t>.o</a:t>
            </a:r>
            <a:r>
              <a:rPr lang="zh-CN" altLang="en-US" sz="900" dirty="0" smtClean="0">
                <a:latin typeface="Arial" pitchFamily="34" charset="0"/>
              </a:rPr>
              <a:t>为后缀的目标文件，通常用于编译不包含主程序的子程序文件。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-o </a:t>
            </a:r>
            <a:r>
              <a:rPr lang="en-US" altLang="zh-CN" sz="900" dirty="0" err="1" smtClean="0">
                <a:latin typeface="Arial" pitchFamily="34" charset="0"/>
              </a:rPr>
              <a:t>output_filename</a:t>
            </a:r>
            <a:r>
              <a:rPr lang="zh-CN" altLang="en-US" sz="900" dirty="0" smtClean="0">
                <a:latin typeface="Arial" pitchFamily="34" charset="0"/>
              </a:rPr>
              <a:t>，确定输出文件的名称为</a:t>
            </a:r>
            <a:r>
              <a:rPr lang="en-US" altLang="zh-CN" sz="900" dirty="0" err="1" smtClean="0">
                <a:latin typeface="Arial" pitchFamily="34" charset="0"/>
              </a:rPr>
              <a:t>output_filename</a:t>
            </a:r>
            <a:r>
              <a:rPr lang="zh-CN" altLang="en-US" sz="900" dirty="0" smtClean="0">
                <a:latin typeface="Arial" pitchFamily="34" charset="0"/>
              </a:rPr>
              <a:t>，同时这个名称不能和源文件同名。如果不给出这个选项，</a:t>
            </a:r>
            <a:r>
              <a:rPr lang="en-US" altLang="zh-CN" sz="900" dirty="0" err="1" smtClean="0">
                <a:latin typeface="Arial" pitchFamily="34" charset="0"/>
              </a:rPr>
              <a:t>gcc</a:t>
            </a:r>
            <a:r>
              <a:rPr lang="zh-CN" altLang="en-US" sz="900" dirty="0" smtClean="0">
                <a:latin typeface="Arial" pitchFamily="34" charset="0"/>
              </a:rPr>
              <a:t>就给出预设的可执行文件</a:t>
            </a:r>
            <a:r>
              <a:rPr lang="en-US" altLang="zh-CN" sz="900" dirty="0" err="1" smtClean="0">
                <a:latin typeface="Arial" pitchFamily="34" charset="0"/>
              </a:rPr>
              <a:t>a.out</a:t>
            </a:r>
            <a:r>
              <a:rPr lang="zh-CN" altLang="en-US" sz="900" dirty="0" smtClean="0">
                <a:latin typeface="Arial" pitchFamily="34" charset="0"/>
              </a:rPr>
              <a:t>。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-g</a:t>
            </a:r>
            <a:r>
              <a:rPr lang="zh-CN" altLang="en-US" sz="900" dirty="0" smtClean="0">
                <a:latin typeface="Arial" pitchFamily="34" charset="0"/>
              </a:rPr>
              <a:t>，产生符号调试工具</a:t>
            </a:r>
            <a:r>
              <a:rPr lang="en-US" altLang="zh-CN" sz="900" dirty="0" smtClean="0">
                <a:latin typeface="Arial" pitchFamily="34" charset="0"/>
              </a:rPr>
              <a:t>(GNU</a:t>
            </a:r>
            <a:r>
              <a:rPr lang="zh-CN" altLang="en-US" sz="900" dirty="0" smtClean="0">
                <a:latin typeface="Arial" pitchFamily="34" charset="0"/>
              </a:rPr>
              <a:t>的</a:t>
            </a:r>
            <a:r>
              <a:rPr lang="en-US" altLang="zh-CN" sz="900" dirty="0" err="1" smtClean="0">
                <a:latin typeface="Arial" pitchFamily="34" charset="0"/>
              </a:rPr>
              <a:t>gdb</a:t>
            </a:r>
            <a:r>
              <a:rPr lang="en-US" altLang="zh-CN" sz="900" dirty="0" smtClean="0">
                <a:latin typeface="Arial" pitchFamily="34" charset="0"/>
              </a:rPr>
              <a:t>)</a:t>
            </a:r>
            <a:r>
              <a:rPr lang="zh-CN" altLang="en-US" sz="900" dirty="0" smtClean="0">
                <a:latin typeface="Arial" pitchFamily="34" charset="0"/>
              </a:rPr>
              <a:t>所必要的符号资讯，要想对源代码进行调试，我们就必须加入这个选项。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-O</a:t>
            </a:r>
            <a:r>
              <a:rPr lang="zh-CN" altLang="en-US" sz="900" dirty="0" smtClean="0">
                <a:latin typeface="Arial" pitchFamily="34" charset="0"/>
              </a:rPr>
              <a:t>，对程序进行优化编译、连接，采用这个选项，整个源代码会在编译、连接过程中进行优化处理，这样产生的可执行文件的执行效率可以提高，但是，编译、连接的速度就相应地要慢一些。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-O2</a:t>
            </a:r>
            <a:r>
              <a:rPr lang="zh-CN" altLang="en-US" sz="900" dirty="0" smtClean="0">
                <a:latin typeface="Arial" pitchFamily="34" charset="0"/>
              </a:rPr>
              <a:t>，比</a:t>
            </a:r>
            <a:r>
              <a:rPr lang="en-US" altLang="zh-CN" sz="900" dirty="0" smtClean="0">
                <a:latin typeface="Arial" pitchFamily="34" charset="0"/>
              </a:rPr>
              <a:t>-O</a:t>
            </a:r>
            <a:r>
              <a:rPr lang="zh-CN" altLang="en-US" sz="900" dirty="0" smtClean="0">
                <a:latin typeface="Arial" pitchFamily="34" charset="0"/>
              </a:rPr>
              <a:t>更好的优化编译、连接，当然整个编译、连接过程会更慢。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a:t>
            </a:r>
            <a:r>
              <a:rPr lang="en-US" altLang="zh-CN" sz="900" dirty="0" err="1" smtClean="0">
                <a:latin typeface="Arial" pitchFamily="34" charset="0"/>
              </a:rPr>
              <a:t>Idirname</a:t>
            </a:r>
            <a:r>
              <a:rPr lang="zh-CN" altLang="en-US" sz="900" dirty="0" smtClean="0">
                <a:latin typeface="Arial" pitchFamily="34" charset="0"/>
              </a:rPr>
              <a:t>，将</a:t>
            </a:r>
            <a:r>
              <a:rPr lang="en-US" altLang="zh-CN" sz="900" dirty="0" err="1" smtClean="0">
                <a:latin typeface="Arial" pitchFamily="34" charset="0"/>
              </a:rPr>
              <a:t>dirname</a:t>
            </a:r>
            <a:r>
              <a:rPr lang="zh-CN" altLang="en-US" sz="900" dirty="0" smtClean="0">
                <a:latin typeface="Arial" pitchFamily="34" charset="0"/>
              </a:rPr>
              <a:t>所指出的目录加入到程序头文件目录列表中，是在预编译过程中使用的参数。</a:t>
            </a:r>
            <a:r>
              <a:rPr lang="en-US" altLang="zh-CN" sz="900" dirty="0" smtClean="0">
                <a:latin typeface="Arial" pitchFamily="34" charset="0"/>
              </a:rPr>
              <a:t>C</a:t>
            </a:r>
            <a:r>
              <a:rPr lang="zh-CN" altLang="en-US" sz="900" dirty="0" smtClean="0">
                <a:latin typeface="Arial" pitchFamily="34" charset="0"/>
              </a:rPr>
              <a:t>程序中的头文件包含两种情况∶ </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A)#include &lt;</a:t>
            </a:r>
            <a:r>
              <a:rPr lang="en-US" altLang="zh-CN" sz="900" dirty="0" err="1" smtClean="0">
                <a:latin typeface="Arial" pitchFamily="34" charset="0"/>
              </a:rPr>
              <a:t>myinc.h</a:t>
            </a:r>
            <a:r>
              <a:rPr lang="en-US" altLang="zh-CN" sz="900" dirty="0" smtClean="0">
                <a:latin typeface="Arial" pitchFamily="34" charset="0"/>
              </a:rPr>
              <a:t>&gt;</a:t>
            </a:r>
            <a:br>
              <a:rPr lang="en-US" altLang="zh-CN" sz="900" dirty="0" smtClean="0">
                <a:latin typeface="Arial" pitchFamily="34" charset="0"/>
              </a:rPr>
            </a:br>
            <a:endParaRPr lang="en-US" altLang="zh-CN"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B)#include “</a:t>
            </a:r>
            <a:r>
              <a:rPr lang="en-US" altLang="zh-CN" sz="900" dirty="0" err="1" smtClean="0">
                <a:latin typeface="Arial" pitchFamily="34" charset="0"/>
              </a:rPr>
              <a:t>myinc.h</a:t>
            </a:r>
            <a:r>
              <a:rPr lang="en-US" altLang="zh-CN" sz="900" dirty="0" smtClean="0">
                <a:latin typeface="Arial" pitchFamily="34" charset="0"/>
              </a:rPr>
              <a:t>” </a:t>
            </a:r>
            <a:br>
              <a:rPr lang="en-US" altLang="zh-CN" sz="900" dirty="0" smtClean="0">
                <a:latin typeface="Arial" pitchFamily="34" charset="0"/>
              </a:rPr>
            </a:br>
            <a:endParaRPr lang="en-US" altLang="zh-CN" sz="900" dirty="0" smtClean="0">
              <a:latin typeface="Arial" pitchFamily="34" charset="0"/>
            </a:endParaRPr>
          </a:p>
          <a:p>
            <a:pPr eaLnBrk="1" hangingPunct="1">
              <a:lnSpc>
                <a:spcPct val="80000"/>
              </a:lnSpc>
            </a:pPr>
            <a:r>
              <a:rPr lang="zh-CN" altLang="en-US" sz="900" dirty="0" smtClean="0">
                <a:latin typeface="Arial" pitchFamily="34" charset="0"/>
              </a:rPr>
              <a:t>　　其中，</a:t>
            </a:r>
            <a:r>
              <a:rPr lang="en-US" altLang="zh-CN" sz="900" dirty="0" smtClean="0">
                <a:latin typeface="Arial" pitchFamily="34" charset="0"/>
              </a:rPr>
              <a:t>A</a:t>
            </a:r>
            <a:r>
              <a:rPr lang="zh-CN" altLang="en-US" sz="900" dirty="0" smtClean="0">
                <a:latin typeface="Arial" pitchFamily="34" charset="0"/>
              </a:rPr>
              <a:t>类使用尖括号</a:t>
            </a:r>
            <a:r>
              <a:rPr lang="en-US" altLang="zh-CN" sz="900" dirty="0" smtClean="0">
                <a:latin typeface="Arial" pitchFamily="34" charset="0"/>
              </a:rPr>
              <a:t>(&lt; &gt;)</a:t>
            </a:r>
            <a:r>
              <a:rPr lang="zh-CN" altLang="en-US" sz="900" dirty="0" smtClean="0">
                <a:latin typeface="Arial" pitchFamily="34" charset="0"/>
              </a:rPr>
              <a:t>，</a:t>
            </a:r>
            <a:r>
              <a:rPr lang="en-US" altLang="zh-CN" sz="900" dirty="0" smtClean="0">
                <a:latin typeface="Arial" pitchFamily="34" charset="0"/>
              </a:rPr>
              <a:t>B</a:t>
            </a:r>
            <a:r>
              <a:rPr lang="zh-CN" altLang="en-US" sz="900" dirty="0" smtClean="0">
                <a:latin typeface="Arial" pitchFamily="34" charset="0"/>
              </a:rPr>
              <a:t>类使用双引号</a:t>
            </a:r>
            <a:r>
              <a:rPr lang="en-US" altLang="zh-CN" sz="900" dirty="0" smtClean="0">
                <a:latin typeface="Arial" pitchFamily="34" charset="0"/>
              </a:rPr>
              <a:t>(“ ”)</a:t>
            </a:r>
            <a:r>
              <a:rPr lang="zh-CN" altLang="en-US" sz="900" dirty="0" smtClean="0">
                <a:latin typeface="Arial" pitchFamily="34" charset="0"/>
              </a:rPr>
              <a:t>。对于</a:t>
            </a:r>
            <a:r>
              <a:rPr lang="en-US" altLang="zh-CN" sz="900" dirty="0" smtClean="0">
                <a:latin typeface="Arial" pitchFamily="34" charset="0"/>
              </a:rPr>
              <a:t>A</a:t>
            </a:r>
            <a:r>
              <a:rPr lang="zh-CN" altLang="en-US" sz="900" dirty="0" smtClean="0">
                <a:latin typeface="Arial" pitchFamily="34" charset="0"/>
              </a:rPr>
              <a:t>类，预处理程序</a:t>
            </a:r>
            <a:r>
              <a:rPr lang="en-US" altLang="zh-CN" sz="900" dirty="0" err="1" smtClean="0">
                <a:latin typeface="Arial" pitchFamily="34" charset="0"/>
              </a:rPr>
              <a:t>cpp</a:t>
            </a:r>
            <a:r>
              <a:rPr lang="zh-CN" altLang="en-US" sz="900" dirty="0" smtClean="0">
                <a:latin typeface="Arial" pitchFamily="34" charset="0"/>
              </a:rPr>
              <a:t>在系统预设包含文件目录</a:t>
            </a:r>
            <a:r>
              <a:rPr lang="en-US" altLang="zh-CN" sz="900" dirty="0" smtClean="0">
                <a:latin typeface="Arial" pitchFamily="34" charset="0"/>
              </a:rPr>
              <a:t>(</a:t>
            </a:r>
            <a:r>
              <a:rPr lang="zh-CN" altLang="en-US" sz="900" dirty="0" smtClean="0">
                <a:latin typeface="Arial" pitchFamily="34" charset="0"/>
              </a:rPr>
              <a:t>如</a:t>
            </a:r>
            <a:r>
              <a:rPr lang="en-US" altLang="zh-CN" sz="900" dirty="0" smtClean="0">
                <a:latin typeface="Arial" pitchFamily="34" charset="0"/>
              </a:rPr>
              <a:t>/</a:t>
            </a:r>
            <a:r>
              <a:rPr lang="en-US" altLang="zh-CN" sz="900" dirty="0" err="1" smtClean="0">
                <a:latin typeface="Arial" pitchFamily="34" charset="0"/>
              </a:rPr>
              <a:t>usr</a:t>
            </a:r>
            <a:r>
              <a:rPr lang="en-US" altLang="zh-CN" sz="900" dirty="0" smtClean="0">
                <a:latin typeface="Arial" pitchFamily="34" charset="0"/>
              </a:rPr>
              <a:t>/include)</a:t>
            </a:r>
            <a:r>
              <a:rPr lang="zh-CN" altLang="en-US" sz="900" dirty="0" smtClean="0">
                <a:latin typeface="Arial" pitchFamily="34" charset="0"/>
              </a:rPr>
              <a:t>中搜寻相应的文件，而</a:t>
            </a:r>
            <a:r>
              <a:rPr lang="en-US" altLang="zh-CN" sz="900" dirty="0" smtClean="0">
                <a:latin typeface="Arial" pitchFamily="34" charset="0"/>
              </a:rPr>
              <a:t>B</a:t>
            </a:r>
            <a:r>
              <a:rPr lang="zh-CN" altLang="en-US" sz="900" dirty="0" smtClean="0">
                <a:latin typeface="Arial" pitchFamily="34" charset="0"/>
              </a:rPr>
              <a:t>类，预处理程序在目标文件的文件夹内搜索相应文件。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miter lim="800000"/>
            <a:headEnd/>
            <a:tailEnd/>
          </a:ln>
        </p:spPr>
        <p:txBody>
          <a:bodyPr/>
          <a:lstStyle/>
          <a:p>
            <a:fld id="{20C2AC34-7001-416A-AB39-858DD770944D}" type="slidenum">
              <a:rPr lang="en-US" altLang="zh-CN" smtClean="0">
                <a:latin typeface="Arial" pitchFamily="34" charset="0"/>
              </a:rPr>
              <a:pPr/>
              <a:t>29</a:t>
            </a:fld>
            <a:endParaRPr lang="en-US" altLang="zh-CN" smtClean="0">
              <a:latin typeface="Arial" pitchFamily="34"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p:spPr>
        <p:txBody>
          <a:bodyPr/>
          <a:lstStyle/>
          <a:p>
            <a:pPr eaLnBrk="1" hangingPunct="1"/>
            <a:r>
              <a:rPr lang="zh-CN" altLang="en-US" smtClean="0">
                <a:latin typeface="Arial" pitchFamily="34" charset="0"/>
              </a:rPr>
              <a:t>面我们对</a:t>
            </a:r>
            <a:r>
              <a:rPr lang="en-US" altLang="zh-CN" smtClean="0">
                <a:latin typeface="Arial" pitchFamily="34" charset="0"/>
              </a:rPr>
              <a:t>ELF</a:t>
            </a:r>
            <a:r>
              <a:rPr lang="zh-CN" altLang="en-US" smtClean="0">
                <a:latin typeface="Arial" pitchFamily="34" charset="0"/>
              </a:rPr>
              <a:t>头表中一些重要的字段作出相关说明，我们把</a:t>
            </a:r>
            <a:r>
              <a:rPr lang="en-US" altLang="zh-CN" smtClean="0">
                <a:latin typeface="Arial" pitchFamily="34" charset="0"/>
              </a:rPr>
              <a:t>Magic</a:t>
            </a:r>
            <a:r>
              <a:rPr lang="zh-CN" altLang="en-US" smtClean="0">
                <a:latin typeface="Arial" pitchFamily="34" charset="0"/>
              </a:rPr>
              <a:t>后的字段定义为一个数组</a:t>
            </a:r>
            <a:r>
              <a:rPr lang="en-US" altLang="zh-CN" smtClean="0">
                <a:latin typeface="Arial" pitchFamily="34" charset="0"/>
              </a:rPr>
              <a:t>e_ident</a:t>
            </a:r>
          </a:p>
          <a:p>
            <a:pPr eaLnBrk="1" hangingPunct="1"/>
            <a:r>
              <a:rPr lang="en-US" altLang="zh-CN" smtClean="0">
                <a:latin typeface="Arial" pitchFamily="34" charset="0"/>
              </a:rPr>
              <a:t>e_ident[0]-e_ident[3]</a:t>
            </a:r>
            <a:r>
              <a:rPr lang="zh-CN" altLang="en-US" smtClean="0">
                <a:latin typeface="Arial" pitchFamily="34" charset="0"/>
              </a:rPr>
              <a:t>包含了</a:t>
            </a:r>
            <a:r>
              <a:rPr lang="en-US" altLang="zh-CN" smtClean="0">
                <a:latin typeface="Arial" pitchFamily="34" charset="0"/>
              </a:rPr>
              <a:t>ELF</a:t>
            </a:r>
            <a:r>
              <a:rPr lang="zh-CN" altLang="en-US" smtClean="0">
                <a:latin typeface="Arial" pitchFamily="34" charset="0"/>
              </a:rPr>
              <a:t>文件的魔数，依次是</a:t>
            </a:r>
            <a:r>
              <a:rPr lang="en-US" altLang="zh-CN" smtClean="0">
                <a:latin typeface="Arial" pitchFamily="34" charset="0"/>
              </a:rPr>
              <a:t>0x7f</a:t>
            </a:r>
            <a:r>
              <a:rPr lang="zh-CN" altLang="en-US" smtClean="0">
                <a:latin typeface="Arial" pitchFamily="34" charset="0"/>
              </a:rPr>
              <a:t>、</a:t>
            </a:r>
            <a:r>
              <a:rPr lang="en-US" altLang="zh-CN" smtClean="0">
                <a:latin typeface="Arial" pitchFamily="34" charset="0"/>
              </a:rPr>
              <a:t>'E'</a:t>
            </a:r>
            <a:r>
              <a:rPr lang="zh-CN" altLang="en-US" smtClean="0">
                <a:latin typeface="Arial" pitchFamily="34" charset="0"/>
              </a:rPr>
              <a:t>、</a:t>
            </a:r>
            <a:r>
              <a:rPr lang="en-US" altLang="zh-CN" smtClean="0">
                <a:latin typeface="Arial" pitchFamily="34" charset="0"/>
              </a:rPr>
              <a:t>'L'</a:t>
            </a:r>
            <a:r>
              <a:rPr lang="zh-CN" altLang="en-US" smtClean="0">
                <a:latin typeface="Arial" pitchFamily="34" charset="0"/>
              </a:rPr>
              <a:t>、</a:t>
            </a:r>
            <a:r>
              <a:rPr lang="en-US" altLang="zh-CN" smtClean="0">
                <a:latin typeface="Arial" pitchFamily="34" charset="0"/>
              </a:rPr>
              <a:t>'F'</a:t>
            </a:r>
            <a:r>
              <a:rPr lang="zh-CN" altLang="en-US" smtClean="0">
                <a:latin typeface="Arial" pitchFamily="34" charset="0"/>
              </a:rPr>
              <a:t>。注意，任何一个</a:t>
            </a:r>
            <a:r>
              <a:rPr lang="en-US" altLang="zh-CN" smtClean="0">
                <a:latin typeface="Arial" pitchFamily="34" charset="0"/>
              </a:rPr>
              <a:t>ELF</a:t>
            </a:r>
            <a:r>
              <a:rPr lang="zh-CN" altLang="en-US" smtClean="0">
                <a:latin typeface="Arial" pitchFamily="34" charset="0"/>
              </a:rPr>
              <a:t>文件必须包含此魔数。 </a:t>
            </a:r>
            <a:r>
              <a:rPr lang="en-US" altLang="zh-CN" smtClean="0">
                <a:latin typeface="Arial" pitchFamily="34" charset="0"/>
              </a:rPr>
              <a:t>e_ident[4]</a:t>
            </a:r>
            <a:r>
              <a:rPr lang="zh-CN" altLang="en-US" smtClean="0">
                <a:latin typeface="Arial" pitchFamily="34" charset="0"/>
              </a:rPr>
              <a:t>表示硬件系统的位数，</a:t>
            </a:r>
            <a:r>
              <a:rPr lang="en-US" altLang="zh-CN" smtClean="0">
                <a:latin typeface="Arial" pitchFamily="34" charset="0"/>
              </a:rPr>
              <a:t>1</a:t>
            </a:r>
            <a:r>
              <a:rPr lang="zh-CN" altLang="en-US" smtClean="0">
                <a:latin typeface="Arial" pitchFamily="34" charset="0"/>
              </a:rPr>
              <a:t>代表</a:t>
            </a:r>
            <a:r>
              <a:rPr lang="en-US" altLang="zh-CN" smtClean="0">
                <a:latin typeface="Arial" pitchFamily="34" charset="0"/>
              </a:rPr>
              <a:t>32</a:t>
            </a:r>
            <a:r>
              <a:rPr lang="zh-CN" altLang="en-US" smtClean="0">
                <a:latin typeface="Arial" pitchFamily="34" charset="0"/>
              </a:rPr>
              <a:t>位，</a:t>
            </a:r>
            <a:r>
              <a:rPr lang="en-US" altLang="zh-CN" smtClean="0">
                <a:latin typeface="Arial" pitchFamily="34" charset="0"/>
              </a:rPr>
              <a:t>2</a:t>
            </a:r>
            <a:r>
              <a:rPr lang="zh-CN" altLang="en-US" smtClean="0">
                <a:latin typeface="Arial" pitchFamily="34" charset="0"/>
              </a:rPr>
              <a:t>代表</a:t>
            </a:r>
            <a:r>
              <a:rPr lang="en-US" altLang="zh-CN" smtClean="0">
                <a:latin typeface="Arial" pitchFamily="34" charset="0"/>
              </a:rPr>
              <a:t>64</a:t>
            </a:r>
            <a:r>
              <a:rPr lang="zh-CN" altLang="en-US" smtClean="0">
                <a:latin typeface="Arial" pitchFamily="34" charset="0"/>
              </a:rPr>
              <a:t>位。</a:t>
            </a:r>
            <a:r>
              <a:rPr lang="en-US" altLang="zh-CN" smtClean="0">
                <a:latin typeface="Arial" pitchFamily="34" charset="0"/>
              </a:rPr>
              <a:t>e_ident[5]</a:t>
            </a:r>
            <a:r>
              <a:rPr lang="zh-CN" altLang="en-US" smtClean="0">
                <a:latin typeface="Arial" pitchFamily="34" charset="0"/>
              </a:rPr>
              <a:t>表示数据编码方式，</a:t>
            </a:r>
            <a:r>
              <a:rPr lang="en-US" altLang="zh-CN" smtClean="0">
                <a:latin typeface="Arial" pitchFamily="34" charset="0"/>
              </a:rPr>
              <a:t>1</a:t>
            </a:r>
            <a:r>
              <a:rPr lang="zh-CN" altLang="en-US" smtClean="0">
                <a:latin typeface="Arial" pitchFamily="34" charset="0"/>
              </a:rPr>
              <a:t>代表小印第安排序（最大有意义的字节占有最低的地址），</a:t>
            </a:r>
            <a:r>
              <a:rPr lang="en-US" altLang="zh-CN" smtClean="0">
                <a:latin typeface="Arial" pitchFamily="34" charset="0"/>
              </a:rPr>
              <a:t>2</a:t>
            </a:r>
            <a:r>
              <a:rPr lang="zh-CN" altLang="en-US" smtClean="0">
                <a:latin typeface="Arial" pitchFamily="34" charset="0"/>
              </a:rPr>
              <a:t>代表大印第安排序（最大有意义的字节占有最高的地址）。</a:t>
            </a:r>
            <a:r>
              <a:rPr lang="en-US" altLang="zh-CN" smtClean="0">
                <a:latin typeface="Arial" pitchFamily="34" charset="0"/>
              </a:rPr>
              <a:t>e_ident[6]</a:t>
            </a:r>
            <a:r>
              <a:rPr lang="zh-CN" altLang="en-US" smtClean="0">
                <a:latin typeface="Arial" pitchFamily="34" charset="0"/>
              </a:rPr>
              <a:t>指定</a:t>
            </a:r>
            <a:r>
              <a:rPr lang="en-US" altLang="zh-CN" smtClean="0">
                <a:latin typeface="Arial" pitchFamily="34" charset="0"/>
              </a:rPr>
              <a:t>ELF</a:t>
            </a:r>
            <a:r>
              <a:rPr lang="zh-CN" altLang="en-US" smtClean="0">
                <a:latin typeface="Arial" pitchFamily="34" charset="0"/>
              </a:rPr>
              <a:t>头部的版本，当前必须为</a:t>
            </a:r>
            <a:r>
              <a:rPr lang="en-US" altLang="zh-CN" smtClean="0">
                <a:latin typeface="Arial" pitchFamily="34" charset="0"/>
              </a:rPr>
              <a:t>1</a:t>
            </a:r>
            <a:r>
              <a:rPr lang="zh-CN" altLang="en-US" smtClean="0">
                <a:latin typeface="Arial" pitchFamily="34" charset="0"/>
              </a:rPr>
              <a:t>。</a:t>
            </a:r>
            <a:r>
              <a:rPr lang="en-US" altLang="zh-CN" smtClean="0">
                <a:latin typeface="Arial" pitchFamily="34" charset="0"/>
              </a:rPr>
              <a:t>e_ident[7]</a:t>
            </a:r>
            <a:r>
              <a:rPr lang="zh-CN" altLang="en-US" smtClean="0">
                <a:latin typeface="Arial" pitchFamily="34" charset="0"/>
              </a:rPr>
              <a:t>到</a:t>
            </a:r>
            <a:r>
              <a:rPr lang="en-US" altLang="zh-CN" smtClean="0">
                <a:latin typeface="Arial" pitchFamily="34" charset="0"/>
              </a:rPr>
              <a:t>e_ident[14]</a:t>
            </a:r>
            <a:r>
              <a:rPr lang="zh-CN" altLang="en-US" smtClean="0">
                <a:latin typeface="Arial" pitchFamily="34" charset="0"/>
              </a:rPr>
              <a:t>是填充符，通常是</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ELF</a:t>
            </a:r>
            <a:r>
              <a:rPr lang="zh-CN" altLang="en-US" smtClean="0">
                <a:latin typeface="Arial" pitchFamily="34" charset="0"/>
              </a:rPr>
              <a:t>格式规范中定义这几个字节是被忽略的，但实际上是这几个字节完全可以可被利用。如病毒</a:t>
            </a:r>
            <a:r>
              <a:rPr lang="en-US" altLang="zh-CN" smtClean="0">
                <a:latin typeface="Arial" pitchFamily="34" charset="0"/>
              </a:rPr>
              <a:t>Lin/Glaurung.676/666</a:t>
            </a:r>
            <a:r>
              <a:rPr lang="zh-CN" altLang="en-US" smtClean="0">
                <a:latin typeface="Arial" pitchFamily="34" charset="0"/>
              </a:rPr>
              <a:t>设置</a:t>
            </a:r>
            <a:r>
              <a:rPr lang="en-US" altLang="zh-CN" smtClean="0">
                <a:latin typeface="Arial" pitchFamily="34" charset="0"/>
              </a:rPr>
              <a:t>e_ident[7]</a:t>
            </a:r>
            <a:r>
              <a:rPr lang="zh-CN" altLang="en-US" smtClean="0">
                <a:latin typeface="Arial" pitchFamily="34" charset="0"/>
              </a:rPr>
              <a:t>为</a:t>
            </a:r>
            <a:r>
              <a:rPr lang="en-US" altLang="zh-CN" smtClean="0">
                <a:latin typeface="Arial" pitchFamily="34" charset="0"/>
              </a:rPr>
              <a:t>0x21,</a:t>
            </a:r>
            <a:r>
              <a:rPr lang="zh-CN" altLang="en-US" smtClean="0">
                <a:latin typeface="Arial" pitchFamily="34" charset="0"/>
              </a:rPr>
              <a:t>表示本文件已被感染；或者存放可执行代码。</a:t>
            </a:r>
            <a:r>
              <a:rPr lang="en-US" altLang="zh-CN" smtClean="0">
                <a:latin typeface="Arial" pitchFamily="34" charset="0"/>
              </a:rPr>
              <a:t>ELF</a:t>
            </a:r>
            <a:r>
              <a:rPr lang="zh-CN" altLang="en-US" smtClean="0">
                <a:latin typeface="Arial" pitchFamily="34" charset="0"/>
              </a:rPr>
              <a:t>头部中大多数字段都是对子头部数据的描述，其意义相对比较简单。值得注意的是某些病毒可能修改字段</a:t>
            </a:r>
            <a:r>
              <a:rPr lang="en-US" altLang="zh-CN" smtClean="0">
                <a:latin typeface="Arial" pitchFamily="34" charset="0"/>
              </a:rPr>
              <a:t>e_entry</a:t>
            </a:r>
            <a:r>
              <a:rPr lang="zh-CN" altLang="en-US" smtClean="0">
                <a:latin typeface="Arial" pitchFamily="34" charset="0"/>
              </a:rPr>
              <a:t>（程序进入点）的值，以指向病毒代码，例如上面提到的病毒</a:t>
            </a:r>
            <a:r>
              <a:rPr lang="en-US" altLang="zh-CN" smtClean="0">
                <a:latin typeface="Arial" pitchFamily="34" charset="0"/>
              </a:rPr>
              <a:t>Lin/Glaurung.676/666</a:t>
            </a:r>
            <a:r>
              <a:rPr lang="zh-CN" altLang="en-US" smtClean="0">
                <a:latin typeface="Arial" pitchFamily="34" charset="0"/>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miter lim="800000"/>
            <a:headEnd/>
            <a:tailEnd/>
          </a:ln>
        </p:spPr>
        <p:txBody>
          <a:bodyPr/>
          <a:lstStyle/>
          <a:p>
            <a:fld id="{F8AFA2AB-69AE-4CAC-A345-082595D9656A}" type="slidenum">
              <a:rPr lang="en-US" altLang="zh-CN" smtClean="0">
                <a:latin typeface="Arial" pitchFamily="34" charset="0"/>
              </a:rPr>
              <a:pPr/>
              <a:t>33</a:t>
            </a:fld>
            <a:endParaRPr lang="en-US" altLang="zh-CN" smtClean="0">
              <a:latin typeface="Arial" pitchFamily="34" charset="0"/>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p:spPr>
        <p:txBody>
          <a:bodyPr/>
          <a:lstStyle/>
          <a:p>
            <a:pPr eaLnBrk="1" hangingPunct="1"/>
            <a:r>
              <a:rPr lang="en-US" altLang="zh-CN" smtClean="0">
                <a:latin typeface="Arial" pitchFamily="34" charset="0"/>
              </a:rPr>
              <a:t>size hello = size -B hello = size --format=berkeley hello</a:t>
            </a:r>
          </a:p>
          <a:p>
            <a:pPr eaLnBrk="1" hangingPunct="1"/>
            <a:r>
              <a:rPr lang="en-US" altLang="zh-CN" smtClean="0">
                <a:latin typeface="Arial" pitchFamily="34" charset="0"/>
              </a:rPr>
              <a:t>size -A hello = size --format=sysV</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miter lim="800000"/>
            <a:headEnd/>
            <a:tailEnd/>
          </a:ln>
        </p:spPr>
        <p:txBody>
          <a:bodyPr/>
          <a:lstStyle/>
          <a:p>
            <a:fld id="{3F613578-5DC6-4F86-B837-72AA769DB968}" type="slidenum">
              <a:rPr lang="en-US" altLang="zh-CN" smtClean="0">
                <a:latin typeface="Arial" pitchFamily="34" charset="0"/>
              </a:rPr>
              <a:pPr/>
              <a:t>3</a:t>
            </a:fld>
            <a:endParaRPr lang="en-US" altLang="zh-CN" smtClean="0">
              <a:latin typeface="Arial" pitchFamily="34"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p:spPr>
        <p:txBody>
          <a:bodyPr/>
          <a:lstStyle/>
          <a:p>
            <a:pPr eaLnBrk="1" hangingPunct="1"/>
            <a:r>
              <a:rPr lang="zh-CN" altLang="en-US" dirty="0" smtClean="0">
                <a:latin typeface="Arial" pitchFamily="34" charset="0"/>
              </a:rPr>
              <a:t>根据</a:t>
            </a:r>
            <a:r>
              <a:rPr lang="en-US" altLang="zh-CN" dirty="0" smtClean="0">
                <a:latin typeface="Arial" pitchFamily="34" charset="0"/>
              </a:rPr>
              <a:t>IEEE</a:t>
            </a:r>
            <a:r>
              <a:rPr lang="zh-CN" altLang="en-US" dirty="0" smtClean="0">
                <a:latin typeface="Arial" pitchFamily="34" charset="0"/>
              </a:rPr>
              <a:t>（国际电机工程师协会）的定义，嵌入式系统是“控制、监视或者辅助装置、机器和设备运行的装置”（</a:t>
            </a:r>
            <a:r>
              <a:rPr lang="en-US" altLang="zh-CN" dirty="0" smtClean="0">
                <a:latin typeface="Arial" pitchFamily="34" charset="0"/>
              </a:rPr>
              <a:t>devices used to control, monitor, or assist the operation of equipment, machinery or plants</a:t>
            </a:r>
            <a:r>
              <a:rPr lang="zh-CN" altLang="en-US" dirty="0" smtClean="0">
                <a:latin typeface="Arial" pitchFamily="34" charset="0"/>
              </a:rPr>
              <a:t>）。从中可以看出嵌入式系统是软件和硬件的综合体，还可以涵盖机械等附属装置。目前国内一个普遍被认同的定义是：以应用为中心、以计算机技术为基础、软件硬件可裁剪、适应应用系统对功能、可靠性、成本、体积、功耗严格要求的专用计算机系统。 </a:t>
            </a:r>
          </a:p>
          <a:p>
            <a:pPr eaLnBrk="1" hangingPunct="1"/>
            <a:r>
              <a:rPr lang="zh-CN" altLang="en-US" dirty="0" smtClean="0">
                <a:latin typeface="Arial" pitchFamily="34" charset="0"/>
              </a:rPr>
              <a:t>嵌入式系统的核心是嵌入式微处理器。嵌入式微处理器一般就具备以下</a:t>
            </a:r>
            <a:r>
              <a:rPr lang="en-US" altLang="zh-CN" dirty="0" smtClean="0">
                <a:latin typeface="Arial" pitchFamily="34" charset="0"/>
              </a:rPr>
              <a:t>4</a:t>
            </a:r>
            <a:r>
              <a:rPr lang="zh-CN" altLang="en-US" dirty="0" smtClean="0">
                <a:latin typeface="Arial" pitchFamily="34" charset="0"/>
              </a:rPr>
              <a:t>个特点： </a:t>
            </a:r>
          </a:p>
          <a:p>
            <a:pPr eaLnBrk="1" hangingPunct="1"/>
            <a:r>
              <a:rPr lang="zh-CN" altLang="en-US" dirty="0" smtClean="0">
                <a:latin typeface="Arial" pitchFamily="34" charset="0"/>
              </a:rPr>
              <a:t>　　</a:t>
            </a:r>
            <a:r>
              <a:rPr lang="en-US" altLang="zh-CN" dirty="0" smtClean="0">
                <a:latin typeface="Arial" pitchFamily="34" charset="0"/>
              </a:rPr>
              <a:t>1</a:t>
            </a:r>
            <a:r>
              <a:rPr lang="zh-CN" altLang="en-US" dirty="0" smtClean="0">
                <a:latin typeface="Arial" pitchFamily="34" charset="0"/>
              </a:rPr>
              <a:t>）对</a:t>
            </a:r>
            <a:r>
              <a:rPr lang="zh-CN" altLang="en-US" dirty="0" smtClean="0">
                <a:latin typeface="Arial" pitchFamily="34" charset="0"/>
                <a:hlinkClick r:id="rId3"/>
              </a:rPr>
              <a:t>实时任务</a:t>
            </a:r>
            <a:r>
              <a:rPr lang="zh-CN" altLang="en-US" dirty="0" smtClean="0">
                <a:latin typeface="Arial" pitchFamily="34" charset="0"/>
              </a:rPr>
              <a:t>有很强的支持能力，能完成多任务并且有较短的中断响应时间，从而使内部的代码和实时内核心的执行时间减少到最低限度。 </a:t>
            </a:r>
          </a:p>
          <a:p>
            <a:pPr eaLnBrk="1" hangingPunct="1"/>
            <a:r>
              <a:rPr lang="zh-CN" altLang="en-US" dirty="0" smtClean="0">
                <a:latin typeface="Arial" pitchFamily="34" charset="0"/>
              </a:rPr>
              <a:t>　　</a:t>
            </a:r>
            <a:r>
              <a:rPr lang="en-US" altLang="zh-CN" dirty="0" smtClean="0">
                <a:latin typeface="Arial" pitchFamily="34" charset="0"/>
              </a:rPr>
              <a:t>2</a:t>
            </a:r>
            <a:r>
              <a:rPr lang="zh-CN" altLang="en-US" dirty="0" smtClean="0">
                <a:latin typeface="Arial" pitchFamily="34" charset="0"/>
              </a:rPr>
              <a:t>）具有功能很强的存储区保护功能。这是由于嵌入式系统的软件结构已模块化，而为了避免在软件模块之间出现错误的交叉作用，需要设计强大的存储区保护功能，同时也有利于软件诊断。 </a:t>
            </a:r>
          </a:p>
          <a:p>
            <a:pPr eaLnBrk="1" hangingPunct="1"/>
            <a:r>
              <a:rPr lang="zh-CN" altLang="en-US" dirty="0" smtClean="0">
                <a:latin typeface="Arial" pitchFamily="34" charset="0"/>
              </a:rPr>
              <a:t>　　</a:t>
            </a:r>
            <a:r>
              <a:rPr lang="en-US" altLang="zh-CN" dirty="0" smtClean="0">
                <a:latin typeface="Arial" pitchFamily="34" charset="0"/>
              </a:rPr>
              <a:t>3</a:t>
            </a:r>
            <a:r>
              <a:rPr lang="zh-CN" altLang="en-US" dirty="0" smtClean="0">
                <a:latin typeface="Arial" pitchFamily="34" charset="0"/>
              </a:rPr>
              <a:t>）可扩展的处理器结构，以能最迅速地开发出满足应用的最高性能的嵌入式微处理器。 </a:t>
            </a:r>
          </a:p>
          <a:p>
            <a:pPr eaLnBrk="1" hangingPunct="1"/>
            <a:r>
              <a:rPr lang="zh-CN" altLang="en-US" dirty="0" smtClean="0">
                <a:latin typeface="Arial" pitchFamily="34" charset="0"/>
              </a:rPr>
              <a:t>   　</a:t>
            </a:r>
            <a:r>
              <a:rPr lang="en-US" altLang="zh-CN" dirty="0" smtClean="0">
                <a:latin typeface="Arial" pitchFamily="34" charset="0"/>
              </a:rPr>
              <a:t>4</a:t>
            </a:r>
            <a:r>
              <a:rPr lang="zh-CN" altLang="en-US" dirty="0" smtClean="0">
                <a:latin typeface="Arial" pitchFamily="34" charset="0"/>
              </a:rPr>
              <a:t>）嵌入式微处理器必须功耗很低，尤其是用于便携式的无线及移动的计算和通信设备中靠电池供电的嵌入式系统更是如此，如需要功耗只有</a:t>
            </a:r>
            <a:r>
              <a:rPr lang="en-US" altLang="zh-CN" dirty="0" err="1" smtClean="0">
                <a:latin typeface="Arial" pitchFamily="34" charset="0"/>
              </a:rPr>
              <a:t>mW</a:t>
            </a:r>
            <a:r>
              <a:rPr lang="zh-CN" altLang="en-US" dirty="0" smtClean="0">
                <a:latin typeface="Arial" pitchFamily="34" charset="0"/>
              </a:rPr>
              <a:t>甚至</a:t>
            </a:r>
            <a:r>
              <a:rPr lang="en-US" altLang="zh-CN" dirty="0" err="1" smtClean="0">
                <a:latin typeface="Arial" pitchFamily="34" charset="0"/>
              </a:rPr>
              <a:t>μW</a:t>
            </a:r>
            <a:r>
              <a:rPr lang="zh-CN" altLang="en-US" dirty="0" smtClean="0">
                <a:latin typeface="Arial" pitchFamily="34" charset="0"/>
              </a:rPr>
              <a:t>级。 </a:t>
            </a:r>
            <a:br>
              <a:rPr lang="zh-CN" altLang="en-US" dirty="0" smtClean="0">
                <a:latin typeface="Arial" pitchFamily="34" charset="0"/>
              </a:rPr>
            </a:br>
            <a:endParaRPr lang="zh-CN" alt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miter lim="800000"/>
            <a:headEnd/>
            <a:tailEnd/>
          </a:ln>
        </p:spPr>
        <p:txBody>
          <a:bodyPr/>
          <a:lstStyle/>
          <a:p>
            <a:fld id="{9C523F71-C1FA-476E-A2B1-C0B8907701E2}" type="slidenum">
              <a:rPr lang="en-US" altLang="zh-CN" smtClean="0">
                <a:latin typeface="Arial" pitchFamily="34" charset="0"/>
              </a:rPr>
              <a:pPr/>
              <a:t>35</a:t>
            </a:fld>
            <a:endParaRPr lang="en-US" altLang="zh-CN" smtClean="0">
              <a:latin typeface="Arial" pitchFamily="34"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p:spPr>
        <p:txBody>
          <a:bodyPr/>
          <a:lstStyle/>
          <a:p>
            <a:pPr eaLnBrk="1" hangingPunct="1"/>
            <a:r>
              <a:rPr lang="en-US" altLang="zh-CN" dirty="0" err="1" smtClean="0">
                <a:latin typeface="Arial" pitchFamily="34" charset="0"/>
              </a:rPr>
              <a:t>gcc</a:t>
            </a:r>
            <a:r>
              <a:rPr lang="en-US" altLang="zh-CN" smtClean="0">
                <a:latin typeface="Arial" pitchFamily="34" charset="0"/>
              </a:rPr>
              <a:t> -g -c </a:t>
            </a:r>
            <a:r>
              <a:rPr lang="en-US" altLang="zh-CN" dirty="0" err="1" smtClean="0">
                <a:latin typeface="Arial" pitchFamily="34" charset="0"/>
              </a:rPr>
              <a:t>test.c</a:t>
            </a:r>
            <a:endParaRPr lang="en-US" altLang="zh-CN" dirty="0" smtClean="0">
              <a:latin typeface="Arial" pitchFamily="34" charset="0"/>
            </a:endParaRPr>
          </a:p>
          <a:p>
            <a:pPr eaLnBrk="1" hangingPunct="1"/>
            <a:r>
              <a:rPr lang="en-US" altLang="zh-CN" dirty="0" smtClean="0">
                <a:latin typeface="Arial" pitchFamily="34" charset="0"/>
              </a:rPr>
              <a:t>nm -A </a:t>
            </a:r>
            <a:r>
              <a:rPr lang="en-US" altLang="zh-CN" dirty="0" err="1" smtClean="0">
                <a:latin typeface="Arial" pitchFamily="34" charset="0"/>
              </a:rPr>
              <a:t>test.o</a:t>
            </a:r>
            <a:r>
              <a:rPr lang="en-US" altLang="zh-CN" dirty="0" smtClean="0">
                <a:latin typeface="Arial" pitchFamily="34" charset="0"/>
              </a:rPr>
              <a:t>	A</a:t>
            </a:r>
            <a:r>
              <a:rPr lang="zh-CN" altLang="en-US" dirty="0" smtClean="0">
                <a:latin typeface="Arial" pitchFamily="34" charset="0"/>
              </a:rPr>
              <a:t>列出符号的时候把文件名列出来</a:t>
            </a:r>
          </a:p>
          <a:p>
            <a:pPr eaLnBrk="1" hangingPunct="1"/>
            <a:r>
              <a:rPr lang="en-US" altLang="zh-CN" dirty="0" smtClean="0">
                <a:latin typeface="Arial" pitchFamily="34" charset="0"/>
              </a:rPr>
              <a:t>nm -</a:t>
            </a:r>
            <a:r>
              <a:rPr lang="en-US" altLang="zh-CN" dirty="0" err="1" smtClean="0">
                <a:latin typeface="Arial" pitchFamily="34" charset="0"/>
              </a:rPr>
              <a:t>Aa</a:t>
            </a:r>
            <a:r>
              <a:rPr lang="en-US" altLang="zh-CN" dirty="0" smtClean="0">
                <a:latin typeface="Arial" pitchFamily="34" charset="0"/>
              </a:rPr>
              <a:t> </a:t>
            </a:r>
            <a:r>
              <a:rPr lang="en-US" altLang="zh-CN" dirty="0" err="1" smtClean="0">
                <a:latin typeface="Arial" pitchFamily="34" charset="0"/>
              </a:rPr>
              <a:t>test.o</a:t>
            </a:r>
            <a:r>
              <a:rPr lang="en-US" altLang="zh-CN" dirty="0" smtClean="0">
                <a:latin typeface="Arial" pitchFamily="34" charset="0"/>
              </a:rPr>
              <a:t>	a</a:t>
            </a:r>
            <a:r>
              <a:rPr lang="zh-CN" altLang="en-US" dirty="0" smtClean="0">
                <a:latin typeface="Arial" pitchFamily="34" charset="0"/>
              </a:rPr>
              <a:t>把</a:t>
            </a:r>
            <a:r>
              <a:rPr lang="en-US" altLang="zh-CN" dirty="0" smtClean="0">
                <a:latin typeface="Arial" pitchFamily="34" charset="0"/>
              </a:rPr>
              <a:t>debug</a:t>
            </a:r>
            <a:r>
              <a:rPr lang="zh-CN" altLang="en-US" dirty="0" smtClean="0">
                <a:latin typeface="Arial" pitchFamily="34" charset="0"/>
              </a:rPr>
              <a:t>符号列出来</a:t>
            </a:r>
          </a:p>
          <a:p>
            <a:pPr eaLnBrk="1" hangingPunct="1"/>
            <a:r>
              <a:rPr lang="en-US" altLang="zh-CN" dirty="0" smtClean="0">
                <a:latin typeface="Arial" pitchFamily="34" charset="0"/>
              </a:rPr>
              <a:t>nm -</a:t>
            </a:r>
            <a:r>
              <a:rPr lang="en-US" altLang="zh-CN" dirty="0" err="1" smtClean="0">
                <a:latin typeface="Arial" pitchFamily="34" charset="0"/>
              </a:rPr>
              <a:t>Aal</a:t>
            </a:r>
            <a:r>
              <a:rPr lang="en-US" altLang="zh-CN" dirty="0" smtClean="0">
                <a:latin typeface="Arial" pitchFamily="34" charset="0"/>
              </a:rPr>
              <a:t> </a:t>
            </a:r>
            <a:r>
              <a:rPr lang="en-US" altLang="zh-CN" dirty="0" err="1" smtClean="0">
                <a:latin typeface="Arial" pitchFamily="34" charset="0"/>
              </a:rPr>
              <a:t>test.o</a:t>
            </a:r>
            <a:r>
              <a:rPr lang="en-US" altLang="zh-CN" dirty="0" smtClean="0">
                <a:latin typeface="Arial" pitchFamily="34" charset="0"/>
              </a:rPr>
              <a:t>  </a:t>
            </a:r>
            <a:r>
              <a:rPr lang="zh-CN" altLang="en-US" dirty="0" smtClean="0">
                <a:latin typeface="Arial" pitchFamily="34" charset="0"/>
              </a:rPr>
              <a:t>把符号对应行号列出来</a:t>
            </a:r>
          </a:p>
          <a:p>
            <a:pPr eaLnBrk="1" hangingPunct="1"/>
            <a:r>
              <a:rPr lang="en-US" altLang="zh-CN" dirty="0" smtClean="0">
                <a:latin typeface="Arial" pitchFamily="34" charset="0"/>
              </a:rPr>
              <a:t>D </a:t>
            </a:r>
            <a:r>
              <a:rPr lang="zh-CN" altLang="en-US" dirty="0" smtClean="0">
                <a:latin typeface="Arial" pitchFamily="34" charset="0"/>
              </a:rPr>
              <a:t>数据</a:t>
            </a:r>
          </a:p>
          <a:p>
            <a:pPr eaLnBrk="1" hangingPunct="1"/>
            <a:r>
              <a:rPr lang="en-US" altLang="zh-CN" dirty="0" smtClean="0">
                <a:latin typeface="Arial" pitchFamily="34" charset="0"/>
              </a:rPr>
              <a:t>R </a:t>
            </a:r>
            <a:r>
              <a:rPr lang="zh-CN" altLang="en-US" dirty="0" smtClean="0">
                <a:latin typeface="Arial" pitchFamily="34" charset="0"/>
              </a:rPr>
              <a:t>只读数据</a:t>
            </a:r>
          </a:p>
          <a:p>
            <a:pPr eaLnBrk="1" hangingPunct="1"/>
            <a:r>
              <a:rPr lang="en-US" altLang="zh-CN" dirty="0" smtClean="0">
                <a:latin typeface="Arial" pitchFamily="34" charset="0"/>
              </a:rPr>
              <a:t>T </a:t>
            </a:r>
            <a:r>
              <a:rPr lang="zh-CN" altLang="en-US" dirty="0" smtClean="0">
                <a:latin typeface="Arial" pitchFamily="34" charset="0"/>
              </a:rPr>
              <a:t>文本</a:t>
            </a:r>
          </a:p>
          <a:p>
            <a:pPr eaLnBrk="1" hangingPunct="1"/>
            <a:r>
              <a:rPr lang="en-US" altLang="zh-CN" dirty="0" smtClean="0">
                <a:latin typeface="Arial" pitchFamily="34" charset="0"/>
              </a:rPr>
              <a:t>B </a:t>
            </a:r>
            <a:r>
              <a:rPr lang="zh-CN" altLang="en-US" dirty="0" smtClean="0">
                <a:latin typeface="Arial" pitchFamily="34" charset="0"/>
              </a:rPr>
              <a:t>未初始化数据</a:t>
            </a:r>
          </a:p>
          <a:p>
            <a:pPr eaLnBrk="1" hangingPunct="1"/>
            <a:r>
              <a:rPr lang="en-US" altLang="zh-CN" dirty="0" smtClean="0">
                <a:latin typeface="Arial" pitchFamily="34" charset="0"/>
              </a:rPr>
              <a:t>C </a:t>
            </a:r>
            <a:r>
              <a:rPr lang="zh-CN" altLang="en-US" dirty="0" smtClean="0">
                <a:latin typeface="Arial" pitchFamily="34" charset="0"/>
              </a:rPr>
              <a:t>常用符号</a:t>
            </a:r>
          </a:p>
          <a:p>
            <a:pPr eaLnBrk="1" hangingPunct="1"/>
            <a:r>
              <a:rPr lang="en-US" altLang="zh-CN" dirty="0" smtClean="0">
                <a:latin typeface="Arial" pitchFamily="34" charset="0"/>
              </a:rPr>
              <a:t>U </a:t>
            </a:r>
            <a:r>
              <a:rPr lang="zh-CN" altLang="en-US" dirty="0" smtClean="0">
                <a:latin typeface="Arial" pitchFamily="34" charset="0"/>
              </a:rPr>
              <a:t>未定义符号</a:t>
            </a:r>
          </a:p>
          <a:p>
            <a:pPr eaLnBrk="1" hangingPunct="1"/>
            <a:endParaRPr lang="en-US" altLang="zh-CN"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miter lim="800000"/>
            <a:headEnd/>
            <a:tailEnd/>
          </a:ln>
        </p:spPr>
        <p:txBody>
          <a:bodyPr/>
          <a:lstStyle/>
          <a:p>
            <a:fld id="{8295210F-B49E-4B41-A3EB-04FE16C14C92}" type="slidenum">
              <a:rPr lang="en-US" altLang="zh-CN" smtClean="0">
                <a:latin typeface="Arial" pitchFamily="34" charset="0"/>
              </a:rPr>
              <a:pPr/>
              <a:t>38</a:t>
            </a:fld>
            <a:endParaRPr lang="en-US" altLang="zh-CN" smtClean="0">
              <a:latin typeface="Arial" pitchFamily="34" charset="0"/>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p:spPr>
        <p:txBody>
          <a:bodyPr/>
          <a:lstStyle/>
          <a:p>
            <a:pPr eaLnBrk="1" hangingPunct="1"/>
            <a:r>
              <a:rPr lang="zh-CN" altLang="en-US" smtClean="0">
                <a:latin typeface="Arial" pitchFamily="34" charset="0"/>
              </a:rPr>
              <a:t>在嵌入式系统中的文件</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幻灯片图像占位符 1"/>
          <p:cNvSpPr>
            <a:spLocks noGrp="1" noRot="1" noChangeAspect="1" noTextEdit="1"/>
          </p:cNvSpPr>
          <p:nvPr>
            <p:ph type="sldImg"/>
          </p:nvPr>
        </p:nvSpPr>
        <p:spPr>
          <a:ln/>
        </p:spPr>
      </p:sp>
      <p:sp>
        <p:nvSpPr>
          <p:cNvPr id="304131" name="备注占位符 2"/>
          <p:cNvSpPr>
            <a:spLocks noGrp="1"/>
          </p:cNvSpPr>
          <p:nvPr>
            <p:ph type="body" idx="1"/>
          </p:nvPr>
        </p:nvSpPr>
        <p:spPr>
          <a:noFill/>
        </p:spPr>
        <p:txBody>
          <a:bodyPr/>
          <a:lstStyle/>
          <a:p>
            <a:endParaRPr lang="zh-CN" altLang="en-US" smtClean="0">
              <a:latin typeface="Arial" pitchFamily="34" charset="0"/>
            </a:endParaRPr>
          </a:p>
        </p:txBody>
      </p:sp>
      <p:sp>
        <p:nvSpPr>
          <p:cNvPr id="304132" name="灯片编号占位符 3"/>
          <p:cNvSpPr>
            <a:spLocks noGrp="1"/>
          </p:cNvSpPr>
          <p:nvPr>
            <p:ph type="sldNum" sz="quarter" idx="5"/>
          </p:nvPr>
        </p:nvSpPr>
        <p:spPr>
          <a:noFill/>
          <a:ln>
            <a:miter lim="800000"/>
            <a:headEnd/>
            <a:tailEnd/>
          </a:ln>
        </p:spPr>
        <p:txBody>
          <a:bodyPr/>
          <a:lstStyle/>
          <a:p>
            <a:fld id="{FD28A938-5A1D-415C-811E-FBE60BBA1D72}" type="slidenum">
              <a:rPr lang="en-US" altLang="zh-CN" smtClean="0">
                <a:latin typeface="Arial" pitchFamily="34" charset="0"/>
              </a:rPr>
              <a:pPr/>
              <a:t>43</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a:miter lim="800000"/>
            <a:headEnd/>
            <a:tailEnd/>
          </a:ln>
        </p:spPr>
        <p:txBody>
          <a:bodyPr/>
          <a:lstStyle/>
          <a:p>
            <a:fld id="{0DB0B5B2-DFBB-4C07-B72E-84008C824677}" type="slidenum">
              <a:rPr lang="en-US" altLang="zh-CN" smtClean="0">
                <a:latin typeface="Arial" pitchFamily="34" charset="0"/>
              </a:rPr>
              <a:pPr/>
              <a:t>47</a:t>
            </a:fld>
            <a:endParaRPr lang="en-US" altLang="zh-CN" smtClean="0">
              <a:latin typeface="Arial" pitchFamily="34" charset="0"/>
            </a:endParaRPr>
          </a:p>
        </p:txBody>
      </p:sp>
      <p:sp>
        <p:nvSpPr>
          <p:cNvPr id="307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A717EB5-7583-4253-8E3D-40506127C095}" type="slidenum">
              <a:rPr lang="en-US" altLang="zh-CN" sz="1200"/>
              <a:pPr algn="r"/>
              <a:t>47</a:t>
            </a:fld>
            <a:endParaRPr lang="en-US" altLang="zh-CN" sz="1200"/>
          </a:p>
        </p:txBody>
      </p:sp>
      <p:sp>
        <p:nvSpPr>
          <p:cNvPr id="307204" name="Rectangle 2"/>
          <p:cNvSpPr>
            <a:spLocks noGrp="1" noRot="1" noChangeAspect="1" noChangeArrowheads="1" noTextEdit="1"/>
          </p:cNvSpPr>
          <p:nvPr>
            <p:ph type="sldImg"/>
          </p:nvPr>
        </p:nvSpPr>
        <p:spPr>
          <a:ln/>
        </p:spPr>
      </p:sp>
      <p:sp>
        <p:nvSpPr>
          <p:cNvPr id="307205"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miter lim="800000"/>
            <a:headEnd/>
            <a:tailEnd/>
          </a:ln>
        </p:spPr>
        <p:txBody>
          <a:bodyPr/>
          <a:lstStyle/>
          <a:p>
            <a:fld id="{1790D82B-C0C7-4FF1-96BA-50B60850DE8D}" type="slidenum">
              <a:rPr lang="en-US" altLang="zh-CN" smtClean="0">
                <a:latin typeface="Arial" pitchFamily="34" charset="0"/>
              </a:rPr>
              <a:pPr/>
              <a:t>48</a:t>
            </a:fld>
            <a:endParaRPr lang="en-US" altLang="zh-CN" smtClean="0">
              <a:latin typeface="Arial" pitchFamily="34" charset="0"/>
            </a:endParaRPr>
          </a:p>
        </p:txBody>
      </p:sp>
      <p:sp>
        <p:nvSpPr>
          <p:cNvPr id="30822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7277EF8-DE5A-40A8-A8C5-16D0BACDF046}" type="slidenum">
              <a:rPr lang="en-US" altLang="zh-CN" sz="1200"/>
              <a:pPr algn="r"/>
              <a:t>48</a:t>
            </a:fld>
            <a:endParaRPr lang="en-US" altLang="zh-CN" sz="1200"/>
          </a:p>
        </p:txBody>
      </p:sp>
      <p:sp>
        <p:nvSpPr>
          <p:cNvPr id="308228" name="Rectangle 2"/>
          <p:cNvSpPr>
            <a:spLocks noGrp="1" noRot="1" noChangeAspect="1" noChangeArrowheads="1" noTextEdit="1"/>
          </p:cNvSpPr>
          <p:nvPr>
            <p:ph type="sldImg"/>
          </p:nvPr>
        </p:nvSpPr>
        <p:spPr>
          <a:ln/>
        </p:spPr>
      </p:sp>
      <p:sp>
        <p:nvSpPr>
          <p:cNvPr id="308229" name="Rectangle 3"/>
          <p:cNvSpPr>
            <a:spLocks noGrp="1" noChangeArrowheads="1"/>
          </p:cNvSpPr>
          <p:nvPr>
            <p:ph type="body" idx="1"/>
          </p:nvPr>
        </p:nvSpPr>
        <p:spPr>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F671E1C-7FBE-41FC-8DB8-05843E7F86EC}" type="slidenum">
              <a:rPr lang="en-US" altLang="zh-CN"/>
              <a:pPr/>
              <a:t>51</a:t>
            </a:fld>
            <a:endParaRPr lang="en-US" altLang="zh-CN"/>
          </a:p>
        </p:txBody>
      </p:sp>
      <p:sp>
        <p:nvSpPr>
          <p:cNvPr id="3450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latinLnBrk="1"/>
            <a:fld id="{D598E559-4B9F-4711-B921-C84CA4D8F598}" type="slidenum">
              <a:rPr kumimoji="1" lang="en-US" altLang="zh-CN" sz="1200">
                <a:latin typeface="Times New Roman" pitchFamily="18" charset="0"/>
                <a:ea typeface="方正舒体" pitchFamily="2" charset="-122"/>
              </a:rPr>
              <a:pPr algn="r" latinLnBrk="1"/>
              <a:t>51</a:t>
            </a:fld>
            <a:endParaRPr kumimoji="1" lang="en-US" altLang="zh-CN" sz="1200">
              <a:latin typeface="Times New Roman" pitchFamily="18" charset="0"/>
              <a:ea typeface="方正舒体" pitchFamily="2" charset="-122"/>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06CA6F-86C6-4DB3-A27E-14786301AEF5}" type="slidenum">
              <a:rPr lang="en-US" altLang="zh-CN"/>
              <a:pPr/>
              <a:t>52</a:t>
            </a:fld>
            <a:endParaRPr lang="en-US" altLang="zh-CN"/>
          </a:p>
        </p:txBody>
      </p:sp>
      <p:sp>
        <p:nvSpPr>
          <p:cNvPr id="3430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latinLnBrk="1"/>
            <a:fld id="{B6754C98-C97B-4BE7-839E-D0DB2C332C5D}" type="slidenum">
              <a:rPr kumimoji="1" lang="en-US" altLang="zh-CN" sz="1200">
                <a:latin typeface="Times New Roman" pitchFamily="18" charset="0"/>
                <a:ea typeface="方正舒体" pitchFamily="2" charset="-122"/>
              </a:rPr>
              <a:pPr algn="r" latinLnBrk="1"/>
              <a:t>52</a:t>
            </a:fld>
            <a:endParaRPr kumimoji="1" lang="en-US" altLang="zh-CN" sz="1200">
              <a:latin typeface="Times New Roman" pitchFamily="18" charset="0"/>
              <a:ea typeface="方正舒体" pitchFamily="2" charset="-122"/>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80DD13-A1AB-4D43-8422-7E2379CE260B}" type="slidenum">
              <a:rPr lang="en-US" altLang="zh-CN"/>
              <a:pPr/>
              <a:t>53</a:t>
            </a:fld>
            <a:endParaRPr lang="en-US" altLang="zh-CN"/>
          </a:p>
        </p:txBody>
      </p:sp>
      <p:sp>
        <p:nvSpPr>
          <p:cNvPr id="3471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latinLnBrk="1"/>
            <a:fld id="{3117F102-E75F-4CE4-992F-8BF90261B67F}" type="slidenum">
              <a:rPr kumimoji="1" lang="en-US" altLang="zh-CN" sz="1200">
                <a:latin typeface="Times New Roman" pitchFamily="18" charset="0"/>
                <a:ea typeface="方正舒体" pitchFamily="2" charset="-122"/>
              </a:rPr>
              <a:pPr algn="r" latinLnBrk="1"/>
              <a:t>53</a:t>
            </a:fld>
            <a:endParaRPr kumimoji="1" lang="en-US" altLang="zh-CN" sz="1200">
              <a:latin typeface="Times New Roman" pitchFamily="18" charset="0"/>
              <a:ea typeface="方正舒体" pitchFamily="2" charset="-122"/>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miter lim="800000"/>
            <a:headEnd/>
            <a:tailEnd/>
          </a:ln>
        </p:spPr>
        <p:txBody>
          <a:bodyPr/>
          <a:lstStyle/>
          <a:p>
            <a:fld id="{7BABDB4F-ED31-47D5-A241-7854C7BF5925}" type="slidenum">
              <a:rPr lang="en-US" altLang="zh-CN" smtClean="0">
                <a:latin typeface="Arial" pitchFamily="34" charset="0"/>
              </a:rPr>
              <a:pPr/>
              <a:t>4</a:t>
            </a:fld>
            <a:endParaRPr lang="en-US" altLang="zh-CN" smtClean="0">
              <a:latin typeface="Arial" pitchFamily="34"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r>
              <a:rPr lang="zh-CN" altLang="en-US" dirty="0" smtClean="0">
                <a:latin typeface="Arial" pitchFamily="34" charset="0"/>
              </a:rPr>
              <a:t>通用嵌入式系统硬件组成部分（）</a:t>
            </a:r>
          </a:p>
          <a:p>
            <a:pPr eaLnBrk="1" hangingPunct="1"/>
            <a:r>
              <a:rPr lang="zh-CN" altLang="en-US" dirty="0" smtClean="0">
                <a:latin typeface="Arial" pitchFamily="34" charset="0"/>
              </a:rPr>
              <a:t>首先我们可以看到有两个部分即核心板和扩展板</a:t>
            </a:r>
          </a:p>
          <a:p>
            <a:pPr eaLnBrk="1" hangingPunct="1"/>
            <a:r>
              <a:rPr lang="zh-CN" altLang="en-US" dirty="0" smtClean="0">
                <a:latin typeface="Arial" pitchFamily="34" charset="0"/>
              </a:rPr>
              <a:t>核心板包括</a:t>
            </a:r>
            <a:r>
              <a:rPr lang="en-US" altLang="zh-CN" dirty="0" err="1" smtClean="0">
                <a:latin typeface="Arial" pitchFamily="34" charset="0"/>
              </a:rPr>
              <a:t>cpu</a:t>
            </a:r>
            <a:r>
              <a:rPr lang="en-US" altLang="zh-CN" dirty="0" smtClean="0">
                <a:latin typeface="Arial" pitchFamily="34" charset="0"/>
              </a:rPr>
              <a:t> </a:t>
            </a:r>
            <a:r>
              <a:rPr lang="zh-CN" altLang="en-US" dirty="0" smtClean="0">
                <a:latin typeface="Arial" pitchFamily="34" charset="0"/>
              </a:rPr>
              <a:t>内存 晶振 存储器（</a:t>
            </a:r>
            <a:r>
              <a:rPr lang="en-US" altLang="zh-CN" dirty="0" smtClean="0">
                <a:latin typeface="Arial" pitchFamily="34" charset="0"/>
              </a:rPr>
              <a:t>NAND flash </a:t>
            </a:r>
            <a:r>
              <a:rPr lang="zh-CN" altLang="en-US" dirty="0" smtClean="0">
                <a:latin typeface="Arial" pitchFamily="34" charset="0"/>
              </a:rPr>
              <a:t>和 </a:t>
            </a:r>
            <a:r>
              <a:rPr lang="en-US" altLang="zh-CN" dirty="0" smtClean="0">
                <a:latin typeface="Arial" pitchFamily="34" charset="0"/>
              </a:rPr>
              <a:t>NOR flash</a:t>
            </a:r>
            <a:r>
              <a:rPr lang="zh-CN" altLang="en-US" dirty="0" smtClean="0">
                <a:latin typeface="Arial" pitchFamily="34" charset="0"/>
              </a:rPr>
              <a:t>）网卡 </a:t>
            </a:r>
          </a:p>
          <a:p>
            <a:pPr eaLnBrk="1" hangingPunct="1"/>
            <a:r>
              <a:rPr lang="zh-CN" altLang="en-US" dirty="0" smtClean="0">
                <a:latin typeface="Arial" pitchFamily="34" charset="0"/>
              </a:rPr>
              <a:t>扩展板包括 音频芯片 串口电平转换芯片 电源模块 各种外围设备接口 输入输出接口等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miter lim="800000"/>
            <a:headEnd/>
            <a:tailEnd/>
          </a:ln>
        </p:spPr>
        <p:txBody>
          <a:bodyPr/>
          <a:lstStyle/>
          <a:p>
            <a:fld id="{264A8B48-14EB-4DFD-9A14-C906513FABBE}" type="slidenum">
              <a:rPr lang="en-US" altLang="zh-CN" smtClean="0">
                <a:latin typeface="Arial" pitchFamily="34" charset="0"/>
              </a:rPr>
              <a:pPr/>
              <a:t>5</a:t>
            </a:fld>
            <a:endParaRPr lang="en-US" altLang="zh-CN" smtClean="0">
              <a:latin typeface="Arial" pitchFamily="34"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p:spPr>
        <p:txBody>
          <a:bodyPr/>
          <a:lstStyle/>
          <a:p>
            <a:pPr eaLnBrk="1" hangingPunct="1"/>
            <a:r>
              <a:rPr lang="zh-CN" altLang="en-US" smtClean="0">
                <a:latin typeface="Arial" pitchFamily="34" charset="0"/>
              </a:rPr>
              <a:t>嵌入式系统可以分为有 </a:t>
            </a:r>
            <a:r>
              <a:rPr lang="en-US" altLang="zh-CN" smtClean="0">
                <a:latin typeface="Arial" pitchFamily="34" charset="0"/>
              </a:rPr>
              <a:t>os </a:t>
            </a:r>
            <a:r>
              <a:rPr lang="zh-CN" altLang="en-US" smtClean="0">
                <a:latin typeface="Arial" pitchFamily="34" charset="0"/>
              </a:rPr>
              <a:t>的和没有 </a:t>
            </a:r>
            <a:r>
              <a:rPr lang="en-US" altLang="zh-CN" smtClean="0">
                <a:latin typeface="Arial" pitchFamily="34" charset="0"/>
              </a:rPr>
              <a:t>os </a:t>
            </a:r>
            <a:r>
              <a:rPr lang="zh-CN" altLang="en-US" smtClean="0">
                <a:latin typeface="Arial" pitchFamily="34" charset="0"/>
              </a:rPr>
              <a:t>的两种构成；应用与嵌入式系统中的</a:t>
            </a:r>
            <a:r>
              <a:rPr lang="en-US" altLang="zh-CN" smtClean="0">
                <a:latin typeface="Arial" pitchFamily="34" charset="0"/>
              </a:rPr>
              <a:t>os</a:t>
            </a:r>
            <a:r>
              <a:rPr lang="zh-CN" altLang="en-US" smtClean="0">
                <a:latin typeface="Arial" pitchFamily="34" charset="0"/>
              </a:rPr>
              <a:t>很多，</a:t>
            </a:r>
          </a:p>
          <a:p>
            <a:pPr eaLnBrk="1" hangingPunct="1"/>
            <a:r>
              <a:rPr lang="zh-CN" altLang="en-US" smtClean="0">
                <a:latin typeface="Arial" pitchFamily="34" charset="0"/>
              </a:rPr>
              <a:t>如：</a:t>
            </a:r>
            <a:r>
              <a:rPr lang="en-US" altLang="zh-CN" smtClean="0">
                <a:latin typeface="Arial" pitchFamily="34" charset="0"/>
              </a:rPr>
              <a:t>u/cos, wince, linux, threadx, nuclues, rtems, vxworks,ecos</a:t>
            </a:r>
            <a:r>
              <a:rPr lang="zh-CN" altLang="en-US" smtClean="0">
                <a:latin typeface="Arial" pitchFamily="34" charset="0"/>
              </a:rPr>
              <a:t>等等</a:t>
            </a:r>
          </a:p>
          <a:p>
            <a:pPr eaLnBrk="1" hangingPunct="1"/>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miter lim="800000"/>
            <a:headEnd/>
            <a:tailEnd/>
          </a:ln>
        </p:spPr>
        <p:txBody>
          <a:bodyPr/>
          <a:lstStyle/>
          <a:p>
            <a:fld id="{5D1539BA-A2B4-44CD-AF53-7FE7F31D82C7}" type="slidenum">
              <a:rPr lang="en-US" altLang="zh-CN" smtClean="0">
                <a:latin typeface="Arial" pitchFamily="34" charset="0"/>
              </a:rPr>
              <a:pPr/>
              <a:t>6</a:t>
            </a:fld>
            <a:endParaRPr lang="en-US" altLang="zh-CN" smtClean="0">
              <a:latin typeface="Arial" pitchFamily="34"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p:spPr>
        <p:txBody>
          <a:bodyPr/>
          <a:lstStyle/>
          <a:p>
            <a:pPr eaLnBrk="1" hangingPunct="1"/>
            <a:r>
              <a:rPr lang="zh-CN" altLang="en-US" dirty="0" smtClean="0">
                <a:latin typeface="Arial" pitchFamily="34" charset="0"/>
              </a:rPr>
              <a:t>应用需求的增长，硬件技术的发展为 </a:t>
            </a:r>
            <a:r>
              <a:rPr lang="en-US" altLang="zh-CN" dirty="0" err="1" smtClean="0">
                <a:latin typeface="Arial" pitchFamily="34" charset="0"/>
              </a:rPr>
              <a:t>linux</a:t>
            </a:r>
            <a:r>
              <a:rPr lang="en-US" altLang="zh-CN" dirty="0" smtClean="0">
                <a:latin typeface="Arial" pitchFamily="34" charset="0"/>
              </a:rPr>
              <a:t> </a:t>
            </a:r>
            <a:r>
              <a:rPr lang="zh-CN" altLang="en-US" dirty="0" smtClean="0">
                <a:latin typeface="Arial" pitchFamily="34" charset="0"/>
              </a:rPr>
              <a:t>在嵌入式系统中的应用提供了条件以及发展前景。</a:t>
            </a:r>
          </a:p>
          <a:p>
            <a:pPr eaLnBrk="1" hangingPunct="1"/>
            <a:r>
              <a:rPr lang="zh-CN" altLang="en-US" dirty="0" smtClean="0">
                <a:latin typeface="Arial" pitchFamily="34" charset="0"/>
              </a:rPr>
              <a:t>硬件环境：</a:t>
            </a:r>
            <a:br>
              <a:rPr lang="zh-CN" altLang="en-US" dirty="0" smtClean="0">
                <a:latin typeface="Arial" pitchFamily="34" charset="0"/>
              </a:rPr>
            </a:br>
            <a:r>
              <a:rPr lang="en-US" altLang="zh-CN" dirty="0" smtClean="0">
                <a:latin typeface="Arial" pitchFamily="34" charset="0"/>
              </a:rPr>
              <a:t>RAM 46MB</a:t>
            </a:r>
            <a:br>
              <a:rPr lang="en-US" altLang="zh-CN" dirty="0" smtClean="0">
                <a:latin typeface="Arial" pitchFamily="34" charset="0"/>
              </a:rPr>
            </a:br>
            <a:r>
              <a:rPr lang="en-US" altLang="zh-CN" dirty="0" smtClean="0">
                <a:latin typeface="Arial" pitchFamily="34" charset="0"/>
              </a:rPr>
              <a:t>CPU: XScale-PXA27x rev 7(v5I) 312MHz</a:t>
            </a:r>
            <a:r>
              <a:rPr lang="zh-CN" altLang="en-US" dirty="0" smtClean="0">
                <a:latin typeface="Arial" pitchFamily="34" charset="0"/>
              </a:rPr>
              <a:t>多媒体处理效能相当于</a:t>
            </a:r>
            <a:r>
              <a:rPr lang="en-US" altLang="zh-CN" dirty="0" smtClean="0">
                <a:latin typeface="Arial" pitchFamily="34" charset="0"/>
              </a:rPr>
              <a:t>520MHz</a:t>
            </a:r>
            <a:r>
              <a:rPr lang="zh-CN" altLang="en-US" dirty="0" smtClean="0">
                <a:latin typeface="Arial" pitchFamily="34" charset="0"/>
              </a:rPr>
              <a:t>的</a:t>
            </a:r>
            <a:r>
              <a:rPr lang="en-US" altLang="zh-CN" dirty="0" smtClean="0">
                <a:latin typeface="Arial" pitchFamily="34" charset="0"/>
              </a:rPr>
              <a:t>ARM</a:t>
            </a:r>
            <a:r>
              <a:rPr lang="zh-CN" altLang="en-US" dirty="0" smtClean="0">
                <a:latin typeface="Arial" pitchFamily="34" charset="0"/>
              </a:rPr>
              <a:t>处理器</a:t>
            </a:r>
            <a:r>
              <a:rPr lang="en-US" altLang="zh-CN" dirty="0" smtClean="0">
                <a:latin typeface="Arial" pitchFamily="34" charset="0"/>
              </a:rPr>
              <a:t>(Nokia)</a:t>
            </a:r>
            <a:r>
              <a:rPr lang="zh-CN" altLang="en-US" dirty="0" smtClean="0">
                <a:latin typeface="Arial" pitchFamily="34" charset="0"/>
              </a:rPr>
              <a:t>，即</a:t>
            </a:r>
            <a:r>
              <a:rPr lang="en-US" altLang="zh-CN" dirty="0" smtClean="0">
                <a:latin typeface="Arial" pitchFamily="34" charset="0"/>
              </a:rPr>
              <a:t>AP.</a:t>
            </a:r>
            <a:br>
              <a:rPr lang="en-US" altLang="zh-CN" dirty="0" smtClean="0">
                <a:latin typeface="Arial" pitchFamily="34" charset="0"/>
              </a:rPr>
            </a:br>
            <a:r>
              <a:rPr lang="zh-CN" altLang="en-US" dirty="0" smtClean="0">
                <a:latin typeface="Arial" pitchFamily="34" charset="0"/>
              </a:rPr>
              <a:t>软件环境：</a:t>
            </a:r>
            <a:br>
              <a:rPr lang="zh-CN" altLang="en-US" dirty="0" smtClean="0">
                <a:latin typeface="Arial" pitchFamily="34" charset="0"/>
              </a:rPr>
            </a:br>
            <a:r>
              <a:rPr lang="en-US" altLang="zh-CN" dirty="0" smtClean="0">
                <a:latin typeface="Arial" pitchFamily="34" charset="0"/>
              </a:rPr>
              <a:t>Linux</a:t>
            </a:r>
            <a:r>
              <a:rPr lang="zh-CN" altLang="en-US" dirty="0" smtClean="0">
                <a:latin typeface="Arial" pitchFamily="34" charset="0"/>
              </a:rPr>
              <a:t>内核</a:t>
            </a:r>
            <a:r>
              <a:rPr lang="en-US" altLang="zh-CN" dirty="0" smtClean="0">
                <a:latin typeface="Arial" pitchFamily="34" charset="0"/>
              </a:rPr>
              <a:t>: </a:t>
            </a:r>
            <a:r>
              <a:rPr lang="en-US" altLang="zh-CN" dirty="0" err="1" smtClean="0">
                <a:latin typeface="Arial" pitchFamily="34" charset="0"/>
              </a:rPr>
              <a:t>LinuxOS</a:t>
            </a:r>
            <a:r>
              <a:rPr lang="en-US" altLang="zh-CN" dirty="0" smtClean="0">
                <a:latin typeface="Arial" pitchFamily="34" charset="0"/>
              </a:rPr>
              <a:t>/2.4.20 Release/8.22.2006</a:t>
            </a:r>
            <a:br>
              <a:rPr lang="en-US" altLang="zh-CN" dirty="0" smtClean="0">
                <a:latin typeface="Arial" pitchFamily="34" charset="0"/>
              </a:rPr>
            </a:br>
            <a:r>
              <a:rPr lang="zh-CN" altLang="en-US" dirty="0" smtClean="0">
                <a:latin typeface="Arial" pitchFamily="34" charset="0"/>
              </a:rPr>
              <a:t>嵌入式</a:t>
            </a:r>
            <a:r>
              <a:rPr lang="en-US" altLang="zh-CN" dirty="0" smtClean="0">
                <a:latin typeface="Arial" pitchFamily="34" charset="0"/>
              </a:rPr>
              <a:t>Linux</a:t>
            </a:r>
            <a:r>
              <a:rPr lang="zh-CN" altLang="en-US" dirty="0" smtClean="0">
                <a:latin typeface="Arial" pitchFamily="34" charset="0"/>
              </a:rPr>
              <a:t>：</a:t>
            </a:r>
            <a:r>
              <a:rPr lang="en-US" altLang="zh-CN" dirty="0" err="1" smtClean="0">
                <a:latin typeface="Arial" pitchFamily="34" charset="0"/>
              </a:rPr>
              <a:t>MontaVista</a:t>
            </a:r>
            <a:r>
              <a:rPr lang="en-US" altLang="zh-CN" dirty="0" smtClean="0">
                <a:latin typeface="Arial" pitchFamily="34" charset="0"/>
              </a:rPr>
              <a:t>(R) Linux(R) Consumer Electronics Edition 3.1</a:t>
            </a:r>
            <a:br>
              <a:rPr lang="en-US" altLang="zh-CN" dirty="0" smtClean="0">
                <a:latin typeface="Arial" pitchFamily="34" charset="0"/>
              </a:rPr>
            </a:br>
            <a:r>
              <a:rPr lang="en-US" altLang="zh-CN" dirty="0" smtClean="0">
                <a:latin typeface="Arial" pitchFamily="34" charset="0"/>
              </a:rPr>
              <a:t>AP:</a:t>
            </a:r>
            <a:r>
              <a:rPr lang="zh-CN" altLang="en-US" dirty="0" smtClean="0">
                <a:latin typeface="Arial" pitchFamily="34" charset="0"/>
              </a:rPr>
              <a:t>应用处理器软件</a:t>
            </a:r>
            <a:br>
              <a:rPr lang="zh-CN" altLang="en-US" dirty="0" smtClean="0">
                <a:latin typeface="Arial" pitchFamily="34" charset="0"/>
              </a:rPr>
            </a:br>
            <a:r>
              <a:rPr lang="en-US" altLang="zh-CN" dirty="0" smtClean="0">
                <a:latin typeface="Arial" pitchFamily="34" charset="0"/>
              </a:rPr>
              <a:t>BP:</a:t>
            </a:r>
            <a:r>
              <a:rPr lang="zh-CN" altLang="en-US" dirty="0" smtClean="0">
                <a:latin typeface="Arial" pitchFamily="34" charset="0"/>
              </a:rPr>
              <a:t>通讯处理器软件 </a:t>
            </a:r>
          </a:p>
          <a:p>
            <a:pPr eaLnBrk="1" hangingPunct="1"/>
            <a:endParaRPr lang="en-US" altLang="zh-CN"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miter lim="800000"/>
            <a:headEnd/>
            <a:tailEnd/>
          </a:ln>
        </p:spPr>
        <p:txBody>
          <a:bodyPr/>
          <a:lstStyle/>
          <a:p>
            <a:fld id="{D28256DC-7B7A-47AF-B1BE-5F47A30DB8E3}" type="slidenum">
              <a:rPr lang="en-US" altLang="zh-CN" smtClean="0">
                <a:latin typeface="Arial" pitchFamily="34" charset="0"/>
              </a:rPr>
              <a:pPr/>
              <a:t>8</a:t>
            </a:fld>
            <a:endParaRPr lang="en-US" altLang="zh-CN" smtClean="0">
              <a:latin typeface="Arial" pitchFamily="34"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p:spPr>
        <p:txBody>
          <a:bodyPr/>
          <a:lstStyle/>
          <a:p>
            <a:pPr eaLnBrk="1" hangingPunct="1"/>
            <a:r>
              <a:rPr lang="zh-CN" altLang="en-US" smtClean="0">
                <a:latin typeface="Arial" pitchFamily="34" charset="0"/>
              </a:rPr>
              <a:t>一个嵌入式</a:t>
            </a:r>
            <a:r>
              <a:rPr lang="en-US" altLang="zh-CN" smtClean="0">
                <a:latin typeface="Arial" pitchFamily="34" charset="0"/>
              </a:rPr>
              <a:t>linux</a:t>
            </a:r>
            <a:r>
              <a:rPr lang="zh-CN" altLang="en-US" smtClean="0">
                <a:latin typeface="Arial" pitchFamily="34" charset="0"/>
              </a:rPr>
              <a:t>系统由</a:t>
            </a:r>
            <a:r>
              <a:rPr lang="en-US" altLang="zh-CN" smtClean="0">
                <a:latin typeface="Arial" pitchFamily="34" charset="0"/>
              </a:rPr>
              <a:t>bootloader kernel rootfs userfs</a:t>
            </a:r>
            <a:r>
              <a:rPr lang="zh-CN" altLang="en-US" smtClean="0">
                <a:latin typeface="Arial" pitchFamily="34" charset="0"/>
              </a:rPr>
              <a:t>组成</a:t>
            </a:r>
          </a:p>
          <a:p>
            <a:pPr eaLnBrk="1" hangingPunct="1"/>
            <a:r>
              <a:rPr lang="zh-CN" altLang="en-US" smtClean="0">
                <a:latin typeface="Arial" pitchFamily="34" charset="0"/>
              </a:rPr>
              <a:t>而上图就是如何得到适合于我们的这几部分内容</a:t>
            </a:r>
          </a:p>
          <a:p>
            <a:pPr eaLnBrk="1" hangingPunct="1"/>
            <a:r>
              <a:rPr lang="zh-CN" altLang="en-US" smtClean="0">
                <a:latin typeface="Arial" pitchFamily="34" charset="0"/>
              </a:rPr>
              <a:t>首先贯穿我们开发始终的是交叉工具链（</a:t>
            </a:r>
            <a:r>
              <a:rPr lang="en-US" altLang="zh-CN" smtClean="0">
                <a:latin typeface="Arial" pitchFamily="34" charset="0"/>
              </a:rPr>
              <a:t>cross-compiler</a:t>
            </a:r>
            <a:r>
              <a:rPr lang="zh-CN" altLang="en-US" smtClean="0">
                <a:latin typeface="Arial" pitchFamily="34" charset="0"/>
              </a:rPr>
              <a:t>）我们通过这个工具把对应的源码编译成我们可以使用的目标文件。</a:t>
            </a:r>
          </a:p>
          <a:p>
            <a:pPr eaLnBrk="1" hangingPunct="1"/>
            <a:r>
              <a:rPr lang="en-US" altLang="zh-CN" smtClean="0">
                <a:latin typeface="Arial" pitchFamily="34" charset="0"/>
              </a:rPr>
              <a:t>bootloader</a:t>
            </a:r>
            <a:r>
              <a:rPr lang="zh-CN" altLang="en-US" smtClean="0">
                <a:latin typeface="Arial" pitchFamily="34" charset="0"/>
              </a:rPr>
              <a:t>：我们需要选择一个</a:t>
            </a:r>
            <a:r>
              <a:rPr lang="en-US" altLang="zh-CN" smtClean="0">
                <a:latin typeface="Arial" pitchFamily="34" charset="0"/>
              </a:rPr>
              <a:t>bootloader</a:t>
            </a:r>
            <a:r>
              <a:rPr lang="zh-CN" altLang="en-US" smtClean="0">
                <a:latin typeface="Arial" pitchFamily="34" charset="0"/>
              </a:rPr>
              <a:t>，我们课程中选用的是</a:t>
            </a:r>
            <a:r>
              <a:rPr lang="en-US" altLang="zh-CN" smtClean="0">
                <a:latin typeface="Arial" pitchFamily="34" charset="0"/>
              </a:rPr>
              <a:t>uboot</a:t>
            </a:r>
            <a:r>
              <a:rPr lang="zh-CN" altLang="en-US" smtClean="0">
                <a:latin typeface="Arial" pitchFamily="34" charset="0"/>
              </a:rPr>
              <a:t>，我们通过对</a:t>
            </a:r>
            <a:r>
              <a:rPr lang="en-US" altLang="zh-CN" smtClean="0">
                <a:latin typeface="Arial" pitchFamily="34" charset="0"/>
              </a:rPr>
              <a:t>uboot</a:t>
            </a:r>
            <a:r>
              <a:rPr lang="zh-CN" altLang="en-US" smtClean="0">
                <a:latin typeface="Arial" pitchFamily="34" charset="0"/>
              </a:rPr>
              <a:t>源码的修改，编译，最终生成我们可以使用的</a:t>
            </a:r>
            <a:r>
              <a:rPr lang="en-US" altLang="zh-CN" smtClean="0">
                <a:latin typeface="Arial" pitchFamily="34" charset="0"/>
              </a:rPr>
              <a:t>uboot.bin</a:t>
            </a:r>
          </a:p>
          <a:p>
            <a:pPr eaLnBrk="1" hangingPunct="1"/>
            <a:r>
              <a:rPr lang="en-US" altLang="zh-CN" smtClean="0">
                <a:latin typeface="Arial" pitchFamily="34" charset="0"/>
              </a:rPr>
              <a:t>kernel</a:t>
            </a:r>
            <a:r>
              <a:rPr lang="zh-CN" altLang="en-US" smtClean="0">
                <a:latin typeface="Arial" pitchFamily="34" charset="0"/>
              </a:rPr>
              <a:t>：同样我们需要选择一个合适的版本的内核，通过适当的修改，编译生成可以使用的内核镜像</a:t>
            </a:r>
          </a:p>
          <a:p>
            <a:pPr eaLnBrk="1" hangingPunct="1"/>
            <a:r>
              <a:rPr lang="en-US" altLang="zh-CN" smtClean="0">
                <a:latin typeface="Arial" pitchFamily="34" charset="0"/>
              </a:rPr>
              <a:t>rootfs</a:t>
            </a:r>
            <a:r>
              <a:rPr lang="zh-CN" altLang="en-US" smtClean="0">
                <a:latin typeface="Arial" pitchFamily="34" charset="0"/>
              </a:rPr>
              <a:t>：根文件系统是内核加载后挂载的第一个文件系统，他的目录结构与发行版的文件系统类似。我们可以通过编译</a:t>
            </a:r>
            <a:r>
              <a:rPr lang="en-US" altLang="zh-CN" smtClean="0">
                <a:latin typeface="Arial" pitchFamily="34" charset="0"/>
              </a:rPr>
              <a:t>busybox</a:t>
            </a:r>
            <a:r>
              <a:rPr lang="zh-CN" altLang="en-US" smtClean="0">
                <a:latin typeface="Arial" pitchFamily="34" charset="0"/>
              </a:rPr>
              <a:t>源码生成根文件系统。</a:t>
            </a:r>
          </a:p>
          <a:p>
            <a:pPr eaLnBrk="1" hangingPunct="1"/>
            <a:r>
              <a:rPr lang="en-US" altLang="zh-CN" smtClean="0">
                <a:latin typeface="Arial" pitchFamily="34" charset="0"/>
              </a:rPr>
              <a:t>userfs</a:t>
            </a:r>
            <a:r>
              <a:rPr lang="zh-CN" altLang="en-US" smtClean="0">
                <a:latin typeface="Arial" pitchFamily="34" charset="0"/>
              </a:rPr>
              <a:t>：用户文件系统是我们根据需要添加的一个文件系统</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miter lim="800000"/>
            <a:headEnd/>
            <a:tailEnd/>
          </a:ln>
        </p:spPr>
        <p:txBody>
          <a:bodyPr/>
          <a:lstStyle/>
          <a:p>
            <a:fld id="{2D501786-AE12-4ADB-86DE-8AB7EB4CE6D4}" type="slidenum">
              <a:rPr lang="en-US" altLang="zh-CN" smtClean="0">
                <a:latin typeface="Arial" pitchFamily="34" charset="0"/>
              </a:rPr>
              <a:pPr/>
              <a:t>9</a:t>
            </a:fld>
            <a:endParaRPr lang="en-US" altLang="zh-CN" smtClean="0">
              <a:latin typeface="Arial" pitchFamily="34"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miter lim="800000"/>
            <a:headEnd/>
            <a:tailEnd/>
          </a:ln>
        </p:spPr>
        <p:txBody>
          <a:bodyPr/>
          <a:lstStyle/>
          <a:p>
            <a:fld id="{2E3C7462-29CF-429F-B835-68736D48AB72}" type="slidenum">
              <a:rPr lang="en-US" altLang="zh-CN" smtClean="0">
                <a:latin typeface="Arial" pitchFamily="34" charset="0"/>
              </a:rPr>
              <a:pPr/>
              <a:t>10</a:t>
            </a:fld>
            <a:endParaRPr lang="en-US" altLang="zh-CN" smtClean="0">
              <a:latin typeface="Arial" pitchFamily="34"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p:spPr>
        <p:txBody>
          <a:bodyPr/>
          <a:lstStyle/>
          <a:p>
            <a:pPr eaLnBrk="1" hangingPunct="1"/>
            <a:r>
              <a:rPr lang="zh-CN" altLang="en-US" smtClean="0">
                <a:latin typeface="Arial" pitchFamily="34" charset="0"/>
              </a:rPr>
              <a:t>操作系统的主要功能是为应用程序的运行创建良好的环境，为了达到这个目的，内核提供一系列具备预定功能的的内核函数，通过一组称为系统调用的（</a:t>
            </a:r>
            <a:r>
              <a:rPr lang="en-US" altLang="zh-CN" smtClean="0">
                <a:latin typeface="Arial" pitchFamily="34" charset="0"/>
              </a:rPr>
              <a:t>system call)</a:t>
            </a:r>
            <a:r>
              <a:rPr lang="zh-CN" altLang="en-US" smtClean="0">
                <a:latin typeface="Arial" pitchFamily="34" charset="0"/>
              </a:rPr>
              <a:t>的接口呈现给用户。系统调用把应用程序的请求传给内核，调用相应的的内核函数完成所需的处理，将处理结果返回给应用程序，如果没有系统调用和内核函数，用户将不能编写大型应用程序。</a:t>
            </a:r>
            <a:br>
              <a:rPr lang="zh-CN" altLang="en-US" smtClean="0">
                <a:latin typeface="Arial" pitchFamily="34" charset="0"/>
              </a:rPr>
            </a:br>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miter lim="800000"/>
            <a:headEnd/>
            <a:tailEnd/>
          </a:ln>
        </p:spPr>
        <p:txBody>
          <a:bodyPr/>
          <a:lstStyle/>
          <a:p>
            <a:fld id="{F3BD10CF-FC52-4662-B5AB-FF36AE741870}" type="slidenum">
              <a:rPr lang="en-US" altLang="zh-CN" smtClean="0">
                <a:latin typeface="Arial" pitchFamily="34" charset="0"/>
              </a:rPr>
              <a:pPr/>
              <a:t>11</a:t>
            </a:fld>
            <a:endParaRPr lang="en-US" altLang="zh-CN" smtClean="0">
              <a:latin typeface="Arial" pitchFamily="34"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p:spPr>
        <p:txBody>
          <a:bodyPr/>
          <a:lstStyle/>
          <a:p>
            <a:pPr eaLnBrk="1" hangingPunct="1">
              <a:lnSpc>
                <a:spcPct val="80000"/>
              </a:lnSpc>
            </a:pPr>
            <a:r>
              <a:rPr lang="zh-CN" altLang="en-US" sz="900" dirty="0" smtClean="0">
                <a:latin typeface="Arial" pitchFamily="34" charset="0"/>
              </a:rPr>
              <a:t>应用程序</a:t>
            </a:r>
          </a:p>
          <a:p>
            <a:pPr eaLnBrk="1" hangingPunct="1">
              <a:lnSpc>
                <a:spcPct val="80000"/>
              </a:lnSpc>
            </a:pPr>
            <a:r>
              <a:rPr lang="zh-CN" altLang="en-US" sz="900" dirty="0" smtClean="0">
                <a:latin typeface="Arial" pitchFamily="34" charset="0"/>
              </a:rPr>
              <a:t>	主界面 通讯录 电话 浏览器等</a:t>
            </a:r>
          </a:p>
          <a:p>
            <a:pPr eaLnBrk="1" hangingPunct="1">
              <a:lnSpc>
                <a:spcPct val="80000"/>
              </a:lnSpc>
            </a:pPr>
            <a:r>
              <a:rPr lang="zh-CN" altLang="en-US" sz="900" dirty="0" smtClean="0">
                <a:latin typeface="Arial" pitchFamily="34" charset="0"/>
              </a:rPr>
              <a:t>应用程序框架</a:t>
            </a:r>
          </a:p>
          <a:p>
            <a:pPr eaLnBrk="1" hangingPunct="1">
              <a:lnSpc>
                <a:spcPct val="80000"/>
              </a:lnSpc>
            </a:pPr>
            <a:r>
              <a:rPr lang="zh-CN" altLang="en-US" sz="900" dirty="0" smtClean="0">
                <a:latin typeface="Arial" pitchFamily="34" charset="0"/>
              </a:rPr>
              <a:t>	项目管理 窗口管理 </a:t>
            </a:r>
            <a:r>
              <a:rPr lang="en-US" altLang="zh-CN" sz="900" dirty="0" smtClean="0">
                <a:latin typeface="Arial" pitchFamily="34" charset="0"/>
              </a:rPr>
              <a:t>content providers(</a:t>
            </a:r>
            <a:r>
              <a:rPr lang="zh-CN" altLang="en-US" sz="900" dirty="0" smtClean="0">
                <a:latin typeface="Arial" pitchFamily="34" charset="0"/>
              </a:rPr>
              <a:t>用于不同应用程序间文件共享</a:t>
            </a:r>
            <a:r>
              <a:rPr lang="en-US" altLang="zh-CN" sz="900" dirty="0" smtClean="0">
                <a:latin typeface="Arial" pitchFamily="34" charset="0"/>
              </a:rPr>
              <a:t>)  </a:t>
            </a:r>
            <a:r>
              <a:rPr lang="zh-CN" altLang="en-US" sz="900" dirty="0" smtClean="0">
                <a:latin typeface="Arial" pitchFamily="34" charset="0"/>
              </a:rPr>
              <a:t>视图系统 </a:t>
            </a:r>
            <a:r>
              <a:rPr lang="en-US" altLang="zh-CN" sz="900" dirty="0" smtClean="0">
                <a:latin typeface="Arial" pitchFamily="34" charset="0"/>
              </a:rPr>
              <a:t>notification manager </a:t>
            </a:r>
            <a:r>
              <a:rPr lang="zh-CN" altLang="en-US" sz="900" dirty="0" smtClean="0">
                <a:latin typeface="Arial" pitchFamily="34" charset="0"/>
              </a:rPr>
              <a:t>通知管理机制 软件包管理 电话管理 资源管理</a:t>
            </a:r>
          </a:p>
          <a:p>
            <a:pPr eaLnBrk="1" hangingPunct="1">
              <a:lnSpc>
                <a:spcPct val="80000"/>
              </a:lnSpc>
            </a:pPr>
            <a:r>
              <a:rPr lang="zh-CN" altLang="en-US" sz="900" dirty="0" smtClean="0">
                <a:latin typeface="Arial" pitchFamily="34" charset="0"/>
              </a:rPr>
              <a:t>	定位管理 </a:t>
            </a:r>
            <a:r>
              <a:rPr lang="en-US" altLang="zh-CN" sz="900" dirty="0" smtClean="0">
                <a:latin typeface="Arial" pitchFamily="34" charset="0"/>
              </a:rPr>
              <a:t>XMPP</a:t>
            </a:r>
            <a:r>
              <a:rPr lang="zh-CN" altLang="en-US" sz="900" dirty="0" smtClean="0">
                <a:latin typeface="Arial" pitchFamily="34" charset="0"/>
              </a:rPr>
              <a:t>（可扩展消息处理现场协议）是基于可扩展标记语言（</a:t>
            </a:r>
            <a:r>
              <a:rPr lang="en-US" altLang="zh-CN" sz="900" dirty="0" smtClean="0">
                <a:latin typeface="Arial" pitchFamily="34" charset="0"/>
                <a:hlinkClick r:id="rId3"/>
              </a:rPr>
              <a:t>XML</a:t>
            </a:r>
            <a:r>
              <a:rPr lang="zh-CN" altLang="en-US" sz="900" dirty="0" smtClean="0">
                <a:latin typeface="Arial" pitchFamily="34" charset="0"/>
              </a:rPr>
              <a:t>）的协议，它用于即时消息（</a:t>
            </a:r>
            <a:r>
              <a:rPr lang="en-US" altLang="zh-CN" sz="900" dirty="0" smtClean="0">
                <a:latin typeface="Arial" pitchFamily="34" charset="0"/>
                <a:hlinkClick r:id="rId4"/>
              </a:rPr>
              <a:t>IM</a:t>
            </a:r>
            <a:r>
              <a:rPr lang="zh-CN" altLang="en-US" sz="900" dirty="0" smtClean="0">
                <a:latin typeface="Arial" pitchFamily="34" charset="0"/>
              </a:rPr>
              <a:t>）以及在线现场探测。它在促进服务器之间的准即时操作。这个协议可能最终允许因特网用户向因特网上的其他任何人发送即时消息，即使其操作系统和浏览器不同。</a:t>
            </a:r>
            <a:br>
              <a:rPr lang="zh-CN" altLang="en-US" sz="900" dirty="0" smtClean="0">
                <a:latin typeface="Arial" pitchFamily="34" charset="0"/>
              </a:rPr>
            </a:br>
            <a:r>
              <a:rPr lang="zh-CN" altLang="en-US" sz="900" dirty="0" smtClean="0">
                <a:latin typeface="Arial" pitchFamily="34" charset="0"/>
              </a:rPr>
              <a:t>	</a:t>
            </a:r>
          </a:p>
          <a:p>
            <a:pPr eaLnBrk="1" hangingPunct="1">
              <a:lnSpc>
                <a:spcPct val="80000"/>
              </a:lnSpc>
            </a:pPr>
            <a:r>
              <a:rPr lang="zh-CN" altLang="en-US" sz="900" dirty="0" smtClean="0">
                <a:latin typeface="Arial" pitchFamily="34" charset="0"/>
              </a:rPr>
              <a:t>库</a:t>
            </a: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surface manager</a:t>
            </a:r>
            <a:r>
              <a:rPr lang="zh-CN" altLang="en-US" sz="900" dirty="0" smtClean="0">
                <a:latin typeface="Arial" pitchFamily="34" charset="0"/>
              </a:rPr>
              <a:t>管理显示子系统的访问以及将多个应用程序的图形层无缝的融合。 </a:t>
            </a:r>
          </a:p>
          <a:p>
            <a:pPr eaLnBrk="1" hangingPunct="1">
              <a:lnSpc>
                <a:spcPct val="80000"/>
              </a:lnSpc>
            </a:pPr>
            <a:r>
              <a:rPr lang="zh-CN" altLang="en-US" sz="900" dirty="0" smtClean="0">
                <a:latin typeface="Arial" pitchFamily="34" charset="0"/>
              </a:rPr>
              <a:t>	媒体框架</a:t>
            </a:r>
          </a:p>
          <a:p>
            <a:pPr eaLnBrk="1" hangingPunct="1">
              <a:lnSpc>
                <a:spcPct val="80000"/>
              </a:lnSpc>
            </a:pPr>
            <a:r>
              <a:rPr lang="zh-CN" altLang="en-US" sz="900" dirty="0" smtClean="0">
                <a:latin typeface="Arial" pitchFamily="34" charset="0"/>
              </a:rPr>
              <a:t>	</a:t>
            </a:r>
            <a:r>
              <a:rPr lang="en-US" altLang="zh-CN" sz="900" dirty="0" err="1" smtClean="0">
                <a:latin typeface="Arial" pitchFamily="34" charset="0"/>
              </a:rPr>
              <a:t>SQlite</a:t>
            </a:r>
            <a:endParaRPr lang="en-US" altLang="zh-CN" sz="900" dirty="0" smtClean="0">
              <a:latin typeface="Arial" pitchFamily="34" charset="0"/>
            </a:endParaRPr>
          </a:p>
          <a:p>
            <a:pPr eaLnBrk="1" hangingPunct="1">
              <a:lnSpc>
                <a:spcPct val="80000"/>
              </a:lnSpc>
            </a:pPr>
            <a:r>
              <a:rPr lang="en-US" altLang="zh-CN" sz="900" dirty="0" smtClean="0">
                <a:latin typeface="Arial" pitchFamily="34" charset="0"/>
              </a:rPr>
              <a:t>	</a:t>
            </a:r>
            <a:r>
              <a:rPr lang="en-US" altLang="zh-CN" sz="900" dirty="0" err="1" smtClean="0">
                <a:latin typeface="Arial" pitchFamily="34" charset="0"/>
              </a:rPr>
              <a:t>OPenGL|ES</a:t>
            </a:r>
            <a:r>
              <a:rPr lang="en-US" altLang="zh-CN" sz="900" dirty="0" smtClean="0">
                <a:latin typeface="Arial" pitchFamily="34" charset="0"/>
              </a:rPr>
              <a:t> </a:t>
            </a:r>
          </a:p>
          <a:p>
            <a:pPr eaLnBrk="1" hangingPunct="1">
              <a:lnSpc>
                <a:spcPct val="80000"/>
              </a:lnSpc>
            </a:pPr>
            <a:r>
              <a:rPr lang="en-US" altLang="zh-CN" sz="900" dirty="0" smtClean="0">
                <a:latin typeface="Arial" pitchFamily="34" charset="0"/>
              </a:rPr>
              <a:t>	</a:t>
            </a:r>
            <a:r>
              <a:rPr lang="en-US" altLang="zh-CN" sz="900" dirty="0" err="1" smtClean="0">
                <a:latin typeface="Arial" pitchFamily="34" charset="0"/>
              </a:rPr>
              <a:t>freeType</a:t>
            </a:r>
            <a:r>
              <a:rPr lang="en-US" altLang="zh-CN" sz="900" dirty="0" smtClean="0">
                <a:latin typeface="Arial" pitchFamily="34" charset="0"/>
              </a:rPr>
              <a:t> </a:t>
            </a:r>
            <a:r>
              <a:rPr lang="zh-CN" altLang="en-US" sz="900" dirty="0" smtClean="0">
                <a:latin typeface="Arial" pitchFamily="34" charset="0"/>
              </a:rPr>
              <a:t>自由软件</a:t>
            </a:r>
          </a:p>
          <a:p>
            <a:pPr eaLnBrk="1" hangingPunct="1">
              <a:lnSpc>
                <a:spcPct val="80000"/>
              </a:lnSpc>
            </a:pPr>
            <a:r>
              <a:rPr lang="zh-CN" altLang="en-US" sz="900" dirty="0" smtClean="0">
                <a:latin typeface="Arial" pitchFamily="34" charset="0"/>
              </a:rPr>
              <a:t>	</a:t>
            </a:r>
            <a:r>
              <a:rPr lang="en-US" altLang="zh-CN" sz="900" dirty="0" err="1" smtClean="0">
                <a:latin typeface="Arial" pitchFamily="34" charset="0"/>
              </a:rPr>
              <a:t>WebKit</a:t>
            </a:r>
            <a:r>
              <a:rPr lang="zh-CN" altLang="en-US" sz="900" dirty="0" smtClean="0">
                <a:latin typeface="Arial" pitchFamily="34" charset="0"/>
              </a:rPr>
              <a:t>是一个开源浏览器网页排版引擎</a:t>
            </a:r>
            <a:r>
              <a:rPr lang="en-US" altLang="zh-CN" sz="900" dirty="0" err="1" smtClean="0">
                <a:latin typeface="Arial" pitchFamily="34" charset="0"/>
              </a:rPr>
              <a:t>Dalvik</a:t>
            </a:r>
            <a:r>
              <a:rPr lang="en-US" altLang="zh-CN" sz="900" dirty="0" smtClean="0">
                <a:latin typeface="Arial" pitchFamily="34" charset="0"/>
              </a:rPr>
              <a:t> Virtual Machine(</a:t>
            </a:r>
            <a:r>
              <a:rPr lang="en-US" altLang="zh-CN" sz="900" dirty="0" err="1" smtClean="0">
                <a:latin typeface="Arial" pitchFamily="34" charset="0"/>
              </a:rPr>
              <a:t>Dalvik</a:t>
            </a:r>
            <a:r>
              <a:rPr lang="zh-CN" altLang="en-US" sz="900" dirty="0" smtClean="0">
                <a:latin typeface="Arial" pitchFamily="34" charset="0"/>
              </a:rPr>
              <a:t>虛擬機器</a:t>
            </a:r>
            <a:r>
              <a:rPr lang="en-US" altLang="zh-CN" sz="900" dirty="0" smtClean="0">
                <a:latin typeface="Arial" pitchFamily="34" charset="0"/>
              </a:rPr>
              <a:t>)</a:t>
            </a:r>
            <a:r>
              <a:rPr lang="zh-CN" altLang="en-US" sz="900" dirty="0" smtClean="0">
                <a:latin typeface="Arial" pitchFamily="34" charset="0"/>
              </a:rPr>
              <a:t>是一種暫存器型態的虛擬機器。簡稱</a:t>
            </a:r>
            <a:r>
              <a:rPr lang="en-US" altLang="zh-CN" sz="900" dirty="0" smtClean="0">
                <a:latin typeface="Arial" pitchFamily="34" charset="0"/>
              </a:rPr>
              <a:t>DVM</a:t>
            </a:r>
            <a:r>
              <a:rPr lang="zh-CN" altLang="en-US" sz="900" dirty="0" smtClean="0">
                <a:latin typeface="Arial" pitchFamily="34" charset="0"/>
              </a:rPr>
              <a:t>，</a:t>
            </a:r>
            <a:r>
              <a:rPr lang="en-US" altLang="zh-CN" sz="900" dirty="0" smtClean="0">
                <a:latin typeface="Arial" pitchFamily="34" charset="0"/>
              </a:rPr>
              <a:t>DVM</a:t>
            </a:r>
            <a:r>
              <a:rPr lang="zh-CN" altLang="en-US" sz="900" dirty="0" smtClean="0">
                <a:latin typeface="Arial" pitchFamily="34" charset="0"/>
              </a:rPr>
              <a:t>在撰寫開發時就已經設想用最少的記憶體資源來執行，以及同時可執行多個</a:t>
            </a:r>
            <a:r>
              <a:rPr lang="en-US" altLang="zh-CN" sz="900" dirty="0" smtClean="0">
                <a:latin typeface="Arial" pitchFamily="34" charset="0"/>
              </a:rPr>
              <a:t>VM</a:t>
            </a:r>
            <a:r>
              <a:rPr lang="zh-CN" altLang="en-US" sz="900" dirty="0" smtClean="0">
                <a:latin typeface="Arial" pitchFamily="34" charset="0"/>
              </a:rPr>
              <a:t>為前提來開發的。</a:t>
            </a:r>
            <a:br>
              <a:rPr lang="zh-CN" altLang="en-US" sz="900" dirty="0" smtClean="0">
                <a:latin typeface="Arial" pitchFamily="34" charset="0"/>
              </a:rPr>
            </a:br>
            <a:r>
              <a:rPr lang="zh-CN" altLang="en-US" sz="900" dirty="0" smtClean="0">
                <a:latin typeface="Arial" pitchFamily="34" charset="0"/>
              </a:rPr>
              <a:t/>
            </a:r>
            <a:br>
              <a:rPr lang="zh-CN" altLang="en-US" sz="900" dirty="0" smtClean="0">
                <a:latin typeface="Arial" pitchFamily="34" charset="0"/>
              </a:rPr>
            </a:br>
            <a:r>
              <a:rPr lang="zh-CN" altLang="en-US" sz="900" dirty="0" smtClean="0">
                <a:latin typeface="Arial" pitchFamily="34" charset="0"/>
              </a:rPr>
              <a:t>不過，上述的特性需要</a:t>
            </a:r>
            <a:r>
              <a:rPr lang="en-US" altLang="zh-CN" sz="900" dirty="0" smtClean="0">
                <a:latin typeface="Arial" pitchFamily="34" charset="0"/>
              </a:rPr>
              <a:t>Linux</a:t>
            </a:r>
            <a:r>
              <a:rPr lang="zh-CN" altLang="en-US" sz="900" dirty="0" smtClean="0">
                <a:latin typeface="Arial" pitchFamily="34" charset="0"/>
              </a:rPr>
              <a:t>作業系統的協助才能實現，例如程序問執行的控制、多執行緒的支援、記憶體管理等。事實上不僅</a:t>
            </a:r>
            <a:r>
              <a:rPr lang="en-US" altLang="zh-CN" sz="900" dirty="0" err="1" smtClean="0">
                <a:latin typeface="Arial" pitchFamily="34" charset="0"/>
              </a:rPr>
              <a:t>Dalvik</a:t>
            </a:r>
            <a:r>
              <a:rPr lang="zh-CN" altLang="en-US" sz="900" dirty="0" smtClean="0">
                <a:latin typeface="Arial" pitchFamily="34" charset="0"/>
              </a:rPr>
              <a:t>虛擬機器如此，</a:t>
            </a:r>
            <a:r>
              <a:rPr lang="en-US" altLang="zh-CN" sz="900" dirty="0" smtClean="0">
                <a:latin typeface="Arial" pitchFamily="34" charset="0"/>
              </a:rPr>
              <a:t>Java</a:t>
            </a:r>
            <a:r>
              <a:rPr lang="zh-CN" altLang="en-US" sz="900" dirty="0" smtClean="0">
                <a:latin typeface="Arial" pitchFamily="34" charset="0"/>
              </a:rPr>
              <a:t>虛擬機器也一樣有作業系統相依性，不同的作業系統需要不同的</a:t>
            </a:r>
            <a:r>
              <a:rPr lang="en-US" altLang="zh-CN" sz="900" dirty="0" smtClean="0">
                <a:latin typeface="Arial" pitchFamily="34" charset="0"/>
              </a:rPr>
              <a:t>Java</a:t>
            </a:r>
            <a:r>
              <a:rPr lang="zh-CN" altLang="en-US" sz="900" dirty="0" smtClean="0">
                <a:latin typeface="Arial" pitchFamily="34" charset="0"/>
              </a:rPr>
              <a:t>虛擬機器，而虛擬機器會針對其支援的作業系統再進行各項調整，以便能最佳化執行。</a:t>
            </a:r>
            <a:br>
              <a:rPr lang="zh-CN" altLang="en-US" sz="900" dirty="0" smtClean="0">
                <a:latin typeface="Arial" pitchFamily="34" charset="0"/>
              </a:rPr>
            </a:br>
            <a:r>
              <a:rPr lang="zh-CN" altLang="en-US" sz="900" dirty="0" smtClean="0">
                <a:latin typeface="Arial" pitchFamily="34" charset="0"/>
              </a:rPr>
              <a:t/>
            </a:r>
            <a:br>
              <a:rPr lang="zh-CN" altLang="en-US" sz="900" dirty="0" smtClean="0">
                <a:latin typeface="Arial" pitchFamily="34" charset="0"/>
              </a:rPr>
            </a:br>
            <a:r>
              <a:rPr lang="en-US" altLang="zh-CN" sz="900" dirty="0" err="1" smtClean="0">
                <a:latin typeface="Arial" pitchFamily="34" charset="0"/>
              </a:rPr>
              <a:t>Dalvik</a:t>
            </a:r>
            <a:r>
              <a:rPr lang="zh-CN" altLang="en-US" sz="900" dirty="0" smtClean="0">
                <a:latin typeface="Arial" pitchFamily="34" charset="0"/>
              </a:rPr>
              <a:t>虛擬機器有許多地方是參考</a:t>
            </a:r>
            <a:r>
              <a:rPr lang="en-US" altLang="zh-CN" sz="900" dirty="0" smtClean="0">
                <a:latin typeface="Arial" pitchFamily="34" charset="0"/>
              </a:rPr>
              <a:t>Java</a:t>
            </a:r>
            <a:r>
              <a:rPr lang="zh-CN" altLang="en-US" sz="900" dirty="0" smtClean="0">
                <a:latin typeface="Arial" pitchFamily="34" charset="0"/>
              </a:rPr>
              <a:t>虛擬機器設計，</a:t>
            </a:r>
            <a:r>
              <a:rPr lang="en-US" altLang="zh-CN" sz="900" dirty="0" err="1" smtClean="0">
                <a:latin typeface="Arial" pitchFamily="34" charset="0"/>
              </a:rPr>
              <a:t>Dalvik</a:t>
            </a:r>
            <a:r>
              <a:rPr lang="zh-CN" altLang="en-US" sz="900" dirty="0" smtClean="0">
                <a:latin typeface="Arial" pitchFamily="34" charset="0"/>
              </a:rPr>
              <a:t>虛擬機器所執行的中介碼並非是</a:t>
            </a:r>
            <a:r>
              <a:rPr lang="en-US" altLang="zh-CN" sz="900" dirty="0" smtClean="0">
                <a:latin typeface="Arial" pitchFamily="34" charset="0"/>
              </a:rPr>
              <a:t>Java</a:t>
            </a:r>
            <a:r>
              <a:rPr lang="zh-CN" altLang="en-US" sz="900" dirty="0" smtClean="0">
                <a:latin typeface="Arial" pitchFamily="34" charset="0"/>
              </a:rPr>
              <a:t>虛擬機器所執行的</a:t>
            </a:r>
            <a:r>
              <a:rPr lang="en-US" altLang="zh-CN" sz="900" dirty="0" smtClean="0">
                <a:latin typeface="Arial" pitchFamily="34" charset="0"/>
              </a:rPr>
              <a:t>Java </a:t>
            </a:r>
            <a:r>
              <a:rPr lang="en-US" altLang="zh-CN" sz="900" dirty="0" err="1" smtClean="0">
                <a:latin typeface="Arial" pitchFamily="34" charset="0"/>
              </a:rPr>
              <a:t>Bytecode</a:t>
            </a:r>
            <a:r>
              <a:rPr lang="zh-CN" altLang="en-US" sz="900" dirty="0" smtClean="0">
                <a:latin typeface="Arial" pitchFamily="34" charset="0"/>
              </a:rPr>
              <a:t>，同時也不直接執行</a:t>
            </a:r>
            <a:r>
              <a:rPr lang="en-US" altLang="zh-CN" sz="900" dirty="0" smtClean="0">
                <a:latin typeface="Arial" pitchFamily="34" charset="0"/>
              </a:rPr>
              <a:t>Java</a:t>
            </a:r>
            <a:r>
              <a:rPr lang="zh-CN" altLang="en-US" sz="900" dirty="0" smtClean="0">
                <a:latin typeface="Arial" pitchFamily="34" charset="0"/>
              </a:rPr>
              <a:t>的類別檔</a:t>
            </a:r>
            <a:r>
              <a:rPr lang="en-US" altLang="zh-CN" sz="900" dirty="0" smtClean="0">
                <a:latin typeface="Arial" pitchFamily="34" charset="0"/>
              </a:rPr>
              <a:t>(Java Class File)</a:t>
            </a:r>
            <a:r>
              <a:rPr lang="zh-CN" altLang="en-US" sz="900" dirty="0" smtClean="0">
                <a:latin typeface="Arial" pitchFamily="34" charset="0"/>
              </a:rPr>
              <a:t>，而是執行一種特有的檔案格式，稱為</a:t>
            </a:r>
            <a:r>
              <a:rPr lang="en-US" altLang="zh-CN" sz="900" dirty="0" smtClean="0">
                <a:latin typeface="Arial" pitchFamily="34" charset="0"/>
              </a:rPr>
              <a:t>.</a:t>
            </a:r>
            <a:r>
              <a:rPr lang="en-US" altLang="zh-CN" sz="900" dirty="0" err="1" smtClean="0">
                <a:latin typeface="Arial" pitchFamily="34" charset="0"/>
              </a:rPr>
              <a:t>dex</a:t>
            </a:r>
            <a:r>
              <a:rPr lang="zh-CN" altLang="en-US" sz="900" dirty="0" smtClean="0">
                <a:latin typeface="Arial" pitchFamily="34" charset="0"/>
              </a:rPr>
              <a:t>。</a:t>
            </a:r>
            <a:br>
              <a:rPr lang="zh-CN" altLang="en-US" sz="900" dirty="0" smtClean="0">
                <a:latin typeface="Arial" pitchFamily="34" charset="0"/>
              </a:rPr>
            </a:br>
            <a:endParaRPr lang="zh-CN" altLang="en-US" sz="900" dirty="0" smtClean="0">
              <a:latin typeface="Arial" pitchFamily="34" charset="0"/>
            </a:endParaRPr>
          </a:p>
          <a:p>
            <a:pPr eaLnBrk="1" hangingPunct="1">
              <a:lnSpc>
                <a:spcPct val="80000"/>
              </a:lnSpc>
            </a:pPr>
            <a:r>
              <a:rPr lang="zh-CN" altLang="en-US" sz="900" dirty="0" smtClean="0">
                <a:latin typeface="Arial" pitchFamily="34" charset="0"/>
              </a:rPr>
              <a:t>	</a:t>
            </a:r>
            <a:r>
              <a:rPr lang="en-US" altLang="zh-CN" sz="900" dirty="0" smtClean="0">
                <a:latin typeface="Arial" pitchFamily="34" charset="0"/>
              </a:rPr>
              <a:t>SGL SSL</a:t>
            </a:r>
          </a:p>
          <a:p>
            <a:pPr eaLnBrk="1" hangingPunct="1">
              <a:lnSpc>
                <a:spcPct val="80000"/>
              </a:lnSpc>
            </a:pPr>
            <a:r>
              <a:rPr lang="en-US" altLang="zh-CN" sz="900" dirty="0" smtClean="0">
                <a:latin typeface="Arial" pitchFamily="34" charset="0"/>
              </a:rPr>
              <a:t>Android </a:t>
            </a:r>
            <a:r>
              <a:rPr lang="zh-CN" altLang="en-US" sz="900" dirty="0" smtClean="0">
                <a:latin typeface="Arial" pitchFamily="34" charset="0"/>
              </a:rPr>
              <a:t>运行时刻 核心库</a:t>
            </a:r>
          </a:p>
          <a:p>
            <a:pPr eaLnBrk="1" hangingPunct="1">
              <a:lnSpc>
                <a:spcPct val="80000"/>
              </a:lnSpc>
            </a:pPr>
            <a:r>
              <a:rPr lang="zh-CN" altLang="en-US" sz="900" dirty="0" smtClean="0">
                <a:latin typeface="Arial" pitchFamily="34"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直接连接符 2"/>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4" name="等腰三角形 3"/>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pic>
        <p:nvPicPr>
          <p:cNvPr id="5" name="Picture 4"/>
          <p:cNvPicPr>
            <a:picLocks noChangeAspect="1" noChangeArrowheads="1"/>
          </p:cNvPicPr>
          <p:nvPr/>
        </p:nvPicPr>
        <p:blipFill>
          <a:blip r:embed="rId2"/>
          <a:srcRect/>
          <a:stretch>
            <a:fillRect/>
          </a:stretch>
        </p:blipFill>
        <p:spPr bwMode="auto">
          <a:xfrm>
            <a:off x="3938588" y="1235075"/>
            <a:ext cx="2462212" cy="669925"/>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6705600" y="1295400"/>
            <a:ext cx="1724025" cy="615950"/>
          </a:xfrm>
          <a:prstGeom prst="rect">
            <a:avLst/>
          </a:prstGeom>
          <a:noFill/>
          <a:ln w="9525">
            <a:noFill/>
            <a:miter lim="800000"/>
            <a:headEnd/>
            <a:tailEnd/>
          </a:ln>
        </p:spPr>
      </p:pic>
      <p:sp>
        <p:nvSpPr>
          <p:cNvPr id="7" name="矩形 6"/>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8" name="矩形 7"/>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9" name="矩形 8"/>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0" name="矩形 9"/>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1" name="Rectangle 11"/>
          <p:cNvSpPr>
            <a:spLocks noChangeArrowheads="1"/>
          </p:cNvSpPr>
          <p:nvPr/>
        </p:nvSpPr>
        <p:spPr bwMode="auto">
          <a:xfrm>
            <a:off x="1371600" y="5105400"/>
            <a:ext cx="6400800" cy="609600"/>
          </a:xfrm>
          <a:prstGeom prst="rect">
            <a:avLst/>
          </a:prstGeom>
          <a:noFill/>
          <a:ln w="9525">
            <a:noFill/>
            <a:miter lim="800000"/>
            <a:headEnd/>
            <a:tailEnd/>
          </a:ln>
          <a:effectLst/>
        </p:spPr>
        <p:txBody>
          <a:bodyPr/>
          <a:lstStyle/>
          <a:p>
            <a:pPr>
              <a:defRPr/>
            </a:pPr>
            <a:endParaRPr lang="zh-CN" altLang="zh-CN"/>
          </a:p>
        </p:txBody>
      </p:sp>
      <p:sp>
        <p:nvSpPr>
          <p:cNvPr id="12" name="直接连接符 11"/>
          <p:cNvSpPr>
            <a:spLocks noChangeShapeType="1"/>
          </p:cNvSpPr>
          <p:nvPr/>
        </p:nvSpPr>
        <p:spPr bwMode="auto">
          <a:xfrm>
            <a:off x="457200" y="19812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2202634" name="标题占位符 21"/>
          <p:cNvSpPr>
            <a:spLocks noGrp="1"/>
          </p:cNvSpPr>
          <p:nvPr>
            <p:ph type="ctrTitle"/>
          </p:nvPr>
        </p:nvSpPr>
        <p:spPr>
          <a:xfrm>
            <a:off x="1524000" y="3886200"/>
            <a:ext cx="6629400" cy="1066800"/>
          </a:xfrm>
        </p:spPr>
        <p:txBody>
          <a:bodyPr/>
          <a:lstStyle>
            <a:lvl1pPr>
              <a:defRPr/>
            </a:lvl1pPr>
          </a:lstStyle>
          <a:p>
            <a:r>
              <a:rPr lang="zh-CN" altLang="en-US" smtClean="0"/>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0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2"/>
          <p:cNvSpPr>
            <a:spLocks noGrp="1"/>
          </p:cNvSpPr>
          <p:nvPr>
            <p:ph type="ftr" sz="quarter" idx="10"/>
          </p:nvPr>
        </p:nvSpPr>
        <p:spPr/>
        <p:txBody>
          <a:bodyPr/>
          <a:lstStyle>
            <a:lvl1pPr>
              <a:defRPr/>
            </a:lvl1pPr>
          </a:lstStyle>
          <a:p>
            <a:pPr>
              <a:defRPr/>
            </a:pPr>
            <a:r>
              <a:rPr lang="en-US" altLang="zh-CN"/>
              <a:t>www.embedu.org</a:t>
            </a:r>
          </a:p>
        </p:txBody>
      </p:sp>
      <p:sp>
        <p:nvSpPr>
          <p:cNvPr id="6" name="灯片编号占位符 22"/>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A202F36B-D048-4489-BF4D-CD0FBC419D57}"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8"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fld id="{06DE282F-46E7-4EB6-B20C-5A5DCF149A78}" type="datetimeFigureOut">
              <a:rPr lang="zh-CN" altLang="en-US" smtClean="0"/>
              <a:pPr/>
              <a:t>2014/8/11</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pic>
        <p:nvPicPr>
          <p:cNvPr id="3079" name="Picture 7"/>
          <p:cNvPicPr>
            <a:picLocks noChangeAspect="1" noChangeArrowheads="1"/>
          </p:cNvPicPr>
          <p:nvPr/>
        </p:nvPicPr>
        <p:blipFill>
          <a:blip r:embed="rId14"/>
          <a:srcRect/>
          <a:stretch>
            <a:fillRect/>
          </a:stretch>
        </p:blipFill>
        <p:spPr bwMode="auto">
          <a:xfrm>
            <a:off x="6858000" y="304800"/>
            <a:ext cx="1724025" cy="615950"/>
          </a:xfrm>
          <a:prstGeom prst="rect">
            <a:avLst/>
          </a:prstGeom>
          <a:noFill/>
          <a:ln w="9525">
            <a:noFill/>
            <a:miter lim="800000"/>
            <a:headEnd/>
            <a:tailEnd/>
          </a:ln>
        </p:spPr>
      </p:pic>
      <p:sp>
        <p:nvSpPr>
          <p:cNvPr id="14" name="日期占位符 13"/>
          <p:cNvSpPr>
            <a:spLocks noGrp="1"/>
          </p:cNvSpPr>
          <p:nvPr>
            <p:ph type="dt" sz="half" idx="2"/>
          </p:nvPr>
        </p:nvSpPr>
        <p:spPr>
          <a:xfrm>
            <a:off x="701040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fld id="{06DE282F-46E7-4EB6-B20C-5A5DCF149A78}" type="datetimeFigureOut">
              <a:rPr lang="zh-CN" altLang="en-US" smtClean="0"/>
              <a:pPr/>
              <a:t>2014/8/11</a:t>
            </a:fld>
            <a:endParaRPr lang="zh-CN" altLang="en-US"/>
          </a:p>
        </p:txBody>
      </p:sp>
      <p:sp>
        <p:nvSpPr>
          <p:cNvPr id="3" name="页脚占位符 2"/>
          <p:cNvSpPr>
            <a:spLocks noGrp="1"/>
          </p:cNvSpPr>
          <p:nvPr>
            <p:ph type="ftr" sz="quarter" idx="3"/>
          </p:nvPr>
        </p:nvSpPr>
        <p:spPr>
          <a:xfrm>
            <a:off x="36576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ea typeface="宋体" pitchFamily="2" charset="-122"/>
        </a:defRPr>
      </a:lvl2pPr>
      <a:lvl3pPr algn="l" rtl="0" eaLnBrk="1" fontAlgn="base" hangingPunct="1">
        <a:spcBef>
          <a:spcPct val="0"/>
        </a:spcBef>
        <a:spcAft>
          <a:spcPct val="0"/>
        </a:spcAft>
        <a:defRPr sz="3200">
          <a:solidFill>
            <a:schemeClr val="tx2"/>
          </a:solidFill>
          <a:latin typeface="Arial" charset="0"/>
          <a:ea typeface="宋体" pitchFamily="2" charset="-122"/>
        </a:defRPr>
      </a:lvl3pPr>
      <a:lvl4pPr algn="l" rtl="0" eaLnBrk="1" fontAlgn="base" hangingPunct="1">
        <a:spcBef>
          <a:spcPct val="0"/>
        </a:spcBef>
        <a:spcAft>
          <a:spcPct val="0"/>
        </a:spcAft>
        <a:defRPr sz="3200">
          <a:solidFill>
            <a:schemeClr val="tx2"/>
          </a:solidFill>
          <a:latin typeface="Arial" charset="0"/>
          <a:ea typeface="宋体" pitchFamily="2" charset="-122"/>
        </a:defRPr>
      </a:lvl4pPr>
      <a:lvl5pPr algn="l" rtl="0" eaLnBrk="1" fontAlgn="base" hangingPunct="1">
        <a:spcBef>
          <a:spcPct val="0"/>
        </a:spcBef>
        <a:spcAft>
          <a:spcPct val="0"/>
        </a:spcAft>
        <a:defRPr sz="3200">
          <a:solidFill>
            <a:schemeClr val="tx2"/>
          </a:solidFill>
          <a:latin typeface="Arial" charset="0"/>
          <a:ea typeface="宋体" pitchFamily="2" charset="-122"/>
        </a:defRPr>
      </a:lvl5pPr>
      <a:lvl6pPr marL="457200" algn="l" rtl="0" eaLnBrk="1" fontAlgn="base" hangingPunct="1">
        <a:spcBef>
          <a:spcPct val="0"/>
        </a:spcBef>
        <a:spcAft>
          <a:spcPct val="0"/>
        </a:spcAft>
        <a:defRPr sz="3200">
          <a:solidFill>
            <a:schemeClr val="tx2"/>
          </a:solidFill>
          <a:latin typeface="Arial" charset="0"/>
          <a:ea typeface="宋体" pitchFamily="2" charset="-122"/>
        </a:defRPr>
      </a:lvl6pPr>
      <a:lvl7pPr marL="914400" algn="l" rtl="0" eaLnBrk="1" fontAlgn="base" hangingPunct="1">
        <a:spcBef>
          <a:spcPct val="0"/>
        </a:spcBef>
        <a:spcAft>
          <a:spcPct val="0"/>
        </a:spcAft>
        <a:defRPr sz="3200">
          <a:solidFill>
            <a:schemeClr val="tx2"/>
          </a:solidFill>
          <a:latin typeface="Arial" charset="0"/>
          <a:ea typeface="宋体" pitchFamily="2" charset="-122"/>
        </a:defRPr>
      </a:lvl7pPr>
      <a:lvl8pPr marL="1371600" algn="l" rtl="0" eaLnBrk="1" fontAlgn="base" hangingPunct="1">
        <a:spcBef>
          <a:spcPct val="0"/>
        </a:spcBef>
        <a:spcAft>
          <a:spcPct val="0"/>
        </a:spcAft>
        <a:defRPr sz="3200">
          <a:solidFill>
            <a:schemeClr val="tx2"/>
          </a:solidFill>
          <a:latin typeface="Arial" charset="0"/>
          <a:ea typeface="宋体" pitchFamily="2" charset="-122"/>
        </a:defRPr>
      </a:lvl8pPr>
      <a:lvl9pPr marL="1828800" algn="l" rtl="0" eaLnBrk="1" fontAlgn="base" hangingPunct="1">
        <a:spcBef>
          <a:spcPct val="0"/>
        </a:spcBef>
        <a:spcAft>
          <a:spcPct val="0"/>
        </a:spcAft>
        <a:defRPr sz="3200">
          <a:solidFill>
            <a:schemeClr val="tx2"/>
          </a:solidFill>
          <a:latin typeface="Arial"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atalog.us.dell.com/CS1/cs1page2.aspx?cs=04&amp;keycode=6W463&amp;br=6&amp;fm=1031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rm.linux.org.uk/" TargetMode="External"/><Relationship Id="rId7" Type="http://schemas.openxmlformats.org/officeDocument/2006/relationships/hyperlink" Target="http://www.linux-mtd.infradead.org/index.html" TargetMode="External"/><Relationship Id="rId2" Type="http://schemas.openxmlformats.org/officeDocument/2006/relationships/hyperlink" Target="http://www.kernel.org/" TargetMode="External"/><Relationship Id="rId1" Type="http://schemas.openxmlformats.org/officeDocument/2006/relationships/slideLayout" Target="../slideLayouts/slideLayout2.xml"/><Relationship Id="rId6" Type="http://schemas.openxmlformats.org/officeDocument/2006/relationships/hyperlink" Target="http://www.busybox.net/" TargetMode="External"/><Relationship Id="rId5" Type="http://schemas.openxmlformats.org/officeDocument/2006/relationships/hyperlink" Target="http://sourceware.org/gdb/download/" TargetMode="External"/><Relationship Id="rId4" Type="http://schemas.openxmlformats.org/officeDocument/2006/relationships/hyperlink" Target="http://gcc.gnu.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kegel.com/crosst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hyperlink" Target="http://ymorin.is-a-geek.org/projects/crosstoo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catalog.us.dell.com/CS1/cs1page2.aspx?cs=04&amp;keycode=6W463&amp;br=6&amp;fm=1031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de.google.com/p/android/downloads/li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androidin.com/" TargetMode="External"/><Relationship Id="rId5" Type="http://schemas.openxmlformats.org/officeDocument/2006/relationships/hyperlink" Target="http://www.androidcn.net/" TargetMode="External"/><Relationship Id="rId4" Type="http://schemas.openxmlformats.org/officeDocument/2006/relationships/hyperlink" Target="http://code.google.com/android/index.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p:cNvSpPr>
          <p:nvPr>
            <p:ph type="title"/>
          </p:nvPr>
        </p:nvSpPr>
        <p:spPr/>
        <p:txBody>
          <a:bodyPr/>
          <a:lstStyle/>
          <a:p>
            <a:pPr eaLnBrk="1" hangingPunct="1"/>
            <a:r>
              <a:rPr lang="zh-CN" altLang="en-US" sz="3600" b="1" smtClean="0">
                <a:solidFill>
                  <a:schemeClr val="tx1"/>
                </a:solidFill>
                <a:ea typeface="微软雅黑" pitchFamily="34" charset="-122"/>
              </a:rPr>
              <a:t>内容</a:t>
            </a:r>
            <a:r>
              <a:rPr lang="zh-CN" altLang="en-US" sz="3600" b="1" smtClean="0">
                <a:solidFill>
                  <a:schemeClr val="tx1"/>
                </a:solidFill>
                <a:latin typeface="微软雅黑" pitchFamily="34" charset="-122"/>
                <a:ea typeface="微软雅黑" pitchFamily="34" charset="-122"/>
              </a:rPr>
              <a:t>提纲</a:t>
            </a:r>
          </a:p>
        </p:txBody>
      </p:sp>
      <p:sp>
        <p:nvSpPr>
          <p:cNvPr id="14341" name="Rectangle 3"/>
          <p:cNvSpPr>
            <a:spLocks noGrp="1"/>
          </p:cNvSpPr>
          <p:nvPr>
            <p:ph idx="1"/>
          </p:nvPr>
        </p:nvSpPr>
        <p:spPr/>
        <p:txBody>
          <a:bodyPr/>
          <a:lstStyle/>
          <a:p>
            <a:pPr eaLnBrk="1" hangingPunct="1"/>
            <a:r>
              <a:rPr lang="zh-CN" altLang="en-US" sz="2400" b="1" smtClean="0">
                <a:latin typeface="华文楷体" pitchFamily="2" charset="-122"/>
                <a:ea typeface="华文楷体" pitchFamily="2" charset="-122"/>
              </a:rPr>
              <a:t>嵌入式</a:t>
            </a:r>
            <a:r>
              <a:rPr lang="en-US" altLang="zh-CN" sz="2400" b="1" smtClean="0">
                <a:latin typeface="华文楷体" pitchFamily="2" charset="-122"/>
                <a:ea typeface="华文楷体" pitchFamily="2" charset="-122"/>
              </a:rPr>
              <a:t>linux</a:t>
            </a:r>
            <a:r>
              <a:rPr lang="zh-CN" altLang="en-US" sz="2400" b="1" smtClean="0">
                <a:latin typeface="华文楷体" pitchFamily="2" charset="-122"/>
                <a:ea typeface="华文楷体" pitchFamily="2" charset="-122"/>
              </a:rPr>
              <a:t>开发介绍</a:t>
            </a:r>
          </a:p>
          <a:p>
            <a:pPr lvl="1" eaLnBrk="1" hangingPunct="1"/>
            <a:r>
              <a:rPr lang="zh-CN" altLang="en-US" sz="2000" smtClean="0">
                <a:solidFill>
                  <a:schemeClr val="tx1"/>
                </a:solidFill>
                <a:latin typeface="华文楷体" pitchFamily="2" charset="-122"/>
                <a:ea typeface="华文楷体" pitchFamily="2" charset="-122"/>
              </a:rPr>
              <a:t>嵌入式系统简介</a:t>
            </a:r>
          </a:p>
          <a:p>
            <a:pPr lvl="1" eaLnBrk="1" hangingPunct="1"/>
            <a:r>
              <a:rPr lang="zh-CN" altLang="en-US" sz="2000" smtClean="0">
                <a:solidFill>
                  <a:schemeClr val="tx1"/>
                </a:solidFill>
                <a:latin typeface="华文楷体" pitchFamily="2" charset="-122"/>
                <a:ea typeface="华文楷体" pitchFamily="2" charset="-122"/>
              </a:rPr>
              <a:t>嵌入式</a:t>
            </a:r>
            <a:r>
              <a:rPr lang="en-US" altLang="zh-CN" sz="2000" smtClean="0">
                <a:solidFill>
                  <a:schemeClr val="tx1"/>
                </a:solidFill>
                <a:latin typeface="华文楷体" pitchFamily="2" charset="-122"/>
                <a:ea typeface="华文楷体" pitchFamily="2" charset="-122"/>
              </a:rPr>
              <a:t>linux</a:t>
            </a:r>
            <a:r>
              <a:rPr lang="zh-CN" altLang="en-US" sz="2000" smtClean="0">
                <a:solidFill>
                  <a:schemeClr val="tx1"/>
                </a:solidFill>
                <a:latin typeface="华文楷体" pitchFamily="2" charset="-122"/>
                <a:ea typeface="华文楷体" pitchFamily="2" charset="-122"/>
              </a:rPr>
              <a:t>系统构成</a:t>
            </a:r>
          </a:p>
          <a:p>
            <a:pPr lvl="1" eaLnBrk="1" hangingPunct="1"/>
            <a:r>
              <a:rPr lang="zh-CN" altLang="en-US" sz="2000" smtClean="0">
                <a:solidFill>
                  <a:schemeClr val="tx1"/>
                </a:solidFill>
                <a:latin typeface="华文楷体" pitchFamily="2" charset="-122"/>
                <a:ea typeface="华文楷体" pitchFamily="2" charset="-122"/>
              </a:rPr>
              <a:t>嵌入式</a:t>
            </a:r>
            <a:r>
              <a:rPr lang="en-US" altLang="zh-CN" sz="2000" smtClean="0">
                <a:solidFill>
                  <a:schemeClr val="tx1"/>
                </a:solidFill>
                <a:latin typeface="华文楷体" pitchFamily="2" charset="-122"/>
                <a:ea typeface="华文楷体" pitchFamily="2" charset="-122"/>
              </a:rPr>
              <a:t>linux</a:t>
            </a:r>
            <a:r>
              <a:rPr lang="zh-CN" altLang="en-US" sz="2000" smtClean="0">
                <a:solidFill>
                  <a:schemeClr val="tx1"/>
                </a:solidFill>
                <a:latin typeface="华文楷体" pitchFamily="2" charset="-122"/>
                <a:ea typeface="华文楷体" pitchFamily="2" charset="-122"/>
              </a:rPr>
              <a:t>系统开发移植主要工作</a:t>
            </a:r>
          </a:p>
          <a:p>
            <a:pPr eaLnBrk="1" hangingPunct="1"/>
            <a:r>
              <a:rPr lang="zh-CN" altLang="en-US" sz="2400" b="1" smtClean="0">
                <a:latin typeface="华文楷体" pitchFamily="2" charset="-122"/>
                <a:ea typeface="华文楷体" pitchFamily="2" charset="-122"/>
              </a:rPr>
              <a:t>嵌入式</a:t>
            </a:r>
            <a:r>
              <a:rPr lang="en-US" altLang="zh-CN" sz="2400" b="1" smtClean="0">
                <a:latin typeface="华文楷体" pitchFamily="2" charset="-122"/>
                <a:ea typeface="华文楷体" pitchFamily="2" charset="-122"/>
              </a:rPr>
              <a:t>Linux</a:t>
            </a:r>
            <a:r>
              <a:rPr lang="zh-CN" altLang="en-US" sz="2400" b="1" smtClean="0">
                <a:latin typeface="华文楷体" pitchFamily="2" charset="-122"/>
                <a:ea typeface="华文楷体" pitchFamily="2" charset="-122"/>
              </a:rPr>
              <a:t>开发环境的搭建</a:t>
            </a:r>
          </a:p>
          <a:p>
            <a:pPr lvl="1" eaLnBrk="1" hangingPunct="1"/>
            <a:r>
              <a:rPr lang="zh-CN" altLang="en-US" sz="2000" smtClean="0">
                <a:solidFill>
                  <a:schemeClr val="tx1"/>
                </a:solidFill>
                <a:latin typeface="华文楷体" pitchFamily="2" charset="-122"/>
                <a:ea typeface="华文楷体" pitchFamily="2" charset="-122"/>
              </a:rPr>
              <a:t>搭建嵌入式</a:t>
            </a:r>
            <a:r>
              <a:rPr lang="en-US" altLang="zh-CN" sz="2000" smtClean="0">
                <a:solidFill>
                  <a:schemeClr val="tx1"/>
                </a:solidFill>
                <a:latin typeface="华文楷体" pitchFamily="2" charset="-122"/>
                <a:ea typeface="华文楷体" pitchFamily="2" charset="-122"/>
              </a:rPr>
              <a:t>Linux</a:t>
            </a:r>
            <a:r>
              <a:rPr lang="zh-CN" altLang="en-US" sz="2000" smtClean="0">
                <a:solidFill>
                  <a:schemeClr val="tx1"/>
                </a:solidFill>
                <a:latin typeface="华文楷体" pitchFamily="2" charset="-122"/>
                <a:ea typeface="华文楷体" pitchFamily="2" charset="-122"/>
              </a:rPr>
              <a:t>开发环境的主要工作</a:t>
            </a:r>
            <a:endParaRPr lang="zh-CN" altLang="en-US" sz="2000" b="1" smtClean="0">
              <a:solidFill>
                <a:schemeClr val="tx1"/>
              </a:solidFill>
              <a:latin typeface="华文楷体" pitchFamily="2" charset="-122"/>
              <a:ea typeface="华文楷体" pitchFamily="2" charset="-122"/>
            </a:endParaRPr>
          </a:p>
          <a:p>
            <a:pPr lvl="1" eaLnBrk="1" hangingPunct="1"/>
            <a:r>
              <a:rPr lang="zh-CN" altLang="en-US" sz="2000" smtClean="0">
                <a:solidFill>
                  <a:schemeClr val="tx1"/>
                </a:solidFill>
                <a:latin typeface="华文楷体" pitchFamily="2" charset="-122"/>
                <a:ea typeface="华文楷体" pitchFamily="2" charset="-122"/>
              </a:rPr>
              <a:t>嵌入式</a:t>
            </a:r>
            <a:r>
              <a:rPr lang="en-US" altLang="zh-CN" sz="2000" smtClean="0">
                <a:solidFill>
                  <a:schemeClr val="tx1"/>
                </a:solidFill>
                <a:latin typeface="华文楷体" pitchFamily="2" charset="-122"/>
                <a:ea typeface="华文楷体" pitchFamily="2" charset="-122"/>
              </a:rPr>
              <a:t>Linux</a:t>
            </a:r>
            <a:r>
              <a:rPr lang="zh-CN" altLang="en-US" sz="2000" smtClean="0">
                <a:solidFill>
                  <a:schemeClr val="tx1"/>
                </a:solidFill>
                <a:latin typeface="华文楷体" pitchFamily="2" charset="-122"/>
                <a:ea typeface="华文楷体" pitchFamily="2" charset="-122"/>
              </a:rPr>
              <a:t>交叉开发环境硬件基本组成</a:t>
            </a:r>
          </a:p>
          <a:p>
            <a:pPr lvl="1" eaLnBrk="1" hangingPunct="1"/>
            <a:r>
              <a:rPr lang="zh-CN" altLang="en-US" sz="2000" smtClean="0">
                <a:solidFill>
                  <a:schemeClr val="tx1"/>
                </a:solidFill>
                <a:latin typeface="华文楷体" pitchFamily="2" charset="-122"/>
                <a:ea typeface="华文楷体" pitchFamily="2" charset="-122"/>
              </a:rPr>
              <a:t>为什么需要交叉编译？</a:t>
            </a:r>
          </a:p>
          <a:p>
            <a:pPr lvl="1" eaLnBrk="1" hangingPunct="1"/>
            <a:r>
              <a:rPr lang="en-US" altLang="zh-CN" sz="2000" smtClean="0">
                <a:solidFill>
                  <a:schemeClr val="tx1"/>
                </a:solidFill>
                <a:latin typeface="华文楷体" pitchFamily="2" charset="-122"/>
                <a:ea typeface="华文楷体" pitchFamily="2" charset="-122"/>
              </a:rPr>
              <a:t>gnu</a:t>
            </a:r>
            <a:r>
              <a:rPr lang="zh-CN" altLang="en-US" sz="2000" smtClean="0">
                <a:solidFill>
                  <a:schemeClr val="tx1"/>
                </a:solidFill>
                <a:latin typeface="华文楷体" pitchFamily="2" charset="-122"/>
                <a:ea typeface="华文楷体" pitchFamily="2" charset="-122"/>
              </a:rPr>
              <a:t>工具链简介</a:t>
            </a:r>
          </a:p>
          <a:p>
            <a:pPr lvl="1" eaLnBrk="1" hangingPunct="1"/>
            <a:r>
              <a:rPr lang="zh-CN" altLang="en-US" sz="2000" smtClean="0">
                <a:solidFill>
                  <a:schemeClr val="tx1"/>
                </a:solidFill>
                <a:latin typeface="华文楷体" pitchFamily="2" charset="-122"/>
                <a:ea typeface="华文楷体" pitchFamily="2" charset="-122"/>
              </a:rPr>
              <a:t>安装交叉编译工具，开源的</a:t>
            </a:r>
            <a:r>
              <a:rPr lang="en-US" altLang="zh-CN" sz="2000" smtClean="0">
                <a:solidFill>
                  <a:schemeClr val="tx1"/>
                </a:solidFill>
                <a:latin typeface="华文楷体" pitchFamily="2" charset="-122"/>
                <a:ea typeface="华文楷体" pitchFamily="2" charset="-122"/>
              </a:rPr>
              <a:t>gcc</a:t>
            </a:r>
            <a:r>
              <a:rPr lang="zh-CN" altLang="en-US" sz="2000" smtClean="0">
                <a:solidFill>
                  <a:schemeClr val="tx1"/>
                </a:solidFill>
                <a:latin typeface="华文楷体" pitchFamily="2" charset="-122"/>
                <a:ea typeface="华文楷体" pitchFamily="2" charset="-122"/>
              </a:rPr>
              <a:t>的编译</a:t>
            </a:r>
          </a:p>
          <a:p>
            <a:pPr lvl="1" eaLnBrk="1" hangingPunct="1"/>
            <a:r>
              <a:rPr lang="zh-CN" altLang="en-US" sz="2000" smtClean="0">
                <a:solidFill>
                  <a:schemeClr val="tx1"/>
                </a:solidFill>
                <a:latin typeface="华文楷体" pitchFamily="2" charset="-122"/>
                <a:ea typeface="华文楷体" pitchFamily="2" charset="-122"/>
              </a:rPr>
              <a:t>主机、目标机通讯及为提高开发效率辅助方法介绍</a:t>
            </a:r>
          </a:p>
          <a:p>
            <a:pPr lvl="2" eaLnBrk="1" hangingPunct="1"/>
            <a:r>
              <a:rPr lang="zh-CN" altLang="en-US" sz="1800" smtClean="0">
                <a:latin typeface="华文楷体" pitchFamily="2" charset="-122"/>
                <a:ea typeface="华文楷体" pitchFamily="2" charset="-122"/>
              </a:rPr>
              <a:t>主机端需要什么</a:t>
            </a:r>
          </a:p>
          <a:p>
            <a:pPr lvl="2" eaLnBrk="1" hangingPunct="1"/>
            <a:r>
              <a:rPr lang="zh-CN" altLang="en-US" sz="1800" smtClean="0">
                <a:latin typeface="华文楷体" pitchFamily="2" charset="-122"/>
                <a:ea typeface="华文楷体" pitchFamily="2" charset="-122"/>
              </a:rPr>
              <a:t>目标机端需要什么</a:t>
            </a:r>
          </a:p>
        </p:txBody>
      </p:sp>
      <p:sp>
        <p:nvSpPr>
          <p:cNvPr id="14338"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p:nvPr>
        </p:nvSpPr>
        <p:spPr/>
        <p:txBody>
          <a:bodyPr>
            <a:normAutofit/>
          </a:bodyPr>
          <a:lstStyle/>
          <a:p>
            <a:pPr eaLnBrk="1" hangingPunct="1"/>
            <a:r>
              <a:rPr lang="zh-CN" altLang="en-US" sz="3600" b="1" smtClean="0">
                <a:solidFill>
                  <a:schemeClr val="tx1"/>
                </a:solidFill>
                <a:ea typeface="微软雅黑" pitchFamily="34" charset="-122"/>
              </a:rPr>
              <a:t>系统调用</a:t>
            </a:r>
          </a:p>
        </p:txBody>
      </p:sp>
      <p:graphicFrame>
        <p:nvGraphicFramePr>
          <p:cNvPr id="2050" name="Object 3"/>
          <p:cNvGraphicFramePr>
            <a:graphicFrameLocks noGrp="1" noChangeAspect="1"/>
          </p:cNvGraphicFramePr>
          <p:nvPr>
            <p:ph idx="1"/>
          </p:nvPr>
        </p:nvGraphicFramePr>
        <p:xfrm>
          <a:off x="1138238" y="1906588"/>
          <a:ext cx="6865937" cy="3533775"/>
        </p:xfrm>
        <a:graphic>
          <a:graphicData uri="http://schemas.openxmlformats.org/presentationml/2006/ole">
            <mc:AlternateContent xmlns:mc="http://schemas.openxmlformats.org/markup-compatibility/2006">
              <mc:Choice xmlns:v="urn:schemas-microsoft-com:vml" Requires="v">
                <p:oleObj spid="_x0000_s2055" name="位图图像" r:id="rId4" imgW="6866667" imgH="3533333" progId="PBrush">
                  <p:embed/>
                </p:oleObj>
              </mc:Choice>
              <mc:Fallback>
                <p:oleObj name="位图图像" r:id="rId4" imgW="6866667" imgH="3533333"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906588"/>
                        <a:ext cx="6865937"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51"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normAutofit/>
          </a:bodyPr>
          <a:lstStyle/>
          <a:p>
            <a:pPr eaLnBrk="1" hangingPunct="1"/>
            <a:r>
              <a:rPr lang="en-US" altLang="zh-CN" b="1" smtClean="0">
                <a:solidFill>
                  <a:schemeClr val="tx1"/>
                </a:solidFill>
                <a:latin typeface="微软雅黑" pitchFamily="34" charset="-122"/>
                <a:ea typeface="微软雅黑" pitchFamily="34" charset="-122"/>
              </a:rPr>
              <a:t>Android </a:t>
            </a:r>
            <a:r>
              <a:rPr lang="zh-CN" altLang="en-US" b="1" smtClean="0">
                <a:solidFill>
                  <a:schemeClr val="tx1"/>
                </a:solidFill>
                <a:latin typeface="微软雅黑" pitchFamily="34" charset="-122"/>
                <a:ea typeface="微软雅黑" pitchFamily="34" charset="-122"/>
              </a:rPr>
              <a:t>系统的结构</a:t>
            </a:r>
          </a:p>
        </p:txBody>
      </p:sp>
      <p:sp>
        <p:nvSpPr>
          <p:cNvPr id="6" name="内容占位符 5"/>
          <p:cNvSpPr>
            <a:spLocks noGrp="1"/>
          </p:cNvSpPr>
          <p:nvPr>
            <p:ph idx="1"/>
          </p:nvPr>
        </p:nvSpPr>
        <p:spPr/>
        <p:txBody>
          <a:bodyPr/>
          <a:lstStyle/>
          <a:p>
            <a:endParaRPr lang="zh-CN" altLang="en-US"/>
          </a:p>
        </p:txBody>
      </p:sp>
      <p:sp>
        <p:nvSpPr>
          <p:cNvPr id="22530"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 name="灯片编号占位符 4"/>
          <p:cNvSpPr>
            <a:spLocks noGrp="1"/>
          </p:cNvSpPr>
          <p:nvPr>
            <p:ph type="sldNum" sz="quarter" idx="4294967295"/>
          </p:nvPr>
        </p:nvSpPr>
        <p:spPr>
          <a:xfrm>
            <a:off x="0" y="6356350"/>
            <a:ext cx="2895600" cy="365125"/>
          </a:xfrm>
          <a:prstGeom prst="rect">
            <a:avLst/>
          </a:prstGeom>
        </p:spPr>
        <p:txBody>
          <a:bodyPr/>
          <a:lstStyle/>
          <a:p>
            <a:pPr>
              <a:defRPr/>
            </a:pPr>
            <a:fld id="{D1165E07-5A45-4FED-926F-29871659D675}" type="slidenum">
              <a:rPr lang="en-US" altLang="zh-CN"/>
              <a:pPr>
                <a:defRPr/>
              </a:pPr>
              <a:t>11</a:t>
            </a:fld>
            <a:endParaRPr lang="en-US" altLang="zh-CN"/>
          </a:p>
        </p:txBody>
      </p:sp>
      <p:pic>
        <p:nvPicPr>
          <p:cNvPr id="22533" name="Picture 3" descr="system-architecture"/>
          <p:cNvPicPr>
            <a:picLocks noChangeAspect="1" noChangeArrowheads="1"/>
          </p:cNvPicPr>
          <p:nvPr/>
        </p:nvPicPr>
        <p:blipFill>
          <a:blip r:embed="rId3"/>
          <a:srcRect/>
          <a:stretch>
            <a:fillRect/>
          </a:stretch>
        </p:blipFill>
        <p:spPr bwMode="auto">
          <a:xfrm>
            <a:off x="0" y="1196975"/>
            <a:ext cx="9055100" cy="566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p:cNvSpPr>
          <p:nvPr>
            <p:ph type="title"/>
          </p:nvPr>
        </p:nvSpPr>
        <p:spPr/>
        <p:txBody>
          <a:bodyPr/>
          <a:lstStyle/>
          <a:p>
            <a:pPr eaLnBrk="1" hangingPunct="1"/>
            <a:r>
              <a:rPr lang="zh-CN" altLang="en-US" sz="3600" b="1" smtClean="0">
                <a:solidFill>
                  <a:schemeClr val="tx1"/>
                </a:solidFill>
                <a:latin typeface="微软雅黑" pitchFamily="34" charset="-122"/>
                <a:ea typeface="微软雅黑" pitchFamily="34" charset="-122"/>
              </a:rPr>
              <a:t>嵌入式</a:t>
            </a:r>
            <a:r>
              <a:rPr lang="en-US" altLang="zh-CN" sz="3600" b="1" smtClean="0">
                <a:solidFill>
                  <a:schemeClr val="tx1"/>
                </a:solidFill>
                <a:latin typeface="微软雅黑" pitchFamily="34" charset="-122"/>
                <a:ea typeface="微软雅黑" pitchFamily="34" charset="-122"/>
              </a:rPr>
              <a:t>Linux</a:t>
            </a:r>
            <a:r>
              <a:rPr lang="zh-CN" altLang="en-US" sz="3600" b="1" smtClean="0">
                <a:solidFill>
                  <a:schemeClr val="tx1"/>
                </a:solidFill>
                <a:latin typeface="微软雅黑" pitchFamily="34" charset="-122"/>
                <a:ea typeface="微软雅黑" pitchFamily="34" charset="-122"/>
              </a:rPr>
              <a:t>系统移植要点</a:t>
            </a:r>
          </a:p>
        </p:txBody>
      </p:sp>
      <p:sp>
        <p:nvSpPr>
          <p:cNvPr id="24581" name="Rectangle 3"/>
          <p:cNvSpPr>
            <a:spLocks noGrp="1"/>
          </p:cNvSpPr>
          <p:nvPr>
            <p:ph idx="1"/>
          </p:nvPr>
        </p:nvSpPr>
        <p:spPr/>
        <p:txBody>
          <a:bodyPr/>
          <a:lstStyle/>
          <a:p>
            <a:pPr eaLnBrk="1" hangingPunct="1">
              <a:lnSpc>
                <a:spcPct val="150000"/>
              </a:lnSpc>
            </a:pPr>
            <a:r>
              <a:rPr lang="zh-CN" altLang="en-US" sz="3200" dirty="0" smtClean="0">
                <a:latin typeface="华文楷体" pitchFamily="2" charset="-122"/>
                <a:ea typeface="华文楷体" pitchFamily="2" charset="-122"/>
              </a:rPr>
              <a:t>搭建交叉开发环境</a:t>
            </a:r>
          </a:p>
          <a:p>
            <a:pPr eaLnBrk="1" hangingPunct="1">
              <a:lnSpc>
                <a:spcPct val="150000"/>
              </a:lnSpc>
            </a:pPr>
            <a:r>
              <a:rPr lang="en-US" altLang="zh-CN" sz="3200" dirty="0" err="1" smtClean="0">
                <a:latin typeface="华文楷体" pitchFamily="2" charset="-122"/>
                <a:ea typeface="华文楷体" pitchFamily="2" charset="-122"/>
              </a:rPr>
              <a:t>bootloader</a:t>
            </a:r>
            <a:r>
              <a:rPr lang="en-US" altLang="zh-CN" sz="3200" dirty="0" smtClean="0">
                <a:latin typeface="华文楷体" pitchFamily="2" charset="-122"/>
                <a:ea typeface="华文楷体" pitchFamily="2" charset="-122"/>
              </a:rPr>
              <a:t> </a:t>
            </a:r>
            <a:r>
              <a:rPr lang="zh-CN" altLang="en-US" sz="3200" dirty="0" smtClean="0">
                <a:latin typeface="华文楷体" pitchFamily="2" charset="-122"/>
                <a:ea typeface="华文楷体" pitchFamily="2" charset="-122"/>
              </a:rPr>
              <a:t>的选择和移植</a:t>
            </a:r>
          </a:p>
          <a:p>
            <a:pPr eaLnBrk="1" hangingPunct="1">
              <a:lnSpc>
                <a:spcPct val="150000"/>
              </a:lnSpc>
            </a:pPr>
            <a:r>
              <a:rPr lang="en-US" altLang="zh-CN" sz="3200" dirty="0" smtClean="0">
                <a:latin typeface="华文楷体" pitchFamily="2" charset="-122"/>
                <a:ea typeface="华文楷体" pitchFamily="2" charset="-122"/>
              </a:rPr>
              <a:t>kernel </a:t>
            </a:r>
            <a:r>
              <a:rPr lang="zh-CN" altLang="en-US" sz="3200" dirty="0" smtClean="0">
                <a:latin typeface="华文楷体" pitchFamily="2" charset="-122"/>
                <a:ea typeface="华文楷体" pitchFamily="2" charset="-122"/>
              </a:rPr>
              <a:t>的配置、编译、移植和调试</a:t>
            </a:r>
          </a:p>
          <a:p>
            <a:pPr eaLnBrk="1" hangingPunct="1">
              <a:lnSpc>
                <a:spcPct val="150000"/>
              </a:lnSpc>
            </a:pPr>
            <a:r>
              <a:rPr lang="zh-CN" altLang="en-US" sz="3200" dirty="0" smtClean="0">
                <a:latin typeface="华文楷体" pitchFamily="2" charset="-122"/>
                <a:ea typeface="华文楷体" pitchFamily="2" charset="-122"/>
              </a:rPr>
              <a:t>根文件系统的制作</a:t>
            </a:r>
          </a:p>
        </p:txBody>
      </p:sp>
      <p:sp>
        <p:nvSpPr>
          <p:cNvPr id="24578"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p:cNvSpPr>
          <p:nvPr>
            <p:ph type="title"/>
          </p:nvPr>
        </p:nvSpPr>
        <p:spPr/>
        <p:txBody>
          <a:bodyPr>
            <a:normAutofit/>
          </a:bodyPr>
          <a:lstStyle/>
          <a:p>
            <a:pPr eaLnBrk="1" hangingPunct="1"/>
            <a:r>
              <a:rPr lang="zh-CN" altLang="en-US" b="1" smtClean="0">
                <a:solidFill>
                  <a:schemeClr val="tx1"/>
                </a:solidFill>
                <a:latin typeface="微软雅黑" pitchFamily="34" charset="-122"/>
                <a:ea typeface="微软雅黑" pitchFamily="34" charset="-122"/>
              </a:rPr>
              <a:t>嵌入式</a:t>
            </a:r>
            <a:r>
              <a:rPr lang="en-US" altLang="zh-CN" b="1" smtClean="0">
                <a:solidFill>
                  <a:schemeClr val="tx1"/>
                </a:solidFill>
                <a:latin typeface="微软雅黑" pitchFamily="34" charset="-122"/>
                <a:ea typeface="微软雅黑" pitchFamily="34" charset="-122"/>
              </a:rPr>
              <a:t>Linux</a:t>
            </a:r>
            <a:r>
              <a:rPr lang="zh-CN" altLang="en-US" b="1" smtClean="0">
                <a:solidFill>
                  <a:schemeClr val="tx1"/>
                </a:solidFill>
                <a:latin typeface="微软雅黑" pitchFamily="34" charset="-122"/>
                <a:ea typeface="微软雅黑" pitchFamily="34" charset="-122"/>
              </a:rPr>
              <a:t>交叉开发环境硬件基本组成</a:t>
            </a:r>
          </a:p>
        </p:txBody>
      </p:sp>
      <p:sp>
        <p:nvSpPr>
          <p:cNvPr id="27653" name="Rectangle 3"/>
          <p:cNvSpPr>
            <a:spLocks noGrp="1"/>
          </p:cNvSpPr>
          <p:nvPr>
            <p:ph idx="1"/>
          </p:nvPr>
        </p:nvSpPr>
        <p:spPr/>
        <p:txBody>
          <a:bodyPr/>
          <a:lstStyle/>
          <a:p>
            <a:pPr eaLnBrk="1" hangingPunct="1"/>
            <a:r>
              <a:rPr lang="zh-CN" altLang="en-US" smtClean="0">
                <a:latin typeface="华文楷体" pitchFamily="2" charset="-122"/>
                <a:ea typeface="华文楷体" pitchFamily="2" charset="-122"/>
              </a:rPr>
              <a:t>开发主机（</a:t>
            </a:r>
            <a:r>
              <a:rPr lang="en-US" altLang="zh-CN" smtClean="0">
                <a:latin typeface="华文楷体" pitchFamily="2" charset="-122"/>
                <a:ea typeface="华文楷体" pitchFamily="2" charset="-122"/>
              </a:rPr>
              <a:t>Host</a:t>
            </a:r>
            <a:r>
              <a:rPr lang="zh-CN" altLang="en-US" smtClean="0">
                <a:latin typeface="华文楷体" pitchFamily="2" charset="-122"/>
                <a:ea typeface="华文楷体" pitchFamily="2" charset="-122"/>
              </a:rPr>
              <a:t>）</a:t>
            </a:r>
          </a:p>
          <a:p>
            <a:pPr eaLnBrk="1" hangingPunct="1"/>
            <a:r>
              <a:rPr lang="zh-CN" altLang="en-US" smtClean="0">
                <a:latin typeface="华文楷体" pitchFamily="2" charset="-122"/>
                <a:ea typeface="华文楷体" pitchFamily="2" charset="-122"/>
              </a:rPr>
              <a:t>目标机（</a:t>
            </a:r>
            <a:r>
              <a:rPr lang="en-US" altLang="zh-CN" smtClean="0">
                <a:latin typeface="华文楷体" pitchFamily="2" charset="-122"/>
                <a:ea typeface="华文楷体" pitchFamily="2" charset="-122"/>
              </a:rPr>
              <a:t>Target</a:t>
            </a:r>
            <a:r>
              <a:rPr lang="zh-CN" altLang="en-US" smtClean="0">
                <a:latin typeface="华文楷体" pitchFamily="2" charset="-122"/>
                <a:ea typeface="华文楷体" pitchFamily="2" charset="-122"/>
              </a:rPr>
              <a:t>）</a:t>
            </a:r>
          </a:p>
          <a:p>
            <a:pPr eaLnBrk="1" hangingPunct="1"/>
            <a:r>
              <a:rPr lang="zh-CN" altLang="en-US" smtClean="0">
                <a:latin typeface="华文楷体" pitchFamily="2" charset="-122"/>
                <a:ea typeface="华文楷体" pitchFamily="2" charset="-122"/>
              </a:rPr>
              <a:t>连接介质</a:t>
            </a:r>
          </a:p>
        </p:txBody>
      </p:sp>
      <p:sp>
        <p:nvSpPr>
          <p:cNvPr id="27650"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pic>
        <p:nvPicPr>
          <p:cNvPr id="27654" name="Picture 4" descr="Dell Precision 350 Series">
            <a:hlinkClick r:id="rId3"/>
          </p:cNvPr>
          <p:cNvPicPr>
            <a:picLocks noChangeAspect="1" noChangeArrowheads="1"/>
          </p:cNvPicPr>
          <p:nvPr/>
        </p:nvPicPr>
        <p:blipFill>
          <a:blip r:embed="rId4"/>
          <a:srcRect/>
          <a:stretch>
            <a:fillRect/>
          </a:stretch>
        </p:blipFill>
        <p:spPr bwMode="auto">
          <a:xfrm>
            <a:off x="684213" y="3717032"/>
            <a:ext cx="2743200" cy="2024062"/>
          </a:xfrm>
          <a:prstGeom prst="rect">
            <a:avLst/>
          </a:prstGeom>
          <a:noFill/>
          <a:ln w="9525">
            <a:noFill/>
            <a:miter lim="800000"/>
            <a:headEnd/>
            <a:tailEnd/>
          </a:ln>
        </p:spPr>
      </p:pic>
      <p:sp>
        <p:nvSpPr>
          <p:cNvPr id="27656" name="Line 6"/>
          <p:cNvSpPr>
            <a:spLocks noChangeShapeType="1"/>
          </p:cNvSpPr>
          <p:nvPr/>
        </p:nvSpPr>
        <p:spPr bwMode="auto">
          <a:xfrm flipV="1">
            <a:off x="3132138" y="4221163"/>
            <a:ext cx="3035285" cy="0"/>
          </a:xfrm>
          <a:prstGeom prst="line">
            <a:avLst/>
          </a:prstGeom>
          <a:noFill/>
          <a:ln w="57150">
            <a:solidFill>
              <a:srgbClr val="00623D"/>
            </a:solidFill>
            <a:round/>
            <a:headEnd type="triangle" w="med" len="med"/>
            <a:tailEnd type="triangle" w="med" len="med"/>
          </a:ln>
        </p:spPr>
        <p:txBody>
          <a:bodyPr wrap="none"/>
          <a:lstStyle/>
          <a:p>
            <a:endParaRPr lang="zh-CN" altLang="en-US"/>
          </a:p>
        </p:txBody>
      </p:sp>
      <p:sp>
        <p:nvSpPr>
          <p:cNvPr id="27657" name="Line 8"/>
          <p:cNvSpPr>
            <a:spLocks noChangeShapeType="1"/>
          </p:cNvSpPr>
          <p:nvPr/>
        </p:nvSpPr>
        <p:spPr bwMode="auto">
          <a:xfrm>
            <a:off x="3132138" y="4654550"/>
            <a:ext cx="3035285" cy="0"/>
          </a:xfrm>
          <a:prstGeom prst="line">
            <a:avLst/>
          </a:prstGeom>
          <a:noFill/>
          <a:ln w="57150">
            <a:solidFill>
              <a:srgbClr val="00623D"/>
            </a:solidFill>
            <a:round/>
            <a:headEnd type="triangle" w="med" len="med"/>
            <a:tailEnd type="triangle" w="med" len="med"/>
          </a:ln>
        </p:spPr>
        <p:txBody>
          <a:bodyPr wrap="none"/>
          <a:lstStyle/>
          <a:p>
            <a:endParaRPr lang="zh-CN" altLang="en-US"/>
          </a:p>
        </p:txBody>
      </p:sp>
      <p:sp>
        <p:nvSpPr>
          <p:cNvPr id="27658" name="Line 9"/>
          <p:cNvSpPr>
            <a:spLocks noChangeShapeType="1"/>
          </p:cNvSpPr>
          <p:nvPr/>
        </p:nvSpPr>
        <p:spPr bwMode="auto">
          <a:xfrm>
            <a:off x="3132138" y="5086350"/>
            <a:ext cx="3035285" cy="6350"/>
          </a:xfrm>
          <a:prstGeom prst="line">
            <a:avLst/>
          </a:prstGeom>
          <a:noFill/>
          <a:ln w="57150">
            <a:solidFill>
              <a:srgbClr val="00623D"/>
            </a:solidFill>
            <a:round/>
            <a:headEnd type="triangle" w="med" len="med"/>
            <a:tailEnd type="triangle" w="med" len="med"/>
          </a:ln>
        </p:spPr>
        <p:txBody>
          <a:bodyPr wrap="none"/>
          <a:lstStyle/>
          <a:p>
            <a:endParaRPr lang="zh-CN" altLang="en-US"/>
          </a:p>
        </p:txBody>
      </p:sp>
      <p:sp>
        <p:nvSpPr>
          <p:cNvPr id="27659" name="Text Box 10"/>
          <p:cNvSpPr txBox="1">
            <a:spLocks noChangeArrowheads="1"/>
          </p:cNvSpPr>
          <p:nvPr/>
        </p:nvSpPr>
        <p:spPr bwMode="auto">
          <a:xfrm>
            <a:off x="3563938" y="4287838"/>
            <a:ext cx="2447925" cy="366712"/>
          </a:xfrm>
          <a:prstGeom prst="rect">
            <a:avLst/>
          </a:prstGeom>
          <a:noFill/>
          <a:ln w="9525">
            <a:noFill/>
            <a:miter lim="800000"/>
            <a:headEnd/>
            <a:tailEnd/>
          </a:ln>
        </p:spPr>
        <p:txBody>
          <a:bodyPr>
            <a:spAutoFit/>
          </a:bodyPr>
          <a:lstStyle/>
          <a:p>
            <a:pPr algn="ctr"/>
            <a:r>
              <a:rPr kumimoji="1" lang="en-US" altLang="zh-CN" b="1">
                <a:solidFill>
                  <a:srgbClr val="FF0000"/>
                </a:solidFill>
                <a:latin typeface="Times New Roman" pitchFamily="18" charset="0"/>
                <a:ea typeface="黑体" pitchFamily="2" charset="-122"/>
              </a:rPr>
              <a:t>Network Ethernet</a:t>
            </a:r>
            <a:r>
              <a:rPr kumimoji="1" lang="en-US" altLang="zh-CN" b="1"/>
              <a:t> </a:t>
            </a:r>
          </a:p>
        </p:txBody>
      </p:sp>
      <p:sp>
        <p:nvSpPr>
          <p:cNvPr id="27660" name="Text Box 11"/>
          <p:cNvSpPr txBox="1">
            <a:spLocks noChangeArrowheads="1"/>
          </p:cNvSpPr>
          <p:nvPr/>
        </p:nvSpPr>
        <p:spPr bwMode="auto">
          <a:xfrm>
            <a:off x="3563938" y="3854450"/>
            <a:ext cx="2447925" cy="366713"/>
          </a:xfrm>
          <a:prstGeom prst="rect">
            <a:avLst/>
          </a:prstGeom>
          <a:noFill/>
          <a:ln w="9525">
            <a:noFill/>
            <a:miter lim="800000"/>
            <a:headEnd/>
            <a:tailEnd/>
          </a:ln>
        </p:spPr>
        <p:txBody>
          <a:bodyPr>
            <a:spAutoFit/>
          </a:bodyPr>
          <a:lstStyle/>
          <a:p>
            <a:pPr algn="ctr"/>
            <a:r>
              <a:rPr kumimoji="1" lang="en-US" altLang="zh-CN" b="1">
                <a:solidFill>
                  <a:srgbClr val="FF0000"/>
                </a:solidFill>
                <a:latin typeface="Times New Roman" pitchFamily="18" charset="0"/>
                <a:ea typeface="黑体" pitchFamily="2" charset="-122"/>
              </a:rPr>
              <a:t>RS232</a:t>
            </a:r>
            <a:r>
              <a:rPr kumimoji="1" lang="en-US" altLang="zh-CN" b="1"/>
              <a:t> </a:t>
            </a:r>
          </a:p>
        </p:txBody>
      </p:sp>
      <p:sp>
        <p:nvSpPr>
          <p:cNvPr id="27661" name="Text Box 13"/>
          <p:cNvSpPr txBox="1">
            <a:spLocks noChangeArrowheads="1"/>
          </p:cNvSpPr>
          <p:nvPr/>
        </p:nvSpPr>
        <p:spPr bwMode="auto">
          <a:xfrm>
            <a:off x="3492500" y="4725988"/>
            <a:ext cx="2447925" cy="366712"/>
          </a:xfrm>
          <a:prstGeom prst="rect">
            <a:avLst/>
          </a:prstGeom>
          <a:noFill/>
          <a:ln w="9525">
            <a:noFill/>
            <a:miter lim="800000"/>
            <a:headEnd/>
            <a:tailEnd/>
          </a:ln>
        </p:spPr>
        <p:txBody>
          <a:bodyPr>
            <a:spAutoFit/>
          </a:bodyPr>
          <a:lstStyle/>
          <a:p>
            <a:pPr algn="ctr"/>
            <a:r>
              <a:rPr kumimoji="1" lang="en-US" altLang="zh-CN" b="1">
                <a:solidFill>
                  <a:srgbClr val="FF0000"/>
                </a:solidFill>
                <a:latin typeface="Times New Roman" pitchFamily="18" charset="0"/>
                <a:ea typeface="黑体" pitchFamily="2" charset="-122"/>
              </a:rPr>
              <a:t>USB</a:t>
            </a:r>
            <a:endParaRPr kumimoji="1" lang="en-US" altLang="zh-CN" b="1"/>
          </a:p>
        </p:txBody>
      </p:sp>
      <p:sp>
        <p:nvSpPr>
          <p:cNvPr id="27662" name="Text Box 14"/>
          <p:cNvSpPr txBox="1">
            <a:spLocks noChangeArrowheads="1"/>
          </p:cNvSpPr>
          <p:nvPr/>
        </p:nvSpPr>
        <p:spPr bwMode="auto">
          <a:xfrm>
            <a:off x="395288" y="3068638"/>
            <a:ext cx="3671887" cy="641350"/>
          </a:xfrm>
          <a:prstGeom prst="rect">
            <a:avLst/>
          </a:prstGeom>
          <a:solidFill>
            <a:srgbClr val="C0C0C0"/>
          </a:solidFill>
          <a:ln w="9525">
            <a:noFill/>
            <a:miter lim="800000"/>
            <a:headEnd/>
            <a:tailEnd/>
          </a:ln>
        </p:spPr>
        <p:txBody>
          <a:bodyPr>
            <a:spAutoFit/>
          </a:bodyPr>
          <a:lstStyle/>
          <a:p>
            <a:r>
              <a:rPr lang="zh-CN" altLang="en-US" b="1">
                <a:solidFill>
                  <a:srgbClr val="3333FF"/>
                </a:solidFill>
              </a:rPr>
              <a:t>运行 </a:t>
            </a:r>
            <a:r>
              <a:rPr lang="en-US" altLang="zh-CN" b="1">
                <a:solidFill>
                  <a:srgbClr val="3333FF"/>
                </a:solidFill>
              </a:rPr>
              <a:t>Linux </a:t>
            </a:r>
            <a:r>
              <a:rPr lang="zh-CN" altLang="en-US" b="1">
                <a:solidFill>
                  <a:srgbClr val="3333FF"/>
                </a:solidFill>
              </a:rPr>
              <a:t>兼容系统或</a:t>
            </a:r>
          </a:p>
          <a:p>
            <a:r>
              <a:rPr lang="en-US" altLang="zh-CN" b="1">
                <a:solidFill>
                  <a:srgbClr val="3333FF"/>
                </a:solidFill>
              </a:rPr>
              <a:t>Vmware </a:t>
            </a:r>
            <a:r>
              <a:rPr lang="zh-CN" altLang="en-US" b="1">
                <a:solidFill>
                  <a:srgbClr val="3333FF"/>
                </a:solidFill>
              </a:rPr>
              <a:t>上运行</a:t>
            </a:r>
            <a:r>
              <a:rPr lang="en-US" altLang="zh-CN" b="1">
                <a:solidFill>
                  <a:srgbClr val="3333FF"/>
                </a:solidFill>
              </a:rPr>
              <a:t>Linux</a:t>
            </a:r>
            <a:r>
              <a:rPr lang="zh-CN" altLang="en-US" b="1">
                <a:solidFill>
                  <a:srgbClr val="3333FF"/>
                </a:solidFill>
              </a:rPr>
              <a:t>兼容系统</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23" y="3954129"/>
            <a:ext cx="2763837" cy="163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p:cNvSpPr>
          <p:nvPr>
            <p:ph type="title"/>
          </p:nvPr>
        </p:nvSpPr>
        <p:spPr/>
        <p:txBody>
          <a:bodyPr>
            <a:normAutofit/>
          </a:bodyPr>
          <a:lstStyle/>
          <a:p>
            <a:pPr eaLnBrk="1" hangingPunct="1"/>
            <a:r>
              <a:rPr lang="zh-CN" altLang="en-US" b="1" smtClean="0">
                <a:solidFill>
                  <a:schemeClr val="tx1"/>
                </a:solidFill>
                <a:latin typeface="微软雅黑" pitchFamily="34" charset="-122"/>
                <a:ea typeface="微软雅黑" pitchFamily="34" charset="-122"/>
              </a:rPr>
              <a:t>搭建嵌入式</a:t>
            </a:r>
            <a:r>
              <a:rPr lang="en-US" altLang="zh-CN" b="1" smtClean="0">
                <a:solidFill>
                  <a:schemeClr val="tx1"/>
                </a:solidFill>
                <a:latin typeface="微软雅黑" pitchFamily="34" charset="-122"/>
                <a:ea typeface="微软雅黑" pitchFamily="34" charset="-122"/>
              </a:rPr>
              <a:t>Linux</a:t>
            </a:r>
            <a:r>
              <a:rPr lang="zh-CN" altLang="en-US" b="1" smtClean="0">
                <a:solidFill>
                  <a:schemeClr val="tx1"/>
                </a:solidFill>
                <a:latin typeface="微软雅黑" pitchFamily="34" charset="-122"/>
                <a:ea typeface="微软雅黑" pitchFamily="34" charset="-122"/>
              </a:rPr>
              <a:t>开发环境的主要工作</a:t>
            </a:r>
          </a:p>
        </p:txBody>
      </p:sp>
      <p:sp>
        <p:nvSpPr>
          <p:cNvPr id="26629" name="Rectangle 3"/>
          <p:cNvSpPr>
            <a:spLocks noGrp="1"/>
          </p:cNvSpPr>
          <p:nvPr>
            <p:ph idx="1"/>
          </p:nvPr>
        </p:nvSpPr>
        <p:spPr/>
        <p:txBody>
          <a:bodyPr/>
          <a:lstStyle/>
          <a:p>
            <a:pPr eaLnBrk="1" hangingPunct="1"/>
            <a:r>
              <a:rPr lang="zh-CN" altLang="en-US" sz="2400" b="1" dirty="0" smtClean="0">
                <a:latin typeface="华文楷体" pitchFamily="2" charset="-122"/>
                <a:ea typeface="华文楷体" pitchFamily="2" charset="-122"/>
              </a:rPr>
              <a:t>准备开发主机、目标机（开发板）以及二者的连接介质</a:t>
            </a:r>
            <a:endParaRPr lang="en-US" altLang="zh-CN" sz="2400" b="1" dirty="0" smtClean="0">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准备目标机代码</a:t>
            </a:r>
          </a:p>
          <a:p>
            <a:pPr eaLnBrk="1" hangingPunct="1"/>
            <a:r>
              <a:rPr lang="zh-CN" altLang="en-US" sz="2400" b="1" dirty="0" smtClean="0">
                <a:latin typeface="华文楷体" pitchFamily="2" charset="-122"/>
                <a:ea typeface="华文楷体" pitchFamily="2" charset="-122"/>
              </a:rPr>
              <a:t>安装交叉工具链</a:t>
            </a:r>
          </a:p>
          <a:p>
            <a:pPr lvl="1" eaLnBrk="1" hangingPunct="1"/>
            <a:r>
              <a:rPr lang="en-US" altLang="zh-CN" sz="2000" b="1" dirty="0" smtClean="0">
                <a:latin typeface="华文楷体" pitchFamily="2" charset="-122"/>
                <a:ea typeface="华文楷体" pitchFamily="2" charset="-122"/>
              </a:rPr>
              <a:t>GNU</a:t>
            </a:r>
            <a:r>
              <a:rPr lang="zh-CN" altLang="en-US" sz="2000" b="1" dirty="0" smtClean="0">
                <a:latin typeface="华文楷体" pitchFamily="2" charset="-122"/>
                <a:ea typeface="华文楷体" pitchFamily="2" charset="-122"/>
              </a:rPr>
              <a:t>工具链使用简介</a:t>
            </a:r>
          </a:p>
          <a:p>
            <a:pPr lvl="1" eaLnBrk="1" hangingPunct="1"/>
            <a:r>
              <a:rPr lang="zh-CN" altLang="en-US" sz="2000" b="1" dirty="0" smtClean="0">
                <a:latin typeface="华文楷体" pitchFamily="2" charset="-122"/>
                <a:ea typeface="华文楷体" pitchFamily="2" charset="-122"/>
              </a:rPr>
              <a:t>安装已经编译好的工具链</a:t>
            </a:r>
          </a:p>
          <a:p>
            <a:pPr lvl="1" eaLnBrk="1" hangingPunct="1"/>
            <a:r>
              <a:rPr lang="zh-CN" altLang="en-US" sz="2000" b="1" dirty="0" smtClean="0">
                <a:latin typeface="华文楷体" pitchFamily="2" charset="-122"/>
                <a:ea typeface="华文楷体" pitchFamily="2" charset="-122"/>
              </a:rPr>
              <a:t>自己动手编译交叉工具链</a:t>
            </a:r>
            <a:endParaRPr lang="zh-CN" altLang="en-US" sz="2400" dirty="0" smtClean="0">
              <a:solidFill>
                <a:schemeClr val="hlink"/>
              </a:solidFill>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开发主机上安装的软件（为方便调试）</a:t>
            </a:r>
          </a:p>
          <a:p>
            <a:pPr lvl="1" eaLnBrk="1" hangingPunct="1"/>
            <a:r>
              <a:rPr lang="zh-CN" altLang="en-US" sz="2000" b="1" dirty="0" smtClean="0">
                <a:solidFill>
                  <a:schemeClr val="tx1"/>
                </a:solidFill>
                <a:latin typeface="华文楷体" pitchFamily="2" charset="-122"/>
                <a:ea typeface="华文楷体" pitchFamily="2" charset="-122"/>
              </a:rPr>
              <a:t>终端软件（</a:t>
            </a:r>
            <a:r>
              <a:rPr lang="en-US" altLang="zh-CN" sz="2000" b="1" dirty="0" smtClean="0">
                <a:solidFill>
                  <a:schemeClr val="tx1"/>
                </a:solidFill>
                <a:latin typeface="华文楷体" pitchFamily="2" charset="-122"/>
                <a:ea typeface="华文楷体" pitchFamily="2" charset="-122"/>
              </a:rPr>
              <a:t>putty</a:t>
            </a:r>
            <a:r>
              <a:rPr lang="zh-CN" altLang="en-US" sz="2000" b="1" dirty="0" smtClean="0">
                <a:solidFill>
                  <a:schemeClr val="tx1"/>
                </a:solidFill>
                <a:latin typeface="华文楷体" pitchFamily="2" charset="-122"/>
                <a:ea typeface="华文楷体" pitchFamily="2" charset="-122"/>
              </a:rPr>
              <a:t>、</a:t>
            </a:r>
            <a:r>
              <a:rPr lang="en-US" altLang="zh-CN" sz="2000" b="1" dirty="0" err="1" smtClean="0">
                <a:solidFill>
                  <a:schemeClr val="tx1"/>
                </a:solidFill>
                <a:latin typeface="华文楷体" pitchFamily="2" charset="-122"/>
                <a:ea typeface="华文楷体" pitchFamily="2" charset="-122"/>
              </a:rPr>
              <a:t>minicom</a:t>
            </a:r>
            <a:r>
              <a:rPr lang="zh-CN" altLang="en-US" sz="2000" b="1" dirty="0" smtClean="0">
                <a:solidFill>
                  <a:schemeClr val="tx1"/>
                </a:solidFill>
                <a:latin typeface="华文楷体" pitchFamily="2" charset="-122"/>
                <a:ea typeface="华文楷体" pitchFamily="2" charset="-122"/>
              </a:rPr>
              <a:t>）</a:t>
            </a:r>
          </a:p>
          <a:p>
            <a:pPr lvl="1" eaLnBrk="1" hangingPunct="1"/>
            <a:r>
              <a:rPr lang="en-US" altLang="zh-CN" sz="2000" b="1" dirty="0" err="1" smtClean="0">
                <a:solidFill>
                  <a:schemeClr val="tx1"/>
                </a:solidFill>
                <a:latin typeface="华文楷体" pitchFamily="2" charset="-122"/>
                <a:ea typeface="华文楷体" pitchFamily="2" charset="-122"/>
              </a:rPr>
              <a:t>tftp</a:t>
            </a:r>
            <a:r>
              <a:rPr lang="zh-CN" altLang="en-US" sz="2000" b="1" dirty="0" smtClean="0">
                <a:solidFill>
                  <a:schemeClr val="tx1"/>
                </a:solidFill>
                <a:latin typeface="华文楷体" pitchFamily="2" charset="-122"/>
                <a:ea typeface="华文楷体" pitchFamily="2" charset="-122"/>
              </a:rPr>
              <a:t>服务</a:t>
            </a:r>
          </a:p>
          <a:p>
            <a:pPr lvl="1" eaLnBrk="1" hangingPunct="1"/>
            <a:r>
              <a:rPr lang="en-US" altLang="zh-CN" sz="2000" b="1" dirty="0" err="1" smtClean="0">
                <a:solidFill>
                  <a:schemeClr val="tx1"/>
                </a:solidFill>
                <a:latin typeface="华文楷体" pitchFamily="2" charset="-122"/>
                <a:ea typeface="华文楷体" pitchFamily="2" charset="-122"/>
              </a:rPr>
              <a:t>nfs</a:t>
            </a:r>
            <a:r>
              <a:rPr lang="zh-CN" altLang="en-US" sz="2000" b="1" dirty="0" smtClean="0">
                <a:solidFill>
                  <a:schemeClr val="tx1"/>
                </a:solidFill>
                <a:latin typeface="华文楷体" pitchFamily="2" charset="-122"/>
                <a:ea typeface="华文楷体" pitchFamily="2" charset="-122"/>
              </a:rPr>
              <a:t>服务</a:t>
            </a:r>
          </a:p>
          <a:p>
            <a:pPr lvl="1" eaLnBrk="1" hangingPunct="1"/>
            <a:r>
              <a:rPr lang="zh-CN" altLang="en-US" sz="2000" b="1" dirty="0" smtClean="0">
                <a:solidFill>
                  <a:schemeClr val="tx1"/>
                </a:solidFill>
                <a:latin typeface="华文楷体" pitchFamily="2" charset="-122"/>
                <a:ea typeface="华文楷体" pitchFamily="2" charset="-122"/>
              </a:rPr>
              <a:t>其他工具软件 </a:t>
            </a:r>
            <a:r>
              <a:rPr lang="en-US" altLang="zh-CN" sz="2000" b="1" dirty="0" err="1" smtClean="0">
                <a:solidFill>
                  <a:schemeClr val="tx1"/>
                </a:solidFill>
                <a:latin typeface="华文楷体" pitchFamily="2" charset="-122"/>
                <a:ea typeface="华文楷体" pitchFamily="2" charset="-122"/>
              </a:rPr>
              <a:t>dnw</a:t>
            </a:r>
            <a:r>
              <a:rPr lang="zh-CN" altLang="en-US" sz="2000" b="1" dirty="0" smtClean="0">
                <a:solidFill>
                  <a:schemeClr val="tx1"/>
                </a:solidFill>
                <a:latin typeface="华文楷体" pitchFamily="2" charset="-122"/>
                <a:ea typeface="华文楷体" pitchFamily="2" charset="-122"/>
              </a:rPr>
              <a:t>等</a:t>
            </a:r>
          </a:p>
        </p:txBody>
      </p:sp>
      <p:sp>
        <p:nvSpPr>
          <p:cNvPr id="26626"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p:cNvSpPr>
          <p:nvPr>
            <p:ph type="title"/>
          </p:nvPr>
        </p:nvSpPr>
        <p:spPr/>
        <p:txBody>
          <a:bodyPr/>
          <a:lstStyle/>
          <a:p>
            <a:pPr eaLnBrk="1" hangingPunct="1"/>
            <a:r>
              <a:rPr lang="zh-CN" altLang="en-US" sz="3600" b="1" smtClean="0">
                <a:solidFill>
                  <a:schemeClr val="tx1"/>
                </a:solidFill>
                <a:ea typeface="微软雅黑" pitchFamily="34" charset="-122"/>
              </a:rPr>
              <a:t>准备目标机代码</a:t>
            </a:r>
          </a:p>
        </p:txBody>
      </p:sp>
      <p:sp>
        <p:nvSpPr>
          <p:cNvPr id="28677" name="Rectangle 3"/>
          <p:cNvSpPr>
            <a:spLocks noGrp="1"/>
          </p:cNvSpPr>
          <p:nvPr>
            <p:ph idx="1"/>
          </p:nvPr>
        </p:nvSpPr>
        <p:spPr/>
        <p:txBody>
          <a:bodyPr/>
          <a:lstStyle/>
          <a:p>
            <a:pPr eaLnBrk="1" hangingPunct="1"/>
            <a:r>
              <a:rPr lang="zh-CN" altLang="en-US" smtClean="0">
                <a:latin typeface="华文楷体" pitchFamily="2" charset="-122"/>
                <a:ea typeface="华文楷体" pitchFamily="2" charset="-122"/>
              </a:rPr>
              <a:t>从供应商那里得到</a:t>
            </a:r>
          </a:p>
          <a:p>
            <a:pPr eaLnBrk="1" hangingPunct="1"/>
            <a:r>
              <a:rPr lang="zh-CN" altLang="en-US" smtClean="0">
                <a:latin typeface="华文楷体" pitchFamily="2" charset="-122"/>
                <a:ea typeface="华文楷体" pitchFamily="2" charset="-122"/>
              </a:rPr>
              <a:t>开源，下载</a:t>
            </a:r>
          </a:p>
          <a:p>
            <a:pPr lvl="1" eaLnBrk="1" hangingPunct="1"/>
            <a:r>
              <a:rPr lang="en-US" altLang="zh-CN" smtClean="0">
                <a:latin typeface="华文楷体" pitchFamily="2" charset="-122"/>
                <a:ea typeface="华文楷体" pitchFamily="2" charset="-122"/>
                <a:hlinkClick r:id="rId2"/>
              </a:rPr>
              <a:t>http://www.kernel.org/</a:t>
            </a:r>
            <a:endParaRPr lang="en-US" altLang="zh-CN" smtClean="0">
              <a:latin typeface="华文楷体" pitchFamily="2" charset="-122"/>
              <a:ea typeface="华文楷体" pitchFamily="2" charset="-122"/>
            </a:endParaRPr>
          </a:p>
          <a:p>
            <a:pPr lvl="1" eaLnBrk="1" hangingPunct="1"/>
            <a:r>
              <a:rPr lang="en-US" altLang="zh-CN" smtClean="0">
                <a:latin typeface="华文楷体" pitchFamily="2" charset="-122"/>
                <a:ea typeface="华文楷体" pitchFamily="2" charset="-122"/>
                <a:hlinkClick r:id="rId3"/>
              </a:rPr>
              <a:t>http://www.arm.linux.org.uk/</a:t>
            </a:r>
            <a:endParaRPr lang="en-US" altLang="zh-CN" smtClean="0">
              <a:latin typeface="华文楷体" pitchFamily="2" charset="-122"/>
              <a:ea typeface="华文楷体" pitchFamily="2" charset="-122"/>
            </a:endParaRPr>
          </a:p>
          <a:p>
            <a:pPr lvl="1" eaLnBrk="1" hangingPunct="1"/>
            <a:r>
              <a:rPr lang="en-US" altLang="zh-CN" smtClean="0">
                <a:latin typeface="华文楷体" pitchFamily="2" charset="-122"/>
                <a:ea typeface="华文楷体" pitchFamily="2" charset="-122"/>
                <a:hlinkClick r:id="rId4"/>
              </a:rPr>
              <a:t>http://gcc.gnu.org/</a:t>
            </a:r>
            <a:endParaRPr lang="en-US" altLang="zh-CN" smtClean="0">
              <a:latin typeface="华文楷体" pitchFamily="2" charset="-122"/>
              <a:ea typeface="华文楷体" pitchFamily="2" charset="-122"/>
            </a:endParaRPr>
          </a:p>
          <a:p>
            <a:pPr lvl="1" eaLnBrk="1" hangingPunct="1"/>
            <a:r>
              <a:rPr lang="en-US" altLang="zh-CN" smtClean="0">
                <a:latin typeface="华文楷体" pitchFamily="2" charset="-122"/>
                <a:ea typeface="华文楷体" pitchFamily="2" charset="-122"/>
                <a:hlinkClick r:id="rId5"/>
              </a:rPr>
              <a:t>http://sourceware.org/gdb/download/</a:t>
            </a:r>
            <a:endParaRPr lang="en-US" altLang="zh-CN" smtClean="0">
              <a:latin typeface="华文楷体" pitchFamily="2" charset="-122"/>
              <a:ea typeface="华文楷体" pitchFamily="2" charset="-122"/>
            </a:endParaRPr>
          </a:p>
          <a:p>
            <a:pPr lvl="1" eaLnBrk="1" hangingPunct="1"/>
            <a:r>
              <a:rPr lang="en-US" altLang="zh-CN" smtClean="0">
                <a:latin typeface="华文楷体" pitchFamily="2" charset="-122"/>
                <a:ea typeface="华文楷体" pitchFamily="2" charset="-122"/>
                <a:hlinkClick r:id="rId6"/>
              </a:rPr>
              <a:t>http://www.busybox.net/</a:t>
            </a:r>
            <a:endParaRPr lang="en-US" altLang="zh-CN" smtClean="0">
              <a:latin typeface="华文楷体" pitchFamily="2" charset="-122"/>
              <a:ea typeface="华文楷体" pitchFamily="2" charset="-122"/>
            </a:endParaRPr>
          </a:p>
          <a:p>
            <a:pPr lvl="1" eaLnBrk="1" hangingPunct="1"/>
            <a:r>
              <a:rPr lang="en-US" altLang="zh-CN" smtClean="0">
                <a:latin typeface="华文楷体" pitchFamily="2" charset="-122"/>
                <a:ea typeface="华文楷体" pitchFamily="2" charset="-122"/>
                <a:hlinkClick r:id="rId7"/>
              </a:rPr>
              <a:t>http://www.linux-mtd.infradead.org/index.html</a:t>
            </a:r>
            <a:endParaRPr lang="en-US" altLang="zh-CN" smtClean="0">
              <a:latin typeface="华文楷体" pitchFamily="2" charset="-122"/>
              <a:ea typeface="华文楷体" pitchFamily="2" charset="-122"/>
            </a:endParaRPr>
          </a:p>
          <a:p>
            <a:pPr lvl="1" eaLnBrk="1" hangingPunct="1"/>
            <a:endParaRPr lang="en-US" altLang="zh-CN" smtClean="0"/>
          </a:p>
          <a:p>
            <a:pPr lvl="1" eaLnBrk="1" hangingPunct="1"/>
            <a:endParaRPr lang="en-US" altLang="zh-CN" smtClean="0"/>
          </a:p>
        </p:txBody>
      </p:sp>
      <p:sp>
        <p:nvSpPr>
          <p:cNvPr id="28674"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p:cNvSpPr>
          <p:nvPr>
            <p:ph type="title"/>
          </p:nvPr>
        </p:nvSpPr>
        <p:spPr/>
        <p:txBody>
          <a:bodyPr/>
          <a:lstStyle/>
          <a:p>
            <a:pPr eaLnBrk="1" hangingPunct="1"/>
            <a:r>
              <a:rPr lang="zh-CN" altLang="en-US" b="1" smtClean="0">
                <a:solidFill>
                  <a:schemeClr val="tx1"/>
                </a:solidFill>
                <a:ea typeface="微软雅黑" pitchFamily="34" charset="-122"/>
              </a:rPr>
              <a:t>为什么需要交叉编译？</a:t>
            </a:r>
          </a:p>
        </p:txBody>
      </p:sp>
      <p:sp>
        <p:nvSpPr>
          <p:cNvPr id="29701" name="Rectangle 3"/>
          <p:cNvSpPr>
            <a:spLocks noGrp="1"/>
          </p:cNvSpPr>
          <p:nvPr>
            <p:ph idx="1"/>
          </p:nvPr>
        </p:nvSpPr>
        <p:spPr/>
        <p:txBody>
          <a:bodyPr>
            <a:normAutofit/>
          </a:bodyPr>
          <a:lstStyle/>
          <a:p>
            <a:pPr eaLnBrk="1" hangingPunct="1">
              <a:lnSpc>
                <a:spcPct val="90000"/>
              </a:lnSpc>
            </a:pPr>
            <a:r>
              <a:rPr lang="zh-CN" altLang="en-US" sz="2400" b="1" dirty="0" smtClean="0">
                <a:latin typeface="华文楷体" pitchFamily="2" charset="-122"/>
                <a:ea typeface="华文楷体" pitchFamily="2" charset="-122"/>
              </a:rPr>
              <a:t>背景条件</a:t>
            </a:r>
          </a:p>
          <a:p>
            <a:pPr lvl="1" eaLnBrk="1" hangingPunct="1">
              <a:lnSpc>
                <a:spcPct val="90000"/>
              </a:lnSpc>
            </a:pPr>
            <a:r>
              <a:rPr lang="zh-CN" altLang="en-US" sz="2000" dirty="0" smtClean="0">
                <a:solidFill>
                  <a:schemeClr val="tx1"/>
                </a:solidFill>
                <a:latin typeface="华文楷体" pitchFamily="2" charset="-122"/>
                <a:ea typeface="华文楷体" pitchFamily="2" charset="-122"/>
              </a:rPr>
              <a:t>嵌入式系统硬件资源限制</a:t>
            </a:r>
          </a:p>
          <a:p>
            <a:pPr lvl="2" eaLnBrk="1" hangingPunct="1">
              <a:lnSpc>
                <a:spcPct val="90000"/>
              </a:lnSpc>
            </a:pPr>
            <a:r>
              <a:rPr lang="en-US" altLang="zh-CN" sz="1800" dirty="0" err="1" smtClean="0">
                <a:latin typeface="华文楷体" pitchFamily="2" charset="-122"/>
                <a:ea typeface="华文楷体" pitchFamily="2" charset="-122"/>
              </a:rPr>
              <a:t>cpu</a:t>
            </a:r>
            <a:r>
              <a:rPr lang="en-US" altLang="zh-CN" sz="1800" dirty="0" smtClean="0">
                <a:latin typeface="华文楷体" pitchFamily="2" charset="-122"/>
                <a:ea typeface="华文楷体" pitchFamily="2" charset="-122"/>
              </a:rPr>
              <a:t> </a:t>
            </a:r>
            <a:r>
              <a:rPr lang="zh-CN" altLang="en-US" sz="1800" dirty="0" smtClean="0">
                <a:latin typeface="华文楷体" pitchFamily="2" charset="-122"/>
                <a:ea typeface="华文楷体" pitchFamily="2" charset="-122"/>
              </a:rPr>
              <a:t>主频、内存 容量</a:t>
            </a:r>
          </a:p>
          <a:p>
            <a:pPr lvl="1" eaLnBrk="1" hangingPunct="1">
              <a:lnSpc>
                <a:spcPct val="90000"/>
              </a:lnSpc>
            </a:pPr>
            <a:r>
              <a:rPr lang="zh-CN" altLang="en-US" sz="2000" dirty="0" smtClean="0">
                <a:solidFill>
                  <a:schemeClr val="tx1"/>
                </a:solidFill>
                <a:latin typeface="华文楷体" pitchFamily="2" charset="-122"/>
                <a:ea typeface="华文楷体" pitchFamily="2" charset="-122"/>
              </a:rPr>
              <a:t>嵌入式系统 </a:t>
            </a:r>
            <a:r>
              <a:rPr lang="en-US" altLang="zh-CN" sz="2000" dirty="0" smtClean="0">
                <a:solidFill>
                  <a:schemeClr val="tx1"/>
                </a:solidFill>
                <a:latin typeface="华文楷体" pitchFamily="2" charset="-122"/>
                <a:ea typeface="华文楷体" pitchFamily="2" charset="-122"/>
              </a:rPr>
              <a:t>MCU </a:t>
            </a:r>
            <a:r>
              <a:rPr lang="zh-CN" altLang="en-US" sz="2000" dirty="0" smtClean="0">
                <a:solidFill>
                  <a:schemeClr val="tx1"/>
                </a:solidFill>
                <a:latin typeface="华文楷体" pitchFamily="2" charset="-122"/>
                <a:ea typeface="华文楷体" pitchFamily="2" charset="-122"/>
              </a:rPr>
              <a:t>体系结构和指令集不同 </a:t>
            </a:r>
          </a:p>
          <a:p>
            <a:pPr lvl="2" eaLnBrk="1" hangingPunct="1">
              <a:lnSpc>
                <a:spcPct val="90000"/>
              </a:lnSpc>
            </a:pPr>
            <a:r>
              <a:rPr lang="en-US" altLang="zh-CN" sz="1800" dirty="0" smtClean="0">
                <a:latin typeface="华文楷体" pitchFamily="2" charset="-122"/>
                <a:ea typeface="华文楷体" pitchFamily="2" charset="-122"/>
              </a:rPr>
              <a:t>ARM</a:t>
            </a:r>
            <a:r>
              <a:rPr lang="zh-CN" altLang="en-US" sz="1800" dirty="0" smtClean="0">
                <a:latin typeface="华文楷体" pitchFamily="2" charset="-122"/>
                <a:ea typeface="华文楷体" pitchFamily="2" charset="-122"/>
              </a:rPr>
              <a:t>，</a:t>
            </a:r>
            <a:r>
              <a:rPr lang="en-US" altLang="zh-CN" sz="1800" dirty="0" smtClean="0">
                <a:latin typeface="华文楷体" pitchFamily="2" charset="-122"/>
                <a:ea typeface="华文楷体" pitchFamily="2" charset="-122"/>
              </a:rPr>
              <a:t>MIPS</a:t>
            </a:r>
            <a:r>
              <a:rPr lang="zh-CN" altLang="en-US" sz="1800" dirty="0" smtClean="0">
                <a:latin typeface="华文楷体" pitchFamily="2" charset="-122"/>
                <a:ea typeface="华文楷体" pitchFamily="2" charset="-122"/>
              </a:rPr>
              <a:t>，</a:t>
            </a:r>
            <a:r>
              <a:rPr lang="en-US" altLang="zh-CN" sz="1800" dirty="0" smtClean="0">
                <a:latin typeface="华文楷体" pitchFamily="2" charset="-122"/>
                <a:ea typeface="华文楷体" pitchFamily="2" charset="-122"/>
              </a:rPr>
              <a:t>POWERPC</a:t>
            </a:r>
          </a:p>
          <a:p>
            <a:pPr lvl="1" eaLnBrk="1" hangingPunct="1">
              <a:lnSpc>
                <a:spcPct val="90000"/>
              </a:lnSpc>
            </a:pPr>
            <a:r>
              <a:rPr lang="zh-CN" altLang="en-US" sz="2000" dirty="0" smtClean="0">
                <a:solidFill>
                  <a:schemeClr val="tx1"/>
                </a:solidFill>
                <a:latin typeface="华文楷体" pitchFamily="2" charset="-122"/>
                <a:ea typeface="华文楷体" pitchFamily="2" charset="-122"/>
              </a:rPr>
              <a:t>提高开发效率</a:t>
            </a:r>
            <a:endParaRPr lang="en-US" altLang="zh-CN" sz="2000" dirty="0" smtClean="0">
              <a:solidFill>
                <a:schemeClr val="tx1"/>
              </a:solidFill>
              <a:latin typeface="华文楷体" pitchFamily="2" charset="-122"/>
              <a:ea typeface="华文楷体" pitchFamily="2" charset="-122"/>
            </a:endParaRPr>
          </a:p>
          <a:p>
            <a:pPr lvl="1" eaLnBrk="1" hangingPunct="1">
              <a:lnSpc>
                <a:spcPct val="90000"/>
              </a:lnSpc>
            </a:pPr>
            <a:endParaRPr lang="zh-CN" altLang="en-US" sz="2000" dirty="0" smtClean="0">
              <a:solidFill>
                <a:schemeClr val="tx1"/>
              </a:solidFill>
              <a:latin typeface="华文楷体" pitchFamily="2" charset="-122"/>
              <a:ea typeface="华文楷体" pitchFamily="2" charset="-122"/>
            </a:endParaRPr>
          </a:p>
          <a:p>
            <a:pPr eaLnBrk="1" hangingPunct="1">
              <a:lnSpc>
                <a:spcPct val="90000"/>
              </a:lnSpc>
            </a:pPr>
            <a:r>
              <a:rPr lang="zh-CN" altLang="en-US" sz="2400" b="1" dirty="0" smtClean="0">
                <a:latin typeface="华文楷体" pitchFamily="2" charset="-122"/>
                <a:ea typeface="华文楷体" pitchFamily="2" charset="-122"/>
              </a:rPr>
              <a:t>交叉编译</a:t>
            </a:r>
          </a:p>
          <a:p>
            <a:pPr lvl="1" eaLnBrk="1" hangingPunct="1">
              <a:lnSpc>
                <a:spcPct val="90000"/>
              </a:lnSpc>
            </a:pPr>
            <a:r>
              <a:rPr lang="zh-CN" altLang="en-US" sz="2000" dirty="0" smtClean="0">
                <a:solidFill>
                  <a:schemeClr val="tx1"/>
                </a:solidFill>
                <a:latin typeface="华文楷体" pitchFamily="2" charset="-122"/>
                <a:ea typeface="华文楷体" pitchFamily="2" charset="-122"/>
              </a:rPr>
              <a:t>在开发主机运行编译器编译内核、应用程序。内核和程序在目标机上运行，这个编译过程称为交叉编译。</a:t>
            </a:r>
          </a:p>
          <a:p>
            <a:pPr lvl="2" eaLnBrk="1" hangingPunct="1">
              <a:lnSpc>
                <a:spcPct val="90000"/>
              </a:lnSpc>
            </a:pPr>
            <a:r>
              <a:rPr lang="zh-CN" altLang="en-US" sz="1800" dirty="0" smtClean="0">
                <a:latin typeface="华文楷体" pitchFamily="2" charset="-122"/>
                <a:ea typeface="华文楷体" pitchFamily="2" charset="-122"/>
              </a:rPr>
              <a:t>编译器运行在开发主机（通常是</a:t>
            </a:r>
            <a:r>
              <a:rPr lang="en-US" altLang="zh-CN" sz="1800" dirty="0" smtClean="0">
                <a:latin typeface="华文楷体" pitchFamily="2" charset="-122"/>
                <a:ea typeface="华文楷体" pitchFamily="2" charset="-122"/>
              </a:rPr>
              <a:t>X86</a:t>
            </a:r>
            <a:r>
              <a:rPr lang="zh-CN" altLang="en-US" sz="1800" dirty="0" smtClean="0">
                <a:latin typeface="华文楷体" pitchFamily="2" charset="-122"/>
                <a:ea typeface="华文楷体" pitchFamily="2" charset="-122"/>
              </a:rPr>
              <a:t>体系的</a:t>
            </a:r>
            <a:r>
              <a:rPr lang="en-US" altLang="zh-CN" sz="1800" dirty="0" smtClean="0">
                <a:latin typeface="华文楷体" pitchFamily="2" charset="-122"/>
                <a:ea typeface="华文楷体" pitchFamily="2" charset="-122"/>
              </a:rPr>
              <a:t>PC</a:t>
            </a:r>
            <a:r>
              <a:rPr lang="zh-CN" altLang="en-US" sz="1800" dirty="0" smtClean="0">
                <a:latin typeface="华文楷体" pitchFamily="2" charset="-122"/>
                <a:ea typeface="华文楷体" pitchFamily="2" charset="-122"/>
              </a:rPr>
              <a:t>机）上，编译出的代码是目标机体系结构的，如：</a:t>
            </a:r>
            <a:r>
              <a:rPr lang="en-US" altLang="zh-CN" sz="1800" dirty="0" smtClean="0">
                <a:latin typeface="华文楷体" pitchFamily="2" charset="-122"/>
                <a:ea typeface="华文楷体" pitchFamily="2" charset="-122"/>
              </a:rPr>
              <a:t>ARM</a:t>
            </a:r>
            <a:r>
              <a:rPr lang="zh-CN" altLang="en-US" sz="1800" dirty="0" smtClean="0">
                <a:latin typeface="华文楷体" pitchFamily="2" charset="-122"/>
                <a:ea typeface="华文楷体" pitchFamily="2" charset="-122"/>
              </a:rPr>
              <a:t>。</a:t>
            </a:r>
          </a:p>
          <a:p>
            <a:pPr lvl="1" eaLnBrk="1" hangingPunct="1">
              <a:lnSpc>
                <a:spcPct val="90000"/>
              </a:lnSpc>
            </a:pPr>
            <a:r>
              <a:rPr lang="zh-CN" altLang="en-US" sz="2000" dirty="0" smtClean="0">
                <a:solidFill>
                  <a:schemeClr val="tx1"/>
                </a:solidFill>
                <a:latin typeface="华文楷体" pitchFamily="2" charset="-122"/>
                <a:ea typeface="华文楷体" pitchFamily="2" charset="-122"/>
              </a:rPr>
              <a:t>在主机上除了编译还可以完成制作根文件系统的工作</a:t>
            </a:r>
          </a:p>
          <a:p>
            <a:pPr lvl="1" eaLnBrk="1" hangingPunct="1">
              <a:lnSpc>
                <a:spcPct val="90000"/>
              </a:lnSpc>
            </a:pPr>
            <a:r>
              <a:rPr lang="zh-CN" altLang="en-US" sz="2000" dirty="0" smtClean="0">
                <a:solidFill>
                  <a:schemeClr val="tx1"/>
                </a:solidFill>
                <a:latin typeface="华文楷体" pitchFamily="2" charset="-122"/>
                <a:ea typeface="华文楷体" pitchFamily="2" charset="-122"/>
              </a:rPr>
              <a:t>嵌入式</a:t>
            </a:r>
            <a:r>
              <a:rPr lang="en-US" altLang="zh-CN" sz="2000" dirty="0" err="1" smtClean="0">
                <a:solidFill>
                  <a:schemeClr val="tx1"/>
                </a:solidFill>
                <a:latin typeface="华文楷体" pitchFamily="2" charset="-122"/>
                <a:ea typeface="华文楷体" pitchFamily="2" charset="-122"/>
              </a:rPr>
              <a:t>linux</a:t>
            </a:r>
            <a:r>
              <a:rPr lang="zh-CN" altLang="en-US" sz="2000" dirty="0" smtClean="0">
                <a:solidFill>
                  <a:schemeClr val="tx1"/>
                </a:solidFill>
                <a:latin typeface="华文楷体" pitchFamily="2" charset="-122"/>
                <a:ea typeface="华文楷体" pitchFamily="2" charset="-122"/>
              </a:rPr>
              <a:t>开发，交叉编译使用开源</a:t>
            </a:r>
            <a:r>
              <a:rPr lang="en-US" altLang="zh-CN" sz="2000" dirty="0" smtClean="0">
                <a:solidFill>
                  <a:schemeClr val="tx1"/>
                </a:solidFill>
                <a:latin typeface="华文楷体" pitchFamily="2" charset="-122"/>
                <a:ea typeface="华文楷体" pitchFamily="2" charset="-122"/>
              </a:rPr>
              <a:t>gnu</a:t>
            </a:r>
            <a:r>
              <a:rPr lang="zh-CN" altLang="en-US" sz="2000" dirty="0" smtClean="0">
                <a:solidFill>
                  <a:schemeClr val="tx1"/>
                </a:solidFill>
                <a:latin typeface="华文楷体" pitchFamily="2" charset="-122"/>
                <a:ea typeface="华文楷体" pitchFamily="2" charset="-122"/>
              </a:rPr>
              <a:t>工具集，</a:t>
            </a:r>
            <a:r>
              <a:rPr lang="en-US" altLang="zh-CN" sz="2000" dirty="0" err="1" smtClean="0">
                <a:solidFill>
                  <a:schemeClr val="tx1"/>
                </a:solidFill>
                <a:latin typeface="华文楷体" pitchFamily="2" charset="-122"/>
                <a:ea typeface="华文楷体" pitchFamily="2" charset="-122"/>
              </a:rPr>
              <a:t>gcc</a:t>
            </a:r>
            <a:r>
              <a:rPr lang="zh-CN" altLang="en-US" sz="2000" dirty="0" smtClean="0">
                <a:solidFill>
                  <a:schemeClr val="tx1"/>
                </a:solidFill>
                <a:latin typeface="华文楷体" pitchFamily="2" charset="-122"/>
                <a:ea typeface="华文楷体" pitchFamily="2" charset="-122"/>
              </a:rPr>
              <a:t>等</a:t>
            </a:r>
          </a:p>
          <a:p>
            <a:pPr eaLnBrk="1" hangingPunct="1">
              <a:lnSpc>
                <a:spcPct val="90000"/>
              </a:lnSpc>
              <a:buNone/>
            </a:pPr>
            <a:endParaRPr lang="en-US" altLang="zh-CN" sz="2400" b="1" dirty="0" smtClean="0">
              <a:latin typeface="华文楷体" pitchFamily="2" charset="-122"/>
              <a:ea typeface="华文楷体" pitchFamily="2" charset="-122"/>
            </a:endParaRPr>
          </a:p>
        </p:txBody>
      </p:sp>
      <p:sp>
        <p:nvSpPr>
          <p:cNvPr id="29698"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p:cNvSpPr>
          <p:nvPr>
            <p:ph type="title"/>
          </p:nvPr>
        </p:nvSpPr>
        <p:spPr/>
        <p:txBody>
          <a:bodyPr/>
          <a:lstStyle/>
          <a:p>
            <a:pPr eaLnBrk="1" hangingPunct="1"/>
            <a:r>
              <a:rPr lang="en-US" altLang="zh-CN" b="1" dirty="0" smtClean="0">
                <a:solidFill>
                  <a:schemeClr val="tx1"/>
                </a:solidFill>
                <a:latin typeface="微软雅黑" pitchFamily="34" charset="-122"/>
                <a:ea typeface="微软雅黑" pitchFamily="34" charset="-122"/>
              </a:rPr>
              <a:t>GNU</a:t>
            </a:r>
            <a:r>
              <a:rPr lang="zh-CN" altLang="en-US" b="1" dirty="0" smtClean="0">
                <a:solidFill>
                  <a:schemeClr val="tx1"/>
                </a:solidFill>
                <a:latin typeface="微软雅黑" pitchFamily="34" charset="-122"/>
                <a:ea typeface="微软雅黑" pitchFamily="34" charset="-122"/>
              </a:rPr>
              <a:t>工具集</a:t>
            </a:r>
            <a:endParaRPr lang="zh-CN" altLang="zh-CN" b="1" dirty="0" smtClean="0">
              <a:solidFill>
                <a:schemeClr val="tx1"/>
              </a:solidFill>
              <a:latin typeface="微软雅黑" pitchFamily="34" charset="-122"/>
              <a:ea typeface="微软雅黑" pitchFamily="34" charset="-122"/>
            </a:endParaRPr>
          </a:p>
        </p:txBody>
      </p:sp>
      <p:sp>
        <p:nvSpPr>
          <p:cNvPr id="30727" name="Rectangle 3"/>
          <p:cNvSpPr>
            <a:spLocks noGrp="1"/>
          </p:cNvSpPr>
          <p:nvPr>
            <p:ph idx="1"/>
          </p:nvPr>
        </p:nvSpPr>
        <p:spPr/>
        <p:txBody>
          <a:bodyPr>
            <a:normAutofit/>
          </a:bodyPr>
          <a:lstStyle/>
          <a:p>
            <a:pPr eaLnBrk="1" hangingPunct="1">
              <a:lnSpc>
                <a:spcPct val="150000"/>
              </a:lnSpc>
            </a:pPr>
            <a:r>
              <a:rPr lang="zh-CN" altLang="en-US" dirty="0" smtClean="0">
                <a:latin typeface="华文楷体" pitchFamily="2" charset="-122"/>
                <a:ea typeface="华文楷体" pitchFamily="2" charset="-122"/>
              </a:rPr>
              <a:t>编译工具：把一个源程序编译为一个可执行程序</a:t>
            </a:r>
          </a:p>
          <a:p>
            <a:pPr eaLnBrk="1" hangingPunct="1">
              <a:lnSpc>
                <a:spcPct val="150000"/>
              </a:lnSpc>
            </a:pPr>
            <a:r>
              <a:rPr lang="zh-CN" altLang="en-US" dirty="0" smtClean="0">
                <a:latin typeface="华文楷体" pitchFamily="2" charset="-122"/>
                <a:ea typeface="华文楷体" pitchFamily="2" charset="-122"/>
              </a:rPr>
              <a:t>调试工具：能对执行程序进行源码或汇编级调试</a:t>
            </a:r>
          </a:p>
          <a:p>
            <a:pPr eaLnBrk="1" hangingPunct="1">
              <a:lnSpc>
                <a:spcPct val="150000"/>
              </a:lnSpc>
            </a:pPr>
            <a:r>
              <a:rPr lang="zh-CN" altLang="en-US" dirty="0" smtClean="0">
                <a:latin typeface="华文楷体" pitchFamily="2" charset="-122"/>
                <a:ea typeface="华文楷体" pitchFamily="2" charset="-122"/>
              </a:rPr>
              <a:t>软件工程工具：用于协助多人开发或大型软件项目的管理，如 </a:t>
            </a:r>
            <a:r>
              <a:rPr lang="en-US" altLang="zh-CN" dirty="0" smtClean="0">
                <a:latin typeface="华文楷体" pitchFamily="2" charset="-122"/>
                <a:ea typeface="华文楷体" pitchFamily="2" charset="-122"/>
              </a:rPr>
              <a:t>make</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CVS</a:t>
            </a:r>
            <a:r>
              <a:rPr lang="zh-CN" altLang="en-US" dirty="0" smtClean="0">
                <a:latin typeface="华文楷体" pitchFamily="2" charset="-122"/>
                <a:ea typeface="华文楷体" pitchFamily="2" charset="-122"/>
              </a:rPr>
              <a:t>、</a:t>
            </a:r>
            <a:r>
              <a:rPr lang="en-US" altLang="zh-CN" dirty="0" err="1" smtClean="0">
                <a:latin typeface="华文楷体" pitchFamily="2" charset="-122"/>
                <a:ea typeface="华文楷体" pitchFamily="2" charset="-122"/>
              </a:rPr>
              <a:t>Subvision</a:t>
            </a:r>
            <a:endParaRPr lang="en-US" altLang="zh-CN" dirty="0" smtClean="0">
              <a:latin typeface="华文楷体" pitchFamily="2" charset="-122"/>
              <a:ea typeface="华文楷体" pitchFamily="2" charset="-122"/>
            </a:endParaRPr>
          </a:p>
          <a:p>
            <a:pPr eaLnBrk="1" hangingPunct="1">
              <a:lnSpc>
                <a:spcPct val="150000"/>
              </a:lnSpc>
            </a:pPr>
            <a:r>
              <a:rPr lang="zh-CN" altLang="en-US" dirty="0" smtClean="0">
                <a:latin typeface="华文楷体" pitchFamily="2" charset="-122"/>
                <a:ea typeface="华文楷体" pitchFamily="2" charset="-122"/>
              </a:rPr>
              <a:t>其他工具：用于把多个目标文件链接成可执行文件的链接器，或者用作格式转换的工具。</a:t>
            </a:r>
          </a:p>
          <a:p>
            <a:pPr eaLnBrk="1" hangingPunct="1"/>
            <a:endParaRPr lang="zh-CN" altLang="zh-CN" dirty="0" smtClean="0">
              <a:cs typeface="Times New Roman" pitchFamily="18" charset="0"/>
            </a:endParaRPr>
          </a:p>
        </p:txBody>
      </p:sp>
      <p:sp>
        <p:nvSpPr>
          <p:cNvPr id="3072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30724" name="页脚占位符 3"/>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简介</a:t>
            </a:r>
          </a:p>
        </p:txBody>
      </p:sp>
      <p:sp>
        <p:nvSpPr>
          <p:cNvPr id="31750" name="Rectangle 3"/>
          <p:cNvSpPr>
            <a:spLocks noGrp="1" noChangeArrowheads="1"/>
          </p:cNvSpPr>
          <p:nvPr>
            <p:ph idx="1"/>
          </p:nvPr>
        </p:nvSpPr>
        <p:spPr/>
        <p:txBody>
          <a:bodyPr>
            <a:normAutofit/>
          </a:bodyPr>
          <a:lstStyle/>
          <a:p>
            <a:pPr eaLnBrk="1" hangingPunct="1">
              <a:lnSpc>
                <a:spcPct val="150000"/>
              </a:lnSpc>
            </a:pPr>
            <a:r>
              <a:rPr lang="zh-CN" altLang="en-US" sz="2400" dirty="0" smtClean="0">
                <a:latin typeface="华文楷体" pitchFamily="2" charset="-122"/>
                <a:ea typeface="华文楷体" pitchFamily="2" charset="-122"/>
                <a:cs typeface="Times New Roman" pitchFamily="18" charset="0"/>
              </a:rPr>
              <a:t>全称为</a:t>
            </a:r>
            <a:r>
              <a:rPr lang="en-US" altLang="zh-CN" sz="2400" dirty="0" smtClean="0">
                <a:latin typeface="华文楷体" pitchFamily="2" charset="-122"/>
                <a:ea typeface="华文楷体" pitchFamily="2" charset="-122"/>
                <a:cs typeface="Times New Roman" pitchFamily="18" charset="0"/>
              </a:rPr>
              <a:t>GNU CC </a:t>
            </a:r>
            <a:r>
              <a:rPr lang="zh-CN" altLang="en-US" sz="2400" dirty="0" smtClean="0">
                <a:latin typeface="华文楷体" pitchFamily="2" charset="-122"/>
                <a:ea typeface="华文楷体" pitchFamily="2" charset="-122"/>
                <a:cs typeface="Times New Roman" pitchFamily="18" charset="0"/>
              </a:rPr>
              <a:t>，</a:t>
            </a:r>
            <a:r>
              <a:rPr lang="en-US" altLang="zh-CN" sz="2400" dirty="0" smtClean="0">
                <a:latin typeface="华文楷体" pitchFamily="2" charset="-122"/>
                <a:ea typeface="华文楷体" pitchFamily="2" charset="-122"/>
                <a:cs typeface="Times New Roman" pitchFamily="18" charset="0"/>
              </a:rPr>
              <a:t>GNU</a:t>
            </a:r>
            <a:r>
              <a:rPr lang="zh-CN" altLang="en-US" sz="2400" dirty="0" smtClean="0">
                <a:latin typeface="华文楷体" pitchFamily="2" charset="-122"/>
                <a:ea typeface="华文楷体" pitchFamily="2" charset="-122"/>
                <a:cs typeface="Times New Roman" pitchFamily="18" charset="0"/>
              </a:rPr>
              <a:t>项目中符合</a:t>
            </a:r>
            <a:r>
              <a:rPr lang="en-US" altLang="zh-CN" sz="2400" dirty="0" smtClean="0">
                <a:latin typeface="华文楷体" pitchFamily="2" charset="-122"/>
                <a:ea typeface="华文楷体" pitchFamily="2" charset="-122"/>
                <a:cs typeface="Times New Roman" pitchFamily="18" charset="0"/>
              </a:rPr>
              <a:t>ANSI C</a:t>
            </a:r>
            <a:r>
              <a:rPr lang="zh-CN" altLang="en-US" sz="2400" dirty="0" smtClean="0">
                <a:latin typeface="华文楷体" pitchFamily="2" charset="-122"/>
                <a:ea typeface="华文楷体" pitchFamily="2" charset="-122"/>
                <a:cs typeface="Times New Roman" pitchFamily="18" charset="0"/>
              </a:rPr>
              <a:t>标准的编译系统   </a:t>
            </a:r>
          </a:p>
          <a:p>
            <a:pPr eaLnBrk="1" hangingPunct="1">
              <a:lnSpc>
                <a:spcPct val="150000"/>
              </a:lnSpc>
            </a:pPr>
            <a:r>
              <a:rPr lang="zh-CN" altLang="en-US" sz="2400" dirty="0" smtClean="0">
                <a:latin typeface="华文楷体" pitchFamily="2" charset="-122"/>
                <a:ea typeface="华文楷体" pitchFamily="2" charset="-122"/>
                <a:cs typeface="Times New Roman" pitchFamily="18" charset="0"/>
              </a:rPr>
              <a:t>编译如</a:t>
            </a:r>
            <a:r>
              <a:rPr lang="en-US" altLang="zh-CN" sz="2400" dirty="0" smtClean="0">
                <a:latin typeface="华文楷体" pitchFamily="2" charset="-122"/>
                <a:ea typeface="华文楷体" pitchFamily="2" charset="-122"/>
                <a:cs typeface="Times New Roman" pitchFamily="18" charset="0"/>
              </a:rPr>
              <a:t>C</a:t>
            </a:r>
            <a:r>
              <a:rPr lang="zh-CN" altLang="en-US" sz="2400" dirty="0" smtClean="0">
                <a:latin typeface="华文楷体" pitchFamily="2" charset="-122"/>
                <a:ea typeface="华文楷体" pitchFamily="2" charset="-122"/>
                <a:cs typeface="Times New Roman" pitchFamily="18" charset="0"/>
              </a:rPr>
              <a:t>、</a:t>
            </a:r>
            <a:r>
              <a:rPr lang="en-US" altLang="zh-CN" sz="2400" dirty="0" smtClean="0">
                <a:latin typeface="华文楷体" pitchFamily="2" charset="-122"/>
                <a:ea typeface="华文楷体" pitchFamily="2" charset="-122"/>
                <a:cs typeface="Times New Roman" pitchFamily="18" charset="0"/>
              </a:rPr>
              <a:t>C++</a:t>
            </a:r>
            <a:r>
              <a:rPr lang="zh-CN" altLang="en-US" sz="2400" dirty="0" smtClean="0">
                <a:latin typeface="华文楷体" pitchFamily="2" charset="-122"/>
                <a:ea typeface="华文楷体" pitchFamily="2" charset="-122"/>
                <a:cs typeface="Times New Roman" pitchFamily="18" charset="0"/>
              </a:rPr>
              <a:t>、</a:t>
            </a:r>
            <a:r>
              <a:rPr lang="en-US" altLang="zh-CN" sz="2400" dirty="0" smtClean="0">
                <a:latin typeface="华文楷体" pitchFamily="2" charset="-122"/>
                <a:ea typeface="华文楷体" pitchFamily="2" charset="-122"/>
                <a:cs typeface="Times New Roman" pitchFamily="18" charset="0"/>
              </a:rPr>
              <a:t>Object C</a:t>
            </a:r>
            <a:r>
              <a:rPr lang="zh-CN" altLang="en-US" sz="2400" dirty="0" smtClean="0">
                <a:latin typeface="华文楷体" pitchFamily="2" charset="-122"/>
                <a:ea typeface="华文楷体" pitchFamily="2" charset="-122"/>
                <a:cs typeface="Times New Roman" pitchFamily="18" charset="0"/>
              </a:rPr>
              <a:t>、</a:t>
            </a:r>
            <a:r>
              <a:rPr lang="en-US" altLang="zh-CN" sz="2400" dirty="0" smtClean="0">
                <a:latin typeface="华文楷体" pitchFamily="2" charset="-122"/>
                <a:ea typeface="华文楷体" pitchFamily="2" charset="-122"/>
                <a:cs typeface="Times New Roman" pitchFamily="18" charset="0"/>
              </a:rPr>
              <a:t>Java</a:t>
            </a:r>
            <a:r>
              <a:rPr lang="zh-CN" altLang="en-US" sz="2400" dirty="0" smtClean="0">
                <a:latin typeface="华文楷体" pitchFamily="2" charset="-122"/>
                <a:ea typeface="华文楷体" pitchFamily="2" charset="-122"/>
                <a:cs typeface="Times New Roman" pitchFamily="18" charset="0"/>
              </a:rPr>
              <a:t>、</a:t>
            </a:r>
            <a:r>
              <a:rPr lang="en-US" altLang="zh-CN" sz="2400" dirty="0" smtClean="0">
                <a:latin typeface="华文楷体" pitchFamily="2" charset="-122"/>
                <a:ea typeface="华文楷体" pitchFamily="2" charset="-122"/>
                <a:cs typeface="Times New Roman" pitchFamily="18" charset="0"/>
              </a:rPr>
              <a:t>Fortran</a:t>
            </a:r>
            <a:r>
              <a:rPr lang="zh-CN" altLang="en-US" sz="2400" dirty="0" smtClean="0">
                <a:latin typeface="华文楷体" pitchFamily="2" charset="-122"/>
                <a:ea typeface="华文楷体" pitchFamily="2" charset="-122"/>
                <a:cs typeface="Times New Roman" pitchFamily="18" charset="0"/>
              </a:rPr>
              <a:t>、</a:t>
            </a:r>
            <a:r>
              <a:rPr lang="en-US" altLang="zh-CN" sz="2400" dirty="0" smtClean="0">
                <a:latin typeface="华文楷体" pitchFamily="2" charset="-122"/>
                <a:ea typeface="华文楷体" pitchFamily="2" charset="-122"/>
                <a:cs typeface="Times New Roman" pitchFamily="18" charset="0"/>
              </a:rPr>
              <a:t>Pascal</a:t>
            </a:r>
            <a:r>
              <a:rPr lang="zh-CN" altLang="en-US" sz="2400" dirty="0" smtClean="0">
                <a:latin typeface="华文楷体" pitchFamily="2" charset="-122"/>
                <a:ea typeface="华文楷体" pitchFamily="2" charset="-122"/>
                <a:cs typeface="Times New Roman" pitchFamily="18" charset="0"/>
              </a:rPr>
              <a:t>、</a:t>
            </a:r>
            <a:r>
              <a:rPr lang="en-US" altLang="zh-CN" sz="2400" dirty="0" smtClean="0">
                <a:latin typeface="华文楷体" pitchFamily="2" charset="-122"/>
                <a:ea typeface="华文楷体" pitchFamily="2" charset="-122"/>
                <a:cs typeface="Times New Roman" pitchFamily="18" charset="0"/>
              </a:rPr>
              <a:t>Modula-3</a:t>
            </a:r>
            <a:r>
              <a:rPr lang="zh-CN" altLang="en-US" sz="2400" dirty="0" smtClean="0">
                <a:latin typeface="华文楷体" pitchFamily="2" charset="-122"/>
                <a:ea typeface="华文楷体" pitchFamily="2" charset="-122"/>
                <a:cs typeface="Times New Roman" pitchFamily="18" charset="0"/>
              </a:rPr>
              <a:t>和</a:t>
            </a:r>
            <a:r>
              <a:rPr lang="en-US" altLang="zh-CN" sz="2400" dirty="0" err="1" smtClean="0">
                <a:latin typeface="华文楷体" pitchFamily="2" charset="-122"/>
                <a:ea typeface="华文楷体" pitchFamily="2" charset="-122"/>
                <a:cs typeface="Times New Roman" pitchFamily="18" charset="0"/>
              </a:rPr>
              <a:t>Ada</a:t>
            </a:r>
            <a:r>
              <a:rPr lang="zh-CN" altLang="en-US" sz="2400" dirty="0" smtClean="0">
                <a:latin typeface="华文楷体" pitchFamily="2" charset="-122"/>
                <a:ea typeface="华文楷体" pitchFamily="2" charset="-122"/>
                <a:cs typeface="Times New Roman" pitchFamily="18" charset="0"/>
              </a:rPr>
              <a:t>等多种语言</a:t>
            </a:r>
          </a:p>
          <a:p>
            <a:pPr eaLnBrk="1" hangingPunct="1">
              <a:lnSpc>
                <a:spcPct val="150000"/>
              </a:lnSpc>
            </a:pPr>
            <a:r>
              <a:rPr lang="en-US" altLang="zh-CN" sz="2400" dirty="0" smtClean="0">
                <a:latin typeface="华文楷体" pitchFamily="2" charset="-122"/>
                <a:ea typeface="华文楷体" pitchFamily="2" charset="-122"/>
                <a:cs typeface="Times New Roman" pitchFamily="18" charset="0"/>
              </a:rPr>
              <a:t>GCC</a:t>
            </a:r>
            <a:r>
              <a:rPr lang="zh-CN" altLang="en-US" sz="2400" dirty="0" smtClean="0">
                <a:latin typeface="华文楷体" pitchFamily="2" charset="-122"/>
                <a:ea typeface="华文楷体" pitchFamily="2" charset="-122"/>
                <a:cs typeface="Times New Roman" pitchFamily="18" charset="0"/>
              </a:rPr>
              <a:t>是可以为多种硬体平台编译出可执行程序的超级编译器，其执行效率与一般的编译器相比平均要高</a:t>
            </a:r>
            <a:r>
              <a:rPr lang="en-US" altLang="zh-CN" sz="2400" dirty="0" smtClean="0">
                <a:latin typeface="华文楷体" pitchFamily="2" charset="-122"/>
                <a:ea typeface="华文楷体" pitchFamily="2" charset="-122"/>
                <a:cs typeface="Times New Roman" pitchFamily="18" charset="0"/>
              </a:rPr>
              <a:t>20%~30%</a:t>
            </a:r>
          </a:p>
          <a:p>
            <a:pPr eaLnBrk="1" hangingPunct="1">
              <a:lnSpc>
                <a:spcPct val="150000"/>
              </a:lnSpc>
            </a:pPr>
            <a:r>
              <a:rPr lang="zh-CN" altLang="en-US" sz="2400" dirty="0" smtClean="0">
                <a:latin typeface="华文楷体" pitchFamily="2" charset="-122"/>
                <a:ea typeface="华文楷体" pitchFamily="2" charset="-122"/>
                <a:cs typeface="Times New Roman" pitchFamily="18" charset="0"/>
              </a:rPr>
              <a:t>一个交叉平台编译器 ，适合在嵌入式领域的开发编译 </a:t>
            </a:r>
          </a:p>
          <a:p>
            <a:pPr eaLnBrk="1" hangingPunct="1"/>
            <a:endParaRPr lang="en-US" altLang="zh-CN" dirty="0" smtClean="0">
              <a:latin typeface="华文楷体" pitchFamily="2" charset="-122"/>
              <a:ea typeface="华文楷体" pitchFamily="2" charset="-122"/>
              <a:cs typeface="Times New Roman" pitchFamily="18" charset="0"/>
            </a:endParaRPr>
          </a:p>
        </p:txBody>
      </p:sp>
      <p:sp>
        <p:nvSpPr>
          <p:cNvPr id="31746"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6322" name="灯片编号占位符 5"/>
          <p:cNvSpPr txBox="1">
            <a:spLocks noGrp="1"/>
          </p:cNvSpPr>
          <p:nvPr/>
        </p:nvSpPr>
        <p:spPr>
          <a:xfrm>
            <a:off x="7467600" y="6381750"/>
            <a:ext cx="1219200" cy="476250"/>
          </a:xfrm>
          <a:prstGeom prst="rect">
            <a:avLst/>
          </a:prstGeom>
          <a:noFill/>
        </p:spPr>
        <p:txBody>
          <a:bodyPr/>
          <a:lstStyle/>
          <a:p>
            <a:pPr>
              <a:defRPr/>
            </a:pPr>
            <a:fld id="{3E9384C5-71B7-4D9C-980B-21571FCF520C}" type="slidenum">
              <a:rPr lang="en-US" altLang="zh-CN" sz="1400">
                <a:solidFill>
                  <a:schemeClr val="tx2"/>
                </a:solidFill>
                <a:latin typeface="Arial" charset="0"/>
                <a:ea typeface="+mn-ea"/>
                <a:cs typeface="Arial" charset="0"/>
              </a:rPr>
              <a:pPr>
                <a:defRPr/>
              </a:pPr>
              <a:t>18</a:t>
            </a:fld>
            <a:endParaRPr lang="en-US" altLang="zh-CN" sz="1400">
              <a:solidFill>
                <a:schemeClr val="tx2"/>
              </a:solidFill>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编译器的版本</a:t>
            </a:r>
          </a:p>
        </p:txBody>
      </p:sp>
      <p:sp>
        <p:nvSpPr>
          <p:cNvPr id="32774" name="Rectangle 3"/>
          <p:cNvSpPr>
            <a:spLocks noGrp="1" noChangeArrowheads="1"/>
          </p:cNvSpPr>
          <p:nvPr>
            <p:ph idx="1"/>
          </p:nvPr>
        </p:nvSpPr>
        <p:spPr/>
        <p:txBody>
          <a:bodyPr/>
          <a:lstStyle/>
          <a:p>
            <a:pPr eaLnBrk="1" hangingPunct="1"/>
            <a:r>
              <a:rPr lang="en-US" altLang="zh-CN" dirty="0" smtClean="0">
                <a:latin typeface="华文楷体" pitchFamily="2" charset="-122"/>
                <a:ea typeface="华文楷体" pitchFamily="2" charset="-122"/>
                <a:cs typeface="Times New Roman" pitchFamily="18" charset="0"/>
              </a:rPr>
              <a:t>GNU Compiler Collection</a:t>
            </a:r>
          </a:p>
          <a:p>
            <a:pPr eaLnBrk="1" hangingPunct="1"/>
            <a:r>
              <a:rPr lang="en-US" altLang="zh-CN" dirty="0" smtClean="0">
                <a:latin typeface="华文楷体" pitchFamily="2" charset="-122"/>
                <a:ea typeface="华文楷体" pitchFamily="2" charset="-122"/>
                <a:cs typeface="Times New Roman" pitchFamily="18" charset="0"/>
              </a:rPr>
              <a:t>C, C++, Objective-C, Fortran, Java, Ada</a:t>
            </a:r>
          </a:p>
          <a:p>
            <a:pPr eaLnBrk="1" hangingPunct="1"/>
            <a:r>
              <a:rPr lang="en-US" altLang="zh-CN" dirty="0" smtClean="0">
                <a:latin typeface="华文楷体" pitchFamily="2" charset="-122"/>
                <a:ea typeface="华文楷体" pitchFamily="2" charset="-122"/>
                <a:cs typeface="Times New Roman" pitchFamily="18" charset="0"/>
              </a:rPr>
              <a:t>http://gcc.gnu.org</a:t>
            </a:r>
          </a:p>
          <a:p>
            <a:pPr eaLnBrk="1" hangingPunct="1"/>
            <a:endParaRPr lang="en-US" altLang="zh-CN" dirty="0" smtClean="0">
              <a:latin typeface="华文楷体" pitchFamily="2" charset="-122"/>
              <a:ea typeface="华文楷体" pitchFamily="2" charset="-122"/>
              <a:cs typeface="Times New Roman" pitchFamily="18" charset="0"/>
            </a:endParaRPr>
          </a:p>
          <a:p>
            <a:pPr eaLnBrk="1" hangingPunct="1"/>
            <a:endParaRPr lang="en-US" altLang="zh-CN" dirty="0" smtClean="0">
              <a:latin typeface="华文楷体" pitchFamily="2" charset="-122"/>
              <a:ea typeface="华文楷体" pitchFamily="2" charset="-122"/>
              <a:cs typeface="Times New Roman" pitchFamily="18" charset="0"/>
            </a:endParaRPr>
          </a:p>
        </p:txBody>
      </p:sp>
      <p:sp>
        <p:nvSpPr>
          <p:cNvPr id="32770"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7346" name="灯片编号占位符 5"/>
          <p:cNvSpPr txBox="1">
            <a:spLocks noGrp="1"/>
          </p:cNvSpPr>
          <p:nvPr/>
        </p:nvSpPr>
        <p:spPr>
          <a:xfrm>
            <a:off x="7467600" y="6381750"/>
            <a:ext cx="1219200" cy="476250"/>
          </a:xfrm>
          <a:prstGeom prst="rect">
            <a:avLst/>
          </a:prstGeom>
          <a:noFill/>
        </p:spPr>
        <p:txBody>
          <a:bodyPr/>
          <a:lstStyle/>
          <a:p>
            <a:pPr>
              <a:defRPr/>
            </a:pPr>
            <a:fld id="{D142AEB5-0FCB-4830-BFC5-35E3FA62DAD7}" type="slidenum">
              <a:rPr lang="en-US" altLang="zh-CN" sz="1400">
                <a:solidFill>
                  <a:schemeClr val="tx2"/>
                </a:solidFill>
                <a:latin typeface="Arial" charset="0"/>
                <a:ea typeface="+mn-ea"/>
                <a:cs typeface="Arial" charset="0"/>
              </a:rPr>
              <a:pPr>
                <a:defRPr/>
              </a:pPr>
              <a:t>19</a:t>
            </a:fld>
            <a:endParaRPr lang="en-US" altLang="zh-CN" sz="1400">
              <a:solidFill>
                <a:schemeClr val="tx2"/>
              </a:solidFill>
              <a:latin typeface="Arial" charset="0"/>
              <a:ea typeface="+mn-ea"/>
              <a:cs typeface="Arial" charset="0"/>
            </a:endParaRPr>
          </a:p>
        </p:txBody>
      </p:sp>
      <p:pic>
        <p:nvPicPr>
          <p:cNvPr id="32775" name="Picture 4" descr="gcc"/>
          <p:cNvPicPr>
            <a:picLocks noChangeAspect="1" noChangeArrowheads="1"/>
          </p:cNvPicPr>
          <p:nvPr/>
        </p:nvPicPr>
        <p:blipFill>
          <a:blip r:embed="rId3"/>
          <a:srcRect/>
          <a:stretch>
            <a:fillRect/>
          </a:stretch>
        </p:blipFill>
        <p:spPr bwMode="auto">
          <a:xfrm>
            <a:off x="7524750" y="3860800"/>
            <a:ext cx="1619250" cy="1905000"/>
          </a:xfrm>
          <a:prstGeom prst="rect">
            <a:avLst/>
          </a:prstGeom>
          <a:noFill/>
          <a:ln w="9525">
            <a:noFill/>
            <a:miter lim="800000"/>
            <a:headEnd/>
            <a:tailEnd/>
          </a:ln>
        </p:spPr>
      </p:pic>
      <p:sp>
        <p:nvSpPr>
          <p:cNvPr id="32776" name="Line 5"/>
          <p:cNvSpPr>
            <a:spLocks noChangeShapeType="1"/>
          </p:cNvSpPr>
          <p:nvPr/>
        </p:nvSpPr>
        <p:spPr bwMode="auto">
          <a:xfrm flipV="1">
            <a:off x="395288" y="2795588"/>
            <a:ext cx="8424862" cy="3168650"/>
          </a:xfrm>
          <a:prstGeom prst="line">
            <a:avLst/>
          </a:prstGeom>
          <a:noFill/>
          <a:ln w="57150">
            <a:solidFill>
              <a:srgbClr val="FF0000"/>
            </a:solidFill>
            <a:prstDash val="dash"/>
            <a:round/>
            <a:headEnd/>
            <a:tailEnd type="triangle" w="med" len="med"/>
          </a:ln>
        </p:spPr>
        <p:txBody>
          <a:bodyPr lIns="92075" tIns="46038" rIns="92075" bIns="46038"/>
          <a:lstStyle/>
          <a:p>
            <a:endParaRPr lang="zh-CN" altLang="en-US"/>
          </a:p>
        </p:txBody>
      </p:sp>
      <p:sp>
        <p:nvSpPr>
          <p:cNvPr id="32777" name="AutoShape 6"/>
          <p:cNvSpPr>
            <a:spLocks noChangeAspect="1" noChangeArrowheads="1"/>
          </p:cNvSpPr>
          <p:nvPr/>
        </p:nvSpPr>
        <p:spPr bwMode="auto">
          <a:xfrm>
            <a:off x="1187449" y="5589240"/>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32778" name="AutoShape 7"/>
          <p:cNvSpPr>
            <a:spLocks noChangeAspect="1" noChangeArrowheads="1"/>
          </p:cNvSpPr>
          <p:nvPr/>
        </p:nvSpPr>
        <p:spPr bwMode="auto">
          <a:xfrm>
            <a:off x="2513806" y="5082817"/>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32779" name="AutoShape 8"/>
          <p:cNvSpPr>
            <a:spLocks noChangeAspect="1" noChangeArrowheads="1"/>
          </p:cNvSpPr>
          <p:nvPr/>
        </p:nvSpPr>
        <p:spPr bwMode="auto">
          <a:xfrm>
            <a:off x="5580112" y="3952082"/>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32780" name="AutoShape 9"/>
          <p:cNvSpPr>
            <a:spLocks noChangeAspect="1" noChangeArrowheads="1"/>
          </p:cNvSpPr>
          <p:nvPr/>
        </p:nvSpPr>
        <p:spPr bwMode="auto">
          <a:xfrm>
            <a:off x="395288" y="5891213"/>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32781" name="Rectangle 10"/>
          <p:cNvSpPr>
            <a:spLocks noChangeArrowheads="1"/>
          </p:cNvSpPr>
          <p:nvPr/>
        </p:nvSpPr>
        <p:spPr bwMode="auto">
          <a:xfrm>
            <a:off x="4878437" y="3479800"/>
            <a:ext cx="1511300" cy="369888"/>
          </a:xfrm>
          <a:prstGeom prst="rect">
            <a:avLst/>
          </a:prstGeom>
          <a:noFill/>
          <a:ln w="28575">
            <a:noFill/>
            <a:prstDash val="dash"/>
            <a:miter lim="800000"/>
            <a:headEnd/>
            <a:tailEnd/>
          </a:ln>
        </p:spPr>
        <p:txBody>
          <a:bodyPr lIns="92075" tIns="46038" rIns="92075" bIns="46038" anchor="ctr">
            <a:spAutoFit/>
          </a:bodyPr>
          <a:lstStyle/>
          <a:p>
            <a:r>
              <a:rPr lang="en-US" altLang="zh-CN" b="1" dirty="0">
                <a:ea typeface="方正舒体" pitchFamily="2" charset="-122"/>
              </a:rPr>
              <a:t>GCC 4.3.0 </a:t>
            </a:r>
          </a:p>
        </p:txBody>
      </p:sp>
      <p:sp>
        <p:nvSpPr>
          <p:cNvPr id="32782" name="Rectangle 11"/>
          <p:cNvSpPr>
            <a:spLocks noChangeArrowheads="1"/>
          </p:cNvSpPr>
          <p:nvPr/>
        </p:nvSpPr>
        <p:spPr bwMode="auto">
          <a:xfrm>
            <a:off x="5973610" y="3060060"/>
            <a:ext cx="1223963" cy="369974"/>
          </a:xfrm>
          <a:prstGeom prst="rect">
            <a:avLst/>
          </a:prstGeom>
          <a:noFill/>
          <a:ln w="28575">
            <a:solidFill>
              <a:srgbClr val="3333CC"/>
            </a:solidFill>
            <a:prstDash val="dash"/>
            <a:miter lim="800000"/>
            <a:headEnd/>
            <a:tailEnd/>
          </a:ln>
        </p:spPr>
        <p:txBody>
          <a:bodyPr lIns="92075" tIns="46038" rIns="92075" bIns="46038" anchor="ctr">
            <a:spAutoFit/>
          </a:bodyPr>
          <a:lstStyle/>
          <a:p>
            <a:r>
              <a:rPr lang="en-US" altLang="zh-CN" b="1" dirty="0">
                <a:ea typeface="方正舒体" pitchFamily="2" charset="-122"/>
              </a:rPr>
              <a:t>GCC </a:t>
            </a:r>
            <a:r>
              <a:rPr lang="en-US" altLang="zh-CN" b="1" dirty="0" smtClean="0">
                <a:ea typeface="方正舒体" pitchFamily="2" charset="-122"/>
              </a:rPr>
              <a:t>4.6.3</a:t>
            </a:r>
            <a:r>
              <a:rPr lang="en-US" altLang="zh-CN" dirty="0" smtClean="0">
                <a:ea typeface="方正舒体" pitchFamily="2" charset="-122"/>
              </a:rPr>
              <a:t> </a:t>
            </a:r>
            <a:endParaRPr lang="en-US" altLang="zh-CN" dirty="0">
              <a:ea typeface="方正舒体" pitchFamily="2" charset="-122"/>
            </a:endParaRPr>
          </a:p>
        </p:txBody>
      </p:sp>
      <p:sp>
        <p:nvSpPr>
          <p:cNvPr id="32783" name="Rectangle 12"/>
          <p:cNvSpPr>
            <a:spLocks noChangeArrowheads="1"/>
          </p:cNvSpPr>
          <p:nvPr/>
        </p:nvSpPr>
        <p:spPr bwMode="auto">
          <a:xfrm>
            <a:off x="1031081" y="5616575"/>
            <a:ext cx="1536700" cy="457200"/>
          </a:xfrm>
          <a:prstGeom prst="rect">
            <a:avLst/>
          </a:prstGeom>
          <a:noFill/>
          <a:ln w="28575">
            <a:noFill/>
            <a:prstDash val="dash"/>
            <a:miter lim="800000"/>
            <a:headEnd/>
            <a:tailEnd/>
          </a:ln>
        </p:spPr>
        <p:txBody>
          <a:bodyPr wrap="none" lIns="92075" tIns="46038" rIns="92075" bIns="46038" anchor="ctr">
            <a:spAutoFit/>
          </a:bodyPr>
          <a:lstStyle/>
          <a:p>
            <a:r>
              <a:rPr lang="en-US" altLang="zh-CN" b="1" dirty="0">
                <a:ea typeface="方正舒体" pitchFamily="2" charset="-122"/>
              </a:rPr>
              <a:t>July 31, 1999</a:t>
            </a:r>
            <a:r>
              <a:rPr lang="en-US" altLang="zh-CN" dirty="0">
                <a:ea typeface="方正舒体" pitchFamily="2" charset="-122"/>
              </a:rPr>
              <a:t> </a:t>
            </a:r>
          </a:p>
        </p:txBody>
      </p:sp>
      <p:sp>
        <p:nvSpPr>
          <p:cNvPr id="32784" name="Rectangle 13"/>
          <p:cNvSpPr>
            <a:spLocks noChangeArrowheads="1"/>
          </p:cNvSpPr>
          <p:nvPr/>
        </p:nvSpPr>
        <p:spPr bwMode="auto">
          <a:xfrm>
            <a:off x="2025426" y="4584700"/>
            <a:ext cx="1042987" cy="457200"/>
          </a:xfrm>
          <a:prstGeom prst="rect">
            <a:avLst/>
          </a:prstGeom>
          <a:noFill/>
          <a:ln w="28575">
            <a:noFill/>
            <a:prstDash val="dash"/>
            <a:miter lim="800000"/>
            <a:headEnd/>
            <a:tailEnd/>
          </a:ln>
        </p:spPr>
        <p:txBody>
          <a:bodyPr lIns="92075" tIns="46038" rIns="92075" bIns="46038" anchor="ctr">
            <a:spAutoFit/>
          </a:bodyPr>
          <a:lstStyle/>
          <a:p>
            <a:r>
              <a:rPr lang="en-US" altLang="zh-CN" b="1" dirty="0">
                <a:ea typeface="方正舒体" pitchFamily="2" charset="-122"/>
              </a:rPr>
              <a:t>GCC 3.0</a:t>
            </a:r>
            <a:r>
              <a:rPr lang="en-US" altLang="zh-CN" dirty="0">
                <a:ea typeface="方正舒体" pitchFamily="2" charset="-122"/>
              </a:rPr>
              <a:t> </a:t>
            </a:r>
          </a:p>
        </p:txBody>
      </p:sp>
      <p:sp>
        <p:nvSpPr>
          <p:cNvPr id="32785" name="Rectangle 14"/>
          <p:cNvSpPr>
            <a:spLocks noChangeArrowheads="1"/>
          </p:cNvSpPr>
          <p:nvPr/>
        </p:nvSpPr>
        <p:spPr bwMode="auto">
          <a:xfrm>
            <a:off x="2016124" y="5239990"/>
            <a:ext cx="1587500" cy="457200"/>
          </a:xfrm>
          <a:prstGeom prst="rect">
            <a:avLst/>
          </a:prstGeom>
          <a:noFill/>
          <a:ln w="28575">
            <a:noFill/>
            <a:prstDash val="dash"/>
            <a:miter lim="800000"/>
            <a:headEnd/>
            <a:tailEnd/>
          </a:ln>
        </p:spPr>
        <p:txBody>
          <a:bodyPr wrap="none" lIns="92075" tIns="46038" rIns="92075" bIns="46038" anchor="ctr">
            <a:spAutoFit/>
          </a:bodyPr>
          <a:lstStyle/>
          <a:p>
            <a:r>
              <a:rPr lang="en-US" altLang="zh-CN" b="1" dirty="0">
                <a:ea typeface="方正舒体" pitchFamily="2" charset="-122"/>
              </a:rPr>
              <a:t>June 18, 2001</a:t>
            </a:r>
            <a:r>
              <a:rPr lang="en-US" altLang="zh-CN" dirty="0">
                <a:ea typeface="方正舒体" pitchFamily="2" charset="-122"/>
              </a:rPr>
              <a:t> </a:t>
            </a:r>
          </a:p>
        </p:txBody>
      </p:sp>
      <p:sp>
        <p:nvSpPr>
          <p:cNvPr id="32786" name="Rectangle 15"/>
          <p:cNvSpPr>
            <a:spLocks noChangeArrowheads="1"/>
          </p:cNvSpPr>
          <p:nvPr/>
        </p:nvSpPr>
        <p:spPr bwMode="auto">
          <a:xfrm>
            <a:off x="3009899" y="4243388"/>
            <a:ext cx="1295400" cy="457200"/>
          </a:xfrm>
          <a:prstGeom prst="rect">
            <a:avLst/>
          </a:prstGeom>
          <a:noFill/>
          <a:ln w="28575">
            <a:noFill/>
            <a:prstDash val="dash"/>
            <a:miter lim="800000"/>
            <a:headEnd/>
            <a:tailEnd/>
          </a:ln>
        </p:spPr>
        <p:txBody>
          <a:bodyPr lIns="92075" tIns="46038" rIns="92075" bIns="46038" anchor="ctr">
            <a:spAutoFit/>
          </a:bodyPr>
          <a:lstStyle/>
          <a:p>
            <a:r>
              <a:rPr lang="en-US" altLang="zh-CN" b="1" dirty="0">
                <a:ea typeface="方正舒体" pitchFamily="2" charset="-122"/>
              </a:rPr>
              <a:t>GCC 3.2</a:t>
            </a:r>
            <a:r>
              <a:rPr lang="en-US" altLang="zh-CN" dirty="0">
                <a:ea typeface="方正舒体" pitchFamily="2" charset="-122"/>
              </a:rPr>
              <a:t> </a:t>
            </a:r>
          </a:p>
        </p:txBody>
      </p:sp>
      <p:sp>
        <p:nvSpPr>
          <p:cNvPr id="32787" name="Rectangle 16"/>
          <p:cNvSpPr>
            <a:spLocks noChangeArrowheads="1"/>
          </p:cNvSpPr>
          <p:nvPr/>
        </p:nvSpPr>
        <p:spPr bwMode="auto">
          <a:xfrm>
            <a:off x="3279403" y="4873278"/>
            <a:ext cx="1797050" cy="366712"/>
          </a:xfrm>
          <a:prstGeom prst="rect">
            <a:avLst/>
          </a:prstGeom>
          <a:noFill/>
          <a:ln w="28575">
            <a:noFill/>
            <a:prstDash val="dash"/>
            <a:miter lim="800000"/>
            <a:headEnd/>
            <a:tailEnd/>
          </a:ln>
        </p:spPr>
        <p:txBody>
          <a:bodyPr wrap="none" lIns="92075" tIns="46038" rIns="92075" bIns="46038" anchor="ctr">
            <a:spAutoFit/>
          </a:bodyPr>
          <a:lstStyle/>
          <a:p>
            <a:r>
              <a:rPr lang="en-US" altLang="zh-CN" b="1" dirty="0">
                <a:ea typeface="方正舒体" pitchFamily="2" charset="-122"/>
              </a:rPr>
              <a:t>August 14, 2002 </a:t>
            </a:r>
          </a:p>
        </p:txBody>
      </p:sp>
      <p:sp>
        <p:nvSpPr>
          <p:cNvPr id="32788" name="AutoShape 17"/>
          <p:cNvSpPr>
            <a:spLocks noChangeAspect="1" noChangeArrowheads="1"/>
          </p:cNvSpPr>
          <p:nvPr/>
        </p:nvSpPr>
        <p:spPr bwMode="auto">
          <a:xfrm>
            <a:off x="3549649" y="4700588"/>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32789" name="AutoShape 18"/>
          <p:cNvSpPr>
            <a:spLocks noChangeAspect="1" noChangeArrowheads="1"/>
          </p:cNvSpPr>
          <p:nvPr/>
        </p:nvSpPr>
        <p:spPr bwMode="auto">
          <a:xfrm>
            <a:off x="4553744" y="4325938"/>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32790" name="Rectangle 19"/>
          <p:cNvSpPr>
            <a:spLocks noChangeArrowheads="1"/>
          </p:cNvSpPr>
          <p:nvPr/>
        </p:nvSpPr>
        <p:spPr bwMode="auto">
          <a:xfrm>
            <a:off x="4033837" y="3876676"/>
            <a:ext cx="1042987" cy="366712"/>
          </a:xfrm>
          <a:prstGeom prst="rect">
            <a:avLst/>
          </a:prstGeom>
          <a:noFill/>
          <a:ln w="28575">
            <a:noFill/>
            <a:prstDash val="dash"/>
            <a:miter lim="800000"/>
            <a:headEnd/>
            <a:tailEnd/>
          </a:ln>
        </p:spPr>
        <p:txBody>
          <a:bodyPr lIns="92075" tIns="46038" rIns="92075" bIns="46038" anchor="ctr">
            <a:spAutoFit/>
          </a:bodyPr>
          <a:lstStyle/>
          <a:p>
            <a:r>
              <a:rPr lang="en-US" altLang="zh-CN" b="1" dirty="0">
                <a:ea typeface="方正舒体" pitchFamily="2" charset="-122"/>
              </a:rPr>
              <a:t>GCC 3.3</a:t>
            </a:r>
          </a:p>
        </p:txBody>
      </p:sp>
      <p:sp>
        <p:nvSpPr>
          <p:cNvPr id="32791" name="Rectangle 20"/>
          <p:cNvSpPr>
            <a:spLocks noChangeArrowheads="1"/>
          </p:cNvSpPr>
          <p:nvPr/>
        </p:nvSpPr>
        <p:spPr bwMode="auto">
          <a:xfrm>
            <a:off x="4305299" y="4471988"/>
            <a:ext cx="1543050" cy="366712"/>
          </a:xfrm>
          <a:prstGeom prst="rect">
            <a:avLst/>
          </a:prstGeom>
          <a:noFill/>
          <a:ln w="28575">
            <a:noFill/>
            <a:prstDash val="dash"/>
            <a:miter lim="800000"/>
            <a:headEnd/>
            <a:tailEnd/>
          </a:ln>
        </p:spPr>
        <p:txBody>
          <a:bodyPr wrap="none" lIns="92075" tIns="46038" rIns="92075" bIns="46038" anchor="ctr">
            <a:spAutoFit/>
          </a:bodyPr>
          <a:lstStyle/>
          <a:p>
            <a:r>
              <a:rPr lang="en-US" altLang="zh-CN" b="1" dirty="0">
                <a:ea typeface="方正舒体" pitchFamily="2" charset="-122"/>
              </a:rPr>
              <a:t>May 13, 2003 </a:t>
            </a:r>
          </a:p>
        </p:txBody>
      </p:sp>
      <p:sp>
        <p:nvSpPr>
          <p:cNvPr id="32792" name="Rectangle 21"/>
          <p:cNvSpPr>
            <a:spLocks noChangeArrowheads="1"/>
          </p:cNvSpPr>
          <p:nvPr/>
        </p:nvSpPr>
        <p:spPr bwMode="auto">
          <a:xfrm>
            <a:off x="5373637" y="4102101"/>
            <a:ext cx="1493838" cy="369887"/>
          </a:xfrm>
          <a:prstGeom prst="rect">
            <a:avLst/>
          </a:prstGeom>
          <a:noFill/>
          <a:ln w="28575">
            <a:noFill/>
            <a:prstDash val="dash"/>
            <a:miter lim="800000"/>
            <a:headEnd/>
            <a:tailEnd/>
          </a:ln>
        </p:spPr>
        <p:txBody>
          <a:bodyPr wrap="none" lIns="92075" tIns="46038" rIns="92075" bIns="46038" anchor="ctr">
            <a:spAutoFit/>
          </a:bodyPr>
          <a:lstStyle/>
          <a:p>
            <a:r>
              <a:rPr lang="en-US" altLang="zh-CN" b="1" dirty="0">
                <a:ea typeface="方正舒体" pitchFamily="2" charset="-122"/>
              </a:rPr>
              <a:t>Mar 5, 2008</a:t>
            </a:r>
            <a:r>
              <a:rPr lang="en-US" altLang="zh-CN" dirty="0">
                <a:ea typeface="方正舒体" pitchFamily="2" charset="-122"/>
              </a:rPr>
              <a:t> </a:t>
            </a:r>
          </a:p>
        </p:txBody>
      </p:sp>
      <p:sp>
        <p:nvSpPr>
          <p:cNvPr id="32793" name="Rectangle 22"/>
          <p:cNvSpPr>
            <a:spLocks noChangeArrowheads="1"/>
          </p:cNvSpPr>
          <p:nvPr/>
        </p:nvSpPr>
        <p:spPr bwMode="auto">
          <a:xfrm>
            <a:off x="0" y="6027738"/>
            <a:ext cx="1974850" cy="366712"/>
          </a:xfrm>
          <a:prstGeom prst="rect">
            <a:avLst/>
          </a:prstGeom>
          <a:noFill/>
          <a:ln w="28575">
            <a:noFill/>
            <a:prstDash val="dash"/>
            <a:miter lim="800000"/>
            <a:headEnd/>
            <a:tailEnd/>
          </a:ln>
        </p:spPr>
        <p:txBody>
          <a:bodyPr wrap="none" lIns="92075" tIns="46038" rIns="92075" bIns="46038" anchor="ctr">
            <a:spAutoFit/>
          </a:bodyPr>
          <a:lstStyle/>
          <a:p>
            <a:r>
              <a:rPr lang="en-US" altLang="zh-CN" b="1">
                <a:ea typeface="方正舒体" pitchFamily="2" charset="-122"/>
              </a:rPr>
              <a:t>December 3, 1997 </a:t>
            </a:r>
          </a:p>
        </p:txBody>
      </p:sp>
      <p:sp>
        <p:nvSpPr>
          <p:cNvPr id="32794" name="Rectangle 10"/>
          <p:cNvSpPr>
            <a:spLocks noChangeArrowheads="1"/>
          </p:cNvSpPr>
          <p:nvPr/>
        </p:nvSpPr>
        <p:spPr bwMode="auto">
          <a:xfrm>
            <a:off x="7020272" y="2708920"/>
            <a:ext cx="1511300" cy="369888"/>
          </a:xfrm>
          <a:prstGeom prst="rect">
            <a:avLst/>
          </a:prstGeom>
          <a:noFill/>
          <a:ln w="28575">
            <a:noFill/>
            <a:prstDash val="dash"/>
            <a:miter lim="800000"/>
            <a:headEnd/>
            <a:tailEnd/>
          </a:ln>
        </p:spPr>
        <p:txBody>
          <a:bodyPr lIns="92075" tIns="46038" rIns="92075" bIns="46038" anchor="ctr">
            <a:spAutoFit/>
          </a:bodyPr>
          <a:lstStyle/>
          <a:p>
            <a:r>
              <a:rPr lang="en-US" altLang="zh-CN" b="1" dirty="0">
                <a:ea typeface="方正舒体" pitchFamily="2" charset="-122"/>
              </a:rPr>
              <a:t>GCC </a:t>
            </a:r>
            <a:r>
              <a:rPr lang="en-US" altLang="zh-CN" b="1" dirty="0" smtClean="0">
                <a:ea typeface="方正舒体" pitchFamily="2" charset="-122"/>
              </a:rPr>
              <a:t>4.9.1 </a:t>
            </a:r>
            <a:endParaRPr lang="en-US" altLang="zh-CN" b="1" dirty="0">
              <a:ea typeface="方正舒体" pitchFamily="2" charset="-122"/>
            </a:endParaRPr>
          </a:p>
        </p:txBody>
      </p:sp>
      <p:sp>
        <p:nvSpPr>
          <p:cNvPr id="26" name="AutoShape 8"/>
          <p:cNvSpPr>
            <a:spLocks noChangeAspect="1" noChangeArrowheads="1"/>
          </p:cNvSpPr>
          <p:nvPr/>
        </p:nvSpPr>
        <p:spPr bwMode="auto">
          <a:xfrm>
            <a:off x="6735762" y="3485357"/>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27" name="AutoShape 8"/>
          <p:cNvSpPr>
            <a:spLocks noChangeAspect="1" noChangeArrowheads="1"/>
          </p:cNvSpPr>
          <p:nvPr/>
        </p:nvSpPr>
        <p:spPr bwMode="auto">
          <a:xfrm>
            <a:off x="7648575" y="3140968"/>
            <a:ext cx="107950" cy="107950"/>
          </a:xfrm>
          <a:prstGeom prst="flowChartConnector">
            <a:avLst/>
          </a:prstGeom>
          <a:solidFill>
            <a:srgbClr val="FF0000"/>
          </a:solidFill>
          <a:ln w="28575">
            <a:solidFill>
              <a:srgbClr val="FF0000"/>
            </a:solidFill>
            <a:round/>
            <a:headEnd/>
            <a:tailEnd/>
          </a:ln>
        </p:spPr>
        <p:txBody>
          <a:bodyPr wrap="none" lIns="92075" tIns="46038" rIns="92075" bIns="46038" anchor="ctr"/>
          <a:lstStyle/>
          <a:p>
            <a:pPr algn="ctr">
              <a:spcBef>
                <a:spcPct val="20000"/>
              </a:spcBef>
              <a:buClr>
                <a:srgbClr val="FF0000"/>
              </a:buClr>
              <a:buFontTx/>
              <a:buChar char="•"/>
            </a:pPr>
            <a:endParaRPr lang="zh-CN" altLang="zh-CN">
              <a:ea typeface="方正舒体" pitchFamily="2" charset="-122"/>
            </a:endParaRPr>
          </a:p>
        </p:txBody>
      </p:sp>
      <p:sp>
        <p:nvSpPr>
          <p:cNvPr id="28" name="Rectangle 21"/>
          <p:cNvSpPr>
            <a:spLocks noChangeArrowheads="1"/>
          </p:cNvSpPr>
          <p:nvPr/>
        </p:nvSpPr>
        <p:spPr bwMode="auto">
          <a:xfrm>
            <a:off x="7587456" y="3354345"/>
            <a:ext cx="1532471" cy="369974"/>
          </a:xfrm>
          <a:prstGeom prst="rect">
            <a:avLst/>
          </a:prstGeom>
          <a:noFill/>
          <a:ln w="28575">
            <a:noFill/>
            <a:prstDash val="dash"/>
            <a:miter lim="800000"/>
            <a:headEnd/>
            <a:tailEnd/>
          </a:ln>
        </p:spPr>
        <p:txBody>
          <a:bodyPr wrap="none" lIns="92075" tIns="46038" rIns="92075" bIns="46038" anchor="ctr">
            <a:spAutoFit/>
          </a:bodyPr>
          <a:lstStyle/>
          <a:p>
            <a:r>
              <a:rPr lang="en-US" altLang="zh-CN" b="1" dirty="0" smtClean="0">
                <a:ea typeface="方正舒体" pitchFamily="2" charset="-122"/>
              </a:rPr>
              <a:t>July 16, 2014</a:t>
            </a:r>
            <a:r>
              <a:rPr lang="en-US" altLang="zh-CN" dirty="0" smtClean="0">
                <a:ea typeface="方正舒体" pitchFamily="2" charset="-122"/>
              </a:rPr>
              <a:t> </a:t>
            </a:r>
            <a:endParaRPr lang="en-US" altLang="zh-CN" dirty="0">
              <a:ea typeface="方正舒体" pitchFamily="2" charset="-122"/>
            </a:endParaRPr>
          </a:p>
        </p:txBody>
      </p:sp>
      <p:sp>
        <p:nvSpPr>
          <p:cNvPr id="29" name="Rectangle 10"/>
          <p:cNvSpPr>
            <a:spLocks noChangeArrowheads="1"/>
          </p:cNvSpPr>
          <p:nvPr/>
        </p:nvSpPr>
        <p:spPr bwMode="auto">
          <a:xfrm>
            <a:off x="524049" y="5136792"/>
            <a:ext cx="1511300" cy="369888"/>
          </a:xfrm>
          <a:prstGeom prst="rect">
            <a:avLst/>
          </a:prstGeom>
          <a:noFill/>
          <a:ln w="28575">
            <a:noFill/>
            <a:prstDash val="dash"/>
            <a:miter lim="800000"/>
            <a:headEnd/>
            <a:tailEnd/>
          </a:ln>
        </p:spPr>
        <p:txBody>
          <a:bodyPr lIns="92075" tIns="46038" rIns="92075" bIns="46038" anchor="ctr">
            <a:spAutoFit/>
          </a:bodyPr>
          <a:lstStyle/>
          <a:p>
            <a:r>
              <a:rPr lang="en-US" altLang="zh-CN" b="1" dirty="0">
                <a:ea typeface="方正舒体" pitchFamily="2" charset="-122"/>
              </a:rPr>
              <a:t>GCC </a:t>
            </a:r>
            <a:r>
              <a:rPr lang="en-US" altLang="zh-CN" b="1" dirty="0" smtClean="0">
                <a:ea typeface="方正舒体" pitchFamily="2" charset="-122"/>
              </a:rPr>
              <a:t>2.95</a:t>
            </a:r>
            <a:endParaRPr lang="en-US" altLang="zh-CN" b="1" dirty="0">
              <a:ea typeface="方正舒体" pitchFamily="2" charset="-122"/>
            </a:endParaRPr>
          </a:p>
        </p:txBody>
      </p:sp>
      <p:sp>
        <p:nvSpPr>
          <p:cNvPr id="30" name="Rectangle 21"/>
          <p:cNvSpPr>
            <a:spLocks noChangeArrowheads="1"/>
          </p:cNvSpPr>
          <p:nvPr/>
        </p:nvSpPr>
        <p:spPr bwMode="auto">
          <a:xfrm>
            <a:off x="6300192" y="3689265"/>
            <a:ext cx="1930016" cy="369974"/>
          </a:xfrm>
          <a:prstGeom prst="rect">
            <a:avLst/>
          </a:prstGeom>
          <a:noFill/>
          <a:ln w="28575">
            <a:noFill/>
            <a:prstDash val="dash"/>
            <a:miter lim="800000"/>
            <a:headEnd/>
            <a:tailEnd/>
          </a:ln>
        </p:spPr>
        <p:txBody>
          <a:bodyPr wrap="none" lIns="92075" tIns="46038" rIns="92075" bIns="46038" anchor="ctr">
            <a:spAutoFit/>
          </a:bodyPr>
          <a:lstStyle/>
          <a:p>
            <a:r>
              <a:rPr lang="en-US" altLang="zh-CN" b="1" dirty="0" smtClean="0">
                <a:ea typeface="方正舒体" pitchFamily="2" charset="-122"/>
              </a:rPr>
              <a:t>January 27, 2012</a:t>
            </a:r>
            <a:r>
              <a:rPr lang="en-US" altLang="zh-CN" dirty="0" smtClean="0">
                <a:ea typeface="方正舒体" pitchFamily="2" charset="-122"/>
              </a:rPr>
              <a:t> </a:t>
            </a:r>
            <a:endParaRPr lang="en-US" altLang="zh-CN" dirty="0">
              <a:ea typeface="方正舒体"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p:cNvSpPr>
          <p:nvPr>
            <p:ph type="title"/>
          </p:nvPr>
        </p:nvSpPr>
        <p:spPr/>
        <p:txBody>
          <a:bodyPr lIns="82550" tIns="41275" rIns="82550" bIns="41275" anchor="t"/>
          <a:lstStyle/>
          <a:p>
            <a:pPr eaLnBrk="1" hangingPunct="1"/>
            <a:r>
              <a:rPr lang="zh-CN" altLang="en-US" sz="3600" b="1" smtClean="0">
                <a:solidFill>
                  <a:schemeClr val="tx1"/>
                </a:solidFill>
                <a:latin typeface="微软雅黑" pitchFamily="34" charset="-122"/>
                <a:ea typeface="微软雅黑" pitchFamily="34" charset="-122"/>
              </a:rPr>
              <a:t>嵌入式系统的应用领域</a:t>
            </a:r>
          </a:p>
        </p:txBody>
      </p:sp>
      <p:sp>
        <p:nvSpPr>
          <p:cNvPr id="16386"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16389" name="Oval 3"/>
          <p:cNvSpPr>
            <a:spLocks noChangeArrowheads="1"/>
          </p:cNvSpPr>
          <p:nvPr/>
        </p:nvSpPr>
        <p:spPr bwMode="auto">
          <a:xfrm>
            <a:off x="3321050" y="3097213"/>
            <a:ext cx="2571750" cy="1333500"/>
          </a:xfrm>
          <a:prstGeom prst="ellipse">
            <a:avLst/>
          </a:prstGeom>
          <a:solidFill>
            <a:schemeClr val="accent1"/>
          </a:solidFill>
          <a:ln w="25400">
            <a:solidFill>
              <a:srgbClr val="FF6600"/>
            </a:solidFill>
            <a:round/>
            <a:headEnd/>
            <a:tailEnd/>
          </a:ln>
        </p:spPr>
        <p:txBody>
          <a:bodyPr wrap="none" anchor="ctr"/>
          <a:lstStyle/>
          <a:p>
            <a:pPr algn="ctr"/>
            <a:r>
              <a:rPr kumimoji="1" lang="zh-CN" altLang="en-US" sz="2800" b="1">
                <a:solidFill>
                  <a:srgbClr val="000066"/>
                </a:solidFill>
                <a:latin typeface="Times New Roman" pitchFamily="18" charset="0"/>
                <a:ea typeface="楷体_GB2312" pitchFamily="49" charset="-122"/>
              </a:rPr>
              <a:t>嵌入式应用</a:t>
            </a:r>
          </a:p>
        </p:txBody>
      </p:sp>
      <p:sp>
        <p:nvSpPr>
          <p:cNvPr id="16390" name="Rectangle 4"/>
          <p:cNvSpPr>
            <a:spLocks noChangeArrowheads="1"/>
          </p:cNvSpPr>
          <p:nvPr/>
        </p:nvSpPr>
        <p:spPr bwMode="auto">
          <a:xfrm>
            <a:off x="6635750" y="1970088"/>
            <a:ext cx="1371600" cy="5334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信息家电</a:t>
            </a:r>
          </a:p>
        </p:txBody>
      </p:sp>
      <p:sp>
        <p:nvSpPr>
          <p:cNvPr id="16391" name="Rectangle 5"/>
          <p:cNvSpPr>
            <a:spLocks noChangeArrowheads="1"/>
          </p:cNvSpPr>
          <p:nvPr/>
        </p:nvSpPr>
        <p:spPr bwMode="auto">
          <a:xfrm>
            <a:off x="6662738" y="2636838"/>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智能玩具</a:t>
            </a:r>
          </a:p>
        </p:txBody>
      </p:sp>
      <p:sp>
        <p:nvSpPr>
          <p:cNvPr id="16392" name="Rectangle 6"/>
          <p:cNvSpPr>
            <a:spLocks noChangeArrowheads="1"/>
          </p:cNvSpPr>
          <p:nvPr/>
        </p:nvSpPr>
        <p:spPr bwMode="auto">
          <a:xfrm>
            <a:off x="4859338" y="1773238"/>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军事电子</a:t>
            </a:r>
          </a:p>
        </p:txBody>
      </p:sp>
      <p:sp>
        <p:nvSpPr>
          <p:cNvPr id="16393" name="Rectangle 7"/>
          <p:cNvSpPr>
            <a:spLocks noChangeArrowheads="1"/>
          </p:cNvSpPr>
          <p:nvPr/>
        </p:nvSpPr>
        <p:spPr bwMode="auto">
          <a:xfrm>
            <a:off x="6659563" y="3357563"/>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通信设备</a:t>
            </a:r>
          </a:p>
        </p:txBody>
      </p:sp>
      <p:sp>
        <p:nvSpPr>
          <p:cNvPr id="16394" name="Rectangle 8"/>
          <p:cNvSpPr>
            <a:spLocks noChangeArrowheads="1"/>
          </p:cNvSpPr>
          <p:nvPr/>
        </p:nvSpPr>
        <p:spPr bwMode="auto">
          <a:xfrm>
            <a:off x="6678613" y="4081463"/>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移动存贮</a:t>
            </a:r>
          </a:p>
        </p:txBody>
      </p:sp>
      <p:sp>
        <p:nvSpPr>
          <p:cNvPr id="16395" name="Rectangle 9"/>
          <p:cNvSpPr>
            <a:spLocks noChangeArrowheads="1"/>
          </p:cNvSpPr>
          <p:nvPr/>
        </p:nvSpPr>
        <p:spPr bwMode="auto">
          <a:xfrm>
            <a:off x="1138238" y="2239963"/>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工控设备</a:t>
            </a:r>
          </a:p>
        </p:txBody>
      </p:sp>
      <p:sp>
        <p:nvSpPr>
          <p:cNvPr id="16396" name="Rectangle 10"/>
          <p:cNvSpPr>
            <a:spLocks noChangeArrowheads="1"/>
          </p:cNvSpPr>
          <p:nvPr/>
        </p:nvSpPr>
        <p:spPr bwMode="auto">
          <a:xfrm>
            <a:off x="1165225" y="3028950"/>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智能仪表</a:t>
            </a:r>
          </a:p>
        </p:txBody>
      </p:sp>
      <p:sp>
        <p:nvSpPr>
          <p:cNvPr id="16397" name="Rectangle 11"/>
          <p:cNvSpPr>
            <a:spLocks noChangeArrowheads="1"/>
          </p:cNvSpPr>
          <p:nvPr/>
        </p:nvSpPr>
        <p:spPr bwMode="auto">
          <a:xfrm>
            <a:off x="1184275" y="3789363"/>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汽车电子</a:t>
            </a:r>
          </a:p>
        </p:txBody>
      </p:sp>
      <p:sp>
        <p:nvSpPr>
          <p:cNvPr id="16398" name="Rectangle 12"/>
          <p:cNvSpPr>
            <a:spLocks noChangeArrowheads="1"/>
          </p:cNvSpPr>
          <p:nvPr/>
        </p:nvSpPr>
        <p:spPr bwMode="auto">
          <a:xfrm>
            <a:off x="3043238" y="5162550"/>
            <a:ext cx="1371600" cy="5334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网络设备</a:t>
            </a:r>
          </a:p>
        </p:txBody>
      </p:sp>
      <p:sp>
        <p:nvSpPr>
          <p:cNvPr id="16399" name="Line 13"/>
          <p:cNvSpPr>
            <a:spLocks noChangeShapeType="1"/>
          </p:cNvSpPr>
          <p:nvPr/>
        </p:nvSpPr>
        <p:spPr bwMode="auto">
          <a:xfrm flipV="1">
            <a:off x="5148263" y="2349500"/>
            <a:ext cx="360362" cy="792163"/>
          </a:xfrm>
          <a:prstGeom prst="line">
            <a:avLst/>
          </a:prstGeom>
          <a:noFill/>
          <a:ln w="25400">
            <a:solidFill>
              <a:srgbClr val="FF6600"/>
            </a:solidFill>
            <a:round/>
            <a:headEnd/>
            <a:tailEnd type="triangle" w="med" len="lg"/>
          </a:ln>
        </p:spPr>
        <p:txBody>
          <a:bodyPr/>
          <a:lstStyle/>
          <a:p>
            <a:endParaRPr lang="zh-CN" altLang="en-US"/>
          </a:p>
        </p:txBody>
      </p:sp>
      <p:sp>
        <p:nvSpPr>
          <p:cNvPr id="16400" name="Line 14"/>
          <p:cNvSpPr>
            <a:spLocks noChangeShapeType="1"/>
          </p:cNvSpPr>
          <p:nvPr/>
        </p:nvSpPr>
        <p:spPr bwMode="auto">
          <a:xfrm flipV="1">
            <a:off x="5508625" y="2411413"/>
            <a:ext cx="1150938" cy="873125"/>
          </a:xfrm>
          <a:prstGeom prst="line">
            <a:avLst/>
          </a:prstGeom>
          <a:noFill/>
          <a:ln w="25400">
            <a:solidFill>
              <a:srgbClr val="FF6600"/>
            </a:solidFill>
            <a:round/>
            <a:headEnd/>
            <a:tailEnd type="triangle" w="med" len="lg"/>
          </a:ln>
        </p:spPr>
        <p:txBody>
          <a:bodyPr/>
          <a:lstStyle/>
          <a:p>
            <a:endParaRPr lang="zh-CN" altLang="en-US"/>
          </a:p>
        </p:txBody>
      </p:sp>
      <p:sp>
        <p:nvSpPr>
          <p:cNvPr id="16401" name="Line 15"/>
          <p:cNvSpPr>
            <a:spLocks noChangeShapeType="1"/>
          </p:cNvSpPr>
          <p:nvPr/>
        </p:nvSpPr>
        <p:spPr bwMode="auto">
          <a:xfrm flipH="1" flipV="1">
            <a:off x="2411413" y="2349500"/>
            <a:ext cx="1317625" cy="946150"/>
          </a:xfrm>
          <a:prstGeom prst="line">
            <a:avLst/>
          </a:prstGeom>
          <a:noFill/>
          <a:ln w="25400">
            <a:solidFill>
              <a:srgbClr val="FF6600"/>
            </a:solidFill>
            <a:round/>
            <a:headEnd/>
            <a:tailEnd type="triangle" w="med" len="lg"/>
          </a:ln>
        </p:spPr>
        <p:txBody>
          <a:bodyPr/>
          <a:lstStyle/>
          <a:p>
            <a:endParaRPr lang="zh-CN" altLang="en-US"/>
          </a:p>
        </p:txBody>
      </p:sp>
      <p:sp>
        <p:nvSpPr>
          <p:cNvPr id="16402" name="Line 16"/>
          <p:cNvSpPr>
            <a:spLocks noChangeShapeType="1"/>
          </p:cNvSpPr>
          <p:nvPr/>
        </p:nvSpPr>
        <p:spPr bwMode="auto">
          <a:xfrm flipH="1" flipV="1">
            <a:off x="2484438" y="4005263"/>
            <a:ext cx="935037" cy="0"/>
          </a:xfrm>
          <a:prstGeom prst="line">
            <a:avLst/>
          </a:prstGeom>
          <a:noFill/>
          <a:ln w="25400">
            <a:solidFill>
              <a:srgbClr val="FF6600"/>
            </a:solidFill>
            <a:round/>
            <a:headEnd/>
            <a:tailEnd type="triangle" w="med" len="lg"/>
          </a:ln>
        </p:spPr>
        <p:txBody>
          <a:bodyPr/>
          <a:lstStyle/>
          <a:p>
            <a:endParaRPr lang="zh-CN" altLang="en-US"/>
          </a:p>
        </p:txBody>
      </p:sp>
      <p:sp>
        <p:nvSpPr>
          <p:cNvPr id="16403" name="Line 17"/>
          <p:cNvSpPr>
            <a:spLocks noChangeShapeType="1"/>
          </p:cNvSpPr>
          <p:nvPr/>
        </p:nvSpPr>
        <p:spPr bwMode="auto">
          <a:xfrm flipH="1" flipV="1">
            <a:off x="2484438" y="3213100"/>
            <a:ext cx="863600" cy="360363"/>
          </a:xfrm>
          <a:prstGeom prst="line">
            <a:avLst/>
          </a:prstGeom>
          <a:noFill/>
          <a:ln w="25400">
            <a:solidFill>
              <a:srgbClr val="FF6600"/>
            </a:solidFill>
            <a:round/>
            <a:headEnd/>
            <a:tailEnd type="triangle" w="med" len="lg"/>
          </a:ln>
        </p:spPr>
        <p:txBody>
          <a:bodyPr/>
          <a:lstStyle/>
          <a:p>
            <a:endParaRPr lang="zh-CN" altLang="en-US"/>
          </a:p>
        </p:txBody>
      </p:sp>
      <p:sp>
        <p:nvSpPr>
          <p:cNvPr id="16404" name="Line 18"/>
          <p:cNvSpPr>
            <a:spLocks noChangeShapeType="1"/>
          </p:cNvSpPr>
          <p:nvPr/>
        </p:nvSpPr>
        <p:spPr bwMode="auto">
          <a:xfrm flipH="1">
            <a:off x="3729038" y="4419600"/>
            <a:ext cx="571500" cy="762000"/>
          </a:xfrm>
          <a:prstGeom prst="line">
            <a:avLst/>
          </a:prstGeom>
          <a:noFill/>
          <a:ln w="25400">
            <a:solidFill>
              <a:srgbClr val="FF6600"/>
            </a:solidFill>
            <a:round/>
            <a:headEnd/>
            <a:tailEnd type="triangle" w="med" len="lg"/>
          </a:ln>
        </p:spPr>
        <p:txBody>
          <a:bodyPr/>
          <a:lstStyle/>
          <a:p>
            <a:endParaRPr lang="zh-CN" altLang="en-US"/>
          </a:p>
        </p:txBody>
      </p:sp>
      <p:sp>
        <p:nvSpPr>
          <p:cNvPr id="16405" name="Line 19"/>
          <p:cNvSpPr>
            <a:spLocks noChangeShapeType="1"/>
          </p:cNvSpPr>
          <p:nvPr/>
        </p:nvSpPr>
        <p:spPr bwMode="auto">
          <a:xfrm flipV="1">
            <a:off x="5824538" y="2997200"/>
            <a:ext cx="835025" cy="527050"/>
          </a:xfrm>
          <a:prstGeom prst="line">
            <a:avLst/>
          </a:prstGeom>
          <a:noFill/>
          <a:ln w="25400">
            <a:solidFill>
              <a:srgbClr val="FF6600"/>
            </a:solidFill>
            <a:round/>
            <a:headEnd/>
            <a:tailEnd type="triangle" w="med" len="lg"/>
          </a:ln>
        </p:spPr>
        <p:txBody>
          <a:bodyPr/>
          <a:lstStyle/>
          <a:p>
            <a:endParaRPr lang="zh-CN" altLang="en-US"/>
          </a:p>
        </p:txBody>
      </p:sp>
      <p:sp>
        <p:nvSpPr>
          <p:cNvPr id="16406" name="Line 20"/>
          <p:cNvSpPr>
            <a:spLocks noChangeShapeType="1"/>
          </p:cNvSpPr>
          <p:nvPr/>
        </p:nvSpPr>
        <p:spPr bwMode="auto">
          <a:xfrm flipV="1">
            <a:off x="5900738" y="3644900"/>
            <a:ext cx="758825" cy="222250"/>
          </a:xfrm>
          <a:prstGeom prst="line">
            <a:avLst/>
          </a:prstGeom>
          <a:noFill/>
          <a:ln w="25400">
            <a:solidFill>
              <a:srgbClr val="FF6600"/>
            </a:solidFill>
            <a:round/>
            <a:headEnd/>
            <a:tailEnd type="triangle" w="med" len="lg"/>
          </a:ln>
        </p:spPr>
        <p:txBody>
          <a:bodyPr/>
          <a:lstStyle/>
          <a:p>
            <a:endParaRPr lang="zh-CN" altLang="en-US"/>
          </a:p>
        </p:txBody>
      </p:sp>
      <p:sp>
        <p:nvSpPr>
          <p:cNvPr id="16407" name="Line 21"/>
          <p:cNvSpPr>
            <a:spLocks noChangeShapeType="1"/>
          </p:cNvSpPr>
          <p:nvPr/>
        </p:nvSpPr>
        <p:spPr bwMode="auto">
          <a:xfrm>
            <a:off x="5724525" y="4076700"/>
            <a:ext cx="935038" cy="288925"/>
          </a:xfrm>
          <a:prstGeom prst="line">
            <a:avLst/>
          </a:prstGeom>
          <a:noFill/>
          <a:ln w="25400">
            <a:solidFill>
              <a:srgbClr val="FF6600"/>
            </a:solidFill>
            <a:round/>
            <a:headEnd/>
            <a:tailEnd type="triangle" w="med" len="lg"/>
          </a:ln>
        </p:spPr>
        <p:txBody>
          <a:bodyPr/>
          <a:lstStyle/>
          <a:p>
            <a:endParaRPr lang="zh-CN" altLang="en-US"/>
          </a:p>
        </p:txBody>
      </p:sp>
      <p:sp>
        <p:nvSpPr>
          <p:cNvPr id="16408" name="Text Box 22"/>
          <p:cNvSpPr txBox="1">
            <a:spLocks noChangeArrowheads="1"/>
          </p:cNvSpPr>
          <p:nvPr/>
        </p:nvSpPr>
        <p:spPr bwMode="auto">
          <a:xfrm>
            <a:off x="6453188" y="1196975"/>
            <a:ext cx="1714500" cy="519113"/>
          </a:xfrm>
          <a:prstGeom prst="rect">
            <a:avLst/>
          </a:prstGeom>
          <a:noFill/>
          <a:ln w="25400" algn="ctr">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ea typeface="楷体_GB2312" pitchFamily="49" charset="-122"/>
              </a:rPr>
              <a:t>消费电子</a:t>
            </a:r>
          </a:p>
        </p:txBody>
      </p:sp>
      <p:sp>
        <p:nvSpPr>
          <p:cNvPr id="16409" name="Text Box 23"/>
          <p:cNvSpPr txBox="1">
            <a:spLocks noChangeArrowheads="1"/>
          </p:cNvSpPr>
          <p:nvPr/>
        </p:nvSpPr>
        <p:spPr bwMode="auto">
          <a:xfrm>
            <a:off x="4643438" y="1196975"/>
            <a:ext cx="1714500" cy="519113"/>
          </a:xfrm>
          <a:prstGeom prst="rect">
            <a:avLst/>
          </a:prstGeom>
          <a:noFill/>
          <a:ln w="25400">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ea typeface="楷体_GB2312" pitchFamily="49" charset="-122"/>
              </a:rPr>
              <a:t>军事国防</a:t>
            </a:r>
          </a:p>
        </p:txBody>
      </p:sp>
      <p:sp>
        <p:nvSpPr>
          <p:cNvPr id="16410" name="Rectangle 24"/>
          <p:cNvSpPr>
            <a:spLocks noChangeArrowheads="1"/>
          </p:cNvSpPr>
          <p:nvPr/>
        </p:nvSpPr>
        <p:spPr bwMode="auto">
          <a:xfrm>
            <a:off x="4841875" y="5170488"/>
            <a:ext cx="1371600" cy="5334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电子商务</a:t>
            </a:r>
          </a:p>
        </p:txBody>
      </p:sp>
      <p:sp>
        <p:nvSpPr>
          <p:cNvPr id="16411" name="Line 25"/>
          <p:cNvSpPr>
            <a:spLocks noChangeShapeType="1"/>
          </p:cNvSpPr>
          <p:nvPr/>
        </p:nvSpPr>
        <p:spPr bwMode="auto">
          <a:xfrm>
            <a:off x="5035550" y="4392613"/>
            <a:ext cx="476250" cy="762000"/>
          </a:xfrm>
          <a:prstGeom prst="line">
            <a:avLst/>
          </a:prstGeom>
          <a:noFill/>
          <a:ln w="25400">
            <a:solidFill>
              <a:srgbClr val="FF6600"/>
            </a:solidFill>
            <a:round/>
            <a:headEnd/>
            <a:tailEnd type="triangle" w="med" len="lg"/>
          </a:ln>
        </p:spPr>
        <p:txBody>
          <a:bodyPr/>
          <a:lstStyle/>
          <a:p>
            <a:endParaRPr lang="zh-CN" altLang="en-US"/>
          </a:p>
        </p:txBody>
      </p:sp>
      <p:sp>
        <p:nvSpPr>
          <p:cNvPr id="16412" name="Text Box 26"/>
          <p:cNvSpPr txBox="1">
            <a:spLocks noChangeArrowheads="1"/>
          </p:cNvSpPr>
          <p:nvPr/>
        </p:nvSpPr>
        <p:spPr bwMode="auto">
          <a:xfrm>
            <a:off x="4240213" y="5826125"/>
            <a:ext cx="1047750" cy="519113"/>
          </a:xfrm>
          <a:prstGeom prst="rect">
            <a:avLst/>
          </a:prstGeom>
          <a:noFill/>
          <a:ln w="25400" algn="ctr">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ea typeface="楷体_GB2312" pitchFamily="49" charset="-122"/>
              </a:rPr>
              <a:t>网络</a:t>
            </a:r>
          </a:p>
        </p:txBody>
      </p:sp>
      <p:sp>
        <p:nvSpPr>
          <p:cNvPr id="16413" name="Text Box 27"/>
          <p:cNvSpPr txBox="1">
            <a:spLocks noChangeArrowheads="1"/>
          </p:cNvSpPr>
          <p:nvPr/>
        </p:nvSpPr>
        <p:spPr bwMode="auto">
          <a:xfrm>
            <a:off x="900113" y="1647825"/>
            <a:ext cx="1993900" cy="519113"/>
          </a:xfrm>
          <a:prstGeom prst="rect">
            <a:avLst/>
          </a:prstGeom>
          <a:noFill/>
          <a:ln w="25400" algn="ctr">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ea typeface="楷体_GB2312" pitchFamily="49" charset="-122"/>
              </a:rPr>
              <a:t>工业控制</a:t>
            </a:r>
          </a:p>
        </p:txBody>
      </p:sp>
      <p:sp>
        <p:nvSpPr>
          <p:cNvPr id="16414" name="Text Box 28"/>
          <p:cNvSpPr txBox="1">
            <a:spLocks noChangeArrowheads="1"/>
          </p:cNvSpPr>
          <p:nvPr/>
        </p:nvSpPr>
        <p:spPr bwMode="auto">
          <a:xfrm>
            <a:off x="2771775" y="1181100"/>
            <a:ext cx="1714500" cy="519113"/>
          </a:xfrm>
          <a:prstGeom prst="rect">
            <a:avLst/>
          </a:prstGeom>
          <a:noFill/>
          <a:ln w="25400">
            <a:noFill/>
            <a:miter lim="800000"/>
            <a:headEnd/>
            <a:tailEnd/>
          </a:ln>
        </p:spPr>
        <p:txBody>
          <a:bodyPr>
            <a:spAutoFit/>
          </a:bodyPr>
          <a:lstStyle/>
          <a:p>
            <a:pPr>
              <a:spcBef>
                <a:spcPct val="50000"/>
              </a:spcBef>
            </a:pPr>
            <a:r>
              <a:rPr kumimoji="1" lang="zh-CN" altLang="en-US" sz="2800" b="1">
                <a:solidFill>
                  <a:srgbClr val="FF0000"/>
                </a:solidFill>
                <a:latin typeface="Times New Roman" pitchFamily="18" charset="0"/>
                <a:ea typeface="楷体_GB2312" pitchFamily="49" charset="-122"/>
              </a:rPr>
              <a:t>医务医疗</a:t>
            </a:r>
          </a:p>
        </p:txBody>
      </p:sp>
      <p:sp>
        <p:nvSpPr>
          <p:cNvPr id="16415" name="Rectangle 29"/>
          <p:cNvSpPr>
            <a:spLocks noChangeArrowheads="1"/>
          </p:cNvSpPr>
          <p:nvPr/>
        </p:nvSpPr>
        <p:spPr bwMode="auto">
          <a:xfrm>
            <a:off x="2987675" y="1773238"/>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医疗电子</a:t>
            </a:r>
          </a:p>
        </p:txBody>
      </p:sp>
      <p:sp>
        <p:nvSpPr>
          <p:cNvPr id="16416" name="Line 30"/>
          <p:cNvSpPr>
            <a:spLocks noChangeShapeType="1"/>
          </p:cNvSpPr>
          <p:nvPr/>
        </p:nvSpPr>
        <p:spPr bwMode="auto">
          <a:xfrm flipH="1" flipV="1">
            <a:off x="3708400" y="2349500"/>
            <a:ext cx="431800" cy="792163"/>
          </a:xfrm>
          <a:prstGeom prst="line">
            <a:avLst/>
          </a:prstGeom>
          <a:noFill/>
          <a:ln w="25400">
            <a:solidFill>
              <a:srgbClr val="FF6600"/>
            </a:solidFill>
            <a:round/>
            <a:headEnd/>
            <a:tailEnd type="triangle" w="med" len="lg"/>
          </a:ln>
        </p:spPr>
        <p:txBody>
          <a:bodyPr/>
          <a:lstStyle/>
          <a:p>
            <a:endParaRPr lang="zh-CN" altLang="en-US"/>
          </a:p>
        </p:txBody>
      </p:sp>
      <p:sp>
        <p:nvSpPr>
          <p:cNvPr id="16417" name="Rectangle 31"/>
          <p:cNvSpPr>
            <a:spLocks noChangeArrowheads="1"/>
          </p:cNvSpPr>
          <p:nvPr/>
        </p:nvSpPr>
        <p:spPr bwMode="auto">
          <a:xfrm>
            <a:off x="1182688" y="4581525"/>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电子农业</a:t>
            </a:r>
          </a:p>
        </p:txBody>
      </p:sp>
      <p:sp>
        <p:nvSpPr>
          <p:cNvPr id="16418" name="Line 32"/>
          <p:cNvSpPr>
            <a:spLocks noChangeShapeType="1"/>
          </p:cNvSpPr>
          <p:nvPr/>
        </p:nvSpPr>
        <p:spPr bwMode="auto">
          <a:xfrm flipH="1">
            <a:off x="2484438" y="4292600"/>
            <a:ext cx="1366837" cy="504825"/>
          </a:xfrm>
          <a:prstGeom prst="line">
            <a:avLst/>
          </a:prstGeom>
          <a:noFill/>
          <a:ln w="25400">
            <a:solidFill>
              <a:srgbClr val="FF6600"/>
            </a:solidFill>
            <a:round/>
            <a:headEnd/>
            <a:tailEnd type="triangle" w="med" len="lg"/>
          </a:ln>
        </p:spPr>
        <p:txBody>
          <a:bodyPr/>
          <a:lstStyle/>
          <a:p>
            <a:endParaRPr lang="zh-CN" altLang="en-US"/>
          </a:p>
        </p:txBody>
      </p:sp>
      <p:sp>
        <p:nvSpPr>
          <p:cNvPr id="16419" name="Rectangle 33"/>
          <p:cNvSpPr>
            <a:spLocks noChangeArrowheads="1"/>
          </p:cNvSpPr>
          <p:nvPr/>
        </p:nvSpPr>
        <p:spPr bwMode="auto">
          <a:xfrm>
            <a:off x="6659563" y="4797425"/>
            <a:ext cx="1295400" cy="571500"/>
          </a:xfrm>
          <a:prstGeom prst="rect">
            <a:avLst/>
          </a:prstGeom>
          <a:noFill/>
          <a:ln w="25400">
            <a:solidFill>
              <a:srgbClr val="FF6600"/>
            </a:solidFill>
            <a:miter lim="800000"/>
            <a:headEnd/>
            <a:tailEnd/>
          </a:ln>
        </p:spPr>
        <p:txBody>
          <a:bodyPr wrap="none" anchor="ctr"/>
          <a:lstStyle/>
          <a:p>
            <a:pPr algn="ctr"/>
            <a:r>
              <a:rPr kumimoji="1" lang="zh-CN" altLang="en-US" sz="2400" b="1">
                <a:solidFill>
                  <a:srgbClr val="000066"/>
                </a:solidFill>
                <a:latin typeface="Times New Roman" pitchFamily="18" charset="0"/>
                <a:ea typeface="楷体_GB2312" pitchFamily="49" charset="-122"/>
              </a:rPr>
              <a:t>视频监控</a:t>
            </a:r>
          </a:p>
        </p:txBody>
      </p:sp>
      <p:sp>
        <p:nvSpPr>
          <p:cNvPr id="16420" name="Line 34"/>
          <p:cNvSpPr>
            <a:spLocks noChangeShapeType="1"/>
          </p:cNvSpPr>
          <p:nvPr/>
        </p:nvSpPr>
        <p:spPr bwMode="auto">
          <a:xfrm>
            <a:off x="5435600" y="4292600"/>
            <a:ext cx="1223963" cy="720725"/>
          </a:xfrm>
          <a:prstGeom prst="line">
            <a:avLst/>
          </a:prstGeom>
          <a:noFill/>
          <a:ln w="25400">
            <a:solidFill>
              <a:srgbClr val="FF6600"/>
            </a:solidFill>
            <a:round/>
            <a:headEnd/>
            <a:tailEnd type="triangle" w="med" len="lg"/>
          </a:ln>
        </p:spPr>
        <p:txBody>
          <a:bodyPr/>
          <a:lstStyle/>
          <a:p>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简介</a:t>
            </a:r>
          </a:p>
        </p:txBody>
      </p:sp>
      <p:sp>
        <p:nvSpPr>
          <p:cNvPr id="33798" name="Rectangle 3"/>
          <p:cNvSpPr>
            <a:spLocks noGrp="1" noChangeArrowheads="1"/>
          </p:cNvSpPr>
          <p:nvPr>
            <p:ph idx="1"/>
          </p:nvPr>
        </p:nvSpPr>
        <p:spPr/>
        <p:txBody>
          <a:bodyPr>
            <a:normAutofit/>
          </a:bodyPr>
          <a:lstStyle/>
          <a:p>
            <a:pPr eaLnBrk="1" hangingPunct="1">
              <a:lnSpc>
                <a:spcPct val="90000"/>
              </a:lnSpc>
            </a:pPr>
            <a:r>
              <a:rPr lang="en-US" altLang="zh-CN" smtClean="0">
                <a:latin typeface="华文楷体" pitchFamily="2" charset="-122"/>
                <a:ea typeface="华文楷体" pitchFamily="2" charset="-122"/>
              </a:rPr>
              <a:t>gcc</a:t>
            </a:r>
            <a:r>
              <a:rPr lang="zh-CN" altLang="en-US" smtClean="0">
                <a:latin typeface="华文楷体" pitchFamily="2" charset="-122"/>
                <a:ea typeface="华文楷体" pitchFamily="2" charset="-122"/>
              </a:rPr>
              <a:t>所支持后缀名解释 </a:t>
            </a:r>
          </a:p>
          <a:p>
            <a:pPr lvl="1" eaLnBrk="1" hangingPunct="1">
              <a:lnSpc>
                <a:spcPct val="90000"/>
              </a:lnSpc>
            </a:pPr>
            <a:r>
              <a:rPr lang="en-US" altLang="zh-CN" smtClean="0">
                <a:latin typeface="华文楷体" pitchFamily="2" charset="-122"/>
                <a:ea typeface="华文楷体" pitchFamily="2" charset="-122"/>
              </a:rPr>
              <a:t>.c		C</a:t>
            </a:r>
            <a:r>
              <a:rPr lang="zh-CN" altLang="en-US" smtClean="0">
                <a:latin typeface="华文楷体" pitchFamily="2" charset="-122"/>
                <a:ea typeface="华文楷体" pitchFamily="2" charset="-122"/>
              </a:rPr>
              <a:t>源程序</a:t>
            </a:r>
          </a:p>
          <a:p>
            <a:pPr lvl="1" eaLnBrk="1" hangingPunct="1">
              <a:lnSpc>
                <a:spcPct val="90000"/>
              </a:lnSpc>
            </a:pPr>
            <a:r>
              <a:rPr lang="en-US" altLang="zh-CN" smtClean="0">
                <a:latin typeface="华文楷体" pitchFamily="2" charset="-122"/>
                <a:ea typeface="华文楷体" pitchFamily="2" charset="-122"/>
              </a:rPr>
              <a:t>.C/.cc/.cxx	C++</a:t>
            </a:r>
            <a:r>
              <a:rPr lang="zh-CN" altLang="en-US" smtClean="0">
                <a:latin typeface="华文楷体" pitchFamily="2" charset="-122"/>
                <a:ea typeface="华文楷体" pitchFamily="2" charset="-122"/>
              </a:rPr>
              <a:t>源程序</a:t>
            </a:r>
          </a:p>
          <a:p>
            <a:pPr lvl="1" eaLnBrk="1" hangingPunct="1">
              <a:lnSpc>
                <a:spcPct val="90000"/>
              </a:lnSpc>
            </a:pPr>
            <a:r>
              <a:rPr lang="en-US" altLang="zh-CN" smtClean="0">
                <a:latin typeface="华文楷体" pitchFamily="2" charset="-122"/>
                <a:ea typeface="华文楷体" pitchFamily="2" charset="-122"/>
              </a:rPr>
              <a:t>.m		Objective-C</a:t>
            </a:r>
            <a:r>
              <a:rPr lang="zh-CN" altLang="en-US" smtClean="0">
                <a:latin typeface="华文楷体" pitchFamily="2" charset="-122"/>
                <a:ea typeface="华文楷体" pitchFamily="2" charset="-122"/>
              </a:rPr>
              <a:t>源程序</a:t>
            </a:r>
          </a:p>
          <a:p>
            <a:pPr lvl="1" eaLnBrk="1" hangingPunct="1">
              <a:lnSpc>
                <a:spcPct val="90000"/>
              </a:lnSpc>
            </a:pPr>
            <a:r>
              <a:rPr lang="en-US" altLang="zh-CN" smtClean="0">
                <a:latin typeface="华文楷体" pitchFamily="2" charset="-122"/>
                <a:ea typeface="华文楷体" pitchFamily="2" charset="-122"/>
              </a:rPr>
              <a:t>.i		</a:t>
            </a:r>
            <a:r>
              <a:rPr lang="zh-CN" altLang="en-US" smtClean="0">
                <a:latin typeface="华文楷体" pitchFamily="2" charset="-122"/>
                <a:ea typeface="华文楷体" pitchFamily="2" charset="-122"/>
              </a:rPr>
              <a:t>已经过预处理的</a:t>
            </a:r>
            <a:r>
              <a:rPr lang="en-US" altLang="zh-CN" smtClean="0">
                <a:latin typeface="华文楷体" pitchFamily="2" charset="-122"/>
                <a:ea typeface="华文楷体" pitchFamily="2" charset="-122"/>
              </a:rPr>
              <a:t>C</a:t>
            </a:r>
            <a:r>
              <a:rPr lang="zh-CN" altLang="en-US" smtClean="0">
                <a:latin typeface="华文楷体" pitchFamily="2" charset="-122"/>
                <a:ea typeface="华文楷体" pitchFamily="2" charset="-122"/>
              </a:rPr>
              <a:t>源程序</a:t>
            </a:r>
          </a:p>
          <a:p>
            <a:pPr lvl="1" eaLnBrk="1" hangingPunct="1">
              <a:lnSpc>
                <a:spcPct val="90000"/>
              </a:lnSpc>
            </a:pPr>
            <a:r>
              <a:rPr lang="en-US" altLang="zh-CN" smtClean="0">
                <a:latin typeface="华文楷体" pitchFamily="2" charset="-122"/>
                <a:ea typeface="华文楷体" pitchFamily="2" charset="-122"/>
              </a:rPr>
              <a:t>.ii		</a:t>
            </a:r>
            <a:r>
              <a:rPr lang="zh-CN" altLang="en-US" smtClean="0">
                <a:latin typeface="华文楷体" pitchFamily="2" charset="-122"/>
                <a:ea typeface="华文楷体" pitchFamily="2" charset="-122"/>
              </a:rPr>
              <a:t>已经过预处理的</a:t>
            </a:r>
            <a:r>
              <a:rPr lang="en-US" altLang="zh-CN" smtClean="0">
                <a:latin typeface="华文楷体" pitchFamily="2" charset="-122"/>
                <a:ea typeface="华文楷体" pitchFamily="2" charset="-122"/>
              </a:rPr>
              <a:t>C++</a:t>
            </a:r>
            <a:r>
              <a:rPr lang="zh-CN" altLang="en-US" smtClean="0">
                <a:latin typeface="华文楷体" pitchFamily="2" charset="-122"/>
                <a:ea typeface="华文楷体" pitchFamily="2" charset="-122"/>
              </a:rPr>
              <a:t>源程序</a:t>
            </a:r>
          </a:p>
          <a:p>
            <a:pPr lvl="1" eaLnBrk="1" hangingPunct="1">
              <a:lnSpc>
                <a:spcPct val="90000"/>
              </a:lnSpc>
            </a:pPr>
            <a:r>
              <a:rPr lang="en-US" altLang="zh-CN" smtClean="0">
                <a:latin typeface="华文楷体" pitchFamily="2" charset="-122"/>
                <a:ea typeface="华文楷体" pitchFamily="2" charset="-122"/>
              </a:rPr>
              <a:t>.s/.S	</a:t>
            </a:r>
            <a:r>
              <a:rPr lang="zh-CN" altLang="en-US" smtClean="0">
                <a:latin typeface="华文楷体" pitchFamily="2" charset="-122"/>
                <a:ea typeface="华文楷体" pitchFamily="2" charset="-122"/>
              </a:rPr>
              <a:t>汇编语言源程序</a:t>
            </a:r>
          </a:p>
          <a:p>
            <a:pPr lvl="1" eaLnBrk="1" hangingPunct="1">
              <a:lnSpc>
                <a:spcPct val="90000"/>
              </a:lnSpc>
            </a:pPr>
            <a:r>
              <a:rPr lang="en-US" altLang="zh-CN" smtClean="0">
                <a:latin typeface="华文楷体" pitchFamily="2" charset="-122"/>
                <a:ea typeface="华文楷体" pitchFamily="2" charset="-122"/>
              </a:rPr>
              <a:t>.h		</a:t>
            </a:r>
            <a:r>
              <a:rPr lang="zh-CN" altLang="en-US" smtClean="0">
                <a:latin typeface="华文楷体" pitchFamily="2" charset="-122"/>
                <a:ea typeface="华文楷体" pitchFamily="2" charset="-122"/>
              </a:rPr>
              <a:t>头文件</a:t>
            </a:r>
            <a:endParaRPr lang="en-US" altLang="zh-CN" smtClean="0">
              <a:latin typeface="华文楷体" pitchFamily="2" charset="-122"/>
              <a:ea typeface="华文楷体" pitchFamily="2" charset="-122"/>
            </a:endParaRPr>
          </a:p>
          <a:p>
            <a:pPr lvl="1" eaLnBrk="1" hangingPunct="1">
              <a:lnSpc>
                <a:spcPct val="90000"/>
              </a:lnSpc>
            </a:pPr>
            <a:r>
              <a:rPr lang="en-US" altLang="zh-CN" smtClean="0">
                <a:latin typeface="华文楷体" pitchFamily="2" charset="-122"/>
                <a:ea typeface="华文楷体" pitchFamily="2" charset="-122"/>
              </a:rPr>
              <a:t>.o		</a:t>
            </a:r>
            <a:r>
              <a:rPr lang="zh-CN" altLang="en-US" smtClean="0">
                <a:latin typeface="华文楷体" pitchFamily="2" charset="-122"/>
                <a:ea typeface="华文楷体" pitchFamily="2" charset="-122"/>
              </a:rPr>
              <a:t>目标文件</a:t>
            </a:r>
          </a:p>
          <a:p>
            <a:pPr lvl="1" eaLnBrk="1" hangingPunct="1">
              <a:lnSpc>
                <a:spcPct val="90000"/>
              </a:lnSpc>
            </a:pPr>
            <a:r>
              <a:rPr lang="en-US" altLang="zh-CN" smtClean="0">
                <a:latin typeface="华文楷体" pitchFamily="2" charset="-122"/>
                <a:ea typeface="华文楷体" pitchFamily="2" charset="-122"/>
              </a:rPr>
              <a:t>.a/.so	</a:t>
            </a:r>
            <a:r>
              <a:rPr lang="zh-CN" altLang="en-US" smtClean="0">
                <a:latin typeface="华文楷体" pitchFamily="2" charset="-122"/>
                <a:ea typeface="华文楷体" pitchFamily="2" charset="-122"/>
              </a:rPr>
              <a:t>静态库</a:t>
            </a:r>
            <a:r>
              <a:rPr lang="en-US" altLang="zh-CN" smtClean="0">
                <a:latin typeface="华文楷体" pitchFamily="2" charset="-122"/>
                <a:ea typeface="华文楷体" pitchFamily="2" charset="-122"/>
              </a:rPr>
              <a:t>/</a:t>
            </a:r>
            <a:r>
              <a:rPr lang="zh-CN" altLang="en-US" smtClean="0">
                <a:latin typeface="华文楷体" pitchFamily="2" charset="-122"/>
                <a:ea typeface="华文楷体" pitchFamily="2" charset="-122"/>
              </a:rPr>
              <a:t>共享库文件</a:t>
            </a:r>
          </a:p>
        </p:txBody>
      </p:sp>
      <p:sp>
        <p:nvSpPr>
          <p:cNvPr id="33794"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8370" name="灯片编号占位符 5"/>
          <p:cNvSpPr txBox="1">
            <a:spLocks noGrp="1"/>
          </p:cNvSpPr>
          <p:nvPr/>
        </p:nvSpPr>
        <p:spPr>
          <a:xfrm>
            <a:off x="7467600" y="6381750"/>
            <a:ext cx="1219200" cy="476250"/>
          </a:xfrm>
          <a:prstGeom prst="rect">
            <a:avLst/>
          </a:prstGeom>
          <a:noFill/>
        </p:spPr>
        <p:txBody>
          <a:bodyPr/>
          <a:lstStyle/>
          <a:p>
            <a:pPr>
              <a:defRPr/>
            </a:pPr>
            <a:fld id="{415E3DE5-D634-49AA-AB39-4A7046185A4D}" type="slidenum">
              <a:rPr lang="en-US" altLang="zh-CN" sz="1400">
                <a:solidFill>
                  <a:schemeClr val="tx2"/>
                </a:solidFill>
                <a:latin typeface="Arial" charset="0"/>
                <a:ea typeface="+mn-ea"/>
                <a:cs typeface="Arial" charset="0"/>
              </a:rPr>
              <a:pPr>
                <a:defRPr/>
              </a:pPr>
              <a:t>20</a:t>
            </a:fld>
            <a:endParaRPr lang="en-US" altLang="zh-CN" sz="1400">
              <a:solidFill>
                <a:schemeClr val="tx2"/>
              </a:solidFill>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zh-CN" altLang="en-US" b="1" dirty="0" smtClean="0">
                <a:solidFill>
                  <a:schemeClr val="tx1"/>
                </a:solidFill>
                <a:latin typeface="微软雅黑" pitchFamily="34" charset="-122"/>
                <a:ea typeface="微软雅黑" pitchFamily="34" charset="-122"/>
              </a:rPr>
              <a:t>编译器的作用</a:t>
            </a:r>
          </a:p>
        </p:txBody>
      </p:sp>
      <p:sp>
        <p:nvSpPr>
          <p:cNvPr id="34823" name="Rectangle 25"/>
          <p:cNvSpPr>
            <a:spLocks noGrp="1" noChangeArrowheads="1"/>
          </p:cNvSpPr>
          <p:nvPr>
            <p:ph idx="1"/>
          </p:nvPr>
        </p:nvSpPr>
        <p:spPr/>
        <p:txBody>
          <a:bodyPr/>
          <a:lstStyle/>
          <a:p>
            <a:pPr eaLnBrk="1" hangingPunct="1"/>
            <a:r>
              <a:rPr lang="en-US" altLang="zh-CN" dirty="0" smtClean="0">
                <a:latin typeface="华文楷体" pitchFamily="2" charset="-122"/>
                <a:ea typeface="华文楷体" pitchFamily="2" charset="-122"/>
              </a:rPr>
              <a:t>GCC</a:t>
            </a:r>
            <a:r>
              <a:rPr lang="zh-CN" altLang="en-US" dirty="0" smtClean="0">
                <a:latin typeface="华文楷体" pitchFamily="2" charset="-122"/>
                <a:ea typeface="华文楷体" pitchFamily="2" charset="-122"/>
              </a:rPr>
              <a:t>的编译流程分为四个步骤</a:t>
            </a:r>
            <a:r>
              <a:rPr lang="en-US" altLang="zh-CN" dirty="0" smtClean="0">
                <a:latin typeface="华文楷体" pitchFamily="2" charset="-122"/>
                <a:ea typeface="华文楷体" pitchFamily="2" charset="-122"/>
              </a:rPr>
              <a:t>:</a:t>
            </a:r>
          </a:p>
          <a:p>
            <a:pPr marL="914400" lvl="1" indent="-457200" eaLnBrk="1" hangingPunct="1">
              <a:lnSpc>
                <a:spcPct val="150000"/>
              </a:lnSpc>
              <a:buFont typeface="Franklin Gothic Medium" pitchFamily="34" charset="0"/>
              <a:buAutoNum type="arabicPeriod"/>
            </a:pPr>
            <a:r>
              <a:rPr lang="zh-CN" altLang="en-US" dirty="0" smtClean="0">
                <a:solidFill>
                  <a:schemeClr val="tx1"/>
                </a:solidFill>
                <a:latin typeface="华文楷体" pitchFamily="2" charset="-122"/>
                <a:ea typeface="华文楷体" pitchFamily="2" charset="-122"/>
              </a:rPr>
              <a:t>预处理</a:t>
            </a:r>
            <a:r>
              <a:rPr lang="en-US" altLang="zh-CN" dirty="0" smtClean="0">
                <a:solidFill>
                  <a:schemeClr val="tx1"/>
                </a:solidFill>
                <a:latin typeface="华文楷体" pitchFamily="2" charset="-122"/>
                <a:ea typeface="华文楷体" pitchFamily="2" charset="-122"/>
              </a:rPr>
              <a:t>(Pre-Processing) </a:t>
            </a:r>
            <a:endParaRPr lang="en-US" altLang="zh-CN" dirty="0" smtClean="0">
              <a:solidFill>
                <a:schemeClr val="tx1"/>
              </a:solidFill>
              <a:latin typeface="华文楷体" pitchFamily="2" charset="-122"/>
              <a:ea typeface="华文楷体" pitchFamily="2" charset="-122"/>
              <a:sym typeface="Symbol" pitchFamily="18" charset="2"/>
            </a:endParaRPr>
          </a:p>
          <a:p>
            <a:pPr marL="914400" lvl="1" indent="-457200" eaLnBrk="1" hangingPunct="1">
              <a:lnSpc>
                <a:spcPct val="150000"/>
              </a:lnSpc>
              <a:buFont typeface="Franklin Gothic Medium" pitchFamily="34" charset="0"/>
              <a:buAutoNum type="arabicPeriod"/>
            </a:pPr>
            <a:r>
              <a:rPr lang="zh-CN" altLang="en-US" dirty="0" smtClean="0">
                <a:solidFill>
                  <a:schemeClr val="tx1"/>
                </a:solidFill>
                <a:latin typeface="华文楷体" pitchFamily="2" charset="-122"/>
                <a:ea typeface="华文楷体" pitchFamily="2" charset="-122"/>
              </a:rPr>
              <a:t>编译</a:t>
            </a:r>
            <a:r>
              <a:rPr lang="en-US" altLang="zh-CN" dirty="0" smtClean="0">
                <a:solidFill>
                  <a:schemeClr val="tx1"/>
                </a:solidFill>
                <a:latin typeface="华文楷体" pitchFamily="2" charset="-122"/>
                <a:ea typeface="华文楷体" pitchFamily="2" charset="-122"/>
              </a:rPr>
              <a:t>(Compiling)</a:t>
            </a:r>
            <a:endParaRPr lang="en-US" altLang="zh-CN" dirty="0" smtClean="0">
              <a:solidFill>
                <a:schemeClr val="tx1"/>
              </a:solidFill>
              <a:latin typeface="华文楷体" pitchFamily="2" charset="-122"/>
              <a:ea typeface="华文楷体" pitchFamily="2" charset="-122"/>
              <a:sym typeface="Symbol" pitchFamily="18" charset="2"/>
            </a:endParaRPr>
          </a:p>
          <a:p>
            <a:pPr marL="914400" lvl="1" indent="-457200" eaLnBrk="1" hangingPunct="1">
              <a:lnSpc>
                <a:spcPct val="150000"/>
              </a:lnSpc>
              <a:buFont typeface="Franklin Gothic Medium" pitchFamily="34" charset="0"/>
              <a:buAutoNum type="arabicPeriod"/>
            </a:pPr>
            <a:r>
              <a:rPr lang="zh-CN" altLang="en-US" dirty="0" smtClean="0">
                <a:solidFill>
                  <a:schemeClr val="tx1"/>
                </a:solidFill>
                <a:latin typeface="华文楷体" pitchFamily="2" charset="-122"/>
                <a:ea typeface="华文楷体" pitchFamily="2" charset="-122"/>
              </a:rPr>
              <a:t>汇编</a:t>
            </a:r>
            <a:r>
              <a:rPr lang="en-US" altLang="zh-CN" dirty="0" smtClean="0">
                <a:solidFill>
                  <a:schemeClr val="tx1"/>
                </a:solidFill>
                <a:latin typeface="华文楷体" pitchFamily="2" charset="-122"/>
                <a:ea typeface="华文楷体" pitchFamily="2" charset="-122"/>
              </a:rPr>
              <a:t>(Assembling)</a:t>
            </a:r>
          </a:p>
          <a:p>
            <a:pPr marL="914400" lvl="1" indent="-457200" eaLnBrk="1" hangingPunct="1">
              <a:lnSpc>
                <a:spcPct val="150000"/>
              </a:lnSpc>
              <a:buFont typeface="Franklin Gothic Medium" pitchFamily="34" charset="0"/>
              <a:buAutoNum type="arabicPeriod"/>
            </a:pPr>
            <a:r>
              <a:rPr lang="zh-CN" altLang="en-US" dirty="0" smtClean="0">
                <a:solidFill>
                  <a:schemeClr val="tx1"/>
                </a:solidFill>
                <a:latin typeface="华文楷体" pitchFamily="2" charset="-122"/>
                <a:ea typeface="华文楷体" pitchFamily="2" charset="-122"/>
              </a:rPr>
              <a:t>链接</a:t>
            </a:r>
            <a:r>
              <a:rPr lang="en-US" altLang="zh-CN" dirty="0" smtClean="0">
                <a:solidFill>
                  <a:schemeClr val="tx1"/>
                </a:solidFill>
                <a:latin typeface="华文楷体" pitchFamily="2" charset="-122"/>
                <a:ea typeface="华文楷体" pitchFamily="2" charset="-122"/>
              </a:rPr>
              <a:t>(Linking)</a:t>
            </a:r>
          </a:p>
        </p:txBody>
      </p:sp>
      <p:sp>
        <p:nvSpPr>
          <p:cNvPr id="34818"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9394" name="灯片编号占位符 5"/>
          <p:cNvSpPr txBox="1">
            <a:spLocks noGrp="1"/>
          </p:cNvSpPr>
          <p:nvPr/>
        </p:nvSpPr>
        <p:spPr>
          <a:xfrm>
            <a:off x="7467600" y="6381750"/>
            <a:ext cx="1219200" cy="476250"/>
          </a:xfrm>
          <a:prstGeom prst="rect">
            <a:avLst/>
          </a:prstGeom>
          <a:noFill/>
        </p:spPr>
        <p:txBody>
          <a:bodyPr/>
          <a:lstStyle/>
          <a:p>
            <a:pPr>
              <a:defRPr/>
            </a:pPr>
            <a:fld id="{7033AE8D-6EC2-4914-9827-23A49939E429}" type="slidenum">
              <a:rPr lang="en-US" altLang="zh-CN" sz="1400">
                <a:solidFill>
                  <a:schemeClr val="tx2"/>
                </a:solidFill>
                <a:latin typeface="Arial" charset="0"/>
                <a:ea typeface="+mn-ea"/>
                <a:cs typeface="Arial" charset="0"/>
              </a:rPr>
              <a:pPr>
                <a:defRPr/>
              </a:pPr>
              <a:t>21</a:t>
            </a:fld>
            <a:endParaRPr lang="en-US" altLang="zh-CN" sz="1400">
              <a:solidFill>
                <a:schemeClr val="tx2"/>
              </a:solidFill>
              <a:latin typeface="Arial" charset="0"/>
              <a:ea typeface="+mn-ea"/>
              <a:cs typeface="Arial" charset="0"/>
            </a:endParaRPr>
          </a:p>
        </p:txBody>
      </p:sp>
      <p:grpSp>
        <p:nvGrpSpPr>
          <p:cNvPr id="2" name="Group 3"/>
          <p:cNvGrpSpPr>
            <a:grpSpLocks/>
          </p:cNvGrpSpPr>
          <p:nvPr/>
        </p:nvGrpSpPr>
        <p:grpSpPr bwMode="auto">
          <a:xfrm>
            <a:off x="1357290" y="1214422"/>
            <a:ext cx="6386512" cy="5875337"/>
            <a:chOff x="1066" y="619"/>
            <a:chExt cx="4023" cy="3701"/>
          </a:xfrm>
        </p:grpSpPr>
        <p:sp>
          <p:nvSpPr>
            <p:cNvPr id="34824" name="AutoShape 4"/>
            <p:cNvSpPr>
              <a:spLocks noChangeAspect="1" noChangeArrowheads="1"/>
            </p:cNvSpPr>
            <p:nvPr/>
          </p:nvSpPr>
          <p:spPr bwMode="auto">
            <a:xfrm>
              <a:off x="1066" y="709"/>
              <a:ext cx="2813" cy="3611"/>
            </a:xfrm>
            <a:prstGeom prst="rect">
              <a:avLst/>
            </a:prstGeom>
            <a:noFill/>
            <a:ln w="9525">
              <a:noFill/>
              <a:miter lim="800000"/>
              <a:headEnd/>
              <a:tailEnd/>
            </a:ln>
          </p:spPr>
          <p:txBody>
            <a:bodyPr/>
            <a:lstStyle/>
            <a:p>
              <a:pPr algn="ctr">
                <a:spcBef>
                  <a:spcPct val="20000"/>
                </a:spcBef>
                <a:buClr>
                  <a:srgbClr val="FF0000"/>
                </a:buClr>
                <a:buFontTx/>
                <a:buChar char="•"/>
              </a:pPr>
              <a:endParaRPr lang="zh-CN" altLang="zh-CN">
                <a:ea typeface="方正舒体" pitchFamily="2" charset="-122"/>
              </a:endParaRPr>
            </a:p>
          </p:txBody>
        </p:sp>
        <p:sp>
          <p:nvSpPr>
            <p:cNvPr id="34825" name="Text Box 5"/>
            <p:cNvSpPr txBox="1">
              <a:spLocks noChangeArrowheads="1"/>
            </p:cNvSpPr>
            <p:nvPr/>
          </p:nvSpPr>
          <p:spPr bwMode="auto">
            <a:xfrm>
              <a:off x="4081" y="619"/>
              <a:ext cx="990" cy="285"/>
            </a:xfrm>
            <a:prstGeom prst="rect">
              <a:avLst/>
            </a:prstGeom>
            <a:solidFill>
              <a:srgbClr val="FFFFFF"/>
            </a:solidFill>
            <a:ln w="9525" algn="ctr">
              <a:solidFill>
                <a:srgbClr val="000000"/>
              </a:solidFill>
              <a:miter lim="800000"/>
              <a:headEnd/>
              <a:tailEnd/>
            </a:ln>
          </p:spPr>
          <p:txBody>
            <a:bodyPr/>
            <a:lstStyle/>
            <a:p>
              <a:pPr algn="ctr">
                <a:spcBef>
                  <a:spcPct val="20000"/>
                </a:spcBef>
                <a:buClr>
                  <a:srgbClr val="FF0000"/>
                </a:buClr>
              </a:pPr>
              <a:r>
                <a:rPr lang="zh-CN" altLang="en-US" sz="2000" dirty="0"/>
                <a:t>源代码 *</a:t>
              </a:r>
              <a:r>
                <a:rPr lang="en-US" altLang="zh-CN" sz="2000" dirty="0"/>
                <a:t>.c</a:t>
              </a:r>
              <a:endParaRPr lang="en-US" altLang="zh-CN" sz="2000" i="1" dirty="0">
                <a:ea typeface="方正舒体" pitchFamily="2" charset="-122"/>
              </a:endParaRPr>
            </a:p>
          </p:txBody>
        </p:sp>
        <p:sp>
          <p:nvSpPr>
            <p:cNvPr id="34826" name="Text Box 6"/>
            <p:cNvSpPr txBox="1">
              <a:spLocks noChangeArrowheads="1"/>
            </p:cNvSpPr>
            <p:nvPr/>
          </p:nvSpPr>
          <p:spPr bwMode="auto">
            <a:xfrm>
              <a:off x="4081" y="1384"/>
              <a:ext cx="986" cy="285"/>
            </a:xfrm>
            <a:prstGeom prst="rect">
              <a:avLst/>
            </a:prstGeom>
            <a:solidFill>
              <a:srgbClr val="FFFFFF"/>
            </a:solidFill>
            <a:ln w="9525" algn="ctr">
              <a:solidFill>
                <a:srgbClr val="000000"/>
              </a:solidFill>
              <a:miter lim="800000"/>
              <a:headEnd/>
              <a:tailEnd/>
            </a:ln>
          </p:spPr>
          <p:txBody>
            <a:bodyPr/>
            <a:lstStyle/>
            <a:p>
              <a:pPr algn="ctr">
                <a:spcBef>
                  <a:spcPct val="20000"/>
                </a:spcBef>
                <a:buClr>
                  <a:srgbClr val="FF0000"/>
                </a:buClr>
              </a:pPr>
              <a:r>
                <a:rPr lang="zh-CN" altLang="en-US" sz="2000" dirty="0" smtClean="0"/>
                <a:t>预处理*</a:t>
              </a:r>
              <a:r>
                <a:rPr lang="en-US" altLang="zh-CN" sz="2000" dirty="0" smtClean="0"/>
                <a:t>.</a:t>
              </a:r>
              <a:r>
                <a:rPr lang="en-US" altLang="zh-CN" sz="2000" dirty="0" err="1" smtClean="0"/>
                <a:t>i</a:t>
              </a:r>
              <a:endParaRPr lang="zh-CN" altLang="en-US" sz="2000" dirty="0"/>
            </a:p>
          </p:txBody>
        </p:sp>
        <p:sp>
          <p:nvSpPr>
            <p:cNvPr id="34827" name="Text Box 7"/>
            <p:cNvSpPr txBox="1">
              <a:spLocks noChangeArrowheads="1"/>
            </p:cNvSpPr>
            <p:nvPr/>
          </p:nvSpPr>
          <p:spPr bwMode="auto">
            <a:xfrm>
              <a:off x="4081" y="2149"/>
              <a:ext cx="990" cy="285"/>
            </a:xfrm>
            <a:prstGeom prst="rect">
              <a:avLst/>
            </a:prstGeom>
            <a:solidFill>
              <a:srgbClr val="FFFFFF"/>
            </a:solidFill>
            <a:ln w="9525" algn="ctr">
              <a:solidFill>
                <a:srgbClr val="000000"/>
              </a:solidFill>
              <a:miter lim="800000"/>
              <a:headEnd/>
              <a:tailEnd/>
            </a:ln>
          </p:spPr>
          <p:txBody>
            <a:bodyPr/>
            <a:lstStyle/>
            <a:p>
              <a:pPr algn="just">
                <a:spcBef>
                  <a:spcPct val="20000"/>
                </a:spcBef>
                <a:buClr>
                  <a:srgbClr val="FF0000"/>
                </a:buClr>
              </a:pPr>
              <a:r>
                <a:rPr lang="zh-CN" altLang="en-US" sz="2000" dirty="0" smtClean="0"/>
                <a:t>汇编文件 </a:t>
              </a:r>
              <a:r>
                <a:rPr lang="zh-CN" altLang="en-US" sz="2000" dirty="0"/>
                <a:t>*</a:t>
              </a:r>
              <a:r>
                <a:rPr lang="en-US" altLang="zh-CN" sz="2000" dirty="0" smtClean="0"/>
                <a:t>.s</a:t>
              </a:r>
              <a:endParaRPr lang="en-US" altLang="zh-CN" sz="2000" dirty="0"/>
            </a:p>
          </p:txBody>
        </p:sp>
        <p:sp>
          <p:nvSpPr>
            <p:cNvPr id="34828" name="Text Box 8"/>
            <p:cNvSpPr txBox="1">
              <a:spLocks noChangeArrowheads="1"/>
            </p:cNvSpPr>
            <p:nvPr/>
          </p:nvSpPr>
          <p:spPr bwMode="auto">
            <a:xfrm>
              <a:off x="3766" y="1024"/>
              <a:ext cx="986" cy="285"/>
            </a:xfrm>
            <a:prstGeom prst="rect">
              <a:avLst/>
            </a:prstGeom>
            <a:solidFill>
              <a:srgbClr val="FFFFFF"/>
            </a:solidFill>
            <a:ln w="9525" algn="ctr">
              <a:noFill/>
              <a:miter lim="800000"/>
              <a:headEnd/>
              <a:tailEnd/>
            </a:ln>
          </p:spPr>
          <p:txBody>
            <a:bodyPr/>
            <a:lstStyle/>
            <a:p>
              <a:pPr algn="ctr">
                <a:spcBef>
                  <a:spcPct val="20000"/>
                </a:spcBef>
                <a:buClr>
                  <a:srgbClr val="FF0000"/>
                </a:buClr>
              </a:pPr>
              <a:r>
                <a:rPr lang="zh-CN" altLang="en-US" sz="2000" dirty="0" smtClean="0"/>
                <a:t>预处理</a:t>
              </a:r>
              <a:endParaRPr lang="zh-CN" altLang="en-US" sz="2000" dirty="0"/>
            </a:p>
          </p:txBody>
        </p:sp>
        <p:sp>
          <p:nvSpPr>
            <p:cNvPr id="34829" name="Text Box 9"/>
            <p:cNvSpPr txBox="1">
              <a:spLocks noChangeArrowheads="1"/>
            </p:cNvSpPr>
            <p:nvPr/>
          </p:nvSpPr>
          <p:spPr bwMode="auto">
            <a:xfrm>
              <a:off x="4081" y="2914"/>
              <a:ext cx="1008" cy="283"/>
            </a:xfrm>
            <a:prstGeom prst="rect">
              <a:avLst/>
            </a:prstGeom>
            <a:solidFill>
              <a:srgbClr val="FFFFFF"/>
            </a:solidFill>
            <a:ln w="9525" algn="ctr">
              <a:solidFill>
                <a:srgbClr val="000000"/>
              </a:solidFill>
              <a:miter lim="800000"/>
              <a:headEnd/>
              <a:tailEnd/>
            </a:ln>
          </p:spPr>
          <p:txBody>
            <a:bodyPr/>
            <a:lstStyle/>
            <a:p>
              <a:pPr algn="just">
                <a:spcBef>
                  <a:spcPct val="20000"/>
                </a:spcBef>
                <a:buClr>
                  <a:srgbClr val="FF0000"/>
                </a:buClr>
              </a:pPr>
              <a:r>
                <a:rPr lang="zh-CN" altLang="en-US" sz="2000" dirty="0"/>
                <a:t>目标代码 *</a:t>
              </a:r>
              <a:r>
                <a:rPr lang="en-US" altLang="zh-CN" sz="2000" dirty="0"/>
                <a:t>.o</a:t>
              </a:r>
            </a:p>
          </p:txBody>
        </p:sp>
        <p:sp>
          <p:nvSpPr>
            <p:cNvPr id="34830" name="Text Box 10"/>
            <p:cNvSpPr txBox="1">
              <a:spLocks noChangeArrowheads="1"/>
            </p:cNvSpPr>
            <p:nvPr/>
          </p:nvSpPr>
          <p:spPr bwMode="auto">
            <a:xfrm>
              <a:off x="4081" y="3679"/>
              <a:ext cx="987" cy="283"/>
            </a:xfrm>
            <a:prstGeom prst="rect">
              <a:avLst/>
            </a:prstGeom>
            <a:solidFill>
              <a:srgbClr val="FFFFFF"/>
            </a:solidFill>
            <a:ln w="9525" algn="ctr">
              <a:solidFill>
                <a:srgbClr val="000000"/>
              </a:solidFill>
              <a:miter lim="800000"/>
              <a:headEnd/>
              <a:tailEnd/>
            </a:ln>
          </p:spPr>
          <p:txBody>
            <a:bodyPr/>
            <a:lstStyle/>
            <a:p>
              <a:pPr algn="ctr">
                <a:spcBef>
                  <a:spcPct val="20000"/>
                </a:spcBef>
                <a:buClr>
                  <a:srgbClr val="FF0000"/>
                </a:buClr>
              </a:pPr>
              <a:r>
                <a:rPr lang="zh-CN" altLang="en-US" sz="2000"/>
                <a:t>可执行文件</a:t>
              </a:r>
            </a:p>
          </p:txBody>
        </p:sp>
        <p:sp>
          <p:nvSpPr>
            <p:cNvPr id="34839" name="Text Box 23"/>
            <p:cNvSpPr txBox="1">
              <a:spLocks noChangeArrowheads="1"/>
            </p:cNvSpPr>
            <p:nvPr/>
          </p:nvSpPr>
          <p:spPr bwMode="auto">
            <a:xfrm>
              <a:off x="3856" y="3319"/>
              <a:ext cx="987" cy="285"/>
            </a:xfrm>
            <a:prstGeom prst="rect">
              <a:avLst/>
            </a:prstGeom>
            <a:noFill/>
            <a:ln w="9525" algn="ctr">
              <a:noFill/>
              <a:miter lim="800000"/>
              <a:headEnd/>
              <a:tailEnd/>
            </a:ln>
          </p:spPr>
          <p:txBody>
            <a:bodyPr/>
            <a:lstStyle/>
            <a:p>
              <a:pPr algn="ctr">
                <a:spcBef>
                  <a:spcPct val="20000"/>
                </a:spcBef>
                <a:buClr>
                  <a:srgbClr val="FF0000"/>
                </a:buClr>
              </a:pPr>
              <a:r>
                <a:rPr lang="zh-CN" altLang="en-US" sz="2000"/>
                <a:t>链接</a:t>
              </a:r>
            </a:p>
          </p:txBody>
        </p:sp>
      </p:grpSp>
      <p:cxnSp>
        <p:nvCxnSpPr>
          <p:cNvPr id="33" name="直接箭头连接符 32"/>
          <p:cNvCxnSpPr/>
          <p:nvPr/>
        </p:nvCxnSpPr>
        <p:spPr>
          <a:xfrm rot="5400000">
            <a:off x="6715934" y="2070884"/>
            <a:ext cx="57071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6715934" y="3285330"/>
            <a:ext cx="57071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5400000">
            <a:off x="6715934" y="4499776"/>
            <a:ext cx="57071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6715934" y="5714222"/>
            <a:ext cx="57071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 Box 17"/>
          <p:cNvSpPr txBox="1">
            <a:spLocks noChangeArrowheads="1"/>
          </p:cNvSpPr>
          <p:nvPr/>
        </p:nvSpPr>
        <p:spPr bwMode="auto">
          <a:xfrm>
            <a:off x="5929322" y="4286256"/>
            <a:ext cx="1143008" cy="451235"/>
          </a:xfrm>
          <a:prstGeom prst="rect">
            <a:avLst/>
          </a:prstGeom>
          <a:noFill/>
          <a:ln w="9525" algn="ctr">
            <a:noFill/>
            <a:miter lim="800000"/>
            <a:headEnd/>
            <a:tailEnd/>
          </a:ln>
        </p:spPr>
        <p:txBody>
          <a:bodyPr/>
          <a:lstStyle/>
          <a:p>
            <a:pPr algn="ctr">
              <a:spcBef>
                <a:spcPct val="20000"/>
              </a:spcBef>
              <a:buClr>
                <a:srgbClr val="FF0000"/>
              </a:buClr>
            </a:pPr>
            <a:r>
              <a:rPr lang="zh-CN" altLang="en-US" sz="2000" dirty="0" smtClean="0"/>
              <a:t>汇编</a:t>
            </a:r>
            <a:endParaRPr lang="zh-CN" altLang="en-US" sz="2000" dirty="0"/>
          </a:p>
        </p:txBody>
      </p:sp>
      <p:sp>
        <p:nvSpPr>
          <p:cNvPr id="40" name="Text Box 17"/>
          <p:cNvSpPr txBox="1">
            <a:spLocks noChangeArrowheads="1"/>
          </p:cNvSpPr>
          <p:nvPr/>
        </p:nvSpPr>
        <p:spPr bwMode="auto">
          <a:xfrm>
            <a:off x="5929323" y="3071810"/>
            <a:ext cx="1214446" cy="451235"/>
          </a:xfrm>
          <a:prstGeom prst="rect">
            <a:avLst/>
          </a:prstGeom>
          <a:noFill/>
          <a:ln w="9525" algn="ctr">
            <a:noFill/>
            <a:miter lim="800000"/>
            <a:headEnd/>
            <a:tailEnd/>
          </a:ln>
        </p:spPr>
        <p:txBody>
          <a:bodyPr/>
          <a:lstStyle/>
          <a:p>
            <a:pPr algn="ctr">
              <a:spcBef>
                <a:spcPct val="20000"/>
              </a:spcBef>
              <a:buClr>
                <a:srgbClr val="FF0000"/>
              </a:buClr>
            </a:pPr>
            <a:r>
              <a:rPr lang="zh-CN" altLang="en-US" sz="2000" dirty="0" smtClean="0"/>
              <a:t>编译</a:t>
            </a:r>
            <a:endParaRPr lang="zh-CN" altLang="en-US" sz="20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标题 4"/>
          <p:cNvSpPr>
            <a:spLocks noGrp="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编译器的主要组件</a:t>
            </a:r>
          </a:p>
        </p:txBody>
      </p:sp>
      <p:sp>
        <p:nvSpPr>
          <p:cNvPr id="35844" name="内容占位符 1"/>
          <p:cNvSpPr>
            <a:spLocks noGrp="1"/>
          </p:cNvSpPr>
          <p:nvPr>
            <p:ph idx="1"/>
          </p:nvPr>
        </p:nvSpPr>
        <p:spPr/>
        <p:txBody>
          <a:bodyPr/>
          <a:lstStyle/>
          <a:p>
            <a:pPr eaLnBrk="1" hangingPunct="1"/>
            <a:r>
              <a:rPr lang="zh-CN" altLang="en-US" sz="2500" u="sng" smtClean="0">
                <a:latin typeface="华文楷体" pitchFamily="2" charset="-122"/>
                <a:ea typeface="华文楷体" pitchFamily="2" charset="-122"/>
              </a:rPr>
              <a:t>分析器</a:t>
            </a:r>
            <a:r>
              <a:rPr lang="zh-CN" altLang="en-US" sz="2500" smtClean="0">
                <a:latin typeface="华文楷体" pitchFamily="2" charset="-122"/>
                <a:ea typeface="华文楷体" pitchFamily="2" charset="-122"/>
              </a:rPr>
              <a:t>：分析器将源语言程序代码转换为汇编语言。因为要从一种格式转换为另一种格式（</a:t>
            </a:r>
            <a:r>
              <a:rPr lang="en-US" altLang="zh-CN" sz="2500" smtClean="0">
                <a:latin typeface="华文楷体" pitchFamily="2" charset="-122"/>
                <a:ea typeface="华文楷体" pitchFamily="2" charset="-122"/>
              </a:rPr>
              <a:t>C</a:t>
            </a:r>
            <a:r>
              <a:rPr lang="zh-CN" altLang="en-US" sz="2500" smtClean="0">
                <a:latin typeface="华文楷体" pitchFamily="2" charset="-122"/>
                <a:ea typeface="华文楷体" pitchFamily="2" charset="-122"/>
              </a:rPr>
              <a:t>到汇编），所以分析器需要知道目标机器的汇编语言。</a:t>
            </a:r>
          </a:p>
          <a:p>
            <a:pPr eaLnBrk="1" hangingPunct="1"/>
            <a:r>
              <a:rPr lang="zh-CN" altLang="en-US" sz="2500" u="sng" smtClean="0">
                <a:latin typeface="华文楷体" pitchFamily="2" charset="-122"/>
                <a:ea typeface="华文楷体" pitchFamily="2" charset="-122"/>
              </a:rPr>
              <a:t>汇编器</a:t>
            </a:r>
            <a:r>
              <a:rPr lang="zh-CN" altLang="en-US" sz="2500" smtClean="0">
                <a:latin typeface="华文楷体" pitchFamily="2" charset="-122"/>
                <a:ea typeface="华文楷体" pitchFamily="2" charset="-122"/>
              </a:rPr>
              <a:t>：汇编器将汇编语言代码转换为</a:t>
            </a:r>
            <a:r>
              <a:rPr lang="en-US" altLang="zh-CN" sz="2500" smtClean="0">
                <a:latin typeface="华文楷体" pitchFamily="2" charset="-122"/>
                <a:ea typeface="华文楷体" pitchFamily="2" charset="-122"/>
              </a:rPr>
              <a:t>CPU</a:t>
            </a:r>
            <a:r>
              <a:rPr lang="zh-CN" altLang="en-US" sz="2500" smtClean="0">
                <a:latin typeface="华文楷体" pitchFamily="2" charset="-122"/>
                <a:ea typeface="华文楷体" pitchFamily="2" charset="-122"/>
              </a:rPr>
              <a:t>可以执行字节码。</a:t>
            </a:r>
          </a:p>
          <a:p>
            <a:pPr eaLnBrk="1" hangingPunct="1"/>
            <a:r>
              <a:rPr lang="zh-CN" altLang="en-US" sz="2500" u="sng" smtClean="0">
                <a:latin typeface="华文楷体" pitchFamily="2" charset="-122"/>
                <a:ea typeface="华文楷体" pitchFamily="2" charset="-122"/>
              </a:rPr>
              <a:t>链接器</a:t>
            </a:r>
            <a:r>
              <a:rPr lang="zh-CN" altLang="en-US" sz="2500" smtClean="0">
                <a:latin typeface="华文楷体" pitchFamily="2" charset="-122"/>
                <a:ea typeface="华文楷体" pitchFamily="2" charset="-122"/>
              </a:rPr>
              <a:t>：链接器将汇编器生成的单独的目标文件组合成可执行的应用程序。链接器需要知道这种目标格式以便工作。</a:t>
            </a:r>
          </a:p>
          <a:p>
            <a:pPr eaLnBrk="1" hangingPunct="1"/>
            <a:r>
              <a:rPr lang="zh-CN" altLang="en-US" sz="2500" u="sng" smtClean="0">
                <a:latin typeface="华文楷体" pitchFamily="2" charset="-122"/>
                <a:ea typeface="华文楷体" pitchFamily="2" charset="-122"/>
              </a:rPr>
              <a:t>标准</a:t>
            </a:r>
            <a:r>
              <a:rPr lang="en-US" altLang="zh-CN" sz="2500" u="sng" smtClean="0">
                <a:latin typeface="华文楷体" pitchFamily="2" charset="-122"/>
                <a:ea typeface="华文楷体" pitchFamily="2" charset="-122"/>
              </a:rPr>
              <a:t>C</a:t>
            </a:r>
            <a:r>
              <a:rPr lang="zh-CN" altLang="en-US" sz="2500" u="sng" smtClean="0">
                <a:latin typeface="华文楷体" pitchFamily="2" charset="-122"/>
                <a:ea typeface="华文楷体" pitchFamily="2" charset="-122"/>
              </a:rPr>
              <a:t>库</a:t>
            </a:r>
            <a:r>
              <a:rPr lang="zh-CN" altLang="en-US" sz="2500" smtClean="0">
                <a:latin typeface="华文楷体" pitchFamily="2" charset="-122"/>
                <a:ea typeface="华文楷体" pitchFamily="2" charset="-122"/>
              </a:rPr>
              <a:t>：核心的</a:t>
            </a:r>
            <a:r>
              <a:rPr lang="en-US" altLang="zh-CN" sz="2500" smtClean="0">
                <a:latin typeface="华文楷体" pitchFamily="2" charset="-122"/>
                <a:ea typeface="华文楷体" pitchFamily="2" charset="-122"/>
              </a:rPr>
              <a:t>C</a:t>
            </a:r>
            <a:r>
              <a:rPr lang="zh-CN" altLang="en-US" sz="2500" smtClean="0">
                <a:latin typeface="华文楷体" pitchFamily="2" charset="-122"/>
                <a:ea typeface="华文楷体" pitchFamily="2" charset="-122"/>
              </a:rPr>
              <a:t>函数都有一个主要的</a:t>
            </a:r>
            <a:r>
              <a:rPr lang="en-US" altLang="zh-CN" sz="2500" smtClean="0">
                <a:latin typeface="华文楷体" pitchFamily="2" charset="-122"/>
                <a:ea typeface="华文楷体" pitchFamily="2" charset="-122"/>
              </a:rPr>
              <a:t>C</a:t>
            </a:r>
            <a:r>
              <a:rPr lang="zh-CN" altLang="en-US" sz="2500" smtClean="0">
                <a:latin typeface="华文楷体" pitchFamily="2" charset="-122"/>
                <a:ea typeface="华文楷体" pitchFamily="2" charset="-122"/>
              </a:rPr>
              <a:t>库来提供。如果在应用程序中用到了</a:t>
            </a:r>
            <a:r>
              <a:rPr lang="en-US" altLang="zh-CN" sz="2500" smtClean="0">
                <a:latin typeface="华文楷体" pitchFamily="2" charset="-122"/>
                <a:ea typeface="华文楷体" pitchFamily="2" charset="-122"/>
              </a:rPr>
              <a:t>C</a:t>
            </a:r>
            <a:r>
              <a:rPr lang="zh-CN" altLang="en-US" sz="2500" smtClean="0">
                <a:latin typeface="华文楷体" pitchFamily="2" charset="-122"/>
                <a:ea typeface="华文楷体" pitchFamily="2" charset="-122"/>
              </a:rPr>
              <a:t>库中的函数，这个库就会通过链接器和源代码连接来生成最终的可执行程序。</a:t>
            </a:r>
          </a:p>
          <a:p>
            <a:pPr eaLnBrk="1" hangingPunct="1"/>
            <a:endParaRPr lang="en-US" altLang="zh-CN" smtClean="0">
              <a:latin typeface="华文楷体" pitchFamily="2" charset="-122"/>
              <a:ea typeface="华文楷体" pitchFamily="2" charset="-122"/>
            </a:endParaRPr>
          </a:p>
        </p:txBody>
      </p:sp>
      <p:sp>
        <p:nvSpPr>
          <p:cNvPr id="3584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2"/>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的执行过程</a:t>
            </a:r>
            <a:endParaRPr lang="zh-CN" altLang="zh-CN" b="1" smtClean="0">
              <a:solidFill>
                <a:schemeClr val="tx1"/>
              </a:solidFill>
              <a:latin typeface="微软雅黑" pitchFamily="34" charset="-122"/>
              <a:ea typeface="微软雅黑" pitchFamily="34" charset="-122"/>
            </a:endParaRPr>
          </a:p>
        </p:txBody>
      </p:sp>
      <p:sp>
        <p:nvSpPr>
          <p:cNvPr id="36871" name="Rectangle 3"/>
          <p:cNvSpPr>
            <a:spLocks noGrp="1"/>
          </p:cNvSpPr>
          <p:nvPr>
            <p:ph idx="1"/>
          </p:nvPr>
        </p:nvSpPr>
        <p:spPr/>
        <p:txBody>
          <a:bodyPr>
            <a:normAutofit/>
          </a:bodyPr>
          <a:lstStyle/>
          <a:p>
            <a:pPr eaLnBrk="1" hangingPunct="1">
              <a:lnSpc>
                <a:spcPct val="150000"/>
              </a:lnSpc>
            </a:pPr>
            <a:r>
              <a:rPr lang="zh-CN" altLang="en-US" sz="2400" dirty="0" smtClean="0">
                <a:latin typeface="华文楷体" pitchFamily="2" charset="-122"/>
                <a:ea typeface="华文楷体" pitchFamily="2" charset="-122"/>
              </a:rPr>
              <a:t>调用</a:t>
            </a:r>
            <a:r>
              <a:rPr lang="en-US" altLang="zh-CN" sz="2400" b="1" i="1" dirty="0" err="1" smtClean="0">
                <a:latin typeface="华文楷体" pitchFamily="2" charset="-122"/>
                <a:ea typeface="华文楷体" pitchFamily="2" charset="-122"/>
              </a:rPr>
              <a:t>cpp</a:t>
            </a:r>
            <a:r>
              <a:rPr lang="zh-CN" altLang="en-US" sz="2400" dirty="0" smtClean="0">
                <a:latin typeface="华文楷体" pitchFamily="2" charset="-122"/>
                <a:ea typeface="华文楷体" pitchFamily="2" charset="-122"/>
              </a:rPr>
              <a:t>进行预处理，对源代码文件中的文件包含</a:t>
            </a:r>
            <a:r>
              <a:rPr lang="en-US" altLang="zh-CN" sz="2400" dirty="0" smtClean="0">
                <a:latin typeface="华文楷体" pitchFamily="2" charset="-122"/>
                <a:ea typeface="华文楷体" pitchFamily="2" charset="-122"/>
              </a:rPr>
              <a:t>(include)</a:t>
            </a:r>
            <a:r>
              <a:rPr lang="zh-CN" altLang="en-US" sz="2400" dirty="0" smtClean="0">
                <a:latin typeface="华文楷体" pitchFamily="2" charset="-122"/>
                <a:ea typeface="华文楷体" pitchFamily="2" charset="-122"/>
              </a:rPr>
              <a:t>、预编译语句</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如宏定义</a:t>
            </a:r>
            <a:r>
              <a:rPr lang="en-US" altLang="zh-CN" sz="2400" dirty="0" smtClean="0">
                <a:latin typeface="华文楷体" pitchFamily="2" charset="-122"/>
                <a:ea typeface="华文楷体" pitchFamily="2" charset="-122"/>
              </a:rPr>
              <a:t>define</a:t>
            </a:r>
            <a:r>
              <a:rPr lang="zh-CN" altLang="en-US" sz="2400" dirty="0" smtClean="0">
                <a:latin typeface="华文楷体" pitchFamily="2" charset="-122"/>
                <a:ea typeface="华文楷体" pitchFamily="2" charset="-122"/>
              </a:rPr>
              <a:t>等</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进行分析；</a:t>
            </a:r>
          </a:p>
          <a:p>
            <a:pPr eaLnBrk="1" hangingPunct="1">
              <a:lnSpc>
                <a:spcPct val="150000"/>
              </a:lnSpc>
            </a:pPr>
            <a:r>
              <a:rPr lang="zh-CN" altLang="en-US" sz="2400" dirty="0" smtClean="0">
                <a:latin typeface="华文楷体" pitchFamily="2" charset="-122"/>
                <a:ea typeface="华文楷体" pitchFamily="2" charset="-122"/>
              </a:rPr>
              <a:t>调用</a:t>
            </a:r>
            <a:r>
              <a:rPr lang="en-US" altLang="zh-CN" sz="2400" b="1" i="1" dirty="0" smtClean="0">
                <a:latin typeface="华文楷体" pitchFamily="2" charset="-122"/>
                <a:ea typeface="华文楷体" pitchFamily="2" charset="-122"/>
              </a:rPr>
              <a:t>cc1</a:t>
            </a:r>
            <a:r>
              <a:rPr lang="zh-CN" altLang="en-US" sz="2400" dirty="0" smtClean="0">
                <a:latin typeface="华文楷体" pitchFamily="2" charset="-122"/>
                <a:ea typeface="华文楷体" pitchFamily="2" charset="-122"/>
              </a:rPr>
              <a:t>进行编译，生成</a:t>
            </a:r>
            <a:r>
              <a:rPr lang="en-US" altLang="zh-CN" sz="2400" dirty="0" smtClean="0">
                <a:latin typeface="华文楷体" pitchFamily="2" charset="-122"/>
                <a:ea typeface="华文楷体" pitchFamily="2" charset="-122"/>
              </a:rPr>
              <a:t>.s</a:t>
            </a:r>
            <a:r>
              <a:rPr lang="zh-CN" altLang="en-US" sz="2400" dirty="0" smtClean="0">
                <a:latin typeface="华文楷体" pitchFamily="2" charset="-122"/>
                <a:ea typeface="华文楷体" pitchFamily="2" charset="-122"/>
              </a:rPr>
              <a:t>为后缀的汇编源文件；</a:t>
            </a:r>
          </a:p>
          <a:p>
            <a:pPr eaLnBrk="1" hangingPunct="1">
              <a:lnSpc>
                <a:spcPct val="150000"/>
              </a:lnSpc>
            </a:pPr>
            <a:r>
              <a:rPr lang="zh-CN" altLang="en-US" sz="2400" dirty="0" smtClean="0">
                <a:latin typeface="华文楷体" pitchFamily="2" charset="-122"/>
                <a:ea typeface="华文楷体" pitchFamily="2" charset="-122"/>
              </a:rPr>
              <a:t>调用</a:t>
            </a:r>
            <a:r>
              <a:rPr lang="en-US" altLang="zh-CN" sz="2400" b="1" i="1" dirty="0" smtClean="0">
                <a:latin typeface="华文楷体" pitchFamily="2" charset="-122"/>
                <a:ea typeface="华文楷体" pitchFamily="2" charset="-122"/>
              </a:rPr>
              <a:t>as</a:t>
            </a:r>
            <a:r>
              <a:rPr lang="zh-CN" altLang="en-US" sz="2400" dirty="0" smtClean="0">
                <a:latin typeface="华文楷体" pitchFamily="2" charset="-122"/>
                <a:ea typeface="华文楷体" pitchFamily="2" charset="-122"/>
              </a:rPr>
              <a:t>进行汇编，汇编语言文件经过预编译和汇编之后都生成以</a:t>
            </a:r>
            <a:r>
              <a:rPr lang="en-US" altLang="zh-CN" sz="2400" dirty="0" smtClean="0">
                <a:latin typeface="华文楷体" pitchFamily="2" charset="-122"/>
                <a:ea typeface="华文楷体" pitchFamily="2" charset="-122"/>
              </a:rPr>
              <a:t>.o</a:t>
            </a:r>
            <a:r>
              <a:rPr lang="zh-CN" altLang="en-US" sz="2400" dirty="0" smtClean="0">
                <a:latin typeface="华文楷体" pitchFamily="2" charset="-122"/>
                <a:ea typeface="华文楷体" pitchFamily="2" charset="-122"/>
              </a:rPr>
              <a:t>为后缀的目标文件；</a:t>
            </a:r>
          </a:p>
          <a:p>
            <a:pPr eaLnBrk="1" hangingPunct="1">
              <a:lnSpc>
                <a:spcPct val="150000"/>
              </a:lnSpc>
            </a:pPr>
            <a:r>
              <a:rPr lang="zh-CN" altLang="en-US" sz="2400" dirty="0" smtClean="0">
                <a:latin typeface="华文楷体" pitchFamily="2" charset="-122"/>
                <a:ea typeface="华文楷体" pitchFamily="2" charset="-122"/>
              </a:rPr>
              <a:t>调用</a:t>
            </a:r>
            <a:r>
              <a:rPr lang="en-US" altLang="zh-CN" sz="2400" b="1" i="1" dirty="0" smtClean="0">
                <a:latin typeface="华文楷体" pitchFamily="2" charset="-122"/>
                <a:ea typeface="华文楷体" pitchFamily="2" charset="-122"/>
              </a:rPr>
              <a:t>ld</a:t>
            </a:r>
            <a:r>
              <a:rPr lang="zh-CN" altLang="en-US" sz="2400" dirty="0" smtClean="0">
                <a:latin typeface="华文楷体" pitchFamily="2" charset="-122"/>
                <a:ea typeface="华文楷体" pitchFamily="2" charset="-122"/>
              </a:rPr>
              <a:t>进行链接，所有的目标文件被安排在可执行程序中的恰当的位置。同时，该程序所调用到的库函数也从各自所在的档案库中链接到合适的地方</a:t>
            </a:r>
            <a:r>
              <a:rPr lang="zh-CN" altLang="en-US" sz="2400" dirty="0" smtClean="0">
                <a:ea typeface="华文楷体" pitchFamily="2" charset="-122"/>
              </a:rPr>
              <a:t>。</a:t>
            </a:r>
            <a:endParaRPr lang="zh-CN" altLang="zh-CN" sz="2400" dirty="0" smtClean="0">
              <a:ea typeface="华文楷体" pitchFamily="2" charset="-122"/>
            </a:endParaRPr>
          </a:p>
        </p:txBody>
      </p:sp>
      <p:sp>
        <p:nvSpPr>
          <p:cNvPr id="36866"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36869" name="页脚占位符 5"/>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normAutofit/>
          </a:bodyPr>
          <a:lstStyle/>
          <a:p>
            <a:pPr eaLnBrk="1" hangingPunct="1">
              <a:spcBef>
                <a:spcPct val="50000"/>
              </a:spcBef>
            </a:pPr>
            <a:r>
              <a:rPr lang="en-US" altLang="zh-CN" b="1" smtClean="0">
                <a:solidFill>
                  <a:schemeClr val="tx1"/>
                </a:solidFill>
                <a:latin typeface="微软雅黑" pitchFamily="34" charset="-122"/>
                <a:ea typeface="微软雅黑" pitchFamily="34" charset="-122"/>
              </a:rPr>
              <a:t>“hello”</a:t>
            </a:r>
            <a:r>
              <a:rPr lang="zh-CN" altLang="en-US" b="1" smtClean="0">
                <a:solidFill>
                  <a:schemeClr val="tx1"/>
                </a:solidFill>
                <a:latin typeface="微软雅黑" pitchFamily="34" charset="-122"/>
                <a:ea typeface="微软雅黑" pitchFamily="34" charset="-122"/>
              </a:rPr>
              <a:t>的演变历程</a:t>
            </a:r>
          </a:p>
        </p:txBody>
      </p:sp>
      <p:sp>
        <p:nvSpPr>
          <p:cNvPr id="24" name="内容占位符 23"/>
          <p:cNvSpPr>
            <a:spLocks noGrp="1"/>
          </p:cNvSpPr>
          <p:nvPr>
            <p:ph idx="1"/>
          </p:nvPr>
        </p:nvSpPr>
        <p:spPr/>
        <p:txBody>
          <a:bodyPr/>
          <a:lstStyle/>
          <a:p>
            <a:endParaRPr lang="zh-CN" altLang="en-US"/>
          </a:p>
        </p:txBody>
      </p:sp>
      <p:sp>
        <p:nvSpPr>
          <p:cNvPr id="37890"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grpSp>
        <p:nvGrpSpPr>
          <p:cNvPr id="2" name="Group 32"/>
          <p:cNvGrpSpPr>
            <a:grpSpLocks/>
          </p:cNvGrpSpPr>
          <p:nvPr/>
        </p:nvGrpSpPr>
        <p:grpSpPr bwMode="auto">
          <a:xfrm>
            <a:off x="179388" y="1628775"/>
            <a:ext cx="8675687" cy="3168650"/>
            <a:chOff x="113" y="1026"/>
            <a:chExt cx="5465" cy="1996"/>
          </a:xfrm>
        </p:grpSpPr>
        <p:sp>
          <p:nvSpPr>
            <p:cNvPr id="37895" name="Text Box 5"/>
            <p:cNvSpPr txBox="1">
              <a:spLocks noChangeArrowheads="1"/>
            </p:cNvSpPr>
            <p:nvPr/>
          </p:nvSpPr>
          <p:spPr bwMode="auto">
            <a:xfrm>
              <a:off x="567" y="1461"/>
              <a:ext cx="817" cy="926"/>
            </a:xfrm>
            <a:prstGeom prst="rect">
              <a:avLst/>
            </a:prstGeom>
            <a:gradFill rotWithShape="1">
              <a:gsLst>
                <a:gs pos="0">
                  <a:schemeClr val="bg2"/>
                </a:gs>
                <a:gs pos="100000">
                  <a:schemeClr val="accent1"/>
                </a:gs>
              </a:gsLst>
              <a:path path="shape">
                <a:fillToRect l="50000" t="50000" r="50000" b="50000"/>
              </a:path>
            </a:gradFill>
            <a:ln w="6350" cap="sq">
              <a:solidFill>
                <a:schemeClr val="tx1"/>
              </a:solidFill>
              <a:miter lim="800000"/>
              <a:headEnd type="none" w="sm" len="sm"/>
              <a:tailEnd type="none" w="sm" len="sm"/>
            </a:ln>
          </p:spPr>
          <p:txBody>
            <a:bodyPr/>
            <a:lstStyle/>
            <a:p>
              <a:pPr>
                <a:spcBef>
                  <a:spcPct val="50000"/>
                </a:spcBef>
              </a:pPr>
              <a:r>
                <a:rPr lang="en-US" altLang="zh-CN" dirty="0"/>
                <a:t>Pre-processor</a:t>
              </a:r>
              <a:br>
                <a:rPr lang="en-US" altLang="zh-CN" dirty="0"/>
              </a:br>
              <a:r>
                <a:rPr lang="en-US" altLang="zh-CN" dirty="0"/>
                <a:t>(</a:t>
              </a:r>
              <a:r>
                <a:rPr lang="en-US" altLang="zh-CN" dirty="0" err="1"/>
                <a:t>cpp</a:t>
              </a:r>
              <a:r>
                <a:rPr lang="en-US" altLang="zh-CN" dirty="0"/>
                <a:t> / </a:t>
              </a:r>
              <a:br>
                <a:rPr lang="en-US" altLang="zh-CN" dirty="0"/>
              </a:br>
              <a:r>
                <a:rPr lang="en-US" altLang="zh-CN" dirty="0" err="1"/>
                <a:t>g</a:t>
              </a:r>
              <a:r>
                <a:rPr lang="en-US" altLang="zh-CN" dirty="0" err="1" smtClean="0"/>
                <a:t>cc</a:t>
              </a:r>
              <a:r>
                <a:rPr lang="en-US" altLang="zh-CN" dirty="0" smtClean="0"/>
                <a:t> </a:t>
              </a:r>
              <a:r>
                <a:rPr lang="en-US" altLang="zh-CN" dirty="0"/>
                <a:t>-E)</a:t>
              </a:r>
            </a:p>
          </p:txBody>
        </p:sp>
        <p:sp>
          <p:nvSpPr>
            <p:cNvPr id="37896" name="Text Box 14"/>
            <p:cNvSpPr txBox="1">
              <a:spLocks noChangeArrowheads="1"/>
            </p:cNvSpPr>
            <p:nvPr/>
          </p:nvSpPr>
          <p:spPr bwMode="auto">
            <a:xfrm>
              <a:off x="1746" y="1461"/>
              <a:ext cx="817" cy="926"/>
            </a:xfrm>
            <a:prstGeom prst="rect">
              <a:avLst/>
            </a:prstGeom>
            <a:gradFill rotWithShape="1">
              <a:gsLst>
                <a:gs pos="0">
                  <a:schemeClr val="bg2"/>
                </a:gs>
                <a:gs pos="100000">
                  <a:schemeClr val="accent1"/>
                </a:gs>
              </a:gsLst>
              <a:path path="shape">
                <a:fillToRect l="50000" t="50000" r="50000" b="50000"/>
              </a:path>
            </a:gradFill>
            <a:ln w="6350" cap="sq">
              <a:solidFill>
                <a:schemeClr val="tx1"/>
              </a:solidFill>
              <a:miter lim="800000"/>
              <a:headEnd type="none" w="sm" len="sm"/>
              <a:tailEnd type="none" w="sm" len="sm"/>
            </a:ln>
          </p:spPr>
          <p:txBody>
            <a:bodyPr anchor="ctr"/>
            <a:lstStyle/>
            <a:p>
              <a:pPr>
                <a:spcBef>
                  <a:spcPct val="50000"/>
                </a:spcBef>
              </a:pPr>
              <a:r>
                <a:rPr lang="en-US" altLang="zh-CN" dirty="0"/>
                <a:t>Compiler</a:t>
              </a:r>
            </a:p>
            <a:p>
              <a:pPr>
                <a:spcBef>
                  <a:spcPct val="50000"/>
                </a:spcBef>
              </a:pPr>
              <a:r>
                <a:rPr lang="en-US" altLang="zh-CN" dirty="0"/>
                <a:t>(cc1 / </a:t>
              </a:r>
              <a:br>
                <a:rPr lang="en-US" altLang="zh-CN" dirty="0"/>
              </a:br>
              <a:r>
                <a:rPr lang="en-US" altLang="zh-CN" dirty="0" err="1"/>
                <a:t>g</a:t>
              </a:r>
              <a:r>
                <a:rPr lang="en-US" altLang="zh-CN" dirty="0" err="1" smtClean="0"/>
                <a:t>cc</a:t>
              </a:r>
              <a:r>
                <a:rPr lang="en-US" altLang="zh-CN" dirty="0" smtClean="0"/>
                <a:t> </a:t>
              </a:r>
              <a:r>
                <a:rPr lang="en-US" altLang="zh-CN" dirty="0"/>
                <a:t>-S)</a:t>
              </a:r>
            </a:p>
          </p:txBody>
        </p:sp>
        <p:sp>
          <p:nvSpPr>
            <p:cNvPr id="37897" name="Text Box 15"/>
            <p:cNvSpPr txBox="1">
              <a:spLocks noChangeArrowheads="1"/>
            </p:cNvSpPr>
            <p:nvPr/>
          </p:nvSpPr>
          <p:spPr bwMode="auto">
            <a:xfrm>
              <a:off x="2971" y="1461"/>
              <a:ext cx="816" cy="926"/>
            </a:xfrm>
            <a:prstGeom prst="rect">
              <a:avLst/>
            </a:prstGeom>
            <a:gradFill rotWithShape="1">
              <a:gsLst>
                <a:gs pos="0">
                  <a:schemeClr val="bg2"/>
                </a:gs>
                <a:gs pos="100000">
                  <a:schemeClr val="accent1"/>
                </a:gs>
              </a:gsLst>
              <a:path path="shape">
                <a:fillToRect l="50000" t="50000" r="50000" b="50000"/>
              </a:path>
            </a:gradFill>
            <a:ln w="6350" cap="sq">
              <a:solidFill>
                <a:schemeClr val="tx1"/>
              </a:solidFill>
              <a:miter lim="800000"/>
              <a:headEnd type="none" w="sm" len="sm"/>
              <a:tailEnd type="none" w="sm" len="sm"/>
            </a:ln>
          </p:spPr>
          <p:txBody>
            <a:bodyPr anchor="ctr"/>
            <a:lstStyle/>
            <a:p>
              <a:pPr>
                <a:spcBef>
                  <a:spcPct val="50000"/>
                </a:spcBef>
              </a:pPr>
              <a:r>
                <a:rPr lang="en-US" altLang="zh-CN" dirty="0"/>
                <a:t>Assembler</a:t>
              </a:r>
            </a:p>
            <a:p>
              <a:pPr>
                <a:spcBef>
                  <a:spcPct val="50000"/>
                </a:spcBef>
              </a:pPr>
              <a:r>
                <a:rPr lang="en-US" altLang="zh-CN" dirty="0"/>
                <a:t>(as / </a:t>
              </a:r>
              <a:br>
                <a:rPr lang="en-US" altLang="zh-CN" dirty="0"/>
              </a:br>
              <a:r>
                <a:rPr lang="en-US" altLang="zh-CN" dirty="0" err="1"/>
                <a:t>g</a:t>
              </a:r>
              <a:r>
                <a:rPr lang="en-US" altLang="zh-CN" dirty="0" err="1" smtClean="0"/>
                <a:t>cc</a:t>
              </a:r>
              <a:r>
                <a:rPr lang="en-US" altLang="zh-CN" dirty="0" smtClean="0"/>
                <a:t> </a:t>
              </a:r>
              <a:r>
                <a:rPr lang="en-US" altLang="zh-CN" dirty="0"/>
                <a:t>-c)</a:t>
              </a:r>
            </a:p>
          </p:txBody>
        </p:sp>
        <p:sp>
          <p:nvSpPr>
            <p:cNvPr id="37898" name="Text Box 16"/>
            <p:cNvSpPr txBox="1">
              <a:spLocks noChangeArrowheads="1"/>
            </p:cNvSpPr>
            <p:nvPr/>
          </p:nvSpPr>
          <p:spPr bwMode="auto">
            <a:xfrm>
              <a:off x="4150" y="1461"/>
              <a:ext cx="817" cy="926"/>
            </a:xfrm>
            <a:prstGeom prst="rect">
              <a:avLst/>
            </a:prstGeom>
            <a:gradFill rotWithShape="1">
              <a:gsLst>
                <a:gs pos="0">
                  <a:schemeClr val="bg2"/>
                </a:gs>
                <a:gs pos="100000">
                  <a:schemeClr val="accent1"/>
                </a:gs>
              </a:gsLst>
              <a:path path="shape">
                <a:fillToRect l="50000" t="50000" r="50000" b="50000"/>
              </a:path>
            </a:gradFill>
            <a:ln w="6350" cap="sq">
              <a:solidFill>
                <a:schemeClr val="tx1"/>
              </a:solidFill>
              <a:miter lim="800000"/>
              <a:headEnd type="none" w="sm" len="sm"/>
              <a:tailEnd type="none" w="sm" len="sm"/>
            </a:ln>
          </p:spPr>
          <p:txBody>
            <a:bodyPr anchor="ctr"/>
            <a:lstStyle/>
            <a:p>
              <a:pPr>
                <a:spcBef>
                  <a:spcPct val="50000"/>
                </a:spcBef>
              </a:pPr>
              <a:r>
                <a:rPr lang="en-US" altLang="zh-CN"/>
                <a:t>Linker</a:t>
              </a:r>
            </a:p>
            <a:p>
              <a:pPr>
                <a:spcBef>
                  <a:spcPct val="50000"/>
                </a:spcBef>
              </a:pPr>
              <a:r>
                <a:rPr lang="en-US" altLang="zh-CN"/>
                <a:t>(ld)</a:t>
              </a:r>
              <a:br>
                <a:rPr lang="en-US" altLang="zh-CN"/>
              </a:br>
              <a:endParaRPr lang="en-US" altLang="zh-CN"/>
            </a:p>
          </p:txBody>
        </p:sp>
        <p:cxnSp>
          <p:nvCxnSpPr>
            <p:cNvPr id="37899" name="AutoShape 17"/>
            <p:cNvCxnSpPr>
              <a:cxnSpLocks noChangeShapeType="1"/>
              <a:endCxn id="37895" idx="1"/>
            </p:cNvCxnSpPr>
            <p:nvPr/>
          </p:nvCxnSpPr>
          <p:spPr bwMode="auto">
            <a:xfrm>
              <a:off x="159" y="1914"/>
              <a:ext cx="408" cy="10"/>
            </a:xfrm>
            <a:prstGeom prst="straightConnector1">
              <a:avLst/>
            </a:prstGeom>
            <a:noFill/>
            <a:ln w="28575" cap="sq">
              <a:solidFill>
                <a:schemeClr val="tx1"/>
              </a:solidFill>
              <a:round/>
              <a:headEnd type="none" w="sm" len="sm"/>
              <a:tailEnd type="triangle" w="med" len="med"/>
            </a:ln>
          </p:spPr>
        </p:cxnSp>
        <p:cxnSp>
          <p:nvCxnSpPr>
            <p:cNvPr id="37900" name="AutoShape 18"/>
            <p:cNvCxnSpPr>
              <a:cxnSpLocks noChangeShapeType="1"/>
              <a:stCxn id="37895" idx="3"/>
              <a:endCxn id="37896" idx="1"/>
            </p:cNvCxnSpPr>
            <p:nvPr/>
          </p:nvCxnSpPr>
          <p:spPr bwMode="auto">
            <a:xfrm>
              <a:off x="1384" y="1924"/>
              <a:ext cx="362" cy="0"/>
            </a:xfrm>
            <a:prstGeom prst="straightConnector1">
              <a:avLst/>
            </a:prstGeom>
            <a:noFill/>
            <a:ln w="28575" cap="sq">
              <a:solidFill>
                <a:schemeClr val="tx1"/>
              </a:solidFill>
              <a:round/>
              <a:headEnd type="none" w="sm" len="sm"/>
              <a:tailEnd type="triangle" w="med" len="med"/>
            </a:ln>
          </p:spPr>
        </p:cxnSp>
        <p:cxnSp>
          <p:nvCxnSpPr>
            <p:cNvPr id="37901" name="AutoShape 19"/>
            <p:cNvCxnSpPr>
              <a:cxnSpLocks noChangeShapeType="1"/>
              <a:stCxn id="37896" idx="3"/>
              <a:endCxn id="37897" idx="1"/>
            </p:cNvCxnSpPr>
            <p:nvPr/>
          </p:nvCxnSpPr>
          <p:spPr bwMode="auto">
            <a:xfrm>
              <a:off x="2563" y="1924"/>
              <a:ext cx="408" cy="0"/>
            </a:xfrm>
            <a:prstGeom prst="straightConnector1">
              <a:avLst/>
            </a:prstGeom>
            <a:noFill/>
            <a:ln w="28575" cap="sq">
              <a:solidFill>
                <a:schemeClr val="tx1"/>
              </a:solidFill>
              <a:round/>
              <a:headEnd type="none" w="sm" len="sm"/>
              <a:tailEnd type="triangle" w="med" len="med"/>
            </a:ln>
          </p:spPr>
        </p:cxnSp>
        <p:cxnSp>
          <p:nvCxnSpPr>
            <p:cNvPr id="37902" name="AutoShape 20"/>
            <p:cNvCxnSpPr>
              <a:cxnSpLocks noChangeShapeType="1"/>
              <a:stCxn id="37897" idx="3"/>
              <a:endCxn id="37898" idx="1"/>
            </p:cNvCxnSpPr>
            <p:nvPr/>
          </p:nvCxnSpPr>
          <p:spPr bwMode="auto">
            <a:xfrm>
              <a:off x="3787" y="1924"/>
              <a:ext cx="363" cy="0"/>
            </a:xfrm>
            <a:prstGeom prst="straightConnector1">
              <a:avLst/>
            </a:prstGeom>
            <a:noFill/>
            <a:ln w="28575" cap="sq">
              <a:solidFill>
                <a:schemeClr val="tx1"/>
              </a:solidFill>
              <a:round/>
              <a:headEnd type="none" w="sm" len="sm"/>
              <a:tailEnd type="triangle" w="med" len="med"/>
            </a:ln>
          </p:spPr>
        </p:cxnSp>
        <p:cxnSp>
          <p:nvCxnSpPr>
            <p:cNvPr id="37903" name="AutoShape 21"/>
            <p:cNvCxnSpPr>
              <a:cxnSpLocks noChangeShapeType="1"/>
              <a:stCxn id="37898" idx="3"/>
            </p:cNvCxnSpPr>
            <p:nvPr/>
          </p:nvCxnSpPr>
          <p:spPr bwMode="auto">
            <a:xfrm flipV="1">
              <a:off x="4967" y="1914"/>
              <a:ext cx="589" cy="10"/>
            </a:xfrm>
            <a:prstGeom prst="straightConnector1">
              <a:avLst/>
            </a:prstGeom>
            <a:noFill/>
            <a:ln w="28575" cap="sq">
              <a:solidFill>
                <a:schemeClr val="tx1"/>
              </a:solidFill>
              <a:round/>
              <a:headEnd type="none" w="sm" len="sm"/>
              <a:tailEnd type="triangle" w="med" len="med"/>
            </a:ln>
          </p:spPr>
        </p:cxnSp>
        <p:sp>
          <p:nvSpPr>
            <p:cNvPr id="37904" name="Text Box 22"/>
            <p:cNvSpPr txBox="1">
              <a:spLocks noChangeArrowheads="1"/>
            </p:cNvSpPr>
            <p:nvPr/>
          </p:nvSpPr>
          <p:spPr bwMode="auto">
            <a:xfrm>
              <a:off x="113" y="1071"/>
              <a:ext cx="657" cy="44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a:solidFill>
                    <a:schemeClr val="accent2"/>
                  </a:solidFill>
                </a:rPr>
                <a:t>hello.c</a:t>
              </a:r>
              <a:br>
                <a:rPr lang="en-US" altLang="zh-CN" sz="2000">
                  <a:solidFill>
                    <a:schemeClr val="accent2"/>
                  </a:solidFill>
                </a:rPr>
              </a:br>
              <a:r>
                <a:rPr lang="en-US" altLang="zh-CN" sz="2000">
                  <a:solidFill>
                    <a:schemeClr val="accent2"/>
                  </a:solidFill>
                </a:rPr>
                <a:t>(text)</a:t>
              </a:r>
            </a:p>
          </p:txBody>
        </p:sp>
        <p:sp>
          <p:nvSpPr>
            <p:cNvPr id="37905" name="Text Box 23"/>
            <p:cNvSpPr txBox="1">
              <a:spLocks noChangeArrowheads="1"/>
            </p:cNvSpPr>
            <p:nvPr/>
          </p:nvSpPr>
          <p:spPr bwMode="auto">
            <a:xfrm>
              <a:off x="1338" y="1026"/>
              <a:ext cx="657" cy="44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a:solidFill>
                    <a:schemeClr val="accent2"/>
                  </a:solidFill>
                </a:rPr>
                <a:t>hello.i</a:t>
              </a:r>
              <a:br>
                <a:rPr lang="en-US" altLang="zh-CN" sz="2000">
                  <a:solidFill>
                    <a:schemeClr val="accent2"/>
                  </a:solidFill>
                </a:rPr>
              </a:br>
              <a:r>
                <a:rPr lang="en-US" altLang="zh-CN" sz="2000">
                  <a:solidFill>
                    <a:schemeClr val="accent2"/>
                  </a:solidFill>
                </a:rPr>
                <a:t>(text)</a:t>
              </a:r>
            </a:p>
          </p:txBody>
        </p:sp>
        <p:sp>
          <p:nvSpPr>
            <p:cNvPr id="37906" name="Text Box 24"/>
            <p:cNvSpPr txBox="1">
              <a:spLocks noChangeArrowheads="1"/>
            </p:cNvSpPr>
            <p:nvPr/>
          </p:nvSpPr>
          <p:spPr bwMode="auto">
            <a:xfrm>
              <a:off x="2517" y="1026"/>
              <a:ext cx="657" cy="44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a:solidFill>
                    <a:schemeClr val="accent2"/>
                  </a:solidFill>
                </a:rPr>
                <a:t>hello.s</a:t>
              </a:r>
              <a:br>
                <a:rPr lang="en-US" altLang="zh-CN" sz="2000">
                  <a:solidFill>
                    <a:schemeClr val="accent2"/>
                  </a:solidFill>
                </a:rPr>
              </a:br>
              <a:r>
                <a:rPr lang="en-US" altLang="zh-CN" sz="2000">
                  <a:solidFill>
                    <a:schemeClr val="accent2"/>
                  </a:solidFill>
                </a:rPr>
                <a:t>(text)</a:t>
              </a:r>
            </a:p>
          </p:txBody>
        </p:sp>
        <p:sp>
          <p:nvSpPr>
            <p:cNvPr id="37907" name="Text Box 25"/>
            <p:cNvSpPr txBox="1">
              <a:spLocks noChangeArrowheads="1"/>
            </p:cNvSpPr>
            <p:nvPr/>
          </p:nvSpPr>
          <p:spPr bwMode="auto">
            <a:xfrm>
              <a:off x="3742" y="1026"/>
              <a:ext cx="657" cy="44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a:solidFill>
                    <a:schemeClr val="accent2"/>
                  </a:solidFill>
                </a:rPr>
                <a:t>hello.o</a:t>
              </a:r>
              <a:br>
                <a:rPr lang="en-US" altLang="zh-CN" sz="2000">
                  <a:solidFill>
                    <a:schemeClr val="accent2"/>
                  </a:solidFill>
                </a:rPr>
              </a:br>
              <a:r>
                <a:rPr lang="en-US" altLang="zh-CN" sz="2000">
                  <a:solidFill>
                    <a:schemeClr val="accent2"/>
                  </a:solidFill>
                </a:rPr>
                <a:t>(binary)</a:t>
              </a:r>
            </a:p>
          </p:txBody>
        </p:sp>
        <p:sp>
          <p:nvSpPr>
            <p:cNvPr id="37908" name="Text Box 26"/>
            <p:cNvSpPr txBox="1">
              <a:spLocks noChangeArrowheads="1"/>
            </p:cNvSpPr>
            <p:nvPr/>
          </p:nvSpPr>
          <p:spPr bwMode="auto">
            <a:xfrm>
              <a:off x="4921" y="1026"/>
              <a:ext cx="657" cy="44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a:solidFill>
                    <a:schemeClr val="accent2"/>
                  </a:solidFill>
                </a:rPr>
                <a:t>hello</a:t>
              </a:r>
              <a:br>
                <a:rPr lang="en-US" altLang="zh-CN" sz="2000">
                  <a:solidFill>
                    <a:schemeClr val="accent2"/>
                  </a:solidFill>
                </a:rPr>
              </a:br>
              <a:r>
                <a:rPr lang="en-US" altLang="zh-CN" sz="2000">
                  <a:solidFill>
                    <a:schemeClr val="accent2"/>
                  </a:solidFill>
                </a:rPr>
                <a:t>(binary)</a:t>
              </a:r>
            </a:p>
          </p:txBody>
        </p:sp>
        <p:sp>
          <p:nvSpPr>
            <p:cNvPr id="37909" name="Text Box 27"/>
            <p:cNvSpPr txBox="1">
              <a:spLocks noChangeArrowheads="1"/>
            </p:cNvSpPr>
            <p:nvPr/>
          </p:nvSpPr>
          <p:spPr bwMode="auto">
            <a:xfrm>
              <a:off x="3765" y="2580"/>
              <a:ext cx="657" cy="44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a:solidFill>
                    <a:schemeClr val="accent2"/>
                  </a:solidFill>
                </a:rPr>
                <a:t>printf.o</a:t>
              </a:r>
              <a:br>
                <a:rPr lang="en-US" altLang="zh-CN" sz="2000">
                  <a:solidFill>
                    <a:schemeClr val="accent2"/>
                  </a:solidFill>
                </a:rPr>
              </a:br>
              <a:r>
                <a:rPr lang="en-US" altLang="zh-CN" sz="2000">
                  <a:solidFill>
                    <a:schemeClr val="accent2"/>
                  </a:solidFill>
                </a:rPr>
                <a:t>(binary)</a:t>
              </a:r>
            </a:p>
          </p:txBody>
        </p:sp>
        <p:cxnSp>
          <p:nvCxnSpPr>
            <p:cNvPr id="37910" name="AutoShape 29"/>
            <p:cNvCxnSpPr>
              <a:cxnSpLocks noChangeShapeType="1"/>
              <a:stCxn id="37909" idx="0"/>
              <a:endCxn id="37898" idx="2"/>
            </p:cNvCxnSpPr>
            <p:nvPr/>
          </p:nvCxnSpPr>
          <p:spPr bwMode="auto">
            <a:xfrm flipV="1">
              <a:off x="4094" y="2387"/>
              <a:ext cx="465" cy="193"/>
            </a:xfrm>
            <a:prstGeom prst="straightConnector1">
              <a:avLst/>
            </a:prstGeom>
            <a:noFill/>
            <a:ln w="28575" cap="sq">
              <a:solidFill>
                <a:schemeClr val="tx1"/>
              </a:solidFill>
              <a:round/>
              <a:headEnd/>
              <a:tailEnd type="arrow" w="med" len="med"/>
            </a:ln>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的基本用法和选项 </a:t>
            </a:r>
            <a:endParaRPr lang="zh-CN" altLang="zh-CN" b="1" smtClean="0">
              <a:solidFill>
                <a:schemeClr val="tx1"/>
              </a:solidFill>
              <a:latin typeface="微软雅黑" pitchFamily="34" charset="-122"/>
              <a:ea typeface="微软雅黑" pitchFamily="34" charset="-122"/>
            </a:endParaRPr>
          </a:p>
        </p:txBody>
      </p:sp>
      <p:sp>
        <p:nvSpPr>
          <p:cNvPr id="38919" name="Rectangle 3"/>
          <p:cNvSpPr>
            <a:spLocks noGrp="1"/>
          </p:cNvSpPr>
          <p:nvPr>
            <p:ph idx="1"/>
          </p:nvPr>
        </p:nvSpPr>
        <p:spPr/>
        <p:txBody>
          <a:bodyPr/>
          <a:lstStyle/>
          <a:p>
            <a:pPr eaLnBrk="1" hangingPunct="1">
              <a:lnSpc>
                <a:spcPct val="90000"/>
              </a:lnSpc>
            </a:pPr>
            <a:r>
              <a:rPr lang="en-US" altLang="zh-CN" sz="1800" b="1" u="sng" dirty="0" err="1" smtClean="0">
                <a:latin typeface="华文楷体" pitchFamily="2" charset="-122"/>
                <a:ea typeface="华文楷体" pitchFamily="2" charset="-122"/>
              </a:rPr>
              <a:t>gcc</a:t>
            </a:r>
            <a:r>
              <a:rPr lang="zh-CN" altLang="en-US" sz="1800" b="1" u="sng" dirty="0" smtClean="0">
                <a:latin typeface="华文楷体" pitchFamily="2" charset="-122"/>
                <a:ea typeface="华文楷体" pitchFamily="2" charset="-122"/>
              </a:rPr>
              <a:t>最基本的用法是∶</a:t>
            </a:r>
            <a:r>
              <a:rPr lang="en-US" altLang="zh-CN" sz="1800" b="1" u="sng" dirty="0" err="1" smtClean="0">
                <a:latin typeface="华文楷体" pitchFamily="2" charset="-122"/>
                <a:ea typeface="华文楷体" pitchFamily="2" charset="-122"/>
              </a:rPr>
              <a:t>gcc</a:t>
            </a:r>
            <a:r>
              <a:rPr lang="en-US" altLang="zh-CN" sz="1800" b="1" u="sng" dirty="0" smtClean="0">
                <a:latin typeface="华文楷体" pitchFamily="2" charset="-122"/>
                <a:ea typeface="华文楷体" pitchFamily="2" charset="-122"/>
              </a:rPr>
              <a:t> [options] [filenames] </a:t>
            </a:r>
          </a:p>
          <a:p>
            <a:pPr eaLnBrk="1" hangingPunct="1">
              <a:lnSpc>
                <a:spcPct val="90000"/>
              </a:lnSpc>
            </a:pPr>
            <a:r>
              <a:rPr lang="en-US" altLang="zh-CN" sz="1800" dirty="0" smtClean="0">
                <a:latin typeface="华文楷体" pitchFamily="2" charset="-122"/>
                <a:ea typeface="华文楷体" pitchFamily="2" charset="-122"/>
              </a:rPr>
              <a:t>-c</a:t>
            </a:r>
            <a:r>
              <a:rPr lang="zh-CN" altLang="en-US" sz="1800" dirty="0" smtClean="0">
                <a:latin typeface="华文楷体" pitchFamily="2" charset="-122"/>
                <a:ea typeface="华文楷体" pitchFamily="2" charset="-122"/>
              </a:rPr>
              <a:t>，只编译，不连接成为可执行文件，编译器只是由输入的</a:t>
            </a:r>
            <a:r>
              <a:rPr lang="en-US" altLang="zh-CN" sz="1800" dirty="0" smtClean="0">
                <a:latin typeface="华文楷体" pitchFamily="2" charset="-122"/>
                <a:ea typeface="华文楷体" pitchFamily="2" charset="-122"/>
              </a:rPr>
              <a:t>.c</a:t>
            </a:r>
            <a:r>
              <a:rPr lang="zh-CN" altLang="en-US" sz="1800" dirty="0" smtClean="0">
                <a:latin typeface="华文楷体" pitchFamily="2" charset="-122"/>
                <a:ea typeface="华文楷体" pitchFamily="2" charset="-122"/>
              </a:rPr>
              <a:t>等源代码文件生成</a:t>
            </a:r>
            <a:r>
              <a:rPr lang="en-US" altLang="zh-CN" sz="1800" dirty="0" smtClean="0">
                <a:latin typeface="华文楷体" pitchFamily="2" charset="-122"/>
                <a:ea typeface="华文楷体" pitchFamily="2" charset="-122"/>
              </a:rPr>
              <a:t>.o</a:t>
            </a:r>
            <a:r>
              <a:rPr lang="zh-CN" altLang="en-US" sz="1800" dirty="0" smtClean="0">
                <a:latin typeface="华文楷体" pitchFamily="2" charset="-122"/>
                <a:ea typeface="华文楷体" pitchFamily="2" charset="-122"/>
              </a:rPr>
              <a:t>为后缀的目标文件，通常用于编译不包含主程序的子程序文件。 </a:t>
            </a:r>
          </a:p>
          <a:p>
            <a:pPr eaLnBrk="1" hangingPunct="1">
              <a:lnSpc>
                <a:spcPct val="90000"/>
              </a:lnSpc>
            </a:pPr>
            <a:r>
              <a:rPr lang="en-US" altLang="zh-CN" sz="1800" dirty="0" smtClean="0">
                <a:latin typeface="华文楷体" pitchFamily="2" charset="-122"/>
                <a:ea typeface="华文楷体" pitchFamily="2" charset="-122"/>
              </a:rPr>
              <a:t>-o </a:t>
            </a:r>
            <a:r>
              <a:rPr lang="en-US" altLang="zh-CN" sz="1800" dirty="0" err="1" smtClean="0">
                <a:latin typeface="华文楷体" pitchFamily="2" charset="-122"/>
                <a:ea typeface="华文楷体" pitchFamily="2" charset="-122"/>
              </a:rPr>
              <a:t>output_filename</a:t>
            </a:r>
            <a:r>
              <a:rPr lang="zh-CN" altLang="en-US" sz="1800" dirty="0" smtClean="0">
                <a:latin typeface="华文楷体" pitchFamily="2" charset="-122"/>
                <a:ea typeface="华文楷体" pitchFamily="2" charset="-122"/>
              </a:rPr>
              <a:t>，确定输出文件的名称为</a:t>
            </a:r>
            <a:r>
              <a:rPr lang="en-US" altLang="zh-CN" sz="1800" dirty="0" err="1" smtClean="0">
                <a:latin typeface="华文楷体" pitchFamily="2" charset="-122"/>
                <a:ea typeface="华文楷体" pitchFamily="2" charset="-122"/>
              </a:rPr>
              <a:t>output_filename</a:t>
            </a:r>
            <a:r>
              <a:rPr lang="zh-CN" altLang="en-US" sz="1800" dirty="0" smtClean="0">
                <a:latin typeface="华文楷体" pitchFamily="2" charset="-122"/>
                <a:ea typeface="华文楷体" pitchFamily="2" charset="-122"/>
              </a:rPr>
              <a:t>，同时这个名称不能和源文件同名。如果不给出这个选项，</a:t>
            </a:r>
            <a:r>
              <a:rPr lang="en-US" altLang="zh-CN" sz="1800" dirty="0" err="1" smtClean="0">
                <a:latin typeface="华文楷体" pitchFamily="2" charset="-122"/>
                <a:ea typeface="华文楷体" pitchFamily="2" charset="-122"/>
              </a:rPr>
              <a:t>gcc</a:t>
            </a:r>
            <a:r>
              <a:rPr lang="zh-CN" altLang="en-US" sz="1800" dirty="0" smtClean="0">
                <a:latin typeface="华文楷体" pitchFamily="2" charset="-122"/>
                <a:ea typeface="华文楷体" pitchFamily="2" charset="-122"/>
              </a:rPr>
              <a:t>就给出预设的可执行文件</a:t>
            </a:r>
            <a:r>
              <a:rPr lang="en-US" altLang="zh-CN" sz="1800" dirty="0" err="1" smtClean="0">
                <a:latin typeface="华文楷体" pitchFamily="2" charset="-122"/>
                <a:ea typeface="华文楷体" pitchFamily="2" charset="-122"/>
              </a:rPr>
              <a:t>a.out</a:t>
            </a:r>
            <a:r>
              <a:rPr lang="zh-CN" altLang="en-US" sz="1800" dirty="0" smtClean="0">
                <a:latin typeface="华文楷体" pitchFamily="2" charset="-122"/>
                <a:ea typeface="华文楷体" pitchFamily="2" charset="-122"/>
              </a:rPr>
              <a:t>。</a:t>
            </a:r>
          </a:p>
          <a:p>
            <a:pPr eaLnBrk="1" hangingPunct="1">
              <a:lnSpc>
                <a:spcPct val="90000"/>
              </a:lnSpc>
            </a:pPr>
            <a:r>
              <a:rPr lang="en-US" altLang="zh-CN" sz="1800" dirty="0" smtClean="0">
                <a:latin typeface="华文楷体" pitchFamily="2" charset="-122"/>
                <a:ea typeface="华文楷体" pitchFamily="2" charset="-122"/>
              </a:rPr>
              <a:t>-g</a:t>
            </a:r>
            <a:r>
              <a:rPr lang="zh-CN" altLang="en-US" sz="1800" dirty="0" smtClean="0">
                <a:latin typeface="华文楷体" pitchFamily="2" charset="-122"/>
                <a:ea typeface="华文楷体" pitchFamily="2" charset="-122"/>
              </a:rPr>
              <a:t>，产生符号调试工具</a:t>
            </a:r>
            <a:r>
              <a:rPr lang="en-US" altLang="zh-CN" sz="1800" dirty="0" smtClean="0">
                <a:latin typeface="华文楷体" pitchFamily="2" charset="-122"/>
                <a:ea typeface="华文楷体" pitchFamily="2" charset="-122"/>
              </a:rPr>
              <a:t>(GNU</a:t>
            </a:r>
            <a:r>
              <a:rPr lang="zh-CN" altLang="en-US" sz="1800" dirty="0" smtClean="0">
                <a:latin typeface="华文楷体" pitchFamily="2" charset="-122"/>
                <a:ea typeface="华文楷体" pitchFamily="2" charset="-122"/>
              </a:rPr>
              <a:t>的</a:t>
            </a:r>
            <a:r>
              <a:rPr lang="en-US" altLang="zh-CN" sz="1800" dirty="0" err="1" smtClean="0">
                <a:latin typeface="华文楷体" pitchFamily="2" charset="-122"/>
                <a:ea typeface="华文楷体" pitchFamily="2" charset="-122"/>
              </a:rPr>
              <a:t>gdb</a:t>
            </a:r>
            <a:r>
              <a:rPr lang="en-US" altLang="zh-CN" sz="1800" dirty="0" smtClean="0">
                <a:latin typeface="华文楷体" pitchFamily="2" charset="-122"/>
                <a:ea typeface="华文楷体" pitchFamily="2" charset="-122"/>
              </a:rPr>
              <a:t>)</a:t>
            </a:r>
            <a:r>
              <a:rPr lang="zh-CN" altLang="en-US" sz="1800" dirty="0" smtClean="0">
                <a:latin typeface="华文楷体" pitchFamily="2" charset="-122"/>
                <a:ea typeface="华文楷体" pitchFamily="2" charset="-122"/>
              </a:rPr>
              <a:t>所必要的符号资讯，要想对源代码进行调试，我们就必须加入这个选项。 </a:t>
            </a:r>
          </a:p>
          <a:p>
            <a:pPr eaLnBrk="1" hangingPunct="1">
              <a:lnSpc>
                <a:spcPct val="90000"/>
              </a:lnSpc>
            </a:pPr>
            <a:r>
              <a:rPr lang="en-US" altLang="zh-CN" sz="1800" dirty="0" smtClean="0">
                <a:latin typeface="华文楷体" pitchFamily="2" charset="-122"/>
                <a:ea typeface="华文楷体" pitchFamily="2" charset="-122"/>
              </a:rPr>
              <a:t>-O</a:t>
            </a:r>
            <a:r>
              <a:rPr lang="zh-CN" altLang="en-US" sz="1800" dirty="0" smtClean="0">
                <a:latin typeface="华文楷体" pitchFamily="2" charset="-122"/>
                <a:ea typeface="华文楷体" pitchFamily="2" charset="-122"/>
              </a:rPr>
              <a:t>，对程序进行</a:t>
            </a:r>
            <a:r>
              <a:rPr lang="zh-CN" altLang="en-US" sz="1800" b="1" dirty="0" smtClean="0">
                <a:latin typeface="华文楷体" pitchFamily="2" charset="-122"/>
                <a:ea typeface="华文楷体" pitchFamily="2" charset="-122"/>
              </a:rPr>
              <a:t>优化</a:t>
            </a:r>
            <a:r>
              <a:rPr lang="zh-CN" altLang="en-US" sz="1800" dirty="0" smtClean="0">
                <a:latin typeface="华文楷体" pitchFamily="2" charset="-122"/>
                <a:ea typeface="华文楷体" pitchFamily="2" charset="-122"/>
              </a:rPr>
              <a:t>编译、连接，采用这个选项，整个源代码会在编译、连接过程中进行优化处理，这样产生的可执行文件的执行效率可以提高，但是，编译、连接的速度就相应地要慢一些。</a:t>
            </a:r>
          </a:p>
          <a:p>
            <a:pPr eaLnBrk="1" hangingPunct="1">
              <a:lnSpc>
                <a:spcPct val="90000"/>
              </a:lnSpc>
            </a:pPr>
            <a:r>
              <a:rPr lang="en-US" altLang="zh-CN" sz="1800" dirty="0" smtClean="0">
                <a:latin typeface="华文楷体" pitchFamily="2" charset="-122"/>
                <a:ea typeface="华文楷体" pitchFamily="2" charset="-122"/>
              </a:rPr>
              <a:t>-O2</a:t>
            </a:r>
            <a:r>
              <a:rPr lang="zh-CN" altLang="en-US" sz="1800" dirty="0" smtClean="0">
                <a:latin typeface="华文楷体" pitchFamily="2" charset="-122"/>
                <a:ea typeface="华文楷体" pitchFamily="2" charset="-122"/>
              </a:rPr>
              <a:t>，比</a:t>
            </a:r>
            <a:r>
              <a:rPr lang="en-US" altLang="zh-CN" sz="1800" dirty="0" smtClean="0">
                <a:latin typeface="华文楷体" pitchFamily="2" charset="-122"/>
                <a:ea typeface="华文楷体" pitchFamily="2" charset="-122"/>
              </a:rPr>
              <a:t>-O</a:t>
            </a:r>
            <a:r>
              <a:rPr lang="zh-CN" altLang="en-US" sz="1800" dirty="0" smtClean="0">
                <a:latin typeface="华文楷体" pitchFamily="2" charset="-122"/>
                <a:ea typeface="华文楷体" pitchFamily="2" charset="-122"/>
              </a:rPr>
              <a:t>更好的优化编译、连接，当然整个编译、连接过程会更慢。</a:t>
            </a:r>
          </a:p>
          <a:p>
            <a:pPr eaLnBrk="1" hangingPunct="1">
              <a:lnSpc>
                <a:spcPct val="90000"/>
              </a:lnSpc>
            </a:pPr>
            <a:r>
              <a:rPr lang="en-US" altLang="zh-CN" sz="1800" dirty="0" smtClean="0">
                <a:latin typeface="华文楷体" pitchFamily="2" charset="-122"/>
                <a:ea typeface="华文楷体" pitchFamily="2" charset="-122"/>
              </a:rPr>
              <a:t>-</a:t>
            </a:r>
            <a:r>
              <a:rPr lang="en-US" altLang="zh-CN" sz="1800" dirty="0" err="1" smtClean="0">
                <a:latin typeface="华文楷体" pitchFamily="2" charset="-122"/>
                <a:ea typeface="华文楷体" pitchFamily="2" charset="-122"/>
              </a:rPr>
              <a:t>Idirname</a:t>
            </a:r>
            <a:r>
              <a:rPr lang="zh-CN" altLang="en-US" sz="1800" dirty="0" smtClean="0">
                <a:latin typeface="华文楷体" pitchFamily="2" charset="-122"/>
                <a:ea typeface="华文楷体" pitchFamily="2" charset="-122"/>
              </a:rPr>
              <a:t>，将</a:t>
            </a:r>
            <a:r>
              <a:rPr lang="en-US" altLang="zh-CN" sz="1800" dirty="0" err="1" smtClean="0">
                <a:latin typeface="华文楷体" pitchFamily="2" charset="-122"/>
                <a:ea typeface="华文楷体" pitchFamily="2" charset="-122"/>
              </a:rPr>
              <a:t>dirname</a:t>
            </a:r>
            <a:r>
              <a:rPr lang="zh-CN" altLang="en-US" sz="1800" dirty="0" smtClean="0">
                <a:latin typeface="华文楷体" pitchFamily="2" charset="-122"/>
                <a:ea typeface="华文楷体" pitchFamily="2" charset="-122"/>
              </a:rPr>
              <a:t>所指出的目录加入到程序头文件目录列表中，是在预编译过程中使用的参数。</a:t>
            </a:r>
          </a:p>
          <a:p>
            <a:pPr eaLnBrk="1" hangingPunct="1">
              <a:lnSpc>
                <a:spcPct val="90000"/>
              </a:lnSpc>
            </a:pPr>
            <a:r>
              <a:rPr lang="en-US" altLang="zh-CN" sz="1800" dirty="0" smtClean="0">
                <a:latin typeface="华文楷体" pitchFamily="2" charset="-122"/>
                <a:ea typeface="华文楷体" pitchFamily="2" charset="-122"/>
              </a:rPr>
              <a:t>-</a:t>
            </a:r>
            <a:r>
              <a:rPr lang="en-US" altLang="zh-CN" sz="1800" dirty="0" err="1" smtClean="0">
                <a:latin typeface="华文楷体" pitchFamily="2" charset="-122"/>
                <a:ea typeface="华文楷体" pitchFamily="2" charset="-122"/>
              </a:rPr>
              <a:t>Ldirname</a:t>
            </a:r>
            <a:r>
              <a:rPr lang="zh-CN" altLang="en-US" sz="1800" dirty="0" smtClean="0">
                <a:latin typeface="华文楷体" pitchFamily="2" charset="-122"/>
                <a:ea typeface="华文楷体" pitchFamily="2" charset="-122"/>
              </a:rPr>
              <a:t>，将</a:t>
            </a:r>
            <a:r>
              <a:rPr lang="en-US" altLang="zh-CN" sz="1800" dirty="0" err="1" smtClean="0">
                <a:latin typeface="华文楷体" pitchFamily="2" charset="-122"/>
                <a:ea typeface="华文楷体" pitchFamily="2" charset="-122"/>
              </a:rPr>
              <a:t>dirname</a:t>
            </a:r>
            <a:r>
              <a:rPr lang="zh-CN" altLang="en-US" sz="1800" dirty="0" smtClean="0">
                <a:latin typeface="华文楷体" pitchFamily="2" charset="-122"/>
                <a:ea typeface="华文楷体" pitchFamily="2" charset="-122"/>
              </a:rPr>
              <a:t>所指出的目录加入到程序函数档案库文件的目录列表中，是在链接过程中使用的参数。</a:t>
            </a:r>
          </a:p>
          <a:p>
            <a:pPr eaLnBrk="1" hangingPunct="1">
              <a:lnSpc>
                <a:spcPct val="90000"/>
              </a:lnSpc>
            </a:pPr>
            <a:endParaRPr lang="zh-CN" altLang="zh-CN" sz="1800" dirty="0" smtClean="0">
              <a:latin typeface="华文楷体" pitchFamily="2" charset="-122"/>
              <a:ea typeface="华文楷体" pitchFamily="2" charset="-122"/>
            </a:endParaRPr>
          </a:p>
        </p:txBody>
      </p:sp>
      <p:sp>
        <p:nvSpPr>
          <p:cNvPr id="38914"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38917" name="页脚占位符 5"/>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使用实例</a:t>
            </a:r>
          </a:p>
        </p:txBody>
      </p:sp>
      <p:sp>
        <p:nvSpPr>
          <p:cNvPr id="39941" name="内容占位符 2"/>
          <p:cNvSpPr>
            <a:spLocks noGrp="1"/>
          </p:cNvSpPr>
          <p:nvPr>
            <p:ph idx="1"/>
          </p:nvPr>
        </p:nvSpPr>
        <p:spPr/>
        <p:txBody>
          <a:bodyPr>
            <a:normAutofit lnSpcReduction="10000"/>
          </a:bodyPr>
          <a:lstStyle/>
          <a:p>
            <a:pPr marL="457200" indent="-457200" eaLnBrk="1" hangingPunct="1"/>
            <a:r>
              <a:rPr lang="en-US" altLang="zh-CN" sz="2000" dirty="0" smtClean="0"/>
              <a:t>#include&lt;</a:t>
            </a:r>
            <a:r>
              <a:rPr lang="en-US" altLang="zh-CN" sz="2000" dirty="0" err="1" smtClean="0"/>
              <a:t>stdio.h</a:t>
            </a:r>
            <a:r>
              <a:rPr lang="en-US" altLang="zh-CN" sz="2000" dirty="0" smtClean="0"/>
              <a:t>&gt;</a:t>
            </a:r>
          </a:p>
          <a:p>
            <a:pPr marL="457200" indent="-457200" eaLnBrk="1" hangingPunct="1"/>
            <a:r>
              <a:rPr lang="en-US" altLang="zh-CN" sz="2000" dirty="0" err="1" smtClean="0"/>
              <a:t>int</a:t>
            </a:r>
            <a:r>
              <a:rPr lang="en-US" altLang="zh-CN" sz="2000" dirty="0" smtClean="0"/>
              <a:t> main(void)</a:t>
            </a:r>
          </a:p>
          <a:p>
            <a:pPr marL="457200" indent="-457200" eaLnBrk="1" hangingPunct="1"/>
            <a:r>
              <a:rPr lang="en-US" altLang="zh-CN" sz="2000" dirty="0" smtClean="0"/>
              <a:t>{</a:t>
            </a:r>
          </a:p>
          <a:p>
            <a:pPr marL="617538" lvl="1" indent="-342900" eaLnBrk="1" hangingPunct="1"/>
            <a:r>
              <a:rPr lang="en-US" altLang="zh-CN" sz="2000" dirty="0" smtClean="0">
                <a:solidFill>
                  <a:schemeClr val="tx1"/>
                </a:solidFill>
              </a:rPr>
              <a:t>   </a:t>
            </a:r>
            <a:r>
              <a:rPr lang="en-US" altLang="zh-CN" sz="2000" dirty="0" err="1" smtClean="0">
                <a:solidFill>
                  <a:schemeClr val="tx1"/>
                </a:solidFill>
              </a:rPr>
              <a:t>int</a:t>
            </a:r>
            <a:r>
              <a:rPr lang="en-US" altLang="zh-CN" sz="2000" dirty="0" smtClean="0">
                <a:solidFill>
                  <a:schemeClr val="tx1"/>
                </a:solidFill>
              </a:rPr>
              <a:t> </a:t>
            </a:r>
            <a:r>
              <a:rPr lang="en-US" altLang="zh-CN" sz="2000" dirty="0" err="1" smtClean="0">
                <a:solidFill>
                  <a:schemeClr val="tx1"/>
                </a:solidFill>
              </a:rPr>
              <a:t>i,j</a:t>
            </a:r>
            <a:r>
              <a:rPr lang="en-US" altLang="zh-CN" sz="2000" dirty="0" smtClean="0">
                <a:solidFill>
                  <a:schemeClr val="tx1"/>
                </a:solidFill>
              </a:rPr>
              <a:t>;</a:t>
            </a:r>
          </a:p>
          <a:p>
            <a:pPr marL="617538" lvl="1" indent="-342900" eaLnBrk="1" hangingPunct="1"/>
            <a:r>
              <a:rPr lang="en-US" altLang="zh-CN" sz="2000" dirty="0" smtClean="0">
                <a:solidFill>
                  <a:schemeClr val="tx1"/>
                </a:solidFill>
              </a:rPr>
              <a:t>   j=0;</a:t>
            </a:r>
          </a:p>
          <a:p>
            <a:pPr marL="617538" lvl="1" indent="-342900" eaLnBrk="1" hangingPunct="1"/>
            <a:r>
              <a:rPr lang="en-US" altLang="zh-CN" sz="2000" dirty="0" smtClean="0">
                <a:solidFill>
                  <a:schemeClr val="tx1"/>
                </a:solidFill>
              </a:rPr>
              <a:t>   </a:t>
            </a:r>
            <a:r>
              <a:rPr lang="en-US" altLang="zh-CN" sz="2000" dirty="0" err="1" smtClean="0">
                <a:solidFill>
                  <a:schemeClr val="tx1"/>
                </a:solidFill>
              </a:rPr>
              <a:t>i</a:t>
            </a:r>
            <a:r>
              <a:rPr lang="en-US" altLang="zh-CN" sz="2000" dirty="0" smtClean="0">
                <a:solidFill>
                  <a:schemeClr val="tx1"/>
                </a:solidFill>
              </a:rPr>
              <a:t>=j+1;</a:t>
            </a:r>
          </a:p>
          <a:p>
            <a:pPr marL="617538" lvl="1" indent="-342900" eaLnBrk="1" hangingPunct="1"/>
            <a:r>
              <a:rPr lang="en-US" altLang="zh-CN" sz="2000" dirty="0" smtClean="0">
                <a:solidFill>
                  <a:schemeClr val="tx1"/>
                </a:solidFill>
              </a:rPr>
              <a:t>   </a:t>
            </a:r>
            <a:r>
              <a:rPr lang="en-US" altLang="zh-CN" sz="2000" dirty="0" err="1" smtClean="0">
                <a:solidFill>
                  <a:schemeClr val="tx1"/>
                </a:solidFill>
              </a:rPr>
              <a:t>printf</a:t>
            </a:r>
            <a:r>
              <a:rPr lang="en-US" altLang="zh-CN" sz="2000" dirty="0" smtClean="0">
                <a:solidFill>
                  <a:schemeClr val="tx1"/>
                </a:solidFill>
              </a:rPr>
              <a:t>(</a:t>
            </a:r>
            <a:r>
              <a:rPr lang="en-US" altLang="zh-CN" sz="2000" dirty="0" smtClean="0">
                <a:solidFill>
                  <a:schemeClr val="tx1"/>
                </a:solidFill>
                <a:latin typeface="Arial" pitchFamily="34" charset="0"/>
              </a:rPr>
              <a:t>“</a:t>
            </a:r>
            <a:r>
              <a:rPr lang="en-US" altLang="zh-CN" sz="2000" dirty="0" err="1" smtClean="0">
                <a:solidFill>
                  <a:schemeClr val="tx1"/>
                </a:solidFill>
              </a:rPr>
              <a:t>hello,world</a:t>
            </a:r>
            <a:r>
              <a:rPr lang="en-US" altLang="zh-CN" sz="2000" dirty="0" smtClean="0">
                <a:solidFill>
                  <a:schemeClr val="tx1"/>
                </a:solidFill>
              </a:rPr>
              <a:t>\n</a:t>
            </a:r>
            <a:r>
              <a:rPr lang="en-US" altLang="zh-CN" sz="2000" dirty="0" smtClean="0">
                <a:solidFill>
                  <a:schemeClr val="tx1"/>
                </a:solidFill>
                <a:latin typeface="Arial" pitchFamily="34" charset="0"/>
              </a:rPr>
              <a:t>”</a:t>
            </a:r>
            <a:r>
              <a:rPr lang="en-US" altLang="zh-CN" sz="2000" dirty="0" smtClean="0">
                <a:solidFill>
                  <a:schemeClr val="tx1"/>
                </a:solidFill>
              </a:rPr>
              <a:t>);</a:t>
            </a:r>
          </a:p>
          <a:p>
            <a:pPr marL="617538" lvl="1" indent="-342900" eaLnBrk="1" hangingPunct="1"/>
            <a:r>
              <a:rPr lang="en-US" altLang="zh-CN" sz="2000" dirty="0" smtClean="0">
                <a:solidFill>
                  <a:schemeClr val="tx1"/>
                </a:solidFill>
              </a:rPr>
              <a:t>   </a:t>
            </a:r>
            <a:r>
              <a:rPr lang="en-US" altLang="zh-CN" sz="2000" dirty="0" err="1" smtClean="0">
                <a:solidFill>
                  <a:schemeClr val="tx1"/>
                </a:solidFill>
              </a:rPr>
              <a:t>printf</a:t>
            </a:r>
            <a:r>
              <a:rPr lang="en-US" altLang="zh-CN" sz="2000" dirty="0" smtClean="0">
                <a:solidFill>
                  <a:schemeClr val="tx1"/>
                </a:solidFill>
              </a:rPr>
              <a:t>(</a:t>
            </a:r>
            <a:r>
              <a:rPr lang="en-US" altLang="zh-CN" sz="2000" dirty="0" smtClean="0">
                <a:solidFill>
                  <a:schemeClr val="tx1"/>
                </a:solidFill>
                <a:latin typeface="Arial" pitchFamily="34" charset="0"/>
              </a:rPr>
              <a:t>“</a:t>
            </a:r>
            <a:r>
              <a:rPr lang="en-US" altLang="zh-CN" sz="2000" dirty="0" smtClean="0">
                <a:solidFill>
                  <a:schemeClr val="tx1"/>
                </a:solidFill>
              </a:rPr>
              <a:t>the result is %d\</a:t>
            </a:r>
            <a:r>
              <a:rPr lang="en-US" altLang="zh-CN" sz="2000" dirty="0" err="1" smtClean="0">
                <a:solidFill>
                  <a:schemeClr val="tx1"/>
                </a:solidFill>
              </a:rPr>
              <a:t>n</a:t>
            </a:r>
            <a:r>
              <a:rPr lang="en-US" altLang="zh-CN" sz="2000" dirty="0" err="1" smtClean="0">
                <a:solidFill>
                  <a:schemeClr val="tx1"/>
                </a:solidFill>
                <a:latin typeface="Arial" pitchFamily="34" charset="0"/>
              </a:rPr>
              <a:t>”</a:t>
            </a:r>
            <a:r>
              <a:rPr lang="en-US" altLang="zh-CN" sz="2000" dirty="0" err="1" smtClean="0">
                <a:solidFill>
                  <a:schemeClr val="tx1"/>
                </a:solidFill>
              </a:rPr>
              <a:t>,i</a:t>
            </a:r>
            <a:r>
              <a:rPr lang="en-US" altLang="zh-CN" sz="2000" dirty="0" smtClean="0">
                <a:solidFill>
                  <a:schemeClr val="tx1"/>
                </a:solidFill>
              </a:rPr>
              <a:t>);</a:t>
            </a:r>
          </a:p>
          <a:p>
            <a:pPr marL="457200" indent="-457200" eaLnBrk="1" hangingPunct="1"/>
            <a:r>
              <a:rPr lang="en-US" altLang="zh-CN" sz="2000" dirty="0" smtClean="0"/>
              <a:t>}</a:t>
            </a:r>
          </a:p>
          <a:p>
            <a:pPr marL="457200" indent="-457200" eaLnBrk="1" hangingPunct="1">
              <a:buFont typeface="Wingdings 3" pitchFamily="18" charset="2"/>
              <a:buNone/>
            </a:pPr>
            <a:r>
              <a:rPr lang="zh-CN" altLang="en-US" sz="2200" dirty="0" smtClean="0"/>
              <a:t>编译： </a:t>
            </a:r>
            <a:r>
              <a:rPr lang="en-US" altLang="zh-CN" sz="2200" b="1" u="sng" dirty="0" smtClean="0"/>
              <a:t>$ </a:t>
            </a:r>
            <a:r>
              <a:rPr lang="en-US" altLang="zh-CN" sz="2200" b="1" u="sng" dirty="0" err="1" smtClean="0"/>
              <a:t>gcc</a:t>
            </a:r>
            <a:r>
              <a:rPr lang="en-US" altLang="zh-CN" sz="2200" b="1" u="sng" dirty="0" smtClean="0"/>
              <a:t> </a:t>
            </a:r>
            <a:r>
              <a:rPr lang="en-US" altLang="zh-CN" sz="2200" b="1" u="sng" dirty="0" smtClean="0">
                <a:latin typeface="Arial" pitchFamily="34" charset="0"/>
              </a:rPr>
              <a:t>–</a:t>
            </a:r>
            <a:r>
              <a:rPr lang="en-US" altLang="zh-CN" sz="2200" b="1" u="sng" dirty="0" smtClean="0"/>
              <a:t>o test </a:t>
            </a:r>
            <a:r>
              <a:rPr lang="en-US" altLang="zh-CN" sz="2200" b="1" u="sng" dirty="0" err="1" smtClean="0"/>
              <a:t>test.c</a:t>
            </a:r>
            <a:endParaRPr lang="en-US" altLang="zh-CN" sz="2200" b="1" u="sng" dirty="0" smtClean="0"/>
          </a:p>
          <a:p>
            <a:pPr marL="457200" indent="-457200" eaLnBrk="1" hangingPunct="1">
              <a:buFont typeface="Wingdings 3" pitchFamily="18" charset="2"/>
              <a:buNone/>
            </a:pPr>
            <a:r>
              <a:rPr lang="zh-CN" altLang="en-US" sz="2200" dirty="0" smtClean="0"/>
              <a:t>执行： </a:t>
            </a:r>
            <a:r>
              <a:rPr lang="en-US" altLang="zh-CN" sz="2200" b="1" u="sng" dirty="0" smtClean="0"/>
              <a:t>$ ./test</a:t>
            </a:r>
          </a:p>
          <a:p>
            <a:pPr marL="457200" indent="-457200" eaLnBrk="1" hangingPunct="1">
              <a:buFont typeface="Wingdings 3" pitchFamily="18" charset="2"/>
              <a:buNone/>
            </a:pPr>
            <a:r>
              <a:rPr lang="zh-CN" altLang="en-US" sz="2200" dirty="0" smtClean="0"/>
              <a:t>查看更详细的信息：</a:t>
            </a:r>
          </a:p>
          <a:p>
            <a:pPr marL="457200" indent="-457200" eaLnBrk="1" hangingPunct="1">
              <a:buFont typeface="Wingdings 3" pitchFamily="18" charset="2"/>
              <a:buNone/>
            </a:pPr>
            <a:r>
              <a:rPr lang="zh-CN" altLang="en-US" sz="2200" dirty="0" smtClean="0"/>
              <a:t>             </a:t>
            </a:r>
            <a:r>
              <a:rPr lang="en-US" altLang="zh-CN" sz="2200" b="1" u="sng" dirty="0" smtClean="0"/>
              <a:t>$ </a:t>
            </a:r>
            <a:r>
              <a:rPr lang="en-US" altLang="zh-CN" sz="2200" b="1" u="sng" dirty="0" err="1" smtClean="0"/>
              <a:t>gcc</a:t>
            </a:r>
            <a:r>
              <a:rPr lang="en-US" altLang="zh-CN" sz="2200" b="1" u="sng" dirty="0" smtClean="0"/>
              <a:t> </a:t>
            </a:r>
            <a:r>
              <a:rPr lang="en-US" altLang="zh-CN" sz="2200" b="1" u="sng" dirty="0" smtClean="0">
                <a:latin typeface="Arial" pitchFamily="34" charset="0"/>
              </a:rPr>
              <a:t>–</a:t>
            </a:r>
            <a:r>
              <a:rPr lang="en-US" altLang="zh-CN" sz="2200" b="1" u="sng" dirty="0" smtClean="0"/>
              <a:t>v </a:t>
            </a:r>
            <a:r>
              <a:rPr lang="en-US" altLang="zh-CN" sz="2200" b="1" u="sng" dirty="0" smtClean="0">
                <a:latin typeface="Arial" pitchFamily="34" charset="0"/>
              </a:rPr>
              <a:t>–</a:t>
            </a:r>
            <a:r>
              <a:rPr lang="en-US" altLang="zh-CN" sz="2200" b="1" u="sng" dirty="0" smtClean="0"/>
              <a:t>o test </a:t>
            </a:r>
            <a:r>
              <a:rPr lang="en-US" altLang="zh-CN" sz="2200" b="1" u="sng" dirty="0" err="1" smtClean="0"/>
              <a:t>test.c</a:t>
            </a:r>
            <a:r>
              <a:rPr lang="en-US" altLang="zh-CN" sz="2200" b="1" u="sng" dirty="0" smtClean="0"/>
              <a:t> </a:t>
            </a:r>
          </a:p>
        </p:txBody>
      </p:sp>
      <p:sp>
        <p:nvSpPr>
          <p:cNvPr id="39938"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39943"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的错误类型及对策 </a:t>
            </a:r>
          </a:p>
        </p:txBody>
      </p:sp>
      <p:sp>
        <p:nvSpPr>
          <p:cNvPr id="40965" name="内容占位符 2"/>
          <p:cNvSpPr>
            <a:spLocks noGrp="1"/>
          </p:cNvSpPr>
          <p:nvPr>
            <p:ph idx="1"/>
          </p:nvPr>
        </p:nvSpPr>
        <p:spPr/>
        <p:txBody>
          <a:bodyPr>
            <a:normAutofit/>
          </a:bodyPr>
          <a:lstStyle/>
          <a:p>
            <a:pPr eaLnBrk="1" hangingPunct="1">
              <a:lnSpc>
                <a:spcPct val="120000"/>
              </a:lnSpc>
            </a:pPr>
            <a:r>
              <a:rPr lang="zh-CN" altLang="en-US" sz="2200" smtClean="0"/>
              <a:t>第一类∶</a:t>
            </a:r>
            <a:r>
              <a:rPr lang="en-US" altLang="zh-CN" sz="2200" smtClean="0"/>
              <a:t>C</a:t>
            </a:r>
            <a:r>
              <a:rPr lang="zh-CN" altLang="en-US" sz="2200" smtClean="0"/>
              <a:t>语法错误 </a:t>
            </a:r>
          </a:p>
          <a:p>
            <a:pPr lvl="1" eaLnBrk="1" hangingPunct="1">
              <a:lnSpc>
                <a:spcPct val="120000"/>
              </a:lnSpc>
            </a:pPr>
            <a:r>
              <a:rPr lang="zh-CN" altLang="en-US" sz="1200" smtClean="0"/>
              <a:t>错误信息∶</a:t>
            </a:r>
            <a:r>
              <a:rPr lang="zh-CN" altLang="en-US" sz="1200" b="1" smtClean="0"/>
              <a:t>文件</a:t>
            </a:r>
            <a:r>
              <a:rPr lang="en-US" altLang="zh-CN" sz="1200" b="1" smtClean="0"/>
              <a:t>source.c</a:t>
            </a:r>
            <a:r>
              <a:rPr lang="zh-CN" altLang="en-US" sz="1200" b="1" smtClean="0"/>
              <a:t>中第</a:t>
            </a:r>
            <a:r>
              <a:rPr lang="en-US" altLang="zh-CN" sz="1200" b="1" smtClean="0"/>
              <a:t>n</a:t>
            </a:r>
            <a:r>
              <a:rPr lang="zh-CN" altLang="en-US" sz="1200" b="1" smtClean="0"/>
              <a:t>行有语法错误</a:t>
            </a:r>
            <a:r>
              <a:rPr lang="en-US" altLang="zh-CN" sz="1200" b="1" smtClean="0"/>
              <a:t>(syntex errror)</a:t>
            </a:r>
            <a:r>
              <a:rPr lang="zh-CN" altLang="en-US" sz="1200" b="1" smtClean="0"/>
              <a:t>。</a:t>
            </a:r>
            <a:r>
              <a:rPr lang="zh-CN" altLang="en-US" sz="1200" smtClean="0"/>
              <a:t>有些情况下，一个很简单的语法错误，</a:t>
            </a:r>
            <a:r>
              <a:rPr lang="en-US" altLang="zh-CN" sz="1200" smtClean="0"/>
              <a:t>gcc</a:t>
            </a:r>
            <a:r>
              <a:rPr lang="zh-CN" altLang="en-US" sz="1200" smtClean="0"/>
              <a:t>会给出一大堆错误，我们最主要的是要保持清醒的头脑，不要被其吓倒，必要的时候再参考一下</a:t>
            </a:r>
            <a:r>
              <a:rPr lang="en-US" altLang="zh-CN" sz="1200" smtClean="0"/>
              <a:t>C</a:t>
            </a:r>
            <a:r>
              <a:rPr lang="zh-CN" altLang="en-US" sz="1200" smtClean="0"/>
              <a:t>语言的基本教材。 </a:t>
            </a:r>
          </a:p>
          <a:p>
            <a:pPr eaLnBrk="1" hangingPunct="1">
              <a:lnSpc>
                <a:spcPct val="120000"/>
              </a:lnSpc>
            </a:pPr>
            <a:r>
              <a:rPr lang="zh-CN" altLang="en-US" sz="2200" smtClean="0"/>
              <a:t>第二类∶头文件错误 </a:t>
            </a:r>
          </a:p>
          <a:p>
            <a:pPr lvl="1" eaLnBrk="1" hangingPunct="1">
              <a:lnSpc>
                <a:spcPct val="120000"/>
              </a:lnSpc>
            </a:pPr>
            <a:r>
              <a:rPr lang="zh-CN" altLang="en-US" sz="1200" smtClean="0"/>
              <a:t>错误信息∶</a:t>
            </a:r>
            <a:r>
              <a:rPr lang="zh-CN" altLang="en-US" sz="1200" b="1" smtClean="0"/>
              <a:t>找不到头文件</a:t>
            </a:r>
            <a:r>
              <a:rPr lang="en-US" altLang="zh-CN" sz="1200" b="1" smtClean="0"/>
              <a:t>head.h(Can not find include file head.h)</a:t>
            </a:r>
            <a:r>
              <a:rPr lang="zh-CN" altLang="en-US" sz="1200" b="1" smtClean="0"/>
              <a:t>。</a:t>
            </a:r>
            <a:r>
              <a:rPr lang="zh-CN" altLang="en-US" sz="1200" smtClean="0"/>
              <a:t>这类错误是源代码文件中的包含头文件有问题，可能的原因有头文件名错误、指定的头文件所在目录名错误等，也可能是错误地使用了双引号和尖括号。 </a:t>
            </a:r>
          </a:p>
          <a:p>
            <a:pPr eaLnBrk="1" hangingPunct="1">
              <a:lnSpc>
                <a:spcPct val="120000"/>
              </a:lnSpc>
            </a:pPr>
            <a:r>
              <a:rPr lang="zh-CN" altLang="en-US" sz="2200" smtClean="0"/>
              <a:t>第三类∶档案库错误 </a:t>
            </a:r>
          </a:p>
          <a:p>
            <a:pPr lvl="1" eaLnBrk="1" hangingPunct="1">
              <a:lnSpc>
                <a:spcPct val="120000"/>
              </a:lnSpc>
            </a:pPr>
            <a:r>
              <a:rPr lang="zh-CN" altLang="en-US" sz="1200" smtClean="0"/>
              <a:t>错误信息∶</a:t>
            </a:r>
            <a:r>
              <a:rPr lang="zh-CN" altLang="en-US" sz="1200" b="1" smtClean="0"/>
              <a:t>链接程序找不到所需的函数库（</a:t>
            </a:r>
            <a:r>
              <a:rPr lang="en-US" altLang="zh-CN" sz="1200" smtClean="0"/>
              <a:t>ld: -lm: No such file or directory )</a:t>
            </a:r>
            <a:r>
              <a:rPr lang="zh-CN" altLang="en-US" sz="1200" smtClean="0"/>
              <a:t>。这类错误是与目标文件相连接的函数库有错误，可能的原因是函数库名错误、指定的函数库所在目录名称错误等，检查的方法是使用</a:t>
            </a:r>
            <a:r>
              <a:rPr lang="en-US" altLang="zh-CN" sz="1200" smtClean="0"/>
              <a:t>find</a:t>
            </a:r>
            <a:r>
              <a:rPr lang="zh-CN" altLang="en-US" sz="1200" smtClean="0"/>
              <a:t>命令在可能的目录中寻找相应的函数库名，确定档案库及目录的名称并修改程序中及编译选项中的名称。 </a:t>
            </a:r>
          </a:p>
          <a:p>
            <a:pPr eaLnBrk="1" hangingPunct="1">
              <a:lnSpc>
                <a:spcPct val="120000"/>
              </a:lnSpc>
            </a:pPr>
            <a:r>
              <a:rPr lang="zh-CN" altLang="en-US" sz="2200" smtClean="0"/>
              <a:t>第四类∶未定义符号 </a:t>
            </a:r>
          </a:p>
          <a:p>
            <a:pPr lvl="1" eaLnBrk="1" hangingPunct="1">
              <a:lnSpc>
                <a:spcPct val="120000"/>
              </a:lnSpc>
            </a:pPr>
            <a:r>
              <a:rPr lang="zh-CN" altLang="en-US" sz="1200" smtClean="0"/>
              <a:t>错误信息∶</a:t>
            </a:r>
            <a:r>
              <a:rPr lang="zh-CN" altLang="en-US" sz="1200" b="1" smtClean="0"/>
              <a:t>有未定义的符号</a:t>
            </a:r>
            <a:r>
              <a:rPr lang="en-US" altLang="zh-CN" sz="1200" b="1" smtClean="0"/>
              <a:t>(Undefined symbol)</a:t>
            </a:r>
            <a:r>
              <a:rPr lang="zh-CN" altLang="en-US" sz="1200" smtClean="0"/>
              <a:t>。这类错误是在连接过程中出现的，可能有两种原因∶一是使用者自己定义的函数或者全局变量所在源代码文件，没有被编译、连接，或者干脆还没有定义，这需要使用者根据实际情况修改源程序，给出全局变量或者函数的定义体；二是未定义的符号是一个标准的库函数，在源程序中使用了该库函数，而连接过程中还没有给定相应的函数库的名称，或者是该档案库的目录名称有问题，这时需要使用档案库维护命令</a:t>
            </a:r>
            <a:r>
              <a:rPr lang="en-US" altLang="zh-CN" sz="1200" smtClean="0"/>
              <a:t>ar</a:t>
            </a:r>
            <a:r>
              <a:rPr lang="zh-CN" altLang="en-US" sz="1200" smtClean="0"/>
              <a:t>检查我们需要的库函数到底位于哪一个函数库中，确定之后，修改</a:t>
            </a:r>
            <a:r>
              <a:rPr lang="en-US" altLang="zh-CN" sz="1200" smtClean="0"/>
              <a:t>gcc</a:t>
            </a:r>
            <a:r>
              <a:rPr lang="zh-CN" altLang="en-US" sz="1200" smtClean="0"/>
              <a:t>连接选项中的</a:t>
            </a:r>
            <a:r>
              <a:rPr lang="en-US" altLang="zh-CN" sz="1200" smtClean="0"/>
              <a:t>-l</a:t>
            </a:r>
            <a:r>
              <a:rPr lang="zh-CN" altLang="en-US" sz="1200" smtClean="0"/>
              <a:t>和</a:t>
            </a:r>
            <a:r>
              <a:rPr lang="en-US" altLang="zh-CN" sz="1200" smtClean="0"/>
              <a:t>-L</a:t>
            </a:r>
            <a:r>
              <a:rPr lang="zh-CN" altLang="en-US" sz="1200" smtClean="0"/>
              <a:t>项。 </a:t>
            </a:r>
          </a:p>
          <a:p>
            <a:pPr eaLnBrk="1" hangingPunct="1">
              <a:lnSpc>
                <a:spcPct val="120000"/>
              </a:lnSpc>
            </a:pPr>
            <a:endParaRPr lang="en-US" altLang="zh-CN" sz="1800" smtClean="0"/>
          </a:p>
        </p:txBody>
      </p:sp>
      <p:sp>
        <p:nvSpPr>
          <p:cNvPr id="4096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4096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Binutils</a:t>
            </a:r>
          </a:p>
        </p:txBody>
      </p:sp>
      <p:sp>
        <p:nvSpPr>
          <p:cNvPr id="46085" name="内容占位符 2"/>
          <p:cNvSpPr>
            <a:spLocks noGrp="1"/>
          </p:cNvSpPr>
          <p:nvPr>
            <p:ph idx="1"/>
          </p:nvPr>
        </p:nvSpPr>
        <p:spPr/>
        <p:txBody>
          <a:bodyPr/>
          <a:lstStyle/>
          <a:p>
            <a:pPr eaLnBrk="1" hangingPunct="1"/>
            <a:r>
              <a:rPr lang="en-US" altLang="zh-CN" sz="1500" b="1" dirty="0" smtClean="0"/>
              <a:t>addr2line</a:t>
            </a:r>
            <a:r>
              <a:rPr lang="en-US" altLang="zh-CN" sz="1500" dirty="0" smtClean="0"/>
              <a:t>:</a:t>
            </a:r>
            <a:r>
              <a:rPr lang="zh-CN" altLang="en-US" sz="1500" dirty="0" smtClean="0"/>
              <a:t>把程序地址转换为文件名和行号。给定地址的源代码行数和可执行映像，前提是编译时使用了</a:t>
            </a:r>
            <a:r>
              <a:rPr lang="en-US" altLang="zh-CN" sz="1500" dirty="0" smtClean="0"/>
              <a:t>-g</a:t>
            </a:r>
            <a:r>
              <a:rPr lang="zh-CN" altLang="en-US" sz="1500" dirty="0" smtClean="0"/>
              <a:t>选项，即调试信息。</a:t>
            </a:r>
          </a:p>
          <a:p>
            <a:pPr eaLnBrk="1" hangingPunct="1"/>
            <a:r>
              <a:rPr lang="en-US" altLang="zh-CN" sz="1500" b="1" dirty="0" err="1" smtClean="0"/>
              <a:t>ar</a:t>
            </a:r>
            <a:r>
              <a:rPr lang="en-US" altLang="zh-CN" sz="1500" dirty="0" smtClean="0"/>
              <a:t>:</a:t>
            </a:r>
            <a:r>
              <a:rPr lang="zh-CN" altLang="en-US" sz="1500" dirty="0" smtClean="0"/>
              <a:t>建立、修改、提取归档文件。归档文件是包含多个文件内容的一个大文件，其结构保证了可以恢复原始文件内容。</a:t>
            </a:r>
          </a:p>
          <a:p>
            <a:pPr eaLnBrk="1" hangingPunct="1"/>
            <a:r>
              <a:rPr lang="en-US" altLang="zh-CN" sz="1500" b="1" dirty="0" smtClean="0"/>
              <a:t>as</a:t>
            </a:r>
            <a:r>
              <a:rPr lang="en-US" altLang="zh-CN" sz="1500" dirty="0" smtClean="0"/>
              <a:t>:</a:t>
            </a:r>
            <a:r>
              <a:rPr lang="zh-CN" altLang="en-US" sz="1500" dirty="0" smtClean="0"/>
              <a:t>主要用来编译</a:t>
            </a:r>
            <a:r>
              <a:rPr lang="en-US" altLang="zh-CN" sz="1500" dirty="0" smtClean="0"/>
              <a:t>GNU C</a:t>
            </a:r>
            <a:r>
              <a:rPr lang="zh-CN" altLang="en-US" sz="1500" dirty="0" smtClean="0"/>
              <a:t>编译器</a:t>
            </a:r>
            <a:r>
              <a:rPr lang="en-US" altLang="zh-CN" sz="1500" dirty="0" err="1" smtClean="0"/>
              <a:t>gcc</a:t>
            </a:r>
            <a:r>
              <a:rPr lang="zh-CN" altLang="en-US" sz="1500" dirty="0" smtClean="0"/>
              <a:t>输出的汇编文件，产生的目标文件由链接器</a:t>
            </a:r>
            <a:r>
              <a:rPr lang="en-US" altLang="zh-CN" sz="1500" dirty="0" smtClean="0"/>
              <a:t>ld</a:t>
            </a:r>
            <a:r>
              <a:rPr lang="zh-CN" altLang="en-US" sz="1500" dirty="0" smtClean="0"/>
              <a:t>连接。</a:t>
            </a:r>
          </a:p>
          <a:p>
            <a:pPr eaLnBrk="1" hangingPunct="1"/>
            <a:r>
              <a:rPr lang="en-US" altLang="zh-CN" sz="1500" b="1" dirty="0" err="1" smtClean="0"/>
              <a:t>ld</a:t>
            </a:r>
            <a:r>
              <a:rPr lang="en-US" altLang="zh-CN" sz="1500" dirty="0" err="1" smtClean="0"/>
              <a:t>:GNU</a:t>
            </a:r>
            <a:r>
              <a:rPr lang="zh-CN" altLang="en-US" sz="1500" dirty="0" smtClean="0"/>
              <a:t>链接器。它把一些目标和归档文件结合在一起，重定位数据，并链接符号引用。编译程序的最后一步就是调用</a:t>
            </a:r>
            <a:r>
              <a:rPr lang="en-US" altLang="zh-CN" sz="1500" dirty="0" smtClean="0"/>
              <a:t>ld</a:t>
            </a:r>
            <a:r>
              <a:rPr lang="zh-CN" altLang="en-US" sz="1500" dirty="0" smtClean="0"/>
              <a:t>。</a:t>
            </a:r>
          </a:p>
          <a:p>
            <a:pPr eaLnBrk="1" hangingPunct="1"/>
            <a:r>
              <a:rPr lang="en-US" altLang="zh-CN" sz="1500" b="1" dirty="0" smtClean="0"/>
              <a:t>nm</a:t>
            </a:r>
            <a:r>
              <a:rPr lang="en-US" altLang="zh-CN" sz="1500" dirty="0" smtClean="0"/>
              <a:t>:</a:t>
            </a:r>
            <a:r>
              <a:rPr lang="zh-CN" altLang="en-US" sz="1500" dirty="0" smtClean="0"/>
              <a:t>列出目标文件中的符号。</a:t>
            </a:r>
          </a:p>
          <a:p>
            <a:pPr eaLnBrk="1" hangingPunct="1"/>
            <a:r>
              <a:rPr lang="en-US" altLang="zh-CN" sz="1500" b="1" dirty="0" err="1" smtClean="0"/>
              <a:t>objcopy</a:t>
            </a:r>
            <a:r>
              <a:rPr lang="en-US" altLang="zh-CN" sz="1500" dirty="0" smtClean="0"/>
              <a:t>:</a:t>
            </a:r>
            <a:r>
              <a:rPr lang="zh-CN" altLang="en-US" sz="1500" dirty="0" smtClean="0"/>
              <a:t>文件格式转换。</a:t>
            </a:r>
          </a:p>
          <a:p>
            <a:pPr eaLnBrk="1" hangingPunct="1"/>
            <a:r>
              <a:rPr lang="en-US" altLang="zh-CN" sz="1500" b="1" dirty="0" err="1" smtClean="0"/>
              <a:t>objdump</a:t>
            </a:r>
            <a:r>
              <a:rPr lang="en-US" altLang="zh-CN" sz="1500" dirty="0" smtClean="0"/>
              <a:t>:</a:t>
            </a:r>
            <a:r>
              <a:rPr lang="zh-CN" altLang="en-US" sz="1500" dirty="0" smtClean="0"/>
              <a:t>显示一个或者更多目标文件的信息，主要用来反编译。</a:t>
            </a:r>
          </a:p>
          <a:p>
            <a:pPr eaLnBrk="1" hangingPunct="1"/>
            <a:r>
              <a:rPr lang="en-US" altLang="zh-CN" sz="1500" b="1" dirty="0" err="1" smtClean="0"/>
              <a:t>ranlib</a:t>
            </a:r>
            <a:r>
              <a:rPr lang="en-US" altLang="zh-CN" sz="1500" dirty="0" smtClean="0"/>
              <a:t>:</a:t>
            </a:r>
            <a:r>
              <a:rPr lang="zh-CN" altLang="en-US" sz="1500" dirty="0" smtClean="0"/>
              <a:t>产生归档文件索引，并将其保存到这个归档文件中。在索引中列出了归档文件各成员所定义的可重分配目标文件。</a:t>
            </a:r>
          </a:p>
          <a:p>
            <a:pPr eaLnBrk="1" hangingPunct="1"/>
            <a:r>
              <a:rPr lang="en-US" altLang="zh-CN" sz="1500" b="1" dirty="0" err="1" smtClean="0"/>
              <a:t>readelf</a:t>
            </a:r>
            <a:r>
              <a:rPr lang="en-US" altLang="zh-CN" sz="1500" dirty="0" smtClean="0"/>
              <a:t>:</a:t>
            </a:r>
            <a:r>
              <a:rPr lang="zh-CN" altLang="en-US" sz="1500" dirty="0" smtClean="0"/>
              <a:t>显示</a:t>
            </a:r>
            <a:r>
              <a:rPr lang="en-US" altLang="zh-CN" sz="1500" dirty="0" smtClean="0"/>
              <a:t>elf</a:t>
            </a:r>
            <a:r>
              <a:rPr lang="zh-CN" altLang="en-US" sz="1500" dirty="0" smtClean="0"/>
              <a:t>格式可执行文件的信息。</a:t>
            </a:r>
          </a:p>
          <a:p>
            <a:pPr eaLnBrk="1" hangingPunct="1"/>
            <a:r>
              <a:rPr lang="en-US" altLang="zh-CN" sz="1500" b="1" dirty="0" smtClean="0"/>
              <a:t>size</a:t>
            </a:r>
            <a:r>
              <a:rPr lang="en-US" altLang="zh-CN" sz="1500" dirty="0" smtClean="0"/>
              <a:t>:</a:t>
            </a:r>
            <a:r>
              <a:rPr lang="zh-CN" altLang="en-US" sz="1500" dirty="0" smtClean="0"/>
              <a:t>列出目标文件每一段的大小以及总体的大小。默认情况下，对于每个目标文件或者一个归档文件中的每个模块只产生一行输出。</a:t>
            </a:r>
          </a:p>
          <a:p>
            <a:pPr eaLnBrk="1" hangingPunct="1"/>
            <a:r>
              <a:rPr lang="en-US" altLang="zh-CN" sz="1500" b="1" dirty="0" smtClean="0"/>
              <a:t>strings</a:t>
            </a:r>
            <a:r>
              <a:rPr lang="en-US" altLang="zh-CN" sz="1500" dirty="0" smtClean="0"/>
              <a:t>:</a:t>
            </a:r>
            <a:r>
              <a:rPr lang="zh-CN" altLang="en-US" sz="1500" dirty="0" smtClean="0"/>
              <a:t>打印某个文件的可打印字符串。默认情况下，只打印目标文件初始化和可加载段中的可打印字符；对于其它类型的文件它打印整个文件的可打印字符，这个程序对于了解非文本文件的内容很有帮助。</a:t>
            </a:r>
          </a:p>
          <a:p>
            <a:pPr eaLnBrk="1" hangingPunct="1"/>
            <a:r>
              <a:rPr lang="en-US" altLang="zh-CN" sz="1500" b="1" dirty="0" smtClean="0"/>
              <a:t>strip</a:t>
            </a:r>
            <a:r>
              <a:rPr lang="en-US" altLang="zh-CN" sz="1500" dirty="0" smtClean="0"/>
              <a:t>:</a:t>
            </a:r>
            <a:r>
              <a:rPr lang="zh-CN" altLang="en-US" sz="1500" dirty="0" smtClean="0"/>
              <a:t>丢弃目标文件中的全部或者特定符号，减小文件体积。</a:t>
            </a:r>
          </a:p>
        </p:txBody>
      </p:sp>
      <p:sp>
        <p:nvSpPr>
          <p:cNvPr id="4608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4608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readelf</a:t>
            </a:r>
            <a:endParaRPr lang="en-US" altLang="zh-CN" b="1" smtClean="0">
              <a:solidFill>
                <a:schemeClr val="tx1"/>
              </a:solidFill>
              <a:latin typeface="微软雅黑" pitchFamily="34" charset="-122"/>
              <a:ea typeface="微软雅黑" pitchFamily="34" charset="-122"/>
            </a:endParaRPr>
          </a:p>
        </p:txBody>
      </p:sp>
      <p:sp>
        <p:nvSpPr>
          <p:cNvPr id="48133" name="内容占位符 2"/>
          <p:cNvSpPr>
            <a:spLocks noGrp="1"/>
          </p:cNvSpPr>
          <p:nvPr>
            <p:ph idx="1"/>
          </p:nvPr>
        </p:nvSpPr>
        <p:spPr/>
        <p:txBody>
          <a:bodyPr/>
          <a:lstStyle/>
          <a:p>
            <a:pPr eaLnBrk="1" hangingPunct="1"/>
            <a:r>
              <a:rPr lang="en-US" altLang="zh-CN" smtClean="0"/>
              <a:t>readelf</a:t>
            </a:r>
            <a:r>
              <a:rPr lang="zh-CN" altLang="en-US" smtClean="0"/>
              <a:t>可以显示</a:t>
            </a:r>
            <a:r>
              <a:rPr lang="en-US" altLang="zh-CN" smtClean="0"/>
              <a:t>elf</a:t>
            </a:r>
            <a:r>
              <a:rPr lang="zh-CN" altLang="en-US" smtClean="0"/>
              <a:t>格式可执行文件的信息。</a:t>
            </a:r>
            <a:r>
              <a:rPr lang="en-US" altLang="zh-CN" smtClean="0"/>
              <a:t>ELF</a:t>
            </a:r>
            <a:r>
              <a:rPr lang="zh-CN" altLang="en-US" smtClean="0"/>
              <a:t>格式是</a:t>
            </a:r>
            <a:r>
              <a:rPr lang="en-US" altLang="zh-CN" smtClean="0"/>
              <a:t>UNIX</a:t>
            </a:r>
            <a:r>
              <a:rPr lang="zh-CN" altLang="en-US" smtClean="0"/>
              <a:t>系统实验室作为应用程序二进制接口开发的。</a:t>
            </a:r>
            <a:r>
              <a:rPr lang="en-US" altLang="zh-CN" smtClean="0"/>
              <a:t>ELF</a:t>
            </a:r>
            <a:r>
              <a:rPr lang="zh-CN" altLang="en-US" smtClean="0"/>
              <a:t>格式是</a:t>
            </a:r>
            <a:r>
              <a:rPr lang="en-US" altLang="zh-CN" smtClean="0"/>
              <a:t>Unix/Linux</a:t>
            </a:r>
            <a:r>
              <a:rPr lang="zh-CN" altLang="en-US" smtClean="0"/>
              <a:t>平台上应用最广泛的二进制工业标准之一。</a:t>
            </a:r>
          </a:p>
          <a:p>
            <a:pPr eaLnBrk="1" hangingPunct="1"/>
            <a:r>
              <a:rPr lang="zh-CN" altLang="en-US" smtClean="0"/>
              <a:t>查看可执行文件</a:t>
            </a:r>
            <a:r>
              <a:rPr lang="zh-CN" altLang="en-US" smtClean="0">
                <a:latin typeface="Arial" pitchFamily="34" charset="0"/>
              </a:rPr>
              <a:t>“</a:t>
            </a:r>
            <a:r>
              <a:rPr lang="en-US" altLang="zh-CN" smtClean="0"/>
              <a:t>hello</a:t>
            </a:r>
            <a:r>
              <a:rPr lang="en-US" altLang="zh-CN" smtClean="0">
                <a:latin typeface="Arial" pitchFamily="34" charset="0"/>
              </a:rPr>
              <a:t>”</a:t>
            </a:r>
            <a:r>
              <a:rPr lang="zh-CN" altLang="en-US" smtClean="0"/>
              <a:t>的头信息</a:t>
            </a:r>
          </a:p>
          <a:p>
            <a:pPr lvl="1" eaLnBrk="1" hangingPunct="1"/>
            <a:r>
              <a:rPr lang="en-US" altLang="zh-CN" b="1" u="sng" smtClean="0"/>
              <a:t>$ readelf </a:t>
            </a:r>
            <a:r>
              <a:rPr lang="en-US" altLang="zh-CN" b="1" u="sng" smtClean="0">
                <a:latin typeface="Arial" pitchFamily="34" charset="0"/>
              </a:rPr>
              <a:t>–</a:t>
            </a:r>
            <a:r>
              <a:rPr lang="en-US" altLang="zh-CN" b="1" u="sng" smtClean="0"/>
              <a:t>h hello</a:t>
            </a:r>
          </a:p>
          <a:p>
            <a:pPr lvl="1" eaLnBrk="1" hangingPunct="1"/>
            <a:endParaRPr lang="en-US" altLang="zh-CN" smtClean="0"/>
          </a:p>
        </p:txBody>
      </p:sp>
      <p:sp>
        <p:nvSpPr>
          <p:cNvPr id="48130"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48135"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
        <p:nvSpPr>
          <p:cNvPr id="7" name="矩形 6"/>
          <p:cNvSpPr/>
          <p:nvPr/>
        </p:nvSpPr>
        <p:spPr>
          <a:xfrm>
            <a:off x="4143372" y="3500438"/>
            <a:ext cx="4343400" cy="3170099"/>
          </a:xfrm>
          <a:prstGeom prst="rect">
            <a:avLst/>
          </a:prstGeom>
        </p:spPr>
        <p:style>
          <a:lnRef idx="0">
            <a:schemeClr val="dk1"/>
          </a:lnRef>
          <a:fillRef idx="3">
            <a:schemeClr val="dk1"/>
          </a:fillRef>
          <a:effectRef idx="3">
            <a:schemeClr val="dk1"/>
          </a:effectRef>
          <a:fontRef idx="minor">
            <a:schemeClr val="lt1"/>
          </a:fontRef>
        </p:style>
        <p:txBody>
          <a:bodyPr>
            <a:spAutoFit/>
          </a:bodyPr>
          <a:lstStyle/>
          <a:p>
            <a:pPr indent="266700">
              <a:defRPr/>
            </a:pPr>
            <a:r>
              <a:rPr lang="en-US" altLang="zh-CN" sz="1000" dirty="0">
                <a:solidFill>
                  <a:srgbClr val="FF0000"/>
                </a:solidFill>
                <a:cs typeface="Times New Roman" pitchFamily="18" charset="0"/>
              </a:rPr>
              <a:t>ELF Header:</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Magic:   7f 45 4c 46 01 01 01 00 00 00 00 00 00 00 00 00 </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Class:                             	ELF32</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Data:                              	2's complement, little </a:t>
            </a:r>
            <a:r>
              <a:rPr lang="en-US" altLang="zh-CN" sz="1000" dirty="0" err="1">
                <a:solidFill>
                  <a:srgbClr val="FF0000"/>
                </a:solidFill>
                <a:cs typeface="Times New Roman" pitchFamily="18" charset="0"/>
              </a:rPr>
              <a:t>endian</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Version:                            	1 (current)</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OS/ABI:                            	UNIX - System V</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ABI Version:                        	0</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Type:                              	EXEC (Executable file)</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Machine:                           	Intel 80386</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Version:                            	 0x1</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Entry point address:                   	0x8048320</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Start of program headers:         	52 (bytes into file)</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Start of section headers:      		4316 (bytes into file)</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Flags:                             	0x0</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Size of this header:               		52 (bytes)</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Size of program headers:           	32 (bytes)</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Number of program headers:         	8</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Size of section headers:           40 (bytes)</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Number of section headers:         36</a:t>
            </a:r>
            <a:endParaRPr lang="en-US" altLang="zh-CN" sz="900" dirty="0">
              <a:latin typeface="Arial" pitchFamily="34" charset="0"/>
            </a:endParaRPr>
          </a:p>
          <a:p>
            <a:pPr indent="266700" eaLnBrk="0" hangingPunct="0">
              <a:defRPr/>
            </a:pPr>
            <a:r>
              <a:rPr lang="en-US" altLang="zh-CN" sz="1000" dirty="0">
                <a:solidFill>
                  <a:srgbClr val="FF0000"/>
                </a:solidFill>
                <a:cs typeface="Times New Roman" pitchFamily="18" charset="0"/>
              </a:rPr>
              <a:t>  Section header string table index: 33</a:t>
            </a:r>
            <a:endParaRPr lang="en-US" altLang="zh-CN" sz="2000" dirty="0">
              <a:latin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pPr eaLnBrk="1" hangingPunct="1"/>
            <a:r>
              <a:rPr lang="zh-CN" altLang="en-US" sz="3600" b="1" smtClean="0">
                <a:solidFill>
                  <a:schemeClr val="tx1"/>
                </a:solidFill>
                <a:ea typeface="微软雅黑" pitchFamily="34" charset="-122"/>
              </a:rPr>
              <a:t>什么是嵌入式系统</a:t>
            </a:r>
          </a:p>
        </p:txBody>
      </p:sp>
      <p:sp>
        <p:nvSpPr>
          <p:cNvPr id="15365" name="Rectangle 3"/>
          <p:cNvSpPr>
            <a:spLocks noGrp="1"/>
          </p:cNvSpPr>
          <p:nvPr>
            <p:ph idx="1"/>
          </p:nvPr>
        </p:nvSpPr>
        <p:spPr/>
        <p:txBody>
          <a:bodyPr/>
          <a:lstStyle/>
          <a:p>
            <a:pPr eaLnBrk="1" hangingPunct="1"/>
            <a:r>
              <a:rPr lang="zh-CN" altLang="en-US" sz="3200" dirty="0" smtClean="0">
                <a:ea typeface="华文楷体" pitchFamily="2" charset="-122"/>
              </a:rPr>
              <a:t>嵌入式系统的定义</a:t>
            </a:r>
          </a:p>
          <a:p>
            <a:pPr lvl="1" eaLnBrk="1" hangingPunct="1"/>
            <a:r>
              <a:rPr lang="zh-CN" altLang="en-US" sz="2800" dirty="0" smtClean="0">
                <a:solidFill>
                  <a:srgbClr val="3333FF"/>
                </a:solidFill>
                <a:latin typeface="楷体_GB2312" pitchFamily="49" charset="-122"/>
                <a:ea typeface="华文楷体" pitchFamily="2" charset="-122"/>
              </a:rPr>
              <a:t>嵌入式系统本身是一个相对模糊的定义</a:t>
            </a:r>
          </a:p>
          <a:p>
            <a:pPr lvl="1" eaLnBrk="1" hangingPunct="1"/>
            <a:r>
              <a:rPr lang="zh-CN" altLang="en-US" sz="2800" dirty="0" smtClean="0">
                <a:solidFill>
                  <a:schemeClr val="tx1"/>
                </a:solidFill>
                <a:ea typeface="华文楷体" pitchFamily="2" charset="-122"/>
              </a:rPr>
              <a:t>一般定义</a:t>
            </a:r>
          </a:p>
          <a:p>
            <a:pPr lvl="2" eaLnBrk="1" hangingPunct="1"/>
            <a:r>
              <a:rPr lang="zh-CN" altLang="en-US" sz="2400" dirty="0" smtClean="0">
                <a:ea typeface="华文楷体" pitchFamily="2" charset="-122"/>
              </a:rPr>
              <a:t>以应用为中心、以计算机技术为基础、软件硬件可裁剪、适应应用系统，对功能、可靠性、成本、体积、功耗严格要求的专用计算机系统。</a:t>
            </a:r>
            <a:endParaRPr lang="zh-CN" altLang="en-US" sz="2400" dirty="0" smtClean="0">
              <a:latin typeface="楷体_GB2312" pitchFamily="49" charset="-122"/>
              <a:ea typeface="华文楷体" pitchFamily="2" charset="-122"/>
            </a:endParaRPr>
          </a:p>
          <a:p>
            <a:pPr lvl="1" eaLnBrk="1" hangingPunct="1"/>
            <a:r>
              <a:rPr lang="zh-CN" altLang="en-US" sz="2800" dirty="0" smtClean="0">
                <a:solidFill>
                  <a:schemeClr val="tx1"/>
                </a:solidFill>
                <a:latin typeface="华文楷体" pitchFamily="2" charset="-122"/>
                <a:ea typeface="华文楷体" pitchFamily="2" charset="-122"/>
              </a:rPr>
              <a:t>广义上讲</a:t>
            </a:r>
          </a:p>
          <a:p>
            <a:pPr lvl="2" eaLnBrk="1" hangingPunct="1"/>
            <a:r>
              <a:rPr lang="zh-CN" altLang="en-US" sz="2400" dirty="0" smtClean="0">
                <a:latin typeface="华文楷体" pitchFamily="2" charset="-122"/>
                <a:ea typeface="华文楷体" pitchFamily="2" charset="-122"/>
              </a:rPr>
              <a:t>凡是带有微处理器的专用软硬件系统都可称为嵌入式系统。</a:t>
            </a:r>
          </a:p>
        </p:txBody>
      </p:sp>
      <p:sp>
        <p:nvSpPr>
          <p:cNvPr id="15362"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ELF</a:t>
            </a:r>
            <a:r>
              <a:rPr lang="zh-CN" altLang="en-US" b="1" smtClean="0">
                <a:solidFill>
                  <a:schemeClr val="tx1"/>
                </a:solidFill>
                <a:latin typeface="微软雅黑" pitchFamily="34" charset="-122"/>
                <a:ea typeface="微软雅黑" pitchFamily="34" charset="-122"/>
              </a:rPr>
              <a:t>可重定位目标文件示例</a:t>
            </a:r>
          </a:p>
        </p:txBody>
      </p:sp>
      <p:sp>
        <p:nvSpPr>
          <p:cNvPr id="10" name="内容占位符 9"/>
          <p:cNvSpPr>
            <a:spLocks noGrp="1"/>
          </p:cNvSpPr>
          <p:nvPr>
            <p:ph idx="1"/>
          </p:nvPr>
        </p:nvSpPr>
        <p:spPr/>
        <p:txBody>
          <a:bodyPr/>
          <a:lstStyle/>
          <a:p>
            <a:endParaRPr lang="zh-CN" altLang="en-US"/>
          </a:p>
        </p:txBody>
      </p:sp>
      <p:sp>
        <p:nvSpPr>
          <p:cNvPr id="49154"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49158"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graphicFrame>
        <p:nvGraphicFramePr>
          <p:cNvPr id="6" name="Group 37"/>
          <p:cNvGraphicFramePr>
            <a:graphicFrameLocks noGrp="1"/>
          </p:cNvGraphicFramePr>
          <p:nvPr/>
        </p:nvGraphicFramePr>
        <p:xfrm>
          <a:off x="2987675" y="1268413"/>
          <a:ext cx="3479800" cy="5120640"/>
        </p:xfrm>
        <a:graphic>
          <a:graphicData uri="http://schemas.openxmlformats.org/drawingml/2006/table">
            <a:tbl>
              <a:tblPr/>
              <a:tblGrid>
                <a:gridCol w="3479800"/>
              </a:tblGrid>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ELF header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.text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.rodata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.data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.bss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.symtab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.rel.text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.rel.data</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.debug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.line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8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.strtab</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Verdana" pitchFamily="34" charset="0"/>
                          <a:ea typeface="宋体" pitchFamily="2" charset="-122"/>
                        </a:rPr>
                        <a:t>Section header tables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9187" name="AutoShape 39"/>
          <p:cNvSpPr>
            <a:spLocks/>
          </p:cNvSpPr>
          <p:nvPr/>
        </p:nvSpPr>
        <p:spPr bwMode="auto">
          <a:xfrm>
            <a:off x="2700338" y="1700213"/>
            <a:ext cx="215900" cy="3960812"/>
          </a:xfrm>
          <a:prstGeom prst="leftBrace">
            <a:avLst>
              <a:gd name="adj1" fmla="val 152880"/>
              <a:gd name="adj2" fmla="val 50000"/>
            </a:avLst>
          </a:prstGeom>
          <a:noFill/>
          <a:ln w="12700" cap="sq">
            <a:solidFill>
              <a:schemeClr val="tx1"/>
            </a:solidFill>
            <a:round/>
            <a:headEnd type="none" w="sm" len="sm"/>
            <a:tailEnd type="none" w="sm" len="sm"/>
          </a:ln>
        </p:spPr>
        <p:txBody>
          <a:bodyPr wrap="none" anchor="ctr"/>
          <a:lstStyle/>
          <a:p>
            <a:endParaRPr lang="zh-CN" altLang="zh-CN"/>
          </a:p>
        </p:txBody>
      </p:sp>
      <p:sp>
        <p:nvSpPr>
          <p:cNvPr id="49188" name="Text Box 40"/>
          <p:cNvSpPr txBox="1">
            <a:spLocks noChangeArrowheads="1"/>
          </p:cNvSpPr>
          <p:nvPr/>
        </p:nvSpPr>
        <p:spPr bwMode="auto">
          <a:xfrm>
            <a:off x="1476375" y="3429000"/>
            <a:ext cx="1439863" cy="45720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t>sections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标题 1"/>
          <p:cNvSpPr>
            <a:spLocks noGrp="1"/>
          </p:cNvSpPr>
          <p:nvPr>
            <p:ph type="title"/>
          </p:nvPr>
        </p:nvSpPr>
        <p:spPr/>
        <p:txBody>
          <a:bodyPr>
            <a:normAutofit/>
          </a:bodyPr>
          <a:lstStyle/>
          <a:p>
            <a:pPr eaLnBrk="1" hangingPunct="1"/>
            <a:r>
              <a:rPr lang="zh-CN" altLang="en-US" b="1" smtClean="0">
                <a:solidFill>
                  <a:schemeClr val="tx1"/>
                </a:solidFill>
                <a:latin typeface="微软雅黑" pitchFamily="34" charset="-122"/>
                <a:ea typeface="微软雅黑" pitchFamily="34" charset="-122"/>
              </a:rPr>
              <a:t>查看“</a:t>
            </a:r>
            <a:r>
              <a:rPr lang="en-US" altLang="en-US" b="1" smtClean="0">
                <a:solidFill>
                  <a:schemeClr val="tx1"/>
                </a:solidFill>
                <a:latin typeface="微软雅黑" pitchFamily="34" charset="-122"/>
                <a:ea typeface="微软雅黑" pitchFamily="34" charset="-122"/>
              </a:rPr>
              <a:t>hello</a:t>
            </a:r>
            <a:r>
              <a:rPr lang="en-US" altLang="zh-CN" b="1" smtClean="0">
                <a:solidFill>
                  <a:schemeClr val="tx1"/>
                </a:solidFill>
                <a:latin typeface="微软雅黑" pitchFamily="34" charset="-122"/>
                <a:ea typeface="微软雅黑" pitchFamily="34" charset="-122"/>
              </a:rPr>
              <a:t>”</a:t>
            </a:r>
            <a:r>
              <a:rPr lang="zh-CN" altLang="en-US" b="1" smtClean="0">
                <a:solidFill>
                  <a:schemeClr val="tx1"/>
                </a:solidFill>
                <a:latin typeface="微软雅黑" pitchFamily="34" charset="-122"/>
                <a:ea typeface="微软雅黑" pitchFamily="34" charset="-122"/>
              </a:rPr>
              <a:t>的</a:t>
            </a:r>
            <a:r>
              <a:rPr lang="en-US" altLang="en-US" b="1" smtClean="0">
                <a:solidFill>
                  <a:schemeClr val="tx1"/>
                </a:solidFill>
                <a:latin typeface="微软雅黑" pitchFamily="34" charset="-122"/>
                <a:ea typeface="微软雅黑" pitchFamily="34" charset="-122"/>
              </a:rPr>
              <a:t>section</a:t>
            </a:r>
            <a:r>
              <a:rPr lang="zh-CN" altLang="en-US" b="1" smtClean="0">
                <a:solidFill>
                  <a:schemeClr val="tx1"/>
                </a:solidFill>
                <a:latin typeface="微软雅黑" pitchFamily="34" charset="-122"/>
                <a:ea typeface="微软雅黑" pitchFamily="34" charset="-122"/>
              </a:rPr>
              <a:t>的头信息</a:t>
            </a:r>
          </a:p>
        </p:txBody>
      </p:sp>
      <p:sp>
        <p:nvSpPr>
          <p:cNvPr id="50181" name="内容占位符 2"/>
          <p:cNvSpPr>
            <a:spLocks noGrp="1"/>
          </p:cNvSpPr>
          <p:nvPr>
            <p:ph idx="1"/>
          </p:nvPr>
        </p:nvSpPr>
        <p:spPr/>
        <p:txBody>
          <a:bodyPr>
            <a:normAutofit lnSpcReduction="10000"/>
          </a:bodyPr>
          <a:lstStyle/>
          <a:p>
            <a:pPr eaLnBrk="1" hangingPunct="1"/>
            <a:r>
              <a:rPr lang="en-US" altLang="zh-CN" b="1" u="sng" smtClean="0"/>
              <a:t>$ readelf </a:t>
            </a:r>
            <a:r>
              <a:rPr lang="en-US" altLang="zh-CN" b="1" u="sng" smtClean="0">
                <a:latin typeface="Arial" pitchFamily="34" charset="0"/>
              </a:rPr>
              <a:t>–</a:t>
            </a:r>
            <a:r>
              <a:rPr lang="en-US" altLang="zh-CN" b="1" u="sng" smtClean="0"/>
              <a:t>S hello</a:t>
            </a:r>
          </a:p>
          <a:p>
            <a:pPr eaLnBrk="1" hangingPunct="1"/>
            <a:r>
              <a:rPr lang="zh-CN" altLang="en-US" smtClean="0"/>
              <a:t>这条命令查看可执行文件</a:t>
            </a:r>
            <a:r>
              <a:rPr lang="zh-CN" altLang="en-US" smtClean="0">
                <a:latin typeface="Arial" pitchFamily="34" charset="0"/>
              </a:rPr>
              <a:t>“</a:t>
            </a:r>
            <a:r>
              <a:rPr lang="en-US" altLang="zh-CN" smtClean="0"/>
              <a:t>hello</a:t>
            </a:r>
            <a:r>
              <a:rPr lang="en-US" altLang="zh-CN" smtClean="0">
                <a:latin typeface="Arial" pitchFamily="34" charset="0"/>
              </a:rPr>
              <a:t>”</a:t>
            </a:r>
            <a:r>
              <a:rPr lang="zh-CN" altLang="en-US" smtClean="0"/>
              <a:t>的</a:t>
            </a:r>
            <a:r>
              <a:rPr lang="en-US" altLang="zh-CN" smtClean="0"/>
              <a:t>section</a:t>
            </a:r>
            <a:r>
              <a:rPr lang="zh-CN" altLang="en-US" smtClean="0"/>
              <a:t>的头信息。每一个头信息都是一个</a:t>
            </a:r>
            <a:r>
              <a:rPr lang="en-US" altLang="zh-CN" smtClean="0"/>
              <a:t>Elf32_Shdr</a:t>
            </a:r>
            <a:r>
              <a:rPr lang="zh-CN" altLang="en-US" smtClean="0"/>
              <a:t>结构，其成员含义如下所述</a:t>
            </a:r>
            <a:r>
              <a:rPr lang="en-US" altLang="zh-CN" smtClean="0"/>
              <a:t>:</a:t>
            </a:r>
          </a:p>
          <a:p>
            <a:pPr lvl="1" eaLnBrk="1" hangingPunct="1">
              <a:buFont typeface="Wingdings 3" pitchFamily="18" charset="2"/>
              <a:buNone/>
            </a:pPr>
            <a:r>
              <a:rPr lang="en-US" altLang="zh-CN" sz="1400" smtClean="0"/>
              <a:t>typedef struct {</a:t>
            </a:r>
          </a:p>
          <a:p>
            <a:pPr lvl="1" eaLnBrk="1" hangingPunct="1">
              <a:buFont typeface="Wingdings 3" pitchFamily="18" charset="2"/>
              <a:buNone/>
            </a:pPr>
            <a:r>
              <a:rPr lang="en-US" altLang="zh-CN" sz="1400" smtClean="0">
                <a:latin typeface="Arial" pitchFamily="34" charset="0"/>
              </a:rPr>
              <a:t>      </a:t>
            </a:r>
            <a:r>
              <a:rPr lang="en-US" altLang="zh-CN" sz="1400" smtClean="0"/>
              <a:t>Elf32_Word sh_name;		//</a:t>
            </a:r>
            <a:r>
              <a:rPr lang="zh-CN" altLang="en-US" sz="1400" smtClean="0"/>
              <a:t>指定了这个</a:t>
            </a:r>
            <a:r>
              <a:rPr lang="en-US" altLang="zh-CN" sz="1400" smtClean="0"/>
              <a:t>section</a:t>
            </a:r>
            <a:r>
              <a:rPr lang="zh-CN" altLang="en-US" sz="1400" smtClean="0"/>
              <a:t>的名字</a:t>
            </a:r>
          </a:p>
          <a:p>
            <a:pPr lvl="1" eaLnBrk="1" hangingPunct="1">
              <a:buFont typeface="Wingdings 3" pitchFamily="18" charset="2"/>
              <a:buNone/>
            </a:pPr>
            <a:r>
              <a:rPr lang="zh-CN" altLang="en-US" sz="1400" smtClean="0">
                <a:latin typeface="Arial" pitchFamily="34" charset="0"/>
              </a:rPr>
              <a:t>      </a:t>
            </a:r>
            <a:r>
              <a:rPr lang="en-US" altLang="zh-CN" sz="1400" smtClean="0"/>
              <a:t>Elf32_Word sh_type;		//</a:t>
            </a:r>
            <a:r>
              <a:rPr lang="zh-CN" altLang="en-US" sz="1400" smtClean="0"/>
              <a:t>把</a:t>
            </a:r>
            <a:r>
              <a:rPr lang="en-US" altLang="zh-CN" sz="1400" smtClean="0"/>
              <a:t>sections</a:t>
            </a:r>
            <a:r>
              <a:rPr lang="zh-CN" altLang="en-US" sz="1400" smtClean="0"/>
              <a:t>按内容和意义分类</a:t>
            </a:r>
          </a:p>
          <a:p>
            <a:pPr lvl="1" eaLnBrk="1" hangingPunct="1">
              <a:buFont typeface="Wingdings 3" pitchFamily="18" charset="2"/>
              <a:buNone/>
            </a:pPr>
            <a:r>
              <a:rPr lang="zh-CN" altLang="en-US" sz="1400" smtClean="0">
                <a:latin typeface="Arial" pitchFamily="34" charset="0"/>
              </a:rPr>
              <a:t>      </a:t>
            </a:r>
            <a:r>
              <a:rPr lang="en-US" altLang="zh-CN" sz="1400" smtClean="0"/>
              <a:t>Elf32_Word sh_flags;		//sections</a:t>
            </a:r>
            <a:r>
              <a:rPr lang="zh-CN" altLang="en-US" sz="1400" smtClean="0"/>
              <a:t>支持位的标记，用来描述多个属性</a:t>
            </a:r>
          </a:p>
          <a:p>
            <a:pPr lvl="1" eaLnBrk="1" hangingPunct="1">
              <a:buFont typeface="Wingdings 3" pitchFamily="18" charset="2"/>
              <a:buNone/>
            </a:pPr>
            <a:r>
              <a:rPr lang="zh-CN" altLang="en-US" sz="1400" smtClean="0">
                <a:latin typeface="Arial" pitchFamily="34" charset="0"/>
              </a:rPr>
              <a:t>      </a:t>
            </a:r>
            <a:r>
              <a:rPr lang="en-US" altLang="zh-CN" sz="1400" smtClean="0"/>
              <a:t>Elf32_Addr sh_addr;		//</a:t>
            </a:r>
            <a:r>
              <a:rPr lang="zh-CN" altLang="en-US" sz="1400" smtClean="0"/>
              <a:t>该</a:t>
            </a:r>
            <a:r>
              <a:rPr lang="en-US" altLang="zh-CN" sz="1400" smtClean="0"/>
              <a:t>section</a:t>
            </a:r>
            <a:r>
              <a:rPr lang="en-US" altLang="zh-CN" sz="1400" smtClean="0">
                <a:latin typeface="Arial" pitchFamily="34" charset="0"/>
              </a:rPr>
              <a:t> </a:t>
            </a:r>
            <a:r>
              <a:rPr lang="zh-CN" altLang="en-US" sz="1400" smtClean="0"/>
              <a:t>在内存中的位置</a:t>
            </a:r>
          </a:p>
          <a:p>
            <a:pPr lvl="1" eaLnBrk="1" hangingPunct="1">
              <a:buFont typeface="Wingdings 3" pitchFamily="18" charset="2"/>
              <a:buNone/>
            </a:pPr>
            <a:r>
              <a:rPr lang="zh-CN" altLang="en-US" sz="1400" smtClean="0">
                <a:latin typeface="Arial" pitchFamily="34" charset="0"/>
              </a:rPr>
              <a:t>      </a:t>
            </a:r>
            <a:r>
              <a:rPr lang="en-US" altLang="zh-CN" sz="1400" smtClean="0"/>
              <a:t>Elf32_Off</a:t>
            </a:r>
            <a:r>
              <a:rPr lang="en-US" altLang="zh-CN" sz="1400" smtClean="0">
                <a:latin typeface="Arial" pitchFamily="34" charset="0"/>
              </a:rPr>
              <a:t>  </a:t>
            </a:r>
            <a:r>
              <a:rPr lang="en-US" altLang="zh-CN" sz="1400" smtClean="0"/>
              <a:t>sh_offset;		//</a:t>
            </a:r>
            <a:r>
              <a:rPr lang="zh-CN" altLang="en-US" sz="1400" smtClean="0"/>
              <a:t>该</a:t>
            </a:r>
            <a:r>
              <a:rPr lang="en-US" altLang="zh-CN" sz="1400" smtClean="0"/>
              <a:t>section</a:t>
            </a:r>
            <a:r>
              <a:rPr lang="zh-CN" altLang="en-US" sz="1400" smtClean="0"/>
              <a:t>的字节偏移量</a:t>
            </a:r>
          </a:p>
          <a:p>
            <a:pPr lvl="1" eaLnBrk="1" hangingPunct="1">
              <a:buFont typeface="Wingdings 3" pitchFamily="18" charset="2"/>
              <a:buNone/>
            </a:pPr>
            <a:r>
              <a:rPr lang="zh-CN" altLang="en-US" sz="1400" smtClean="0">
                <a:latin typeface="Arial" pitchFamily="34" charset="0"/>
              </a:rPr>
              <a:t>      </a:t>
            </a:r>
            <a:r>
              <a:rPr lang="en-US" altLang="zh-CN" sz="1400" smtClean="0"/>
              <a:t>Elf32_Word sh_size;		//</a:t>
            </a:r>
            <a:r>
              <a:rPr lang="zh-CN" altLang="en-US" sz="1400" smtClean="0"/>
              <a:t>该</a:t>
            </a:r>
            <a:r>
              <a:rPr lang="en-US" altLang="zh-CN" sz="1400" smtClean="0"/>
              <a:t>section</a:t>
            </a:r>
            <a:r>
              <a:rPr lang="zh-CN" altLang="en-US" sz="1400" smtClean="0"/>
              <a:t>的字节大小</a:t>
            </a:r>
          </a:p>
          <a:p>
            <a:pPr lvl="1" eaLnBrk="1" hangingPunct="1">
              <a:buFont typeface="Wingdings 3" pitchFamily="18" charset="2"/>
              <a:buNone/>
            </a:pPr>
            <a:r>
              <a:rPr lang="zh-CN" altLang="en-US" sz="1400" smtClean="0">
                <a:latin typeface="Arial" pitchFamily="34" charset="0"/>
              </a:rPr>
              <a:t>      </a:t>
            </a:r>
            <a:r>
              <a:rPr lang="en-US" altLang="zh-CN" sz="1400" smtClean="0"/>
              <a:t>Elf32_Word sh_link;		//</a:t>
            </a:r>
            <a:r>
              <a:rPr lang="zh-CN" altLang="en-US" sz="1400" smtClean="0"/>
              <a:t>该</a:t>
            </a:r>
            <a:r>
              <a:rPr lang="en-US" altLang="zh-CN" sz="1400" smtClean="0"/>
              <a:t>section</a:t>
            </a:r>
            <a:r>
              <a:rPr lang="zh-CN" altLang="en-US" sz="1400" smtClean="0"/>
              <a:t>报头表的索引连接</a:t>
            </a:r>
          </a:p>
          <a:p>
            <a:pPr lvl="1" eaLnBrk="1" hangingPunct="1">
              <a:buFont typeface="Wingdings 3" pitchFamily="18" charset="2"/>
              <a:buNone/>
            </a:pPr>
            <a:r>
              <a:rPr lang="zh-CN" altLang="en-US" sz="1400" smtClean="0">
                <a:latin typeface="Arial" pitchFamily="34" charset="0"/>
              </a:rPr>
              <a:t>      </a:t>
            </a:r>
            <a:r>
              <a:rPr lang="en-US" altLang="zh-CN" sz="1400" smtClean="0"/>
              <a:t>Elf32_Word sh_info;		//</a:t>
            </a:r>
            <a:r>
              <a:rPr lang="zh-CN" altLang="en-US" sz="1400" smtClean="0"/>
              <a:t>保存着额外的信息</a:t>
            </a:r>
          </a:p>
          <a:p>
            <a:pPr lvl="1" eaLnBrk="1" hangingPunct="1">
              <a:buFont typeface="Wingdings 3" pitchFamily="18" charset="2"/>
              <a:buNone/>
            </a:pPr>
            <a:r>
              <a:rPr lang="zh-CN" altLang="en-US" sz="1400" smtClean="0">
                <a:latin typeface="Arial" pitchFamily="34" charset="0"/>
              </a:rPr>
              <a:t>      </a:t>
            </a:r>
            <a:r>
              <a:rPr lang="en-US" altLang="zh-CN" sz="1400" smtClean="0"/>
              <a:t>Elf32_Word sh_addralign;		//</a:t>
            </a:r>
            <a:r>
              <a:rPr lang="zh-CN" altLang="en-US" sz="1400" smtClean="0"/>
              <a:t>地址对齐的约束</a:t>
            </a:r>
          </a:p>
          <a:p>
            <a:pPr lvl="1" eaLnBrk="1" hangingPunct="1">
              <a:buFont typeface="Wingdings 3" pitchFamily="18" charset="2"/>
              <a:buNone/>
            </a:pPr>
            <a:r>
              <a:rPr lang="zh-CN" altLang="en-US" sz="1400" smtClean="0">
                <a:latin typeface="Arial" pitchFamily="34" charset="0"/>
              </a:rPr>
              <a:t>      </a:t>
            </a:r>
            <a:r>
              <a:rPr lang="en-US" altLang="zh-CN" sz="1400" smtClean="0"/>
              <a:t>Elf32_Word sh_entsize;		//</a:t>
            </a:r>
            <a:r>
              <a:rPr lang="zh-CN" altLang="en-US" sz="1400" smtClean="0"/>
              <a:t>保存着一张固定大小入口的表</a:t>
            </a:r>
          </a:p>
          <a:p>
            <a:pPr lvl="1" eaLnBrk="1" hangingPunct="1">
              <a:buFont typeface="Wingdings 3" pitchFamily="18" charset="2"/>
              <a:buNone/>
            </a:pPr>
            <a:r>
              <a:rPr lang="zh-CN" altLang="en-US" sz="1400" smtClean="0">
                <a:latin typeface="Arial" pitchFamily="34" charset="0"/>
              </a:rPr>
              <a:t>  </a:t>
            </a:r>
            <a:r>
              <a:rPr lang="en-US" altLang="zh-CN" sz="1400" smtClean="0"/>
              <a:t>} Elf32_Shdr;</a:t>
            </a:r>
          </a:p>
          <a:p>
            <a:pPr eaLnBrk="1" hangingPunct="1"/>
            <a:endParaRPr lang="en-US" altLang="zh-CN" b="1" u="sng" smtClean="0"/>
          </a:p>
        </p:txBody>
      </p:sp>
      <p:sp>
        <p:nvSpPr>
          <p:cNvPr id="50178"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0183"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as</a:t>
            </a:r>
          </a:p>
        </p:txBody>
      </p:sp>
      <p:sp>
        <p:nvSpPr>
          <p:cNvPr id="51205" name="内容占位符 2"/>
          <p:cNvSpPr>
            <a:spLocks noGrp="1"/>
          </p:cNvSpPr>
          <p:nvPr>
            <p:ph idx="1"/>
          </p:nvPr>
        </p:nvSpPr>
        <p:spPr/>
        <p:txBody>
          <a:bodyPr/>
          <a:lstStyle/>
          <a:p>
            <a:pPr eaLnBrk="1" hangingPunct="1"/>
            <a:r>
              <a:rPr lang="en-US" altLang="zh-CN" smtClean="0"/>
              <a:t>as</a:t>
            </a:r>
            <a:r>
              <a:rPr lang="zh-CN" altLang="en-US" smtClean="0"/>
              <a:t>主要用来编译</a:t>
            </a:r>
            <a:r>
              <a:rPr lang="en-US" altLang="zh-CN" smtClean="0"/>
              <a:t>gcc</a:t>
            </a:r>
            <a:r>
              <a:rPr lang="zh-CN" altLang="en-US" smtClean="0"/>
              <a:t>输出的汇编文件，产生的目标文件由链接器</a:t>
            </a:r>
            <a:r>
              <a:rPr lang="en-US" altLang="zh-CN" smtClean="0"/>
              <a:t>ld</a:t>
            </a:r>
            <a:r>
              <a:rPr lang="zh-CN" altLang="en-US" smtClean="0"/>
              <a:t>连接。</a:t>
            </a:r>
          </a:p>
          <a:p>
            <a:pPr eaLnBrk="1" hangingPunct="1"/>
            <a:r>
              <a:rPr lang="en-US" altLang="zh-CN" b="1" u="sng" smtClean="0"/>
              <a:t>$ gcc </a:t>
            </a:r>
            <a:r>
              <a:rPr lang="en-US" altLang="zh-CN" b="1" u="sng" smtClean="0">
                <a:latin typeface="Arial" pitchFamily="34" charset="0"/>
              </a:rPr>
              <a:t>–</a:t>
            </a:r>
            <a:r>
              <a:rPr lang="en-US" altLang="zh-CN" b="1" u="sng" smtClean="0"/>
              <a:t>S hello.c</a:t>
            </a:r>
          </a:p>
          <a:p>
            <a:pPr eaLnBrk="1" hangingPunct="1"/>
            <a:r>
              <a:rPr lang="en-US" altLang="zh-CN" b="1" u="sng" smtClean="0"/>
              <a:t>$ cat hello.s</a:t>
            </a:r>
          </a:p>
          <a:p>
            <a:pPr eaLnBrk="1" hangingPunct="1"/>
            <a:endParaRPr lang="en-US" altLang="zh-CN" b="1" u="sng" smtClean="0"/>
          </a:p>
          <a:p>
            <a:pPr eaLnBrk="1" hangingPunct="1"/>
            <a:r>
              <a:rPr lang="zh-CN" altLang="en-US" sz="1800" smtClean="0"/>
              <a:t>使用</a:t>
            </a:r>
            <a:r>
              <a:rPr lang="en-US" altLang="zh-CN" sz="1800" smtClean="0"/>
              <a:t>as</a:t>
            </a:r>
            <a:r>
              <a:rPr lang="zh-CN" altLang="en-US" sz="1800" smtClean="0"/>
              <a:t>将其生成目标代码</a:t>
            </a:r>
          </a:p>
          <a:p>
            <a:pPr eaLnBrk="1" hangingPunct="1"/>
            <a:r>
              <a:rPr lang="en-US" altLang="zh-CN" sz="1800" b="1" u="sng" smtClean="0"/>
              <a:t>$ as </a:t>
            </a:r>
            <a:r>
              <a:rPr lang="en-US" altLang="zh-CN" sz="1800" b="1" u="sng" smtClean="0">
                <a:latin typeface="Arial" pitchFamily="34" charset="0"/>
              </a:rPr>
              <a:t>–</a:t>
            </a:r>
            <a:r>
              <a:rPr lang="en-US" altLang="zh-CN" sz="1800" b="1" u="sng" smtClean="0"/>
              <a:t>o hello.o hello.s</a:t>
            </a:r>
          </a:p>
          <a:p>
            <a:pPr eaLnBrk="1" hangingPunct="1"/>
            <a:endParaRPr lang="en-US" altLang="zh-CN" smtClean="0"/>
          </a:p>
        </p:txBody>
      </p:sp>
      <p:sp>
        <p:nvSpPr>
          <p:cNvPr id="5120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120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
        <p:nvSpPr>
          <p:cNvPr id="7" name="矩形 6"/>
          <p:cNvSpPr/>
          <p:nvPr/>
        </p:nvSpPr>
        <p:spPr>
          <a:xfrm>
            <a:off x="4143372" y="1714488"/>
            <a:ext cx="4572000" cy="477823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indent="266700">
              <a:defRPr/>
            </a:pPr>
            <a:r>
              <a:rPr lang="en-US" altLang="zh-CN" sz="1050" dirty="0">
                <a:solidFill>
                  <a:srgbClr val="FF0000"/>
                </a:solidFill>
                <a:cs typeface="Times New Roman" pitchFamily="18" charset="0"/>
              </a:rPr>
              <a:t>.file	"</a:t>
            </a:r>
            <a:r>
              <a:rPr lang="en-US" altLang="zh-CN" sz="1050" dirty="0" err="1">
                <a:solidFill>
                  <a:srgbClr val="FF0000"/>
                </a:solidFill>
                <a:cs typeface="Times New Roman" pitchFamily="18" charset="0"/>
              </a:rPr>
              <a:t>hello.c</a:t>
            </a:r>
            <a:r>
              <a:rPr lang="en-US" altLang="zh-CN" sz="1050" dirty="0">
                <a:solidFill>
                  <a:srgbClr val="FF0000"/>
                </a:solidFill>
                <a:cs typeface="Times New Roman" pitchFamily="18" charset="0"/>
              </a:rPr>
              <a:t>"</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.section	.</a:t>
            </a:r>
            <a:r>
              <a:rPr lang="en-US" altLang="zh-CN" sz="1050" dirty="0" err="1">
                <a:solidFill>
                  <a:srgbClr val="FF0000"/>
                </a:solidFill>
                <a:cs typeface="Times New Roman" pitchFamily="18" charset="0"/>
              </a:rPr>
              <a:t>rodata</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.LC0:</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.string	"A Demo Code for </a:t>
            </a:r>
            <a:r>
              <a:rPr lang="en-US" altLang="zh-CN" sz="1050" dirty="0" err="1">
                <a:solidFill>
                  <a:srgbClr val="FF0000"/>
                </a:solidFill>
                <a:cs typeface="Times New Roman" pitchFamily="18" charset="0"/>
              </a:rPr>
              <a:t>Makefile</a:t>
            </a:r>
            <a:r>
              <a:rPr lang="en-US" altLang="zh-CN" sz="1050" dirty="0">
                <a:solidFill>
                  <a:srgbClr val="FF0000"/>
                </a:solidFill>
                <a:cs typeface="Times New Roman" pitchFamily="18" charset="0"/>
              </a:rPr>
              <a:t>"</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.text</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a:t>
            </a:r>
            <a:r>
              <a:rPr lang="en-US" altLang="zh-CN" sz="1050" dirty="0" err="1">
                <a:solidFill>
                  <a:srgbClr val="FF0000"/>
                </a:solidFill>
                <a:cs typeface="Times New Roman" pitchFamily="18" charset="0"/>
              </a:rPr>
              <a:t>globl</a:t>
            </a:r>
            <a:r>
              <a:rPr lang="en-US" altLang="zh-CN" sz="1050" dirty="0">
                <a:solidFill>
                  <a:srgbClr val="FF0000"/>
                </a:solidFill>
                <a:cs typeface="Times New Roman" pitchFamily="18" charset="0"/>
              </a:rPr>
              <a:t> main</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.type	main, @function</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main:</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pushl</a:t>
            </a: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ebp</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movl</a:t>
            </a: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esp</a:t>
            </a: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ebp</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subl</a:t>
            </a:r>
            <a:r>
              <a:rPr lang="en-US" altLang="zh-CN" sz="1050" dirty="0">
                <a:solidFill>
                  <a:srgbClr val="FF0000"/>
                </a:solidFill>
                <a:cs typeface="Times New Roman" pitchFamily="18" charset="0"/>
              </a:rPr>
              <a:t>	$8, %</a:t>
            </a:r>
            <a:r>
              <a:rPr lang="en-US" altLang="zh-CN" sz="1050" dirty="0" err="1">
                <a:solidFill>
                  <a:srgbClr val="FF0000"/>
                </a:solidFill>
                <a:cs typeface="Times New Roman" pitchFamily="18" charset="0"/>
              </a:rPr>
              <a:t>esp</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andl</a:t>
            </a:r>
            <a:r>
              <a:rPr lang="en-US" altLang="zh-CN" sz="1050" dirty="0">
                <a:solidFill>
                  <a:srgbClr val="FF0000"/>
                </a:solidFill>
                <a:cs typeface="Times New Roman" pitchFamily="18" charset="0"/>
              </a:rPr>
              <a:t>	$-16, %</a:t>
            </a:r>
            <a:r>
              <a:rPr lang="en-US" altLang="zh-CN" sz="1050" dirty="0" err="1">
                <a:solidFill>
                  <a:srgbClr val="FF0000"/>
                </a:solidFill>
                <a:cs typeface="Times New Roman" pitchFamily="18" charset="0"/>
              </a:rPr>
              <a:t>esp</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movl</a:t>
            </a:r>
            <a:r>
              <a:rPr lang="en-US" altLang="zh-CN" sz="1050" dirty="0">
                <a:solidFill>
                  <a:srgbClr val="FF0000"/>
                </a:solidFill>
                <a:cs typeface="Times New Roman" pitchFamily="18" charset="0"/>
              </a:rPr>
              <a:t>	$0, %</a:t>
            </a:r>
            <a:r>
              <a:rPr lang="en-US" altLang="zh-CN" sz="1050" dirty="0" err="1">
                <a:solidFill>
                  <a:srgbClr val="FF0000"/>
                </a:solidFill>
                <a:cs typeface="Times New Roman" pitchFamily="18" charset="0"/>
              </a:rPr>
              <a:t>eax</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addl</a:t>
            </a:r>
            <a:r>
              <a:rPr lang="en-US" altLang="zh-CN" sz="1050" dirty="0">
                <a:solidFill>
                  <a:srgbClr val="FF0000"/>
                </a:solidFill>
                <a:cs typeface="Times New Roman" pitchFamily="18" charset="0"/>
              </a:rPr>
              <a:t>	$15, %</a:t>
            </a:r>
            <a:r>
              <a:rPr lang="en-US" altLang="zh-CN" sz="1050" dirty="0" err="1">
                <a:solidFill>
                  <a:srgbClr val="FF0000"/>
                </a:solidFill>
                <a:cs typeface="Times New Roman" pitchFamily="18" charset="0"/>
              </a:rPr>
              <a:t>eax</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addl</a:t>
            </a:r>
            <a:r>
              <a:rPr lang="en-US" altLang="zh-CN" sz="1050" dirty="0">
                <a:solidFill>
                  <a:srgbClr val="FF0000"/>
                </a:solidFill>
                <a:cs typeface="Times New Roman" pitchFamily="18" charset="0"/>
              </a:rPr>
              <a:t>	$15, %</a:t>
            </a:r>
            <a:r>
              <a:rPr lang="en-US" altLang="zh-CN" sz="1050" dirty="0" err="1">
                <a:solidFill>
                  <a:srgbClr val="FF0000"/>
                </a:solidFill>
                <a:cs typeface="Times New Roman" pitchFamily="18" charset="0"/>
              </a:rPr>
              <a:t>eax</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shrl</a:t>
            </a:r>
            <a:r>
              <a:rPr lang="en-US" altLang="zh-CN" sz="1050" dirty="0">
                <a:solidFill>
                  <a:srgbClr val="FF0000"/>
                </a:solidFill>
                <a:cs typeface="Times New Roman" pitchFamily="18" charset="0"/>
              </a:rPr>
              <a:t>	$4, %</a:t>
            </a:r>
            <a:r>
              <a:rPr lang="en-US" altLang="zh-CN" sz="1050" dirty="0" err="1">
                <a:solidFill>
                  <a:srgbClr val="FF0000"/>
                </a:solidFill>
                <a:cs typeface="Times New Roman" pitchFamily="18" charset="0"/>
              </a:rPr>
              <a:t>eax</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sall</a:t>
            </a:r>
            <a:r>
              <a:rPr lang="en-US" altLang="zh-CN" sz="1050" dirty="0">
                <a:solidFill>
                  <a:srgbClr val="FF0000"/>
                </a:solidFill>
                <a:cs typeface="Times New Roman" pitchFamily="18" charset="0"/>
              </a:rPr>
              <a:t>	$4, %</a:t>
            </a:r>
            <a:r>
              <a:rPr lang="en-US" altLang="zh-CN" sz="1050" dirty="0" err="1">
                <a:solidFill>
                  <a:srgbClr val="FF0000"/>
                </a:solidFill>
                <a:cs typeface="Times New Roman" pitchFamily="18" charset="0"/>
              </a:rPr>
              <a:t>eax</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subl</a:t>
            </a: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eax</a:t>
            </a: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esp</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subl</a:t>
            </a:r>
            <a:r>
              <a:rPr lang="en-US" altLang="zh-CN" sz="1050" dirty="0">
                <a:solidFill>
                  <a:srgbClr val="FF0000"/>
                </a:solidFill>
                <a:cs typeface="Times New Roman" pitchFamily="18" charset="0"/>
              </a:rPr>
              <a:t>	$12, %</a:t>
            </a:r>
            <a:r>
              <a:rPr lang="en-US" altLang="zh-CN" sz="1050" dirty="0" err="1">
                <a:solidFill>
                  <a:srgbClr val="FF0000"/>
                </a:solidFill>
                <a:cs typeface="Times New Roman" pitchFamily="18" charset="0"/>
              </a:rPr>
              <a:t>esp</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pushl</a:t>
            </a:r>
            <a:r>
              <a:rPr lang="en-US" altLang="zh-CN" sz="1050" dirty="0">
                <a:solidFill>
                  <a:srgbClr val="FF0000"/>
                </a:solidFill>
                <a:cs typeface="Times New Roman" pitchFamily="18" charset="0"/>
              </a:rPr>
              <a:t>	$.LC0</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call	puts</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addl</a:t>
            </a:r>
            <a:r>
              <a:rPr lang="en-US" altLang="zh-CN" sz="1050" dirty="0">
                <a:solidFill>
                  <a:srgbClr val="FF0000"/>
                </a:solidFill>
                <a:cs typeface="Times New Roman" pitchFamily="18" charset="0"/>
              </a:rPr>
              <a:t>	$16, %</a:t>
            </a:r>
            <a:r>
              <a:rPr lang="en-US" altLang="zh-CN" sz="1050" dirty="0" err="1">
                <a:solidFill>
                  <a:srgbClr val="FF0000"/>
                </a:solidFill>
                <a:cs typeface="Times New Roman" pitchFamily="18" charset="0"/>
              </a:rPr>
              <a:t>esp</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movl</a:t>
            </a:r>
            <a:r>
              <a:rPr lang="en-US" altLang="zh-CN" sz="1050" dirty="0">
                <a:solidFill>
                  <a:srgbClr val="FF0000"/>
                </a:solidFill>
                <a:cs typeface="Times New Roman" pitchFamily="18" charset="0"/>
              </a:rPr>
              <a:t>	$0, %</a:t>
            </a:r>
            <a:r>
              <a:rPr lang="en-US" altLang="zh-CN" sz="1050" dirty="0" err="1">
                <a:solidFill>
                  <a:srgbClr val="FF0000"/>
                </a:solidFill>
                <a:cs typeface="Times New Roman" pitchFamily="18" charset="0"/>
              </a:rPr>
              <a:t>eax</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leave</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ret</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.size	main, .-main</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a:t>
            </a:r>
            <a:r>
              <a:rPr lang="en-US" altLang="zh-CN" sz="1050" dirty="0" err="1">
                <a:solidFill>
                  <a:srgbClr val="FF0000"/>
                </a:solidFill>
                <a:cs typeface="Times New Roman" pitchFamily="18" charset="0"/>
              </a:rPr>
              <a:t>ident</a:t>
            </a:r>
            <a:r>
              <a:rPr lang="en-US" altLang="zh-CN" sz="1050" dirty="0">
                <a:solidFill>
                  <a:srgbClr val="FF0000"/>
                </a:solidFill>
                <a:cs typeface="Times New Roman" pitchFamily="18" charset="0"/>
              </a:rPr>
              <a:t>	"GCC: (GNU) 4.0.2 20050901 (prerelease) (SUSE Linux)"</a:t>
            </a:r>
            <a:endParaRPr lang="en-US" altLang="zh-CN" sz="1000" dirty="0">
              <a:latin typeface="Arial" pitchFamily="34" charset="0"/>
            </a:endParaRPr>
          </a:p>
          <a:p>
            <a:pPr indent="266700" eaLnBrk="0" hangingPunct="0">
              <a:defRPr/>
            </a:pPr>
            <a:r>
              <a:rPr lang="en-US" altLang="zh-CN" sz="1050" dirty="0">
                <a:solidFill>
                  <a:srgbClr val="FF0000"/>
                </a:solidFill>
                <a:cs typeface="Times New Roman" pitchFamily="18" charset="0"/>
              </a:rPr>
              <a:t>	.section	.</a:t>
            </a:r>
            <a:r>
              <a:rPr lang="en-US" altLang="zh-CN" sz="1050" dirty="0" err="1">
                <a:solidFill>
                  <a:srgbClr val="FF0000"/>
                </a:solidFill>
                <a:cs typeface="Times New Roman" pitchFamily="18" charset="0"/>
              </a:rPr>
              <a:t>note.GNU</a:t>
            </a:r>
            <a:r>
              <a:rPr lang="en-US" altLang="zh-CN" sz="1050" dirty="0">
                <a:solidFill>
                  <a:srgbClr val="FF0000"/>
                </a:solidFill>
                <a:cs typeface="Times New Roman" pitchFamily="18" charset="0"/>
              </a:rPr>
              <a:t>-stack,"",@</a:t>
            </a:r>
            <a:r>
              <a:rPr lang="en-US" altLang="zh-CN" sz="1050" dirty="0" err="1">
                <a:solidFill>
                  <a:srgbClr val="FF0000"/>
                </a:solidFill>
                <a:cs typeface="Times New Roman" pitchFamily="18" charset="0"/>
              </a:rPr>
              <a:t>progbits</a:t>
            </a:r>
            <a:endParaRPr lang="en-US" altLang="zh-CN" sz="2400" dirty="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size</a:t>
            </a:r>
            <a:endParaRPr lang="en-US" altLang="zh-CN" b="1" smtClean="0">
              <a:solidFill>
                <a:schemeClr val="tx1"/>
              </a:solidFill>
              <a:latin typeface="微软雅黑" pitchFamily="34" charset="-122"/>
              <a:ea typeface="微软雅黑" pitchFamily="34" charset="-122"/>
            </a:endParaRPr>
          </a:p>
        </p:txBody>
      </p:sp>
      <p:sp>
        <p:nvSpPr>
          <p:cNvPr id="52229" name="内容占位符 2"/>
          <p:cNvSpPr>
            <a:spLocks noGrp="1"/>
          </p:cNvSpPr>
          <p:nvPr>
            <p:ph idx="1"/>
          </p:nvPr>
        </p:nvSpPr>
        <p:spPr/>
        <p:txBody>
          <a:bodyPr>
            <a:normAutofit/>
          </a:bodyPr>
          <a:lstStyle/>
          <a:p>
            <a:pPr eaLnBrk="1" hangingPunct="1"/>
            <a:r>
              <a:rPr lang="en-US" altLang="zh-CN" smtClean="0"/>
              <a:t>size</a:t>
            </a:r>
            <a:r>
              <a:rPr lang="zh-CN" altLang="en-US" smtClean="0"/>
              <a:t>列出目标文件每一段的大小以及总体的大小。</a:t>
            </a:r>
          </a:p>
          <a:p>
            <a:pPr eaLnBrk="1" hangingPunct="1"/>
            <a:r>
              <a:rPr lang="en-US" altLang="zh-CN" b="1" u="sng" smtClean="0"/>
              <a:t>$ size hello</a:t>
            </a:r>
            <a:r>
              <a:rPr lang="en-US" altLang="zh-CN" b="1" smtClean="0"/>
              <a:t>		</a:t>
            </a:r>
            <a:endParaRPr lang="en-US" altLang="zh-CN" smtClean="0"/>
          </a:p>
          <a:p>
            <a:pPr lvl="1" eaLnBrk="1" hangingPunct="1">
              <a:buFont typeface="Wingdings 3" pitchFamily="18" charset="2"/>
              <a:buNone/>
            </a:pPr>
            <a:r>
              <a:rPr lang="en-US" altLang="zh-CN" smtClean="0">
                <a:solidFill>
                  <a:srgbClr val="FF0000"/>
                </a:solidFill>
              </a:rPr>
              <a:t>text	data	bss	dec	hex	filename</a:t>
            </a:r>
          </a:p>
          <a:p>
            <a:pPr lvl="1" eaLnBrk="1" hangingPunct="1">
              <a:buFont typeface="Wingdings 3" pitchFamily="18" charset="2"/>
              <a:buNone/>
            </a:pPr>
            <a:r>
              <a:rPr lang="en-US" altLang="zh-CN" smtClean="0">
                <a:solidFill>
                  <a:srgbClr val="FF0000"/>
                </a:solidFill>
              </a:rPr>
              <a:t>898	256	4	1158	486	hello</a:t>
            </a:r>
          </a:p>
          <a:p>
            <a:pPr eaLnBrk="1" hangingPunct="1"/>
            <a:r>
              <a:rPr lang="en-US" altLang="zh-CN" smtClean="0"/>
              <a:t>size</a:t>
            </a:r>
            <a:r>
              <a:rPr lang="zh-CN" altLang="en-US" smtClean="0"/>
              <a:t>有两种输出格式，一种为</a:t>
            </a:r>
            <a:r>
              <a:rPr lang="en-US" smtClean="0">
                <a:latin typeface="Arial" pitchFamily="34" charset="0"/>
              </a:rPr>
              <a:t>“</a:t>
            </a:r>
            <a:r>
              <a:rPr lang="en-US" altLang="zh-CN" smtClean="0"/>
              <a:t>sysv</a:t>
            </a:r>
            <a:r>
              <a:rPr lang="en-US" altLang="zh-CN" smtClean="0">
                <a:latin typeface="Arial" pitchFamily="34" charset="0"/>
              </a:rPr>
              <a:t>”</a:t>
            </a:r>
            <a:r>
              <a:rPr lang="zh-CN" altLang="en-US" smtClean="0"/>
              <a:t>，另一种为</a:t>
            </a:r>
            <a:r>
              <a:rPr lang="en-US" smtClean="0">
                <a:latin typeface="Arial" pitchFamily="34" charset="0"/>
              </a:rPr>
              <a:t>“</a:t>
            </a:r>
            <a:r>
              <a:rPr lang="en-US" altLang="zh-CN" smtClean="0"/>
              <a:t>berkeley</a:t>
            </a:r>
            <a:r>
              <a:rPr lang="en-US" altLang="zh-CN" smtClean="0">
                <a:latin typeface="Arial" pitchFamily="34" charset="0"/>
              </a:rPr>
              <a:t>”</a:t>
            </a:r>
            <a:r>
              <a:rPr lang="zh-CN" altLang="en-US" smtClean="0"/>
              <a:t>，默认为</a:t>
            </a:r>
            <a:r>
              <a:rPr lang="en-US" altLang="zh-CN" smtClean="0"/>
              <a:t>berkeley</a:t>
            </a:r>
            <a:r>
              <a:rPr lang="zh-CN" altLang="en-US" smtClean="0"/>
              <a:t>的格式。第一种格式可以用</a:t>
            </a:r>
            <a:r>
              <a:rPr lang="zh-CN" altLang="en-US" smtClean="0">
                <a:latin typeface="Arial" pitchFamily="34" charset="0"/>
              </a:rPr>
              <a:t>“</a:t>
            </a:r>
            <a:r>
              <a:rPr lang="en-US" altLang="zh-CN" smtClean="0"/>
              <a:t>-A</a:t>
            </a:r>
            <a:r>
              <a:rPr lang="en-US" altLang="zh-CN" smtClean="0">
                <a:latin typeface="Arial" pitchFamily="34" charset="0"/>
              </a:rPr>
              <a:t>”</a:t>
            </a:r>
            <a:r>
              <a:rPr lang="zh-CN" altLang="en-US" smtClean="0"/>
              <a:t>或者</a:t>
            </a:r>
            <a:r>
              <a:rPr lang="zh-CN" altLang="en-US" smtClean="0">
                <a:latin typeface="Arial" pitchFamily="34" charset="0"/>
              </a:rPr>
              <a:t>“</a:t>
            </a:r>
            <a:r>
              <a:rPr lang="en-US" altLang="zh-CN" smtClean="0"/>
              <a:t>--format=sysv</a:t>
            </a:r>
            <a:r>
              <a:rPr lang="en-US" altLang="zh-CN" smtClean="0">
                <a:latin typeface="Arial" pitchFamily="34" charset="0"/>
              </a:rPr>
              <a:t>”</a:t>
            </a:r>
            <a:r>
              <a:rPr lang="zh-CN" altLang="en-US" smtClean="0"/>
              <a:t>指定，第二种格式用</a:t>
            </a:r>
            <a:r>
              <a:rPr lang="zh-CN" altLang="en-US" smtClean="0">
                <a:latin typeface="Arial" pitchFamily="34" charset="0"/>
              </a:rPr>
              <a:t>“</a:t>
            </a:r>
            <a:r>
              <a:rPr lang="en-US" altLang="zh-CN" smtClean="0"/>
              <a:t>-B</a:t>
            </a:r>
            <a:r>
              <a:rPr lang="en-US" altLang="zh-CN" smtClean="0">
                <a:latin typeface="Arial" pitchFamily="34" charset="0"/>
              </a:rPr>
              <a:t>”</a:t>
            </a:r>
            <a:r>
              <a:rPr lang="zh-CN" altLang="en-US" smtClean="0"/>
              <a:t>或</a:t>
            </a:r>
            <a:r>
              <a:rPr lang="zh-CN" altLang="en-US" smtClean="0">
                <a:latin typeface="Arial" pitchFamily="34" charset="0"/>
              </a:rPr>
              <a:t>“</a:t>
            </a:r>
            <a:r>
              <a:rPr lang="en-US" altLang="zh-CN" smtClean="0"/>
              <a:t>--format=berkeley</a:t>
            </a:r>
            <a:r>
              <a:rPr lang="en-US" altLang="zh-CN" smtClean="0">
                <a:latin typeface="Arial" pitchFamily="34" charset="0"/>
              </a:rPr>
              <a:t>”</a:t>
            </a:r>
            <a:r>
              <a:rPr lang="zh-CN" altLang="en-US" smtClean="0"/>
              <a:t>指定：</a:t>
            </a:r>
          </a:p>
          <a:p>
            <a:pPr lvl="1" eaLnBrk="1" hangingPunct="1"/>
            <a:r>
              <a:rPr lang="en-US" altLang="zh-CN" b="1" u="sng" smtClean="0">
                <a:solidFill>
                  <a:schemeClr val="tx1"/>
                </a:solidFill>
              </a:rPr>
              <a:t>$ size hello </a:t>
            </a:r>
            <a:r>
              <a:rPr lang="en-US" altLang="zh-CN" b="1" u="sng" smtClean="0">
                <a:solidFill>
                  <a:schemeClr val="tx1"/>
                </a:solidFill>
                <a:latin typeface="Arial" pitchFamily="34" charset="0"/>
              </a:rPr>
              <a:t>–</a:t>
            </a:r>
            <a:r>
              <a:rPr lang="en-US" altLang="zh-CN" b="1" u="sng" smtClean="0">
                <a:solidFill>
                  <a:schemeClr val="tx1"/>
                </a:solidFill>
              </a:rPr>
              <a:t>A</a:t>
            </a:r>
          </a:p>
          <a:p>
            <a:pPr lvl="1" eaLnBrk="1" hangingPunct="1"/>
            <a:r>
              <a:rPr lang="en-US" altLang="zh-CN" b="1" u="sng" smtClean="0">
                <a:solidFill>
                  <a:schemeClr val="tx1"/>
                </a:solidFill>
              </a:rPr>
              <a:t>$ size hello -B</a:t>
            </a:r>
            <a:endParaRPr lang="en-US" altLang="zh-CN" smtClean="0">
              <a:solidFill>
                <a:schemeClr val="tx1"/>
              </a:solidFill>
            </a:endParaRPr>
          </a:p>
        </p:txBody>
      </p:sp>
      <p:sp>
        <p:nvSpPr>
          <p:cNvPr id="52226"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2231"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size</a:t>
            </a:r>
            <a:r>
              <a:rPr lang="zh-CN" altLang="en-US" b="1" smtClean="0">
                <a:solidFill>
                  <a:schemeClr val="tx1"/>
                </a:solidFill>
                <a:latin typeface="微软雅黑" pitchFamily="34" charset="-122"/>
                <a:ea typeface="微软雅黑" pitchFamily="34" charset="-122"/>
              </a:rPr>
              <a:t>使用实例</a:t>
            </a:r>
          </a:p>
        </p:txBody>
      </p:sp>
      <p:sp>
        <p:nvSpPr>
          <p:cNvPr id="53253" name="内容占位符 2"/>
          <p:cNvSpPr>
            <a:spLocks noGrp="1"/>
          </p:cNvSpPr>
          <p:nvPr>
            <p:ph idx="1"/>
          </p:nvPr>
        </p:nvSpPr>
        <p:spPr/>
        <p:txBody>
          <a:bodyPr/>
          <a:lstStyle/>
          <a:p>
            <a:pPr eaLnBrk="1" hangingPunct="1"/>
            <a:r>
              <a:rPr lang="en-US" altLang="zh-CN" sz="2000" b="1" u="sng" dirty="0" smtClean="0"/>
              <a:t>$ size  -A  hello</a:t>
            </a:r>
          </a:p>
          <a:p>
            <a:pPr lvl="1" eaLnBrk="1" hangingPunct="1">
              <a:buFont typeface="Wingdings 3" pitchFamily="18" charset="2"/>
              <a:buNone/>
            </a:pPr>
            <a:r>
              <a:rPr lang="en-US" altLang="zh-CN" sz="1600" dirty="0" smtClean="0">
                <a:solidFill>
                  <a:srgbClr val="FF0000"/>
                </a:solidFill>
              </a:rPr>
              <a:t>hello  :</a:t>
            </a:r>
          </a:p>
          <a:p>
            <a:pPr lvl="1" eaLnBrk="1" hangingPunct="1">
              <a:buFont typeface="Wingdings 3" pitchFamily="18" charset="2"/>
              <a:buNone/>
            </a:pPr>
            <a:r>
              <a:rPr lang="en-US" altLang="zh-CN" sz="1600" dirty="0" smtClean="0">
                <a:solidFill>
                  <a:srgbClr val="FF0000"/>
                </a:solidFill>
              </a:rPr>
              <a:t>section           		size      		</a:t>
            </a:r>
            <a:r>
              <a:rPr lang="en-US" altLang="zh-CN" sz="1600" dirty="0" err="1" smtClean="0">
                <a:solidFill>
                  <a:srgbClr val="FF0000"/>
                </a:solidFill>
              </a:rPr>
              <a:t>addr</a:t>
            </a:r>
            <a:endParaRPr lang="en-US" altLang="zh-CN" sz="1600" dirty="0" smtClean="0">
              <a:solidFill>
                <a:srgbClr val="FF0000"/>
              </a:solidFill>
            </a:endParaRP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interp</a:t>
            </a:r>
            <a:r>
              <a:rPr lang="en-US" altLang="zh-CN" sz="1600" dirty="0" smtClean="0">
                <a:solidFill>
                  <a:srgbClr val="FF0000"/>
                </a:solidFill>
              </a:rPr>
              <a:t>			19		134512948</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note.ABI</a:t>
            </a:r>
            <a:r>
              <a:rPr lang="en-US" altLang="zh-CN" sz="1600" dirty="0" smtClean="0">
                <a:solidFill>
                  <a:srgbClr val="FF0000"/>
                </a:solidFill>
              </a:rPr>
              <a:t>-tag		32		134512968</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note.SuSE</a:t>
            </a:r>
            <a:r>
              <a:rPr lang="en-US" altLang="zh-CN" sz="1600" dirty="0" smtClean="0">
                <a:solidFill>
                  <a:srgbClr val="FF0000"/>
                </a:solidFill>
              </a:rPr>
              <a:t>		24		134513000</a:t>
            </a:r>
          </a:p>
          <a:p>
            <a:pPr lvl="1" eaLnBrk="1" hangingPunct="1">
              <a:buFont typeface="Wingdings 3" pitchFamily="18" charset="2"/>
              <a:buNone/>
            </a:pPr>
            <a:r>
              <a:rPr lang="en-US" altLang="zh-CN" sz="1600" dirty="0" smtClean="0">
                <a:solidFill>
                  <a:srgbClr val="FF0000"/>
                </a:solidFill>
                <a:latin typeface="Arial" pitchFamily="34" charset="0"/>
              </a:rPr>
              <a:t>……</a:t>
            </a:r>
            <a:endParaRPr lang="en-US" altLang="zh-CN" sz="1600" dirty="0" smtClean="0">
              <a:solidFill>
                <a:srgbClr val="FF0000"/>
              </a:solidFill>
            </a:endParaRP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dynsym</a:t>
            </a:r>
            <a:r>
              <a:rPr lang="en-US" altLang="zh-CN" sz="1600" dirty="0" smtClean="0">
                <a:solidFill>
                  <a:srgbClr val="FF0000"/>
                </a:solidFill>
              </a:rPr>
              <a:t>		96		134513068</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debug_pubnames</a:t>
            </a:r>
            <a:r>
              <a:rPr lang="en-US" altLang="zh-CN" sz="1600" dirty="0" smtClean="0">
                <a:solidFill>
                  <a:srgbClr val="FF0000"/>
                </a:solidFill>
              </a:rPr>
              <a:t>	64	0</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debug_info</a:t>
            </a:r>
            <a:r>
              <a:rPr lang="en-US" altLang="zh-CN" sz="1600" dirty="0" smtClean="0">
                <a:solidFill>
                  <a:srgbClr val="FF0000"/>
                </a:solidFill>
              </a:rPr>
              <a:t>		840		0</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debug_abbrev</a:t>
            </a:r>
            <a:r>
              <a:rPr lang="en-US" altLang="zh-CN" sz="1600" dirty="0" smtClean="0">
                <a:solidFill>
                  <a:srgbClr val="FF0000"/>
                </a:solidFill>
              </a:rPr>
              <a:t>		209		0</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debug_line</a:t>
            </a:r>
            <a:r>
              <a:rPr lang="en-US" altLang="zh-CN" sz="1600" dirty="0" smtClean="0">
                <a:solidFill>
                  <a:srgbClr val="FF0000"/>
                </a:solidFill>
              </a:rPr>
              <a:t>		465		0</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debug_frame</a:t>
            </a:r>
            <a:r>
              <a:rPr lang="en-US" altLang="zh-CN" sz="1600" dirty="0" smtClean="0">
                <a:solidFill>
                  <a:srgbClr val="FF0000"/>
                </a:solidFill>
              </a:rPr>
              <a:t>		48		0</a:t>
            </a:r>
          </a:p>
          <a:p>
            <a:pPr lvl="1" eaLnBrk="1" hangingPunct="1">
              <a:buFont typeface="Wingdings 3" pitchFamily="18" charset="2"/>
              <a:buNone/>
            </a:pPr>
            <a:r>
              <a:rPr lang="en-US" altLang="zh-CN" sz="1600" dirty="0" smtClean="0">
                <a:solidFill>
                  <a:srgbClr val="FF0000"/>
                </a:solidFill>
              </a:rPr>
              <a:t>.</a:t>
            </a:r>
            <a:r>
              <a:rPr lang="en-US" altLang="zh-CN" sz="1600" dirty="0" err="1" smtClean="0">
                <a:solidFill>
                  <a:srgbClr val="FF0000"/>
                </a:solidFill>
              </a:rPr>
              <a:t>debug_str</a:t>
            </a:r>
            <a:r>
              <a:rPr lang="en-US" altLang="zh-CN" sz="1600" dirty="0" smtClean="0">
                <a:solidFill>
                  <a:srgbClr val="FF0000"/>
                </a:solidFill>
              </a:rPr>
              <a:t>		200		0</a:t>
            </a:r>
          </a:p>
          <a:p>
            <a:pPr lvl="1" eaLnBrk="1" hangingPunct="1">
              <a:buFont typeface="Wingdings 3" pitchFamily="18" charset="2"/>
              <a:buNone/>
            </a:pPr>
            <a:r>
              <a:rPr lang="en-US" altLang="zh-CN" sz="1600" dirty="0" smtClean="0">
                <a:solidFill>
                  <a:srgbClr val="FF0000"/>
                </a:solidFill>
              </a:rPr>
              <a:t>Total			3653</a:t>
            </a:r>
          </a:p>
          <a:p>
            <a:pPr eaLnBrk="1" hangingPunct="1"/>
            <a:endParaRPr lang="en-US" altLang="zh-CN" sz="1800" u="sng" dirty="0" smtClean="0"/>
          </a:p>
        </p:txBody>
      </p:sp>
      <p:sp>
        <p:nvSpPr>
          <p:cNvPr id="53250"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3255"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nm</a:t>
            </a:r>
            <a:endParaRPr lang="en-US" altLang="zh-CN" b="1" smtClean="0">
              <a:solidFill>
                <a:schemeClr val="tx1"/>
              </a:solidFill>
              <a:latin typeface="微软雅黑" pitchFamily="34" charset="-122"/>
              <a:ea typeface="微软雅黑" pitchFamily="34" charset="-122"/>
            </a:endParaRPr>
          </a:p>
        </p:txBody>
      </p:sp>
      <p:sp>
        <p:nvSpPr>
          <p:cNvPr id="54277" name="内容占位符 2"/>
          <p:cNvSpPr>
            <a:spLocks noGrp="1"/>
          </p:cNvSpPr>
          <p:nvPr>
            <p:ph idx="1"/>
          </p:nvPr>
        </p:nvSpPr>
        <p:spPr/>
        <p:txBody>
          <a:bodyPr/>
          <a:lstStyle/>
          <a:p>
            <a:pPr eaLnBrk="1" hangingPunct="1"/>
            <a:r>
              <a:rPr lang="en-US" altLang="zh-CN" smtClean="0"/>
              <a:t>nm</a:t>
            </a:r>
            <a:r>
              <a:rPr lang="zh-CN" altLang="en-US" smtClean="0"/>
              <a:t>可以列出目标文件中的符号。用法虽然简单，但是功能很强大。</a:t>
            </a:r>
          </a:p>
          <a:p>
            <a:pPr eaLnBrk="1" hangingPunct="1"/>
            <a:r>
              <a:rPr lang="en-US" altLang="zh-CN" smtClean="0"/>
              <a:t>nm</a:t>
            </a:r>
            <a:r>
              <a:rPr lang="zh-CN" altLang="en-US" smtClean="0"/>
              <a:t>可以列出的符号</a:t>
            </a:r>
            <a:r>
              <a:rPr lang="en-US" altLang="zh-CN" smtClean="0"/>
              <a:t>:</a:t>
            </a:r>
          </a:p>
          <a:p>
            <a:pPr eaLnBrk="1" hangingPunct="1"/>
            <a:endParaRPr lang="en-US" altLang="zh-CN" smtClean="0"/>
          </a:p>
        </p:txBody>
      </p:sp>
      <p:sp>
        <p:nvSpPr>
          <p:cNvPr id="54274"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4279"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graphicFrame>
        <p:nvGraphicFramePr>
          <p:cNvPr id="6" name="表格 5"/>
          <p:cNvGraphicFramePr>
            <a:graphicFrameLocks noGrp="1"/>
          </p:cNvGraphicFramePr>
          <p:nvPr/>
        </p:nvGraphicFramePr>
        <p:xfrm>
          <a:off x="685800" y="2743200"/>
          <a:ext cx="7543800" cy="3432175"/>
        </p:xfrm>
        <a:graphic>
          <a:graphicData uri="http://schemas.openxmlformats.org/drawingml/2006/table">
            <a:tbl>
              <a:tblPr/>
              <a:tblGrid>
                <a:gridCol w="1414463"/>
                <a:gridCol w="6129337"/>
              </a:tblGrid>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FFFF"/>
                          </a:solidFill>
                          <a:effectLst/>
                          <a:latin typeface="Arial" charset="0"/>
                          <a:ea typeface="宋体" pitchFamily="2" charset="-122"/>
                        </a:rPr>
                        <a:t>R</a:t>
                      </a:r>
                      <a:endParaRPr kumimoji="0" lang="zh-CN" altLang="zh-CN" sz="2200" b="1" i="0" u="none" strike="noStrike" cap="none" normalizeH="0" baseline="0" dirty="0" smtClean="0">
                        <a:ln>
                          <a:noFill/>
                        </a:ln>
                        <a:solidFill>
                          <a:srgbClr val="FFFFFF"/>
                        </a:solidFill>
                        <a:effectLst/>
                        <a:latin typeface="Arial" charset="0"/>
                        <a:ea typeface="宋体" pitchFamily="2" charset="-122"/>
                      </a:endParaRPr>
                    </a:p>
                  </a:txBody>
                  <a:tcPr marL="68580" marR="68580" marT="0" marB="0"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90A6B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FFFFFF"/>
                          </a:solidFill>
                          <a:effectLst/>
                          <a:latin typeface="Arial" charset="0"/>
                          <a:ea typeface="宋体" pitchFamily="2" charset="-122"/>
                        </a:rPr>
                        <a:t>只读符号</a:t>
                      </a:r>
                      <a:endParaRPr kumimoji="0" lang="zh-CN" altLang="en-US" sz="2200" b="1" i="0" u="none" strike="noStrike" cap="none" normalizeH="0" baseline="0" smtClean="0">
                        <a:ln>
                          <a:noFill/>
                        </a:ln>
                        <a:solidFill>
                          <a:srgbClr val="FFFFFF"/>
                        </a:solidFill>
                        <a:effectLst/>
                        <a:latin typeface="Arial" charset="0"/>
                        <a:ea typeface="宋体" pitchFamily="2" charset="-122"/>
                      </a:endParaRPr>
                    </a:p>
                  </a:txBody>
                  <a:tcPr marL="68580" marR="68580" marT="0" marB="0" anchor="ctr" horzOverflow="overflow">
                    <a:lnL>
                      <a:noFill/>
                    </a:lnL>
                    <a:lnR>
                      <a:noFill/>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90A6BA"/>
                    </a:solid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Arial" charset="0"/>
                          <a:ea typeface="宋体" pitchFamily="2" charset="-122"/>
                        </a:rPr>
                        <a:t>N</a:t>
                      </a:r>
                      <a:endParaRPr kumimoji="0" lang="zh-CN" altLang="zh-CN"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Arial" charset="0"/>
                          <a:ea typeface="宋体" pitchFamily="2" charset="-122"/>
                        </a:rPr>
                        <a:t>调试符号</a:t>
                      </a:r>
                      <a:endParaRPr kumimoji="0" lang="zh-CN" altLang="en-US"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Arial" charset="0"/>
                          <a:ea typeface="宋体" pitchFamily="2" charset="-122"/>
                        </a:rPr>
                        <a:t>D</a:t>
                      </a:r>
                      <a:endParaRPr kumimoji="0" lang="zh-CN" altLang="zh-CN"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Arial" charset="0"/>
                          <a:ea typeface="宋体" pitchFamily="2" charset="-122"/>
                        </a:rPr>
                        <a:t>已经初始化的变量的符号</a:t>
                      </a:r>
                      <a:endParaRPr kumimoji="0" lang="zh-CN" altLang="en-US"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chemeClr val="bg1"/>
                    </a:solid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Arial" charset="0"/>
                          <a:ea typeface="宋体" pitchFamily="2" charset="-122"/>
                        </a:rPr>
                        <a:t>T</a:t>
                      </a:r>
                      <a:endParaRPr kumimoji="0" lang="zh-CN" altLang="zh-CN"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Arial" charset="0"/>
                          <a:ea typeface="宋体" pitchFamily="2" charset="-122"/>
                        </a:rPr>
                        <a:t>Text</a:t>
                      </a:r>
                      <a:r>
                        <a:rPr kumimoji="0" lang="zh-CN" altLang="en-US" sz="1600" b="1" i="0" u="none" strike="noStrike" cap="none" normalizeH="0" baseline="0" smtClean="0">
                          <a:ln>
                            <a:noFill/>
                          </a:ln>
                          <a:solidFill>
                            <a:srgbClr val="000000"/>
                          </a:solidFill>
                          <a:effectLst/>
                          <a:latin typeface="Arial" charset="0"/>
                          <a:ea typeface="宋体" pitchFamily="2" charset="-122"/>
                        </a:rPr>
                        <a:t>段的符号。子程序都是这种符号</a:t>
                      </a:r>
                      <a:endParaRPr kumimoji="0" lang="zh-CN" altLang="en-US"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rgbClr val="E7E7E7"/>
                    </a:solid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Arial" charset="0"/>
                          <a:ea typeface="宋体" pitchFamily="2" charset="-122"/>
                        </a:rPr>
                        <a:t>U</a:t>
                      </a:r>
                      <a:endParaRPr kumimoji="0" lang="zh-CN" altLang="zh-CN"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Arial" charset="0"/>
                          <a:ea typeface="宋体" pitchFamily="2" charset="-122"/>
                        </a:rPr>
                        <a:t>未定义的符号。例如文件中引用了不存在的函数</a:t>
                      </a:r>
                      <a:r>
                        <a:rPr kumimoji="0" lang="en-US" sz="1600" b="1" i="0" u="none" strike="noStrike" cap="none" normalizeH="0" baseline="0" smtClean="0">
                          <a:ln>
                            <a:noFill/>
                          </a:ln>
                          <a:solidFill>
                            <a:srgbClr val="000000"/>
                          </a:solidFill>
                          <a:effectLst/>
                          <a:latin typeface="Arial" charset="0"/>
                          <a:ea typeface="宋体" pitchFamily="2" charset="-122"/>
                        </a:rPr>
                        <a:t> </a:t>
                      </a:r>
                      <a:endParaRPr kumimoji="0" lang="zh-CN" altLang="en-US"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chemeClr val="bg1"/>
                    </a:solidFill>
                  </a:tcPr>
                </a:tc>
              </a:tr>
              <a:tr h="542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Arial" charset="0"/>
                          <a:ea typeface="宋体" pitchFamily="2" charset="-122"/>
                        </a:rPr>
                        <a:t>C</a:t>
                      </a:r>
                      <a:endParaRPr kumimoji="0" lang="zh-CN" altLang="zh-CN" sz="2200" b="1" i="0" u="none" strike="noStrike" cap="none" normalizeH="0" baseline="0" dirty="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Arial" charset="0"/>
                          <a:ea typeface="宋体" pitchFamily="2" charset="-122"/>
                        </a:rPr>
                        <a:t>未初始化的符号，比如定义了一个全局变量</a:t>
                      </a:r>
                      <a:r>
                        <a:rPr kumimoji="0" lang="en-US" altLang="zh-CN" sz="1600" b="1" i="0" u="none" strike="noStrike" cap="none" normalizeH="0" baseline="0" smtClean="0">
                          <a:ln>
                            <a:noFill/>
                          </a:ln>
                          <a:solidFill>
                            <a:srgbClr val="000000"/>
                          </a:solidFill>
                          <a:effectLst/>
                          <a:latin typeface="Arial" charset="0"/>
                          <a:ea typeface="宋体" pitchFamily="2" charset="-122"/>
                        </a:rPr>
                        <a:t>int a;</a:t>
                      </a:r>
                      <a:r>
                        <a:rPr kumimoji="0" lang="zh-CN" altLang="en-US" sz="1600" b="1" i="0" u="none" strike="noStrike" cap="none" normalizeH="0" baseline="0" smtClean="0">
                          <a:ln>
                            <a:noFill/>
                          </a:ln>
                          <a:solidFill>
                            <a:srgbClr val="000000"/>
                          </a:solidFill>
                          <a:effectLst/>
                          <a:latin typeface="Arial" charset="0"/>
                          <a:ea typeface="宋体" pitchFamily="2" charset="-122"/>
                        </a:rPr>
                        <a:t>则</a:t>
                      </a:r>
                      <a:r>
                        <a:rPr kumimoji="0" lang="en-US" altLang="zh-CN" sz="1600" b="1" i="0" u="none" strike="noStrike" cap="none" normalizeH="0" baseline="0" smtClean="0">
                          <a:ln>
                            <a:noFill/>
                          </a:ln>
                          <a:solidFill>
                            <a:srgbClr val="000000"/>
                          </a:solidFill>
                          <a:effectLst/>
                          <a:latin typeface="Arial" charset="0"/>
                          <a:ea typeface="宋体" pitchFamily="2" charset="-122"/>
                        </a:rPr>
                        <a:t>a</a:t>
                      </a:r>
                      <a:r>
                        <a:rPr kumimoji="0" lang="zh-CN" altLang="en-US" sz="1600" b="1" i="0" u="none" strike="noStrike" cap="none" normalizeH="0" baseline="0" smtClean="0">
                          <a:ln>
                            <a:noFill/>
                          </a:ln>
                          <a:solidFill>
                            <a:srgbClr val="000000"/>
                          </a:solidFill>
                          <a:effectLst/>
                          <a:latin typeface="Arial" charset="0"/>
                          <a:ea typeface="宋体" pitchFamily="2" charset="-122"/>
                        </a:rPr>
                        <a:t>的符号就是这种类型</a:t>
                      </a:r>
                      <a:endParaRPr kumimoji="0" lang="zh-CN" altLang="en-US"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a:noFill/>
                    </a:lnB>
                    <a:lnTlToBr>
                      <a:noFill/>
                    </a:lnTlToBr>
                    <a:lnBlToTr>
                      <a:noFill/>
                    </a:lnBlToTr>
                    <a:solidFill>
                      <a:srgbClr val="E7E7E7"/>
                    </a:solid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Arial" charset="0"/>
                          <a:ea typeface="宋体" pitchFamily="2" charset="-122"/>
                        </a:rPr>
                        <a:t>libsupc++</a:t>
                      </a:r>
                      <a:endParaRPr kumimoji="0" lang="zh-CN" altLang="zh-CN" sz="2200" b="1" i="0" u="none" strike="noStrike" cap="none" normalizeH="0" baseline="0" smtClean="0">
                        <a:ln>
                          <a:noFill/>
                        </a:ln>
                        <a:solidFill>
                          <a:srgbClr val="000000"/>
                        </a:solidFill>
                        <a:effectLst/>
                        <a:latin typeface="Arial" charset="0"/>
                        <a:ea typeface="宋体" pitchFamily="2" charset="-122"/>
                      </a:endParaRPr>
                    </a:p>
                  </a:txBody>
                  <a:tcPr marL="68580" marR="68580" marT="0" marB="0" horzOverflow="overflow">
                    <a:lnL>
                      <a:noFill/>
                    </a:lnL>
                    <a:lnR>
                      <a:noFill/>
                    </a:lnR>
                    <a:lnT>
                      <a:noFill/>
                    </a:lnT>
                    <a:lnB>
                      <a:noFill/>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Arial" charset="0"/>
                          <a:ea typeface="宋体" pitchFamily="2" charset="-122"/>
                        </a:rPr>
                        <a:t>提供支持</a:t>
                      </a:r>
                      <a:r>
                        <a:rPr kumimoji="0" lang="en-US" altLang="zh-CN" sz="1600" b="1" i="0" u="none" strike="noStrike" cap="none" normalizeH="0" baseline="0" smtClean="0">
                          <a:ln>
                            <a:noFill/>
                          </a:ln>
                          <a:solidFill>
                            <a:srgbClr val="000000"/>
                          </a:solidFill>
                          <a:effectLst/>
                          <a:latin typeface="Arial" charset="0"/>
                          <a:ea typeface="宋体" pitchFamily="2" charset="-122"/>
                        </a:rPr>
                        <a:t>C++</a:t>
                      </a:r>
                      <a:r>
                        <a:rPr kumimoji="0" lang="zh-CN" altLang="en-US" sz="1600" b="1" i="0" u="none" strike="noStrike" cap="none" normalizeH="0" baseline="0" smtClean="0">
                          <a:ln>
                            <a:noFill/>
                          </a:ln>
                          <a:solidFill>
                            <a:srgbClr val="000000"/>
                          </a:solidFill>
                          <a:effectLst/>
                          <a:latin typeface="Arial" charset="0"/>
                          <a:ea typeface="宋体" pitchFamily="2" charset="-122"/>
                        </a:rPr>
                        <a:t>语言的库函数</a:t>
                      </a:r>
                      <a:endParaRPr kumimoji="0" lang="zh-CN" altLang="en-US" sz="2200" b="1" i="0" u="none" strike="noStrike" cap="none" normalizeH="0" baseline="0" smtClean="0">
                        <a:ln>
                          <a:noFill/>
                        </a:ln>
                        <a:solidFill>
                          <a:srgbClr val="000000"/>
                        </a:solidFill>
                        <a:effectLst/>
                        <a:latin typeface="Arial" charset="0"/>
                        <a:ea typeface="宋体" pitchFamily="2" charset="-122"/>
                      </a:endParaRPr>
                    </a:p>
                  </a:txBody>
                  <a:tcPr marL="68580" marR="68580" marT="0" marB="0" horzOverflow="overflow">
                    <a:lnL>
                      <a:noFill/>
                    </a:lnL>
                    <a:lnR>
                      <a:noFill/>
                    </a:lnR>
                    <a:lnT>
                      <a:noFill/>
                    </a:lnT>
                    <a:lnB>
                      <a:noFill/>
                    </a:lnB>
                    <a:lnTlToBr>
                      <a:noFill/>
                    </a:lnTlToBr>
                    <a:lnBlToTr>
                      <a:noFill/>
                    </a:lnBlToTr>
                    <a:solidFill>
                      <a:schemeClr val="bg1"/>
                    </a:solidFill>
                  </a:tcPr>
                </a:tc>
              </a:tr>
              <a:tr h="4127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Arial" charset="0"/>
                          <a:ea typeface="宋体" pitchFamily="2" charset="-122"/>
                        </a:rPr>
                        <a:t>R</a:t>
                      </a:r>
                      <a:endParaRPr kumimoji="0" lang="zh-CN" altLang="zh-CN" sz="2200" b="1" i="0" u="none" strike="noStrike" cap="none" normalizeH="0" baseline="0" dirty="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Arial" charset="0"/>
                          <a:ea typeface="宋体" pitchFamily="2" charset="-122"/>
                        </a:rPr>
                        <a:t>只读符号</a:t>
                      </a:r>
                      <a:endParaRPr kumimoji="0" lang="zh-CN" altLang="en-US" sz="2200" b="1" i="0" u="none" strike="noStrike" cap="none" normalizeH="0" baseline="0" smtClean="0">
                        <a:ln>
                          <a:noFill/>
                        </a:ln>
                        <a:solidFill>
                          <a:srgbClr val="000000"/>
                        </a:solidFill>
                        <a:effectLst/>
                        <a:latin typeface="Arial" charset="0"/>
                        <a:ea typeface="宋体" pitchFamily="2" charset="-122"/>
                      </a:endParaRPr>
                    </a:p>
                  </a:txBody>
                  <a:tcPr marL="68580" marR="68580" marT="0" marB="0" anchor="ctr" horzOverflow="overflow">
                    <a:lnL>
                      <a:noFill/>
                    </a:lnL>
                    <a:lnR>
                      <a:noFill/>
                    </a:lnR>
                    <a:lnT>
                      <a:noFill/>
                    </a:lnT>
                    <a:lnB w="254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nmdemo.c</a:t>
            </a:r>
            <a:r>
              <a:rPr lang="zh-CN" altLang="en-US" b="1" smtClean="0">
                <a:solidFill>
                  <a:schemeClr val="tx1"/>
                </a:solidFill>
                <a:latin typeface="微软雅黑" pitchFamily="34" charset="-122"/>
                <a:ea typeface="微软雅黑" pitchFamily="34" charset="-122"/>
              </a:rPr>
              <a:t>实例</a:t>
            </a:r>
          </a:p>
        </p:txBody>
      </p:sp>
      <p:sp>
        <p:nvSpPr>
          <p:cNvPr id="55301" name="内容占位符 2"/>
          <p:cNvSpPr>
            <a:spLocks noGrp="1"/>
          </p:cNvSpPr>
          <p:nvPr>
            <p:ph idx="1"/>
          </p:nvPr>
        </p:nvSpPr>
        <p:spPr/>
        <p:txBody>
          <a:bodyPr>
            <a:normAutofit fontScale="92500" lnSpcReduction="10000"/>
          </a:bodyPr>
          <a:lstStyle/>
          <a:p>
            <a:pPr marL="342900" indent="-342900" eaLnBrk="1" hangingPunct="1">
              <a:buFont typeface="Arial" pitchFamily="34" charset="0"/>
              <a:buAutoNum type="arabicPeriod"/>
            </a:pPr>
            <a:r>
              <a:rPr lang="en-US" altLang="zh-CN" sz="1700" b="1" dirty="0" smtClean="0"/>
              <a:t>#include  &lt;</a:t>
            </a:r>
            <a:r>
              <a:rPr lang="en-US" altLang="zh-CN" sz="1700" b="1" dirty="0" err="1" smtClean="0"/>
              <a:t>stdio.h</a:t>
            </a:r>
            <a:r>
              <a:rPr lang="en-US" altLang="zh-CN" sz="1700" b="1" dirty="0" smtClean="0"/>
              <a:t>&gt;</a:t>
            </a:r>
            <a:endParaRPr lang="en-US" altLang="zh-CN" sz="1700" dirty="0" smtClean="0"/>
          </a:p>
          <a:p>
            <a:pPr marL="342900" indent="-342900" eaLnBrk="1" hangingPunct="1">
              <a:buFont typeface="Arial" pitchFamily="34" charset="0"/>
              <a:buAutoNum type="arabicPeriod"/>
            </a:pPr>
            <a:r>
              <a:rPr lang="en-US" altLang="zh-CN" sz="1700" b="1" dirty="0" smtClean="0"/>
              <a:t>static </a:t>
            </a:r>
            <a:r>
              <a:rPr lang="en-US" altLang="zh-CN" sz="1700" b="1" dirty="0" err="1" smtClean="0"/>
              <a:t>int</a:t>
            </a:r>
            <a:r>
              <a:rPr lang="en-US" altLang="zh-CN" sz="1700" b="1" dirty="0" smtClean="0"/>
              <a:t>  </a:t>
            </a:r>
            <a:r>
              <a:rPr lang="en-US" altLang="zh-CN" sz="1700" b="1" dirty="0" err="1" smtClean="0"/>
              <a:t>i_a</a:t>
            </a:r>
            <a:r>
              <a:rPr lang="en-US" altLang="zh-CN" sz="1700" b="1" dirty="0" smtClean="0"/>
              <a:t>;</a:t>
            </a:r>
            <a:endParaRPr lang="en-US" altLang="zh-CN" sz="1700" dirty="0" smtClean="0"/>
          </a:p>
          <a:p>
            <a:pPr marL="342900" indent="-342900" eaLnBrk="1" hangingPunct="1">
              <a:buFont typeface="Arial" pitchFamily="34" charset="0"/>
              <a:buAutoNum type="arabicPeriod"/>
            </a:pPr>
            <a:r>
              <a:rPr lang="en-US" altLang="zh-CN" sz="1700" b="1" dirty="0" err="1" smtClean="0"/>
              <a:t>int</a:t>
            </a:r>
            <a:r>
              <a:rPr lang="en-US" altLang="zh-CN" sz="1700" b="1" dirty="0" smtClean="0"/>
              <a:t>  </a:t>
            </a:r>
            <a:r>
              <a:rPr lang="en-US" altLang="zh-CN" sz="1700" b="1" dirty="0" err="1" smtClean="0"/>
              <a:t>i_b</a:t>
            </a:r>
            <a:r>
              <a:rPr lang="en-US" altLang="zh-CN" sz="1700" b="1" dirty="0" smtClean="0"/>
              <a:t>;</a:t>
            </a:r>
            <a:endParaRPr lang="en-US" altLang="zh-CN" sz="1700" dirty="0" smtClean="0"/>
          </a:p>
          <a:p>
            <a:pPr marL="342900" indent="-342900" eaLnBrk="1" hangingPunct="1">
              <a:buFont typeface="Arial" pitchFamily="34" charset="0"/>
              <a:buAutoNum type="arabicPeriod"/>
            </a:pPr>
            <a:r>
              <a:rPr lang="en-US" altLang="zh-CN" sz="1700" b="1" dirty="0" smtClean="0"/>
              <a:t>const  </a:t>
            </a:r>
            <a:r>
              <a:rPr lang="en-US" altLang="zh-CN" sz="1700" b="1" dirty="0" err="1" smtClean="0"/>
              <a:t>int</a:t>
            </a:r>
            <a:r>
              <a:rPr lang="en-US" altLang="zh-CN" sz="1700" b="1" dirty="0" smtClean="0"/>
              <a:t>  </a:t>
            </a:r>
            <a:r>
              <a:rPr lang="en-US" altLang="zh-CN" sz="1700" b="1" dirty="0" err="1" smtClean="0"/>
              <a:t>c_c</a:t>
            </a:r>
            <a:r>
              <a:rPr lang="en-US" altLang="zh-CN" sz="1700" b="1" dirty="0" smtClean="0"/>
              <a:t> = 3;</a:t>
            </a:r>
            <a:endParaRPr lang="en-US" altLang="zh-CN" sz="1700" dirty="0" smtClean="0"/>
          </a:p>
          <a:p>
            <a:pPr marL="342900" indent="-342900" eaLnBrk="1" hangingPunct="1">
              <a:buFont typeface="Arial" pitchFamily="34" charset="0"/>
              <a:buAutoNum type="arabicPeriod"/>
            </a:pPr>
            <a:r>
              <a:rPr lang="en-US" altLang="zh-CN" sz="1700" b="1" dirty="0" smtClean="0"/>
              <a:t>char *</a:t>
            </a:r>
            <a:r>
              <a:rPr lang="en-US" altLang="zh-CN" sz="1700" b="1" dirty="0" err="1" smtClean="0"/>
              <a:t>buf</a:t>
            </a:r>
            <a:r>
              <a:rPr lang="en-US" altLang="zh-CN" sz="1700" b="1" dirty="0" smtClean="0"/>
              <a:t> = "Demo for study nm tools!";</a:t>
            </a:r>
            <a:endParaRPr lang="en-US" altLang="zh-CN" sz="1700" dirty="0" smtClean="0"/>
          </a:p>
          <a:p>
            <a:pPr marL="342900" indent="-342900" eaLnBrk="1" hangingPunct="1">
              <a:buFont typeface="Arial" pitchFamily="34" charset="0"/>
              <a:buAutoNum type="arabicPeriod"/>
            </a:pPr>
            <a:r>
              <a:rPr lang="en-US" altLang="zh-CN" sz="1700" b="1" dirty="0" smtClean="0"/>
              <a:t>extern  </a:t>
            </a:r>
            <a:r>
              <a:rPr lang="en-US" altLang="zh-CN" sz="1700" b="1" dirty="0" err="1" smtClean="0"/>
              <a:t>int</a:t>
            </a:r>
            <a:r>
              <a:rPr lang="en-US" altLang="zh-CN" sz="1700" b="1" dirty="0" smtClean="0"/>
              <a:t>  </a:t>
            </a:r>
            <a:r>
              <a:rPr lang="en-US" altLang="zh-CN" sz="1700" b="1" dirty="0" err="1" smtClean="0"/>
              <a:t>i_e</a:t>
            </a:r>
            <a:r>
              <a:rPr lang="en-US" altLang="zh-CN" sz="1700" b="1" dirty="0" smtClean="0"/>
              <a:t>;</a:t>
            </a:r>
            <a:endParaRPr lang="en-US" altLang="zh-CN" sz="1700" dirty="0" smtClean="0"/>
          </a:p>
          <a:p>
            <a:pPr marL="342900" indent="-342900" eaLnBrk="1" hangingPunct="1">
              <a:buFont typeface="Arial" pitchFamily="34" charset="0"/>
              <a:buAutoNum type="arabicPeriod"/>
            </a:pPr>
            <a:r>
              <a:rPr lang="en-US" altLang="zh-CN" sz="1700" b="1" dirty="0" smtClean="0">
                <a:latin typeface="Arial" pitchFamily="34" charset="0"/>
              </a:rPr>
              <a:t> </a:t>
            </a:r>
            <a:endParaRPr lang="en-US" altLang="zh-CN" sz="1700" dirty="0" smtClean="0"/>
          </a:p>
          <a:p>
            <a:pPr marL="342900" indent="-342900" eaLnBrk="1" hangingPunct="1">
              <a:buFont typeface="Arial" pitchFamily="34" charset="0"/>
              <a:buAutoNum type="arabicPeriod"/>
            </a:pPr>
            <a:r>
              <a:rPr lang="en-US" altLang="zh-CN" sz="1700" b="1" dirty="0" smtClean="0"/>
              <a:t>void  function()</a:t>
            </a:r>
            <a:endParaRPr lang="en-US" altLang="zh-CN" sz="1700" dirty="0" smtClean="0"/>
          </a:p>
          <a:p>
            <a:pPr marL="342900" indent="-342900" eaLnBrk="1" hangingPunct="1">
              <a:buFont typeface="Arial" pitchFamily="34" charset="0"/>
              <a:buAutoNum type="arabicPeriod"/>
            </a:pPr>
            <a:r>
              <a:rPr lang="en-US" altLang="zh-CN" sz="1700" b="1" dirty="0" smtClean="0"/>
              <a:t>{</a:t>
            </a:r>
            <a:endParaRPr lang="en-US" altLang="zh-CN" sz="1700" dirty="0" smtClean="0"/>
          </a:p>
          <a:p>
            <a:pPr marL="342900" indent="-342900" eaLnBrk="1" hangingPunct="1">
              <a:buFont typeface="Arial" pitchFamily="34" charset="0"/>
              <a:buAutoNum type="arabicPeriod"/>
            </a:pPr>
            <a:r>
              <a:rPr lang="en-US" altLang="zh-CN" sz="1700" b="1" dirty="0" smtClean="0"/>
              <a:t>	</a:t>
            </a:r>
            <a:r>
              <a:rPr lang="en-US" altLang="zh-CN" sz="1700" b="1" dirty="0" err="1" smtClean="0"/>
              <a:t>printf</a:t>
            </a:r>
            <a:r>
              <a:rPr lang="en-US" altLang="zh-CN" sz="1700" b="1" dirty="0" smtClean="0"/>
              <a:t>("Any string you want!\n");</a:t>
            </a:r>
            <a:endParaRPr lang="en-US" altLang="zh-CN" sz="1700" dirty="0" smtClean="0"/>
          </a:p>
          <a:p>
            <a:pPr marL="342900" indent="-342900" eaLnBrk="1" hangingPunct="1">
              <a:buFont typeface="Arial" pitchFamily="34" charset="0"/>
              <a:buAutoNum type="arabicPeriod"/>
            </a:pPr>
            <a:r>
              <a:rPr lang="en-US" altLang="zh-CN" sz="1700" b="1" dirty="0" smtClean="0"/>
              <a:t>}</a:t>
            </a:r>
            <a:endParaRPr lang="en-US" altLang="zh-CN" sz="1700" dirty="0" smtClean="0"/>
          </a:p>
          <a:p>
            <a:pPr marL="342900" indent="-342900" eaLnBrk="1" hangingPunct="1">
              <a:buFont typeface="Arial" pitchFamily="34" charset="0"/>
              <a:buAutoNum type="arabicPeriod"/>
            </a:pPr>
            <a:r>
              <a:rPr lang="en-US" altLang="zh-CN" sz="1700" b="1" dirty="0" smtClean="0">
                <a:latin typeface="Arial" pitchFamily="34" charset="0"/>
              </a:rPr>
              <a:t> </a:t>
            </a:r>
            <a:endParaRPr lang="en-US" altLang="zh-CN" sz="1700" dirty="0" smtClean="0"/>
          </a:p>
          <a:p>
            <a:pPr marL="342900" indent="-342900" eaLnBrk="1" hangingPunct="1">
              <a:buFont typeface="Arial" pitchFamily="34" charset="0"/>
              <a:buAutoNum type="arabicPeriod"/>
            </a:pPr>
            <a:r>
              <a:rPr lang="en-US" altLang="zh-CN" sz="1700" b="1" dirty="0" err="1" smtClean="0"/>
              <a:t>int</a:t>
            </a:r>
            <a:r>
              <a:rPr lang="en-US" altLang="zh-CN" sz="1700" b="1" dirty="0" smtClean="0"/>
              <a:t>  </a:t>
            </a:r>
            <a:r>
              <a:rPr lang="en-US" altLang="zh-CN" sz="1700" b="1" dirty="0" err="1" smtClean="0"/>
              <a:t>num_add</a:t>
            </a:r>
            <a:r>
              <a:rPr lang="en-US" altLang="zh-CN" sz="1700" b="1" dirty="0" smtClean="0"/>
              <a:t>(</a:t>
            </a:r>
            <a:r>
              <a:rPr lang="en-US" altLang="zh-CN" sz="1700" b="1" dirty="0" err="1" smtClean="0"/>
              <a:t>int</a:t>
            </a:r>
            <a:r>
              <a:rPr lang="en-US" altLang="zh-CN" sz="1700" b="1" dirty="0" smtClean="0"/>
              <a:t> a1, </a:t>
            </a:r>
            <a:r>
              <a:rPr lang="en-US" altLang="zh-CN" sz="1700" b="1" dirty="0" err="1" smtClean="0"/>
              <a:t>int</a:t>
            </a:r>
            <a:r>
              <a:rPr lang="en-US" altLang="zh-CN" sz="1700" b="1" dirty="0" smtClean="0"/>
              <a:t> a2)</a:t>
            </a:r>
            <a:endParaRPr lang="en-US" altLang="zh-CN" sz="1700" dirty="0" smtClean="0"/>
          </a:p>
          <a:p>
            <a:pPr marL="342900" indent="-342900" eaLnBrk="1" hangingPunct="1">
              <a:buFont typeface="Arial" pitchFamily="34" charset="0"/>
              <a:buAutoNum type="arabicPeriod"/>
            </a:pPr>
            <a:r>
              <a:rPr lang="en-US" altLang="zh-CN" sz="1700" b="1" dirty="0" smtClean="0"/>
              <a:t>{</a:t>
            </a:r>
            <a:endParaRPr lang="en-US" altLang="zh-CN" sz="1700" dirty="0" smtClean="0"/>
          </a:p>
          <a:p>
            <a:pPr marL="342900" indent="-342900" eaLnBrk="1" hangingPunct="1">
              <a:buFont typeface="Arial" pitchFamily="34" charset="0"/>
              <a:buAutoNum type="arabicPeriod"/>
            </a:pPr>
            <a:r>
              <a:rPr lang="en-US" altLang="zh-CN" sz="1700" b="1" dirty="0" smtClean="0"/>
              <a:t>	return a1+a2;</a:t>
            </a:r>
            <a:endParaRPr lang="en-US" altLang="zh-CN" sz="1700" dirty="0" smtClean="0"/>
          </a:p>
          <a:p>
            <a:pPr marL="342900" indent="-342900" eaLnBrk="1" hangingPunct="1">
              <a:buFont typeface="Arial" pitchFamily="34" charset="0"/>
              <a:buAutoNum type="arabicPeriod"/>
            </a:pPr>
            <a:r>
              <a:rPr lang="en-US" altLang="zh-CN" sz="1700" b="1" dirty="0" smtClean="0"/>
              <a:t>}</a:t>
            </a:r>
            <a:endParaRPr lang="en-US" altLang="zh-CN" sz="1700" dirty="0" smtClean="0"/>
          </a:p>
        </p:txBody>
      </p:sp>
      <p:sp>
        <p:nvSpPr>
          <p:cNvPr id="55298"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5303"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nm</a:t>
            </a:r>
            <a:r>
              <a:rPr lang="zh-CN" altLang="en-US" b="1" smtClean="0">
                <a:solidFill>
                  <a:schemeClr val="tx1"/>
                </a:solidFill>
                <a:latin typeface="微软雅黑" pitchFamily="34" charset="-122"/>
                <a:ea typeface="微软雅黑" pitchFamily="34" charset="-122"/>
              </a:rPr>
              <a:t>使用</a:t>
            </a:r>
          </a:p>
        </p:txBody>
      </p:sp>
      <p:sp>
        <p:nvSpPr>
          <p:cNvPr id="56325" name="内容占位符 2"/>
          <p:cNvSpPr>
            <a:spLocks noGrp="1"/>
          </p:cNvSpPr>
          <p:nvPr>
            <p:ph idx="1"/>
          </p:nvPr>
        </p:nvSpPr>
        <p:spPr/>
        <p:txBody>
          <a:bodyPr/>
          <a:lstStyle/>
          <a:p>
            <a:pPr eaLnBrk="1" hangingPunct="1"/>
            <a:r>
              <a:rPr lang="en-US" altLang="zh-CN" b="1" u="sng" dirty="0" smtClean="0"/>
              <a:t>$ </a:t>
            </a:r>
            <a:r>
              <a:rPr lang="en-US" altLang="zh-CN" b="1" u="sng" dirty="0" err="1" smtClean="0"/>
              <a:t>gcc</a:t>
            </a:r>
            <a:r>
              <a:rPr lang="en-US" altLang="zh-CN" b="1" u="sng" dirty="0" smtClean="0"/>
              <a:t> </a:t>
            </a:r>
            <a:r>
              <a:rPr lang="en-US" altLang="zh-CN" b="1" u="sng" dirty="0" smtClean="0">
                <a:latin typeface="Arial" pitchFamily="34" charset="0"/>
              </a:rPr>
              <a:t>–</a:t>
            </a:r>
            <a:r>
              <a:rPr lang="en-US" altLang="zh-CN" b="1" u="sng" dirty="0" smtClean="0"/>
              <a:t>g </a:t>
            </a:r>
            <a:r>
              <a:rPr lang="en-US" altLang="zh-CN" b="1" u="sng" dirty="0" smtClean="0">
                <a:latin typeface="Arial" pitchFamily="34" charset="0"/>
              </a:rPr>
              <a:t>–</a:t>
            </a:r>
            <a:r>
              <a:rPr lang="en-US" altLang="zh-CN" b="1" u="sng" dirty="0" smtClean="0"/>
              <a:t>O </a:t>
            </a:r>
            <a:r>
              <a:rPr lang="en-US" altLang="zh-CN" b="1" u="sng" dirty="0" smtClean="0">
                <a:latin typeface="Arial" pitchFamily="34" charset="0"/>
              </a:rPr>
              <a:t>–</a:t>
            </a:r>
            <a:r>
              <a:rPr lang="en-US" altLang="zh-CN" b="1" u="sng" dirty="0" smtClean="0"/>
              <a:t>c </a:t>
            </a:r>
            <a:r>
              <a:rPr lang="en-US" altLang="zh-CN" b="1" u="sng" dirty="0" err="1" smtClean="0"/>
              <a:t>nmdemo.c</a:t>
            </a:r>
            <a:endParaRPr lang="en-US" altLang="zh-CN" b="1" u="sng" dirty="0" smtClean="0"/>
          </a:p>
          <a:p>
            <a:pPr eaLnBrk="1" hangingPunct="1"/>
            <a:r>
              <a:rPr lang="en-US" altLang="zh-CN" b="1" u="sng" dirty="0" smtClean="0"/>
              <a:t>$ nm </a:t>
            </a:r>
            <a:r>
              <a:rPr lang="en-US" altLang="zh-CN" b="1" u="sng" dirty="0" smtClean="0">
                <a:latin typeface="Arial" pitchFamily="34" charset="0"/>
              </a:rPr>
              <a:t>–</a:t>
            </a:r>
            <a:r>
              <a:rPr lang="en-US" altLang="zh-CN" b="1" u="sng" dirty="0" smtClean="0"/>
              <a:t>A </a:t>
            </a:r>
            <a:r>
              <a:rPr lang="en-US" altLang="zh-CN" b="1" u="sng" dirty="0" err="1" smtClean="0"/>
              <a:t>nmdemo.o</a:t>
            </a:r>
            <a:endParaRPr lang="en-US" altLang="zh-CN" b="1" u="sng" dirty="0" smtClean="0"/>
          </a:p>
          <a:p>
            <a:pPr lvl="1" eaLnBrk="1" hangingPunct="1">
              <a:buFont typeface="Wingdings 3" pitchFamily="18" charset="2"/>
              <a:buNone/>
            </a:pPr>
            <a:r>
              <a:rPr lang="en-US" altLang="zh-CN" dirty="0" smtClean="0">
                <a:solidFill>
                  <a:srgbClr val="FF0000"/>
                </a:solidFill>
              </a:rPr>
              <a:t>nmdemo.o:00000000 D </a:t>
            </a:r>
            <a:r>
              <a:rPr lang="en-US" altLang="zh-CN" dirty="0" err="1" smtClean="0">
                <a:solidFill>
                  <a:srgbClr val="FF0000"/>
                </a:solidFill>
              </a:rPr>
              <a:t>buf</a:t>
            </a:r>
            <a:endParaRPr lang="en-US" altLang="zh-CN" dirty="0" smtClean="0">
              <a:solidFill>
                <a:srgbClr val="FF0000"/>
              </a:solidFill>
            </a:endParaRPr>
          </a:p>
          <a:p>
            <a:pPr lvl="1" eaLnBrk="1" hangingPunct="1">
              <a:buFont typeface="Wingdings 3" pitchFamily="18" charset="2"/>
              <a:buNone/>
            </a:pPr>
            <a:r>
              <a:rPr lang="en-US" altLang="zh-CN" dirty="0" smtClean="0">
                <a:solidFill>
                  <a:srgbClr val="FF0000"/>
                </a:solidFill>
              </a:rPr>
              <a:t>nmdemo.o:00000000 R </a:t>
            </a:r>
            <a:r>
              <a:rPr lang="en-US" altLang="zh-CN" dirty="0" err="1" smtClean="0">
                <a:solidFill>
                  <a:srgbClr val="FF0000"/>
                </a:solidFill>
              </a:rPr>
              <a:t>c_c</a:t>
            </a:r>
            <a:endParaRPr lang="en-US" altLang="zh-CN" dirty="0" smtClean="0">
              <a:solidFill>
                <a:srgbClr val="FF0000"/>
              </a:solidFill>
            </a:endParaRPr>
          </a:p>
          <a:p>
            <a:pPr lvl="1" eaLnBrk="1" hangingPunct="1">
              <a:buFont typeface="Wingdings 3" pitchFamily="18" charset="2"/>
              <a:buNone/>
            </a:pPr>
            <a:r>
              <a:rPr lang="en-US" altLang="zh-CN" dirty="0" smtClean="0">
                <a:solidFill>
                  <a:srgbClr val="FF0000"/>
                </a:solidFill>
              </a:rPr>
              <a:t>nmdemo.o:00000000 T function</a:t>
            </a:r>
          </a:p>
          <a:p>
            <a:pPr lvl="1" eaLnBrk="1" hangingPunct="1">
              <a:buFont typeface="Wingdings 3" pitchFamily="18" charset="2"/>
              <a:buNone/>
            </a:pPr>
            <a:r>
              <a:rPr lang="en-US" altLang="zh-CN" dirty="0" smtClean="0">
                <a:solidFill>
                  <a:srgbClr val="FF0000"/>
                </a:solidFill>
              </a:rPr>
              <a:t>nmdemo.o:00000000 b </a:t>
            </a:r>
            <a:r>
              <a:rPr lang="en-US" altLang="zh-CN" dirty="0" err="1" smtClean="0">
                <a:solidFill>
                  <a:srgbClr val="FF0000"/>
                </a:solidFill>
              </a:rPr>
              <a:t>i_a</a:t>
            </a:r>
            <a:endParaRPr lang="en-US" altLang="zh-CN" dirty="0" smtClean="0">
              <a:solidFill>
                <a:srgbClr val="FF0000"/>
              </a:solidFill>
            </a:endParaRPr>
          </a:p>
          <a:p>
            <a:pPr lvl="1" eaLnBrk="1" hangingPunct="1">
              <a:buFont typeface="Wingdings 3" pitchFamily="18" charset="2"/>
              <a:buNone/>
            </a:pPr>
            <a:r>
              <a:rPr lang="en-US" altLang="zh-CN" dirty="0" smtClean="0">
                <a:solidFill>
                  <a:srgbClr val="FF0000"/>
                </a:solidFill>
              </a:rPr>
              <a:t>nmdemo.o:00000004 C </a:t>
            </a:r>
            <a:r>
              <a:rPr lang="en-US" altLang="zh-CN" dirty="0" err="1" smtClean="0">
                <a:solidFill>
                  <a:srgbClr val="FF0000"/>
                </a:solidFill>
              </a:rPr>
              <a:t>i_b</a:t>
            </a:r>
            <a:endParaRPr lang="en-US" altLang="zh-CN" dirty="0" smtClean="0">
              <a:solidFill>
                <a:srgbClr val="FF0000"/>
              </a:solidFill>
            </a:endParaRPr>
          </a:p>
          <a:p>
            <a:pPr lvl="1" eaLnBrk="1" hangingPunct="1">
              <a:buFont typeface="Wingdings 3" pitchFamily="18" charset="2"/>
              <a:buNone/>
            </a:pPr>
            <a:r>
              <a:rPr lang="en-US" altLang="zh-CN" dirty="0" smtClean="0">
                <a:solidFill>
                  <a:srgbClr val="FF0000"/>
                </a:solidFill>
              </a:rPr>
              <a:t>nmdemo.o:00000012 T </a:t>
            </a:r>
            <a:r>
              <a:rPr lang="en-US" altLang="zh-CN" dirty="0" err="1" smtClean="0">
                <a:solidFill>
                  <a:srgbClr val="FF0000"/>
                </a:solidFill>
              </a:rPr>
              <a:t>num_add</a:t>
            </a:r>
            <a:endParaRPr lang="en-US" altLang="zh-CN" dirty="0" smtClean="0">
              <a:solidFill>
                <a:srgbClr val="FF0000"/>
              </a:solidFill>
            </a:endParaRPr>
          </a:p>
          <a:p>
            <a:pPr lvl="1" eaLnBrk="1" hangingPunct="1">
              <a:buFont typeface="Wingdings 3" pitchFamily="18" charset="2"/>
              <a:buNone/>
            </a:pPr>
            <a:r>
              <a:rPr lang="en-US" altLang="zh-CN" dirty="0" err="1" smtClean="0">
                <a:solidFill>
                  <a:srgbClr val="FF0000"/>
                </a:solidFill>
              </a:rPr>
              <a:t>nmdemo.o</a:t>
            </a:r>
            <a:r>
              <a:rPr lang="en-US" altLang="zh-CN" dirty="0" smtClean="0">
                <a:solidFill>
                  <a:srgbClr val="FF0000"/>
                </a:solidFill>
              </a:rPr>
              <a:t>:         U puts</a:t>
            </a:r>
          </a:p>
          <a:p>
            <a:pPr eaLnBrk="1" hangingPunct="1"/>
            <a:endParaRPr lang="en-US" altLang="zh-CN" b="1" u="sng" dirty="0" smtClean="0"/>
          </a:p>
          <a:p>
            <a:pPr eaLnBrk="1" hangingPunct="1"/>
            <a:endParaRPr lang="en-US" altLang="zh-CN" dirty="0" smtClean="0"/>
          </a:p>
        </p:txBody>
      </p:sp>
      <p:sp>
        <p:nvSpPr>
          <p:cNvPr id="5632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632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strip</a:t>
            </a:r>
            <a:endParaRPr lang="en-US" altLang="zh-CN" b="1" smtClean="0">
              <a:solidFill>
                <a:schemeClr val="tx1"/>
              </a:solidFill>
              <a:latin typeface="微软雅黑" pitchFamily="34" charset="-122"/>
              <a:ea typeface="微软雅黑" pitchFamily="34" charset="-122"/>
            </a:endParaRPr>
          </a:p>
        </p:txBody>
      </p:sp>
      <p:sp>
        <p:nvSpPr>
          <p:cNvPr id="59397" name="内容占位符 2"/>
          <p:cNvSpPr>
            <a:spLocks noGrp="1"/>
          </p:cNvSpPr>
          <p:nvPr>
            <p:ph idx="1"/>
          </p:nvPr>
        </p:nvSpPr>
        <p:spPr/>
        <p:txBody>
          <a:bodyPr>
            <a:normAutofit lnSpcReduction="10000"/>
          </a:bodyPr>
          <a:lstStyle/>
          <a:p>
            <a:pPr eaLnBrk="1" hangingPunct="1"/>
            <a:r>
              <a:rPr lang="en-US" altLang="zh-CN" smtClean="0"/>
              <a:t>strip</a:t>
            </a:r>
            <a:r>
              <a:rPr lang="zh-CN" altLang="en-US" smtClean="0"/>
              <a:t>用来丢弃目标文件中的全部或者特定符号，减小文件体积。对于嵌入式系统，这个命令必不可少。</a:t>
            </a:r>
          </a:p>
          <a:p>
            <a:pPr lvl="1" eaLnBrk="1" hangingPunct="1">
              <a:buFont typeface="Wingdings 3" pitchFamily="18" charset="2"/>
              <a:buNone/>
            </a:pPr>
            <a:r>
              <a:rPr lang="en-US" altLang="zh-CN" sz="1700" b="1" u="sng" smtClean="0"/>
              <a:t>$ ls </a:t>
            </a:r>
            <a:r>
              <a:rPr lang="en-US" altLang="zh-CN" sz="1700" b="1" u="sng" smtClean="0">
                <a:latin typeface="Arial" pitchFamily="34" charset="0"/>
              </a:rPr>
              <a:t>–</a:t>
            </a:r>
            <a:r>
              <a:rPr lang="en-US" altLang="zh-CN" sz="1700" b="1" u="sng" smtClean="0"/>
              <a:t>l hello</a:t>
            </a:r>
            <a:endParaRPr lang="en-US" altLang="zh-CN" sz="1700" u="sng" smtClean="0"/>
          </a:p>
          <a:p>
            <a:pPr lvl="1" eaLnBrk="1" hangingPunct="1">
              <a:buFont typeface="Wingdings 3" pitchFamily="18" charset="2"/>
              <a:buNone/>
            </a:pPr>
            <a:r>
              <a:rPr lang="en-US" altLang="zh-CN" sz="1700" smtClean="0"/>
              <a:t>-rwxr-xr-x  1 root root </a:t>
            </a:r>
            <a:r>
              <a:rPr lang="en-US" altLang="zh-CN" sz="1700" b="1" smtClean="0"/>
              <a:t>6801</a:t>
            </a:r>
            <a:r>
              <a:rPr lang="en-US" altLang="zh-CN" sz="1700" smtClean="0"/>
              <a:t> May  6  3:13 hello</a:t>
            </a:r>
          </a:p>
          <a:p>
            <a:pPr lvl="1" eaLnBrk="1" hangingPunct="1">
              <a:buFont typeface="Wingdings 3" pitchFamily="18" charset="2"/>
              <a:buNone/>
            </a:pPr>
            <a:r>
              <a:rPr lang="en-US" altLang="zh-CN" sz="1700" b="1" u="sng" smtClean="0"/>
              <a:t>$ file hello</a:t>
            </a:r>
            <a:endParaRPr lang="en-US" altLang="zh-CN" sz="1700" u="sng" smtClean="0"/>
          </a:p>
          <a:p>
            <a:pPr lvl="1" eaLnBrk="1" hangingPunct="1">
              <a:buFont typeface="Wingdings 3" pitchFamily="18" charset="2"/>
              <a:buNone/>
            </a:pPr>
            <a:r>
              <a:rPr lang="en-US" altLang="zh-CN" sz="1700" smtClean="0"/>
              <a:t>hello: ELF 32-bit LSB executable, Intel 80386, version 1 (SYSV), for GNU/Linux 2.2.5, dynamically l</a:t>
            </a:r>
          </a:p>
          <a:p>
            <a:pPr lvl="1" eaLnBrk="1" hangingPunct="1">
              <a:buFont typeface="Wingdings 3" pitchFamily="18" charset="2"/>
              <a:buNone/>
            </a:pPr>
            <a:r>
              <a:rPr lang="en-US" altLang="zh-CN" sz="1700" smtClean="0"/>
              <a:t>inked (uses shared libs), </a:t>
            </a:r>
            <a:r>
              <a:rPr lang="en-US" altLang="zh-CN" sz="1700" b="1" smtClean="0"/>
              <a:t>unstripped</a:t>
            </a:r>
            <a:endParaRPr lang="en-US" altLang="zh-CN" sz="1700" smtClean="0"/>
          </a:p>
          <a:p>
            <a:pPr lvl="1" eaLnBrk="1" hangingPunct="1">
              <a:buFont typeface="Wingdings 3" pitchFamily="18" charset="2"/>
              <a:buNone/>
            </a:pPr>
            <a:r>
              <a:rPr lang="en-US" altLang="zh-CN" sz="1700" b="1" u="sng" smtClean="0"/>
              <a:t>$ ls </a:t>
            </a:r>
            <a:r>
              <a:rPr lang="en-US" altLang="zh-CN" sz="1700" b="1" u="sng" smtClean="0">
                <a:latin typeface="Arial" pitchFamily="34" charset="0"/>
              </a:rPr>
              <a:t>–</a:t>
            </a:r>
            <a:r>
              <a:rPr lang="en-US" altLang="zh-CN" sz="1700" b="1" u="sng" smtClean="0"/>
              <a:t>l hello</a:t>
            </a:r>
            <a:endParaRPr lang="en-US" altLang="zh-CN" sz="1700" u="sng" smtClean="0"/>
          </a:p>
          <a:p>
            <a:pPr lvl="1" eaLnBrk="1" hangingPunct="1">
              <a:buFont typeface="Wingdings 3" pitchFamily="18" charset="2"/>
              <a:buNone/>
            </a:pPr>
            <a:r>
              <a:rPr lang="en-US" altLang="zh-CN" sz="1700" smtClean="0"/>
              <a:t>-rwxr-xr-x  1 root root </a:t>
            </a:r>
            <a:r>
              <a:rPr lang="en-US" altLang="zh-CN" sz="1700" b="1" smtClean="0"/>
              <a:t>3288</a:t>
            </a:r>
            <a:r>
              <a:rPr lang="en-US" altLang="zh-CN" sz="1700" smtClean="0"/>
              <a:t> May  6  3:14 hello</a:t>
            </a:r>
          </a:p>
          <a:p>
            <a:pPr lvl="1" eaLnBrk="1" hangingPunct="1">
              <a:buFont typeface="Wingdings 3" pitchFamily="18" charset="2"/>
              <a:buNone/>
            </a:pPr>
            <a:r>
              <a:rPr lang="en-US" altLang="zh-CN" sz="1700" b="1" u="sng" smtClean="0"/>
              <a:t>$ file hello</a:t>
            </a:r>
            <a:endParaRPr lang="en-US" altLang="zh-CN" sz="1700" u="sng" smtClean="0"/>
          </a:p>
          <a:p>
            <a:pPr lvl="1" eaLnBrk="1" hangingPunct="1">
              <a:buFont typeface="Wingdings 3" pitchFamily="18" charset="2"/>
              <a:buNone/>
            </a:pPr>
            <a:r>
              <a:rPr lang="en-US" altLang="zh-CN" sz="1700" smtClean="0"/>
              <a:t>hello: ELF 32-bit LSB executable, Intel 80386, version 1 (SYSV), for GNU/Linux 2.2.5, dynamically l</a:t>
            </a:r>
          </a:p>
          <a:p>
            <a:pPr lvl="1" eaLnBrk="1" hangingPunct="1">
              <a:buFont typeface="Wingdings 3" pitchFamily="18" charset="2"/>
              <a:buNone/>
            </a:pPr>
            <a:r>
              <a:rPr lang="en-US" altLang="zh-CN" sz="1700" smtClean="0"/>
              <a:t>inked (uses shared libs), </a:t>
            </a:r>
            <a:r>
              <a:rPr lang="en-US" altLang="zh-CN" sz="1700" b="1" smtClean="0"/>
              <a:t>stripped</a:t>
            </a:r>
            <a:endParaRPr lang="en-US" altLang="zh-CN" sz="1700" smtClean="0"/>
          </a:p>
          <a:p>
            <a:pPr eaLnBrk="1" hangingPunct="1"/>
            <a:endParaRPr lang="en-US" altLang="zh-CN" smtClean="0"/>
          </a:p>
        </p:txBody>
      </p:sp>
      <p:sp>
        <p:nvSpPr>
          <p:cNvPr id="59394"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59399"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strip</a:t>
            </a:r>
            <a:r>
              <a:rPr lang="zh-CN" altLang="en-US" b="1" smtClean="0">
                <a:solidFill>
                  <a:schemeClr val="tx1"/>
                </a:solidFill>
                <a:latin typeface="微软雅黑" pitchFamily="34" charset="-122"/>
                <a:ea typeface="微软雅黑" pitchFamily="34" charset="-122"/>
              </a:rPr>
              <a:t>使用</a:t>
            </a:r>
          </a:p>
        </p:txBody>
      </p:sp>
      <p:sp>
        <p:nvSpPr>
          <p:cNvPr id="60421" name="内容占位符 2"/>
          <p:cNvSpPr>
            <a:spLocks noGrp="1"/>
          </p:cNvSpPr>
          <p:nvPr>
            <p:ph idx="1"/>
          </p:nvPr>
        </p:nvSpPr>
        <p:spPr/>
        <p:txBody>
          <a:bodyPr>
            <a:normAutofit/>
          </a:bodyPr>
          <a:lstStyle/>
          <a:p>
            <a:pPr eaLnBrk="1" hangingPunct="1"/>
            <a:r>
              <a:rPr lang="zh-CN" altLang="en-US" sz="2600" smtClean="0"/>
              <a:t>经过</a:t>
            </a:r>
            <a:r>
              <a:rPr lang="en-US" altLang="zh-CN" sz="2600" smtClean="0"/>
              <a:t>strip</a:t>
            </a:r>
            <a:r>
              <a:rPr lang="zh-CN" altLang="en-US" sz="2600" smtClean="0"/>
              <a:t>处理后的文件已经不包含符号了，可以使用</a:t>
            </a:r>
            <a:r>
              <a:rPr lang="en-US" altLang="zh-CN" sz="2600" smtClean="0"/>
              <a:t>nm</a:t>
            </a:r>
            <a:r>
              <a:rPr lang="zh-CN" altLang="en-US" sz="2600" smtClean="0"/>
              <a:t>加以验证。</a:t>
            </a:r>
          </a:p>
          <a:p>
            <a:pPr eaLnBrk="1" hangingPunct="1">
              <a:buFont typeface="Wingdings 3" pitchFamily="18" charset="2"/>
              <a:buNone/>
            </a:pPr>
            <a:r>
              <a:rPr lang="en-US" altLang="zh-CN" sz="2200" b="1" u="sng" smtClean="0"/>
              <a:t>$ nm nmdemo.o</a:t>
            </a:r>
            <a:endParaRPr lang="en-US" altLang="zh-CN" sz="2200" u="sng" smtClean="0"/>
          </a:p>
          <a:p>
            <a:pPr lvl="1" eaLnBrk="1" hangingPunct="1">
              <a:buFont typeface="Wingdings 3" pitchFamily="18" charset="2"/>
              <a:buNone/>
            </a:pPr>
            <a:r>
              <a:rPr lang="pt-BR" altLang="zh-CN" sz="1700" smtClean="0">
                <a:solidFill>
                  <a:srgbClr val="FF0000"/>
                </a:solidFill>
              </a:rPr>
              <a:t>nmdemo.o:00000000 D buf</a:t>
            </a:r>
            <a:endParaRPr lang="en-US" altLang="zh-CN" sz="1700" smtClean="0">
              <a:solidFill>
                <a:srgbClr val="FF0000"/>
              </a:solidFill>
            </a:endParaRPr>
          </a:p>
          <a:p>
            <a:pPr lvl="1" eaLnBrk="1" hangingPunct="1">
              <a:buFont typeface="Wingdings 3" pitchFamily="18" charset="2"/>
              <a:buNone/>
            </a:pPr>
            <a:r>
              <a:rPr lang="pt-BR" altLang="zh-CN" sz="1700" smtClean="0">
                <a:solidFill>
                  <a:srgbClr val="FF0000"/>
                </a:solidFill>
              </a:rPr>
              <a:t>nmdemo.o:00000000 R c_c</a:t>
            </a:r>
            <a:endParaRPr lang="en-US" altLang="zh-CN" sz="1700" smtClean="0">
              <a:solidFill>
                <a:srgbClr val="FF0000"/>
              </a:solidFill>
            </a:endParaRPr>
          </a:p>
          <a:p>
            <a:pPr lvl="1" eaLnBrk="1" hangingPunct="1">
              <a:buFont typeface="Wingdings 3" pitchFamily="18" charset="2"/>
              <a:buNone/>
            </a:pPr>
            <a:r>
              <a:rPr lang="en-US" altLang="zh-CN" sz="1700" smtClean="0">
                <a:solidFill>
                  <a:srgbClr val="FF0000"/>
                </a:solidFill>
              </a:rPr>
              <a:t>nmdemo.o:00000000 T function_1</a:t>
            </a:r>
          </a:p>
          <a:p>
            <a:pPr lvl="1" eaLnBrk="1" hangingPunct="1">
              <a:buFont typeface="Wingdings 3" pitchFamily="18" charset="2"/>
              <a:buNone/>
            </a:pPr>
            <a:r>
              <a:rPr lang="en-US" altLang="zh-CN" sz="1700" smtClean="0">
                <a:solidFill>
                  <a:srgbClr val="FF0000"/>
                </a:solidFill>
              </a:rPr>
              <a:t>nmdemo.o:00000000 b i_a</a:t>
            </a:r>
          </a:p>
          <a:p>
            <a:pPr lvl="1" eaLnBrk="1" hangingPunct="1">
              <a:buFont typeface="Wingdings 3" pitchFamily="18" charset="2"/>
              <a:buNone/>
            </a:pPr>
            <a:r>
              <a:rPr lang="pt-BR" altLang="zh-CN" sz="1700" smtClean="0">
                <a:solidFill>
                  <a:srgbClr val="FF0000"/>
                </a:solidFill>
              </a:rPr>
              <a:t>nmdemo.o:00000004 C i_b</a:t>
            </a:r>
            <a:endParaRPr lang="en-US" altLang="zh-CN" sz="1700" smtClean="0">
              <a:solidFill>
                <a:srgbClr val="FF0000"/>
              </a:solidFill>
            </a:endParaRPr>
          </a:p>
          <a:p>
            <a:pPr lvl="1" eaLnBrk="1" hangingPunct="1">
              <a:buFont typeface="Wingdings 3" pitchFamily="18" charset="2"/>
              <a:buNone/>
            </a:pPr>
            <a:r>
              <a:rPr lang="pt-BR" altLang="zh-CN" sz="1700" smtClean="0">
                <a:solidFill>
                  <a:srgbClr val="FF0000"/>
                </a:solidFill>
              </a:rPr>
              <a:t>nmdemo.o:00000015 T num_add</a:t>
            </a:r>
            <a:endParaRPr lang="en-US" altLang="zh-CN" sz="1700" smtClean="0">
              <a:solidFill>
                <a:srgbClr val="FF0000"/>
              </a:solidFill>
            </a:endParaRPr>
          </a:p>
          <a:p>
            <a:pPr lvl="1" eaLnBrk="1" hangingPunct="1">
              <a:buFont typeface="Wingdings 3" pitchFamily="18" charset="2"/>
              <a:buNone/>
            </a:pPr>
            <a:r>
              <a:rPr lang="en-US" altLang="zh-CN" sz="1700" smtClean="0">
                <a:solidFill>
                  <a:srgbClr val="FF0000"/>
                </a:solidFill>
              </a:rPr>
              <a:t>nmdemo.o:         U puts</a:t>
            </a:r>
          </a:p>
          <a:p>
            <a:pPr eaLnBrk="1" hangingPunct="1">
              <a:buFont typeface="Wingdings 3" pitchFamily="18" charset="2"/>
              <a:buNone/>
            </a:pPr>
            <a:r>
              <a:rPr lang="en-US" altLang="zh-CN" sz="2200" b="1" u="sng" smtClean="0"/>
              <a:t>$ strip nmdemo.o</a:t>
            </a:r>
            <a:endParaRPr lang="en-US" altLang="zh-CN" sz="2200" u="sng" smtClean="0"/>
          </a:p>
          <a:p>
            <a:pPr eaLnBrk="1" hangingPunct="1">
              <a:buFont typeface="Wingdings 3" pitchFamily="18" charset="2"/>
              <a:buNone/>
            </a:pPr>
            <a:r>
              <a:rPr lang="en-US" altLang="zh-CN" sz="2200" b="1" u="sng" smtClean="0"/>
              <a:t>$ nm nmdemo.o</a:t>
            </a:r>
            <a:endParaRPr lang="en-US" altLang="zh-CN" sz="2200" u="sng" smtClean="0"/>
          </a:p>
          <a:p>
            <a:pPr lvl="1" eaLnBrk="1" hangingPunct="1">
              <a:buFont typeface="Wingdings 3" pitchFamily="18" charset="2"/>
              <a:buNone/>
            </a:pPr>
            <a:r>
              <a:rPr lang="en-US" altLang="zh-CN" sz="1600" smtClean="0">
                <a:solidFill>
                  <a:srgbClr val="FF0000"/>
                </a:solidFill>
              </a:rPr>
              <a:t>nm: nmdemo.o: no symbols</a:t>
            </a:r>
          </a:p>
          <a:p>
            <a:pPr eaLnBrk="1" hangingPunct="1">
              <a:buFont typeface="Wingdings 3" pitchFamily="18" charset="2"/>
              <a:buNone/>
            </a:pPr>
            <a:endParaRPr lang="en-US" altLang="zh-CN" sz="2200" smtClean="0"/>
          </a:p>
        </p:txBody>
      </p:sp>
      <p:sp>
        <p:nvSpPr>
          <p:cNvPr id="60418"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0423"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p:cNvSpPr>
          <p:nvPr>
            <p:ph type="title"/>
          </p:nvPr>
        </p:nvSpPr>
        <p:spPr/>
        <p:txBody>
          <a:bodyPr/>
          <a:lstStyle/>
          <a:p>
            <a:pPr eaLnBrk="1" hangingPunct="1"/>
            <a:r>
              <a:rPr lang="zh-CN" altLang="en-US" b="1" smtClean="0">
                <a:solidFill>
                  <a:schemeClr val="tx1"/>
                </a:solidFill>
                <a:ea typeface="微软雅黑" pitchFamily="34" charset="-122"/>
              </a:rPr>
              <a:t>通用嵌入式系统硬件组成部分</a:t>
            </a:r>
          </a:p>
        </p:txBody>
      </p:sp>
      <p:sp>
        <p:nvSpPr>
          <p:cNvPr id="17413" name="Rectangle 3"/>
          <p:cNvSpPr>
            <a:spLocks noGrp="1"/>
          </p:cNvSpPr>
          <p:nvPr>
            <p:ph idx="1"/>
          </p:nvPr>
        </p:nvSpPr>
        <p:spPr/>
        <p:txBody>
          <a:bodyPr/>
          <a:lstStyle/>
          <a:p>
            <a:pPr eaLnBrk="1" hangingPunct="1"/>
            <a:r>
              <a:rPr lang="zh-CN" altLang="en-US" sz="2400" smtClean="0">
                <a:latin typeface="华文楷体" pitchFamily="2" charset="-122"/>
                <a:ea typeface="华文楷体" pitchFamily="2" charset="-122"/>
              </a:rPr>
              <a:t>通用嵌入式系统硬件一般由一下部分组成</a:t>
            </a:r>
          </a:p>
          <a:p>
            <a:pPr lvl="1" eaLnBrk="1" hangingPunct="1"/>
            <a:r>
              <a:rPr lang="zh-CN" altLang="en-US" sz="2000" smtClean="0">
                <a:latin typeface="华文楷体" pitchFamily="2" charset="-122"/>
                <a:ea typeface="华文楷体" pitchFamily="2" charset="-122"/>
              </a:rPr>
              <a:t>微控制器</a:t>
            </a:r>
          </a:p>
          <a:p>
            <a:pPr lvl="1" eaLnBrk="1" hangingPunct="1"/>
            <a:r>
              <a:rPr lang="zh-CN" altLang="en-US" sz="2000" smtClean="0">
                <a:latin typeface="华文楷体" pitchFamily="2" charset="-122"/>
                <a:ea typeface="华文楷体" pitchFamily="2" charset="-122"/>
              </a:rPr>
              <a:t>晶振</a:t>
            </a:r>
          </a:p>
          <a:p>
            <a:pPr lvl="1" eaLnBrk="1" hangingPunct="1"/>
            <a:r>
              <a:rPr lang="zh-CN" altLang="en-US" sz="2000" smtClean="0">
                <a:latin typeface="华文楷体" pitchFamily="2" charset="-122"/>
                <a:ea typeface="华文楷体" pitchFamily="2" charset="-122"/>
              </a:rPr>
              <a:t>内存（如：</a:t>
            </a:r>
            <a:r>
              <a:rPr lang="en-US" altLang="zh-CN" sz="2000" smtClean="0">
                <a:latin typeface="华文楷体" pitchFamily="2" charset="-122"/>
                <a:ea typeface="华文楷体" pitchFamily="2" charset="-122"/>
              </a:rPr>
              <a:t>SRAM</a:t>
            </a:r>
            <a:r>
              <a:rPr lang="zh-CN" altLang="en-US" sz="2000" smtClean="0">
                <a:latin typeface="华文楷体" pitchFamily="2" charset="-122"/>
                <a:ea typeface="华文楷体" pitchFamily="2" charset="-122"/>
              </a:rPr>
              <a:t>，</a:t>
            </a:r>
            <a:r>
              <a:rPr lang="en-US" altLang="zh-CN" sz="2000" smtClean="0">
                <a:latin typeface="华文楷体" pitchFamily="2" charset="-122"/>
                <a:ea typeface="华文楷体" pitchFamily="2" charset="-122"/>
              </a:rPr>
              <a:t>SDRAM</a:t>
            </a:r>
            <a:r>
              <a:rPr lang="zh-CN" altLang="en-US" sz="2000" smtClean="0">
                <a:latin typeface="华文楷体" pitchFamily="2" charset="-122"/>
                <a:ea typeface="华文楷体" pitchFamily="2" charset="-122"/>
              </a:rPr>
              <a:t>）</a:t>
            </a:r>
          </a:p>
          <a:p>
            <a:pPr lvl="1" eaLnBrk="1" hangingPunct="1"/>
            <a:r>
              <a:rPr lang="zh-CN" altLang="en-US" sz="2000" smtClean="0">
                <a:latin typeface="华文楷体" pitchFamily="2" charset="-122"/>
                <a:ea typeface="华文楷体" pitchFamily="2" charset="-122"/>
              </a:rPr>
              <a:t>存储器（如：</a:t>
            </a:r>
            <a:r>
              <a:rPr lang="en-US" altLang="zh-CN" sz="2000" smtClean="0">
                <a:latin typeface="华文楷体" pitchFamily="2" charset="-122"/>
                <a:ea typeface="华文楷体" pitchFamily="2" charset="-122"/>
              </a:rPr>
              <a:t>ROM</a:t>
            </a:r>
            <a:r>
              <a:rPr lang="zh-CN" altLang="en-US" sz="2000" smtClean="0">
                <a:latin typeface="华文楷体" pitchFamily="2" charset="-122"/>
                <a:ea typeface="华文楷体" pitchFamily="2" charset="-122"/>
              </a:rPr>
              <a:t>，</a:t>
            </a:r>
            <a:r>
              <a:rPr lang="en-US" altLang="zh-CN" sz="2000" smtClean="0">
                <a:latin typeface="华文楷体" pitchFamily="2" charset="-122"/>
                <a:ea typeface="华文楷体" pitchFamily="2" charset="-122"/>
              </a:rPr>
              <a:t>FLASH</a:t>
            </a:r>
            <a:r>
              <a:rPr lang="zh-CN" altLang="en-US" sz="2000" smtClean="0">
                <a:latin typeface="华文楷体" pitchFamily="2" charset="-122"/>
                <a:ea typeface="华文楷体" pitchFamily="2" charset="-122"/>
              </a:rPr>
              <a:t>，</a:t>
            </a:r>
            <a:r>
              <a:rPr lang="en-US" altLang="zh-CN" sz="2000" smtClean="0">
                <a:latin typeface="华文楷体" pitchFamily="2" charset="-122"/>
                <a:ea typeface="华文楷体" pitchFamily="2" charset="-122"/>
              </a:rPr>
              <a:t>SD</a:t>
            </a:r>
            <a:r>
              <a:rPr lang="zh-CN" altLang="en-US" sz="2000" smtClean="0">
                <a:latin typeface="华文楷体" pitchFamily="2" charset="-122"/>
                <a:ea typeface="华文楷体" pitchFamily="2" charset="-122"/>
              </a:rPr>
              <a:t>，微硬盘）</a:t>
            </a:r>
          </a:p>
          <a:p>
            <a:pPr lvl="1" eaLnBrk="1" hangingPunct="1"/>
            <a:r>
              <a:rPr lang="zh-CN" altLang="en-US" sz="2000" smtClean="0">
                <a:latin typeface="华文楷体" pitchFamily="2" charset="-122"/>
                <a:ea typeface="华文楷体" pitchFamily="2" charset="-122"/>
              </a:rPr>
              <a:t>其他外围设备接口</a:t>
            </a:r>
          </a:p>
          <a:p>
            <a:pPr lvl="1" eaLnBrk="1" hangingPunct="1"/>
            <a:r>
              <a:rPr lang="zh-CN" altLang="en-US" sz="2000" smtClean="0">
                <a:latin typeface="华文楷体" pitchFamily="2" charset="-122"/>
                <a:ea typeface="华文楷体" pitchFamily="2" charset="-122"/>
              </a:rPr>
              <a:t>输入、输出接口</a:t>
            </a:r>
            <a:endParaRPr lang="zh-CN" altLang="en-US" sz="2000" smtClean="0"/>
          </a:p>
        </p:txBody>
      </p:sp>
      <p:sp>
        <p:nvSpPr>
          <p:cNvPr id="17410" name="页脚占位符 4"/>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 name="灯片编号占位符 5"/>
          <p:cNvSpPr>
            <a:spLocks noGrp="1"/>
          </p:cNvSpPr>
          <p:nvPr>
            <p:ph type="sldNum" sz="quarter" idx="4294967295"/>
          </p:nvPr>
        </p:nvSpPr>
        <p:spPr>
          <a:xfrm>
            <a:off x="7010400" y="6356350"/>
            <a:ext cx="2133600" cy="365125"/>
          </a:xfrm>
          <a:prstGeom prst="rect">
            <a:avLst/>
          </a:prstGeom>
        </p:spPr>
        <p:txBody>
          <a:bodyPr/>
          <a:lstStyle/>
          <a:p>
            <a:pPr>
              <a:defRPr/>
            </a:pPr>
            <a:fld id="{A544FAE6-0256-4EAA-BA40-CE305BA02F02}" type="slidenum">
              <a:rPr lang="en-US" altLang="zh-CN"/>
              <a:pPr>
                <a:defRPr/>
              </a:pPr>
              <a:t>4</a:t>
            </a:fld>
            <a:endParaRPr lang="en-US" altLang="zh-CN"/>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3140968"/>
            <a:ext cx="5199137" cy="335091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strings</a:t>
            </a:r>
            <a:endParaRPr lang="en-US" altLang="zh-CN" b="1" smtClean="0">
              <a:solidFill>
                <a:schemeClr val="tx1"/>
              </a:solidFill>
              <a:latin typeface="微软雅黑" pitchFamily="34" charset="-122"/>
              <a:ea typeface="微软雅黑" pitchFamily="34" charset="-122"/>
            </a:endParaRPr>
          </a:p>
        </p:txBody>
      </p:sp>
      <p:sp>
        <p:nvSpPr>
          <p:cNvPr id="61445" name="内容占位符 2"/>
          <p:cNvSpPr>
            <a:spLocks noGrp="1"/>
          </p:cNvSpPr>
          <p:nvPr>
            <p:ph idx="1"/>
          </p:nvPr>
        </p:nvSpPr>
        <p:spPr/>
        <p:txBody>
          <a:bodyPr/>
          <a:lstStyle/>
          <a:p>
            <a:pPr eaLnBrk="1" hangingPunct="1"/>
            <a:r>
              <a:rPr lang="en-US" altLang="zh-CN" sz="2600" smtClean="0"/>
              <a:t>strings</a:t>
            </a:r>
            <a:r>
              <a:rPr lang="zh-CN" altLang="en-US" sz="2600" smtClean="0"/>
              <a:t>用来打印某个文件的可打印字符串。</a:t>
            </a:r>
          </a:p>
          <a:p>
            <a:pPr eaLnBrk="1" hangingPunct="1"/>
            <a:r>
              <a:rPr lang="en-US" altLang="zh-CN" sz="2600" b="1" u="sng" smtClean="0"/>
              <a:t>$ strings nmdemo.o</a:t>
            </a:r>
            <a:endParaRPr lang="en-US" altLang="zh-CN" sz="2600" u="sng" smtClean="0"/>
          </a:p>
          <a:p>
            <a:pPr lvl="2" eaLnBrk="1" hangingPunct="1">
              <a:buFont typeface="Wingdings 3" pitchFamily="18" charset="2"/>
              <a:buNone/>
            </a:pPr>
            <a:r>
              <a:rPr lang="en-US" altLang="zh-CN" smtClean="0">
                <a:solidFill>
                  <a:srgbClr val="FF0000"/>
                </a:solidFill>
              </a:rPr>
              <a:t>Demo for study nm tools!</a:t>
            </a:r>
          </a:p>
          <a:p>
            <a:pPr lvl="2" eaLnBrk="1" hangingPunct="1">
              <a:buFont typeface="Wingdings 3" pitchFamily="18" charset="2"/>
              <a:buNone/>
            </a:pPr>
            <a:r>
              <a:rPr lang="en-US" altLang="zh-CN" smtClean="0">
                <a:solidFill>
                  <a:srgbClr val="FF0000"/>
                </a:solidFill>
              </a:rPr>
              <a:t>Any string you want!</a:t>
            </a:r>
          </a:p>
          <a:p>
            <a:pPr lvl="2" eaLnBrk="1" hangingPunct="1">
              <a:buFont typeface="Wingdings 3" pitchFamily="18" charset="2"/>
              <a:buNone/>
            </a:pPr>
            <a:r>
              <a:rPr lang="zh-CN" altLang="en-US" smtClean="0">
                <a:solidFill>
                  <a:srgbClr val="FF0000"/>
                </a:solidFill>
              </a:rPr>
              <a:t>如果想显示文件名称，使用</a:t>
            </a:r>
            <a:r>
              <a:rPr lang="zh-CN" altLang="en-US" smtClean="0">
                <a:solidFill>
                  <a:srgbClr val="FF0000"/>
                </a:solidFill>
                <a:latin typeface="Arial" pitchFamily="34" charset="0"/>
              </a:rPr>
              <a:t>“</a:t>
            </a:r>
            <a:r>
              <a:rPr lang="en-US" altLang="zh-CN" smtClean="0">
                <a:solidFill>
                  <a:srgbClr val="FF0000"/>
                </a:solidFill>
              </a:rPr>
              <a:t>f</a:t>
            </a:r>
            <a:r>
              <a:rPr lang="en-US" altLang="zh-CN" smtClean="0">
                <a:solidFill>
                  <a:srgbClr val="FF0000"/>
                </a:solidFill>
                <a:latin typeface="Arial" pitchFamily="34" charset="0"/>
              </a:rPr>
              <a:t>”</a:t>
            </a:r>
            <a:r>
              <a:rPr lang="zh-CN" altLang="en-US" smtClean="0">
                <a:solidFill>
                  <a:srgbClr val="FF0000"/>
                </a:solidFill>
              </a:rPr>
              <a:t>选项。</a:t>
            </a:r>
          </a:p>
          <a:p>
            <a:pPr lvl="1" eaLnBrk="1" hangingPunct="1">
              <a:buFont typeface="Wingdings 3" pitchFamily="18" charset="2"/>
              <a:buNone/>
            </a:pPr>
            <a:r>
              <a:rPr lang="en-US" altLang="zh-CN" b="1" u="sng" smtClean="0"/>
              <a:t>$ strings -f nmdemo.o</a:t>
            </a:r>
          </a:p>
          <a:p>
            <a:pPr lvl="2" eaLnBrk="1" hangingPunct="1">
              <a:buFont typeface="Wingdings 3" pitchFamily="18" charset="2"/>
              <a:buNone/>
            </a:pPr>
            <a:r>
              <a:rPr lang="en-US" altLang="zh-CN" smtClean="0">
                <a:solidFill>
                  <a:srgbClr val="FF0000"/>
                </a:solidFill>
              </a:rPr>
              <a:t>nmdemo.o: Demo for study nm tools!</a:t>
            </a:r>
          </a:p>
          <a:p>
            <a:pPr lvl="2" eaLnBrk="1" hangingPunct="1">
              <a:buFont typeface="Wingdings 3" pitchFamily="18" charset="2"/>
              <a:buNone/>
            </a:pPr>
            <a:r>
              <a:rPr lang="en-US" altLang="zh-CN" smtClean="0">
                <a:solidFill>
                  <a:srgbClr val="FF0000"/>
                </a:solidFill>
              </a:rPr>
              <a:t>nmdemo.o: Any string you want!</a:t>
            </a:r>
          </a:p>
        </p:txBody>
      </p:sp>
      <p:sp>
        <p:nvSpPr>
          <p:cNvPr id="6144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144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objdump</a:t>
            </a:r>
            <a:endParaRPr lang="en-US" altLang="zh-CN" b="1" smtClean="0">
              <a:solidFill>
                <a:schemeClr val="tx1"/>
              </a:solidFill>
              <a:latin typeface="微软雅黑" pitchFamily="34" charset="-122"/>
              <a:ea typeface="微软雅黑" pitchFamily="34" charset="-122"/>
            </a:endParaRPr>
          </a:p>
        </p:txBody>
      </p:sp>
      <p:sp>
        <p:nvSpPr>
          <p:cNvPr id="63493" name="内容占位符 2"/>
          <p:cNvSpPr>
            <a:spLocks noGrp="1"/>
          </p:cNvSpPr>
          <p:nvPr>
            <p:ph idx="1"/>
          </p:nvPr>
        </p:nvSpPr>
        <p:spPr/>
        <p:txBody>
          <a:bodyPr>
            <a:normAutofit lnSpcReduction="10000"/>
          </a:bodyPr>
          <a:lstStyle/>
          <a:p>
            <a:pPr eaLnBrk="1" hangingPunct="1"/>
            <a:r>
              <a:rPr lang="en-US" altLang="zh-CN" dirty="0" err="1" smtClean="0"/>
              <a:t>objdump</a:t>
            </a:r>
            <a:r>
              <a:rPr lang="zh-CN" altLang="en-US" dirty="0" smtClean="0"/>
              <a:t>可以显示一个或者更多目标文件的信息，主要用来反汇编。</a:t>
            </a:r>
          </a:p>
          <a:p>
            <a:pPr eaLnBrk="1" hangingPunct="1"/>
            <a:r>
              <a:rPr lang="en-US" altLang="zh-CN" b="1" u="sng" dirty="0" smtClean="0"/>
              <a:t>$ </a:t>
            </a:r>
            <a:r>
              <a:rPr lang="en-US" altLang="zh-CN" b="1" u="sng" dirty="0" err="1" smtClean="0"/>
              <a:t>objdump</a:t>
            </a:r>
            <a:r>
              <a:rPr lang="en-US" altLang="zh-CN" b="1" u="sng" dirty="0" smtClean="0"/>
              <a:t> </a:t>
            </a:r>
            <a:r>
              <a:rPr lang="en-US" altLang="zh-CN" b="1" u="sng" dirty="0" smtClean="0">
                <a:latin typeface="Arial" pitchFamily="34" charset="0"/>
              </a:rPr>
              <a:t>–</a:t>
            </a:r>
            <a:r>
              <a:rPr lang="en-US" altLang="zh-CN" b="1" u="sng" dirty="0" smtClean="0"/>
              <a:t>d </a:t>
            </a:r>
            <a:r>
              <a:rPr lang="en-US" altLang="zh-CN" b="1" u="sng" dirty="0" err="1" smtClean="0"/>
              <a:t>nmdemo.o</a:t>
            </a:r>
            <a:endParaRPr lang="en-US" altLang="zh-CN" b="1" u="sng" dirty="0" smtClean="0"/>
          </a:p>
          <a:p>
            <a:pPr lvl="1" eaLnBrk="1" hangingPunct="1">
              <a:buFont typeface="Wingdings 3" pitchFamily="18" charset="2"/>
              <a:buNone/>
            </a:pPr>
            <a:r>
              <a:rPr lang="en-US" altLang="zh-CN" sz="1400" dirty="0" err="1" smtClean="0">
                <a:solidFill>
                  <a:srgbClr val="0000CC"/>
                </a:solidFill>
              </a:rPr>
              <a:t>nmdemo.o</a:t>
            </a:r>
            <a:r>
              <a:rPr lang="en-US" altLang="zh-CN" sz="1400" dirty="0" smtClean="0">
                <a:solidFill>
                  <a:srgbClr val="0000CC"/>
                </a:solidFill>
              </a:rPr>
              <a:t>:     file format elf32-i386</a:t>
            </a:r>
          </a:p>
          <a:p>
            <a:pPr lvl="1" eaLnBrk="1" hangingPunct="1">
              <a:buFont typeface="Wingdings 3" pitchFamily="18" charset="2"/>
              <a:buNone/>
            </a:pPr>
            <a:r>
              <a:rPr lang="en-US" altLang="zh-CN" sz="1400" dirty="0" smtClean="0">
                <a:solidFill>
                  <a:srgbClr val="0000CC"/>
                </a:solidFill>
              </a:rPr>
              <a:t>Disassembly of section .text:</a:t>
            </a:r>
          </a:p>
          <a:p>
            <a:pPr lvl="1" eaLnBrk="1" hangingPunct="1">
              <a:buFont typeface="Wingdings 3" pitchFamily="18" charset="2"/>
              <a:buNone/>
            </a:pPr>
            <a:r>
              <a:rPr lang="en-US" altLang="zh-CN" sz="1400" dirty="0" smtClean="0">
                <a:solidFill>
                  <a:srgbClr val="0000CC"/>
                </a:solidFill>
              </a:rPr>
              <a:t>00000000 &lt;.text&gt;:</a:t>
            </a:r>
          </a:p>
          <a:p>
            <a:pPr lvl="1" eaLnBrk="1" hangingPunct="1">
              <a:buFont typeface="Wingdings 3" pitchFamily="18" charset="2"/>
              <a:buNone/>
            </a:pPr>
            <a:r>
              <a:rPr lang="en-US" altLang="zh-CN" sz="1400" dirty="0" smtClean="0">
                <a:solidFill>
                  <a:srgbClr val="0000CC"/>
                </a:solidFill>
              </a:rPr>
              <a:t>   </a:t>
            </a:r>
            <a:r>
              <a:rPr lang="pt-BR" altLang="zh-CN" sz="1400" dirty="0" smtClean="0">
                <a:solidFill>
                  <a:srgbClr val="0000CC"/>
                </a:solidFill>
              </a:rPr>
              <a:t>0:	55                   	push   %ebp</a:t>
            </a:r>
            <a:endParaRPr lang="en-US" altLang="zh-CN" sz="1400" dirty="0" smtClean="0">
              <a:solidFill>
                <a:srgbClr val="0000CC"/>
              </a:solidFill>
            </a:endParaRPr>
          </a:p>
          <a:p>
            <a:pPr lvl="1" eaLnBrk="1" hangingPunct="1">
              <a:buFont typeface="Wingdings 3" pitchFamily="18" charset="2"/>
              <a:buNone/>
            </a:pPr>
            <a:r>
              <a:rPr lang="pt-BR" altLang="zh-CN" sz="1400" dirty="0" smtClean="0">
                <a:solidFill>
                  <a:srgbClr val="0000CC"/>
                </a:solidFill>
              </a:rPr>
              <a:t>   1:	89 e5                	mov    %esp,%ebp</a:t>
            </a:r>
            <a:endParaRPr lang="en-US" altLang="zh-CN" sz="1400" dirty="0" smtClean="0">
              <a:solidFill>
                <a:srgbClr val="0000CC"/>
              </a:solidFill>
            </a:endParaRPr>
          </a:p>
          <a:p>
            <a:pPr lvl="1" eaLnBrk="1" hangingPunct="1">
              <a:buFont typeface="Wingdings 3" pitchFamily="18" charset="2"/>
              <a:buNone/>
            </a:pPr>
            <a:r>
              <a:rPr lang="pt-BR" altLang="zh-CN" sz="1400" dirty="0" smtClean="0">
                <a:solidFill>
                  <a:srgbClr val="0000CC"/>
                </a:solidFill>
              </a:rPr>
              <a:t>   </a:t>
            </a:r>
            <a:r>
              <a:rPr lang="en-US" altLang="zh-CN" sz="1400" dirty="0" smtClean="0">
                <a:solidFill>
                  <a:srgbClr val="0000CC"/>
                </a:solidFill>
              </a:rPr>
              <a:t>3:	83 </a:t>
            </a:r>
            <a:r>
              <a:rPr lang="en-US" altLang="zh-CN" sz="1400" dirty="0" err="1" smtClean="0">
                <a:solidFill>
                  <a:srgbClr val="0000CC"/>
                </a:solidFill>
              </a:rPr>
              <a:t>ec</a:t>
            </a:r>
            <a:r>
              <a:rPr lang="en-US" altLang="zh-CN" sz="1400" dirty="0" smtClean="0">
                <a:solidFill>
                  <a:srgbClr val="0000CC"/>
                </a:solidFill>
              </a:rPr>
              <a:t> 14             	sub     $0x14,%esp</a:t>
            </a:r>
          </a:p>
          <a:p>
            <a:pPr lvl="1" eaLnBrk="1" hangingPunct="1">
              <a:buFont typeface="Wingdings 3" pitchFamily="18" charset="2"/>
              <a:buNone/>
            </a:pPr>
            <a:r>
              <a:rPr lang="en-US" altLang="zh-CN" sz="1400" dirty="0" smtClean="0">
                <a:solidFill>
                  <a:srgbClr val="0000CC"/>
                </a:solidFill>
              </a:rPr>
              <a:t>   6:	68 19 00 00 00     push    $0x19</a:t>
            </a:r>
          </a:p>
          <a:p>
            <a:pPr lvl="1" eaLnBrk="1" hangingPunct="1">
              <a:buFont typeface="Wingdings 3" pitchFamily="18" charset="2"/>
              <a:buNone/>
            </a:pPr>
            <a:r>
              <a:rPr lang="en-US" altLang="zh-CN" sz="1400" dirty="0" smtClean="0">
                <a:solidFill>
                  <a:srgbClr val="0000CC"/>
                </a:solidFill>
              </a:rPr>
              <a:t>   b:	e8 </a:t>
            </a:r>
            <a:r>
              <a:rPr lang="en-US" altLang="zh-CN" sz="1400" dirty="0" err="1" smtClean="0">
                <a:solidFill>
                  <a:srgbClr val="0000CC"/>
                </a:solidFill>
              </a:rPr>
              <a:t>fc</a:t>
            </a:r>
            <a:r>
              <a:rPr lang="en-US" altLang="zh-CN" sz="1400" dirty="0" smtClean="0">
                <a:solidFill>
                  <a:srgbClr val="0000CC"/>
                </a:solidFill>
              </a:rPr>
              <a:t> ff </a:t>
            </a:r>
            <a:r>
              <a:rPr lang="en-US" altLang="zh-CN" sz="1400" dirty="0" err="1" smtClean="0">
                <a:solidFill>
                  <a:srgbClr val="0000CC"/>
                </a:solidFill>
              </a:rPr>
              <a:t>ff</a:t>
            </a:r>
            <a:r>
              <a:rPr lang="en-US" altLang="zh-CN" sz="1400" dirty="0" smtClean="0">
                <a:solidFill>
                  <a:srgbClr val="0000CC"/>
                </a:solidFill>
              </a:rPr>
              <a:t> </a:t>
            </a:r>
            <a:r>
              <a:rPr lang="en-US" altLang="zh-CN" sz="1400" dirty="0" err="1" smtClean="0">
                <a:solidFill>
                  <a:srgbClr val="0000CC"/>
                </a:solidFill>
              </a:rPr>
              <a:t>ff</a:t>
            </a:r>
            <a:r>
              <a:rPr lang="en-US" altLang="zh-CN" sz="1400" dirty="0" smtClean="0">
                <a:solidFill>
                  <a:srgbClr val="0000CC"/>
                </a:solidFill>
              </a:rPr>
              <a:t>       	call     0xc</a:t>
            </a:r>
          </a:p>
          <a:p>
            <a:pPr lvl="1" eaLnBrk="1" hangingPunct="1">
              <a:buFont typeface="Wingdings 3" pitchFamily="18" charset="2"/>
              <a:buNone/>
            </a:pPr>
            <a:r>
              <a:rPr lang="en-US" altLang="zh-CN" sz="1400" dirty="0" smtClean="0">
                <a:solidFill>
                  <a:srgbClr val="0000CC"/>
                </a:solidFill>
              </a:rPr>
              <a:t>  10:	83 c4 10       add     $0x10,%esp</a:t>
            </a:r>
          </a:p>
          <a:p>
            <a:pPr lvl="1" eaLnBrk="1" hangingPunct="1">
              <a:buFont typeface="Wingdings 3" pitchFamily="18" charset="2"/>
              <a:buNone/>
            </a:pPr>
            <a:r>
              <a:rPr lang="en-US" altLang="zh-CN" sz="1400" dirty="0" smtClean="0">
                <a:solidFill>
                  <a:srgbClr val="0000CC"/>
                </a:solidFill>
              </a:rPr>
              <a:t>  13:	c9                 leave  </a:t>
            </a:r>
          </a:p>
          <a:p>
            <a:pPr lvl="1" eaLnBrk="1" hangingPunct="1">
              <a:buFont typeface="Wingdings 3" pitchFamily="18" charset="2"/>
              <a:buNone/>
            </a:pPr>
            <a:r>
              <a:rPr lang="en-US" altLang="zh-CN" sz="1400" dirty="0" smtClean="0">
                <a:solidFill>
                  <a:srgbClr val="0000CC"/>
                </a:solidFill>
              </a:rPr>
              <a:t>  14:	c3                 ret    </a:t>
            </a:r>
          </a:p>
          <a:p>
            <a:pPr lvl="1" eaLnBrk="1" hangingPunct="1">
              <a:buFont typeface="Wingdings 3" pitchFamily="18" charset="2"/>
              <a:buNone/>
            </a:pPr>
            <a:r>
              <a:rPr lang="en-US" altLang="zh-CN" sz="1400" dirty="0" smtClean="0">
                <a:solidFill>
                  <a:srgbClr val="0000CC"/>
                </a:solidFill>
              </a:rPr>
              <a:t>  15:	55                 push   %</a:t>
            </a:r>
            <a:r>
              <a:rPr lang="en-US" altLang="zh-CN" sz="1400" dirty="0" err="1" smtClean="0">
                <a:solidFill>
                  <a:srgbClr val="0000CC"/>
                </a:solidFill>
              </a:rPr>
              <a:t>ebp</a:t>
            </a:r>
            <a:endParaRPr lang="en-US" altLang="zh-CN" sz="1400" dirty="0" smtClean="0">
              <a:solidFill>
                <a:srgbClr val="0000CC"/>
              </a:solidFill>
            </a:endParaRPr>
          </a:p>
          <a:p>
            <a:pPr lvl="1" eaLnBrk="1" hangingPunct="1">
              <a:buFont typeface="Wingdings 3" pitchFamily="18" charset="2"/>
              <a:buNone/>
            </a:pPr>
            <a:r>
              <a:rPr lang="en-US" altLang="zh-CN" sz="1400" dirty="0" smtClean="0">
                <a:solidFill>
                  <a:srgbClr val="0000CC"/>
                </a:solidFill>
              </a:rPr>
              <a:t>  16:	89 e5            </a:t>
            </a:r>
            <a:r>
              <a:rPr lang="en-US" altLang="zh-CN" sz="1400" dirty="0" err="1" smtClean="0">
                <a:solidFill>
                  <a:srgbClr val="0000CC"/>
                </a:solidFill>
              </a:rPr>
              <a:t>mov</a:t>
            </a:r>
            <a:r>
              <a:rPr lang="en-US" altLang="zh-CN" sz="1400" dirty="0" smtClean="0">
                <a:solidFill>
                  <a:srgbClr val="0000CC"/>
                </a:solidFill>
              </a:rPr>
              <a:t>    %</a:t>
            </a:r>
            <a:r>
              <a:rPr lang="en-US" altLang="zh-CN" sz="1400" dirty="0" err="1" smtClean="0">
                <a:solidFill>
                  <a:srgbClr val="0000CC"/>
                </a:solidFill>
              </a:rPr>
              <a:t>esp,%ebp</a:t>
            </a:r>
            <a:endParaRPr lang="en-US" altLang="zh-CN" sz="1400" dirty="0" smtClean="0">
              <a:solidFill>
                <a:srgbClr val="0000CC"/>
              </a:solidFill>
            </a:endParaRPr>
          </a:p>
          <a:p>
            <a:pPr lvl="1" eaLnBrk="1" hangingPunct="1"/>
            <a:endParaRPr lang="en-US" altLang="zh-CN" sz="900" u="sng" dirty="0" smtClean="0"/>
          </a:p>
        </p:txBody>
      </p:sp>
      <p:sp>
        <p:nvSpPr>
          <p:cNvPr id="63490"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3495"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objdump</a:t>
            </a:r>
            <a:r>
              <a:rPr lang="zh-CN" altLang="en-US" b="1" smtClean="0">
                <a:solidFill>
                  <a:schemeClr val="tx1"/>
                </a:solidFill>
                <a:latin typeface="微软雅黑" pitchFamily="34" charset="-122"/>
                <a:ea typeface="微软雅黑" pitchFamily="34" charset="-122"/>
              </a:rPr>
              <a:t>使用</a:t>
            </a:r>
          </a:p>
        </p:txBody>
      </p:sp>
      <p:sp>
        <p:nvSpPr>
          <p:cNvPr id="64517" name="内容占位符 2"/>
          <p:cNvSpPr>
            <a:spLocks noGrp="1"/>
          </p:cNvSpPr>
          <p:nvPr>
            <p:ph idx="1"/>
          </p:nvPr>
        </p:nvSpPr>
        <p:spPr/>
        <p:txBody>
          <a:bodyPr/>
          <a:lstStyle/>
          <a:p>
            <a:pPr eaLnBrk="1" hangingPunct="1"/>
            <a:r>
              <a:rPr lang="en-US" altLang="zh-CN" dirty="0" smtClean="0">
                <a:latin typeface="Arial" pitchFamily="34" charset="0"/>
              </a:rPr>
              <a:t>“</a:t>
            </a:r>
            <a:r>
              <a:rPr lang="pt-BR" altLang="zh-CN" dirty="0" smtClean="0"/>
              <a:t>-R</a:t>
            </a:r>
            <a:r>
              <a:rPr lang="en-US" altLang="zh-CN" dirty="0" smtClean="0">
                <a:latin typeface="Arial" pitchFamily="34" charset="0"/>
              </a:rPr>
              <a:t>”</a:t>
            </a:r>
            <a:r>
              <a:rPr lang="zh-CN" altLang="en-US" dirty="0" smtClean="0"/>
              <a:t>选项显示动态重定向的入口。</a:t>
            </a:r>
          </a:p>
          <a:p>
            <a:pPr eaLnBrk="1" hangingPunct="1"/>
            <a:r>
              <a:rPr lang="en-US" altLang="zh-CN" b="1" u="sng" dirty="0" smtClean="0"/>
              <a:t>$ </a:t>
            </a:r>
            <a:r>
              <a:rPr lang="en-US" altLang="zh-CN" b="1" u="sng" dirty="0" err="1" smtClean="0"/>
              <a:t>objdump</a:t>
            </a:r>
            <a:r>
              <a:rPr lang="en-US" altLang="zh-CN" b="1" u="sng" dirty="0" smtClean="0"/>
              <a:t>  </a:t>
            </a:r>
            <a:r>
              <a:rPr lang="en-US" altLang="zh-CN" b="1" u="sng" dirty="0" smtClean="0">
                <a:latin typeface="Arial" pitchFamily="34" charset="0"/>
              </a:rPr>
              <a:t>–</a:t>
            </a:r>
            <a:r>
              <a:rPr lang="en-US" altLang="zh-CN" b="1" u="sng" dirty="0" smtClean="0"/>
              <a:t>R  hello</a:t>
            </a:r>
            <a:endParaRPr lang="en-US" altLang="zh-CN" u="sng" dirty="0" smtClean="0"/>
          </a:p>
          <a:p>
            <a:pPr lvl="1" eaLnBrk="1" hangingPunct="1">
              <a:buFont typeface="Wingdings 3" pitchFamily="18" charset="2"/>
              <a:buNone/>
            </a:pPr>
            <a:r>
              <a:rPr lang="en-US" altLang="zh-CN" sz="2100" dirty="0" smtClean="0">
                <a:solidFill>
                  <a:srgbClr val="0000CC"/>
                </a:solidFill>
              </a:rPr>
              <a:t>hello:     file format elf32-i386</a:t>
            </a:r>
          </a:p>
          <a:p>
            <a:pPr lvl="1" eaLnBrk="1" hangingPunct="1">
              <a:buFont typeface="Wingdings 3" pitchFamily="18" charset="2"/>
              <a:buNone/>
            </a:pPr>
            <a:r>
              <a:rPr lang="en-US" altLang="zh-CN" sz="2100" dirty="0" smtClean="0">
                <a:solidFill>
                  <a:srgbClr val="0000CC"/>
                </a:solidFill>
                <a:latin typeface="Arial" pitchFamily="34" charset="0"/>
              </a:rPr>
              <a:t> </a:t>
            </a:r>
            <a:endParaRPr lang="en-US" altLang="zh-CN" sz="2100" dirty="0" smtClean="0">
              <a:solidFill>
                <a:srgbClr val="0000CC"/>
              </a:solidFill>
            </a:endParaRPr>
          </a:p>
          <a:p>
            <a:pPr lvl="1" eaLnBrk="1" hangingPunct="1">
              <a:buFont typeface="Wingdings 3" pitchFamily="18" charset="2"/>
              <a:buNone/>
            </a:pPr>
            <a:r>
              <a:rPr lang="en-US" altLang="zh-CN" sz="2100" dirty="0" smtClean="0">
                <a:solidFill>
                  <a:srgbClr val="0000CC"/>
                </a:solidFill>
              </a:rPr>
              <a:t>DYNAMIC RELOCATION RECORDS</a:t>
            </a:r>
          </a:p>
          <a:p>
            <a:pPr lvl="1" eaLnBrk="1" hangingPunct="1">
              <a:buFont typeface="Wingdings 3" pitchFamily="18" charset="2"/>
              <a:buNone/>
            </a:pPr>
            <a:r>
              <a:rPr lang="en-US" altLang="zh-CN" sz="2100" dirty="0" smtClean="0">
                <a:solidFill>
                  <a:srgbClr val="0000CC"/>
                </a:solidFill>
              </a:rPr>
              <a:t>OFFSET   TYPE              VALUE </a:t>
            </a:r>
          </a:p>
          <a:p>
            <a:pPr lvl="1" eaLnBrk="1" hangingPunct="1">
              <a:buFont typeface="Wingdings 3" pitchFamily="18" charset="2"/>
              <a:buNone/>
            </a:pPr>
            <a:r>
              <a:rPr lang="en-US" altLang="zh-CN" sz="2100" dirty="0" smtClean="0">
                <a:solidFill>
                  <a:srgbClr val="0000CC"/>
                </a:solidFill>
              </a:rPr>
              <a:t>08049630 R_386_GLOB_DAT    __</a:t>
            </a:r>
            <a:r>
              <a:rPr lang="en-US" altLang="zh-CN" sz="2100" dirty="0" err="1" smtClean="0">
                <a:solidFill>
                  <a:srgbClr val="0000CC"/>
                </a:solidFill>
              </a:rPr>
              <a:t>gmon_start</a:t>
            </a:r>
            <a:r>
              <a:rPr lang="en-US" altLang="zh-CN" sz="2100" dirty="0" smtClean="0">
                <a:solidFill>
                  <a:srgbClr val="0000CC"/>
                </a:solidFill>
              </a:rPr>
              <a:t>__</a:t>
            </a:r>
          </a:p>
          <a:p>
            <a:pPr lvl="1" eaLnBrk="1" hangingPunct="1">
              <a:buFont typeface="Wingdings 3" pitchFamily="18" charset="2"/>
              <a:buNone/>
            </a:pPr>
            <a:r>
              <a:rPr lang="en-US" altLang="zh-CN" sz="2100" dirty="0" smtClean="0">
                <a:solidFill>
                  <a:srgbClr val="0000CC"/>
                </a:solidFill>
              </a:rPr>
              <a:t>08049640 R_386_JUMP_SLOT   puts</a:t>
            </a:r>
          </a:p>
          <a:p>
            <a:pPr lvl="1" eaLnBrk="1" hangingPunct="1">
              <a:buFont typeface="Wingdings 3" pitchFamily="18" charset="2"/>
              <a:buNone/>
            </a:pPr>
            <a:r>
              <a:rPr lang="en-US" altLang="zh-CN" sz="2100" dirty="0" smtClean="0">
                <a:solidFill>
                  <a:srgbClr val="0000CC"/>
                </a:solidFill>
              </a:rPr>
              <a:t>08049644 R_386_JUMP_SLOT   __</a:t>
            </a:r>
            <a:r>
              <a:rPr lang="en-US" altLang="zh-CN" sz="2100" dirty="0" err="1" smtClean="0">
                <a:solidFill>
                  <a:srgbClr val="0000CC"/>
                </a:solidFill>
              </a:rPr>
              <a:t>libc_start_main</a:t>
            </a:r>
            <a:endParaRPr lang="en-US" altLang="zh-CN" sz="2100" dirty="0" smtClean="0">
              <a:solidFill>
                <a:srgbClr val="0000CC"/>
              </a:solidFill>
            </a:endParaRPr>
          </a:p>
          <a:p>
            <a:pPr lvl="1" eaLnBrk="1" hangingPunct="1">
              <a:buFont typeface="Wingdings 3" pitchFamily="18" charset="2"/>
              <a:buNone/>
            </a:pPr>
            <a:r>
              <a:rPr lang="en-US" altLang="zh-CN" sz="2100" dirty="0" smtClean="0">
                <a:solidFill>
                  <a:srgbClr val="0000CC"/>
                </a:solidFill>
              </a:rPr>
              <a:t>08049648 R_386_JUMP_SLOT   __</a:t>
            </a:r>
            <a:r>
              <a:rPr lang="en-US" altLang="zh-CN" sz="2100" dirty="0" err="1" smtClean="0">
                <a:solidFill>
                  <a:srgbClr val="0000CC"/>
                </a:solidFill>
              </a:rPr>
              <a:t>gmon_start</a:t>
            </a:r>
            <a:r>
              <a:rPr lang="en-US" altLang="zh-CN" sz="2100" dirty="0" smtClean="0">
                <a:solidFill>
                  <a:srgbClr val="0000CC"/>
                </a:solidFill>
              </a:rPr>
              <a:t>__</a:t>
            </a:r>
          </a:p>
          <a:p>
            <a:pPr eaLnBrk="1" hangingPunct="1"/>
            <a:endParaRPr lang="en-US" altLang="zh-CN" dirty="0" smtClean="0"/>
          </a:p>
          <a:p>
            <a:pPr eaLnBrk="1" hangingPunct="1"/>
            <a:endParaRPr lang="en-US" altLang="zh-CN" dirty="0" smtClean="0"/>
          </a:p>
        </p:txBody>
      </p:sp>
      <p:sp>
        <p:nvSpPr>
          <p:cNvPr id="64514"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4519"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objcopy</a:t>
            </a:r>
            <a:endParaRPr lang="en-US" altLang="zh-CN" b="1" smtClean="0">
              <a:solidFill>
                <a:schemeClr val="tx1"/>
              </a:solidFill>
              <a:latin typeface="微软雅黑" pitchFamily="34" charset="-122"/>
              <a:ea typeface="微软雅黑" pitchFamily="34" charset="-122"/>
            </a:endParaRPr>
          </a:p>
        </p:txBody>
      </p:sp>
      <p:sp>
        <p:nvSpPr>
          <p:cNvPr id="65541" name="内容占位符 2"/>
          <p:cNvSpPr>
            <a:spLocks noGrp="1"/>
          </p:cNvSpPr>
          <p:nvPr>
            <p:ph idx="1"/>
          </p:nvPr>
        </p:nvSpPr>
        <p:spPr>
          <a:xfrm>
            <a:off x="457200" y="1219200"/>
            <a:ext cx="7400948" cy="4910138"/>
          </a:xfrm>
        </p:spPr>
        <p:txBody>
          <a:bodyPr/>
          <a:lstStyle/>
          <a:p>
            <a:pPr eaLnBrk="1" hangingPunct="1"/>
            <a:r>
              <a:rPr lang="en-US" altLang="zh-CN" dirty="0" err="1" smtClean="0"/>
              <a:t>objcopy</a:t>
            </a:r>
            <a:r>
              <a:rPr lang="zh-CN" altLang="en-US" dirty="0" smtClean="0"/>
              <a:t>可以进行目标文件格式转换。</a:t>
            </a:r>
          </a:p>
          <a:p>
            <a:pPr eaLnBrk="1" hangingPunct="1"/>
            <a:endParaRPr lang="zh-CN" altLang="en-US" dirty="0" smtClean="0"/>
          </a:p>
          <a:p>
            <a:pPr eaLnBrk="1" hangingPunct="1"/>
            <a:r>
              <a:rPr lang="en-US" altLang="zh-CN" sz="2400" b="1" dirty="0" err="1" smtClean="0">
                <a:solidFill>
                  <a:srgbClr val="0000CC"/>
                </a:solidFill>
              </a:rPr>
              <a:t>objcopy</a:t>
            </a:r>
            <a:r>
              <a:rPr lang="en-US" altLang="zh-CN" sz="2400" b="1" dirty="0" smtClean="0">
                <a:solidFill>
                  <a:srgbClr val="0000CC"/>
                </a:solidFill>
              </a:rPr>
              <a:t>  </a:t>
            </a:r>
            <a:r>
              <a:rPr lang="en-US" altLang="zh-CN" sz="2400" b="1" dirty="0" smtClean="0">
                <a:solidFill>
                  <a:srgbClr val="0000CC"/>
                </a:solidFill>
              </a:rPr>
              <a:t>--gap-fill=0xff -O  </a:t>
            </a:r>
            <a:r>
              <a:rPr lang="en-US" altLang="zh-CN" sz="2400" b="1" dirty="0" err="1" smtClean="0">
                <a:solidFill>
                  <a:srgbClr val="0000CC"/>
                </a:solidFill>
              </a:rPr>
              <a:t>srec</a:t>
            </a:r>
            <a:r>
              <a:rPr lang="en-US" altLang="zh-CN" sz="2400" b="1" dirty="0" smtClean="0">
                <a:solidFill>
                  <a:srgbClr val="0000CC"/>
                </a:solidFill>
              </a:rPr>
              <a:t>  u-boot    u-</a:t>
            </a:r>
            <a:r>
              <a:rPr lang="en-US" altLang="zh-CN" sz="2400" b="1" dirty="0" err="1" smtClean="0">
                <a:solidFill>
                  <a:srgbClr val="0000CC"/>
                </a:solidFill>
              </a:rPr>
              <a:t>boot.srec</a:t>
            </a:r>
            <a:endParaRPr lang="en-US" altLang="zh-CN" sz="2400" b="1" dirty="0" smtClean="0">
              <a:solidFill>
                <a:srgbClr val="0000CC"/>
              </a:solidFill>
            </a:endParaRPr>
          </a:p>
          <a:p>
            <a:pPr eaLnBrk="1" hangingPunct="1">
              <a:buNone/>
            </a:pPr>
            <a:endParaRPr lang="en-US" altLang="zh-CN" sz="2400" dirty="0" smtClean="0">
              <a:solidFill>
                <a:srgbClr val="0000CC"/>
              </a:solidFill>
            </a:endParaRPr>
          </a:p>
          <a:p>
            <a:pPr eaLnBrk="1" hangingPunct="1"/>
            <a:r>
              <a:rPr lang="en-US" altLang="zh-CN" sz="2400" b="1" dirty="0" err="1" smtClean="0">
                <a:solidFill>
                  <a:srgbClr val="0000CC"/>
                </a:solidFill>
              </a:rPr>
              <a:t>objcopy</a:t>
            </a:r>
            <a:r>
              <a:rPr lang="en-US" altLang="zh-CN" sz="2400" b="1" dirty="0" smtClean="0">
                <a:solidFill>
                  <a:srgbClr val="0000CC"/>
                </a:solidFill>
              </a:rPr>
              <a:t>  </a:t>
            </a:r>
            <a:r>
              <a:rPr lang="en-US" altLang="zh-CN" sz="2400" b="1" dirty="0" smtClean="0">
                <a:solidFill>
                  <a:srgbClr val="0000CC"/>
                </a:solidFill>
              </a:rPr>
              <a:t>--gap-fill=0xff </a:t>
            </a:r>
            <a:r>
              <a:rPr lang="en-US" altLang="zh-CN" sz="2400" b="1" dirty="0" smtClean="0">
                <a:solidFill>
                  <a:srgbClr val="0000CC"/>
                </a:solidFill>
              </a:rPr>
              <a:t>-</a:t>
            </a:r>
            <a:r>
              <a:rPr lang="en-US" altLang="zh-CN" sz="2400" b="1" dirty="0" smtClean="0">
                <a:solidFill>
                  <a:srgbClr val="0000CC"/>
                </a:solidFill>
              </a:rPr>
              <a:t>O  binary  u-boot  u-boot.bin</a:t>
            </a:r>
            <a:endParaRPr lang="en-US" altLang="zh-CN" sz="2200" dirty="0" smtClean="0">
              <a:solidFill>
                <a:srgbClr val="0000CC"/>
              </a:solidFill>
            </a:endParaRPr>
          </a:p>
          <a:p>
            <a:pPr eaLnBrk="1" hangingPunct="1"/>
            <a:endParaRPr lang="en-US" altLang="zh-CN" dirty="0" smtClean="0"/>
          </a:p>
        </p:txBody>
      </p:sp>
      <p:sp>
        <p:nvSpPr>
          <p:cNvPr id="65538"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5543"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addr2line</a:t>
            </a:r>
            <a:endParaRPr lang="en-US" altLang="zh-CN" b="1" smtClean="0">
              <a:solidFill>
                <a:schemeClr val="tx1"/>
              </a:solidFill>
              <a:latin typeface="微软雅黑" pitchFamily="34" charset="-122"/>
              <a:ea typeface="微软雅黑" pitchFamily="34" charset="-122"/>
            </a:endParaRPr>
          </a:p>
        </p:txBody>
      </p:sp>
      <p:sp>
        <p:nvSpPr>
          <p:cNvPr id="66565" name="内容占位符 2"/>
          <p:cNvSpPr>
            <a:spLocks noGrp="1"/>
          </p:cNvSpPr>
          <p:nvPr>
            <p:ph idx="1"/>
          </p:nvPr>
        </p:nvSpPr>
        <p:spPr/>
        <p:txBody>
          <a:bodyPr/>
          <a:lstStyle/>
          <a:p>
            <a:pPr eaLnBrk="1" hangingPunct="1">
              <a:lnSpc>
                <a:spcPct val="150000"/>
              </a:lnSpc>
            </a:pPr>
            <a:r>
              <a:rPr lang="en-US" altLang="zh-CN" dirty="0" smtClean="0"/>
              <a:t>addr2line</a:t>
            </a:r>
            <a:r>
              <a:rPr lang="zh-CN" altLang="en-US" dirty="0" smtClean="0"/>
              <a:t>能够把程序地址转换为文件名和行号，前提是这个可执行文件包括</a:t>
            </a:r>
            <a:r>
              <a:rPr lang="zh-CN" altLang="en-US" b="1" u="sng" dirty="0" smtClean="0"/>
              <a:t>调试符号</a:t>
            </a:r>
            <a:r>
              <a:rPr lang="zh-CN" altLang="en-US" dirty="0" smtClean="0"/>
              <a:t>。</a:t>
            </a:r>
          </a:p>
          <a:p>
            <a:pPr eaLnBrk="1" hangingPunct="1">
              <a:lnSpc>
                <a:spcPct val="150000"/>
              </a:lnSpc>
            </a:pPr>
            <a:r>
              <a:rPr lang="zh-CN" altLang="en-US" dirty="0" smtClean="0"/>
              <a:t>如果可执行文件中没有包括调试符号，</a:t>
            </a:r>
            <a:r>
              <a:rPr lang="en-US" altLang="zh-CN" dirty="0" smtClean="0"/>
              <a:t>shell</a:t>
            </a:r>
            <a:r>
              <a:rPr lang="zh-CN" altLang="en-US" dirty="0" smtClean="0"/>
              <a:t>将返回</a:t>
            </a:r>
            <a:r>
              <a:rPr lang="en-US" altLang="zh-CN" dirty="0" smtClean="0"/>
              <a:t>??:0</a:t>
            </a:r>
            <a:r>
              <a:rPr lang="zh-CN" altLang="en-US" dirty="0" smtClean="0"/>
              <a:t>。</a:t>
            </a:r>
          </a:p>
          <a:p>
            <a:pPr eaLnBrk="1" hangingPunct="1">
              <a:lnSpc>
                <a:spcPct val="150000"/>
              </a:lnSpc>
            </a:pPr>
            <a:r>
              <a:rPr lang="zh-CN" altLang="en-US" dirty="0" smtClean="0"/>
              <a:t>最常用的选项是</a:t>
            </a:r>
            <a:r>
              <a:rPr lang="zh-CN" altLang="en-US" dirty="0" smtClean="0">
                <a:latin typeface="Arial" pitchFamily="34" charset="0"/>
              </a:rPr>
              <a:t>“</a:t>
            </a:r>
            <a:r>
              <a:rPr lang="en-US" altLang="zh-CN" dirty="0" smtClean="0"/>
              <a:t>-e</a:t>
            </a:r>
            <a:r>
              <a:rPr lang="en-US" altLang="zh-CN" dirty="0" smtClean="0">
                <a:latin typeface="Arial" pitchFamily="34" charset="0"/>
              </a:rPr>
              <a:t>”</a:t>
            </a:r>
            <a:r>
              <a:rPr lang="zh-CN" altLang="en-US" dirty="0" smtClean="0"/>
              <a:t>用来指定文件名和地址。</a:t>
            </a:r>
          </a:p>
        </p:txBody>
      </p:sp>
      <p:sp>
        <p:nvSpPr>
          <p:cNvPr id="6656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656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标题 1"/>
          <p:cNvSpPr>
            <a:spLocks noGrp="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a</a:t>
            </a:r>
            <a:r>
              <a:rPr lang="en-US" altLang="en-US" b="1" smtClean="0">
                <a:solidFill>
                  <a:schemeClr val="tx1"/>
                </a:solidFill>
                <a:latin typeface="微软雅黑" pitchFamily="34" charset="-122"/>
                <a:ea typeface="微软雅黑" pitchFamily="34" charset="-122"/>
              </a:rPr>
              <a:t>ddr2line</a:t>
            </a:r>
            <a:r>
              <a:rPr lang="zh-CN" altLang="en-US" b="1" smtClean="0">
                <a:solidFill>
                  <a:schemeClr val="tx1"/>
                </a:solidFill>
                <a:latin typeface="微软雅黑" pitchFamily="34" charset="-122"/>
                <a:ea typeface="微软雅黑" pitchFamily="34" charset="-122"/>
              </a:rPr>
              <a:t>练习</a:t>
            </a:r>
            <a:endParaRPr lang="zh-CN" altLang="en-US" smtClean="0"/>
          </a:p>
        </p:txBody>
      </p:sp>
      <p:sp>
        <p:nvSpPr>
          <p:cNvPr id="67589" name="内容占位符 2"/>
          <p:cNvSpPr>
            <a:spLocks noGrp="1"/>
          </p:cNvSpPr>
          <p:nvPr>
            <p:ph idx="1"/>
          </p:nvPr>
        </p:nvSpPr>
        <p:spPr/>
        <p:txBody>
          <a:bodyPr>
            <a:normAutofit/>
          </a:bodyPr>
          <a:lstStyle/>
          <a:p>
            <a:pPr eaLnBrk="1" hangingPunct="1"/>
            <a:r>
              <a:rPr lang="en-US" altLang="zh-CN" b="1" u="sng" dirty="0" smtClean="0"/>
              <a:t>$ </a:t>
            </a:r>
            <a:r>
              <a:rPr lang="en-US" altLang="zh-CN" b="1" u="sng" dirty="0" err="1" smtClean="0"/>
              <a:t>gcc</a:t>
            </a:r>
            <a:r>
              <a:rPr lang="en-US" altLang="zh-CN" b="1" u="sng" dirty="0" smtClean="0"/>
              <a:t> -o test -</a:t>
            </a:r>
            <a:r>
              <a:rPr lang="en-US" altLang="zh-CN" b="1" u="sng" dirty="0" err="1" smtClean="0"/>
              <a:t>Wl</a:t>
            </a:r>
            <a:r>
              <a:rPr lang="en-US" altLang="zh-CN" b="1" u="sng" dirty="0" smtClean="0"/>
              <a:t>,-Map=test.map -g </a:t>
            </a:r>
            <a:r>
              <a:rPr lang="en-US" altLang="zh-CN" b="1" u="sng" dirty="0" err="1" smtClean="0"/>
              <a:t>test.c</a:t>
            </a:r>
            <a:r>
              <a:rPr lang="en-US" altLang="zh-CN" b="1" u="sng" dirty="0" smtClean="0"/>
              <a:t> </a:t>
            </a:r>
          </a:p>
          <a:p>
            <a:pPr eaLnBrk="1" hangingPunct="1"/>
            <a:r>
              <a:rPr lang="en-US" altLang="zh-CN" b="1" u="sng" dirty="0" smtClean="0"/>
              <a:t>$ </a:t>
            </a:r>
            <a:r>
              <a:rPr lang="en-US" altLang="zh-CN" b="1" u="sng" dirty="0" err="1" smtClean="0"/>
              <a:t>grep</a:t>
            </a:r>
            <a:r>
              <a:rPr lang="en-US" altLang="zh-CN" b="1" u="sng" dirty="0" smtClean="0"/>
              <a:t> main test.map </a:t>
            </a:r>
          </a:p>
          <a:p>
            <a:pPr lvl="1" eaLnBrk="1" hangingPunct="1"/>
            <a:r>
              <a:rPr lang="en-US" altLang="zh-CN" dirty="0" smtClean="0">
                <a:solidFill>
                  <a:srgbClr val="0070C0"/>
                </a:solidFill>
              </a:rPr>
              <a:t>0x080482a0                __</a:t>
            </a:r>
            <a:r>
              <a:rPr lang="en-US" altLang="zh-CN" dirty="0" err="1" smtClean="0">
                <a:solidFill>
                  <a:srgbClr val="0070C0"/>
                </a:solidFill>
              </a:rPr>
              <a:t>libc_start_main</a:t>
            </a:r>
            <a:r>
              <a:rPr lang="en-US" altLang="zh-CN" dirty="0" smtClean="0">
                <a:solidFill>
                  <a:srgbClr val="0070C0"/>
                </a:solidFill>
              </a:rPr>
              <a:t>@@GLIBC_2.0               </a:t>
            </a:r>
          </a:p>
          <a:p>
            <a:pPr lvl="1" eaLnBrk="1" hangingPunct="1"/>
            <a:r>
              <a:rPr lang="en-US" altLang="zh-CN" dirty="0" smtClean="0">
                <a:solidFill>
                  <a:srgbClr val="0070C0"/>
                </a:solidFill>
              </a:rPr>
              <a:t>0x08048368                main</a:t>
            </a:r>
          </a:p>
          <a:p>
            <a:pPr lvl="1" eaLnBrk="1" hangingPunct="1"/>
            <a:endParaRPr lang="en-US" altLang="zh-CN" b="1" dirty="0" smtClean="0">
              <a:solidFill>
                <a:schemeClr val="tx1"/>
              </a:solidFill>
            </a:endParaRPr>
          </a:p>
          <a:p>
            <a:pPr eaLnBrk="1" hangingPunct="1"/>
            <a:r>
              <a:rPr lang="en-US" altLang="zh-CN" b="1" u="sng" dirty="0" smtClean="0"/>
              <a:t>addr2line  0x08048368  -e  test  -f</a:t>
            </a:r>
          </a:p>
          <a:p>
            <a:pPr lvl="1" eaLnBrk="1" hangingPunct="1"/>
            <a:r>
              <a:rPr lang="en-US" altLang="zh-CN" dirty="0" smtClean="0">
                <a:solidFill>
                  <a:srgbClr val="0070C0"/>
                </a:solidFill>
              </a:rPr>
              <a:t>main</a:t>
            </a:r>
          </a:p>
          <a:p>
            <a:pPr lvl="1" eaLnBrk="1" hangingPunct="1"/>
            <a:r>
              <a:rPr lang="en-US" altLang="zh-CN" dirty="0" smtClean="0">
                <a:solidFill>
                  <a:srgbClr val="0070C0"/>
                </a:solidFill>
              </a:rPr>
              <a:t>/embedded/</a:t>
            </a:r>
            <a:r>
              <a:rPr lang="en-US" altLang="zh-CN" dirty="0" err="1" smtClean="0">
                <a:solidFill>
                  <a:srgbClr val="0070C0"/>
                </a:solidFill>
              </a:rPr>
              <a:t>gnu_tools</a:t>
            </a:r>
            <a:r>
              <a:rPr lang="en-US" altLang="zh-CN" dirty="0" smtClean="0">
                <a:solidFill>
                  <a:srgbClr val="0070C0"/>
                </a:solidFill>
              </a:rPr>
              <a:t>/addr2line_test/test.c:3</a:t>
            </a:r>
          </a:p>
        </p:txBody>
      </p:sp>
      <p:sp>
        <p:nvSpPr>
          <p:cNvPr id="67586"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67591"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标题 1"/>
          <p:cNvSpPr>
            <a:spLocks noGrp="1"/>
          </p:cNvSpPr>
          <p:nvPr>
            <p:ph type="title"/>
          </p:nvPr>
        </p:nvSpPr>
        <p:spPr/>
        <p:txBody>
          <a:bodyPr/>
          <a:lstStyle/>
          <a:p>
            <a:pPr eaLnBrk="1" hangingPunct="1"/>
            <a:r>
              <a:rPr lang="en-US" altLang="zh-CN" b="1" dirty="0" smtClean="0">
                <a:solidFill>
                  <a:schemeClr val="tx1"/>
                </a:solidFill>
                <a:latin typeface="微软雅黑" pitchFamily="34" charset="-122"/>
                <a:ea typeface="微软雅黑" pitchFamily="34" charset="-122"/>
              </a:rPr>
              <a:t>GNU </a:t>
            </a:r>
            <a:r>
              <a:rPr lang="zh-CN" altLang="en-US" b="1" dirty="0" smtClean="0">
                <a:solidFill>
                  <a:schemeClr val="tx1"/>
                </a:solidFill>
                <a:latin typeface="微软雅黑" pitchFamily="34" charset="-122"/>
                <a:ea typeface="微软雅黑" pitchFamily="34" charset="-122"/>
              </a:rPr>
              <a:t>交叉工具链</a:t>
            </a:r>
          </a:p>
        </p:txBody>
      </p:sp>
      <p:sp>
        <p:nvSpPr>
          <p:cNvPr id="71685" name="内容占位符 2"/>
          <p:cNvSpPr>
            <a:spLocks noGrp="1"/>
          </p:cNvSpPr>
          <p:nvPr>
            <p:ph idx="1"/>
          </p:nvPr>
        </p:nvSpPr>
        <p:spPr/>
        <p:txBody>
          <a:bodyPr/>
          <a:lstStyle/>
          <a:p>
            <a:pPr eaLnBrk="1" hangingPunct="1"/>
            <a:r>
              <a:rPr lang="en-US" altLang="zh-CN" dirty="0" smtClean="0">
                <a:cs typeface="Times New Roman" pitchFamily="18" charset="0"/>
              </a:rPr>
              <a:t>GNU </a:t>
            </a:r>
            <a:r>
              <a:rPr lang="en-US" altLang="zh-CN" dirty="0" err="1" smtClean="0">
                <a:cs typeface="Times New Roman" pitchFamily="18" charset="0"/>
              </a:rPr>
              <a:t>Binutils</a:t>
            </a:r>
            <a:endParaRPr lang="en-US" altLang="zh-CN" dirty="0" smtClean="0">
              <a:cs typeface="Times New Roman" pitchFamily="18" charset="0"/>
            </a:endParaRPr>
          </a:p>
          <a:p>
            <a:pPr lvl="1"/>
            <a:r>
              <a:rPr lang="en-US" altLang="zh-CN" sz="2300" dirty="0" smtClean="0">
                <a:cs typeface="Times New Roman" pitchFamily="18" charset="0"/>
              </a:rPr>
              <a:t>GNU </a:t>
            </a:r>
            <a:r>
              <a:rPr lang="en-US" altLang="zh-CN" sz="2300" dirty="0" err="1" smtClean="0">
                <a:cs typeface="Times New Roman" pitchFamily="18" charset="0"/>
              </a:rPr>
              <a:t>Binutils</a:t>
            </a:r>
            <a:r>
              <a:rPr lang="en-US" altLang="zh-CN" sz="2300" dirty="0" smtClean="0">
                <a:cs typeface="Times New Roman" pitchFamily="18" charset="0"/>
              </a:rPr>
              <a:t> </a:t>
            </a:r>
            <a:r>
              <a:rPr lang="zh-CN" altLang="en-US" sz="2300" dirty="0" smtClean="0">
                <a:cs typeface="Times New Roman" pitchFamily="18" charset="0"/>
              </a:rPr>
              <a:t>的主要工具有两个，一个是汇编程序</a:t>
            </a:r>
            <a:r>
              <a:rPr lang="en-US" altLang="zh-CN" sz="2300" dirty="0" smtClean="0">
                <a:cs typeface="Times New Roman" pitchFamily="18" charset="0"/>
              </a:rPr>
              <a:t>as </a:t>
            </a:r>
            <a:r>
              <a:rPr lang="zh-CN" altLang="en-US" sz="2300" dirty="0" smtClean="0">
                <a:cs typeface="Times New Roman" pitchFamily="18" charset="0"/>
              </a:rPr>
              <a:t>，另外一个是连接程序</a:t>
            </a:r>
            <a:r>
              <a:rPr lang="en-US" altLang="zh-CN" sz="2300" dirty="0" smtClean="0">
                <a:cs typeface="Times New Roman" pitchFamily="18" charset="0"/>
              </a:rPr>
              <a:t>ld</a:t>
            </a:r>
            <a:r>
              <a:rPr lang="zh-CN" altLang="en-US" sz="2300" dirty="0" smtClean="0">
                <a:cs typeface="Times New Roman" pitchFamily="18" charset="0"/>
              </a:rPr>
              <a:t>。</a:t>
            </a:r>
            <a:endParaRPr lang="zh-CN" altLang="en-US" dirty="0" smtClean="0">
              <a:cs typeface="Times New Roman" pitchFamily="18" charset="0"/>
            </a:endParaRPr>
          </a:p>
          <a:p>
            <a:pPr eaLnBrk="1" hangingPunct="1"/>
            <a:r>
              <a:rPr lang="en-US" altLang="zh-CN" dirty="0" smtClean="0">
                <a:cs typeface="Times New Roman" pitchFamily="18" charset="0"/>
              </a:rPr>
              <a:t>GNU GCC</a:t>
            </a:r>
          </a:p>
          <a:p>
            <a:pPr lvl="1" eaLnBrk="1" hangingPunct="1"/>
            <a:r>
              <a:rPr lang="en-US" altLang="zh-CN" sz="2300" dirty="0" smtClean="0">
                <a:cs typeface="Times New Roman" pitchFamily="18" charset="0"/>
              </a:rPr>
              <a:t>GNU GCC </a:t>
            </a:r>
            <a:r>
              <a:rPr lang="zh-CN" altLang="en-US" sz="2300" dirty="0" smtClean="0">
                <a:cs typeface="Times New Roman" pitchFamily="18" charset="0"/>
              </a:rPr>
              <a:t>就是上面提到的</a:t>
            </a:r>
            <a:r>
              <a:rPr lang="en-US" altLang="zh-CN" sz="2300" dirty="0" smtClean="0">
                <a:cs typeface="Times New Roman" pitchFamily="18" charset="0"/>
              </a:rPr>
              <a:t>GCC</a:t>
            </a:r>
            <a:r>
              <a:rPr lang="zh-CN" altLang="en-US" sz="2300" dirty="0" smtClean="0">
                <a:cs typeface="Times New Roman" pitchFamily="18" charset="0"/>
              </a:rPr>
              <a:t>，</a:t>
            </a:r>
            <a:r>
              <a:rPr lang="en-US" altLang="zh-CN" sz="2300" dirty="0" smtClean="0">
                <a:cs typeface="Times New Roman" pitchFamily="18" charset="0"/>
              </a:rPr>
              <a:t>GCC </a:t>
            </a:r>
            <a:r>
              <a:rPr lang="zh-CN" altLang="en-US" sz="2300" dirty="0" smtClean="0">
                <a:cs typeface="Times New Roman" pitchFamily="18" charset="0"/>
              </a:rPr>
              <a:t>主要是为</a:t>
            </a:r>
            <a:r>
              <a:rPr lang="en-US" altLang="zh-CN" sz="2300" dirty="0" smtClean="0">
                <a:cs typeface="Times New Roman" pitchFamily="18" charset="0"/>
              </a:rPr>
              <a:t>GNU </a:t>
            </a:r>
            <a:r>
              <a:rPr lang="zh-CN" altLang="en-US" sz="2300" dirty="0" smtClean="0">
                <a:cs typeface="Times New Roman" pitchFamily="18" charset="0"/>
              </a:rPr>
              <a:t>系统提供</a:t>
            </a:r>
            <a:r>
              <a:rPr lang="en-US" altLang="zh-CN" sz="2300" dirty="0" smtClean="0">
                <a:cs typeface="Times New Roman" pitchFamily="18" charset="0"/>
              </a:rPr>
              <a:t>C </a:t>
            </a:r>
            <a:r>
              <a:rPr lang="zh-CN" altLang="en-US" sz="2300" dirty="0" smtClean="0">
                <a:cs typeface="Times New Roman" pitchFamily="18" charset="0"/>
              </a:rPr>
              <a:t>编译器。现在支持多种语言，这其中包括</a:t>
            </a:r>
            <a:r>
              <a:rPr lang="en-US" altLang="zh-CN" sz="2300" dirty="0" smtClean="0">
                <a:cs typeface="Times New Roman" pitchFamily="18" charset="0"/>
              </a:rPr>
              <a:t>C/C++</a:t>
            </a:r>
            <a:r>
              <a:rPr lang="zh-CN" altLang="en-US" sz="2300" dirty="0" smtClean="0">
                <a:cs typeface="Times New Roman" pitchFamily="18" charset="0"/>
              </a:rPr>
              <a:t>、</a:t>
            </a:r>
            <a:r>
              <a:rPr lang="en-US" altLang="zh-CN" sz="2300" dirty="0" smtClean="0">
                <a:cs typeface="Times New Roman" pitchFamily="18" charset="0"/>
              </a:rPr>
              <a:t>Fortran</a:t>
            </a:r>
            <a:r>
              <a:rPr lang="zh-CN" altLang="en-US" sz="2300" dirty="0" smtClean="0">
                <a:cs typeface="Times New Roman" pitchFamily="18" charset="0"/>
              </a:rPr>
              <a:t>、</a:t>
            </a:r>
            <a:r>
              <a:rPr lang="en-US" altLang="zh-CN" sz="2300" dirty="0" smtClean="0">
                <a:cs typeface="Times New Roman" pitchFamily="18" charset="0"/>
              </a:rPr>
              <a:t>Java</a:t>
            </a:r>
            <a:r>
              <a:rPr lang="zh-CN" altLang="en-US" sz="2300" dirty="0" smtClean="0">
                <a:cs typeface="Times New Roman" pitchFamily="18" charset="0"/>
              </a:rPr>
              <a:t>、</a:t>
            </a:r>
            <a:r>
              <a:rPr lang="en-US" altLang="zh-CN" sz="2300" dirty="0" smtClean="0">
                <a:cs typeface="Times New Roman" pitchFamily="18" charset="0"/>
              </a:rPr>
              <a:t>Objective-C</a:t>
            </a:r>
            <a:r>
              <a:rPr lang="zh-CN" altLang="en-US" sz="2300" dirty="0" smtClean="0">
                <a:cs typeface="Times New Roman" pitchFamily="18" charset="0"/>
              </a:rPr>
              <a:t>、甚至还有</a:t>
            </a:r>
            <a:r>
              <a:rPr lang="en-US" altLang="zh-CN" sz="2300" dirty="0" err="1" smtClean="0">
                <a:cs typeface="Times New Roman" pitchFamily="18" charset="0"/>
              </a:rPr>
              <a:t>Ada</a:t>
            </a:r>
            <a:r>
              <a:rPr lang="zh-CN" altLang="en-US" sz="2300" dirty="0" smtClean="0">
                <a:cs typeface="Times New Roman" pitchFamily="18" charset="0"/>
              </a:rPr>
              <a:t>。</a:t>
            </a:r>
          </a:p>
          <a:p>
            <a:pPr eaLnBrk="1" hangingPunct="1"/>
            <a:r>
              <a:rPr lang="en-US" altLang="zh-CN" dirty="0" smtClean="0">
                <a:cs typeface="Times New Roman" pitchFamily="18" charset="0"/>
              </a:rPr>
              <a:t>GNU </a:t>
            </a:r>
            <a:r>
              <a:rPr lang="en-US" altLang="zh-CN" dirty="0" err="1" smtClean="0">
                <a:cs typeface="Times New Roman" pitchFamily="18" charset="0"/>
              </a:rPr>
              <a:t>Glibc</a:t>
            </a:r>
            <a:endParaRPr lang="en-US" altLang="zh-CN" dirty="0" smtClean="0">
              <a:cs typeface="Times New Roman" pitchFamily="18" charset="0"/>
            </a:endParaRPr>
          </a:p>
          <a:p>
            <a:pPr lvl="1" eaLnBrk="1" hangingPunct="1"/>
            <a:r>
              <a:rPr lang="zh-CN" altLang="en-US" sz="2300" dirty="0" smtClean="0">
                <a:cs typeface="Times New Roman" pitchFamily="18" charset="0"/>
              </a:rPr>
              <a:t>一些基本的</a:t>
            </a:r>
            <a:r>
              <a:rPr lang="en-US" altLang="zh-CN" sz="2300" dirty="0" smtClean="0">
                <a:cs typeface="Times New Roman" pitchFamily="18" charset="0"/>
              </a:rPr>
              <a:t>C</a:t>
            </a:r>
            <a:r>
              <a:rPr lang="zh-CN" altLang="en-US" sz="2300" dirty="0" smtClean="0">
                <a:cs typeface="Times New Roman" pitchFamily="18" charset="0"/>
              </a:rPr>
              <a:t>函数和其他函数定义。</a:t>
            </a:r>
            <a:endParaRPr lang="zh-CN" altLang="en-US" sz="1700" dirty="0" smtClean="0">
              <a:cs typeface="Times New Roman" pitchFamily="18" charset="0"/>
            </a:endParaRPr>
          </a:p>
          <a:p>
            <a:pPr eaLnBrk="1" hangingPunct="1"/>
            <a:endParaRPr lang="en-US" altLang="zh-CN" dirty="0" smtClean="0"/>
          </a:p>
        </p:txBody>
      </p:sp>
      <p:sp>
        <p:nvSpPr>
          <p:cNvPr id="7168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7168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p:txBody>
          <a:bodyPr/>
          <a:lstStyle/>
          <a:p>
            <a:pPr eaLnBrk="1" hangingPunct="1"/>
            <a:r>
              <a:rPr lang="en-US" altLang="zh-CN" b="1" smtClean="0">
                <a:solidFill>
                  <a:schemeClr val="tx1"/>
                </a:solidFill>
                <a:latin typeface="微软雅黑" pitchFamily="34" charset="-122"/>
                <a:ea typeface="微软雅黑" pitchFamily="34" charset="-122"/>
              </a:rPr>
              <a:t>GCC</a:t>
            </a:r>
            <a:r>
              <a:rPr lang="zh-CN" altLang="en-US" b="1" smtClean="0">
                <a:solidFill>
                  <a:schemeClr val="tx1"/>
                </a:solidFill>
                <a:latin typeface="微软雅黑" pitchFamily="34" charset="-122"/>
                <a:ea typeface="微软雅黑" pitchFamily="34" charset="-122"/>
              </a:rPr>
              <a:t>交叉编译器的生成</a:t>
            </a:r>
          </a:p>
        </p:txBody>
      </p:sp>
      <p:sp>
        <p:nvSpPr>
          <p:cNvPr id="258051" name="Rectangle 3"/>
          <p:cNvSpPr>
            <a:spLocks noGrp="1" noChangeArrowheads="1"/>
          </p:cNvSpPr>
          <p:nvPr>
            <p:ph idx="1"/>
          </p:nvPr>
        </p:nvSpPr>
        <p:spPr/>
        <p:txBody>
          <a:bodyPr/>
          <a:lstStyle/>
          <a:p>
            <a:pPr eaLnBrk="1" hangingPunct="1">
              <a:lnSpc>
                <a:spcPct val="150000"/>
              </a:lnSpc>
            </a:pPr>
            <a:r>
              <a:rPr lang="zh-CN" altLang="en-US" sz="2400" dirty="0" smtClean="0"/>
              <a:t>取得</a:t>
            </a:r>
            <a:r>
              <a:rPr lang="en-US" altLang="zh-CN" sz="2400" dirty="0" err="1" smtClean="0"/>
              <a:t>Binutils</a:t>
            </a:r>
            <a:r>
              <a:rPr lang="zh-CN" altLang="en-US" sz="2400" dirty="0" smtClean="0"/>
              <a:t>、</a:t>
            </a:r>
            <a:r>
              <a:rPr lang="en-US" altLang="zh-CN" sz="2400" dirty="0" smtClean="0"/>
              <a:t>GCC</a:t>
            </a:r>
            <a:r>
              <a:rPr lang="zh-CN" altLang="en-US" sz="2400" dirty="0" smtClean="0"/>
              <a:t>、</a:t>
            </a:r>
            <a:r>
              <a:rPr lang="en-US" altLang="zh-CN" sz="2400" dirty="0" err="1" smtClean="0"/>
              <a:t>Glibc</a:t>
            </a:r>
            <a:r>
              <a:rPr lang="en-US" altLang="zh-CN" sz="2400" dirty="0" smtClean="0"/>
              <a:t> </a:t>
            </a:r>
            <a:r>
              <a:rPr lang="zh-CN" altLang="en-US" sz="2400" dirty="0" smtClean="0"/>
              <a:t>源码</a:t>
            </a:r>
          </a:p>
          <a:p>
            <a:pPr eaLnBrk="1" hangingPunct="1">
              <a:lnSpc>
                <a:spcPct val="150000"/>
              </a:lnSpc>
            </a:pPr>
            <a:r>
              <a:rPr lang="zh-CN" altLang="en-US" sz="2400" dirty="0" smtClean="0"/>
              <a:t>配置并编译</a:t>
            </a:r>
            <a:r>
              <a:rPr lang="en-US" altLang="zh-CN" sz="2400" dirty="0" err="1" smtClean="0"/>
              <a:t>Binutils</a:t>
            </a:r>
            <a:r>
              <a:rPr lang="en-US" altLang="zh-CN" sz="2400" dirty="0" smtClean="0"/>
              <a:t> </a:t>
            </a:r>
            <a:r>
              <a:rPr lang="zh-CN" altLang="en-US" sz="2400" dirty="0" smtClean="0"/>
              <a:t>取得我们所需要的汇编和连接程序</a:t>
            </a:r>
          </a:p>
          <a:p>
            <a:pPr eaLnBrk="1" hangingPunct="1">
              <a:lnSpc>
                <a:spcPct val="150000"/>
              </a:lnSpc>
            </a:pPr>
            <a:r>
              <a:rPr lang="zh-CN" altLang="en-US" sz="2400" dirty="0" smtClean="0"/>
              <a:t>配置并编译</a:t>
            </a:r>
            <a:r>
              <a:rPr lang="en-US" altLang="zh-CN" sz="2400" dirty="0" smtClean="0"/>
              <a:t>GCC </a:t>
            </a:r>
            <a:r>
              <a:rPr lang="zh-CN" altLang="en-US" sz="2400" dirty="0" smtClean="0"/>
              <a:t>源码生成</a:t>
            </a:r>
            <a:r>
              <a:rPr lang="en-US" altLang="zh-CN" sz="2400" dirty="0" smtClean="0"/>
              <a:t>GCC </a:t>
            </a:r>
            <a:r>
              <a:rPr lang="zh-CN" altLang="en-US" sz="2400" dirty="0" smtClean="0"/>
              <a:t>编译器。一般是</a:t>
            </a:r>
            <a:r>
              <a:rPr lang="en-US" altLang="zh-CN" sz="2400" dirty="0" smtClean="0"/>
              <a:t>C </a:t>
            </a:r>
            <a:r>
              <a:rPr lang="zh-CN" altLang="en-US" sz="2400" dirty="0" smtClean="0"/>
              <a:t>编译器首先生成，然后以这个为基础在结合下一步生成的</a:t>
            </a:r>
            <a:r>
              <a:rPr lang="en-US" altLang="zh-CN" sz="2400" dirty="0" err="1" smtClean="0"/>
              <a:t>Glibc</a:t>
            </a:r>
            <a:r>
              <a:rPr lang="en-US" altLang="zh-CN" sz="2400" dirty="0" smtClean="0"/>
              <a:t> </a:t>
            </a:r>
            <a:r>
              <a:rPr lang="zh-CN" altLang="en-US" sz="2400" dirty="0" smtClean="0"/>
              <a:t>的</a:t>
            </a:r>
            <a:r>
              <a:rPr lang="en-US" altLang="zh-CN" sz="2400" dirty="0" smtClean="0"/>
              <a:t>C </a:t>
            </a:r>
            <a:r>
              <a:rPr lang="zh-CN" altLang="en-US" sz="2400" dirty="0" smtClean="0"/>
              <a:t>函数库，再编译生成其它编译器</a:t>
            </a:r>
          </a:p>
          <a:p>
            <a:pPr eaLnBrk="1" hangingPunct="1">
              <a:lnSpc>
                <a:spcPct val="150000"/>
              </a:lnSpc>
            </a:pPr>
            <a:r>
              <a:rPr lang="zh-CN" altLang="en-US" sz="2400" dirty="0" smtClean="0"/>
              <a:t>配置</a:t>
            </a:r>
            <a:r>
              <a:rPr lang="en-US" altLang="zh-CN" sz="2400" dirty="0" err="1" smtClean="0"/>
              <a:t>Glibc</a:t>
            </a:r>
            <a:r>
              <a:rPr lang="en-US" altLang="zh-CN" sz="2400" dirty="0" smtClean="0"/>
              <a:t> </a:t>
            </a:r>
            <a:r>
              <a:rPr lang="zh-CN" altLang="en-US" sz="2400" dirty="0" smtClean="0"/>
              <a:t>并编译生成</a:t>
            </a:r>
            <a:r>
              <a:rPr lang="en-US" altLang="zh-CN" sz="2400" dirty="0" err="1" smtClean="0"/>
              <a:t>Glibc</a:t>
            </a:r>
            <a:r>
              <a:rPr lang="zh-CN" altLang="en-US" sz="2400" dirty="0" smtClean="0"/>
              <a:t>的</a:t>
            </a:r>
            <a:r>
              <a:rPr lang="en-US" altLang="zh-CN" sz="2400" dirty="0" smtClean="0"/>
              <a:t>C </a:t>
            </a:r>
            <a:r>
              <a:rPr lang="zh-CN" altLang="en-US" sz="2400" dirty="0" smtClean="0"/>
              <a:t>函数库</a:t>
            </a:r>
          </a:p>
          <a:p>
            <a:pPr eaLnBrk="1" hangingPunct="1">
              <a:lnSpc>
                <a:spcPct val="150000"/>
              </a:lnSpc>
            </a:pPr>
            <a:r>
              <a:rPr lang="zh-CN" altLang="en-US" sz="2400" dirty="0" smtClean="0"/>
              <a:t>再次配置和编译</a:t>
            </a:r>
            <a:r>
              <a:rPr lang="en-US" altLang="zh-CN" sz="2400" dirty="0" smtClean="0"/>
              <a:t>GCC</a:t>
            </a:r>
            <a:r>
              <a:rPr lang="zh-CN" altLang="en-US" sz="2400" dirty="0" smtClean="0"/>
              <a:t>源码，生成其它语言的编译器，如</a:t>
            </a:r>
            <a:r>
              <a:rPr lang="en-US" altLang="zh-CN" sz="2400" dirty="0" smtClean="0"/>
              <a:t>C++</a:t>
            </a:r>
            <a:r>
              <a:rPr lang="zh-CN" altLang="en-US" sz="2400" dirty="0" smtClean="0"/>
              <a:t>编译器等。</a:t>
            </a:r>
          </a:p>
          <a:p>
            <a:pPr eaLnBrk="1" hangingPunct="1"/>
            <a:endParaRPr lang="en-US" altLang="zh-CN" sz="2600" dirty="0" smtClean="0"/>
          </a:p>
        </p:txBody>
      </p:sp>
      <p:sp>
        <p:nvSpPr>
          <p:cNvPr id="74754"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blinds(horizontal)">
                                      <p:cBhvr>
                                        <p:cTn id="7" dur="500"/>
                                        <p:tgtEl>
                                          <p:spTgt spid="258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blinds(horizontal)">
                                      <p:cBhvr>
                                        <p:cTn id="12" dur="500"/>
                                        <p:tgtEl>
                                          <p:spTgt spid="258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blinds(horizontal)">
                                      <p:cBhvr>
                                        <p:cTn id="17" dur="500"/>
                                        <p:tgtEl>
                                          <p:spTgt spid="258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22" dur="500"/>
                                        <p:tgtEl>
                                          <p:spTgt spid="258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blinds(horizontal)">
                                      <p:cBhvr>
                                        <p:cTn id="27" dur="500"/>
                                        <p:tgtEl>
                                          <p:spTgt spid="258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1026"/>
          <p:cNvSpPr>
            <a:spLocks noGrp="1" noChangeArrowheads="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交叉编译流程</a:t>
            </a:r>
          </a:p>
        </p:txBody>
      </p:sp>
      <p:sp>
        <p:nvSpPr>
          <p:cNvPr id="6" name="内容占位符 5"/>
          <p:cNvSpPr>
            <a:spLocks noGrp="1"/>
          </p:cNvSpPr>
          <p:nvPr>
            <p:ph idx="1"/>
          </p:nvPr>
        </p:nvSpPr>
        <p:spPr/>
        <p:txBody>
          <a:bodyPr/>
          <a:lstStyle/>
          <a:p>
            <a:endParaRPr lang="zh-CN" altLang="en-US"/>
          </a:p>
        </p:txBody>
      </p:sp>
      <p:sp>
        <p:nvSpPr>
          <p:cNvPr id="75778"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pic>
        <p:nvPicPr>
          <p:cNvPr id="75781" name="Picture 1028"/>
          <p:cNvPicPr>
            <a:picLocks noChangeAspect="1" noChangeArrowheads="1"/>
          </p:cNvPicPr>
          <p:nvPr/>
        </p:nvPicPr>
        <p:blipFill>
          <a:blip r:embed="rId3"/>
          <a:srcRect/>
          <a:stretch>
            <a:fillRect/>
          </a:stretch>
        </p:blipFill>
        <p:spPr bwMode="auto">
          <a:xfrm>
            <a:off x="1042988" y="1484313"/>
            <a:ext cx="7010400" cy="366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标题 1"/>
          <p:cNvSpPr>
            <a:spLocks noGrp="1"/>
          </p:cNvSpPr>
          <p:nvPr>
            <p:ph type="title"/>
          </p:nvPr>
        </p:nvSpPr>
        <p:spPr/>
        <p:txBody>
          <a:bodyPr/>
          <a:lstStyle/>
          <a:p>
            <a:pPr eaLnBrk="1" hangingPunct="1"/>
            <a:r>
              <a:rPr lang="en-US" altLang="en-US" b="1" smtClean="0">
                <a:solidFill>
                  <a:schemeClr val="tx1"/>
                </a:solidFill>
                <a:latin typeface="微软雅黑" pitchFamily="34" charset="-122"/>
                <a:ea typeface="微软雅黑" pitchFamily="34" charset="-122"/>
              </a:rPr>
              <a:t>crosstool</a:t>
            </a:r>
            <a:r>
              <a:rPr lang="zh-CN" altLang="en-US" b="1" smtClean="0">
                <a:solidFill>
                  <a:schemeClr val="tx1"/>
                </a:solidFill>
                <a:latin typeface="微软雅黑" pitchFamily="34" charset="-122"/>
                <a:ea typeface="微软雅黑" pitchFamily="34" charset="-122"/>
              </a:rPr>
              <a:t>介绍</a:t>
            </a:r>
          </a:p>
        </p:txBody>
      </p:sp>
      <p:sp>
        <p:nvSpPr>
          <p:cNvPr id="76805" name="内容占位符 2"/>
          <p:cNvSpPr>
            <a:spLocks noGrp="1"/>
          </p:cNvSpPr>
          <p:nvPr>
            <p:ph idx="1"/>
          </p:nvPr>
        </p:nvSpPr>
        <p:spPr/>
        <p:txBody>
          <a:bodyPr>
            <a:normAutofit/>
          </a:bodyPr>
          <a:lstStyle/>
          <a:p>
            <a:pPr eaLnBrk="1" hangingPunct="1"/>
            <a:r>
              <a:rPr lang="en-US" altLang="zh-CN" smtClean="0"/>
              <a:t>crosstool</a:t>
            </a:r>
            <a:r>
              <a:rPr lang="zh-CN" altLang="en-US" smtClean="0"/>
              <a:t>是由</a:t>
            </a:r>
            <a:r>
              <a:rPr lang="en-US" altLang="zh-CN" smtClean="0"/>
              <a:t>Dan Kegel</a:t>
            </a:r>
            <a:r>
              <a:rPr lang="zh-CN" altLang="en-US" smtClean="0"/>
              <a:t>开发的一套脚本程序，可以自动编译不同版本的</a:t>
            </a:r>
            <a:r>
              <a:rPr lang="en-US" altLang="zh-CN" smtClean="0"/>
              <a:t>gcc</a:t>
            </a:r>
            <a:r>
              <a:rPr lang="zh-CN" altLang="en-US" smtClean="0"/>
              <a:t>、</a:t>
            </a:r>
            <a:r>
              <a:rPr lang="en-US" altLang="zh-CN" smtClean="0"/>
              <a:t>glibc</a:t>
            </a:r>
            <a:r>
              <a:rPr lang="zh-CN" altLang="en-US" smtClean="0"/>
              <a:t>，并做出测试。</a:t>
            </a:r>
          </a:p>
          <a:p>
            <a:pPr eaLnBrk="1" hangingPunct="1"/>
            <a:r>
              <a:rPr lang="zh-CN" altLang="en-US" smtClean="0"/>
              <a:t>在</a:t>
            </a:r>
            <a:r>
              <a:rPr lang="en-US" altLang="zh-CN" smtClean="0"/>
              <a:t>crosstool</a:t>
            </a:r>
            <a:r>
              <a:rPr lang="zh-CN" altLang="en-US" smtClean="0"/>
              <a:t>软件包中，提供了从互联网下载软件包的脚本，例如</a:t>
            </a:r>
            <a:r>
              <a:rPr lang="en-US" altLang="zh-CN" smtClean="0"/>
              <a:t>glibc-get.sh</a:t>
            </a:r>
            <a:r>
              <a:rPr lang="zh-CN" altLang="en-US" smtClean="0"/>
              <a:t>脚本可以下载</a:t>
            </a:r>
            <a:r>
              <a:rPr lang="en-US" altLang="zh-CN" smtClean="0"/>
              <a:t>glibc</a:t>
            </a:r>
            <a:r>
              <a:rPr lang="zh-CN" altLang="en-US" smtClean="0"/>
              <a:t>软件包。</a:t>
            </a:r>
          </a:p>
          <a:p>
            <a:pPr eaLnBrk="1" hangingPunct="1"/>
            <a:r>
              <a:rPr lang="zh-CN" altLang="en-US" smtClean="0"/>
              <a:t>有关</a:t>
            </a:r>
            <a:r>
              <a:rPr lang="en-US" altLang="zh-CN" smtClean="0"/>
              <a:t>crosstool</a:t>
            </a:r>
            <a:r>
              <a:rPr lang="zh-CN" altLang="en-US" smtClean="0"/>
              <a:t>的详细信息，读者可以访问其官方网站和其他一些网络资源：</a:t>
            </a:r>
          </a:p>
          <a:p>
            <a:pPr lvl="1" eaLnBrk="1" hangingPunct="1"/>
            <a:r>
              <a:rPr lang="en-US" altLang="zh-CN" b="1" i="1" smtClean="0">
                <a:hlinkClick r:id="rId2"/>
              </a:rPr>
              <a:t>http://kegel.com/crosstool/</a:t>
            </a:r>
            <a:endParaRPr lang="en-US" altLang="zh-CN" smtClean="0"/>
          </a:p>
          <a:p>
            <a:pPr lvl="1" eaLnBrk="1" hangingPunct="1"/>
            <a:r>
              <a:rPr lang="en-US" altLang="zh-CN" b="1" i="1" smtClean="0"/>
              <a:t>http://www.kegel.com/crosstool/crosstool-0.42/doc/crosstool-howto.html</a:t>
            </a:r>
            <a:endParaRPr lang="en-US" altLang="zh-CN" smtClean="0"/>
          </a:p>
          <a:p>
            <a:pPr lvl="1" eaLnBrk="1" hangingPunct="1"/>
            <a:r>
              <a:rPr lang="en-US" altLang="zh-CN" b="1" i="1" smtClean="0"/>
              <a:t>http://www.debian.org/doc/debian-policy/</a:t>
            </a:r>
            <a:endParaRPr lang="en-US" altLang="zh-CN" smtClean="0"/>
          </a:p>
          <a:p>
            <a:pPr eaLnBrk="1" hangingPunct="1"/>
            <a:endParaRPr lang="en-US" altLang="zh-CN" smtClean="0"/>
          </a:p>
        </p:txBody>
      </p:sp>
      <p:sp>
        <p:nvSpPr>
          <p:cNvPr id="76802"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76807"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p:cNvSpPr>
          <p:nvPr>
            <p:ph type="title"/>
          </p:nvPr>
        </p:nvSpPr>
        <p:spPr/>
        <p:txBody>
          <a:bodyPr/>
          <a:lstStyle/>
          <a:p>
            <a:pPr eaLnBrk="1" hangingPunct="1"/>
            <a:r>
              <a:rPr lang="zh-CN" altLang="en-US" b="1" smtClean="0">
                <a:solidFill>
                  <a:schemeClr val="tx1"/>
                </a:solidFill>
                <a:ea typeface="微软雅黑" pitchFamily="34" charset="-122"/>
              </a:rPr>
              <a:t>通用嵌入式系统软件组成部分</a:t>
            </a:r>
          </a:p>
        </p:txBody>
      </p:sp>
      <p:graphicFrame>
        <p:nvGraphicFramePr>
          <p:cNvPr id="1026" name="Object 4"/>
          <p:cNvGraphicFramePr>
            <a:graphicFrameLocks noGrp="1" noChangeAspect="1"/>
          </p:cNvGraphicFramePr>
          <p:nvPr>
            <p:ph idx="1"/>
          </p:nvPr>
        </p:nvGraphicFramePr>
        <p:xfrm>
          <a:off x="357158" y="2571744"/>
          <a:ext cx="4400550" cy="2225675"/>
        </p:xfrm>
        <a:graphic>
          <a:graphicData uri="http://schemas.openxmlformats.org/presentationml/2006/ole">
            <mc:AlternateContent xmlns:mc="http://schemas.openxmlformats.org/markup-compatibility/2006">
              <mc:Choice xmlns:v="urn:schemas-microsoft-com:vml" Requires="v">
                <p:oleObj spid="_x0000_s1031" name="Visio" r:id="rId4" imgW="4400882" imgH="2226403" progId="Visio.Drawing.11">
                  <p:embed/>
                </p:oleObj>
              </mc:Choice>
              <mc:Fallback>
                <p:oleObj name="Visio" r:id="rId4" imgW="4400882" imgH="222640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2571744"/>
                        <a:ext cx="44005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页脚占位符 4"/>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1030" name="Rectangle 3"/>
          <p:cNvSpPr>
            <a:spLocks noGrp="1"/>
          </p:cNvSpPr>
          <p:nvPr>
            <p:ph type="body" sz="half" idx="4294967295"/>
          </p:nvPr>
        </p:nvSpPr>
        <p:spPr>
          <a:xfrm>
            <a:off x="781050" y="1196975"/>
            <a:ext cx="8362950" cy="4910138"/>
          </a:xfrm>
        </p:spPr>
        <p:txBody>
          <a:bodyPr/>
          <a:lstStyle/>
          <a:p>
            <a:pPr eaLnBrk="1" hangingPunct="1"/>
            <a:r>
              <a:rPr lang="zh-CN" altLang="en-US" sz="2400" smtClean="0">
                <a:latin typeface="华文楷体" pitchFamily="2" charset="-122"/>
                <a:ea typeface="华文楷体" pitchFamily="2" charset="-122"/>
              </a:rPr>
              <a:t>图一为无</a:t>
            </a:r>
            <a:r>
              <a:rPr lang="en-US" altLang="zh-CN" sz="2400" smtClean="0">
                <a:latin typeface="华文楷体" pitchFamily="2" charset="-122"/>
                <a:ea typeface="华文楷体" pitchFamily="2" charset="-122"/>
              </a:rPr>
              <a:t>os</a:t>
            </a:r>
            <a:r>
              <a:rPr lang="zh-CN" altLang="en-US" sz="2400" smtClean="0">
                <a:latin typeface="华文楷体" pitchFamily="2" charset="-122"/>
                <a:ea typeface="华文楷体" pitchFamily="2" charset="-122"/>
              </a:rPr>
              <a:t>嵌入式系统组成图</a:t>
            </a:r>
          </a:p>
          <a:p>
            <a:pPr eaLnBrk="1" hangingPunct="1"/>
            <a:r>
              <a:rPr lang="zh-CN" altLang="en-US" sz="2400" smtClean="0">
                <a:latin typeface="华文楷体" pitchFamily="2" charset="-122"/>
                <a:ea typeface="华文楷体" pitchFamily="2" charset="-122"/>
              </a:rPr>
              <a:t>图二为有</a:t>
            </a:r>
            <a:r>
              <a:rPr lang="en-US" altLang="zh-CN" sz="2400" smtClean="0">
                <a:latin typeface="华文楷体" pitchFamily="2" charset="-122"/>
                <a:ea typeface="华文楷体" pitchFamily="2" charset="-122"/>
              </a:rPr>
              <a:t>os</a:t>
            </a:r>
            <a:r>
              <a:rPr lang="zh-CN" altLang="en-US" sz="2400" smtClean="0">
                <a:latin typeface="华文楷体" pitchFamily="2" charset="-122"/>
                <a:ea typeface="华文楷体" pitchFamily="2" charset="-122"/>
              </a:rPr>
              <a:t>嵌入式系统组成图</a:t>
            </a:r>
          </a:p>
        </p:txBody>
      </p:sp>
      <p:sp>
        <p:nvSpPr>
          <p:cNvPr id="9" name="灯片编号占位符 5"/>
          <p:cNvSpPr>
            <a:spLocks noGrp="1"/>
          </p:cNvSpPr>
          <p:nvPr>
            <p:ph type="sldNum" sz="quarter" idx="4294967295"/>
          </p:nvPr>
        </p:nvSpPr>
        <p:spPr>
          <a:xfrm>
            <a:off x="7010400" y="6356350"/>
            <a:ext cx="2133600" cy="365125"/>
          </a:xfrm>
          <a:prstGeom prst="rect">
            <a:avLst/>
          </a:prstGeom>
        </p:spPr>
        <p:txBody>
          <a:bodyPr/>
          <a:lstStyle/>
          <a:p>
            <a:pPr>
              <a:defRPr/>
            </a:pPr>
            <a:fld id="{E91DA134-44F9-4E55-AF92-71DD42EC9694}" type="slidenum">
              <a:rPr lang="en-US" altLang="zh-CN"/>
              <a:pPr>
                <a:defRPr/>
              </a:pPr>
              <a:t>5</a:t>
            </a:fld>
            <a:endParaRPr lang="en-US" altLang="zh-CN"/>
          </a:p>
        </p:txBody>
      </p:sp>
      <p:pic>
        <p:nvPicPr>
          <p:cNvPr id="1031" name="Picture 5"/>
          <p:cNvPicPr>
            <a:picLocks noChangeAspect="1" noChangeArrowheads="1"/>
          </p:cNvPicPr>
          <p:nvPr/>
        </p:nvPicPr>
        <p:blipFill>
          <a:blip r:embed="rId6"/>
          <a:srcRect/>
          <a:stretch>
            <a:fillRect/>
          </a:stretch>
        </p:blipFill>
        <p:spPr bwMode="auto">
          <a:xfrm>
            <a:off x="4859338" y="1700213"/>
            <a:ext cx="3960812" cy="4248150"/>
          </a:xfrm>
          <a:prstGeom prst="rect">
            <a:avLst/>
          </a:prstGeom>
          <a:noFill/>
          <a:ln w="9525">
            <a:noFill/>
            <a:miter lim="800000"/>
            <a:headEnd/>
            <a:tailEnd/>
          </a:ln>
        </p:spPr>
      </p:pic>
      <p:sp>
        <p:nvSpPr>
          <p:cNvPr id="1032" name="Text Box 6"/>
          <p:cNvSpPr txBox="1">
            <a:spLocks noChangeArrowheads="1"/>
          </p:cNvSpPr>
          <p:nvPr/>
        </p:nvSpPr>
        <p:spPr bwMode="auto">
          <a:xfrm>
            <a:off x="2124075" y="4868863"/>
            <a:ext cx="792163" cy="366712"/>
          </a:xfrm>
          <a:prstGeom prst="rect">
            <a:avLst/>
          </a:prstGeom>
          <a:noFill/>
          <a:ln w="9525">
            <a:noFill/>
            <a:miter lim="800000"/>
            <a:headEnd/>
            <a:tailEnd/>
          </a:ln>
        </p:spPr>
        <p:txBody>
          <a:bodyPr>
            <a:spAutoFit/>
          </a:bodyPr>
          <a:lstStyle/>
          <a:p>
            <a:pPr algn="ctr"/>
            <a:r>
              <a:rPr lang="zh-CN" altLang="en-US" b="1"/>
              <a:t>图 一</a:t>
            </a:r>
          </a:p>
        </p:txBody>
      </p:sp>
      <p:sp>
        <p:nvSpPr>
          <p:cNvPr id="1033" name="Text Box 7"/>
          <p:cNvSpPr txBox="1">
            <a:spLocks noChangeArrowheads="1"/>
          </p:cNvSpPr>
          <p:nvPr/>
        </p:nvSpPr>
        <p:spPr bwMode="auto">
          <a:xfrm>
            <a:off x="6516688" y="5949950"/>
            <a:ext cx="863600" cy="366713"/>
          </a:xfrm>
          <a:prstGeom prst="rect">
            <a:avLst/>
          </a:prstGeom>
          <a:noFill/>
          <a:ln w="9525">
            <a:noFill/>
            <a:miter lim="800000"/>
            <a:headEnd/>
            <a:tailEnd/>
          </a:ln>
        </p:spPr>
        <p:txBody>
          <a:bodyPr>
            <a:spAutoFit/>
          </a:bodyPr>
          <a:lstStyle/>
          <a:p>
            <a:pPr algn="ctr"/>
            <a:r>
              <a:rPr lang="zh-CN" altLang="en-US" b="1"/>
              <a:t>图 二</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标题 1"/>
          <p:cNvSpPr>
            <a:spLocks noGrp="1"/>
          </p:cNvSpPr>
          <p:nvPr>
            <p:ph type="title"/>
          </p:nvPr>
        </p:nvSpPr>
        <p:spPr/>
        <p:txBody>
          <a:bodyPr/>
          <a:lstStyle/>
          <a:p>
            <a:pPr eaLnBrk="1" hangingPunct="1"/>
            <a:r>
              <a:rPr lang="en-US" altLang="en-US" b="1" dirty="0" err="1" smtClean="0">
                <a:solidFill>
                  <a:schemeClr val="tx1"/>
                </a:solidFill>
                <a:latin typeface="微软雅黑" pitchFamily="34" charset="-122"/>
                <a:ea typeface="微软雅黑" pitchFamily="34" charset="-122"/>
              </a:rPr>
              <a:t>crosstool</a:t>
            </a:r>
            <a:r>
              <a:rPr lang="en-US" altLang="zh-CN" b="1" dirty="0" err="1" smtClean="0">
                <a:solidFill>
                  <a:schemeClr val="tx1"/>
                </a:solidFill>
                <a:latin typeface="微软雅黑" pitchFamily="34" charset="-122"/>
                <a:ea typeface="微软雅黑" pitchFamily="34" charset="-122"/>
              </a:rPr>
              <a:t>-ng</a:t>
            </a:r>
            <a:r>
              <a:rPr lang="zh-CN" altLang="en-US" b="1" dirty="0" smtClean="0">
                <a:solidFill>
                  <a:schemeClr val="tx1"/>
                </a:solidFill>
                <a:latin typeface="微软雅黑" pitchFamily="34" charset="-122"/>
                <a:ea typeface="微软雅黑" pitchFamily="34" charset="-122"/>
              </a:rPr>
              <a:t>介绍</a:t>
            </a:r>
          </a:p>
        </p:txBody>
      </p:sp>
      <p:sp>
        <p:nvSpPr>
          <p:cNvPr id="77829" name="内容占位符 2"/>
          <p:cNvSpPr>
            <a:spLocks noGrp="1"/>
          </p:cNvSpPr>
          <p:nvPr>
            <p:ph idx="1"/>
          </p:nvPr>
        </p:nvSpPr>
        <p:spPr/>
        <p:txBody>
          <a:bodyPr/>
          <a:lstStyle/>
          <a:p>
            <a:pPr eaLnBrk="1" hangingPunct="1"/>
            <a:r>
              <a:rPr lang="en-US" altLang="zh-CN" smtClean="0"/>
              <a:t>crosstool-ng</a:t>
            </a:r>
            <a:r>
              <a:rPr lang="zh-CN" altLang="en-US" smtClean="0"/>
              <a:t>是类似</a:t>
            </a:r>
            <a:r>
              <a:rPr lang="en-US" altLang="zh-CN" smtClean="0"/>
              <a:t>crosstool</a:t>
            </a:r>
            <a:r>
              <a:rPr lang="zh-CN" altLang="en-US" smtClean="0"/>
              <a:t>的一套工具，他在</a:t>
            </a:r>
            <a:r>
              <a:rPr lang="en-US" altLang="zh-CN" smtClean="0"/>
              <a:t>crosstool</a:t>
            </a:r>
            <a:r>
              <a:rPr lang="zh-CN" altLang="en-US" smtClean="0"/>
              <a:t>的基础上进行了更进一步的改进，在编译和配置时更加简单明了</a:t>
            </a:r>
            <a:r>
              <a:rPr lang="en-US" altLang="zh-CN" smtClean="0"/>
              <a:t>,</a:t>
            </a:r>
            <a:r>
              <a:rPr lang="zh-CN" altLang="en-US" smtClean="0"/>
              <a:t>并且弥补了</a:t>
            </a:r>
            <a:r>
              <a:rPr lang="en-US" altLang="zh-CN" smtClean="0"/>
              <a:t>croostool</a:t>
            </a:r>
            <a:r>
              <a:rPr lang="zh-CN" altLang="en-US" smtClean="0"/>
              <a:t>支持</a:t>
            </a:r>
            <a:r>
              <a:rPr lang="en-US" altLang="zh-CN" smtClean="0"/>
              <a:t>gcc</a:t>
            </a:r>
            <a:r>
              <a:rPr lang="zh-CN" altLang="en-US" smtClean="0"/>
              <a:t>版本太低的问题</a:t>
            </a:r>
            <a:endParaRPr lang="en-US" altLang="zh-CN" smtClean="0"/>
          </a:p>
          <a:p>
            <a:pPr eaLnBrk="1" hangingPunct="1"/>
            <a:r>
              <a:rPr lang="en-US" altLang="zh-CN" smtClean="0"/>
              <a:t>crosstool-ng</a:t>
            </a:r>
            <a:r>
              <a:rPr lang="zh-CN" altLang="en-US" smtClean="0"/>
              <a:t>下载及其他信息在下面网址可以获得</a:t>
            </a:r>
            <a:endParaRPr lang="en-US" altLang="zh-CN" smtClean="0"/>
          </a:p>
          <a:p>
            <a:pPr eaLnBrk="1" hangingPunct="1"/>
            <a:endParaRPr lang="en-US" altLang="zh-CN" smtClean="0"/>
          </a:p>
          <a:p>
            <a:pPr lvl="1" eaLnBrk="1" hangingPunct="1"/>
            <a:r>
              <a:rPr lang="en-US" altLang="zh-CN" smtClean="0">
                <a:hlinkClick r:id="rId2"/>
              </a:rPr>
              <a:t>http://ymorin.is-a-geek.org/projects/crosstool</a:t>
            </a:r>
            <a:endParaRPr lang="en-US" altLang="zh-CN" smtClean="0"/>
          </a:p>
        </p:txBody>
      </p:sp>
      <p:sp>
        <p:nvSpPr>
          <p:cNvPr id="77826"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
        <p:nvSpPr>
          <p:cNvPr id="77831" name="页脚占位符 4"/>
          <p:cNvSpPr txBox="1">
            <a:spLocks noGrp="1"/>
          </p:cNvSpPr>
          <p:nvPr/>
        </p:nvSpPr>
        <p:spPr bwMode="auto">
          <a:xfrm>
            <a:off x="3124200" y="6381750"/>
            <a:ext cx="2895600" cy="476250"/>
          </a:xfrm>
          <a:prstGeom prst="rect">
            <a:avLst/>
          </a:prstGeom>
          <a:noFill/>
          <a:ln w="9525">
            <a:noFill/>
            <a:miter lim="800000"/>
            <a:headEnd/>
            <a:tailEnd/>
          </a:ln>
        </p:spPr>
        <p:txBody>
          <a:bodyPr/>
          <a:lstStyle/>
          <a:p>
            <a:pPr algn="ctr"/>
            <a:r>
              <a:rPr lang="en-US" altLang="zh-CN" sz="1400">
                <a:solidFill>
                  <a:schemeClr val="tx2"/>
                </a:solidFill>
                <a:cs typeface="Arial" pitchFamily="34" charset="0"/>
              </a:rPr>
              <a:t>www.embedu.org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1"/>
          <p:cNvSpPr>
            <a:spLocks noGrp="1"/>
          </p:cNvSpPr>
          <p:nvPr>
            <p:ph type="ftr" sz="quarter" idx="10"/>
          </p:nvPr>
        </p:nvSpPr>
        <p:spPr/>
        <p:txBody>
          <a:bodyPr/>
          <a:lstStyle/>
          <a:p>
            <a:pPr>
              <a:defRPr/>
            </a:pPr>
            <a:r>
              <a:rPr lang="en-US" altLang="zh-CN"/>
              <a:t>www.hqyj.com.cn</a:t>
            </a:r>
            <a:endParaRPr lang="en-US" altLang="zh-CN" dirty="0"/>
          </a:p>
        </p:txBody>
      </p:sp>
      <p:sp>
        <p:nvSpPr>
          <p:cNvPr id="344066" name="灯片编号占位符 5"/>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62863A6F-5FF8-4755-895E-2B0DC3045400}" type="slidenum">
              <a:rPr kumimoji="1" lang="en-US" altLang="zh-CN" sz="1400">
                <a:latin typeface="Times New Roman" pitchFamily="18" charset="0"/>
                <a:ea typeface="方正舒体" pitchFamily="2" charset="-122"/>
              </a:rPr>
              <a:pPr algn="r"/>
              <a:t>51</a:t>
            </a:fld>
            <a:endParaRPr kumimoji="1" lang="en-US" altLang="zh-CN" sz="1400">
              <a:latin typeface="Times New Roman" pitchFamily="18" charset="0"/>
              <a:ea typeface="方正舒体" pitchFamily="2" charset="-122"/>
            </a:endParaRPr>
          </a:p>
        </p:txBody>
      </p:sp>
      <p:pic>
        <p:nvPicPr>
          <p:cNvPr id="344070" name="Picture 6"/>
          <p:cNvPicPr>
            <a:picLocks noChangeAspect="1" noChangeArrowheads="1"/>
          </p:cNvPicPr>
          <p:nvPr/>
        </p:nvPicPr>
        <p:blipFill>
          <a:blip r:embed="rId3" cstate="print"/>
          <a:srcRect/>
          <a:stretch>
            <a:fillRect/>
          </a:stretch>
        </p:blipFill>
        <p:spPr bwMode="auto">
          <a:xfrm>
            <a:off x="1476375" y="1412875"/>
            <a:ext cx="1965325" cy="1681163"/>
          </a:xfrm>
          <a:prstGeom prst="rect">
            <a:avLst/>
          </a:prstGeom>
          <a:noFill/>
          <a:ln w="9525">
            <a:noFill/>
            <a:miter lim="800000"/>
            <a:headEnd/>
            <a:tailEnd/>
          </a:ln>
          <a:effectLst/>
        </p:spPr>
      </p:pic>
      <p:sp>
        <p:nvSpPr>
          <p:cNvPr id="344072" name="Text Box 8"/>
          <p:cNvSpPr txBox="1">
            <a:spLocks noChangeArrowheads="1"/>
          </p:cNvSpPr>
          <p:nvPr/>
        </p:nvSpPr>
        <p:spPr bwMode="auto">
          <a:xfrm>
            <a:off x="3851275" y="2060575"/>
            <a:ext cx="3214688" cy="396875"/>
          </a:xfrm>
          <a:prstGeom prst="rect">
            <a:avLst/>
          </a:prstGeom>
          <a:noFill/>
          <a:ln w="9525">
            <a:noFill/>
            <a:miter lim="800000"/>
            <a:headEnd/>
            <a:tailEnd/>
          </a:ln>
          <a:effectLst/>
        </p:spPr>
        <p:txBody>
          <a:bodyPr>
            <a:spAutoFit/>
          </a:bodyPr>
          <a:lstStyle/>
          <a:p>
            <a:pPr algn="l"/>
            <a:r>
              <a:rPr lang="en-US" altLang="zh-CN" sz="2000">
                <a:solidFill>
                  <a:srgbClr val="00623D"/>
                </a:solidFill>
                <a:latin typeface="Verdana" pitchFamily="34" charset="0"/>
              </a:rPr>
              <a:t>Target (ARM, PPC, etc.)</a:t>
            </a:r>
          </a:p>
        </p:txBody>
      </p:sp>
      <p:sp>
        <p:nvSpPr>
          <p:cNvPr id="344073" name="Text Box 9"/>
          <p:cNvSpPr txBox="1">
            <a:spLocks noChangeArrowheads="1"/>
          </p:cNvSpPr>
          <p:nvPr/>
        </p:nvSpPr>
        <p:spPr bwMode="auto">
          <a:xfrm>
            <a:off x="468313" y="476250"/>
            <a:ext cx="3382962" cy="579438"/>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algn="l">
              <a:spcBef>
                <a:spcPct val="50000"/>
              </a:spcBef>
            </a:pPr>
            <a:r>
              <a:rPr kumimoji="1" lang="zh-CN" altLang="en-US" sz="3200" b="1">
                <a:solidFill>
                  <a:schemeClr val="tx2"/>
                </a:solidFill>
                <a:latin typeface="Times New Roman" pitchFamily="18" charset="0"/>
              </a:rPr>
              <a:t>开发板启动流程</a:t>
            </a:r>
          </a:p>
        </p:txBody>
      </p:sp>
      <p:sp>
        <p:nvSpPr>
          <p:cNvPr id="344076" name="Text Box 12"/>
          <p:cNvSpPr txBox="1">
            <a:spLocks noChangeArrowheads="1"/>
          </p:cNvSpPr>
          <p:nvPr/>
        </p:nvSpPr>
        <p:spPr bwMode="auto">
          <a:xfrm>
            <a:off x="1116013" y="3573463"/>
            <a:ext cx="2233612" cy="519112"/>
          </a:xfrm>
          <a:prstGeom prst="rect">
            <a:avLst/>
          </a:prstGeom>
          <a:noFill/>
          <a:ln w="19050" algn="ctr">
            <a:noFill/>
            <a:miter lim="800000"/>
            <a:headEnd/>
            <a:tailEnd/>
          </a:ln>
          <a:effectLst/>
        </p:spPr>
        <p:txBody>
          <a:bodyPr>
            <a:spAutoFit/>
          </a:bodyPr>
          <a:lstStyle/>
          <a:p>
            <a:pPr>
              <a:spcBef>
                <a:spcPct val="50000"/>
              </a:spcBef>
            </a:pPr>
            <a:r>
              <a:rPr lang="en-US" altLang="zh-CN" sz="2800"/>
              <a:t>bootloader</a:t>
            </a:r>
          </a:p>
        </p:txBody>
      </p:sp>
      <p:sp>
        <p:nvSpPr>
          <p:cNvPr id="344077" name="Text Box 13"/>
          <p:cNvSpPr txBox="1">
            <a:spLocks noChangeArrowheads="1"/>
          </p:cNvSpPr>
          <p:nvPr/>
        </p:nvSpPr>
        <p:spPr bwMode="auto">
          <a:xfrm>
            <a:off x="5075238" y="3573463"/>
            <a:ext cx="1512887" cy="519112"/>
          </a:xfrm>
          <a:prstGeom prst="rect">
            <a:avLst/>
          </a:prstGeom>
          <a:noFill/>
          <a:ln w="19050" algn="ctr">
            <a:noFill/>
            <a:miter lim="800000"/>
            <a:headEnd/>
            <a:tailEnd/>
          </a:ln>
          <a:effectLst/>
        </p:spPr>
        <p:txBody>
          <a:bodyPr>
            <a:spAutoFit/>
          </a:bodyPr>
          <a:lstStyle/>
          <a:p>
            <a:pPr>
              <a:spcBef>
                <a:spcPct val="50000"/>
              </a:spcBef>
            </a:pPr>
            <a:r>
              <a:rPr lang="en-US" altLang="zh-CN" sz="2800"/>
              <a:t>kernel</a:t>
            </a:r>
          </a:p>
        </p:txBody>
      </p:sp>
      <p:sp>
        <p:nvSpPr>
          <p:cNvPr id="344078" name="Line 14"/>
          <p:cNvSpPr>
            <a:spLocks noChangeShapeType="1"/>
          </p:cNvSpPr>
          <p:nvPr/>
        </p:nvSpPr>
        <p:spPr bwMode="auto">
          <a:xfrm>
            <a:off x="3419475" y="3862388"/>
            <a:ext cx="1368425" cy="0"/>
          </a:xfrm>
          <a:prstGeom prst="line">
            <a:avLst/>
          </a:prstGeom>
          <a:noFill/>
          <a:ln w="19050">
            <a:solidFill>
              <a:srgbClr val="FF0000"/>
            </a:solidFill>
            <a:round/>
            <a:headEnd/>
            <a:tailEnd type="triangle" w="med" len="med"/>
          </a:ln>
          <a:effectLst/>
        </p:spPr>
        <p:txBody>
          <a:bodyPr/>
          <a:lstStyle/>
          <a:p>
            <a:endParaRPr lang="zh-CN" altLang="en-US"/>
          </a:p>
        </p:txBody>
      </p:sp>
      <p:sp>
        <p:nvSpPr>
          <p:cNvPr id="344079" name="Text Box 15"/>
          <p:cNvSpPr txBox="1">
            <a:spLocks noChangeArrowheads="1"/>
          </p:cNvSpPr>
          <p:nvPr/>
        </p:nvSpPr>
        <p:spPr bwMode="auto">
          <a:xfrm>
            <a:off x="3419475" y="3357563"/>
            <a:ext cx="1512888" cy="396875"/>
          </a:xfrm>
          <a:prstGeom prst="rect">
            <a:avLst/>
          </a:prstGeom>
          <a:noFill/>
          <a:ln w="19050" algn="ctr">
            <a:noFill/>
            <a:miter lim="800000"/>
            <a:headEnd/>
            <a:tailEnd/>
          </a:ln>
          <a:effectLst/>
        </p:spPr>
        <p:txBody>
          <a:bodyPr>
            <a:spAutoFit/>
          </a:bodyPr>
          <a:lstStyle/>
          <a:p>
            <a:pPr>
              <a:spcBef>
                <a:spcPct val="50000"/>
              </a:spcBef>
            </a:pPr>
            <a:r>
              <a:rPr lang="zh-CN" altLang="en-US" sz="2000"/>
              <a:t>初始化硬件</a:t>
            </a:r>
          </a:p>
        </p:txBody>
      </p:sp>
      <p:sp>
        <p:nvSpPr>
          <p:cNvPr id="344080" name="Text Box 16"/>
          <p:cNvSpPr txBox="1">
            <a:spLocks noChangeArrowheads="1"/>
          </p:cNvSpPr>
          <p:nvPr/>
        </p:nvSpPr>
        <p:spPr bwMode="auto">
          <a:xfrm>
            <a:off x="3348038" y="4005263"/>
            <a:ext cx="1512887" cy="396875"/>
          </a:xfrm>
          <a:prstGeom prst="rect">
            <a:avLst/>
          </a:prstGeom>
          <a:noFill/>
          <a:ln w="19050" algn="ctr">
            <a:noFill/>
            <a:miter lim="800000"/>
            <a:headEnd/>
            <a:tailEnd/>
          </a:ln>
          <a:effectLst/>
        </p:spPr>
        <p:txBody>
          <a:bodyPr>
            <a:spAutoFit/>
          </a:bodyPr>
          <a:lstStyle/>
          <a:p>
            <a:pPr>
              <a:spcBef>
                <a:spcPct val="50000"/>
              </a:spcBef>
            </a:pPr>
            <a:r>
              <a:rPr lang="zh-CN" altLang="en-US" sz="2000"/>
              <a:t>加载内核</a:t>
            </a:r>
          </a:p>
        </p:txBody>
      </p:sp>
      <p:sp>
        <p:nvSpPr>
          <p:cNvPr id="344082" name="Text Box 18"/>
          <p:cNvSpPr txBox="1">
            <a:spLocks noChangeArrowheads="1"/>
          </p:cNvSpPr>
          <p:nvPr/>
        </p:nvSpPr>
        <p:spPr bwMode="auto">
          <a:xfrm>
            <a:off x="6588125" y="4005263"/>
            <a:ext cx="1512888" cy="396875"/>
          </a:xfrm>
          <a:prstGeom prst="rect">
            <a:avLst/>
          </a:prstGeom>
          <a:noFill/>
          <a:ln w="19050" algn="ctr">
            <a:noFill/>
            <a:miter lim="800000"/>
            <a:headEnd/>
            <a:tailEnd/>
          </a:ln>
          <a:effectLst/>
        </p:spPr>
        <p:txBody>
          <a:bodyPr>
            <a:spAutoFit/>
          </a:bodyPr>
          <a:lstStyle/>
          <a:p>
            <a:pPr>
              <a:spcBef>
                <a:spcPct val="50000"/>
              </a:spcBef>
            </a:pPr>
            <a:r>
              <a:rPr lang="zh-CN" altLang="en-US" sz="2000"/>
              <a:t>挂载</a:t>
            </a:r>
            <a:r>
              <a:rPr lang="en-US" altLang="zh-CN" sz="2000"/>
              <a:t>rootfs</a:t>
            </a:r>
          </a:p>
        </p:txBody>
      </p:sp>
      <p:sp>
        <p:nvSpPr>
          <p:cNvPr id="344083" name="Text Box 19"/>
          <p:cNvSpPr txBox="1">
            <a:spLocks noChangeArrowheads="1"/>
          </p:cNvSpPr>
          <p:nvPr/>
        </p:nvSpPr>
        <p:spPr bwMode="auto">
          <a:xfrm>
            <a:off x="6588125" y="3286125"/>
            <a:ext cx="1512888" cy="396875"/>
          </a:xfrm>
          <a:prstGeom prst="rect">
            <a:avLst/>
          </a:prstGeom>
          <a:noFill/>
          <a:ln w="19050" algn="ctr">
            <a:noFill/>
            <a:miter lim="800000"/>
            <a:headEnd/>
            <a:tailEnd/>
          </a:ln>
          <a:effectLst/>
        </p:spPr>
        <p:txBody>
          <a:bodyPr>
            <a:spAutoFit/>
          </a:bodyPr>
          <a:lstStyle/>
          <a:p>
            <a:pPr>
              <a:spcBef>
                <a:spcPct val="50000"/>
              </a:spcBef>
            </a:pPr>
            <a:r>
              <a:rPr lang="zh-CN" altLang="en-US" sz="2000"/>
              <a:t>初始化</a:t>
            </a:r>
          </a:p>
        </p:txBody>
      </p:sp>
      <p:sp>
        <p:nvSpPr>
          <p:cNvPr id="344084" name="Text Box 20"/>
          <p:cNvSpPr txBox="1">
            <a:spLocks noChangeArrowheads="1"/>
          </p:cNvSpPr>
          <p:nvPr/>
        </p:nvSpPr>
        <p:spPr bwMode="auto">
          <a:xfrm>
            <a:off x="2339975" y="5084763"/>
            <a:ext cx="1944688" cy="519112"/>
          </a:xfrm>
          <a:prstGeom prst="rect">
            <a:avLst/>
          </a:prstGeom>
          <a:noFill/>
          <a:ln w="19050" algn="ctr">
            <a:noFill/>
            <a:miter lim="800000"/>
            <a:headEnd/>
            <a:tailEnd/>
          </a:ln>
          <a:effectLst/>
        </p:spPr>
        <p:txBody>
          <a:bodyPr>
            <a:spAutoFit/>
          </a:bodyPr>
          <a:lstStyle/>
          <a:p>
            <a:pPr>
              <a:spcBef>
                <a:spcPct val="50000"/>
              </a:spcBef>
            </a:pPr>
            <a:r>
              <a:rPr lang="en-US" altLang="zh-CN" sz="2800"/>
              <a:t>application</a:t>
            </a:r>
          </a:p>
        </p:txBody>
      </p:sp>
      <p:grpSp>
        <p:nvGrpSpPr>
          <p:cNvPr id="2" name="Group 23"/>
          <p:cNvGrpSpPr>
            <a:grpSpLocks/>
          </p:cNvGrpSpPr>
          <p:nvPr/>
        </p:nvGrpSpPr>
        <p:grpSpPr bwMode="auto">
          <a:xfrm>
            <a:off x="1476375" y="3862388"/>
            <a:ext cx="6480175" cy="1511300"/>
            <a:chOff x="1474" y="2478"/>
            <a:chExt cx="4082" cy="952"/>
          </a:xfrm>
        </p:grpSpPr>
        <p:sp>
          <p:nvSpPr>
            <p:cNvPr id="344081" name="Line 17"/>
            <p:cNvSpPr>
              <a:spLocks noChangeShapeType="1"/>
            </p:cNvSpPr>
            <p:nvPr/>
          </p:nvSpPr>
          <p:spPr bwMode="auto">
            <a:xfrm>
              <a:off x="4694" y="2478"/>
              <a:ext cx="862" cy="0"/>
            </a:xfrm>
            <a:prstGeom prst="line">
              <a:avLst/>
            </a:prstGeom>
            <a:noFill/>
            <a:ln w="19050">
              <a:solidFill>
                <a:srgbClr val="FF0000"/>
              </a:solidFill>
              <a:round/>
              <a:headEnd/>
              <a:tailEnd/>
            </a:ln>
            <a:effectLst/>
          </p:spPr>
          <p:txBody>
            <a:bodyPr/>
            <a:lstStyle/>
            <a:p>
              <a:endParaRPr lang="zh-CN" altLang="en-US"/>
            </a:p>
          </p:txBody>
        </p:sp>
        <p:sp>
          <p:nvSpPr>
            <p:cNvPr id="344085" name="Line 21"/>
            <p:cNvSpPr>
              <a:spLocks noChangeShapeType="1"/>
            </p:cNvSpPr>
            <p:nvPr/>
          </p:nvSpPr>
          <p:spPr bwMode="auto">
            <a:xfrm>
              <a:off x="1474" y="3430"/>
              <a:ext cx="408" cy="0"/>
            </a:xfrm>
            <a:prstGeom prst="line">
              <a:avLst/>
            </a:prstGeom>
            <a:noFill/>
            <a:ln w="19050">
              <a:solidFill>
                <a:srgbClr val="FF00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44079"/>
                                        </p:tgtEl>
                                        <p:attrNameLst>
                                          <p:attrName>style.visibility</p:attrName>
                                        </p:attrNameLst>
                                      </p:cBhvr>
                                      <p:to>
                                        <p:strVal val="visible"/>
                                      </p:to>
                                    </p:set>
                                    <p:anim calcmode="lin" valueType="num">
                                      <p:cBhvr additive="base">
                                        <p:cTn id="11" dur="500" fill="hold"/>
                                        <p:tgtEl>
                                          <p:spTgt spid="344079"/>
                                        </p:tgtEl>
                                        <p:attrNameLst>
                                          <p:attrName>ppt_x</p:attrName>
                                        </p:attrNameLst>
                                      </p:cBhvr>
                                      <p:tavLst>
                                        <p:tav tm="0">
                                          <p:val>
                                            <p:strVal val="#ppt_x"/>
                                          </p:val>
                                        </p:tav>
                                        <p:tav tm="100000">
                                          <p:val>
                                            <p:strVal val="#ppt_x"/>
                                          </p:val>
                                        </p:tav>
                                      </p:tavLst>
                                    </p:anim>
                                    <p:anim calcmode="lin" valueType="num">
                                      <p:cBhvr additive="base">
                                        <p:cTn id="12" dur="500" fill="hold"/>
                                        <p:tgtEl>
                                          <p:spTgt spid="34407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4080"/>
                                        </p:tgtEl>
                                        <p:attrNameLst>
                                          <p:attrName>style.visibility</p:attrName>
                                        </p:attrNameLst>
                                      </p:cBhvr>
                                      <p:to>
                                        <p:strVal val="visible"/>
                                      </p:to>
                                    </p:set>
                                    <p:anim calcmode="lin" valueType="num">
                                      <p:cBhvr additive="base">
                                        <p:cTn id="17" dur="500" fill="hold"/>
                                        <p:tgtEl>
                                          <p:spTgt spid="344080"/>
                                        </p:tgtEl>
                                        <p:attrNameLst>
                                          <p:attrName>ppt_x</p:attrName>
                                        </p:attrNameLst>
                                      </p:cBhvr>
                                      <p:tavLst>
                                        <p:tav tm="0">
                                          <p:val>
                                            <p:strVal val="#ppt_x"/>
                                          </p:val>
                                        </p:tav>
                                        <p:tav tm="100000">
                                          <p:val>
                                            <p:strVal val="#ppt_x"/>
                                          </p:val>
                                        </p:tav>
                                      </p:tavLst>
                                    </p:anim>
                                    <p:anim calcmode="lin" valueType="num">
                                      <p:cBhvr additive="base">
                                        <p:cTn id="18" dur="500" fill="hold"/>
                                        <p:tgtEl>
                                          <p:spTgt spid="34408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44077"/>
                                        </p:tgtEl>
                                        <p:attrNameLst>
                                          <p:attrName>style.visibility</p:attrName>
                                        </p:attrNameLst>
                                      </p:cBhvr>
                                      <p:to>
                                        <p:strVal val="visible"/>
                                      </p:to>
                                    </p:set>
                                    <p:anim calcmode="lin" valueType="num">
                                      <p:cBhvr additive="base">
                                        <p:cTn id="23" dur="500" fill="hold"/>
                                        <p:tgtEl>
                                          <p:spTgt spid="344077"/>
                                        </p:tgtEl>
                                        <p:attrNameLst>
                                          <p:attrName>ppt_x</p:attrName>
                                        </p:attrNameLst>
                                      </p:cBhvr>
                                      <p:tavLst>
                                        <p:tav tm="0">
                                          <p:val>
                                            <p:strVal val="1+#ppt_w/2"/>
                                          </p:val>
                                        </p:tav>
                                        <p:tav tm="100000">
                                          <p:val>
                                            <p:strVal val="#ppt_x"/>
                                          </p:val>
                                        </p:tav>
                                      </p:tavLst>
                                    </p:anim>
                                    <p:anim calcmode="lin" valueType="num">
                                      <p:cBhvr additive="base">
                                        <p:cTn id="24" dur="500" fill="hold"/>
                                        <p:tgtEl>
                                          <p:spTgt spid="34407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344083"/>
                                        </p:tgtEl>
                                        <p:attrNameLst>
                                          <p:attrName>style.visibility</p:attrName>
                                        </p:attrNameLst>
                                      </p:cBhvr>
                                      <p:to>
                                        <p:strVal val="visible"/>
                                      </p:to>
                                    </p:set>
                                    <p:anim calcmode="lin" valueType="num">
                                      <p:cBhvr additive="base">
                                        <p:cTn id="33" dur="500" fill="hold"/>
                                        <p:tgtEl>
                                          <p:spTgt spid="344083"/>
                                        </p:tgtEl>
                                        <p:attrNameLst>
                                          <p:attrName>ppt_x</p:attrName>
                                        </p:attrNameLst>
                                      </p:cBhvr>
                                      <p:tavLst>
                                        <p:tav tm="0">
                                          <p:val>
                                            <p:strVal val="#ppt_x"/>
                                          </p:val>
                                        </p:tav>
                                        <p:tav tm="100000">
                                          <p:val>
                                            <p:strVal val="#ppt_x"/>
                                          </p:val>
                                        </p:tav>
                                      </p:tavLst>
                                    </p:anim>
                                    <p:anim calcmode="lin" valueType="num">
                                      <p:cBhvr additive="base">
                                        <p:cTn id="34" dur="500" fill="hold"/>
                                        <p:tgtEl>
                                          <p:spTgt spid="344083"/>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44082"/>
                                        </p:tgtEl>
                                        <p:attrNameLst>
                                          <p:attrName>style.visibility</p:attrName>
                                        </p:attrNameLst>
                                      </p:cBhvr>
                                      <p:to>
                                        <p:strVal val="visible"/>
                                      </p:to>
                                    </p:set>
                                    <p:anim calcmode="lin" valueType="num">
                                      <p:cBhvr additive="base">
                                        <p:cTn id="39" dur="500" fill="hold"/>
                                        <p:tgtEl>
                                          <p:spTgt spid="344082"/>
                                        </p:tgtEl>
                                        <p:attrNameLst>
                                          <p:attrName>ppt_x</p:attrName>
                                        </p:attrNameLst>
                                      </p:cBhvr>
                                      <p:tavLst>
                                        <p:tav tm="0">
                                          <p:val>
                                            <p:strVal val="#ppt_x"/>
                                          </p:val>
                                        </p:tav>
                                        <p:tav tm="100000">
                                          <p:val>
                                            <p:strVal val="#ppt_x"/>
                                          </p:val>
                                        </p:tav>
                                      </p:tavLst>
                                    </p:anim>
                                    <p:anim calcmode="lin" valueType="num">
                                      <p:cBhvr additive="base">
                                        <p:cTn id="40" dur="500" fill="hold"/>
                                        <p:tgtEl>
                                          <p:spTgt spid="34408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44084"/>
                                        </p:tgtEl>
                                        <p:attrNameLst>
                                          <p:attrName>style.visibility</p:attrName>
                                        </p:attrNameLst>
                                      </p:cBhvr>
                                      <p:to>
                                        <p:strVal val="visible"/>
                                      </p:to>
                                    </p:set>
                                    <p:anim calcmode="lin" valueType="num">
                                      <p:cBhvr additive="base">
                                        <p:cTn id="45" dur="500" fill="hold"/>
                                        <p:tgtEl>
                                          <p:spTgt spid="344084"/>
                                        </p:tgtEl>
                                        <p:attrNameLst>
                                          <p:attrName>ppt_x</p:attrName>
                                        </p:attrNameLst>
                                      </p:cBhvr>
                                      <p:tavLst>
                                        <p:tav tm="0">
                                          <p:val>
                                            <p:strVal val="1+#ppt_w/2"/>
                                          </p:val>
                                        </p:tav>
                                        <p:tav tm="100000">
                                          <p:val>
                                            <p:strVal val="#ppt_x"/>
                                          </p:val>
                                        </p:tav>
                                      </p:tavLst>
                                    </p:anim>
                                    <p:anim calcmode="lin" valueType="num">
                                      <p:cBhvr additive="base">
                                        <p:cTn id="46" dur="500" fill="hold"/>
                                        <p:tgtEl>
                                          <p:spTgt spid="344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7" grpId="0"/>
      <p:bldP spid="344078" grpId="0" animBg="1"/>
      <p:bldP spid="344079" grpId="0"/>
      <p:bldP spid="344080" grpId="0"/>
      <p:bldP spid="344082" grpId="0"/>
      <p:bldP spid="344083" grpId="0"/>
      <p:bldP spid="34408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页脚占位符 1"/>
          <p:cNvSpPr>
            <a:spLocks noGrp="1"/>
          </p:cNvSpPr>
          <p:nvPr>
            <p:ph type="ftr" sz="quarter" idx="10"/>
          </p:nvPr>
        </p:nvSpPr>
        <p:spPr/>
        <p:txBody>
          <a:bodyPr/>
          <a:lstStyle/>
          <a:p>
            <a:pPr>
              <a:defRPr/>
            </a:pPr>
            <a:r>
              <a:rPr lang="en-US" altLang="zh-CN"/>
              <a:t>www.hqyj.com.cn</a:t>
            </a:r>
            <a:endParaRPr lang="en-US" altLang="zh-CN" dirty="0"/>
          </a:p>
        </p:txBody>
      </p:sp>
      <p:sp>
        <p:nvSpPr>
          <p:cNvPr id="342018" name="灯片编号占位符 5"/>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762176B8-B21F-4BE9-828C-A78B17629A30}" type="slidenum">
              <a:rPr kumimoji="1" lang="en-US" altLang="zh-CN" sz="1400">
                <a:latin typeface="Times New Roman" pitchFamily="18" charset="0"/>
                <a:ea typeface="方正舒体" pitchFamily="2" charset="-122"/>
              </a:rPr>
              <a:pPr algn="r"/>
              <a:t>52</a:t>
            </a:fld>
            <a:endParaRPr kumimoji="1" lang="en-US" altLang="zh-CN" sz="1400">
              <a:latin typeface="Times New Roman" pitchFamily="18" charset="0"/>
              <a:ea typeface="方正舒体" pitchFamily="2" charset="-122"/>
            </a:endParaRPr>
          </a:p>
        </p:txBody>
      </p:sp>
      <p:sp>
        <p:nvSpPr>
          <p:cNvPr id="137219" name="Rectangle 2"/>
          <p:cNvSpPr>
            <a:spLocks noGrp="1" noChangeArrowheads="1"/>
          </p:cNvSpPr>
          <p:nvPr>
            <p:ph type="title" idx="4294967295"/>
          </p:nvPr>
        </p:nvSpPr>
        <p:spPr/>
        <p:txBody>
          <a:bodyPr lIns="92075" tIns="46038" rIns="92075" bIns="46038"/>
          <a:lstStyle/>
          <a:p>
            <a:r>
              <a:rPr lang="zh-CN" altLang="en-US">
                <a:effectLst>
                  <a:outerShdw blurRad="38100" dist="38100" dir="2700000" algn="tl">
                    <a:srgbClr val="C0C0C0"/>
                  </a:outerShdw>
                </a:effectLst>
              </a:rPr>
              <a:t>嵌入式</a:t>
            </a:r>
            <a:r>
              <a:rPr lang="en-US" altLang="zh-CN">
                <a:effectLst>
                  <a:outerShdw blurRad="38100" dist="38100" dir="2700000" algn="tl">
                    <a:srgbClr val="C0C0C0"/>
                  </a:outerShdw>
                </a:effectLst>
              </a:rPr>
              <a:t>Linux</a:t>
            </a:r>
            <a:r>
              <a:rPr lang="zh-CN" altLang="en-US">
                <a:effectLst>
                  <a:outerShdw blurRad="38100" dist="38100" dir="2700000" algn="tl">
                    <a:srgbClr val="C0C0C0"/>
                  </a:outerShdw>
                </a:effectLst>
              </a:rPr>
              <a:t>开发模式</a:t>
            </a:r>
          </a:p>
        </p:txBody>
      </p:sp>
      <p:sp>
        <p:nvSpPr>
          <p:cNvPr id="342020" name="Rectangle 3"/>
          <p:cNvSpPr>
            <a:spLocks noChangeArrowheads="1"/>
          </p:cNvSpPr>
          <p:nvPr/>
        </p:nvSpPr>
        <p:spPr bwMode="auto">
          <a:xfrm>
            <a:off x="250825" y="2852738"/>
            <a:ext cx="1584325" cy="1343025"/>
          </a:xfrm>
          <a:prstGeom prst="rect">
            <a:avLst/>
          </a:prstGeom>
          <a:gradFill rotWithShape="0">
            <a:gsLst>
              <a:gs pos="0">
                <a:srgbClr val="FFFF00"/>
              </a:gs>
              <a:gs pos="100000">
                <a:srgbClr val="FF9933"/>
              </a:gs>
            </a:gsLst>
            <a:path path="rect">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4D4D4D"/>
            </a:extrusionClr>
          </a:sp3d>
        </p:spPr>
        <p:txBody>
          <a:bodyPr anchor="ctr">
            <a:spAutoFit/>
            <a:flatTx/>
          </a:bodyPr>
          <a:lstStyle/>
          <a:p>
            <a:pPr>
              <a:spcBef>
                <a:spcPct val="20000"/>
              </a:spcBef>
              <a:buClr>
                <a:srgbClr val="FF0000"/>
              </a:buClr>
            </a:pPr>
            <a:endParaRPr kumimoji="1" lang="en-US" altLang="zh-CN" sz="2400" b="1">
              <a:latin typeface="Times New Roman" pitchFamily="18" charset="0"/>
            </a:endParaRPr>
          </a:p>
          <a:p>
            <a:pPr>
              <a:spcBef>
                <a:spcPct val="20000"/>
              </a:spcBef>
              <a:buClr>
                <a:srgbClr val="FF0000"/>
              </a:buClr>
            </a:pPr>
            <a:endParaRPr kumimoji="1" lang="en-US" altLang="zh-CN" sz="2400" b="1">
              <a:latin typeface="Times New Roman" pitchFamily="18" charset="0"/>
            </a:endParaRPr>
          </a:p>
          <a:p>
            <a:pPr>
              <a:spcBef>
                <a:spcPct val="20000"/>
              </a:spcBef>
              <a:buClr>
                <a:srgbClr val="FF0000"/>
              </a:buClr>
            </a:pPr>
            <a:endParaRPr kumimoji="1" lang="en-US" altLang="zh-CN" sz="2400" b="1">
              <a:latin typeface="Times New Roman" pitchFamily="18" charset="0"/>
            </a:endParaRPr>
          </a:p>
        </p:txBody>
      </p:sp>
      <p:sp>
        <p:nvSpPr>
          <p:cNvPr id="342021" name="Rectangle 4"/>
          <p:cNvSpPr>
            <a:spLocks noChangeArrowheads="1"/>
          </p:cNvSpPr>
          <p:nvPr/>
        </p:nvSpPr>
        <p:spPr bwMode="auto">
          <a:xfrm>
            <a:off x="3276600" y="1628775"/>
            <a:ext cx="4824413" cy="3455988"/>
          </a:xfrm>
          <a:prstGeom prst="rect">
            <a:avLst/>
          </a:prstGeom>
          <a:noFill/>
          <a:ln w="19050" algn="ctr">
            <a:pattFill prst="solidDmnd">
              <a:fgClr>
                <a:srgbClr val="3333CC"/>
              </a:fgClr>
              <a:bgClr>
                <a:srgbClr val="FFFFFF"/>
              </a:bgClr>
            </a:pattFill>
            <a:miter lim="800000"/>
            <a:headEnd/>
            <a:tailEnd/>
          </a:ln>
        </p:spPr>
        <p:txBody>
          <a:bodyPr anchor="ctr">
            <a:spAutoFit/>
          </a:bodyPr>
          <a:lstStyle/>
          <a:p>
            <a:pPr>
              <a:spcBef>
                <a:spcPct val="20000"/>
              </a:spcBef>
              <a:buClr>
                <a:srgbClr val="FF0000"/>
              </a:buClr>
              <a:buFontTx/>
              <a:buChar char="•"/>
            </a:pPr>
            <a:endParaRPr kumimoji="1" lang="zh-CN" altLang="zh-CN" sz="2400">
              <a:latin typeface="Times New Roman" pitchFamily="18" charset="0"/>
              <a:ea typeface="方正舒体" pitchFamily="2" charset="-122"/>
            </a:endParaRPr>
          </a:p>
        </p:txBody>
      </p:sp>
      <p:sp>
        <p:nvSpPr>
          <p:cNvPr id="342022" name="Rectangle 5"/>
          <p:cNvSpPr>
            <a:spLocks noChangeArrowheads="1"/>
          </p:cNvSpPr>
          <p:nvPr/>
        </p:nvSpPr>
        <p:spPr bwMode="auto">
          <a:xfrm>
            <a:off x="7164388" y="2349500"/>
            <a:ext cx="914400" cy="457200"/>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4D4D4D"/>
            </a:extrusionClr>
          </a:sp3d>
        </p:spPr>
        <p:txBody>
          <a:bodyPr wrap="none" anchor="ctr">
            <a:spAutoFit/>
            <a:flatTx/>
          </a:bodyPr>
          <a:lstStyle/>
          <a:p>
            <a:pPr>
              <a:spcBef>
                <a:spcPct val="20000"/>
              </a:spcBef>
              <a:buClr>
                <a:srgbClr val="FF0000"/>
              </a:buClr>
            </a:pPr>
            <a:r>
              <a:rPr kumimoji="1" lang="en-US" altLang="zh-CN" sz="2400" b="1">
                <a:solidFill>
                  <a:schemeClr val="bg2"/>
                </a:solidFill>
                <a:latin typeface="华文楷体" pitchFamily="2" charset="-122"/>
                <a:ea typeface="华文楷体" pitchFamily="2" charset="-122"/>
              </a:rPr>
              <a:t>JTAG</a:t>
            </a:r>
          </a:p>
        </p:txBody>
      </p:sp>
      <p:sp>
        <p:nvSpPr>
          <p:cNvPr id="342023" name="Rectangle 6"/>
          <p:cNvSpPr>
            <a:spLocks noChangeArrowheads="1"/>
          </p:cNvSpPr>
          <p:nvPr/>
        </p:nvSpPr>
        <p:spPr bwMode="auto">
          <a:xfrm>
            <a:off x="6011863" y="4005263"/>
            <a:ext cx="1079500" cy="895350"/>
          </a:xfrm>
          <a:prstGeom prst="rect">
            <a:avLst/>
          </a:prstGeom>
          <a:gradFill rotWithShape="0">
            <a:gsLst>
              <a:gs pos="0">
                <a:srgbClr val="FFFF00"/>
              </a:gs>
              <a:gs pos="100000">
                <a:srgbClr val="FF9933"/>
              </a:gs>
            </a:gsLst>
            <a:path path="rect">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4D4D4D"/>
            </a:extrusionClr>
          </a:sp3d>
        </p:spPr>
        <p:txBody>
          <a:bodyPr anchor="ctr">
            <a:spAutoFit/>
            <a:flatTx/>
          </a:bodyPr>
          <a:lstStyle/>
          <a:p>
            <a:pPr>
              <a:spcBef>
                <a:spcPct val="20000"/>
              </a:spcBef>
              <a:buClr>
                <a:srgbClr val="FF0000"/>
              </a:buClr>
            </a:pPr>
            <a:r>
              <a:rPr kumimoji="1" lang="en-US" altLang="zh-CN" sz="2400" b="1">
                <a:latin typeface="Times New Roman" pitchFamily="18" charset="0"/>
              </a:rPr>
              <a:t>CPU</a:t>
            </a:r>
          </a:p>
          <a:p>
            <a:pPr>
              <a:spcBef>
                <a:spcPct val="20000"/>
              </a:spcBef>
              <a:buClr>
                <a:srgbClr val="FF0000"/>
              </a:buClr>
            </a:pPr>
            <a:r>
              <a:rPr kumimoji="1" lang="en-US" altLang="zh-CN" sz="2400" b="1">
                <a:latin typeface="Times New Roman" pitchFamily="18" charset="0"/>
              </a:rPr>
              <a:t>CORE</a:t>
            </a:r>
          </a:p>
        </p:txBody>
      </p:sp>
      <p:grpSp>
        <p:nvGrpSpPr>
          <p:cNvPr id="3" name="Group 34"/>
          <p:cNvGrpSpPr>
            <a:grpSpLocks/>
          </p:cNvGrpSpPr>
          <p:nvPr/>
        </p:nvGrpSpPr>
        <p:grpSpPr bwMode="auto">
          <a:xfrm>
            <a:off x="5292725" y="2185988"/>
            <a:ext cx="1584325" cy="1027112"/>
            <a:chOff x="3334" y="1377"/>
            <a:chExt cx="998" cy="647"/>
          </a:xfrm>
        </p:grpSpPr>
        <p:sp>
          <p:nvSpPr>
            <p:cNvPr id="342026" name="Rectangle 9"/>
            <p:cNvSpPr>
              <a:spLocks noChangeArrowheads="1"/>
            </p:cNvSpPr>
            <p:nvPr/>
          </p:nvSpPr>
          <p:spPr bwMode="auto">
            <a:xfrm>
              <a:off x="3334" y="1377"/>
              <a:ext cx="998" cy="238"/>
            </a:xfrm>
            <a:prstGeom prst="rect">
              <a:avLst/>
            </a:prstGeom>
            <a:solidFill>
              <a:srgbClr val="800000"/>
            </a:solidFill>
            <a:ln w="9525" algn="ctr">
              <a:noFill/>
              <a:miter lim="800000"/>
              <a:headEnd/>
              <a:tailEnd/>
            </a:ln>
          </p:spPr>
          <p:txBody>
            <a:bodyPr anchor="ctr"/>
            <a:lstStyle/>
            <a:p>
              <a:pPr>
                <a:spcBef>
                  <a:spcPct val="20000"/>
                </a:spcBef>
                <a:buClr>
                  <a:srgbClr val="FF0000"/>
                </a:buClr>
              </a:pPr>
              <a:endParaRPr kumimoji="1" lang="zh-CN" altLang="zh-CN" b="1">
                <a:solidFill>
                  <a:schemeClr val="bg2"/>
                </a:solidFill>
                <a:latin typeface="Times New Roman" pitchFamily="18" charset="0"/>
              </a:endParaRPr>
            </a:p>
          </p:txBody>
        </p:sp>
        <p:sp>
          <p:nvSpPr>
            <p:cNvPr id="342027" name="Rectangle 10" descr="苏格兰方格呢"/>
            <p:cNvSpPr>
              <a:spLocks noChangeArrowheads="1"/>
            </p:cNvSpPr>
            <p:nvPr/>
          </p:nvSpPr>
          <p:spPr bwMode="auto">
            <a:xfrm>
              <a:off x="3334" y="1615"/>
              <a:ext cx="998" cy="409"/>
            </a:xfrm>
            <a:prstGeom prst="rect">
              <a:avLst/>
            </a:prstGeom>
            <a:pattFill prst="plaid">
              <a:fgClr>
                <a:schemeClr val="bg1"/>
              </a:fgClr>
              <a:bgClr>
                <a:srgbClr val="FF9933"/>
              </a:bgClr>
            </a:pattFill>
            <a:ln w="9525" algn="ctr">
              <a:noFill/>
              <a:miter lim="800000"/>
              <a:headEnd/>
              <a:tailEnd/>
            </a:ln>
          </p:spPr>
          <p:txBody>
            <a:bodyPr anchor="ctr"/>
            <a:lstStyle/>
            <a:p>
              <a:pPr>
                <a:spcBef>
                  <a:spcPct val="20000"/>
                </a:spcBef>
                <a:buClr>
                  <a:srgbClr val="FF0000"/>
                </a:buClr>
              </a:pPr>
              <a:endParaRPr kumimoji="1" lang="zh-CN" altLang="zh-CN" b="1">
                <a:latin typeface="Times New Roman" pitchFamily="18" charset="0"/>
              </a:endParaRPr>
            </a:p>
          </p:txBody>
        </p:sp>
      </p:grpSp>
      <p:sp>
        <p:nvSpPr>
          <p:cNvPr id="342028" name="Rectangle 11"/>
          <p:cNvSpPr>
            <a:spLocks noChangeArrowheads="1"/>
          </p:cNvSpPr>
          <p:nvPr/>
        </p:nvSpPr>
        <p:spPr bwMode="auto">
          <a:xfrm>
            <a:off x="5651500" y="1484313"/>
            <a:ext cx="877888" cy="457200"/>
          </a:xfrm>
          <a:prstGeom prst="rect">
            <a:avLst/>
          </a:prstGeom>
          <a:noFill/>
          <a:ln w="9525" algn="ctr">
            <a:noFill/>
            <a:miter lim="800000"/>
            <a:headEnd/>
            <a:tailEnd/>
          </a:ln>
        </p:spPr>
        <p:txBody>
          <a:bodyPr wrap="none" anchor="ctr">
            <a:spAutoFit/>
          </a:bodyPr>
          <a:lstStyle/>
          <a:p>
            <a:pPr>
              <a:spcBef>
                <a:spcPct val="20000"/>
              </a:spcBef>
              <a:buClr>
                <a:srgbClr val="FF0000"/>
              </a:buClr>
            </a:pPr>
            <a:r>
              <a:rPr kumimoji="1" lang="en-US" altLang="zh-CN" sz="2400" i="1">
                <a:latin typeface="Times New Roman" pitchFamily="18" charset="0"/>
              </a:rPr>
              <a:t>Flash</a:t>
            </a:r>
          </a:p>
        </p:txBody>
      </p:sp>
      <p:sp>
        <p:nvSpPr>
          <p:cNvPr id="342029" name="Rectangle 12"/>
          <p:cNvSpPr>
            <a:spLocks noChangeArrowheads="1"/>
          </p:cNvSpPr>
          <p:nvPr/>
        </p:nvSpPr>
        <p:spPr bwMode="auto">
          <a:xfrm>
            <a:off x="5383213" y="5343525"/>
            <a:ext cx="1131887" cy="519113"/>
          </a:xfrm>
          <a:prstGeom prst="rect">
            <a:avLst/>
          </a:prstGeom>
          <a:noFill/>
          <a:ln w="9525" algn="ctr">
            <a:noFill/>
            <a:miter lim="800000"/>
            <a:headEnd/>
            <a:tailEnd/>
          </a:ln>
        </p:spPr>
        <p:txBody>
          <a:bodyPr wrap="none" anchor="ctr">
            <a:spAutoFit/>
          </a:bodyPr>
          <a:lstStyle/>
          <a:p>
            <a:pPr>
              <a:spcBef>
                <a:spcPct val="20000"/>
              </a:spcBef>
              <a:buClr>
                <a:srgbClr val="FF0000"/>
              </a:buClr>
            </a:pPr>
            <a:r>
              <a:rPr kumimoji="1" lang="en-US" altLang="zh-CN" sz="2800" i="1">
                <a:latin typeface="Times New Roman" pitchFamily="18" charset="0"/>
              </a:rPr>
              <a:t>Target</a:t>
            </a:r>
          </a:p>
        </p:txBody>
      </p:sp>
      <p:sp>
        <p:nvSpPr>
          <p:cNvPr id="342030" name="Rectangle 13"/>
          <p:cNvSpPr>
            <a:spLocks noChangeArrowheads="1"/>
          </p:cNvSpPr>
          <p:nvPr/>
        </p:nvSpPr>
        <p:spPr bwMode="auto">
          <a:xfrm>
            <a:off x="636588" y="4406900"/>
            <a:ext cx="855662" cy="519113"/>
          </a:xfrm>
          <a:prstGeom prst="rect">
            <a:avLst/>
          </a:prstGeom>
          <a:noFill/>
          <a:ln w="9525" algn="ctr">
            <a:noFill/>
            <a:miter lim="800000"/>
            <a:headEnd/>
            <a:tailEnd/>
          </a:ln>
        </p:spPr>
        <p:txBody>
          <a:bodyPr wrap="none" anchor="ctr">
            <a:spAutoFit/>
          </a:bodyPr>
          <a:lstStyle/>
          <a:p>
            <a:pPr>
              <a:spcBef>
                <a:spcPct val="20000"/>
              </a:spcBef>
              <a:buClr>
                <a:srgbClr val="FF0000"/>
              </a:buClr>
            </a:pPr>
            <a:r>
              <a:rPr kumimoji="1" lang="en-US" altLang="zh-CN" sz="2800" i="1">
                <a:latin typeface="Times New Roman" pitchFamily="18" charset="0"/>
              </a:rPr>
              <a:t>Host</a:t>
            </a:r>
          </a:p>
        </p:txBody>
      </p:sp>
      <p:sp>
        <p:nvSpPr>
          <p:cNvPr id="342031" name="Rectangle 14"/>
          <p:cNvSpPr>
            <a:spLocks noChangeArrowheads="1"/>
          </p:cNvSpPr>
          <p:nvPr/>
        </p:nvSpPr>
        <p:spPr bwMode="auto">
          <a:xfrm>
            <a:off x="3376613" y="1773238"/>
            <a:ext cx="796925" cy="457200"/>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4D4D4D"/>
            </a:extrusionClr>
          </a:sp3d>
        </p:spPr>
        <p:txBody>
          <a:bodyPr wrap="none" anchor="ctr">
            <a:spAutoFit/>
            <a:flatTx/>
          </a:bodyPr>
          <a:lstStyle/>
          <a:p>
            <a:pPr>
              <a:spcBef>
                <a:spcPct val="20000"/>
              </a:spcBef>
              <a:buClr>
                <a:srgbClr val="FF0000"/>
              </a:buClr>
            </a:pPr>
            <a:r>
              <a:rPr kumimoji="1" lang="zh-CN" altLang="en-US" sz="2400" b="1">
                <a:solidFill>
                  <a:schemeClr val="bg2"/>
                </a:solidFill>
                <a:latin typeface="Times New Roman" pitchFamily="18" charset="0"/>
                <a:ea typeface="华文行楷" pitchFamily="2" charset="-122"/>
              </a:rPr>
              <a:t>串口</a:t>
            </a:r>
          </a:p>
        </p:txBody>
      </p:sp>
      <p:sp>
        <p:nvSpPr>
          <p:cNvPr id="342032" name="Rectangle 15"/>
          <p:cNvSpPr>
            <a:spLocks noChangeArrowheads="1"/>
          </p:cNvSpPr>
          <p:nvPr/>
        </p:nvSpPr>
        <p:spPr bwMode="auto">
          <a:xfrm>
            <a:off x="3348038" y="4581525"/>
            <a:ext cx="793750" cy="457200"/>
          </a:xfrm>
          <a:prstGeom prst="rect">
            <a:avLst/>
          </a:prstGeom>
          <a:gradFill rotWithShape="0">
            <a:gsLst>
              <a:gs pos="0">
                <a:srgbClr val="000000"/>
              </a:gs>
              <a:gs pos="39999">
                <a:srgbClr val="0A128C"/>
              </a:gs>
              <a:gs pos="70000">
                <a:srgbClr val="181CC7"/>
              </a:gs>
              <a:gs pos="88000">
                <a:srgbClr val="7005D4"/>
              </a:gs>
              <a:gs pos="100000">
                <a:srgbClr val="8C3D91"/>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4D4D4D"/>
            </a:extrusionClr>
          </a:sp3d>
        </p:spPr>
        <p:txBody>
          <a:bodyPr wrap="none" anchor="ctr">
            <a:spAutoFit/>
            <a:flatTx/>
          </a:bodyPr>
          <a:lstStyle/>
          <a:p>
            <a:pPr>
              <a:spcBef>
                <a:spcPct val="20000"/>
              </a:spcBef>
              <a:buClr>
                <a:srgbClr val="FF0000"/>
              </a:buClr>
            </a:pPr>
            <a:r>
              <a:rPr kumimoji="1" lang="zh-CN" altLang="en-US" sz="2400" b="1">
                <a:solidFill>
                  <a:schemeClr val="bg2"/>
                </a:solidFill>
                <a:latin typeface="华文楷体" pitchFamily="2" charset="-122"/>
                <a:ea typeface="华文楷体" pitchFamily="2" charset="-122"/>
              </a:rPr>
              <a:t>网口</a:t>
            </a:r>
          </a:p>
        </p:txBody>
      </p:sp>
      <p:sp>
        <p:nvSpPr>
          <p:cNvPr id="966675" name="Rectangle 19"/>
          <p:cNvSpPr>
            <a:spLocks noChangeArrowheads="1"/>
          </p:cNvSpPr>
          <p:nvPr/>
        </p:nvSpPr>
        <p:spPr bwMode="auto">
          <a:xfrm>
            <a:off x="539750" y="3500438"/>
            <a:ext cx="1073150" cy="457200"/>
          </a:xfrm>
          <a:prstGeom prst="rect">
            <a:avLst/>
          </a:prstGeom>
          <a:gradFill rotWithShape="0">
            <a:gsLst>
              <a:gs pos="0">
                <a:srgbClr val="CCCCFF"/>
              </a:gs>
              <a:gs pos="9000">
                <a:srgbClr val="99CCFF"/>
              </a:gs>
              <a:gs pos="18000">
                <a:srgbClr val="9966FF"/>
              </a:gs>
              <a:gs pos="30500">
                <a:srgbClr val="CC99FF"/>
              </a:gs>
              <a:gs pos="41001">
                <a:srgbClr val="99CCFF"/>
              </a:gs>
              <a:gs pos="50000">
                <a:srgbClr val="CCCCFF"/>
              </a:gs>
              <a:gs pos="59000">
                <a:srgbClr val="99CCFF"/>
              </a:gs>
              <a:gs pos="69500">
                <a:srgbClr val="CC99FF"/>
              </a:gs>
              <a:gs pos="82000">
                <a:srgbClr val="9966FF"/>
              </a:gs>
              <a:gs pos="91001">
                <a:srgbClr val="99CCFF"/>
              </a:gs>
              <a:gs pos="100000">
                <a:srgbClr val="CCCCFF"/>
              </a:gs>
            </a:gsLst>
            <a:lin ang="5400000" scaled="1"/>
          </a:gradFill>
          <a:ln w="9525" algn="ctr">
            <a:noFill/>
            <a:miter lim="800000"/>
            <a:headEnd/>
            <a:tailEnd/>
          </a:ln>
          <a:effectLst>
            <a:outerShdw dist="107763" dir="8100000" algn="ctr" rotWithShape="0">
              <a:srgbClr val="080808">
                <a:alpha val="50000"/>
              </a:srgbClr>
            </a:outerShdw>
          </a:effectLst>
        </p:spPr>
        <p:txBody>
          <a:bodyPr wrap="none" anchor="ctr">
            <a:spAutoFit/>
          </a:bodyPr>
          <a:lstStyle/>
          <a:p>
            <a:pPr>
              <a:spcBef>
                <a:spcPct val="20000"/>
              </a:spcBef>
              <a:buClr>
                <a:srgbClr val="FF0000"/>
              </a:buClr>
              <a:defRPr/>
            </a:pPr>
            <a:r>
              <a:rPr kumimoji="1" lang="en-US" altLang="zh-CN" sz="2400" b="1" i="1">
                <a:latin typeface="Times New Roman" pitchFamily="18" charset="0"/>
              </a:rPr>
              <a:t>Root fs</a:t>
            </a:r>
          </a:p>
        </p:txBody>
      </p:sp>
      <p:sp>
        <p:nvSpPr>
          <p:cNvPr id="966674" name="Rectangle 18"/>
          <p:cNvSpPr>
            <a:spLocks noChangeArrowheads="1"/>
          </p:cNvSpPr>
          <p:nvPr/>
        </p:nvSpPr>
        <p:spPr bwMode="auto">
          <a:xfrm>
            <a:off x="3419475" y="2781300"/>
            <a:ext cx="1800225" cy="1333500"/>
          </a:xfrm>
          <a:prstGeom prst="rect">
            <a:avLst/>
          </a:prstGeom>
          <a:solidFill>
            <a:schemeClr val="accent2"/>
          </a:solidFill>
          <a:ln w="9525" algn="ctr">
            <a:noFill/>
            <a:miter lim="800000"/>
            <a:headEnd/>
            <a:tailEnd/>
          </a:ln>
          <a:effectLst>
            <a:prstShdw prst="shdw17" dist="17961" dir="2700000">
              <a:srgbClr val="997A5C"/>
            </a:prstShdw>
          </a:effectLst>
        </p:spPr>
        <p:txBody>
          <a:bodyPr anchor="ctr">
            <a:spAutoFit/>
          </a:bodyPr>
          <a:lstStyle/>
          <a:p>
            <a:pPr>
              <a:spcBef>
                <a:spcPct val="20000"/>
              </a:spcBef>
              <a:buClr>
                <a:srgbClr val="FF0000"/>
              </a:buClr>
            </a:pPr>
            <a:endParaRPr kumimoji="1" lang="en-US" altLang="zh-CN" sz="2400" b="1">
              <a:latin typeface="Times New Roman" pitchFamily="18" charset="0"/>
            </a:endParaRPr>
          </a:p>
          <a:p>
            <a:pPr>
              <a:spcBef>
                <a:spcPct val="20000"/>
              </a:spcBef>
              <a:buClr>
                <a:srgbClr val="FF0000"/>
              </a:buClr>
            </a:pPr>
            <a:endParaRPr kumimoji="1" lang="en-US" altLang="zh-CN" sz="2400" b="1">
              <a:latin typeface="Times New Roman" pitchFamily="18" charset="0"/>
            </a:endParaRPr>
          </a:p>
          <a:p>
            <a:pPr>
              <a:spcBef>
                <a:spcPct val="20000"/>
              </a:spcBef>
              <a:buClr>
                <a:srgbClr val="FF0000"/>
              </a:buClr>
            </a:pPr>
            <a:endParaRPr kumimoji="1" lang="en-US" altLang="zh-CN" sz="2400" b="1">
              <a:latin typeface="Times New Roman" pitchFamily="18" charset="0"/>
            </a:endParaRPr>
          </a:p>
        </p:txBody>
      </p:sp>
      <p:sp>
        <p:nvSpPr>
          <p:cNvPr id="342038" name="Rectangle 11"/>
          <p:cNvSpPr>
            <a:spLocks noChangeArrowheads="1"/>
          </p:cNvSpPr>
          <p:nvPr/>
        </p:nvSpPr>
        <p:spPr bwMode="auto">
          <a:xfrm>
            <a:off x="3924300" y="2349500"/>
            <a:ext cx="793750" cy="457200"/>
          </a:xfrm>
          <a:prstGeom prst="rect">
            <a:avLst/>
          </a:prstGeom>
          <a:noFill/>
          <a:ln w="9525" algn="ctr">
            <a:noFill/>
            <a:miter lim="800000"/>
            <a:headEnd/>
            <a:tailEnd/>
          </a:ln>
        </p:spPr>
        <p:txBody>
          <a:bodyPr wrap="none" anchor="ctr">
            <a:spAutoFit/>
          </a:bodyPr>
          <a:lstStyle/>
          <a:p>
            <a:pPr>
              <a:spcBef>
                <a:spcPct val="20000"/>
              </a:spcBef>
              <a:buClr>
                <a:srgbClr val="FF0000"/>
              </a:buClr>
            </a:pPr>
            <a:r>
              <a:rPr kumimoji="1" lang="zh-CN" altLang="en-US" sz="2400" i="1">
                <a:latin typeface="Times New Roman" pitchFamily="18" charset="0"/>
              </a:rPr>
              <a:t>内存</a:t>
            </a:r>
          </a:p>
        </p:txBody>
      </p:sp>
      <p:sp>
        <p:nvSpPr>
          <p:cNvPr id="342041" name="Rectangle 14"/>
          <p:cNvSpPr>
            <a:spLocks noChangeArrowheads="1"/>
          </p:cNvSpPr>
          <p:nvPr/>
        </p:nvSpPr>
        <p:spPr bwMode="auto">
          <a:xfrm>
            <a:off x="681038" y="2919413"/>
            <a:ext cx="803275" cy="466725"/>
          </a:xfrm>
          <a:prstGeom prst="rect">
            <a:avLst/>
          </a:prstGeom>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4D4D4D"/>
            </a:extrusionClr>
          </a:sp3d>
        </p:spPr>
        <p:txBody>
          <a:bodyPr wrap="none" anchor="ctr">
            <a:spAutoFit/>
            <a:flatTx/>
          </a:bodyPr>
          <a:lstStyle/>
          <a:p>
            <a:pPr>
              <a:spcBef>
                <a:spcPct val="20000"/>
              </a:spcBef>
              <a:buClr>
                <a:srgbClr val="FF0000"/>
              </a:buClr>
            </a:pPr>
            <a:r>
              <a:rPr kumimoji="1" lang="zh-CN" altLang="en-US" sz="2400" b="1">
                <a:solidFill>
                  <a:schemeClr val="bg2"/>
                </a:solidFill>
                <a:latin typeface="Times New Roman" pitchFamily="18" charset="0"/>
                <a:ea typeface="华文行楷" pitchFamily="2" charset="-122"/>
              </a:rPr>
              <a:t>串口</a:t>
            </a:r>
          </a:p>
        </p:txBody>
      </p:sp>
      <p:grpSp>
        <p:nvGrpSpPr>
          <p:cNvPr id="4" name="Group 35"/>
          <p:cNvGrpSpPr>
            <a:grpSpLocks/>
          </p:cNvGrpSpPr>
          <p:nvPr/>
        </p:nvGrpSpPr>
        <p:grpSpPr bwMode="auto">
          <a:xfrm>
            <a:off x="1042988" y="3357563"/>
            <a:ext cx="3457575" cy="2473325"/>
            <a:chOff x="657" y="2115"/>
            <a:chExt cx="2178" cy="1558"/>
          </a:xfrm>
        </p:grpSpPr>
        <p:sp>
          <p:nvSpPr>
            <p:cNvPr id="2" name="Rectangle 18"/>
            <p:cNvSpPr>
              <a:spLocks noChangeArrowheads="1"/>
            </p:cNvSpPr>
            <p:nvPr/>
          </p:nvSpPr>
          <p:spPr bwMode="auto">
            <a:xfrm>
              <a:off x="1066" y="3385"/>
              <a:ext cx="1769" cy="288"/>
            </a:xfrm>
            <a:prstGeom prst="rect">
              <a:avLst/>
            </a:prstGeom>
            <a:solidFill>
              <a:srgbClr val="FFCC99"/>
            </a:solidFill>
            <a:ln w="9525" algn="ctr">
              <a:noFill/>
              <a:miter lim="800000"/>
              <a:headEnd/>
              <a:tailEnd/>
            </a:ln>
            <a:effectLst>
              <a:prstShdw prst="shdw17" dist="17961" dir="2700000">
                <a:srgbClr val="997A5C"/>
              </a:prstShdw>
            </a:effectLst>
          </p:spPr>
          <p:txBody>
            <a:bodyPr anchor="ctr">
              <a:spAutoFit/>
            </a:bodyPr>
            <a:lstStyle/>
            <a:p>
              <a:pPr>
                <a:spcBef>
                  <a:spcPct val="20000"/>
                </a:spcBef>
                <a:buClr>
                  <a:srgbClr val="FF0000"/>
                </a:buClr>
              </a:pPr>
              <a:r>
                <a:rPr kumimoji="1" lang="en-US" altLang="zh-CN" sz="2400" b="1">
                  <a:latin typeface="Times New Roman" pitchFamily="18" charset="0"/>
                </a:rPr>
                <a:t>NFS</a:t>
              </a:r>
            </a:p>
          </p:txBody>
        </p:sp>
        <p:grpSp>
          <p:nvGrpSpPr>
            <p:cNvPr id="5" name="Group 32"/>
            <p:cNvGrpSpPr>
              <a:grpSpLocks/>
            </p:cNvGrpSpPr>
            <p:nvPr/>
          </p:nvGrpSpPr>
          <p:grpSpPr bwMode="auto">
            <a:xfrm>
              <a:off x="657" y="2115"/>
              <a:ext cx="1951" cy="907"/>
              <a:chOff x="657" y="2115"/>
              <a:chExt cx="1951" cy="907"/>
            </a:xfrm>
          </p:grpSpPr>
          <p:sp>
            <p:nvSpPr>
              <p:cNvPr id="342042" name="Line 26"/>
              <p:cNvSpPr>
                <a:spLocks noChangeShapeType="1"/>
              </p:cNvSpPr>
              <p:nvPr/>
            </p:nvSpPr>
            <p:spPr bwMode="auto">
              <a:xfrm flipH="1">
                <a:off x="2472" y="2115"/>
                <a:ext cx="136" cy="635"/>
              </a:xfrm>
              <a:prstGeom prst="line">
                <a:avLst/>
              </a:prstGeom>
              <a:noFill/>
              <a:ln w="9525">
                <a:solidFill>
                  <a:schemeClr val="tx1"/>
                </a:solidFill>
                <a:round/>
                <a:headEnd/>
                <a:tailEnd type="triangle" w="med" len="med"/>
              </a:ln>
              <a:effectLst/>
            </p:spPr>
            <p:txBody>
              <a:bodyPr/>
              <a:lstStyle/>
              <a:p>
                <a:endParaRPr lang="zh-CN" altLang="en-US"/>
              </a:p>
            </p:txBody>
          </p:sp>
          <p:cxnSp>
            <p:nvCxnSpPr>
              <p:cNvPr id="342044" name="AutoShape 16"/>
              <p:cNvCxnSpPr>
                <a:cxnSpLocks noChangeShapeType="1"/>
                <a:endCxn id="342020" idx="2"/>
              </p:cNvCxnSpPr>
              <p:nvPr/>
            </p:nvCxnSpPr>
            <p:spPr bwMode="auto">
              <a:xfrm rot="10800000">
                <a:off x="657" y="2643"/>
                <a:ext cx="1361" cy="379"/>
              </a:xfrm>
              <a:prstGeom prst="curvedConnector2">
                <a:avLst/>
              </a:prstGeom>
              <a:noFill/>
              <a:ln w="19050">
                <a:solidFill>
                  <a:srgbClr val="FF0000"/>
                </a:solidFill>
                <a:round/>
                <a:headEnd/>
                <a:tailEnd type="triangle" w="med" len="med"/>
              </a:ln>
            </p:spPr>
          </p:cxnSp>
        </p:grpSp>
      </p:grpSp>
      <p:grpSp>
        <p:nvGrpSpPr>
          <p:cNvPr id="6" name="Group 33"/>
          <p:cNvGrpSpPr>
            <a:grpSpLocks/>
          </p:cNvGrpSpPr>
          <p:nvPr/>
        </p:nvGrpSpPr>
        <p:grpSpPr bwMode="auto">
          <a:xfrm>
            <a:off x="1042988" y="1916113"/>
            <a:ext cx="5834062" cy="936625"/>
            <a:chOff x="657" y="1207"/>
            <a:chExt cx="3675" cy="590"/>
          </a:xfrm>
        </p:grpSpPr>
        <p:sp>
          <p:nvSpPr>
            <p:cNvPr id="342025" name="Rectangle 8"/>
            <p:cNvSpPr>
              <a:spLocks noChangeArrowheads="1"/>
            </p:cNvSpPr>
            <p:nvPr/>
          </p:nvSpPr>
          <p:spPr bwMode="auto">
            <a:xfrm>
              <a:off x="3334" y="1207"/>
              <a:ext cx="998" cy="173"/>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p:spPr>
          <p:txBody>
            <a:bodyPr anchor="ctr"/>
            <a:lstStyle/>
            <a:p>
              <a:pPr>
                <a:spcBef>
                  <a:spcPct val="20000"/>
                </a:spcBef>
                <a:buClr>
                  <a:srgbClr val="FF0000"/>
                </a:buClr>
              </a:pPr>
              <a:r>
                <a:rPr kumimoji="1" lang="en-US" altLang="zh-CN" b="1">
                  <a:latin typeface="Times New Roman" pitchFamily="18" charset="0"/>
                </a:rPr>
                <a:t>BootLoader</a:t>
              </a:r>
            </a:p>
          </p:txBody>
        </p:sp>
        <p:cxnSp>
          <p:nvCxnSpPr>
            <p:cNvPr id="342045" name="AutoShape 29"/>
            <p:cNvCxnSpPr>
              <a:cxnSpLocks noChangeShapeType="1"/>
              <a:stCxn id="342020" idx="0"/>
            </p:cNvCxnSpPr>
            <p:nvPr/>
          </p:nvCxnSpPr>
          <p:spPr bwMode="auto">
            <a:xfrm rot="16200000">
              <a:off x="1066" y="798"/>
              <a:ext cx="590" cy="1407"/>
            </a:xfrm>
            <a:prstGeom prst="curvedConnector2">
              <a:avLst/>
            </a:prstGeom>
            <a:noFill/>
            <a:ln w="19050">
              <a:solidFill>
                <a:srgbClr val="FF0000"/>
              </a:solidFill>
              <a:round/>
              <a:headEnd type="triangle" w="med" len="med"/>
              <a:tailEnd type="triangle" w="med" len="med"/>
            </a:ln>
            <a:effectLst/>
          </p:spPr>
        </p:cxnSp>
      </p:grpSp>
      <p:grpSp>
        <p:nvGrpSpPr>
          <p:cNvPr id="7" name="Group 31"/>
          <p:cNvGrpSpPr>
            <a:grpSpLocks/>
          </p:cNvGrpSpPr>
          <p:nvPr/>
        </p:nvGrpSpPr>
        <p:grpSpPr bwMode="auto">
          <a:xfrm>
            <a:off x="1835150" y="2708275"/>
            <a:ext cx="2960688" cy="720725"/>
            <a:chOff x="1156" y="1706"/>
            <a:chExt cx="1865" cy="454"/>
          </a:xfrm>
        </p:grpSpPr>
        <p:sp>
          <p:nvSpPr>
            <p:cNvPr id="342039" name="Line 23"/>
            <p:cNvSpPr>
              <a:spLocks noChangeShapeType="1"/>
            </p:cNvSpPr>
            <p:nvPr/>
          </p:nvSpPr>
          <p:spPr bwMode="auto">
            <a:xfrm flipV="1">
              <a:off x="1156" y="1933"/>
              <a:ext cx="1225" cy="227"/>
            </a:xfrm>
            <a:prstGeom prst="line">
              <a:avLst/>
            </a:prstGeom>
            <a:noFill/>
            <a:ln w="9525">
              <a:solidFill>
                <a:schemeClr val="tx1"/>
              </a:solidFill>
              <a:round/>
              <a:headEnd/>
              <a:tailEnd type="triangle" w="med" len="med"/>
            </a:ln>
            <a:effectLst/>
          </p:spPr>
          <p:txBody>
            <a:bodyPr/>
            <a:lstStyle/>
            <a:p>
              <a:endParaRPr lang="zh-CN" altLang="en-US"/>
            </a:p>
          </p:txBody>
        </p:sp>
        <p:sp>
          <p:nvSpPr>
            <p:cNvPr id="342040" name="Rectangle 11"/>
            <p:cNvSpPr>
              <a:spLocks noChangeArrowheads="1"/>
            </p:cNvSpPr>
            <p:nvPr/>
          </p:nvSpPr>
          <p:spPr bwMode="auto">
            <a:xfrm>
              <a:off x="1429" y="1706"/>
              <a:ext cx="500" cy="288"/>
            </a:xfrm>
            <a:prstGeom prst="rect">
              <a:avLst/>
            </a:prstGeom>
            <a:noFill/>
            <a:ln w="9525" algn="ctr">
              <a:noFill/>
              <a:miter lim="800000"/>
              <a:headEnd/>
              <a:tailEnd/>
            </a:ln>
          </p:spPr>
          <p:txBody>
            <a:bodyPr wrap="none" anchor="ctr">
              <a:spAutoFit/>
            </a:bodyPr>
            <a:lstStyle/>
            <a:p>
              <a:pPr>
                <a:spcBef>
                  <a:spcPct val="20000"/>
                </a:spcBef>
                <a:buClr>
                  <a:srgbClr val="FF0000"/>
                </a:buClr>
              </a:pPr>
              <a:r>
                <a:rPr kumimoji="1" lang="zh-CN" altLang="en-US" sz="2400" i="1">
                  <a:latin typeface="Times New Roman" pitchFamily="18" charset="0"/>
                </a:rPr>
                <a:t>下载</a:t>
              </a:r>
            </a:p>
          </p:txBody>
        </p:sp>
        <p:sp>
          <p:nvSpPr>
            <p:cNvPr id="342046" name="Rectangle 11"/>
            <p:cNvSpPr>
              <a:spLocks noChangeArrowheads="1"/>
            </p:cNvSpPr>
            <p:nvPr/>
          </p:nvSpPr>
          <p:spPr bwMode="auto">
            <a:xfrm>
              <a:off x="2426" y="1797"/>
              <a:ext cx="595" cy="288"/>
            </a:xfrm>
            <a:prstGeom prst="rect">
              <a:avLst/>
            </a:prstGeom>
            <a:noFill/>
            <a:ln w="9525" algn="ctr">
              <a:noFill/>
              <a:miter lim="800000"/>
              <a:headEnd/>
              <a:tailEnd/>
            </a:ln>
          </p:spPr>
          <p:txBody>
            <a:bodyPr wrap="none" anchor="ctr">
              <a:spAutoFit/>
            </a:bodyPr>
            <a:lstStyle/>
            <a:p>
              <a:pPr>
                <a:spcBef>
                  <a:spcPct val="20000"/>
                </a:spcBef>
                <a:buClr>
                  <a:srgbClr val="FF0000"/>
                </a:buClr>
              </a:pPr>
              <a:r>
                <a:rPr kumimoji="1" lang="en-US" altLang="zh-CN" sz="2400" i="1">
                  <a:latin typeface="Times New Roman" pitchFamily="18" charset="0"/>
                </a:rPr>
                <a:t>kernel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1"/>
          <p:cNvSpPr>
            <a:spLocks noGrp="1"/>
          </p:cNvSpPr>
          <p:nvPr>
            <p:ph type="ftr" sz="quarter" idx="10"/>
          </p:nvPr>
        </p:nvSpPr>
        <p:spPr/>
        <p:txBody>
          <a:bodyPr/>
          <a:lstStyle/>
          <a:p>
            <a:pPr>
              <a:defRPr/>
            </a:pPr>
            <a:r>
              <a:rPr lang="en-US" altLang="zh-CN"/>
              <a:t>www.hqyj.com.cn</a:t>
            </a:r>
            <a:endParaRPr lang="en-US" altLang="zh-CN" dirty="0"/>
          </a:p>
        </p:txBody>
      </p:sp>
      <p:sp>
        <p:nvSpPr>
          <p:cNvPr id="346114" name="灯片编号占位符 5"/>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24777291-2048-4F66-8236-22DE5D2FA9D1}" type="slidenum">
              <a:rPr kumimoji="1" lang="en-US" altLang="zh-CN" sz="1400">
                <a:latin typeface="Times New Roman" pitchFamily="18" charset="0"/>
                <a:ea typeface="方正舒体" pitchFamily="2" charset="-122"/>
              </a:rPr>
              <a:pPr algn="r"/>
              <a:t>53</a:t>
            </a:fld>
            <a:endParaRPr kumimoji="1" lang="en-US" altLang="zh-CN" sz="1400">
              <a:latin typeface="Times New Roman" pitchFamily="18" charset="0"/>
              <a:ea typeface="方正舒体" pitchFamily="2" charset="-122"/>
            </a:endParaRPr>
          </a:p>
        </p:txBody>
      </p:sp>
      <p:sp>
        <p:nvSpPr>
          <p:cNvPr id="346116" name="Text Box 4"/>
          <p:cNvSpPr txBox="1">
            <a:spLocks noChangeArrowheads="1"/>
          </p:cNvSpPr>
          <p:nvPr/>
        </p:nvSpPr>
        <p:spPr bwMode="auto">
          <a:xfrm>
            <a:off x="1476375" y="3213100"/>
            <a:ext cx="1555750" cy="396875"/>
          </a:xfrm>
          <a:prstGeom prst="rect">
            <a:avLst/>
          </a:prstGeom>
          <a:noFill/>
          <a:ln w="9525">
            <a:noFill/>
            <a:miter lim="800000"/>
            <a:headEnd/>
            <a:tailEnd/>
          </a:ln>
          <a:effectLst/>
        </p:spPr>
        <p:txBody>
          <a:bodyPr wrap="none">
            <a:spAutoFit/>
          </a:bodyPr>
          <a:lstStyle/>
          <a:p>
            <a:pPr algn="l"/>
            <a:r>
              <a:rPr lang="en-US" altLang="zh-CN" sz="2000">
                <a:solidFill>
                  <a:srgbClr val="00623D"/>
                </a:solidFill>
                <a:latin typeface="Verdana" pitchFamily="34" charset="0"/>
              </a:rPr>
              <a:t>Host (x86)</a:t>
            </a:r>
          </a:p>
        </p:txBody>
      </p:sp>
      <p:pic>
        <p:nvPicPr>
          <p:cNvPr id="346118" name="Picture 6"/>
          <p:cNvPicPr>
            <a:picLocks noChangeAspect="1" noChangeArrowheads="1"/>
          </p:cNvPicPr>
          <p:nvPr/>
        </p:nvPicPr>
        <p:blipFill>
          <a:blip r:embed="rId3" cstate="print"/>
          <a:srcRect/>
          <a:stretch>
            <a:fillRect/>
          </a:stretch>
        </p:blipFill>
        <p:spPr bwMode="auto">
          <a:xfrm>
            <a:off x="6229350" y="1196975"/>
            <a:ext cx="1965325" cy="1681163"/>
          </a:xfrm>
          <a:prstGeom prst="rect">
            <a:avLst/>
          </a:prstGeom>
          <a:noFill/>
          <a:ln w="9525">
            <a:noFill/>
            <a:miter lim="800000"/>
            <a:headEnd/>
            <a:tailEnd/>
          </a:ln>
          <a:effectLst/>
        </p:spPr>
      </p:pic>
      <p:pic>
        <p:nvPicPr>
          <p:cNvPr id="346119" name="Picture 7" descr="Dell Precision 350 Series">
            <a:hlinkClick r:id="rId4"/>
          </p:cNvPr>
          <p:cNvPicPr>
            <a:picLocks noChangeAspect="1" noChangeArrowheads="1"/>
          </p:cNvPicPr>
          <p:nvPr/>
        </p:nvPicPr>
        <p:blipFill>
          <a:blip r:embed="rId5"/>
          <a:srcRect/>
          <a:stretch>
            <a:fillRect/>
          </a:stretch>
        </p:blipFill>
        <p:spPr bwMode="auto">
          <a:xfrm>
            <a:off x="1189038" y="1341438"/>
            <a:ext cx="2057400" cy="1517650"/>
          </a:xfrm>
          <a:prstGeom prst="rect">
            <a:avLst/>
          </a:prstGeom>
          <a:noFill/>
        </p:spPr>
      </p:pic>
      <p:sp>
        <p:nvSpPr>
          <p:cNvPr id="346120" name="Text Box 8"/>
          <p:cNvSpPr txBox="1">
            <a:spLocks noChangeArrowheads="1"/>
          </p:cNvSpPr>
          <p:nvPr/>
        </p:nvSpPr>
        <p:spPr bwMode="auto">
          <a:xfrm>
            <a:off x="5437188" y="3141663"/>
            <a:ext cx="3214687" cy="396875"/>
          </a:xfrm>
          <a:prstGeom prst="rect">
            <a:avLst/>
          </a:prstGeom>
          <a:noFill/>
          <a:ln w="9525">
            <a:noFill/>
            <a:miter lim="800000"/>
            <a:headEnd/>
            <a:tailEnd/>
          </a:ln>
          <a:effectLst/>
        </p:spPr>
        <p:txBody>
          <a:bodyPr>
            <a:spAutoFit/>
          </a:bodyPr>
          <a:lstStyle/>
          <a:p>
            <a:pPr algn="l"/>
            <a:r>
              <a:rPr lang="en-US" altLang="zh-CN" sz="2000">
                <a:solidFill>
                  <a:srgbClr val="00623D"/>
                </a:solidFill>
                <a:latin typeface="Verdana" pitchFamily="34" charset="0"/>
              </a:rPr>
              <a:t>Target (ARM, PPC, etc.)</a:t>
            </a:r>
          </a:p>
        </p:txBody>
      </p:sp>
      <p:sp>
        <p:nvSpPr>
          <p:cNvPr id="346121" name="Text Box 9"/>
          <p:cNvSpPr txBox="1">
            <a:spLocks noChangeArrowheads="1"/>
          </p:cNvSpPr>
          <p:nvPr/>
        </p:nvSpPr>
        <p:spPr bwMode="auto">
          <a:xfrm>
            <a:off x="2843213" y="765175"/>
            <a:ext cx="5473700" cy="45720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algn="l">
              <a:spcBef>
                <a:spcPct val="50000"/>
              </a:spcBef>
            </a:pPr>
            <a:endParaRPr kumimoji="1" lang="zh-CN" altLang="zh-CN" sz="2400">
              <a:latin typeface="Times New Roman" pitchFamily="18" charset="0"/>
            </a:endParaRPr>
          </a:p>
        </p:txBody>
      </p:sp>
      <p:cxnSp>
        <p:nvCxnSpPr>
          <p:cNvPr id="346124" name="AutoShape 12"/>
          <p:cNvCxnSpPr>
            <a:cxnSpLocks noChangeShapeType="1"/>
          </p:cNvCxnSpPr>
          <p:nvPr/>
        </p:nvCxnSpPr>
        <p:spPr bwMode="auto">
          <a:xfrm>
            <a:off x="3563938" y="2133600"/>
            <a:ext cx="2233612" cy="0"/>
          </a:xfrm>
          <a:prstGeom prst="straightConnector1">
            <a:avLst/>
          </a:prstGeom>
          <a:noFill/>
          <a:ln w="19050">
            <a:solidFill>
              <a:srgbClr val="FF0000"/>
            </a:solidFill>
            <a:round/>
            <a:headEnd type="triangle" w="med" len="med"/>
            <a:tailEnd type="triangle" w="med" len="med"/>
          </a:ln>
          <a:effectLst/>
        </p:spPr>
      </p:cxnSp>
      <p:sp>
        <p:nvSpPr>
          <p:cNvPr id="346125" name="Text Box 13"/>
          <p:cNvSpPr txBox="1">
            <a:spLocks noChangeArrowheads="1"/>
          </p:cNvSpPr>
          <p:nvPr/>
        </p:nvSpPr>
        <p:spPr bwMode="auto">
          <a:xfrm>
            <a:off x="395288" y="3860800"/>
            <a:ext cx="6192837" cy="396875"/>
          </a:xfrm>
          <a:prstGeom prst="rect">
            <a:avLst/>
          </a:prstGeom>
          <a:noFill/>
          <a:ln w="19050" algn="ctr">
            <a:noFill/>
            <a:miter lim="800000"/>
            <a:headEnd/>
            <a:tailEnd/>
          </a:ln>
          <a:effectLst/>
        </p:spPr>
        <p:txBody>
          <a:bodyPr>
            <a:spAutoFit/>
          </a:bodyPr>
          <a:lstStyle/>
          <a:p>
            <a:pPr>
              <a:spcBef>
                <a:spcPct val="50000"/>
              </a:spcBef>
            </a:pPr>
            <a:r>
              <a:rPr lang="en-US" altLang="zh-CN" sz="2000"/>
              <a:t>1)   </a:t>
            </a:r>
            <a:r>
              <a:rPr lang="zh-CN" altLang="en-US" sz="2000"/>
              <a:t>用</a:t>
            </a:r>
            <a:r>
              <a:rPr lang="en-US" altLang="zh-CN" sz="2000"/>
              <a:t>arm-linux-gcc</a:t>
            </a:r>
            <a:r>
              <a:rPr lang="zh-CN" altLang="en-US" sz="2000"/>
              <a:t>交叉编译源程序</a:t>
            </a:r>
          </a:p>
        </p:txBody>
      </p:sp>
      <p:sp>
        <p:nvSpPr>
          <p:cNvPr id="346126" name="Text Box 14"/>
          <p:cNvSpPr txBox="1">
            <a:spLocks noChangeArrowheads="1"/>
          </p:cNvSpPr>
          <p:nvPr/>
        </p:nvSpPr>
        <p:spPr bwMode="auto">
          <a:xfrm>
            <a:off x="428596" y="4500570"/>
            <a:ext cx="6840538" cy="396875"/>
          </a:xfrm>
          <a:prstGeom prst="rect">
            <a:avLst/>
          </a:prstGeom>
          <a:noFill/>
          <a:ln w="19050" algn="ctr">
            <a:noFill/>
            <a:miter lim="800000"/>
            <a:headEnd/>
            <a:tailEnd/>
          </a:ln>
          <a:effectLst/>
        </p:spPr>
        <p:txBody>
          <a:bodyPr>
            <a:spAutoFit/>
          </a:bodyPr>
          <a:lstStyle/>
          <a:p>
            <a:pPr>
              <a:spcBef>
                <a:spcPct val="50000"/>
              </a:spcBef>
            </a:pPr>
            <a:r>
              <a:rPr lang="en-US" altLang="zh-CN" sz="2000" dirty="0"/>
              <a:t>2)   </a:t>
            </a:r>
            <a:r>
              <a:rPr lang="zh-CN" altLang="en-US" sz="2000" dirty="0"/>
              <a:t>把编译好的程序拷贝到共享目录下，在目标板上运行</a:t>
            </a:r>
          </a:p>
        </p:txBody>
      </p:sp>
      <p:grpSp>
        <p:nvGrpSpPr>
          <p:cNvPr id="2" name="Group 17"/>
          <p:cNvGrpSpPr>
            <a:grpSpLocks/>
          </p:cNvGrpSpPr>
          <p:nvPr/>
        </p:nvGrpSpPr>
        <p:grpSpPr bwMode="auto">
          <a:xfrm>
            <a:off x="428596" y="5143512"/>
            <a:ext cx="6840538" cy="828675"/>
            <a:chOff x="839" y="3294"/>
            <a:chExt cx="4309" cy="522"/>
          </a:xfrm>
        </p:grpSpPr>
        <p:sp>
          <p:nvSpPr>
            <p:cNvPr id="346127" name="Text Box 15"/>
            <p:cNvSpPr txBox="1">
              <a:spLocks noChangeArrowheads="1"/>
            </p:cNvSpPr>
            <p:nvPr/>
          </p:nvSpPr>
          <p:spPr bwMode="auto">
            <a:xfrm>
              <a:off x="839" y="3294"/>
              <a:ext cx="4309" cy="250"/>
            </a:xfrm>
            <a:prstGeom prst="rect">
              <a:avLst/>
            </a:prstGeom>
            <a:noFill/>
            <a:ln w="19050" algn="ctr">
              <a:noFill/>
              <a:miter lim="800000"/>
              <a:headEnd/>
              <a:tailEnd/>
            </a:ln>
            <a:effectLst/>
          </p:spPr>
          <p:txBody>
            <a:bodyPr>
              <a:spAutoFit/>
            </a:bodyPr>
            <a:lstStyle/>
            <a:p>
              <a:pPr marL="342900" indent="-342900">
                <a:spcBef>
                  <a:spcPct val="50000"/>
                </a:spcBef>
                <a:buFontTx/>
                <a:buAutoNum type="arabicParenR" startAt="3"/>
              </a:pPr>
              <a:r>
                <a:rPr lang="en-US" altLang="zh-CN" sz="2000" dirty="0"/>
                <a:t>  </a:t>
              </a:r>
              <a:r>
                <a:rPr lang="zh-CN" altLang="en-US" sz="2000" dirty="0"/>
                <a:t>在主机上运行</a:t>
              </a:r>
              <a:r>
                <a:rPr lang="en-US" altLang="zh-CN" sz="2000" dirty="0"/>
                <a:t>arm-</a:t>
              </a:r>
              <a:r>
                <a:rPr lang="en-US" altLang="zh-CN" sz="2000" dirty="0" err="1"/>
                <a:t>linux</a:t>
              </a:r>
              <a:r>
                <a:rPr lang="en-US" altLang="zh-CN" sz="2000" dirty="0"/>
                <a:t>-</a:t>
              </a:r>
              <a:r>
                <a:rPr lang="en-US" altLang="zh-CN" sz="2000" dirty="0" err="1"/>
                <a:t>gdb</a:t>
              </a:r>
              <a:r>
                <a:rPr lang="en-US" altLang="zh-CN" sz="2000" dirty="0"/>
                <a:t>, </a:t>
              </a:r>
              <a:r>
                <a:rPr lang="zh-CN" altLang="en-US" sz="2000" dirty="0"/>
                <a:t>在目标板上运行</a:t>
              </a:r>
            </a:p>
          </p:txBody>
        </p:sp>
        <p:sp>
          <p:nvSpPr>
            <p:cNvPr id="346128" name="Text Box 16"/>
            <p:cNvSpPr txBox="1">
              <a:spLocks noChangeArrowheads="1"/>
            </p:cNvSpPr>
            <p:nvPr/>
          </p:nvSpPr>
          <p:spPr bwMode="auto">
            <a:xfrm>
              <a:off x="930" y="3566"/>
              <a:ext cx="3220" cy="250"/>
            </a:xfrm>
            <a:prstGeom prst="rect">
              <a:avLst/>
            </a:prstGeom>
            <a:noFill/>
            <a:ln w="19050" algn="ctr">
              <a:noFill/>
              <a:miter lim="800000"/>
              <a:headEnd/>
              <a:tailEnd/>
            </a:ln>
            <a:effectLst/>
          </p:spPr>
          <p:txBody>
            <a:bodyPr>
              <a:spAutoFit/>
            </a:bodyPr>
            <a:lstStyle/>
            <a:p>
              <a:pPr marL="342900" indent="-342900">
                <a:spcBef>
                  <a:spcPct val="50000"/>
                </a:spcBef>
              </a:pPr>
              <a:r>
                <a:rPr lang="en-US" altLang="zh-CN" sz="2000"/>
                <a:t>gdbserver  &lt;app&gt; </a:t>
              </a:r>
              <a:r>
                <a:rPr lang="zh-CN" altLang="en-US" sz="2000"/>
                <a:t>交叉调试</a:t>
              </a:r>
            </a:p>
          </p:txBody>
        </p:sp>
      </p:grpSp>
      <p:sp>
        <p:nvSpPr>
          <p:cNvPr id="346130" name="Text Box 18"/>
          <p:cNvSpPr txBox="1">
            <a:spLocks noChangeArrowheads="1"/>
          </p:cNvSpPr>
          <p:nvPr/>
        </p:nvSpPr>
        <p:spPr bwMode="auto">
          <a:xfrm>
            <a:off x="4067175" y="1628775"/>
            <a:ext cx="1152525" cy="366713"/>
          </a:xfrm>
          <a:prstGeom prst="rect">
            <a:avLst/>
          </a:prstGeom>
          <a:noFill/>
          <a:ln w="19050" algn="ctr">
            <a:noFill/>
            <a:miter lim="800000"/>
            <a:headEnd/>
            <a:tailEnd/>
          </a:ln>
          <a:effectLst/>
        </p:spPr>
        <p:txBody>
          <a:bodyPr>
            <a:spAutoFit/>
          </a:bodyPr>
          <a:lstStyle/>
          <a:p>
            <a:pPr>
              <a:spcBef>
                <a:spcPct val="50000"/>
              </a:spcBef>
            </a:pPr>
            <a:r>
              <a:rPr lang="zh-CN" altLang="en-US"/>
              <a:t>串口</a:t>
            </a:r>
          </a:p>
        </p:txBody>
      </p:sp>
      <p:sp>
        <p:nvSpPr>
          <p:cNvPr id="346131" name="Text Box 19"/>
          <p:cNvSpPr txBox="1">
            <a:spLocks noChangeArrowheads="1"/>
          </p:cNvSpPr>
          <p:nvPr/>
        </p:nvSpPr>
        <p:spPr bwMode="auto">
          <a:xfrm>
            <a:off x="4067175" y="2276475"/>
            <a:ext cx="1152525" cy="366713"/>
          </a:xfrm>
          <a:prstGeom prst="rect">
            <a:avLst/>
          </a:prstGeom>
          <a:noFill/>
          <a:ln w="19050" algn="ctr">
            <a:noFill/>
            <a:miter lim="800000"/>
            <a:headEnd/>
            <a:tailEnd/>
          </a:ln>
          <a:effectLst/>
        </p:spPr>
        <p:txBody>
          <a:bodyPr>
            <a:spAutoFit/>
          </a:bodyPr>
          <a:lstStyle/>
          <a:p>
            <a:pPr>
              <a:spcBef>
                <a:spcPct val="50000"/>
              </a:spcBef>
            </a:pPr>
            <a:r>
              <a:rPr lang="zh-CN" altLang="en-US"/>
              <a:t>网络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6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6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5" grpId="0"/>
      <p:bldP spid="34612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p:cNvSpPr>
          <p:nvPr>
            <p:ph type="title"/>
          </p:nvPr>
        </p:nvSpPr>
        <p:spPr/>
        <p:txBody>
          <a:bodyPr/>
          <a:lstStyle/>
          <a:p>
            <a:pPr eaLnBrk="1" hangingPunct="1"/>
            <a:r>
              <a:rPr lang="zh-CN" altLang="en-US" sz="2800" b="1" smtClean="0">
                <a:solidFill>
                  <a:schemeClr val="tx1"/>
                </a:solidFill>
                <a:latin typeface="微软雅黑" pitchFamily="34" charset="-122"/>
                <a:ea typeface="微软雅黑" pitchFamily="34" charset="-122"/>
              </a:rPr>
              <a:t>主机、目标机通讯及为提供开发效率辅助方法介绍</a:t>
            </a:r>
            <a:r>
              <a:rPr lang="en-US" altLang="zh-CN" sz="2800" b="1" smtClean="0">
                <a:solidFill>
                  <a:schemeClr val="tx1"/>
                </a:solidFill>
                <a:latin typeface="微软雅黑" pitchFamily="34" charset="-122"/>
                <a:ea typeface="微软雅黑" pitchFamily="34" charset="-122"/>
              </a:rPr>
              <a:t>1</a:t>
            </a:r>
          </a:p>
        </p:txBody>
      </p:sp>
      <p:sp>
        <p:nvSpPr>
          <p:cNvPr id="78853" name="Rectangle 3"/>
          <p:cNvSpPr>
            <a:spLocks noGrp="1"/>
          </p:cNvSpPr>
          <p:nvPr>
            <p:ph idx="1"/>
          </p:nvPr>
        </p:nvSpPr>
        <p:spPr/>
        <p:txBody>
          <a:bodyPr>
            <a:normAutofit/>
          </a:bodyPr>
          <a:lstStyle/>
          <a:p>
            <a:pPr eaLnBrk="1" hangingPunct="1"/>
            <a:r>
              <a:rPr lang="en-US" altLang="zh-CN" b="1" dirty="0" smtClean="0"/>
              <a:t>JTAG</a:t>
            </a:r>
            <a:r>
              <a:rPr lang="zh-CN" altLang="en-US" b="1" dirty="0" smtClean="0"/>
              <a:t>软件的使用</a:t>
            </a:r>
          </a:p>
          <a:p>
            <a:pPr lvl="1" eaLnBrk="1" hangingPunct="1"/>
            <a:r>
              <a:rPr lang="zh-CN" altLang="en-US" b="1" dirty="0" smtClean="0"/>
              <a:t>安装驱动</a:t>
            </a:r>
          </a:p>
          <a:p>
            <a:pPr lvl="1" eaLnBrk="1" hangingPunct="1"/>
            <a:r>
              <a:rPr lang="zh-CN" altLang="en-US" b="1" dirty="0" smtClean="0"/>
              <a:t>编写和使用</a:t>
            </a:r>
            <a:r>
              <a:rPr lang="en-US" altLang="zh-CN" b="1" dirty="0" smtClean="0"/>
              <a:t>JTAG</a:t>
            </a:r>
            <a:r>
              <a:rPr lang="zh-CN" altLang="en-US" b="1" dirty="0" smtClean="0"/>
              <a:t>烧写软件，烧写</a:t>
            </a:r>
            <a:r>
              <a:rPr lang="en-US" altLang="zh-CN" b="1" dirty="0" err="1" smtClean="0"/>
              <a:t>bootloader</a:t>
            </a:r>
            <a:r>
              <a:rPr lang="zh-CN" altLang="en-US" b="1" dirty="0" smtClean="0"/>
              <a:t>等等</a:t>
            </a:r>
            <a:endParaRPr lang="en-US" altLang="zh-CN" b="1" dirty="0" smtClean="0"/>
          </a:p>
          <a:p>
            <a:pPr lvl="1" eaLnBrk="1" hangingPunct="1"/>
            <a:endParaRPr lang="zh-CN" altLang="en-US" b="1" dirty="0" smtClean="0"/>
          </a:p>
          <a:p>
            <a:pPr eaLnBrk="1" hangingPunct="1"/>
            <a:r>
              <a:rPr lang="zh-CN" altLang="en-US" b="1" dirty="0" smtClean="0"/>
              <a:t>通常在开发调试是主机和目标机采用串口连接</a:t>
            </a:r>
          </a:p>
          <a:p>
            <a:pPr lvl="1" eaLnBrk="1" hangingPunct="1"/>
            <a:r>
              <a:rPr lang="zh-CN" altLang="en-US" b="1" dirty="0" smtClean="0"/>
              <a:t>打印调试信息和下命令</a:t>
            </a:r>
          </a:p>
          <a:p>
            <a:pPr lvl="1" eaLnBrk="1" hangingPunct="1"/>
            <a:r>
              <a:rPr lang="zh-CN" altLang="en-US" b="1" dirty="0" smtClean="0"/>
              <a:t>文件传输</a:t>
            </a:r>
          </a:p>
          <a:p>
            <a:pPr lvl="1" eaLnBrk="1" hangingPunct="1"/>
            <a:r>
              <a:rPr lang="zh-CN" altLang="en-US" b="1" dirty="0" smtClean="0"/>
              <a:t>主机端需要终端软件</a:t>
            </a:r>
          </a:p>
          <a:p>
            <a:pPr lvl="2" eaLnBrk="1" hangingPunct="1"/>
            <a:r>
              <a:rPr lang="zh-CN" altLang="en-US" b="1" dirty="0" smtClean="0"/>
              <a:t>超级终端或其他软件（直接操作说明配置过程）</a:t>
            </a:r>
          </a:p>
          <a:p>
            <a:pPr lvl="2" eaLnBrk="1" hangingPunct="1"/>
            <a:r>
              <a:rPr lang="en-US" altLang="zh-CN" b="1" dirty="0" err="1" smtClean="0"/>
              <a:t>minicom</a:t>
            </a:r>
            <a:r>
              <a:rPr lang="en-US" altLang="zh-CN" b="1" dirty="0" smtClean="0"/>
              <a:t> </a:t>
            </a:r>
            <a:r>
              <a:rPr lang="zh-CN" altLang="en-US" b="1" dirty="0" smtClean="0"/>
              <a:t>（直接操作说明配置过程）</a:t>
            </a:r>
          </a:p>
          <a:p>
            <a:pPr eaLnBrk="1" hangingPunct="1"/>
            <a:endParaRPr lang="en-US" altLang="zh-CN" dirty="0" smtClean="0"/>
          </a:p>
        </p:txBody>
      </p:sp>
      <p:sp>
        <p:nvSpPr>
          <p:cNvPr id="78850"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pPr eaLnBrk="1" hangingPunct="1"/>
            <a:r>
              <a:rPr lang="zh-CN" altLang="en-US" sz="2800" b="1" smtClean="0">
                <a:solidFill>
                  <a:schemeClr val="tx1"/>
                </a:solidFill>
                <a:latin typeface="微软雅黑" pitchFamily="34" charset="-122"/>
                <a:ea typeface="微软雅黑" pitchFamily="34" charset="-122"/>
              </a:rPr>
              <a:t>主机、目标机通讯及为提供开发效率辅助方法介绍</a:t>
            </a:r>
            <a:r>
              <a:rPr lang="en-US" altLang="zh-CN" sz="2800" b="1" smtClean="0">
                <a:solidFill>
                  <a:schemeClr val="tx1"/>
                </a:solidFill>
                <a:latin typeface="微软雅黑" pitchFamily="34" charset="-122"/>
                <a:ea typeface="微软雅黑" pitchFamily="34" charset="-122"/>
              </a:rPr>
              <a:t>2</a:t>
            </a:r>
          </a:p>
        </p:txBody>
      </p:sp>
      <p:sp>
        <p:nvSpPr>
          <p:cNvPr id="79877" name="Rectangle 3"/>
          <p:cNvSpPr>
            <a:spLocks noGrp="1"/>
          </p:cNvSpPr>
          <p:nvPr>
            <p:ph idx="1"/>
          </p:nvPr>
        </p:nvSpPr>
        <p:spPr/>
        <p:txBody>
          <a:bodyPr>
            <a:normAutofit/>
          </a:bodyPr>
          <a:lstStyle/>
          <a:p>
            <a:pPr eaLnBrk="1" hangingPunct="1">
              <a:lnSpc>
                <a:spcPct val="90000"/>
              </a:lnSpc>
            </a:pPr>
            <a:r>
              <a:rPr lang="en-US" altLang="zh-CN" b="1" dirty="0" err="1" smtClean="0"/>
              <a:t>tftp</a:t>
            </a:r>
            <a:r>
              <a:rPr lang="en-US" altLang="zh-CN" b="1" dirty="0" smtClean="0"/>
              <a:t> </a:t>
            </a:r>
            <a:r>
              <a:rPr lang="zh-CN" altLang="en-US" b="1" dirty="0" smtClean="0"/>
              <a:t>服务 </a:t>
            </a:r>
          </a:p>
          <a:p>
            <a:pPr lvl="1" eaLnBrk="1" hangingPunct="1">
              <a:lnSpc>
                <a:spcPct val="90000"/>
              </a:lnSpc>
            </a:pPr>
            <a:r>
              <a:rPr lang="zh-CN" altLang="en-US" b="1" dirty="0" smtClean="0">
                <a:solidFill>
                  <a:schemeClr val="tx1"/>
                </a:solidFill>
              </a:rPr>
              <a:t>使用条件是：</a:t>
            </a:r>
          </a:p>
          <a:p>
            <a:pPr lvl="2" eaLnBrk="1" hangingPunct="1">
              <a:lnSpc>
                <a:spcPct val="90000"/>
              </a:lnSpc>
            </a:pPr>
            <a:r>
              <a:rPr lang="zh-CN" altLang="en-US" b="1" dirty="0" smtClean="0"/>
              <a:t>需要网络连接</a:t>
            </a:r>
          </a:p>
          <a:p>
            <a:pPr lvl="2" eaLnBrk="1" hangingPunct="1">
              <a:lnSpc>
                <a:spcPct val="90000"/>
              </a:lnSpc>
            </a:pPr>
            <a:r>
              <a:rPr lang="zh-CN" altLang="en-US" b="1" dirty="0" smtClean="0"/>
              <a:t>主机端需要安装 </a:t>
            </a:r>
            <a:r>
              <a:rPr lang="en-US" altLang="zh-CN" b="1" dirty="0" err="1" smtClean="0"/>
              <a:t>tftp</a:t>
            </a:r>
            <a:r>
              <a:rPr lang="en-US" altLang="zh-CN" b="1" dirty="0" smtClean="0"/>
              <a:t> </a:t>
            </a:r>
            <a:r>
              <a:rPr lang="zh-CN" altLang="en-US" b="1" dirty="0" smtClean="0"/>
              <a:t>服务器软件</a:t>
            </a:r>
          </a:p>
          <a:p>
            <a:pPr lvl="2" eaLnBrk="1" hangingPunct="1">
              <a:lnSpc>
                <a:spcPct val="90000"/>
              </a:lnSpc>
            </a:pPr>
            <a:r>
              <a:rPr lang="zh-CN" altLang="en-US" b="1" dirty="0" smtClean="0"/>
              <a:t>目标机需要实现</a:t>
            </a:r>
            <a:r>
              <a:rPr lang="en-US" altLang="zh-CN" b="1" dirty="0" err="1" smtClean="0"/>
              <a:t>tftp</a:t>
            </a:r>
            <a:r>
              <a:rPr lang="zh-CN" altLang="en-US" b="1" dirty="0" smtClean="0"/>
              <a:t>客户端</a:t>
            </a:r>
          </a:p>
          <a:p>
            <a:pPr lvl="1" eaLnBrk="1" hangingPunct="1">
              <a:lnSpc>
                <a:spcPct val="90000"/>
              </a:lnSpc>
            </a:pPr>
            <a:r>
              <a:rPr lang="zh-CN" altLang="en-US" b="1" dirty="0" smtClean="0">
                <a:solidFill>
                  <a:schemeClr val="tx1"/>
                </a:solidFill>
              </a:rPr>
              <a:t>优点：</a:t>
            </a:r>
          </a:p>
          <a:p>
            <a:pPr lvl="2" eaLnBrk="1" hangingPunct="1">
              <a:lnSpc>
                <a:spcPct val="90000"/>
              </a:lnSpc>
            </a:pPr>
            <a:r>
              <a:rPr lang="zh-CN" altLang="en-US" b="1" dirty="0" smtClean="0"/>
              <a:t>传输速度快</a:t>
            </a:r>
          </a:p>
          <a:p>
            <a:pPr lvl="2" eaLnBrk="1" hangingPunct="1">
              <a:lnSpc>
                <a:spcPct val="90000"/>
              </a:lnSpc>
            </a:pPr>
            <a:r>
              <a:rPr lang="zh-CN" altLang="en-US" b="1" dirty="0" smtClean="0"/>
              <a:t>可以将编译好的内核下载到目标机，提高开发效率</a:t>
            </a:r>
          </a:p>
          <a:p>
            <a:pPr lvl="1" eaLnBrk="1" hangingPunct="1">
              <a:lnSpc>
                <a:spcPct val="90000"/>
              </a:lnSpc>
            </a:pPr>
            <a:r>
              <a:rPr lang="en-US" altLang="zh-CN" dirty="0" err="1" smtClean="0">
                <a:solidFill>
                  <a:schemeClr val="tx1"/>
                </a:solidFill>
              </a:rPr>
              <a:t>tftp</a:t>
            </a:r>
            <a:r>
              <a:rPr lang="en-US" altLang="zh-CN" dirty="0" smtClean="0">
                <a:solidFill>
                  <a:schemeClr val="tx1"/>
                </a:solidFill>
              </a:rPr>
              <a:t>  </a:t>
            </a:r>
            <a:r>
              <a:rPr lang="zh-CN" altLang="en-US" dirty="0" smtClean="0">
                <a:solidFill>
                  <a:schemeClr val="tx1"/>
                </a:solidFill>
              </a:rPr>
              <a:t>是用来下载远程文件的最简单网络协议，它基于</a:t>
            </a:r>
            <a:r>
              <a:rPr lang="en-US" altLang="zh-CN" dirty="0" err="1" smtClean="0">
                <a:solidFill>
                  <a:schemeClr val="tx1"/>
                </a:solidFill>
              </a:rPr>
              <a:t>udp</a:t>
            </a:r>
            <a:r>
              <a:rPr lang="zh-CN" altLang="en-US" dirty="0" smtClean="0">
                <a:solidFill>
                  <a:schemeClr val="tx1"/>
                </a:solidFill>
              </a:rPr>
              <a:t>协议而实现。嵌入式 </a:t>
            </a:r>
            <a:r>
              <a:rPr lang="en-US" altLang="zh-CN" dirty="0" err="1" smtClean="0">
                <a:solidFill>
                  <a:schemeClr val="tx1"/>
                </a:solidFill>
              </a:rPr>
              <a:t>linux</a:t>
            </a:r>
            <a:r>
              <a:rPr lang="en-US" altLang="zh-CN" dirty="0" smtClean="0">
                <a:solidFill>
                  <a:schemeClr val="tx1"/>
                </a:solidFill>
              </a:rPr>
              <a:t> </a:t>
            </a:r>
            <a:r>
              <a:rPr lang="zh-CN" altLang="en-US" dirty="0" smtClean="0">
                <a:solidFill>
                  <a:schemeClr val="tx1"/>
                </a:solidFill>
              </a:rPr>
              <a:t>的 </a:t>
            </a:r>
            <a:r>
              <a:rPr lang="en-US" altLang="zh-CN" dirty="0" err="1" smtClean="0">
                <a:solidFill>
                  <a:schemeClr val="tx1"/>
                </a:solidFill>
              </a:rPr>
              <a:t>tftp</a:t>
            </a:r>
            <a:r>
              <a:rPr lang="en-US" altLang="zh-CN" dirty="0" smtClean="0">
                <a:solidFill>
                  <a:schemeClr val="tx1"/>
                </a:solidFill>
              </a:rPr>
              <a:t> </a:t>
            </a:r>
            <a:r>
              <a:rPr lang="zh-CN" altLang="en-US" dirty="0" smtClean="0">
                <a:solidFill>
                  <a:schemeClr val="tx1"/>
                </a:solidFill>
              </a:rPr>
              <a:t>开发环境包括两个方面：</a:t>
            </a:r>
          </a:p>
          <a:p>
            <a:pPr lvl="2" eaLnBrk="1" hangingPunct="1">
              <a:lnSpc>
                <a:spcPct val="90000"/>
              </a:lnSpc>
            </a:pPr>
            <a:r>
              <a:rPr lang="zh-CN" altLang="en-US" dirty="0" smtClean="0"/>
              <a:t>一是 </a:t>
            </a:r>
            <a:r>
              <a:rPr lang="en-US" altLang="zh-CN" dirty="0" err="1" smtClean="0"/>
              <a:t>linux</a:t>
            </a:r>
            <a:r>
              <a:rPr lang="en-US" altLang="zh-CN" dirty="0" smtClean="0"/>
              <a:t> </a:t>
            </a:r>
            <a:r>
              <a:rPr lang="zh-CN" altLang="en-US" dirty="0" smtClean="0"/>
              <a:t>开发主机端的 </a:t>
            </a:r>
            <a:r>
              <a:rPr lang="en-US" altLang="zh-CN" dirty="0" err="1" smtClean="0"/>
              <a:t>tftp</a:t>
            </a:r>
            <a:r>
              <a:rPr lang="en-US" altLang="zh-CN" dirty="0" smtClean="0"/>
              <a:t>-server </a:t>
            </a:r>
            <a:r>
              <a:rPr lang="zh-CN" altLang="en-US" dirty="0" smtClean="0"/>
              <a:t>支持，</a:t>
            </a:r>
          </a:p>
          <a:p>
            <a:pPr lvl="2" eaLnBrk="1" hangingPunct="1">
              <a:lnSpc>
                <a:spcPct val="90000"/>
              </a:lnSpc>
            </a:pPr>
            <a:r>
              <a:rPr lang="zh-CN" altLang="en-US" dirty="0" smtClean="0"/>
              <a:t>二是嵌入式目标系统的 </a:t>
            </a:r>
            <a:r>
              <a:rPr lang="en-US" altLang="zh-CN" dirty="0" err="1" smtClean="0"/>
              <a:t>tftp</a:t>
            </a:r>
            <a:r>
              <a:rPr lang="en-US" altLang="zh-CN" dirty="0" smtClean="0"/>
              <a:t>-client </a:t>
            </a:r>
            <a:r>
              <a:rPr lang="zh-CN" altLang="en-US" dirty="0" smtClean="0"/>
              <a:t>支持。</a:t>
            </a:r>
          </a:p>
        </p:txBody>
      </p:sp>
      <p:sp>
        <p:nvSpPr>
          <p:cNvPr id="79874"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主机端</a:t>
            </a:r>
            <a:r>
              <a:rPr lang="en-US" altLang="zh-CN" b="1" smtClean="0">
                <a:solidFill>
                  <a:schemeClr val="tx1"/>
                </a:solidFill>
                <a:latin typeface="微软雅黑" pitchFamily="34" charset="-122"/>
                <a:ea typeface="微软雅黑" pitchFamily="34" charset="-122"/>
              </a:rPr>
              <a:t>tftp</a:t>
            </a:r>
            <a:r>
              <a:rPr lang="zh-CN" altLang="en-US" b="1" smtClean="0">
                <a:solidFill>
                  <a:schemeClr val="tx1"/>
                </a:solidFill>
                <a:latin typeface="微软雅黑" pitchFamily="34" charset="-122"/>
                <a:ea typeface="微软雅黑" pitchFamily="34" charset="-122"/>
              </a:rPr>
              <a:t>服务器配置</a:t>
            </a:r>
            <a:endParaRPr lang="en-US" altLang="zh-CN" b="1" smtClean="0">
              <a:solidFill>
                <a:schemeClr val="tx1"/>
              </a:solidFill>
              <a:latin typeface="微软雅黑" pitchFamily="34" charset="-122"/>
              <a:ea typeface="微软雅黑" pitchFamily="34" charset="-122"/>
            </a:endParaRPr>
          </a:p>
        </p:txBody>
      </p:sp>
      <p:sp>
        <p:nvSpPr>
          <p:cNvPr id="80901" name="Rectangle 3"/>
          <p:cNvSpPr>
            <a:spLocks noGrp="1"/>
          </p:cNvSpPr>
          <p:nvPr>
            <p:ph idx="1"/>
          </p:nvPr>
        </p:nvSpPr>
        <p:spPr/>
        <p:txBody>
          <a:bodyPr/>
          <a:lstStyle/>
          <a:p>
            <a:pPr eaLnBrk="1" hangingPunct="1">
              <a:lnSpc>
                <a:spcPct val="80000"/>
              </a:lnSpc>
            </a:pPr>
            <a:endParaRPr lang="en-US" altLang="zh-CN" sz="1600" dirty="0" smtClean="0"/>
          </a:p>
          <a:p>
            <a:pPr eaLnBrk="1" hangingPunct="1">
              <a:lnSpc>
                <a:spcPct val="80000"/>
              </a:lnSpc>
            </a:pPr>
            <a:r>
              <a:rPr lang="en-US" altLang="zh-CN" sz="1800" dirty="0" smtClean="0"/>
              <a:t>1</a:t>
            </a:r>
            <a:r>
              <a:rPr lang="zh-CN" altLang="en-US" sz="1800" dirty="0" smtClean="0"/>
              <a:t>、检查是否安装</a:t>
            </a:r>
            <a:r>
              <a:rPr lang="en-US" altLang="zh-CN" sz="1800" dirty="0" err="1" smtClean="0"/>
              <a:t>tftp</a:t>
            </a:r>
            <a:r>
              <a:rPr lang="en-US" altLang="zh-CN" sz="1800" dirty="0" smtClean="0"/>
              <a:t> server</a:t>
            </a:r>
          </a:p>
          <a:p>
            <a:pPr eaLnBrk="1" hangingPunct="1">
              <a:lnSpc>
                <a:spcPct val="80000"/>
              </a:lnSpc>
              <a:buNone/>
            </a:pPr>
            <a:r>
              <a:rPr lang="en-US" altLang="zh-CN" sz="1800" dirty="0" smtClean="0"/>
              <a:t>	#</a:t>
            </a:r>
            <a:r>
              <a:rPr lang="en-US" altLang="zh-CN" sz="1800" dirty="0" err="1" smtClean="0"/>
              <a:t>dpkg</a:t>
            </a:r>
            <a:r>
              <a:rPr lang="en-US" altLang="zh-CN" sz="1800" dirty="0" smtClean="0"/>
              <a:t>   -s   </a:t>
            </a:r>
            <a:r>
              <a:rPr lang="en-US" altLang="zh-CN" sz="1800" dirty="0" err="1" smtClean="0"/>
              <a:t>tftpd-hpa</a:t>
            </a:r>
            <a:endParaRPr lang="en-US" altLang="zh-CN" sz="1800" dirty="0" smtClean="0"/>
          </a:p>
          <a:p>
            <a:pPr eaLnBrk="1" hangingPunct="1">
              <a:lnSpc>
                <a:spcPct val="80000"/>
              </a:lnSpc>
            </a:pPr>
            <a:endParaRPr lang="en-US" altLang="zh-CN" sz="1800" dirty="0" smtClean="0"/>
          </a:p>
          <a:p>
            <a:pPr eaLnBrk="1" hangingPunct="1">
              <a:lnSpc>
                <a:spcPct val="80000"/>
              </a:lnSpc>
            </a:pPr>
            <a:r>
              <a:rPr lang="en-US" altLang="zh-CN" sz="1800" dirty="0" smtClean="0"/>
              <a:t>2</a:t>
            </a:r>
            <a:r>
              <a:rPr lang="zh-CN" altLang="en-US" sz="1800" dirty="0" smtClean="0"/>
              <a:t>、如果未安装，安装 </a:t>
            </a:r>
            <a:r>
              <a:rPr lang="en-US" altLang="zh-CN" sz="1800" dirty="0" err="1" smtClean="0"/>
              <a:t>tftp</a:t>
            </a:r>
            <a:r>
              <a:rPr lang="en-US" altLang="zh-CN" sz="1800" dirty="0" smtClean="0"/>
              <a:t>-server </a:t>
            </a:r>
            <a:endParaRPr lang="zh-CN" altLang="en-US" sz="1800" dirty="0" smtClean="0"/>
          </a:p>
          <a:p>
            <a:pPr lvl="1" eaLnBrk="1" hangingPunct="1">
              <a:lnSpc>
                <a:spcPct val="80000"/>
              </a:lnSpc>
              <a:buFont typeface="Wingdings 3" pitchFamily="18" charset="2"/>
              <a:buNone/>
            </a:pPr>
            <a:r>
              <a:rPr lang="en-US" altLang="zh-CN" sz="1800" dirty="0" smtClean="0">
                <a:solidFill>
                  <a:schemeClr val="tx1"/>
                </a:solidFill>
              </a:rPr>
              <a:t>#apt-get  install  </a:t>
            </a:r>
            <a:r>
              <a:rPr lang="en-US" altLang="zh-CN" sz="1800" dirty="0" err="1" smtClean="0">
                <a:solidFill>
                  <a:schemeClr val="tx1"/>
                </a:solidFill>
              </a:rPr>
              <a:t>tftpd-hpa</a:t>
            </a:r>
            <a:r>
              <a:rPr lang="en-US" altLang="zh-CN" sz="1800" dirty="0" smtClean="0">
                <a:solidFill>
                  <a:schemeClr val="tx1"/>
                </a:solidFill>
              </a:rPr>
              <a:t>  </a:t>
            </a:r>
            <a:r>
              <a:rPr lang="en-US" altLang="zh-CN" sz="1800" dirty="0" err="1" smtClean="0">
                <a:solidFill>
                  <a:schemeClr val="tx1"/>
                </a:solidFill>
              </a:rPr>
              <a:t>tftp-hpa</a:t>
            </a:r>
            <a:r>
              <a:rPr lang="en-US" altLang="zh-CN" sz="1800" dirty="0" smtClean="0">
                <a:solidFill>
                  <a:schemeClr val="tx1"/>
                </a:solidFill>
              </a:rPr>
              <a:t> </a:t>
            </a:r>
          </a:p>
          <a:p>
            <a:pPr lvl="1" eaLnBrk="1" hangingPunct="1">
              <a:lnSpc>
                <a:spcPct val="80000"/>
              </a:lnSpc>
            </a:pPr>
            <a:endParaRPr lang="en-US" altLang="zh-CN" sz="1800" dirty="0" smtClean="0">
              <a:solidFill>
                <a:schemeClr val="tx1"/>
              </a:solidFill>
            </a:endParaRPr>
          </a:p>
          <a:p>
            <a:pPr eaLnBrk="1" hangingPunct="1">
              <a:lnSpc>
                <a:spcPct val="80000"/>
              </a:lnSpc>
            </a:pPr>
            <a:r>
              <a:rPr lang="en-US" altLang="zh-CN" sz="1800" dirty="0" smtClean="0"/>
              <a:t>3</a:t>
            </a:r>
            <a:r>
              <a:rPr lang="zh-CN" altLang="en-US" sz="1800" dirty="0" smtClean="0"/>
              <a:t>、修改文件</a:t>
            </a:r>
            <a:r>
              <a:rPr lang="en-US" altLang="zh-CN" sz="1800" dirty="0" smtClean="0"/>
              <a:t>vim /etc/default/</a:t>
            </a:r>
            <a:r>
              <a:rPr lang="en-US" altLang="zh-CN" sz="1800" dirty="0" err="1" smtClean="0"/>
              <a:t>tftpd-hpa</a:t>
            </a:r>
            <a:r>
              <a:rPr lang="zh-CN" altLang="en-US" sz="1800" dirty="0" smtClean="0"/>
              <a:t>，开启</a:t>
            </a:r>
            <a:r>
              <a:rPr lang="en-US" altLang="zh-CN" sz="1800" dirty="0" err="1" smtClean="0"/>
              <a:t>tftp</a:t>
            </a:r>
            <a:r>
              <a:rPr lang="zh-CN" altLang="en-US" sz="1800" dirty="0" smtClean="0"/>
              <a:t>服务</a:t>
            </a:r>
          </a:p>
          <a:p>
            <a:pPr lvl="1" eaLnBrk="1" hangingPunct="1">
              <a:lnSpc>
                <a:spcPct val="80000"/>
              </a:lnSpc>
              <a:buFont typeface="Wingdings 3" pitchFamily="18" charset="2"/>
              <a:buNone/>
            </a:pPr>
            <a:r>
              <a:rPr lang="en-US" altLang="zh-CN" sz="1800" dirty="0" smtClean="0">
                <a:solidFill>
                  <a:schemeClr val="tx1"/>
                </a:solidFill>
              </a:rPr>
              <a:t># </a:t>
            </a:r>
            <a:r>
              <a:rPr lang="en-US" altLang="zh-CN" sz="1800" dirty="0" err="1" smtClean="0">
                <a:solidFill>
                  <a:schemeClr val="tx1"/>
                </a:solidFill>
              </a:rPr>
              <a:t>sudo</a:t>
            </a:r>
            <a:r>
              <a:rPr lang="en-US" altLang="zh-CN" sz="1800" dirty="0" smtClean="0">
                <a:solidFill>
                  <a:schemeClr val="tx1"/>
                </a:solidFill>
              </a:rPr>
              <a:t>  vi  /etc/default/</a:t>
            </a:r>
            <a:r>
              <a:rPr lang="en-US" altLang="zh-CN" sz="1800" dirty="0" err="1" smtClean="0">
                <a:solidFill>
                  <a:schemeClr val="tx1"/>
                </a:solidFill>
              </a:rPr>
              <a:t>tftpd-hpa</a:t>
            </a:r>
            <a:endParaRPr lang="en-US" altLang="zh-CN" sz="1800" dirty="0" smtClean="0">
              <a:solidFill>
                <a:schemeClr val="tx1"/>
              </a:solidFill>
            </a:endParaRPr>
          </a:p>
          <a:p>
            <a:pPr lvl="1" eaLnBrk="1" hangingPunct="1">
              <a:lnSpc>
                <a:spcPct val="80000"/>
              </a:lnSpc>
              <a:buFont typeface="Wingdings 3" pitchFamily="18" charset="2"/>
              <a:buNone/>
            </a:pPr>
            <a:endParaRPr lang="en-US" altLang="zh-CN" sz="1800" dirty="0" smtClean="0">
              <a:solidFill>
                <a:schemeClr val="tx1"/>
              </a:solidFill>
            </a:endParaRPr>
          </a:p>
          <a:p>
            <a:pPr lvl="1" eaLnBrk="1" hangingPunct="1">
              <a:lnSpc>
                <a:spcPct val="80000"/>
              </a:lnSpc>
              <a:buFont typeface="Wingdings 3" pitchFamily="18" charset="2"/>
              <a:buNone/>
            </a:pPr>
            <a:r>
              <a:rPr lang="en-US" altLang="zh-CN" sz="1800" dirty="0" smtClean="0">
                <a:solidFill>
                  <a:schemeClr val="tx1"/>
                </a:solidFill>
              </a:rPr>
              <a:t>TFTP_USERNAME="</a:t>
            </a:r>
            <a:r>
              <a:rPr lang="en-US" altLang="zh-CN" sz="1800" dirty="0" err="1" smtClean="0">
                <a:solidFill>
                  <a:schemeClr val="tx1"/>
                </a:solidFill>
              </a:rPr>
              <a:t>tftp</a:t>
            </a:r>
            <a:r>
              <a:rPr lang="en-US" altLang="zh-CN" sz="1800" dirty="0" smtClean="0">
                <a:solidFill>
                  <a:schemeClr val="tx1"/>
                </a:solidFill>
              </a:rPr>
              <a:t>"</a:t>
            </a:r>
          </a:p>
          <a:p>
            <a:pPr lvl="1" eaLnBrk="1" hangingPunct="1">
              <a:lnSpc>
                <a:spcPct val="80000"/>
              </a:lnSpc>
              <a:buFont typeface="Wingdings 3" pitchFamily="18" charset="2"/>
              <a:buNone/>
            </a:pPr>
            <a:r>
              <a:rPr lang="en-US" altLang="zh-CN" sz="1800" dirty="0" smtClean="0">
                <a:solidFill>
                  <a:schemeClr val="tx1"/>
                </a:solidFill>
              </a:rPr>
              <a:t>TFTP_DIRECTORY="/</a:t>
            </a:r>
            <a:r>
              <a:rPr lang="en-US" altLang="zh-CN" sz="1800" dirty="0" err="1" smtClean="0">
                <a:solidFill>
                  <a:schemeClr val="tx1"/>
                </a:solidFill>
              </a:rPr>
              <a:t>tftpboot</a:t>
            </a:r>
            <a:r>
              <a:rPr lang="en-US" altLang="zh-CN" sz="1800" dirty="0" smtClean="0">
                <a:solidFill>
                  <a:schemeClr val="tx1"/>
                </a:solidFill>
              </a:rPr>
              <a:t>"</a:t>
            </a:r>
          </a:p>
          <a:p>
            <a:pPr lvl="1" eaLnBrk="1" hangingPunct="1">
              <a:lnSpc>
                <a:spcPct val="80000"/>
              </a:lnSpc>
              <a:buFont typeface="Wingdings 3" pitchFamily="18" charset="2"/>
              <a:buNone/>
            </a:pPr>
            <a:r>
              <a:rPr lang="en-US" altLang="zh-CN" sz="1800" dirty="0" smtClean="0">
                <a:solidFill>
                  <a:schemeClr val="tx1"/>
                </a:solidFill>
              </a:rPr>
              <a:t>TFTP_ADDRESS="0.0.0.0:69"</a:t>
            </a:r>
          </a:p>
          <a:p>
            <a:pPr lvl="1">
              <a:lnSpc>
                <a:spcPct val="80000"/>
              </a:lnSpc>
              <a:buNone/>
            </a:pPr>
            <a:r>
              <a:rPr lang="en-US" altLang="zh-CN" sz="1800" dirty="0" smtClean="0">
                <a:solidFill>
                  <a:schemeClr val="tx1"/>
                </a:solidFill>
              </a:rPr>
              <a:t>TFTP_OPTIONS="-c  -s  -l"</a:t>
            </a:r>
            <a:endParaRPr lang="en-US" altLang="zh-CN" sz="1600" dirty="0" smtClean="0">
              <a:solidFill>
                <a:schemeClr val="tx1"/>
              </a:solidFill>
            </a:endParaRPr>
          </a:p>
          <a:p>
            <a:pPr lvl="1" eaLnBrk="1" hangingPunct="1">
              <a:lnSpc>
                <a:spcPct val="80000"/>
              </a:lnSpc>
              <a:buFont typeface="Wingdings 3" pitchFamily="18" charset="2"/>
              <a:buNone/>
            </a:pPr>
            <a:endParaRPr lang="en-US" altLang="zh-CN" sz="1400" dirty="0" smtClean="0">
              <a:solidFill>
                <a:schemeClr val="tx1"/>
              </a:solidFill>
            </a:endParaRPr>
          </a:p>
          <a:p>
            <a:pPr lvl="1" eaLnBrk="1" hangingPunct="1">
              <a:lnSpc>
                <a:spcPct val="80000"/>
              </a:lnSpc>
              <a:buFont typeface="Wingdings 3" pitchFamily="18" charset="2"/>
              <a:buNone/>
            </a:pPr>
            <a:endParaRPr lang="en-US" altLang="zh-CN" sz="1000" dirty="0" smtClean="0"/>
          </a:p>
        </p:txBody>
      </p:sp>
      <p:sp>
        <p:nvSpPr>
          <p:cNvPr id="80898"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主机端</a:t>
            </a:r>
            <a:r>
              <a:rPr lang="en-US" altLang="zh-CN" b="1" smtClean="0">
                <a:solidFill>
                  <a:schemeClr val="tx1"/>
                </a:solidFill>
                <a:latin typeface="微软雅黑" pitchFamily="34" charset="-122"/>
                <a:ea typeface="微软雅黑" pitchFamily="34" charset="-122"/>
              </a:rPr>
              <a:t>tftp</a:t>
            </a:r>
            <a:r>
              <a:rPr lang="zh-CN" altLang="en-US" b="1" smtClean="0">
                <a:solidFill>
                  <a:schemeClr val="tx1"/>
                </a:solidFill>
                <a:latin typeface="微软雅黑" pitchFamily="34" charset="-122"/>
                <a:ea typeface="微软雅黑" pitchFamily="34" charset="-122"/>
              </a:rPr>
              <a:t>服务器配置</a:t>
            </a:r>
            <a:endParaRPr lang="en-US" altLang="zh-CN" b="1" smtClean="0">
              <a:solidFill>
                <a:schemeClr val="tx1"/>
              </a:solidFill>
              <a:latin typeface="微软雅黑" pitchFamily="34" charset="-122"/>
              <a:ea typeface="微软雅黑" pitchFamily="34" charset="-122"/>
            </a:endParaRPr>
          </a:p>
        </p:txBody>
      </p:sp>
      <p:sp>
        <p:nvSpPr>
          <p:cNvPr id="80901" name="Rectangle 3"/>
          <p:cNvSpPr>
            <a:spLocks noGrp="1"/>
          </p:cNvSpPr>
          <p:nvPr>
            <p:ph idx="1"/>
          </p:nvPr>
        </p:nvSpPr>
        <p:spPr/>
        <p:txBody>
          <a:bodyPr/>
          <a:lstStyle/>
          <a:p>
            <a:pPr lvl="1" eaLnBrk="1" hangingPunct="1">
              <a:lnSpc>
                <a:spcPct val="80000"/>
              </a:lnSpc>
              <a:buFont typeface="Wingdings 3" pitchFamily="18" charset="2"/>
              <a:buNone/>
            </a:pPr>
            <a:endParaRPr lang="en-US" altLang="zh-CN" sz="1400" dirty="0" smtClean="0">
              <a:solidFill>
                <a:schemeClr val="tx1"/>
              </a:solidFill>
            </a:endParaRPr>
          </a:p>
          <a:p>
            <a:pPr eaLnBrk="1" hangingPunct="1"/>
            <a:r>
              <a:rPr lang="en-US" altLang="zh-CN" sz="1800" dirty="0" smtClean="0"/>
              <a:t>3</a:t>
            </a:r>
            <a:r>
              <a:rPr lang="zh-CN" altLang="en-US" sz="1800" dirty="0" smtClean="0"/>
              <a:t>、创建</a:t>
            </a:r>
            <a:r>
              <a:rPr lang="en-US" altLang="zh-CN" sz="1800" dirty="0" err="1" smtClean="0"/>
              <a:t>tftpboot</a:t>
            </a:r>
            <a:r>
              <a:rPr lang="zh-CN" altLang="en-US" sz="1800" dirty="0" smtClean="0"/>
              <a:t>目录，启动 </a:t>
            </a:r>
            <a:r>
              <a:rPr lang="en-US" altLang="zh-CN" sz="1800" dirty="0" err="1" smtClean="0"/>
              <a:t>tftp</a:t>
            </a:r>
            <a:r>
              <a:rPr lang="en-US" altLang="zh-CN" sz="1800" dirty="0" smtClean="0"/>
              <a:t>-server</a:t>
            </a:r>
          </a:p>
          <a:p>
            <a:pPr lvl="1" eaLnBrk="1" hangingPunct="1">
              <a:buFont typeface="Wingdings 3" pitchFamily="18" charset="2"/>
              <a:buNone/>
            </a:pPr>
            <a:r>
              <a:rPr lang="en-US" altLang="zh-CN" sz="1800" dirty="0" smtClean="0">
                <a:solidFill>
                  <a:schemeClr val="tx1"/>
                </a:solidFill>
              </a:rPr>
              <a:t> #</a:t>
            </a:r>
            <a:r>
              <a:rPr lang="en-US" altLang="zh-CN" sz="1800" dirty="0" err="1" smtClean="0">
                <a:solidFill>
                  <a:schemeClr val="tx1"/>
                </a:solidFill>
              </a:rPr>
              <a:t>mkdir</a:t>
            </a:r>
            <a:r>
              <a:rPr lang="en-US" altLang="zh-CN" sz="1800" dirty="0" smtClean="0">
                <a:solidFill>
                  <a:schemeClr val="tx1"/>
                </a:solidFill>
              </a:rPr>
              <a:t>  /</a:t>
            </a:r>
            <a:r>
              <a:rPr lang="en-US" altLang="zh-CN" sz="1800" dirty="0" err="1" smtClean="0">
                <a:solidFill>
                  <a:schemeClr val="tx1"/>
                </a:solidFill>
              </a:rPr>
              <a:t>tftpboot</a:t>
            </a:r>
            <a:endParaRPr lang="en-US" altLang="zh-CN" sz="1800" dirty="0" smtClean="0">
              <a:solidFill>
                <a:schemeClr val="tx1"/>
              </a:solidFill>
            </a:endParaRPr>
          </a:p>
          <a:p>
            <a:pPr lvl="1" eaLnBrk="1" hangingPunct="1">
              <a:buFont typeface="Wingdings 3" pitchFamily="18" charset="2"/>
              <a:buNone/>
            </a:pPr>
            <a:r>
              <a:rPr lang="en-US" altLang="zh-CN" sz="1800" dirty="0" smtClean="0">
                <a:solidFill>
                  <a:schemeClr val="tx1"/>
                </a:solidFill>
              </a:rPr>
              <a:t> #</a:t>
            </a:r>
            <a:r>
              <a:rPr lang="en-US" altLang="zh-CN" sz="1800" dirty="0" err="1" smtClean="0">
                <a:solidFill>
                  <a:schemeClr val="tx1"/>
                </a:solidFill>
              </a:rPr>
              <a:t>chmod</a:t>
            </a:r>
            <a:r>
              <a:rPr lang="en-US" altLang="zh-CN" sz="1800" dirty="0" smtClean="0">
                <a:solidFill>
                  <a:schemeClr val="tx1"/>
                </a:solidFill>
              </a:rPr>
              <a:t>  </a:t>
            </a:r>
            <a:r>
              <a:rPr lang="en-US" altLang="zh-CN" sz="1800" dirty="0" err="1" smtClean="0">
                <a:solidFill>
                  <a:schemeClr val="tx1"/>
                </a:solidFill>
              </a:rPr>
              <a:t>a+w</a:t>
            </a:r>
            <a:r>
              <a:rPr lang="en-US" altLang="zh-CN" sz="1800" dirty="0" smtClean="0">
                <a:solidFill>
                  <a:schemeClr val="tx1"/>
                </a:solidFill>
              </a:rPr>
              <a:t>  /</a:t>
            </a:r>
            <a:r>
              <a:rPr lang="en-US" altLang="zh-CN" sz="1800" dirty="0" err="1" smtClean="0">
                <a:solidFill>
                  <a:schemeClr val="tx1"/>
                </a:solidFill>
              </a:rPr>
              <a:t>tftpboot</a:t>
            </a:r>
            <a:endParaRPr lang="en-US" altLang="zh-CN" sz="1800" dirty="0" smtClean="0">
              <a:solidFill>
                <a:schemeClr val="tx1"/>
              </a:solidFill>
            </a:endParaRPr>
          </a:p>
          <a:p>
            <a:pPr lvl="1" eaLnBrk="1" hangingPunct="1">
              <a:buFont typeface="Wingdings 3" pitchFamily="18" charset="2"/>
              <a:buNone/>
            </a:pPr>
            <a:r>
              <a:rPr lang="en-US" altLang="zh-CN" sz="1800" dirty="0" smtClean="0">
                <a:solidFill>
                  <a:schemeClr val="tx1"/>
                </a:solidFill>
              </a:rPr>
              <a:t> #service   </a:t>
            </a:r>
            <a:r>
              <a:rPr lang="en-US" altLang="zh-CN" sz="1800" dirty="0" err="1" smtClean="0">
                <a:solidFill>
                  <a:schemeClr val="tx1"/>
                </a:solidFill>
              </a:rPr>
              <a:t>tftpd-hpa</a:t>
            </a:r>
            <a:r>
              <a:rPr lang="en-US" altLang="zh-CN" sz="1800" dirty="0" smtClean="0">
                <a:solidFill>
                  <a:schemeClr val="tx1"/>
                </a:solidFill>
              </a:rPr>
              <a:t>   restart</a:t>
            </a:r>
          </a:p>
          <a:p>
            <a:pPr lvl="1" eaLnBrk="1" hangingPunct="1">
              <a:buFont typeface="Wingdings 3" pitchFamily="18" charset="2"/>
              <a:buNone/>
            </a:pPr>
            <a:endParaRPr lang="en-US" altLang="zh-CN" sz="1800" dirty="0" smtClean="0">
              <a:solidFill>
                <a:schemeClr val="tx1"/>
              </a:solidFill>
            </a:endParaRPr>
          </a:p>
          <a:p>
            <a:pPr eaLnBrk="1" hangingPunct="1"/>
            <a:r>
              <a:rPr lang="en-US" altLang="zh-CN" sz="1800" dirty="0" smtClean="0"/>
              <a:t>4</a:t>
            </a:r>
            <a:r>
              <a:rPr lang="zh-CN" altLang="en-US" sz="1800" dirty="0" smtClean="0"/>
              <a:t>、登陆本机测试，命令如下：</a:t>
            </a:r>
          </a:p>
          <a:p>
            <a:pPr lvl="1" eaLnBrk="1" hangingPunct="1">
              <a:buFont typeface="Wingdings 3" pitchFamily="18" charset="2"/>
              <a:buNone/>
            </a:pPr>
            <a:r>
              <a:rPr lang="en-US" altLang="zh-CN" sz="1800" dirty="0" smtClean="0">
                <a:solidFill>
                  <a:schemeClr val="tx1"/>
                </a:solidFill>
              </a:rPr>
              <a:t> #</a:t>
            </a:r>
            <a:r>
              <a:rPr lang="en-US" altLang="zh-CN" sz="1800" dirty="0" err="1" smtClean="0">
                <a:solidFill>
                  <a:schemeClr val="tx1"/>
                </a:solidFill>
              </a:rPr>
              <a:t>tftp</a:t>
            </a:r>
            <a:r>
              <a:rPr lang="en-US" altLang="zh-CN" sz="1800" dirty="0" smtClean="0">
                <a:solidFill>
                  <a:schemeClr val="tx1"/>
                </a:solidFill>
              </a:rPr>
              <a:t>   127.0.0.1</a:t>
            </a:r>
          </a:p>
          <a:p>
            <a:pPr lvl="1" eaLnBrk="1" hangingPunct="1">
              <a:buFont typeface="Wingdings 3" pitchFamily="18" charset="2"/>
              <a:buNone/>
            </a:pPr>
            <a:r>
              <a:rPr lang="en-US" altLang="zh-CN" sz="1800" dirty="0" smtClean="0">
                <a:solidFill>
                  <a:schemeClr val="tx1"/>
                </a:solidFill>
              </a:rPr>
              <a:t> </a:t>
            </a:r>
            <a:r>
              <a:rPr lang="en-US" altLang="zh-CN" sz="1800" dirty="0" err="1" smtClean="0">
                <a:solidFill>
                  <a:schemeClr val="tx1"/>
                </a:solidFill>
              </a:rPr>
              <a:t>tftp</a:t>
            </a:r>
            <a:r>
              <a:rPr lang="en-US" altLang="zh-CN" sz="1800" dirty="0" smtClean="0">
                <a:solidFill>
                  <a:schemeClr val="tx1"/>
                </a:solidFill>
              </a:rPr>
              <a:t>&gt;get  &lt;download file&gt;</a:t>
            </a:r>
          </a:p>
          <a:p>
            <a:pPr lvl="1" eaLnBrk="1" hangingPunct="1">
              <a:buFont typeface="Wingdings 3" pitchFamily="18" charset="2"/>
              <a:buNone/>
            </a:pPr>
            <a:r>
              <a:rPr lang="en-US" altLang="zh-CN" sz="1800" dirty="0" smtClean="0">
                <a:solidFill>
                  <a:schemeClr val="tx1"/>
                </a:solidFill>
              </a:rPr>
              <a:t> </a:t>
            </a:r>
            <a:r>
              <a:rPr lang="en-US" altLang="zh-CN" sz="1800" dirty="0" err="1" smtClean="0">
                <a:solidFill>
                  <a:schemeClr val="tx1"/>
                </a:solidFill>
              </a:rPr>
              <a:t>tftp</a:t>
            </a:r>
            <a:r>
              <a:rPr lang="en-US" altLang="zh-CN" sz="1800" dirty="0" smtClean="0">
                <a:solidFill>
                  <a:schemeClr val="tx1"/>
                </a:solidFill>
              </a:rPr>
              <a:t>&gt;put  &lt;upload file&gt; </a:t>
            </a:r>
            <a:endParaRPr lang="zh-CN" altLang="en-US" sz="1800" dirty="0" smtClean="0">
              <a:solidFill>
                <a:schemeClr val="tx1"/>
              </a:solidFill>
            </a:endParaRPr>
          </a:p>
          <a:p>
            <a:pPr lvl="1" eaLnBrk="1" hangingPunct="1">
              <a:buFont typeface="Wingdings 3" pitchFamily="18" charset="2"/>
              <a:buNone/>
            </a:pPr>
            <a:r>
              <a:rPr lang="en-US" altLang="zh-CN" sz="1800" dirty="0" smtClean="0">
                <a:solidFill>
                  <a:schemeClr val="tx1"/>
                </a:solidFill>
              </a:rPr>
              <a:t> </a:t>
            </a:r>
            <a:r>
              <a:rPr lang="en-US" altLang="zh-CN" sz="1800" dirty="0" err="1" smtClean="0">
                <a:solidFill>
                  <a:schemeClr val="tx1"/>
                </a:solidFill>
              </a:rPr>
              <a:t>tftp</a:t>
            </a:r>
            <a:r>
              <a:rPr lang="en-US" altLang="zh-CN" sz="1800" dirty="0" smtClean="0">
                <a:solidFill>
                  <a:schemeClr val="tx1"/>
                </a:solidFill>
              </a:rPr>
              <a:t>&gt;q</a:t>
            </a:r>
          </a:p>
          <a:p>
            <a:pPr lvl="1" eaLnBrk="1" hangingPunct="1">
              <a:lnSpc>
                <a:spcPct val="80000"/>
              </a:lnSpc>
              <a:buFont typeface="Wingdings 3" pitchFamily="18" charset="2"/>
              <a:buNone/>
            </a:pPr>
            <a:endParaRPr lang="en-US" altLang="zh-CN" sz="1100" dirty="0" smtClean="0"/>
          </a:p>
        </p:txBody>
      </p:sp>
      <p:sp>
        <p:nvSpPr>
          <p:cNvPr id="80898"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pPr eaLnBrk="1" hangingPunct="1"/>
            <a:r>
              <a:rPr lang="zh-CN" altLang="en-US" sz="2800" b="1" smtClean="0">
                <a:solidFill>
                  <a:schemeClr val="tx1"/>
                </a:solidFill>
                <a:latin typeface="微软雅黑" pitchFamily="34" charset="-122"/>
                <a:ea typeface="微软雅黑" pitchFamily="34" charset="-122"/>
              </a:rPr>
              <a:t>主机、目标机通讯及为提供开发效率辅助方法介绍</a:t>
            </a:r>
            <a:r>
              <a:rPr lang="en-US" altLang="zh-CN" sz="2800" b="1" smtClean="0">
                <a:solidFill>
                  <a:schemeClr val="tx1"/>
                </a:solidFill>
                <a:latin typeface="微软雅黑" pitchFamily="34" charset="-122"/>
                <a:ea typeface="微软雅黑" pitchFamily="34" charset="-122"/>
              </a:rPr>
              <a:t>3</a:t>
            </a:r>
          </a:p>
        </p:txBody>
      </p:sp>
      <p:sp>
        <p:nvSpPr>
          <p:cNvPr id="81925" name="Rectangle 3"/>
          <p:cNvSpPr>
            <a:spLocks noGrp="1"/>
          </p:cNvSpPr>
          <p:nvPr>
            <p:ph idx="1"/>
          </p:nvPr>
        </p:nvSpPr>
        <p:spPr/>
        <p:txBody>
          <a:bodyPr>
            <a:normAutofit lnSpcReduction="10000"/>
          </a:bodyPr>
          <a:lstStyle/>
          <a:p>
            <a:pPr eaLnBrk="1" hangingPunct="1"/>
            <a:r>
              <a:rPr lang="en-US" altLang="zh-CN" sz="2400" b="1" dirty="0" smtClean="0"/>
              <a:t>NFS</a:t>
            </a:r>
            <a:r>
              <a:rPr lang="zh-CN" altLang="en-US" sz="2400" b="1" dirty="0" smtClean="0"/>
              <a:t>服务器配置 （可选）</a:t>
            </a:r>
          </a:p>
          <a:p>
            <a:pPr lvl="1" eaLnBrk="1" hangingPunct="1"/>
            <a:r>
              <a:rPr lang="zh-CN" altLang="en-US" sz="2000" b="1" dirty="0" smtClean="0">
                <a:solidFill>
                  <a:schemeClr val="tx1"/>
                </a:solidFill>
              </a:rPr>
              <a:t>使用条件是：</a:t>
            </a:r>
          </a:p>
          <a:p>
            <a:pPr lvl="2" eaLnBrk="1" hangingPunct="1"/>
            <a:r>
              <a:rPr lang="zh-CN" altLang="en-US" sz="1800" dirty="0" smtClean="0"/>
              <a:t>需要网络连接</a:t>
            </a:r>
          </a:p>
          <a:p>
            <a:pPr lvl="2" eaLnBrk="1" hangingPunct="1"/>
            <a:r>
              <a:rPr lang="zh-CN" altLang="en-US" sz="1800" dirty="0" smtClean="0"/>
              <a:t>主机端需要 </a:t>
            </a:r>
            <a:r>
              <a:rPr lang="en-US" altLang="zh-CN" sz="1800" dirty="0" err="1" smtClean="0"/>
              <a:t>nfs</a:t>
            </a:r>
            <a:r>
              <a:rPr lang="en-US" altLang="zh-CN" sz="1800" dirty="0" smtClean="0"/>
              <a:t> </a:t>
            </a:r>
            <a:r>
              <a:rPr lang="zh-CN" altLang="en-US" sz="1800" dirty="0" smtClean="0"/>
              <a:t>服务器软件支持</a:t>
            </a:r>
          </a:p>
          <a:p>
            <a:pPr lvl="2" eaLnBrk="1" hangingPunct="1"/>
            <a:r>
              <a:rPr lang="zh-CN" altLang="en-US" sz="1800" dirty="0" smtClean="0"/>
              <a:t>目标机同样需要支持</a:t>
            </a:r>
            <a:r>
              <a:rPr lang="en-US" altLang="zh-CN" sz="1800" dirty="0" err="1" smtClean="0"/>
              <a:t>nfs</a:t>
            </a:r>
            <a:endParaRPr lang="en-US" altLang="zh-CN" sz="1800" dirty="0" smtClean="0"/>
          </a:p>
          <a:p>
            <a:pPr lvl="1" eaLnBrk="1" hangingPunct="1"/>
            <a:r>
              <a:rPr lang="zh-CN" altLang="en-US" sz="2000" b="1" dirty="0" smtClean="0">
                <a:solidFill>
                  <a:schemeClr val="tx1"/>
                </a:solidFill>
              </a:rPr>
              <a:t>优点：根文件系统和</a:t>
            </a:r>
            <a:r>
              <a:rPr lang="en-US" altLang="zh-CN" sz="2000" b="1" dirty="0" err="1" smtClean="0">
                <a:solidFill>
                  <a:schemeClr val="tx1"/>
                </a:solidFill>
              </a:rPr>
              <a:t>ap</a:t>
            </a:r>
            <a:r>
              <a:rPr lang="zh-CN" altLang="en-US" sz="2000" b="1" dirty="0" smtClean="0">
                <a:solidFill>
                  <a:schemeClr val="tx1"/>
                </a:solidFill>
              </a:rPr>
              <a:t>等都不需要写入到目标机，提高开发效率</a:t>
            </a:r>
            <a:r>
              <a:rPr lang="zh-CN" altLang="en-US" sz="2000" b="1" dirty="0" smtClean="0"/>
              <a:t>。</a:t>
            </a:r>
          </a:p>
          <a:p>
            <a:pPr>
              <a:lnSpc>
                <a:spcPct val="150000"/>
              </a:lnSpc>
            </a:pPr>
            <a:r>
              <a:rPr lang="en-US" altLang="zh-CN" sz="2000" dirty="0" smtClean="0"/>
              <a:t>NFS </a:t>
            </a:r>
            <a:r>
              <a:rPr lang="zh-CN" altLang="en-US" sz="2000" dirty="0" smtClean="0"/>
              <a:t>服务主要的任务是把本地的一个目录通过网络导出，其他计算机可以远程访问该目录并。</a:t>
            </a:r>
            <a:r>
              <a:rPr lang="en-US" altLang="zh-CN" sz="2000" dirty="0" smtClean="0"/>
              <a:t>NFS </a:t>
            </a:r>
            <a:r>
              <a:rPr lang="zh-CN" altLang="en-US" sz="2000" dirty="0" smtClean="0"/>
              <a:t>有自己的协议和端口，在文件传输或者其他相关信息传递的时候，</a:t>
            </a:r>
            <a:r>
              <a:rPr lang="en-US" altLang="zh-CN" sz="2000" dirty="0" smtClean="0"/>
              <a:t>NFS</a:t>
            </a:r>
            <a:r>
              <a:rPr lang="zh-CN" altLang="en-US" sz="2000" dirty="0" smtClean="0"/>
              <a:t>使用远程过程调用协（</a:t>
            </a:r>
            <a:r>
              <a:rPr lang="en-US" altLang="zh-CN" sz="2000" dirty="0" smtClean="0"/>
              <a:t>RPC</a:t>
            </a:r>
            <a:r>
              <a:rPr lang="zh-CN" altLang="en-US" sz="2000" dirty="0" smtClean="0"/>
              <a:t>）议。</a:t>
            </a:r>
            <a:r>
              <a:rPr lang="en-US" altLang="zh-CN" sz="2000" dirty="0" smtClean="0"/>
              <a:t>RPC</a:t>
            </a:r>
            <a:r>
              <a:rPr lang="zh-CN" altLang="en-US" sz="2000" dirty="0" smtClean="0"/>
              <a:t>负责管理端口号的对应与服务相关的工作。</a:t>
            </a:r>
            <a:r>
              <a:rPr lang="en-US" altLang="zh-CN" sz="2000" dirty="0" smtClean="0"/>
              <a:t>NFS</a:t>
            </a:r>
            <a:r>
              <a:rPr lang="zh-CN" altLang="en-US" sz="2000" dirty="0" smtClean="0"/>
              <a:t>本身的服务并没有传输文件的协议，它通过 </a:t>
            </a:r>
            <a:r>
              <a:rPr lang="en-US" altLang="zh-CN" sz="2000" dirty="0" smtClean="0"/>
              <a:t>RPC </a:t>
            </a:r>
            <a:r>
              <a:rPr lang="zh-CN" altLang="en-US" sz="2000" dirty="0" smtClean="0"/>
              <a:t>的功能负责。</a:t>
            </a:r>
            <a:r>
              <a:rPr lang="en-US" altLang="zh-CN" sz="2000" dirty="0" smtClean="0"/>
              <a:t>RPC</a:t>
            </a:r>
            <a:r>
              <a:rPr lang="zh-CN" altLang="en-US" sz="2000" dirty="0" smtClean="0"/>
              <a:t>由</a:t>
            </a:r>
            <a:r>
              <a:rPr lang="en-US" altLang="zh-CN" sz="2000" dirty="0" err="1" smtClean="0"/>
              <a:t>portmap</a:t>
            </a:r>
            <a:r>
              <a:rPr lang="zh-CN" altLang="en-US" sz="2000" dirty="0" smtClean="0"/>
              <a:t>服务完成。</a:t>
            </a:r>
          </a:p>
        </p:txBody>
      </p:sp>
      <p:sp>
        <p:nvSpPr>
          <p:cNvPr id="81922"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主机端</a:t>
            </a:r>
            <a:r>
              <a:rPr lang="en-US" altLang="zh-CN" b="1" smtClean="0">
                <a:solidFill>
                  <a:schemeClr val="tx1"/>
                </a:solidFill>
                <a:latin typeface="微软雅黑" pitchFamily="34" charset="-122"/>
                <a:ea typeface="微软雅黑" pitchFamily="34" charset="-122"/>
              </a:rPr>
              <a:t>NFS</a:t>
            </a:r>
            <a:r>
              <a:rPr lang="zh-CN" altLang="en-US" b="1" smtClean="0">
                <a:solidFill>
                  <a:schemeClr val="tx1"/>
                </a:solidFill>
                <a:latin typeface="微软雅黑" pitchFamily="34" charset="-122"/>
                <a:ea typeface="微软雅黑" pitchFamily="34" charset="-122"/>
              </a:rPr>
              <a:t>服务器配置</a:t>
            </a:r>
            <a:r>
              <a:rPr lang="en-US" altLang="zh-CN" b="1" smtClean="0">
                <a:solidFill>
                  <a:schemeClr val="tx1"/>
                </a:solidFill>
                <a:latin typeface="微软雅黑" pitchFamily="34" charset="-122"/>
                <a:ea typeface="微软雅黑" pitchFamily="34" charset="-122"/>
              </a:rPr>
              <a:t>1</a:t>
            </a:r>
          </a:p>
        </p:txBody>
      </p:sp>
      <p:sp>
        <p:nvSpPr>
          <p:cNvPr id="82949" name="Rectangle 3"/>
          <p:cNvSpPr>
            <a:spLocks noGrp="1"/>
          </p:cNvSpPr>
          <p:nvPr>
            <p:ph idx="1"/>
          </p:nvPr>
        </p:nvSpPr>
        <p:spPr/>
        <p:txBody>
          <a:bodyPr/>
          <a:lstStyle/>
          <a:p>
            <a:pPr eaLnBrk="1" hangingPunct="1">
              <a:lnSpc>
                <a:spcPct val="90000"/>
              </a:lnSpc>
            </a:pPr>
            <a:r>
              <a:rPr lang="en-US" altLang="zh-CN" sz="2400" b="1" dirty="0" smtClean="0"/>
              <a:t>1</a:t>
            </a:r>
            <a:r>
              <a:rPr lang="zh-CN" altLang="en-US" sz="2400" b="1" dirty="0" smtClean="0"/>
              <a:t>、修改 </a:t>
            </a:r>
            <a:r>
              <a:rPr lang="en-US" altLang="zh-CN" sz="2400" b="1" dirty="0" smtClean="0"/>
              <a:t>/etc/exports </a:t>
            </a:r>
            <a:r>
              <a:rPr lang="zh-CN" altLang="en-US" sz="2400" b="1" dirty="0" smtClean="0"/>
              <a:t>文件</a:t>
            </a:r>
          </a:p>
          <a:p>
            <a:pPr eaLnBrk="1" hangingPunct="1">
              <a:lnSpc>
                <a:spcPct val="90000"/>
              </a:lnSpc>
              <a:buFont typeface="Wingdings 3" pitchFamily="18" charset="2"/>
              <a:buNone/>
            </a:pPr>
            <a:r>
              <a:rPr lang="en-US" altLang="zh-CN" sz="1600" dirty="0" smtClean="0"/>
              <a:t># /etc/exports: the access control list for </a:t>
            </a:r>
            <a:r>
              <a:rPr lang="en-US" altLang="zh-CN" sz="1600" dirty="0" err="1" smtClean="0"/>
              <a:t>filesystems</a:t>
            </a:r>
            <a:r>
              <a:rPr lang="en-US" altLang="zh-CN" sz="1600" dirty="0" smtClean="0"/>
              <a:t> which may be exported</a:t>
            </a:r>
          </a:p>
          <a:p>
            <a:pPr eaLnBrk="1" hangingPunct="1">
              <a:lnSpc>
                <a:spcPct val="90000"/>
              </a:lnSpc>
              <a:buFont typeface="Wingdings 3" pitchFamily="18" charset="2"/>
              <a:buNone/>
            </a:pPr>
            <a:r>
              <a:rPr lang="en-US" altLang="zh-CN" sz="1600" dirty="0" smtClean="0"/>
              <a:t>#       to NFS clients.  See exports(5).</a:t>
            </a:r>
          </a:p>
          <a:p>
            <a:pPr eaLnBrk="1" hangingPunct="1">
              <a:lnSpc>
                <a:spcPct val="90000"/>
              </a:lnSpc>
              <a:buFont typeface="Wingdings 3" pitchFamily="18" charset="2"/>
              <a:buNone/>
            </a:pPr>
            <a:r>
              <a:rPr lang="en-US" altLang="zh-CN" sz="1600" dirty="0" smtClean="0"/>
              <a:t>#</a:t>
            </a:r>
          </a:p>
          <a:p>
            <a:pPr eaLnBrk="1" hangingPunct="1">
              <a:lnSpc>
                <a:spcPct val="90000"/>
              </a:lnSpc>
              <a:buFont typeface="Wingdings 3" pitchFamily="18" charset="2"/>
              <a:buNone/>
            </a:pPr>
            <a:r>
              <a:rPr lang="en-US" altLang="zh-CN" sz="1600" dirty="0" smtClean="0"/>
              <a:t># Example for NFSv2 and NFSv3:</a:t>
            </a:r>
          </a:p>
          <a:p>
            <a:pPr eaLnBrk="1" hangingPunct="1">
              <a:lnSpc>
                <a:spcPct val="90000"/>
              </a:lnSpc>
              <a:buFont typeface="Wingdings 3" pitchFamily="18" charset="2"/>
              <a:buNone/>
            </a:pPr>
            <a:r>
              <a:rPr lang="en-US" altLang="zh-CN" sz="1600" dirty="0" smtClean="0"/>
              <a:t># /</a:t>
            </a:r>
            <a:r>
              <a:rPr lang="en-US" altLang="zh-CN" sz="1600" dirty="0" err="1" smtClean="0"/>
              <a:t>srv</a:t>
            </a:r>
            <a:r>
              <a:rPr lang="en-US" altLang="zh-CN" sz="1600" dirty="0" smtClean="0"/>
              <a:t>/homes       hostname1(</a:t>
            </a:r>
            <a:r>
              <a:rPr lang="en-US" altLang="zh-CN" sz="1600" dirty="0" err="1" smtClean="0"/>
              <a:t>rw,sync</a:t>
            </a:r>
            <a:r>
              <a:rPr lang="en-US" altLang="zh-CN" sz="1600" dirty="0" smtClean="0"/>
              <a:t>) hostname2(</a:t>
            </a:r>
            <a:r>
              <a:rPr lang="en-US" altLang="zh-CN" sz="1600" dirty="0" err="1" smtClean="0"/>
              <a:t>ro,sync</a:t>
            </a:r>
            <a:r>
              <a:rPr lang="en-US" altLang="zh-CN" sz="1600" dirty="0" smtClean="0"/>
              <a:t>)</a:t>
            </a:r>
          </a:p>
          <a:p>
            <a:pPr eaLnBrk="1" hangingPunct="1">
              <a:lnSpc>
                <a:spcPct val="90000"/>
              </a:lnSpc>
              <a:buFont typeface="Wingdings 3" pitchFamily="18" charset="2"/>
              <a:buNone/>
            </a:pPr>
            <a:r>
              <a:rPr lang="en-US" altLang="zh-CN" sz="1600" dirty="0" smtClean="0"/>
              <a:t>#</a:t>
            </a:r>
          </a:p>
          <a:p>
            <a:pPr eaLnBrk="1" hangingPunct="1">
              <a:lnSpc>
                <a:spcPct val="90000"/>
              </a:lnSpc>
              <a:buFont typeface="Wingdings 3" pitchFamily="18" charset="2"/>
              <a:buNone/>
            </a:pPr>
            <a:r>
              <a:rPr lang="en-US" altLang="zh-CN" sz="1600" dirty="0" smtClean="0"/>
              <a:t># Example for NFSv4:</a:t>
            </a:r>
          </a:p>
          <a:p>
            <a:pPr eaLnBrk="1" hangingPunct="1">
              <a:lnSpc>
                <a:spcPct val="90000"/>
              </a:lnSpc>
              <a:buFont typeface="Wingdings 3" pitchFamily="18" charset="2"/>
              <a:buNone/>
            </a:pPr>
            <a:r>
              <a:rPr lang="en-US" altLang="zh-CN" sz="1600" dirty="0" smtClean="0"/>
              <a:t># /</a:t>
            </a:r>
            <a:r>
              <a:rPr lang="en-US" altLang="zh-CN" sz="1600" dirty="0" err="1" smtClean="0"/>
              <a:t>srv</a:t>
            </a:r>
            <a:r>
              <a:rPr lang="en-US" altLang="zh-CN" sz="1600" dirty="0" smtClean="0"/>
              <a:t>/nfs4        </a:t>
            </a:r>
            <a:r>
              <a:rPr lang="en-US" altLang="zh-CN" sz="1600" dirty="0" err="1" smtClean="0"/>
              <a:t>gss</a:t>
            </a:r>
            <a:r>
              <a:rPr lang="en-US" altLang="zh-CN" sz="1600" dirty="0" smtClean="0"/>
              <a:t>/krb5i(</a:t>
            </a:r>
            <a:r>
              <a:rPr lang="en-US" altLang="zh-CN" sz="1600" dirty="0" err="1" smtClean="0"/>
              <a:t>rw,sync,fsid</a:t>
            </a:r>
            <a:r>
              <a:rPr lang="en-US" altLang="zh-CN" sz="1600" dirty="0" smtClean="0"/>
              <a:t>=0,crossmnt)</a:t>
            </a:r>
          </a:p>
          <a:p>
            <a:pPr eaLnBrk="1" hangingPunct="1">
              <a:lnSpc>
                <a:spcPct val="90000"/>
              </a:lnSpc>
              <a:buFont typeface="Wingdings 3" pitchFamily="18" charset="2"/>
              <a:buNone/>
            </a:pPr>
            <a:r>
              <a:rPr lang="en-US" altLang="zh-CN" sz="1600" dirty="0" smtClean="0"/>
              <a:t>#/</a:t>
            </a:r>
            <a:r>
              <a:rPr lang="en-US" altLang="zh-CN" sz="1600" dirty="0" err="1" smtClean="0"/>
              <a:t>srv</a:t>
            </a:r>
            <a:r>
              <a:rPr lang="en-US" altLang="zh-CN" sz="1600" dirty="0" smtClean="0"/>
              <a:t>/nfs4/homes  </a:t>
            </a:r>
            <a:r>
              <a:rPr lang="en-US" altLang="zh-CN" sz="1600" dirty="0" err="1" smtClean="0"/>
              <a:t>gss</a:t>
            </a:r>
            <a:r>
              <a:rPr lang="en-US" altLang="zh-CN" sz="1600" dirty="0" smtClean="0"/>
              <a:t>/krb5i(</a:t>
            </a:r>
            <a:r>
              <a:rPr lang="en-US" altLang="zh-CN" sz="1600" dirty="0" err="1" smtClean="0"/>
              <a:t>rw,sync</a:t>
            </a:r>
            <a:r>
              <a:rPr lang="en-US" altLang="zh-CN" sz="1600" dirty="0" smtClean="0"/>
              <a:t>)</a:t>
            </a:r>
          </a:p>
          <a:p>
            <a:pPr eaLnBrk="1" hangingPunct="1">
              <a:lnSpc>
                <a:spcPct val="90000"/>
              </a:lnSpc>
              <a:buFont typeface="Wingdings 3" pitchFamily="18" charset="2"/>
              <a:buNone/>
            </a:pPr>
            <a:r>
              <a:rPr lang="en-US" altLang="zh-CN" sz="1600" b="1" dirty="0" smtClean="0">
                <a:solidFill>
                  <a:srgbClr val="3333FF"/>
                </a:solidFill>
              </a:rPr>
              <a:t>/source/</a:t>
            </a:r>
            <a:r>
              <a:rPr lang="en-US" altLang="zh-CN" sz="1600" b="1" dirty="0" err="1" smtClean="0">
                <a:solidFill>
                  <a:srgbClr val="3333FF"/>
                </a:solidFill>
              </a:rPr>
              <a:t>rootfs</a:t>
            </a:r>
            <a:r>
              <a:rPr lang="en-US" altLang="zh-CN" sz="1600" b="1" dirty="0" smtClean="0">
                <a:solidFill>
                  <a:srgbClr val="3333FF"/>
                </a:solidFill>
              </a:rPr>
              <a:t>  *(</a:t>
            </a:r>
            <a:r>
              <a:rPr lang="en-US" altLang="zh-CN" sz="1600" b="1" dirty="0" err="1" smtClean="0">
                <a:solidFill>
                  <a:srgbClr val="3333FF"/>
                </a:solidFill>
              </a:rPr>
              <a:t>rw,sync,no_root_squash,no_subtree_check</a:t>
            </a:r>
            <a:r>
              <a:rPr lang="en-US" altLang="zh-CN" sz="1600" b="1" dirty="0" smtClean="0">
                <a:solidFill>
                  <a:srgbClr val="3333FF"/>
                </a:solidFill>
              </a:rPr>
              <a:t>)</a:t>
            </a:r>
          </a:p>
          <a:p>
            <a:pPr eaLnBrk="1" hangingPunct="1">
              <a:lnSpc>
                <a:spcPct val="90000"/>
              </a:lnSpc>
              <a:buFont typeface="Wingdings 3" pitchFamily="18" charset="2"/>
              <a:buNone/>
            </a:pPr>
            <a:r>
              <a:rPr lang="zh-CN" altLang="en-US" sz="2000" dirty="0" smtClean="0"/>
              <a:t>格式说明：</a:t>
            </a:r>
          </a:p>
          <a:p>
            <a:pPr eaLnBrk="1" hangingPunct="1">
              <a:lnSpc>
                <a:spcPct val="90000"/>
              </a:lnSpc>
              <a:buFont typeface="Wingdings 3" pitchFamily="18" charset="2"/>
              <a:buNone/>
            </a:pPr>
            <a:r>
              <a:rPr lang="zh-CN" altLang="en-US" sz="1800" dirty="0" smtClean="0"/>
              <a:t>共享目录   主机名称</a:t>
            </a:r>
            <a:r>
              <a:rPr lang="en-US" altLang="zh-CN" sz="1800" dirty="0" smtClean="0"/>
              <a:t>1</a:t>
            </a:r>
            <a:r>
              <a:rPr lang="zh-CN" altLang="en-US" sz="1800" dirty="0" smtClean="0"/>
              <a:t>或者</a:t>
            </a:r>
            <a:r>
              <a:rPr lang="en-US" altLang="zh-CN" sz="1800" dirty="0" smtClean="0"/>
              <a:t>IP1</a:t>
            </a:r>
            <a:r>
              <a:rPr lang="zh-CN" altLang="en-US" sz="1800" dirty="0" smtClean="0"/>
              <a:t>（参数</a:t>
            </a:r>
            <a:r>
              <a:rPr lang="en-US" altLang="zh-CN" sz="1800" dirty="0" smtClean="0"/>
              <a:t>1,</a:t>
            </a:r>
            <a:r>
              <a:rPr lang="zh-CN" altLang="en-US" sz="1800" dirty="0" smtClean="0"/>
              <a:t>参数</a:t>
            </a:r>
            <a:r>
              <a:rPr lang="en-US" altLang="zh-CN" sz="1800" dirty="0" smtClean="0"/>
              <a:t>2,...) </a:t>
            </a:r>
          </a:p>
          <a:p>
            <a:pPr eaLnBrk="1" hangingPunct="1">
              <a:lnSpc>
                <a:spcPct val="90000"/>
              </a:lnSpc>
              <a:buFont typeface="Wingdings 3" pitchFamily="18" charset="2"/>
              <a:buNone/>
            </a:pPr>
            <a:r>
              <a:rPr lang="zh-CN" altLang="en-US" sz="1800" dirty="0" smtClean="0"/>
              <a:t>共享目录： 主机上要导出的目录</a:t>
            </a:r>
          </a:p>
          <a:p>
            <a:pPr eaLnBrk="1" hangingPunct="1">
              <a:lnSpc>
                <a:spcPct val="90000"/>
              </a:lnSpc>
              <a:buFont typeface="Wingdings 3" pitchFamily="18" charset="2"/>
              <a:buNone/>
            </a:pPr>
            <a:r>
              <a:rPr lang="zh-CN" altLang="en-US" sz="1800" dirty="0" smtClean="0"/>
              <a:t>主机名称或者</a:t>
            </a:r>
            <a:r>
              <a:rPr lang="en-US" altLang="zh-CN" sz="1800" dirty="0" smtClean="0"/>
              <a:t>IP</a:t>
            </a:r>
            <a:r>
              <a:rPr lang="zh-CN" altLang="en-US" sz="1800" dirty="0" smtClean="0"/>
              <a:t>：允许按照指定权限访问这个目录的远程主机（如：开发板）</a:t>
            </a:r>
          </a:p>
          <a:p>
            <a:pPr eaLnBrk="1" hangingPunct="1">
              <a:lnSpc>
                <a:spcPct val="90000"/>
              </a:lnSpc>
              <a:buFont typeface="Wingdings 3" pitchFamily="18" charset="2"/>
              <a:buNone/>
            </a:pPr>
            <a:r>
              <a:rPr lang="zh-CN" altLang="en-US" sz="1800" dirty="0" smtClean="0"/>
              <a:t>参数： 各种访问权限</a:t>
            </a:r>
          </a:p>
          <a:p>
            <a:pPr eaLnBrk="1" hangingPunct="1">
              <a:lnSpc>
                <a:spcPct val="90000"/>
              </a:lnSpc>
            </a:pPr>
            <a:endParaRPr lang="en-US" altLang="zh-CN" sz="1400" dirty="0" smtClean="0"/>
          </a:p>
        </p:txBody>
      </p:sp>
      <p:sp>
        <p:nvSpPr>
          <p:cNvPr id="82946"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p:cNvSpPr>
          <p:nvPr>
            <p:ph type="title"/>
          </p:nvPr>
        </p:nvSpPr>
        <p:spPr/>
        <p:txBody>
          <a:bodyPr>
            <a:normAutofit/>
          </a:bodyPr>
          <a:lstStyle/>
          <a:p>
            <a:pPr eaLnBrk="1" hangingPunct="1"/>
            <a:r>
              <a:rPr lang="en-US" altLang="zh-CN" b="1" smtClean="0">
                <a:solidFill>
                  <a:schemeClr val="tx1"/>
                </a:solidFill>
                <a:latin typeface="微软雅黑" pitchFamily="34" charset="-122"/>
                <a:ea typeface="微软雅黑" pitchFamily="34" charset="-122"/>
              </a:rPr>
              <a:t>Linux </a:t>
            </a:r>
            <a:r>
              <a:rPr lang="zh-CN" altLang="en-US" b="1" smtClean="0">
                <a:solidFill>
                  <a:schemeClr val="tx1"/>
                </a:solidFill>
                <a:latin typeface="微软雅黑" pitchFamily="34" charset="-122"/>
                <a:ea typeface="微软雅黑" pitchFamily="34" charset="-122"/>
              </a:rPr>
              <a:t>在嵌入式中应用的条件与前景</a:t>
            </a:r>
          </a:p>
        </p:txBody>
      </p:sp>
      <p:sp>
        <p:nvSpPr>
          <p:cNvPr id="18437" name="Rectangle 3"/>
          <p:cNvSpPr>
            <a:spLocks noGrp="1"/>
          </p:cNvSpPr>
          <p:nvPr>
            <p:ph idx="1"/>
          </p:nvPr>
        </p:nvSpPr>
        <p:spPr/>
        <p:txBody>
          <a:bodyPr>
            <a:normAutofit/>
          </a:bodyPr>
          <a:lstStyle/>
          <a:p>
            <a:pPr eaLnBrk="1" hangingPunct="1"/>
            <a:r>
              <a:rPr lang="zh-CN" altLang="en-US" sz="1800" dirty="0" smtClean="0">
                <a:latin typeface="华文楷体" pitchFamily="2" charset="-122"/>
                <a:ea typeface="华文楷体" pitchFamily="2" charset="-122"/>
                <a:cs typeface="Times New Roman" pitchFamily="18" charset="0"/>
              </a:rPr>
              <a:t>嵌入式系统越来越追求数字化、网络化和智能化。这就要要求整个嵌入式系统必须是开放的、提供标准的</a:t>
            </a:r>
            <a:r>
              <a:rPr lang="en-US" altLang="zh-CN" sz="1800" dirty="0" smtClean="0">
                <a:latin typeface="华文楷体" pitchFamily="2" charset="-122"/>
                <a:ea typeface="华文楷体" pitchFamily="2" charset="-122"/>
                <a:cs typeface="Times New Roman" pitchFamily="18" charset="0"/>
              </a:rPr>
              <a:t>API</a:t>
            </a:r>
            <a:r>
              <a:rPr lang="zh-CN" altLang="en-US" sz="1800" dirty="0" smtClean="0">
                <a:latin typeface="华文楷体" pitchFamily="2" charset="-122"/>
                <a:ea typeface="华文楷体" pitchFamily="2" charset="-122"/>
                <a:cs typeface="Times New Roman" pitchFamily="18" charset="0"/>
              </a:rPr>
              <a:t>，并且能够方便地与众多第三方的软硬件沟通。</a:t>
            </a:r>
          </a:p>
          <a:p>
            <a:pPr eaLnBrk="1" hangingPunct="1"/>
            <a:r>
              <a:rPr lang="en-US" altLang="zh-CN" sz="1800" dirty="0" smtClean="0">
                <a:latin typeface="华文楷体" pitchFamily="2" charset="-122"/>
                <a:ea typeface="华文楷体" pitchFamily="2" charset="-122"/>
                <a:cs typeface="Times New Roman" pitchFamily="18" charset="0"/>
              </a:rPr>
              <a:t>Linux</a:t>
            </a:r>
            <a:r>
              <a:rPr lang="zh-CN" altLang="en-US" sz="1800" dirty="0" smtClean="0">
                <a:latin typeface="华文楷体" pitchFamily="2" charset="-122"/>
                <a:ea typeface="华文楷体" pitchFamily="2" charset="-122"/>
                <a:cs typeface="Times New Roman" pitchFamily="18" charset="0"/>
              </a:rPr>
              <a:t>是在</a:t>
            </a:r>
            <a:r>
              <a:rPr lang="en-US" altLang="zh-CN" sz="1800" dirty="0" smtClean="0">
                <a:latin typeface="华文楷体" pitchFamily="2" charset="-122"/>
                <a:ea typeface="华文楷体" pitchFamily="2" charset="-122"/>
                <a:cs typeface="Times New Roman" pitchFamily="18" charset="0"/>
              </a:rPr>
              <a:t>GPL</a:t>
            </a:r>
            <a:r>
              <a:rPr lang="zh-CN" altLang="en-US" sz="1800" dirty="0" smtClean="0">
                <a:latin typeface="华文楷体" pitchFamily="2" charset="-122"/>
                <a:ea typeface="华文楷体" pitchFamily="2" charset="-122"/>
                <a:cs typeface="Times New Roman" pitchFamily="18" charset="0"/>
              </a:rPr>
              <a:t>协议下开放源码的系统，内核可以定制剪裁、功能强大、支持多种文件系统、网络功能及其强大、非常适合高端嵌入式系统。</a:t>
            </a:r>
          </a:p>
          <a:p>
            <a:pPr eaLnBrk="1" hangingPunct="1"/>
            <a:r>
              <a:rPr lang="zh-CN" altLang="en-US" sz="1800" dirty="0" smtClean="0">
                <a:latin typeface="华文楷体" pitchFamily="2" charset="-122"/>
                <a:ea typeface="华文楷体" pitchFamily="2" charset="-122"/>
                <a:cs typeface="Times New Roman" pitchFamily="18" charset="0"/>
              </a:rPr>
              <a:t>更重要的是 </a:t>
            </a:r>
            <a:r>
              <a:rPr lang="en-US" altLang="zh-CN" sz="1800" dirty="0" smtClean="0">
                <a:latin typeface="华文楷体" pitchFamily="2" charset="-122"/>
                <a:ea typeface="华文楷体" pitchFamily="2" charset="-122"/>
                <a:cs typeface="Times New Roman" pitchFamily="18" charset="0"/>
              </a:rPr>
              <a:t>linux </a:t>
            </a:r>
            <a:r>
              <a:rPr lang="zh-CN" altLang="en-US" sz="1800" dirty="0" smtClean="0">
                <a:latin typeface="华文楷体" pitchFamily="2" charset="-122"/>
                <a:ea typeface="华文楷体" pitchFamily="2" charset="-122"/>
                <a:cs typeface="Times New Roman" pitchFamily="18" charset="0"/>
              </a:rPr>
              <a:t>不仅仅支持</a:t>
            </a:r>
            <a:r>
              <a:rPr lang="en-US" altLang="zh-CN" sz="1800" dirty="0" smtClean="0">
                <a:latin typeface="华文楷体" pitchFamily="2" charset="-122"/>
                <a:ea typeface="华文楷体" pitchFamily="2" charset="-122"/>
                <a:cs typeface="Times New Roman" pitchFamily="18" charset="0"/>
              </a:rPr>
              <a:t>X86</a:t>
            </a:r>
            <a:r>
              <a:rPr lang="zh-CN" altLang="en-US" sz="1800" dirty="0" smtClean="0">
                <a:latin typeface="华文楷体" pitchFamily="2" charset="-122"/>
                <a:ea typeface="华文楷体" pitchFamily="2" charset="-122"/>
                <a:cs typeface="Times New Roman" pitchFamily="18" charset="0"/>
              </a:rPr>
              <a:t>体系结构的</a:t>
            </a:r>
            <a:r>
              <a:rPr lang="en-US" altLang="zh-CN" sz="1800" dirty="0" err="1" smtClean="0">
                <a:latin typeface="华文楷体" pitchFamily="2" charset="-122"/>
                <a:ea typeface="华文楷体" pitchFamily="2" charset="-122"/>
                <a:cs typeface="Times New Roman" pitchFamily="18" charset="0"/>
              </a:rPr>
              <a:t>cpu</a:t>
            </a:r>
            <a:r>
              <a:rPr lang="zh-CN" altLang="en-US" sz="1800" dirty="0" smtClean="0">
                <a:latin typeface="华文楷体" pitchFamily="2" charset="-122"/>
                <a:ea typeface="华文楷体" pitchFamily="2" charset="-122"/>
                <a:cs typeface="Times New Roman" pitchFamily="18" charset="0"/>
              </a:rPr>
              <a:t>，还支持众多的体系结构的 </a:t>
            </a:r>
            <a:r>
              <a:rPr lang="en-US" altLang="zh-CN" sz="1800" dirty="0" err="1" smtClean="0">
                <a:latin typeface="华文楷体" pitchFamily="2" charset="-122"/>
                <a:ea typeface="华文楷体" pitchFamily="2" charset="-122"/>
                <a:cs typeface="Times New Roman" pitchFamily="18" charset="0"/>
              </a:rPr>
              <a:t>cpu</a:t>
            </a:r>
            <a:r>
              <a:rPr lang="en-US" altLang="zh-CN" sz="1800" dirty="0" smtClean="0">
                <a:latin typeface="华文楷体" pitchFamily="2" charset="-122"/>
                <a:ea typeface="华文楷体" pitchFamily="2" charset="-122"/>
                <a:cs typeface="Times New Roman" pitchFamily="18" charset="0"/>
              </a:rPr>
              <a:t>/</a:t>
            </a:r>
            <a:r>
              <a:rPr lang="en-US" altLang="zh-CN" sz="1800" dirty="0" err="1" smtClean="0">
                <a:latin typeface="华文楷体" pitchFamily="2" charset="-122"/>
                <a:ea typeface="华文楷体" pitchFamily="2" charset="-122"/>
                <a:cs typeface="Times New Roman" pitchFamily="18" charset="0"/>
              </a:rPr>
              <a:t>mcu</a:t>
            </a:r>
            <a:r>
              <a:rPr lang="zh-CN" altLang="en-US" sz="1800" dirty="0" smtClean="0">
                <a:latin typeface="华文楷体" pitchFamily="2" charset="-122"/>
                <a:ea typeface="华文楷体" pitchFamily="2" charset="-122"/>
                <a:cs typeface="Times New Roman" pitchFamily="18" charset="0"/>
              </a:rPr>
              <a:t>。</a:t>
            </a:r>
          </a:p>
          <a:p>
            <a:pPr eaLnBrk="1" hangingPunct="1"/>
            <a:r>
              <a:rPr lang="en-US" altLang="zh-CN" sz="1800" dirty="0" smtClean="0">
                <a:latin typeface="华文楷体" pitchFamily="2" charset="-122"/>
                <a:ea typeface="华文楷体" pitchFamily="2" charset="-122"/>
                <a:cs typeface="Times New Roman" pitchFamily="18" charset="0"/>
              </a:rPr>
              <a:t>Android </a:t>
            </a:r>
            <a:r>
              <a:rPr lang="zh-CN" altLang="en-US" sz="1800" dirty="0" smtClean="0">
                <a:latin typeface="华文楷体" pitchFamily="2" charset="-122"/>
                <a:ea typeface="华文楷体" pitchFamily="2" charset="-122"/>
                <a:cs typeface="Times New Roman" pitchFamily="18" charset="0"/>
              </a:rPr>
              <a:t>系统最初就是基于</a:t>
            </a:r>
            <a:r>
              <a:rPr lang="en-US" altLang="zh-CN" sz="1800" dirty="0" smtClean="0">
                <a:latin typeface="华文楷体" pitchFamily="2" charset="-122"/>
                <a:ea typeface="华文楷体" pitchFamily="2" charset="-122"/>
                <a:cs typeface="Times New Roman" pitchFamily="18" charset="0"/>
              </a:rPr>
              <a:t>linux-2.6.23</a:t>
            </a:r>
            <a:r>
              <a:rPr lang="zh-CN" altLang="en-US" sz="1800" dirty="0" smtClean="0">
                <a:latin typeface="华文楷体" pitchFamily="2" charset="-122"/>
                <a:ea typeface="华文楷体" pitchFamily="2" charset="-122"/>
                <a:cs typeface="Times New Roman" pitchFamily="18" charset="0"/>
              </a:rPr>
              <a:t>的。硬件基本要求 </a:t>
            </a:r>
            <a:r>
              <a:rPr lang="en-US" altLang="zh-CN" sz="1800" dirty="0" smtClean="0">
                <a:latin typeface="华文楷体" pitchFamily="2" charset="-122"/>
                <a:ea typeface="华文楷体" pitchFamily="2" charset="-122"/>
                <a:cs typeface="Times New Roman" pitchFamily="18" charset="0"/>
              </a:rPr>
              <a:t>armv5 ARM926EJ-S 200Mhz 64M</a:t>
            </a:r>
          </a:p>
          <a:p>
            <a:pPr eaLnBrk="1" hangingPunct="1"/>
            <a:r>
              <a:rPr lang="en-US" altLang="zh-CN" sz="1800" dirty="0" smtClean="0">
                <a:latin typeface="华文楷体" pitchFamily="2" charset="-122"/>
                <a:ea typeface="华文楷体" pitchFamily="2" charset="-122"/>
                <a:cs typeface="Times New Roman" pitchFamily="18" charset="0"/>
                <a:hlinkClick r:id="rId3"/>
              </a:rPr>
              <a:t>http://code.google.com/p/android/downloads/list</a:t>
            </a:r>
            <a:r>
              <a:rPr lang="en-US" altLang="zh-CN" sz="1800" dirty="0" smtClean="0">
                <a:latin typeface="华文楷体" pitchFamily="2" charset="-122"/>
                <a:ea typeface="华文楷体" pitchFamily="2" charset="-122"/>
                <a:cs typeface="Times New Roman" pitchFamily="18" charset="0"/>
              </a:rPr>
              <a:t>  </a:t>
            </a:r>
            <a:r>
              <a:rPr lang="en-US" altLang="zh-CN" sz="1800" dirty="0" smtClean="0">
                <a:latin typeface="华文楷体" pitchFamily="2" charset="-122"/>
                <a:ea typeface="华文楷体" pitchFamily="2" charset="-122"/>
                <a:cs typeface="Times New Roman" pitchFamily="18" charset="0"/>
                <a:hlinkClick r:id="rId4"/>
              </a:rPr>
              <a:t>http://code.google.com/android/index.html</a:t>
            </a:r>
            <a:r>
              <a:rPr lang="en-US" altLang="zh-CN" sz="1800" dirty="0" smtClean="0">
                <a:latin typeface="华文楷体" pitchFamily="2" charset="-122"/>
                <a:ea typeface="华文楷体" pitchFamily="2" charset="-122"/>
                <a:cs typeface="Times New Roman" pitchFamily="18" charset="0"/>
              </a:rPr>
              <a:t> </a:t>
            </a:r>
          </a:p>
          <a:p>
            <a:pPr lvl="1" eaLnBrk="1" hangingPunct="1"/>
            <a:r>
              <a:rPr lang="en-US" altLang="zh-CN" sz="1800" dirty="0" smtClean="0">
                <a:latin typeface="华文楷体" pitchFamily="2" charset="-122"/>
                <a:ea typeface="华文楷体" pitchFamily="2" charset="-122"/>
                <a:cs typeface="Times New Roman" pitchFamily="18" charset="0"/>
                <a:hlinkClick r:id="rId5"/>
              </a:rPr>
              <a:t>http://www.androidcn.net/</a:t>
            </a:r>
            <a:r>
              <a:rPr lang="en-US" altLang="zh-CN" sz="1800" dirty="0" smtClean="0">
                <a:latin typeface="华文楷体" pitchFamily="2" charset="-122"/>
                <a:ea typeface="华文楷体" pitchFamily="2" charset="-122"/>
                <a:cs typeface="Times New Roman" pitchFamily="18" charset="0"/>
              </a:rPr>
              <a:t>  </a:t>
            </a:r>
            <a:r>
              <a:rPr lang="en-US" altLang="zh-CN" sz="1800" dirty="0" smtClean="0">
                <a:latin typeface="华文楷体" pitchFamily="2" charset="-122"/>
                <a:ea typeface="华文楷体" pitchFamily="2" charset="-122"/>
                <a:cs typeface="Times New Roman" pitchFamily="18" charset="0"/>
                <a:hlinkClick r:id="rId6"/>
              </a:rPr>
              <a:t>http://www.androidin.com/</a:t>
            </a:r>
            <a:r>
              <a:rPr lang="en-US" altLang="zh-CN" sz="1800" dirty="0" smtClean="0">
                <a:latin typeface="华文楷体" pitchFamily="2" charset="-122"/>
                <a:ea typeface="华文楷体" pitchFamily="2" charset="-122"/>
                <a:cs typeface="Times New Roman" pitchFamily="18" charset="0"/>
              </a:rPr>
              <a:t> </a:t>
            </a:r>
          </a:p>
          <a:p>
            <a:pPr eaLnBrk="1" hangingPunct="1"/>
            <a:r>
              <a:rPr lang="zh-CN" altLang="en-US" sz="1800" dirty="0" smtClean="0">
                <a:latin typeface="华文楷体" pitchFamily="2" charset="-122"/>
                <a:ea typeface="华文楷体" pitchFamily="2" charset="-122"/>
                <a:cs typeface="Times New Roman" pitchFamily="18" charset="0"/>
              </a:rPr>
              <a:t>另外 </a:t>
            </a:r>
            <a:r>
              <a:rPr lang="en-US" altLang="zh-CN" sz="1800" dirty="0" err="1" smtClean="0">
                <a:latin typeface="华文楷体" pitchFamily="2" charset="-122"/>
                <a:ea typeface="华文楷体" pitchFamily="2" charset="-122"/>
                <a:cs typeface="Times New Roman" pitchFamily="18" charset="0"/>
              </a:rPr>
              <a:t>intel</a:t>
            </a:r>
            <a:r>
              <a:rPr lang="zh-CN" altLang="en-US" sz="1800" dirty="0" smtClean="0">
                <a:latin typeface="华文楷体" pitchFamily="2" charset="-122"/>
                <a:ea typeface="华文楷体" pitchFamily="2" charset="-122"/>
                <a:cs typeface="Times New Roman" pitchFamily="18" charset="0"/>
              </a:rPr>
              <a:t>，</a:t>
            </a:r>
            <a:r>
              <a:rPr lang="en-US" altLang="zh-CN" sz="1800" dirty="0" err="1" smtClean="0">
                <a:latin typeface="华文楷体" pitchFamily="2" charset="-122"/>
                <a:ea typeface="华文楷体" pitchFamily="2" charset="-122"/>
                <a:cs typeface="Times New Roman" pitchFamily="18" charset="0"/>
              </a:rPr>
              <a:t>amd</a:t>
            </a:r>
            <a:r>
              <a:rPr lang="en-US" altLang="zh-CN" sz="1800" dirty="0" smtClean="0">
                <a:latin typeface="华文楷体" pitchFamily="2" charset="-122"/>
                <a:ea typeface="华文楷体" pitchFamily="2" charset="-122"/>
                <a:cs typeface="Times New Roman" pitchFamily="18" charset="0"/>
              </a:rPr>
              <a:t> </a:t>
            </a:r>
            <a:r>
              <a:rPr lang="zh-CN" altLang="en-US" sz="1800" dirty="0" smtClean="0">
                <a:latin typeface="华文楷体" pitchFamily="2" charset="-122"/>
                <a:ea typeface="华文楷体" pitchFamily="2" charset="-122"/>
                <a:cs typeface="Times New Roman" pitchFamily="18" charset="0"/>
              </a:rPr>
              <a:t>也在涉足嵌入式领域，联想已经推出了基于</a:t>
            </a:r>
            <a:r>
              <a:rPr lang="en-US" altLang="zh-CN" sz="1800" dirty="0" smtClean="0">
                <a:latin typeface="华文楷体" pitchFamily="2" charset="-122"/>
                <a:ea typeface="华文楷体" pitchFamily="2" charset="-122"/>
                <a:cs typeface="Times New Roman" pitchFamily="18" charset="0"/>
              </a:rPr>
              <a:t>atom</a:t>
            </a:r>
            <a:r>
              <a:rPr lang="zh-CN" altLang="en-US" sz="1800" dirty="0" smtClean="0">
                <a:latin typeface="华文楷体" pitchFamily="2" charset="-122"/>
                <a:ea typeface="华文楷体" pitchFamily="2" charset="-122"/>
                <a:cs typeface="Times New Roman" pitchFamily="18" charset="0"/>
              </a:rPr>
              <a:t>控制器的</a:t>
            </a:r>
            <a:r>
              <a:rPr lang="en-US" altLang="zh-CN" sz="1800" dirty="0" smtClean="0">
                <a:latin typeface="华文楷体" pitchFamily="2" charset="-122"/>
                <a:ea typeface="华文楷体" pitchFamily="2" charset="-122"/>
                <a:cs typeface="Times New Roman" pitchFamily="18" charset="0"/>
              </a:rPr>
              <a:t>mid</a:t>
            </a:r>
            <a:r>
              <a:rPr lang="zh-CN" altLang="en-US" sz="1800" dirty="0" smtClean="0">
                <a:latin typeface="华文楷体" pitchFamily="2" charset="-122"/>
                <a:ea typeface="华文楷体" pitchFamily="2" charset="-122"/>
                <a:cs typeface="Times New Roman" pitchFamily="18" charset="0"/>
              </a:rPr>
              <a:t>产品，据悉苹果也正在采用</a:t>
            </a:r>
            <a:r>
              <a:rPr lang="en-US" altLang="zh-CN" sz="1800" dirty="0" smtClean="0">
                <a:latin typeface="华文楷体" pitchFamily="2" charset="-122"/>
                <a:ea typeface="华文楷体" pitchFamily="2" charset="-122"/>
                <a:cs typeface="Times New Roman" pitchFamily="18" charset="0"/>
              </a:rPr>
              <a:t>atom</a:t>
            </a:r>
            <a:r>
              <a:rPr lang="zh-CN" altLang="en-US" sz="1800" dirty="0" smtClean="0">
                <a:latin typeface="华文楷体" pitchFamily="2" charset="-122"/>
                <a:ea typeface="华文楷体" pitchFamily="2" charset="-122"/>
                <a:cs typeface="Times New Roman" pitchFamily="18" charset="0"/>
              </a:rPr>
              <a:t>控制器开发产品。随着</a:t>
            </a:r>
            <a:r>
              <a:rPr lang="en-US" altLang="zh-CN" sz="1800" dirty="0" err="1" smtClean="0">
                <a:latin typeface="华文楷体" pitchFamily="2" charset="-122"/>
                <a:ea typeface="华文楷体" pitchFamily="2" charset="-122"/>
                <a:cs typeface="Times New Roman" pitchFamily="18" charset="0"/>
              </a:rPr>
              <a:t>intel</a:t>
            </a:r>
            <a:r>
              <a:rPr lang="zh-CN" altLang="en-US" sz="1800" dirty="0" smtClean="0">
                <a:latin typeface="华文楷体" pitchFamily="2" charset="-122"/>
                <a:ea typeface="华文楷体" pitchFamily="2" charset="-122"/>
                <a:cs typeface="Times New Roman" pitchFamily="18" charset="0"/>
              </a:rPr>
              <a:t>，</a:t>
            </a:r>
            <a:r>
              <a:rPr lang="en-US" altLang="zh-CN" sz="1800" dirty="0" err="1" smtClean="0">
                <a:latin typeface="华文楷体" pitchFamily="2" charset="-122"/>
                <a:ea typeface="华文楷体" pitchFamily="2" charset="-122"/>
                <a:cs typeface="Times New Roman" pitchFamily="18" charset="0"/>
              </a:rPr>
              <a:t>amd</a:t>
            </a:r>
            <a:r>
              <a:rPr lang="zh-CN" altLang="en-US" sz="1800" dirty="0" smtClean="0">
                <a:latin typeface="华文楷体" pitchFamily="2" charset="-122"/>
                <a:ea typeface="华文楷体" pitchFamily="2" charset="-122"/>
                <a:cs typeface="Times New Roman" pitchFamily="18" charset="0"/>
              </a:rPr>
              <a:t>的处理器在嵌入式领域中的优化，智能网络终端产品很快将大众化。</a:t>
            </a:r>
          </a:p>
          <a:p>
            <a:pPr eaLnBrk="1" hangingPunct="1"/>
            <a:r>
              <a:rPr lang="zh-CN" altLang="en-US" sz="1800" dirty="0" smtClean="0">
                <a:latin typeface="华文楷体" pitchFamily="2" charset="-122"/>
                <a:ea typeface="华文楷体" pitchFamily="2" charset="-122"/>
                <a:cs typeface="Times New Roman" pitchFamily="18" charset="0"/>
              </a:rPr>
              <a:t>相信</a:t>
            </a:r>
            <a:r>
              <a:rPr lang="en-US" altLang="zh-CN" sz="1800" dirty="0" smtClean="0">
                <a:latin typeface="华文楷体" pitchFamily="2" charset="-122"/>
                <a:ea typeface="华文楷体" pitchFamily="2" charset="-122"/>
                <a:cs typeface="Times New Roman" pitchFamily="18" charset="0"/>
              </a:rPr>
              <a:t>linux</a:t>
            </a:r>
            <a:r>
              <a:rPr lang="zh-CN" altLang="en-US" sz="1800" dirty="0" smtClean="0">
                <a:latin typeface="华文楷体" pitchFamily="2" charset="-122"/>
                <a:ea typeface="华文楷体" pitchFamily="2" charset="-122"/>
                <a:cs typeface="Times New Roman" pitchFamily="18" charset="0"/>
              </a:rPr>
              <a:t>在嵌入式领域的应用将更加广泛。</a:t>
            </a:r>
          </a:p>
        </p:txBody>
      </p:sp>
      <p:sp>
        <p:nvSpPr>
          <p:cNvPr id="18434"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pPr eaLnBrk="1" hangingPunct="1"/>
            <a:r>
              <a:rPr lang="zh-CN" altLang="en-US" b="1" smtClean="0">
                <a:solidFill>
                  <a:schemeClr val="tx1"/>
                </a:solidFill>
                <a:latin typeface="微软雅黑" pitchFamily="34" charset="-122"/>
                <a:ea typeface="微软雅黑" pitchFamily="34" charset="-122"/>
              </a:rPr>
              <a:t>主机端</a:t>
            </a:r>
            <a:r>
              <a:rPr lang="en-US" altLang="zh-CN" b="1" smtClean="0">
                <a:solidFill>
                  <a:schemeClr val="tx1"/>
                </a:solidFill>
                <a:latin typeface="微软雅黑" pitchFamily="34" charset="-122"/>
                <a:ea typeface="微软雅黑" pitchFamily="34" charset="-122"/>
              </a:rPr>
              <a:t>NFS</a:t>
            </a:r>
            <a:r>
              <a:rPr lang="zh-CN" altLang="en-US" b="1" smtClean="0">
                <a:solidFill>
                  <a:schemeClr val="tx1"/>
                </a:solidFill>
                <a:latin typeface="微软雅黑" pitchFamily="34" charset="-122"/>
                <a:ea typeface="微软雅黑" pitchFamily="34" charset="-122"/>
              </a:rPr>
              <a:t>服务器配置</a:t>
            </a:r>
            <a:r>
              <a:rPr lang="en-US" altLang="zh-CN" b="1" smtClean="0">
                <a:solidFill>
                  <a:schemeClr val="tx1"/>
                </a:solidFill>
                <a:latin typeface="微软雅黑" pitchFamily="34" charset="-122"/>
                <a:ea typeface="微软雅黑" pitchFamily="34" charset="-122"/>
              </a:rPr>
              <a:t>2</a:t>
            </a:r>
          </a:p>
        </p:txBody>
      </p:sp>
      <p:sp>
        <p:nvSpPr>
          <p:cNvPr id="83973" name="Rectangle 3"/>
          <p:cNvSpPr>
            <a:spLocks noGrp="1"/>
          </p:cNvSpPr>
          <p:nvPr>
            <p:ph idx="1"/>
          </p:nvPr>
        </p:nvSpPr>
        <p:spPr/>
        <p:txBody>
          <a:bodyPr/>
          <a:lstStyle/>
          <a:p>
            <a:pPr eaLnBrk="1" hangingPunct="1">
              <a:lnSpc>
                <a:spcPct val="80000"/>
              </a:lnSpc>
              <a:buFont typeface="Wingdings 3" pitchFamily="18" charset="2"/>
              <a:buNone/>
            </a:pPr>
            <a:r>
              <a:rPr lang="zh-CN" altLang="en-US" sz="1800" dirty="0" smtClean="0"/>
              <a:t>参数说明</a:t>
            </a:r>
          </a:p>
          <a:p>
            <a:pPr eaLnBrk="1" hangingPunct="1">
              <a:lnSpc>
                <a:spcPct val="80000"/>
              </a:lnSpc>
              <a:buFont typeface="Wingdings 3" pitchFamily="18" charset="2"/>
              <a:buNone/>
            </a:pPr>
            <a:r>
              <a:rPr lang="en-US" altLang="zh-CN" sz="1800" dirty="0" err="1" smtClean="0"/>
              <a:t>ro</a:t>
            </a:r>
            <a:r>
              <a:rPr lang="en-US" altLang="zh-CN" sz="1800" dirty="0" smtClean="0"/>
              <a:t>      </a:t>
            </a:r>
            <a:r>
              <a:rPr lang="zh-CN" altLang="en-US" sz="1800" dirty="0" smtClean="0"/>
              <a:t>具有只读权限</a:t>
            </a:r>
          </a:p>
          <a:p>
            <a:pPr eaLnBrk="1" hangingPunct="1">
              <a:lnSpc>
                <a:spcPct val="80000"/>
              </a:lnSpc>
              <a:buFont typeface="Wingdings 3" pitchFamily="18" charset="2"/>
              <a:buNone/>
            </a:pPr>
            <a:r>
              <a:rPr lang="en-US" altLang="zh-CN" sz="1800" dirty="0" err="1" smtClean="0"/>
              <a:t>rw</a:t>
            </a:r>
            <a:r>
              <a:rPr lang="en-US" altLang="zh-CN" sz="1800" dirty="0" smtClean="0"/>
              <a:t>     </a:t>
            </a:r>
            <a:r>
              <a:rPr lang="zh-CN" altLang="en-US" sz="1800" dirty="0" smtClean="0"/>
              <a:t>具有读写权限</a:t>
            </a:r>
          </a:p>
          <a:p>
            <a:pPr eaLnBrk="1" hangingPunct="1">
              <a:lnSpc>
                <a:spcPct val="80000"/>
              </a:lnSpc>
              <a:buFont typeface="Wingdings 3" pitchFamily="18" charset="2"/>
              <a:buNone/>
            </a:pPr>
            <a:r>
              <a:rPr lang="en-US" altLang="zh-CN" sz="1800" dirty="0" err="1" smtClean="0"/>
              <a:t>no_root_squash</a:t>
            </a:r>
            <a:r>
              <a:rPr lang="en-US" altLang="zh-CN" sz="1800" dirty="0" smtClean="0"/>
              <a:t>      </a:t>
            </a:r>
            <a:r>
              <a:rPr lang="zh-CN" altLang="en-US" sz="1800" dirty="0" smtClean="0"/>
              <a:t>如果客户端是</a:t>
            </a:r>
            <a:r>
              <a:rPr lang="en-US" altLang="zh-CN" sz="1800" dirty="0" smtClean="0"/>
              <a:t>root</a:t>
            </a:r>
            <a:r>
              <a:rPr lang="zh-CN" altLang="en-US" sz="1800" dirty="0" smtClean="0"/>
              <a:t>的话，那么他对这个目录具有</a:t>
            </a:r>
            <a:r>
              <a:rPr lang="en-US" altLang="zh-CN" sz="1800" dirty="0" smtClean="0"/>
              <a:t>root</a:t>
            </a:r>
            <a:r>
              <a:rPr lang="zh-CN" altLang="en-US" sz="1800" dirty="0" smtClean="0"/>
              <a:t>的权限</a:t>
            </a:r>
          </a:p>
          <a:p>
            <a:pPr>
              <a:lnSpc>
                <a:spcPct val="80000"/>
              </a:lnSpc>
              <a:buNone/>
            </a:pPr>
            <a:r>
              <a:rPr lang="en-US" altLang="zh-CN" sz="1800" dirty="0" err="1" smtClean="0"/>
              <a:t>root_squash</a:t>
            </a:r>
            <a:r>
              <a:rPr lang="en-US" altLang="zh-CN" sz="1800" dirty="0" smtClean="0"/>
              <a:t>      </a:t>
            </a:r>
            <a:r>
              <a:rPr lang="zh-CN" altLang="en-US" sz="1800" dirty="0" smtClean="0"/>
              <a:t>如果客户端是</a:t>
            </a:r>
            <a:r>
              <a:rPr lang="en-US" altLang="zh-CN" sz="1800" dirty="0" smtClean="0"/>
              <a:t>root</a:t>
            </a:r>
            <a:r>
              <a:rPr lang="zh-CN" altLang="en-US" sz="1800" dirty="0" smtClean="0"/>
              <a:t>的话，那么他的权限被限制为匿名使用者</a:t>
            </a:r>
          </a:p>
          <a:p>
            <a:pPr>
              <a:lnSpc>
                <a:spcPct val="80000"/>
              </a:lnSpc>
              <a:buNone/>
            </a:pPr>
            <a:r>
              <a:rPr lang="en-US" altLang="zh-CN" sz="1800" dirty="0" err="1" smtClean="0"/>
              <a:t>all_squash</a:t>
            </a:r>
            <a:r>
              <a:rPr lang="en-US" altLang="zh-CN" sz="1800" dirty="0" smtClean="0"/>
              <a:t>       </a:t>
            </a:r>
            <a:r>
              <a:rPr lang="zh-CN" altLang="en-US" sz="1800" dirty="0" smtClean="0"/>
              <a:t>不论客户端是什么身份，他的权限都将被限制为匿名使用者</a:t>
            </a:r>
          </a:p>
          <a:p>
            <a:pPr eaLnBrk="1" hangingPunct="1">
              <a:lnSpc>
                <a:spcPct val="80000"/>
              </a:lnSpc>
              <a:buFont typeface="Wingdings 3" pitchFamily="18" charset="2"/>
              <a:buNone/>
            </a:pPr>
            <a:r>
              <a:rPr lang="en-US" altLang="zh-CN" sz="1800" dirty="0" smtClean="0"/>
              <a:t>sync            </a:t>
            </a:r>
            <a:r>
              <a:rPr lang="zh-CN" altLang="en-US" sz="1800" dirty="0" smtClean="0"/>
              <a:t>文件同步写入到内存和硬盘</a:t>
            </a:r>
          </a:p>
          <a:p>
            <a:pPr eaLnBrk="1" hangingPunct="1">
              <a:lnSpc>
                <a:spcPct val="80000"/>
              </a:lnSpc>
              <a:buFont typeface="Wingdings 3" pitchFamily="18" charset="2"/>
              <a:buNone/>
            </a:pPr>
            <a:r>
              <a:rPr lang="en-US" altLang="zh-CN" sz="1800" dirty="0" err="1" smtClean="0"/>
              <a:t>async</a:t>
            </a:r>
            <a:r>
              <a:rPr lang="en-US" altLang="zh-CN" sz="1800" dirty="0" smtClean="0"/>
              <a:t>           </a:t>
            </a:r>
            <a:r>
              <a:rPr lang="zh-CN" altLang="en-US" sz="1800" dirty="0" smtClean="0"/>
              <a:t>文件先写入到内存，而不是直接写入到硬盘</a:t>
            </a:r>
          </a:p>
          <a:p>
            <a:pPr eaLnBrk="1" hangingPunct="1">
              <a:lnSpc>
                <a:spcPct val="80000"/>
              </a:lnSpc>
              <a:buFont typeface="Wingdings 3" pitchFamily="18" charset="2"/>
              <a:buNone/>
            </a:pPr>
            <a:endParaRPr lang="zh-CN" altLang="en-US" sz="1400" dirty="0" smtClean="0"/>
          </a:p>
          <a:p>
            <a:pPr eaLnBrk="1" hangingPunct="1">
              <a:lnSpc>
                <a:spcPct val="80000"/>
              </a:lnSpc>
              <a:buFont typeface="Wingdings 3" pitchFamily="18" charset="2"/>
              <a:buNone/>
            </a:pPr>
            <a:r>
              <a:rPr lang="zh-CN" altLang="en-US" sz="1600" dirty="0" smtClean="0"/>
              <a:t> </a:t>
            </a:r>
            <a:r>
              <a:rPr lang="en-US" altLang="zh-CN" sz="2400" dirty="0" smtClean="0"/>
              <a:t>2</a:t>
            </a:r>
            <a:r>
              <a:rPr lang="zh-CN" altLang="en-US" sz="3200" dirty="0" smtClean="0"/>
              <a:t>、</a:t>
            </a:r>
            <a:r>
              <a:rPr lang="zh-CN" altLang="en-US" sz="2400" dirty="0" smtClean="0"/>
              <a:t>启动 </a:t>
            </a:r>
            <a:r>
              <a:rPr lang="en-US" altLang="zh-CN" sz="2400" dirty="0" err="1" smtClean="0"/>
              <a:t>nfs</a:t>
            </a:r>
            <a:r>
              <a:rPr lang="en-US" altLang="zh-CN" sz="2400" dirty="0" smtClean="0"/>
              <a:t> </a:t>
            </a:r>
            <a:r>
              <a:rPr lang="zh-CN" altLang="en-US" sz="2400" dirty="0" smtClean="0"/>
              <a:t>服务</a:t>
            </a:r>
            <a:endParaRPr lang="en-US" altLang="zh-CN" sz="2400" dirty="0" smtClean="0"/>
          </a:p>
          <a:p>
            <a:pPr eaLnBrk="1" hangingPunct="1">
              <a:lnSpc>
                <a:spcPct val="80000"/>
              </a:lnSpc>
              <a:buFont typeface="Wingdings 3" pitchFamily="18" charset="2"/>
              <a:buNone/>
            </a:pPr>
            <a:r>
              <a:rPr lang="en-US" altLang="zh-CN" sz="2000" dirty="0" smtClean="0"/>
              <a:t>$</a:t>
            </a:r>
            <a:r>
              <a:rPr lang="en-US" altLang="zh-CN" sz="2000" dirty="0" err="1" smtClean="0"/>
              <a:t>sudo</a:t>
            </a:r>
            <a:r>
              <a:rPr lang="en-US" altLang="zh-CN" sz="2000" dirty="0" smtClean="0"/>
              <a:t>  /etc/</a:t>
            </a:r>
            <a:r>
              <a:rPr lang="en-US" altLang="zh-CN" sz="2000" dirty="0" err="1" smtClean="0"/>
              <a:t>init.d</a:t>
            </a:r>
            <a:r>
              <a:rPr lang="en-US" altLang="zh-CN" sz="2000" dirty="0" smtClean="0"/>
              <a:t>/</a:t>
            </a:r>
            <a:r>
              <a:rPr lang="en-US" altLang="zh-CN" sz="2000" dirty="0" err="1" smtClean="0"/>
              <a:t>nfs</a:t>
            </a:r>
            <a:r>
              <a:rPr lang="en-US" altLang="zh-CN" sz="2000" dirty="0" smtClean="0"/>
              <a:t>-kernel-server  restart</a:t>
            </a:r>
          </a:p>
          <a:p>
            <a:pPr eaLnBrk="1" hangingPunct="1">
              <a:lnSpc>
                <a:spcPct val="80000"/>
              </a:lnSpc>
              <a:buFont typeface="Wingdings 3" pitchFamily="18" charset="2"/>
              <a:buNone/>
            </a:pPr>
            <a:endParaRPr lang="en-US" altLang="zh-CN" sz="1400" dirty="0" smtClean="0"/>
          </a:p>
          <a:p>
            <a:pPr eaLnBrk="1" hangingPunct="1">
              <a:lnSpc>
                <a:spcPct val="80000"/>
              </a:lnSpc>
              <a:buFont typeface="Wingdings 3" pitchFamily="18" charset="2"/>
              <a:buNone/>
            </a:pPr>
            <a:r>
              <a:rPr lang="en-US" altLang="zh-CN" sz="2400" dirty="0" smtClean="0"/>
              <a:t>3</a:t>
            </a:r>
            <a:r>
              <a:rPr lang="zh-CN" altLang="en-US" sz="2400" dirty="0" smtClean="0"/>
              <a:t>、</a:t>
            </a:r>
            <a:r>
              <a:rPr lang="en-US" altLang="zh-CN" sz="2400" dirty="0" smtClean="0"/>
              <a:t>/</a:t>
            </a:r>
            <a:r>
              <a:rPr lang="en-US" altLang="zh-CN" sz="2400" dirty="0" err="1" smtClean="0"/>
              <a:t>var</a:t>
            </a:r>
            <a:r>
              <a:rPr lang="en-US" altLang="zh-CN" sz="2400" dirty="0" smtClean="0"/>
              <a:t>/log/messages</a:t>
            </a:r>
            <a:endParaRPr lang="en-US" altLang="zh-CN" sz="1600" dirty="0" smtClean="0"/>
          </a:p>
          <a:p>
            <a:pPr eaLnBrk="1" hangingPunct="1">
              <a:lnSpc>
                <a:spcPct val="80000"/>
              </a:lnSpc>
              <a:buFont typeface="Wingdings 3" pitchFamily="18" charset="2"/>
              <a:buNone/>
            </a:pPr>
            <a:r>
              <a:rPr lang="zh-CN" altLang="en-US" sz="2000" dirty="0" smtClean="0"/>
              <a:t>远程：</a:t>
            </a:r>
            <a:r>
              <a:rPr lang="en-US" altLang="zh-CN" sz="2000" dirty="0" smtClean="0"/>
              <a:t>mount - t  </a:t>
            </a:r>
            <a:r>
              <a:rPr lang="en-US" altLang="zh-CN" sz="2000" dirty="0" err="1" smtClean="0"/>
              <a:t>nfs</a:t>
            </a:r>
            <a:r>
              <a:rPr lang="en-US" altLang="zh-CN" sz="2000" dirty="0" smtClean="0"/>
              <a:t>  192.168.1.2:/source/</a:t>
            </a:r>
            <a:r>
              <a:rPr lang="en-US" altLang="zh-CN" sz="2000" dirty="0" err="1" smtClean="0"/>
              <a:t>nfsroot</a:t>
            </a:r>
            <a:r>
              <a:rPr lang="en-US" altLang="zh-CN" sz="2000" dirty="0" smtClean="0"/>
              <a:t>   /</a:t>
            </a:r>
            <a:r>
              <a:rPr lang="en-US" altLang="zh-CN" sz="2000" dirty="0" err="1" smtClean="0"/>
              <a:t>mnt</a:t>
            </a:r>
            <a:r>
              <a:rPr lang="en-US" altLang="zh-CN" sz="2000" dirty="0" smtClean="0"/>
              <a:t>/</a:t>
            </a:r>
            <a:r>
              <a:rPr lang="en-US" altLang="zh-CN" sz="2000" dirty="0" err="1" smtClean="0"/>
              <a:t>nfs</a:t>
            </a:r>
            <a:endParaRPr lang="en-US" altLang="zh-CN" sz="1800" dirty="0" smtClean="0"/>
          </a:p>
          <a:p>
            <a:pPr eaLnBrk="1" hangingPunct="1">
              <a:lnSpc>
                <a:spcPct val="80000"/>
              </a:lnSpc>
            </a:pPr>
            <a:endParaRPr lang="en-US" altLang="zh-CN" sz="1400" dirty="0" smtClean="0"/>
          </a:p>
        </p:txBody>
      </p:sp>
      <p:sp>
        <p:nvSpPr>
          <p:cNvPr id="83970"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p:nvPr>
        </p:nvSpPr>
        <p:spPr/>
        <p:txBody>
          <a:bodyPr>
            <a:normAutofit/>
          </a:bodyPr>
          <a:lstStyle/>
          <a:p>
            <a:pPr eaLnBrk="1" hangingPunct="1"/>
            <a:r>
              <a:rPr lang="en-US" altLang="zh-CN" b="1" smtClean="0">
                <a:solidFill>
                  <a:schemeClr val="tx1"/>
                </a:solidFill>
                <a:latin typeface="微软雅黑" pitchFamily="34" charset="-122"/>
                <a:ea typeface="微软雅黑" pitchFamily="34" charset="-122"/>
              </a:rPr>
              <a:t>Linux </a:t>
            </a:r>
            <a:r>
              <a:rPr lang="zh-CN" altLang="en-US" b="1" smtClean="0">
                <a:solidFill>
                  <a:schemeClr val="tx1"/>
                </a:solidFill>
                <a:latin typeface="微软雅黑" pitchFamily="34" charset="-122"/>
                <a:ea typeface="微软雅黑" pitchFamily="34" charset="-122"/>
              </a:rPr>
              <a:t>在嵌入式应用中存在的问题</a:t>
            </a:r>
          </a:p>
        </p:txBody>
      </p:sp>
      <p:sp>
        <p:nvSpPr>
          <p:cNvPr id="19461" name="Rectangle 3"/>
          <p:cNvSpPr>
            <a:spLocks noGrp="1"/>
          </p:cNvSpPr>
          <p:nvPr>
            <p:ph idx="1"/>
          </p:nvPr>
        </p:nvSpPr>
        <p:spPr/>
        <p:txBody>
          <a:bodyPr>
            <a:normAutofit/>
          </a:bodyPr>
          <a:lstStyle/>
          <a:p>
            <a:pPr eaLnBrk="1" hangingPunct="1"/>
            <a:r>
              <a:rPr lang="zh-CN" altLang="en-US" smtClean="0">
                <a:latin typeface="华文楷体" pitchFamily="2" charset="-122"/>
                <a:ea typeface="华文楷体" pitchFamily="2" charset="-122"/>
              </a:rPr>
              <a:t>毕竟</a:t>
            </a:r>
            <a:r>
              <a:rPr lang="en-US" altLang="zh-CN" smtClean="0">
                <a:latin typeface="华文楷体" pitchFamily="2" charset="-122"/>
                <a:ea typeface="华文楷体" pitchFamily="2" charset="-122"/>
              </a:rPr>
              <a:t>linux</a:t>
            </a:r>
            <a:r>
              <a:rPr lang="zh-CN" altLang="en-US" smtClean="0">
                <a:latin typeface="华文楷体" pitchFamily="2" charset="-122"/>
                <a:ea typeface="华文楷体" pitchFamily="2" charset="-122"/>
              </a:rPr>
              <a:t>不是专为嵌入式应用而写的，</a:t>
            </a:r>
            <a:r>
              <a:rPr lang="en-US" altLang="zh-CN" smtClean="0">
                <a:latin typeface="华文楷体" pitchFamily="2" charset="-122"/>
                <a:ea typeface="华文楷体" pitchFamily="2" charset="-122"/>
              </a:rPr>
              <a:t>Linux</a:t>
            </a:r>
            <a:r>
              <a:rPr lang="zh-CN" altLang="en-US" smtClean="0">
                <a:latin typeface="华文楷体" pitchFamily="2" charset="-122"/>
                <a:ea typeface="华文楷体" pitchFamily="2" charset="-122"/>
              </a:rPr>
              <a:t>对硬件有一定要求，而嵌入式一般硬件资源有限制</a:t>
            </a:r>
          </a:p>
          <a:p>
            <a:pPr eaLnBrk="1" hangingPunct="1"/>
            <a:r>
              <a:rPr lang="en-US" altLang="zh-CN" smtClean="0">
                <a:latin typeface="华文楷体" pitchFamily="2" charset="-122"/>
                <a:ea typeface="华文楷体" pitchFamily="2" charset="-122"/>
              </a:rPr>
              <a:t>Linux</a:t>
            </a:r>
            <a:r>
              <a:rPr lang="zh-CN" altLang="en-US" smtClean="0">
                <a:latin typeface="华文楷体" pitchFamily="2" charset="-122"/>
                <a:ea typeface="华文楷体" pitchFamily="2" charset="-122"/>
              </a:rPr>
              <a:t>体系结构复杂，代码量大，不易理解和维护</a:t>
            </a:r>
          </a:p>
          <a:p>
            <a:pPr eaLnBrk="1" hangingPunct="1"/>
            <a:r>
              <a:rPr lang="en-US" altLang="zh-CN" smtClean="0">
                <a:latin typeface="华文楷体" pitchFamily="2" charset="-122"/>
                <a:ea typeface="华文楷体" pitchFamily="2" charset="-122"/>
              </a:rPr>
              <a:t>Linux</a:t>
            </a:r>
            <a:r>
              <a:rPr lang="zh-CN" altLang="en-US" smtClean="0">
                <a:latin typeface="华文楷体" pitchFamily="2" charset="-122"/>
                <a:ea typeface="华文楷体" pitchFamily="2" charset="-122"/>
              </a:rPr>
              <a:t>技术门槛相对较高</a:t>
            </a:r>
          </a:p>
          <a:p>
            <a:pPr eaLnBrk="1" hangingPunct="1"/>
            <a:r>
              <a:rPr lang="en-US" altLang="zh-CN" smtClean="0">
                <a:latin typeface="华文楷体" pitchFamily="2" charset="-122"/>
                <a:ea typeface="华文楷体" pitchFamily="2" charset="-122"/>
              </a:rPr>
              <a:t>Linux</a:t>
            </a:r>
            <a:r>
              <a:rPr lang="zh-CN" altLang="en-US" smtClean="0">
                <a:latin typeface="华文楷体" pitchFamily="2" charset="-122"/>
                <a:ea typeface="华文楷体" pitchFamily="2" charset="-122"/>
              </a:rPr>
              <a:t>虽然是开源的，但正在产品化时，如果遇到问题，大多都要自行解决；因为在产品化中遇到的问题是具体的，专业的，除非有专门的第三方公司支持，否则就只有自己解决了。</a:t>
            </a:r>
          </a:p>
          <a:p>
            <a:pPr eaLnBrk="1" hangingPunct="1"/>
            <a:r>
              <a:rPr lang="en-US" altLang="zh-CN" smtClean="0">
                <a:latin typeface="华文楷体" pitchFamily="2" charset="-122"/>
                <a:ea typeface="华文楷体" pitchFamily="2" charset="-122"/>
              </a:rPr>
              <a:t>Linux</a:t>
            </a:r>
            <a:r>
              <a:rPr lang="zh-CN" altLang="en-US" smtClean="0">
                <a:latin typeface="华文楷体" pitchFamily="2" charset="-122"/>
                <a:ea typeface="华文楷体" pitchFamily="2" charset="-122"/>
              </a:rPr>
              <a:t>上资源丰富，但正在用到产品中时，移植优化的工作量较大</a:t>
            </a:r>
          </a:p>
        </p:txBody>
      </p:sp>
      <p:sp>
        <p:nvSpPr>
          <p:cNvPr id="19458"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p:cNvSpPr>
          <p:nvPr>
            <p:ph type="title"/>
          </p:nvPr>
        </p:nvSpPr>
        <p:spPr/>
        <p:txBody>
          <a:bodyPr>
            <a:normAutofit/>
          </a:bodyPr>
          <a:lstStyle/>
          <a:p>
            <a:pPr eaLnBrk="1" hangingPunct="1"/>
            <a:r>
              <a:rPr lang="zh-CN" altLang="en-US" b="1" smtClean="0">
                <a:solidFill>
                  <a:schemeClr val="tx1"/>
                </a:solidFill>
                <a:latin typeface="微软雅黑" pitchFamily="34" charset="-122"/>
                <a:ea typeface="微软雅黑" pitchFamily="34" charset="-122"/>
              </a:rPr>
              <a:t>嵌入式</a:t>
            </a:r>
            <a:r>
              <a:rPr lang="en-US" altLang="zh-CN" b="1" smtClean="0">
                <a:solidFill>
                  <a:schemeClr val="tx1"/>
                </a:solidFill>
                <a:latin typeface="微软雅黑" pitchFamily="34" charset="-122"/>
                <a:ea typeface="微软雅黑" pitchFamily="34" charset="-122"/>
              </a:rPr>
              <a:t>Linux</a:t>
            </a:r>
            <a:r>
              <a:rPr lang="zh-CN" altLang="en-US" b="1" smtClean="0">
                <a:solidFill>
                  <a:schemeClr val="tx1"/>
                </a:solidFill>
                <a:latin typeface="微软雅黑" pitchFamily="34" charset="-122"/>
                <a:ea typeface="微软雅黑" pitchFamily="34" charset="-122"/>
              </a:rPr>
              <a:t>系统的基本组成和开发流程图</a:t>
            </a:r>
          </a:p>
        </p:txBody>
      </p:sp>
      <p:sp>
        <p:nvSpPr>
          <p:cNvPr id="6" name="内容占位符 5"/>
          <p:cNvSpPr>
            <a:spLocks noGrp="1"/>
          </p:cNvSpPr>
          <p:nvPr>
            <p:ph idx="1"/>
          </p:nvPr>
        </p:nvSpPr>
        <p:spPr/>
        <p:txBody>
          <a:bodyPr/>
          <a:lstStyle/>
          <a:p>
            <a:endParaRPr lang="zh-CN" altLang="en-US"/>
          </a:p>
        </p:txBody>
      </p:sp>
      <p:sp>
        <p:nvSpPr>
          <p:cNvPr id="20482" name="页脚占位符 3"/>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pic>
        <p:nvPicPr>
          <p:cNvPr id="20485" name="图片 5" descr="1.bmp"/>
          <p:cNvPicPr>
            <a:picLocks noChangeAspect="1"/>
          </p:cNvPicPr>
          <p:nvPr/>
        </p:nvPicPr>
        <p:blipFill>
          <a:blip r:embed="rId3"/>
          <a:srcRect/>
          <a:stretch>
            <a:fillRect/>
          </a:stretch>
        </p:blipFill>
        <p:spPr bwMode="auto">
          <a:xfrm>
            <a:off x="571500" y="1285875"/>
            <a:ext cx="8286750"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lIns="92075" tIns="46038" rIns="92075" bIns="46038" anchor="ctr"/>
          <a:lstStyle/>
          <a:p>
            <a:pPr eaLnBrk="1" hangingPunct="1">
              <a:defRPr/>
            </a:pPr>
            <a:r>
              <a:rPr lang="zh-CN" altLang="en-US" smtClean="0">
                <a:effectLst>
                  <a:outerShdw blurRad="38100" dist="38100" dir="2700000" algn="tl">
                    <a:srgbClr val="C0C0C0"/>
                  </a:outerShdw>
                </a:effectLst>
              </a:rPr>
              <a:t>嵌入式</a:t>
            </a:r>
            <a:r>
              <a:rPr lang="en-US" altLang="zh-CN" smtClean="0">
                <a:effectLst>
                  <a:outerShdw blurRad="38100" dist="38100" dir="2700000" algn="tl">
                    <a:srgbClr val="C0C0C0"/>
                  </a:outerShdw>
                </a:effectLst>
              </a:rPr>
              <a:t>Linux</a:t>
            </a:r>
            <a:r>
              <a:rPr lang="zh-CN" altLang="en-US" smtClean="0">
                <a:effectLst>
                  <a:outerShdw blurRad="38100" dist="38100" dir="2700000" algn="tl">
                    <a:srgbClr val="C0C0C0"/>
                  </a:outerShdw>
                </a:effectLst>
              </a:rPr>
              <a:t>内核结构</a:t>
            </a:r>
          </a:p>
        </p:txBody>
      </p:sp>
      <p:sp>
        <p:nvSpPr>
          <p:cNvPr id="21509" name="Rectangle 3"/>
          <p:cNvSpPr>
            <a:spLocks noGrp="1" noChangeArrowheads="1"/>
          </p:cNvSpPr>
          <p:nvPr>
            <p:ph idx="1"/>
          </p:nvPr>
        </p:nvSpPr>
        <p:spPr/>
        <p:txBody>
          <a:bodyPr lIns="92075" tIns="46038" rIns="92075" bIns="46038"/>
          <a:lstStyle/>
          <a:p>
            <a:pPr eaLnBrk="1" hangingPunct="1">
              <a:buFont typeface="Wingdings 3" pitchFamily="18" charset="2"/>
              <a:buNone/>
            </a:pPr>
            <a:r>
              <a:rPr lang="en-US" altLang="zh-CN" smtClean="0"/>
              <a:t>  </a:t>
            </a:r>
            <a:endParaRPr lang="zh-CN" altLang="zh-CN" smtClean="0"/>
          </a:p>
        </p:txBody>
      </p:sp>
      <p:sp>
        <p:nvSpPr>
          <p:cNvPr id="21506" name="页脚占位符 1"/>
          <p:cNvSpPr>
            <a:spLocks noGrp="1"/>
          </p:cNvSpPr>
          <p:nvPr>
            <p:ph type="ftr" sz="quarter" idx="11"/>
          </p:nvPr>
        </p:nvSpPr>
        <p:spPr bwMode="auto">
          <a:noFill/>
          <a:ln>
            <a:miter lim="800000"/>
            <a:headEnd/>
            <a:tailEnd/>
          </a:ln>
        </p:spPr>
        <p:txBody>
          <a:bodyPr/>
          <a:lstStyle/>
          <a:p>
            <a:r>
              <a:rPr lang="en-US" altLang="zh-CN" smtClean="0">
                <a:latin typeface="Arial" pitchFamily="34" charset="0"/>
                <a:cs typeface="Arial" pitchFamily="34" charset="0"/>
              </a:rPr>
              <a:t>www.embedu.org</a:t>
            </a:r>
          </a:p>
        </p:txBody>
      </p:sp>
      <p:pic>
        <p:nvPicPr>
          <p:cNvPr id="21510" name="Picture 4"/>
          <p:cNvPicPr>
            <a:picLocks noChangeAspect="1" noChangeArrowheads="1"/>
          </p:cNvPicPr>
          <p:nvPr/>
        </p:nvPicPr>
        <p:blipFill>
          <a:blip r:embed="rId3"/>
          <a:srcRect/>
          <a:stretch>
            <a:fillRect/>
          </a:stretch>
        </p:blipFill>
        <p:spPr bwMode="auto">
          <a:xfrm>
            <a:off x="1763713" y="1773238"/>
            <a:ext cx="7056437" cy="405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3_质朴">
  <a:themeElements>
    <a:clrScheme name="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3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内核二</Template>
  <TotalTime>2385</TotalTime>
  <Words>5517</Words>
  <Application>Microsoft Office PowerPoint</Application>
  <PresentationFormat>全屏显示(4:3)</PresentationFormat>
  <Paragraphs>856</Paragraphs>
  <Slides>60</Slides>
  <Notes>27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63" baseType="lpstr">
      <vt:lpstr>3_质朴</vt:lpstr>
      <vt:lpstr>Visio</vt:lpstr>
      <vt:lpstr>位图图像</vt:lpstr>
      <vt:lpstr>内容提纲</vt:lpstr>
      <vt:lpstr>嵌入式系统的应用领域</vt:lpstr>
      <vt:lpstr>什么是嵌入式系统</vt:lpstr>
      <vt:lpstr>通用嵌入式系统硬件组成部分</vt:lpstr>
      <vt:lpstr>通用嵌入式系统软件组成部分</vt:lpstr>
      <vt:lpstr>Linux 在嵌入式中应用的条件与前景</vt:lpstr>
      <vt:lpstr>Linux 在嵌入式应用中存在的问题</vt:lpstr>
      <vt:lpstr>嵌入式Linux系统的基本组成和开发流程图</vt:lpstr>
      <vt:lpstr>嵌入式Linux内核结构</vt:lpstr>
      <vt:lpstr>系统调用</vt:lpstr>
      <vt:lpstr>Android 系统的结构</vt:lpstr>
      <vt:lpstr>嵌入式Linux系统移植要点</vt:lpstr>
      <vt:lpstr>嵌入式Linux交叉开发环境硬件基本组成</vt:lpstr>
      <vt:lpstr>搭建嵌入式Linux开发环境的主要工作</vt:lpstr>
      <vt:lpstr>准备目标机代码</vt:lpstr>
      <vt:lpstr>为什么需要交叉编译？</vt:lpstr>
      <vt:lpstr>GNU工具集</vt:lpstr>
      <vt:lpstr>GCC简介</vt:lpstr>
      <vt:lpstr>GCC编译器的版本</vt:lpstr>
      <vt:lpstr>GCC简介</vt:lpstr>
      <vt:lpstr>编译器的作用</vt:lpstr>
      <vt:lpstr>编译器的主要组件</vt:lpstr>
      <vt:lpstr>GCC的执行过程</vt:lpstr>
      <vt:lpstr>“hello”的演变历程</vt:lpstr>
      <vt:lpstr>GCC的基本用法和选项 </vt:lpstr>
      <vt:lpstr>GCC使用实例</vt:lpstr>
      <vt:lpstr>GCC的错误类型及对策 </vt:lpstr>
      <vt:lpstr>Binutils</vt:lpstr>
      <vt:lpstr>readelf</vt:lpstr>
      <vt:lpstr>ELF可重定位目标文件示例</vt:lpstr>
      <vt:lpstr>查看“hello”的section的头信息</vt:lpstr>
      <vt:lpstr>as</vt:lpstr>
      <vt:lpstr>size</vt:lpstr>
      <vt:lpstr>size使用实例</vt:lpstr>
      <vt:lpstr>nm</vt:lpstr>
      <vt:lpstr>nmdemo.c实例</vt:lpstr>
      <vt:lpstr>nm使用</vt:lpstr>
      <vt:lpstr>strip</vt:lpstr>
      <vt:lpstr>strip使用</vt:lpstr>
      <vt:lpstr>strings</vt:lpstr>
      <vt:lpstr>objdump</vt:lpstr>
      <vt:lpstr>objdump使用</vt:lpstr>
      <vt:lpstr>objcopy</vt:lpstr>
      <vt:lpstr>addr2line</vt:lpstr>
      <vt:lpstr>addr2line练习</vt:lpstr>
      <vt:lpstr>GNU 交叉工具链</vt:lpstr>
      <vt:lpstr>GCC交叉编译器的生成</vt:lpstr>
      <vt:lpstr>交叉编译流程</vt:lpstr>
      <vt:lpstr>crosstool介绍</vt:lpstr>
      <vt:lpstr>crosstool-ng介绍</vt:lpstr>
      <vt:lpstr>PowerPoint 演示文稿</vt:lpstr>
      <vt:lpstr>嵌入式Linux开发模式</vt:lpstr>
      <vt:lpstr>PowerPoint 演示文稿</vt:lpstr>
      <vt:lpstr>主机、目标机通讯及为提供开发效率辅助方法介绍1</vt:lpstr>
      <vt:lpstr>主机、目标机通讯及为提供开发效率辅助方法介绍2</vt:lpstr>
      <vt:lpstr>主机端tftp服务器配置</vt:lpstr>
      <vt:lpstr>主机端tftp服务器配置</vt:lpstr>
      <vt:lpstr>主机、目标机通讯及为提供开发效率辅助方法介绍3</vt:lpstr>
      <vt:lpstr>主机端NFS服务器配置1</vt:lpstr>
      <vt:lpstr>主机端NFS服务器配置2</vt:lpstr>
    </vt:vector>
  </TitlesOfParts>
  <Company>www.x6x8.com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版权</dc:title>
  <dc:creator>微软用户</dc:creator>
  <cp:lastModifiedBy>曹忠明</cp:lastModifiedBy>
  <cp:revision>147</cp:revision>
  <dcterms:created xsi:type="dcterms:W3CDTF">2011-12-30T01:55:23Z</dcterms:created>
  <dcterms:modified xsi:type="dcterms:W3CDTF">2014-08-11T14:51:47Z</dcterms:modified>
</cp:coreProperties>
</file>