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7" r:id="rId2"/>
    <p:sldId id="285" r:id="rId3"/>
    <p:sldId id="286" r:id="rId4"/>
    <p:sldId id="281" r:id="rId5"/>
    <p:sldId id="282" r:id="rId6"/>
    <p:sldId id="284" r:id="rId7"/>
    <p:sldId id="280" r:id="rId8"/>
    <p:sldId id="28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88" r:id="rId18"/>
    <p:sldId id="289" r:id="rId19"/>
    <p:sldId id="290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07" autoAdjust="0"/>
  </p:normalViewPr>
  <p:slideViewPr>
    <p:cSldViewPr>
      <p:cViewPr varScale="1">
        <p:scale>
          <a:sx n="76" d="100"/>
          <a:sy n="76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FDBB-5622-443E-A517-7F0C538CDD36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E497-2AC0-47BA-8530-AE7D2A3CF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31108-86CC-47D9-8CB4-0010423E2C4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err="1" smtClean="0"/>
              <a:t>uboot</a:t>
            </a:r>
            <a:r>
              <a:rPr lang="zh-CN" altLang="en-US" dirty="0" smtClean="0"/>
              <a:t>下的目录可以分为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</a:t>
            </a:r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、平台相关的或开发板相关的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、通用的函数和通用的设备驱动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工具、实例程序、文档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E5DFB-79B7-470A-BBE2-879DC9DA34A9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第二阶段从</a:t>
            </a:r>
            <a:r>
              <a:rPr lang="en-US" altLang="zh-CN" smtClean="0"/>
              <a:t>lib_arm/board.c</a:t>
            </a:r>
            <a:r>
              <a:rPr lang="zh-CN" altLang="en-US" smtClean="0"/>
              <a:t>中的</a:t>
            </a:r>
            <a:r>
              <a:rPr lang="en-US" altLang="zh-CN" smtClean="0"/>
              <a:t>start_armboot</a:t>
            </a:r>
            <a:r>
              <a:rPr lang="zh-CN" altLang="en-US" smtClean="0"/>
              <a:t>函数开始。</a:t>
            </a:r>
          </a:p>
          <a:p>
            <a:pPr eaLnBrk="1" hangingPunct="1"/>
            <a:r>
              <a:rPr lang="zh-CN" altLang="en-US" smtClean="0"/>
              <a:t>主要完成的工作是：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、初始化本阶段要使用到的硬件设备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、检测系统内存映射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U-boot</a:t>
            </a:r>
            <a:r>
              <a:rPr lang="zh-CN" altLang="en-US" smtClean="0"/>
              <a:t>命令的格式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、为内核设置启动参数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EB4FC-43C6-48A5-A30B-9444D2106F55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主要完成的工作是：</a:t>
            </a:r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、初始化本阶段要使用到的硬件设备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、检测系统内存映射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U-boot</a:t>
            </a:r>
            <a:r>
              <a:rPr lang="zh-CN" altLang="en-US" dirty="0" smtClean="0"/>
              <a:t>命令的格式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、为内核设置启动参数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6A9BA-7A01-41AA-9C09-302949EFB0A9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参数列表存放位置</a:t>
            </a:r>
            <a:r>
              <a:rPr lang="en-US" altLang="zh-CN" dirty="0" smtClean="0"/>
              <a:t>20000100</a:t>
            </a:r>
          </a:p>
          <a:p>
            <a:pPr eaLnBrk="1" hangingPunct="1"/>
            <a:r>
              <a:rPr lang="zh-CN" altLang="en-US" dirty="0" smtClean="0"/>
              <a:t>平台号存放位置为</a:t>
            </a:r>
            <a:r>
              <a:rPr lang="en-US" altLang="zh-CN" dirty="0" smtClean="0"/>
              <a:t>r1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91A8A-3665-4666-AAAF-1052C0F78CD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90483-2FD5-4B01-BD90-396B60563AA1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common </a:t>
            </a:r>
            <a:r>
              <a:rPr lang="zh-CN" altLang="en-US" dirty="0" smtClean="0"/>
              <a:t>通用的函数，多是对下一层驱动程序的进一步封装</a:t>
            </a:r>
          </a:p>
          <a:p>
            <a:pPr eaLnBrk="1" hangingPunct="1"/>
            <a:r>
              <a:rPr lang="en-US" altLang="zh-CN" dirty="0" err="1" smtClean="0"/>
              <a:t>lib_generic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通用的库函数，比如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等</a:t>
            </a:r>
          </a:p>
          <a:p>
            <a:pPr eaLnBrk="1" hangingPunct="1"/>
            <a:r>
              <a:rPr lang="en-US" altLang="zh-CN" dirty="0" smtClean="0"/>
              <a:t>net </a:t>
            </a:r>
            <a:r>
              <a:rPr lang="zh-CN" altLang="en-US" dirty="0" smtClean="0"/>
              <a:t>各种网络协议</a:t>
            </a:r>
          </a:p>
          <a:p>
            <a:pPr eaLnBrk="1" hangingPunct="1"/>
            <a:r>
              <a:rPr lang="en-US" altLang="zh-CN" dirty="0" err="1" smtClean="0"/>
              <a:t>fs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文件系统</a:t>
            </a:r>
          </a:p>
          <a:p>
            <a:pPr eaLnBrk="1" hangingPunct="1"/>
            <a:r>
              <a:rPr lang="en-US" altLang="zh-CN" dirty="0" smtClean="0"/>
              <a:t>post </a:t>
            </a:r>
            <a:r>
              <a:rPr lang="zh-CN" altLang="en-US" dirty="0" smtClean="0"/>
              <a:t>上电自检程序</a:t>
            </a:r>
          </a:p>
          <a:p>
            <a:pPr eaLnBrk="1" hangingPunct="1"/>
            <a:r>
              <a:rPr lang="en-US" altLang="zh-CN" dirty="0" smtClean="0"/>
              <a:t>drivers </a:t>
            </a:r>
            <a:r>
              <a:rPr lang="zh-CN" altLang="en-US" dirty="0" smtClean="0"/>
              <a:t>各类具体设备的驱动程序，基本上可以通用，它们通过宏从外面映入平台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开发板相关的函数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39109-8183-4EEA-8C7A-23DCD73E123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U-Boot.bin</a:t>
            </a:r>
            <a:r>
              <a:rPr lang="zh-CN" altLang="en-US" smtClean="0"/>
              <a:t>：二进制可执行文件，它就是可以直接烧入</a:t>
            </a:r>
            <a:r>
              <a:rPr lang="en-US" altLang="zh-CN" smtClean="0"/>
              <a:t>ROM</a:t>
            </a:r>
            <a:r>
              <a:rPr lang="zh-CN" altLang="en-US" smtClean="0"/>
              <a:t>、</a:t>
            </a:r>
            <a:r>
              <a:rPr lang="en-US" altLang="zh-CN" smtClean="0"/>
              <a:t>NOR flash</a:t>
            </a:r>
            <a:r>
              <a:rPr lang="zh-CN" altLang="en-US" smtClean="0"/>
              <a:t>的文件</a:t>
            </a:r>
          </a:p>
          <a:p>
            <a:pPr eaLnBrk="1" hangingPunct="1"/>
            <a:r>
              <a:rPr lang="en-US" altLang="zh-CN" smtClean="0"/>
              <a:t>U-Boot</a:t>
            </a:r>
            <a:r>
              <a:rPr lang="zh-CN" altLang="en-US" smtClean="0"/>
              <a:t>：</a:t>
            </a:r>
            <a:r>
              <a:rPr lang="en-US" altLang="zh-CN" smtClean="0"/>
              <a:t>ELF</a:t>
            </a:r>
            <a:r>
              <a:rPr lang="zh-CN" altLang="en-US" smtClean="0"/>
              <a:t>格式的可执行文件</a:t>
            </a:r>
          </a:p>
          <a:p>
            <a:pPr eaLnBrk="1" hangingPunct="1"/>
            <a:r>
              <a:rPr lang="en-US" altLang="zh-CN" smtClean="0"/>
              <a:t>U-Boot.srec</a:t>
            </a:r>
            <a:r>
              <a:rPr lang="zh-CN" altLang="en-US" smtClean="0"/>
              <a:t>：</a:t>
            </a:r>
            <a:r>
              <a:rPr lang="en-US" altLang="zh-CN" smtClean="0"/>
              <a:t>Motorola S-Record</a:t>
            </a:r>
            <a:r>
              <a:rPr lang="zh-CN" altLang="en-US" smtClean="0"/>
              <a:t>格式的可执行文件</a:t>
            </a:r>
          </a:p>
          <a:p>
            <a:pPr eaLnBrk="1" hangingPunct="1"/>
            <a:r>
              <a:rPr lang="en-US" altLang="zh-CN" smtClean="0"/>
              <a:t>System.map</a:t>
            </a:r>
            <a:r>
              <a:rPr lang="zh-CN" altLang="en-US" smtClean="0"/>
              <a:t>：</a:t>
            </a:r>
            <a:r>
              <a:rPr lang="en-US" altLang="zh-CN" smtClean="0"/>
              <a:t>U-Boot</a:t>
            </a:r>
            <a:r>
              <a:rPr lang="zh-CN" altLang="en-US" smtClean="0"/>
              <a:t>映像的符号表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900AB-C1AC-4BC5-A032-7DA8E599807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819670-BBC9-4223-80C4-395060F98331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840AC-E87A-470A-9034-F42B1D6E6FC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设置</a:t>
            </a:r>
            <a:r>
              <a:rPr lang="en-US" altLang="zh-CN" smtClean="0"/>
              <a:t>cpu</a:t>
            </a:r>
            <a:r>
              <a:rPr lang="zh-CN" altLang="en-US" smtClean="0"/>
              <a:t>工作模式为</a:t>
            </a:r>
            <a:r>
              <a:rPr lang="en-US" altLang="zh-CN" smtClean="0"/>
              <a:t>SVC</a:t>
            </a:r>
            <a:r>
              <a:rPr lang="zh-CN" altLang="en-US" smtClean="0"/>
              <a:t>模式，关闭</a:t>
            </a:r>
            <a:r>
              <a:rPr lang="en-US" altLang="zh-CN" smtClean="0"/>
              <a:t>IRQ</a:t>
            </a:r>
            <a:r>
              <a:rPr lang="zh-CN" altLang="en-US" smtClean="0"/>
              <a:t>和</a:t>
            </a:r>
            <a:r>
              <a:rPr lang="en-US" altLang="zh-CN" smtClean="0"/>
              <a:t>FIQ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40F52-7473-47EC-AED0-4B8DBE81B45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TLB </a:t>
            </a:r>
            <a:r>
              <a:rPr lang="zh-CN" altLang="en-US" smtClean="0"/>
              <a:t>快表 （</a:t>
            </a:r>
            <a:r>
              <a:rPr lang="en-US" altLang="zh-CN" smtClean="0"/>
              <a:t>translation lookaside buffer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A502E-65A0-4137-A3BA-69222FC514C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MCR  p15 0 &lt;Rd&gt;  &lt;CRn&gt; &lt;CRm&gt; {, &lt;opcode_2&gt;}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Rd-&gt;</a:t>
            </a:r>
            <a:r>
              <a:rPr lang="zh-CN" altLang="en-US" sz="900" smtClean="0"/>
              <a:t>源寄存器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CRn-&gt; </a:t>
            </a:r>
            <a:r>
              <a:rPr lang="zh-CN" altLang="en-US" sz="900" smtClean="0"/>
              <a:t>作为目标寄存器的协处理器寄存器，其编号可以是</a:t>
            </a:r>
            <a:r>
              <a:rPr lang="en-US" altLang="zh-CN" sz="900" smtClean="0"/>
              <a:t>C0, C1…C15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CRm-&gt;</a:t>
            </a:r>
            <a:r>
              <a:rPr lang="zh-CN" altLang="en-US" sz="900" smtClean="0"/>
              <a:t>附加的目标寄存器或者源操作数寄存器，用于区分同一个编号的不同物理寄存器。当指令中不需要提供附加信息时，将</a:t>
            </a:r>
            <a:r>
              <a:rPr lang="en-US" altLang="zh-CN" sz="900" smtClean="0"/>
              <a:t>C0</a:t>
            </a:r>
            <a:r>
              <a:rPr lang="zh-CN" altLang="en-US" sz="900" smtClean="0"/>
              <a:t>指定为</a:t>
            </a:r>
            <a:r>
              <a:rPr lang="en-US" altLang="zh-CN" sz="900" smtClean="0"/>
              <a:t>CRm</a:t>
            </a:r>
            <a:r>
              <a:rPr lang="zh-CN" altLang="en-US" sz="900" smtClean="0"/>
              <a:t>，否则指令操作结果不可预知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P15 </a:t>
            </a:r>
            <a:r>
              <a:rPr lang="zh-CN" altLang="en-US" sz="900" smtClean="0"/>
              <a:t>的</a:t>
            </a:r>
            <a:r>
              <a:rPr lang="en-US" altLang="zh-CN" sz="900" smtClean="0"/>
              <a:t>C1</a:t>
            </a:r>
            <a:r>
              <a:rPr lang="zh-CN" altLang="en-US" sz="900" smtClean="0"/>
              <a:t>寄存器为控制寄存器，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 </a:t>
            </a:r>
            <a:r>
              <a:rPr lang="en-US" altLang="zh-CN" sz="900" smtClean="0"/>
              <a:t>Bit13 </a:t>
            </a:r>
            <a:r>
              <a:rPr lang="zh-CN" altLang="en-US" sz="900" smtClean="0"/>
              <a:t>支持高端向量表的</a:t>
            </a:r>
            <a:r>
              <a:rPr lang="en-US" altLang="zh-CN" sz="900" smtClean="0"/>
              <a:t>mcu</a:t>
            </a:r>
            <a:r>
              <a:rPr lang="zh-CN" altLang="en-US" sz="900" smtClean="0"/>
              <a:t>，用来控制向量表的位置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     </a:t>
            </a:r>
            <a:r>
              <a:rPr lang="en-US" altLang="zh-CN" sz="900" smtClean="0"/>
              <a:t>0 0x00000000</a:t>
            </a:r>
            <a:r>
              <a:rPr lang="zh-CN" altLang="en-US" sz="900" smtClean="0"/>
              <a:t>－</a:t>
            </a:r>
            <a:r>
              <a:rPr lang="en-US" altLang="zh-CN" sz="900" smtClean="0"/>
              <a:t>0x0000001c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 1 0xFFff00000</a:t>
            </a:r>
            <a:r>
              <a:rPr lang="zh-CN" altLang="en-US" sz="900" smtClean="0"/>
              <a:t>－</a:t>
            </a:r>
            <a:r>
              <a:rPr lang="en-US" altLang="zh-CN" sz="900" smtClean="0"/>
              <a:t>0xFFFf001c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Bit12  </a:t>
            </a:r>
            <a:r>
              <a:rPr lang="zh-CN" altLang="en-US" sz="900" smtClean="0"/>
              <a:t>数据</a:t>
            </a:r>
            <a:r>
              <a:rPr lang="en-US" altLang="zh-CN" sz="900" smtClean="0"/>
              <a:t>cache </a:t>
            </a:r>
            <a:r>
              <a:rPr lang="zh-CN" altLang="en-US" sz="900" smtClean="0"/>
              <a:t>和指令</a:t>
            </a:r>
            <a:r>
              <a:rPr lang="en-US" altLang="zh-CN" sz="900" smtClean="0"/>
              <a:t>cache</a:t>
            </a:r>
            <a:r>
              <a:rPr lang="zh-CN" altLang="en-US" sz="900" smtClean="0"/>
              <a:t>分开时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    </a:t>
            </a:r>
            <a:r>
              <a:rPr lang="en-US" altLang="zh-CN" sz="900" smtClean="0"/>
              <a:t>0 </a:t>
            </a:r>
            <a:r>
              <a:rPr lang="zh-CN" altLang="en-US" sz="900" smtClean="0"/>
              <a:t>禁止指令</a:t>
            </a:r>
            <a:r>
              <a:rPr lang="en-US" altLang="zh-CN" sz="900" smtClean="0"/>
              <a:t>cache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1 </a:t>
            </a:r>
            <a:r>
              <a:rPr lang="zh-CN" altLang="en-US" sz="900" smtClean="0"/>
              <a:t>使能指令</a:t>
            </a:r>
            <a:r>
              <a:rPr lang="en-US" altLang="zh-CN" sz="900" smtClean="0"/>
              <a:t>cache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B8 B9 = 00 </a:t>
            </a:r>
            <a:r>
              <a:rPr lang="zh-CN" altLang="en-US" sz="900" smtClean="0"/>
              <a:t>表示没有访问权限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</a:t>
            </a:r>
            <a:r>
              <a:rPr lang="en-US" altLang="zh-CN" sz="900" smtClean="0"/>
              <a:t>B7  </a:t>
            </a:r>
            <a:r>
              <a:rPr lang="zh-CN" altLang="en-US" sz="900" smtClean="0"/>
              <a:t>支持大小端的</a:t>
            </a:r>
            <a:r>
              <a:rPr lang="en-US" altLang="zh-CN" sz="900" smtClean="0"/>
              <a:t>mcu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0  </a:t>
            </a:r>
            <a:r>
              <a:rPr lang="zh-CN" altLang="en-US" sz="900" smtClean="0"/>
              <a:t>小端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    </a:t>
            </a:r>
            <a:r>
              <a:rPr lang="en-US" altLang="zh-CN" sz="900" smtClean="0"/>
              <a:t>1  </a:t>
            </a:r>
            <a:r>
              <a:rPr lang="zh-CN" altLang="en-US" sz="900" smtClean="0"/>
              <a:t>大端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</a:t>
            </a:r>
            <a:r>
              <a:rPr lang="en-US" altLang="zh-CN" sz="900" smtClean="0"/>
              <a:t>B2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0</a:t>
            </a:r>
            <a:r>
              <a:rPr lang="zh-CN" altLang="en-US" sz="900" smtClean="0"/>
              <a:t>－禁止数据 </a:t>
            </a:r>
            <a:r>
              <a:rPr lang="en-US" altLang="zh-CN" sz="900" smtClean="0"/>
              <a:t>cache </a:t>
            </a:r>
            <a:r>
              <a:rPr lang="zh-CN" altLang="en-US" sz="900" smtClean="0"/>
              <a:t>或全部 </a:t>
            </a:r>
            <a:r>
              <a:rPr lang="en-US" altLang="zh-CN" sz="900" smtClean="0"/>
              <a:t>cache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1</a:t>
            </a:r>
            <a:r>
              <a:rPr lang="zh-CN" altLang="en-US" sz="900" smtClean="0"/>
              <a:t>－使能数据 </a:t>
            </a:r>
            <a:r>
              <a:rPr lang="en-US" altLang="zh-CN" sz="900" smtClean="0"/>
              <a:t>cache </a:t>
            </a:r>
            <a:r>
              <a:rPr lang="zh-CN" altLang="en-US" sz="900" smtClean="0"/>
              <a:t>或全部 </a:t>
            </a:r>
            <a:r>
              <a:rPr lang="en-US" altLang="zh-CN" sz="900" smtClean="0"/>
              <a:t>cache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B1 </a:t>
            </a:r>
            <a:r>
              <a:rPr lang="zh-CN" altLang="en-US" sz="900" smtClean="0"/>
              <a:t>地址对齐检查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    </a:t>
            </a:r>
            <a:r>
              <a:rPr lang="en-US" altLang="zh-CN" sz="900" smtClean="0"/>
              <a:t>0 </a:t>
            </a:r>
            <a:r>
              <a:rPr lang="zh-CN" altLang="en-US" sz="900" smtClean="0"/>
              <a:t>禁止地址对齐检查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    </a:t>
            </a:r>
            <a:r>
              <a:rPr lang="en-US" altLang="zh-CN" sz="900" smtClean="0"/>
              <a:t>1 </a:t>
            </a:r>
            <a:r>
              <a:rPr lang="zh-CN" altLang="en-US" sz="900" smtClean="0"/>
              <a:t>使能地址对齐检查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   </a:t>
            </a:r>
            <a:r>
              <a:rPr lang="en-US" altLang="zh-CN" sz="900" smtClean="0"/>
              <a:t>B0 </a:t>
            </a:r>
            <a:r>
              <a:rPr lang="zh-CN" altLang="en-US" sz="900" smtClean="0"/>
              <a:t>禁止</a:t>
            </a:r>
            <a:r>
              <a:rPr lang="en-US" altLang="zh-CN" sz="900" smtClean="0"/>
              <a:t>/</a:t>
            </a:r>
            <a:r>
              <a:rPr lang="zh-CN" altLang="en-US" sz="900" smtClean="0"/>
              <a:t>使能 </a:t>
            </a:r>
            <a:r>
              <a:rPr lang="en-US" altLang="zh-CN" sz="900" smtClean="0"/>
              <a:t>MMU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0 </a:t>
            </a:r>
            <a:r>
              <a:rPr lang="zh-CN" altLang="en-US" sz="900" smtClean="0"/>
              <a:t>禁止</a:t>
            </a:r>
            <a:r>
              <a:rPr lang="en-US" altLang="zh-CN" sz="900" smtClean="0"/>
              <a:t>mmu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1 </a:t>
            </a:r>
            <a:r>
              <a:rPr lang="zh-CN" altLang="en-US" sz="900" smtClean="0"/>
              <a:t>开启</a:t>
            </a:r>
            <a:r>
              <a:rPr lang="en-US" altLang="zh-CN" sz="900" smtClean="0"/>
              <a:t>mmu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 smtClean="0"/>
          </a:p>
          <a:p>
            <a:pPr eaLnBrk="1" hangingPunct="1">
              <a:lnSpc>
                <a:spcPct val="80000"/>
              </a:lnSpc>
            </a:pPr>
            <a:endParaRPr lang="en-US" altLang="zh-CN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1E9A2-F1BF-4C55-982F-A8301DD55403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zh-CN" alt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2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4" name="等腰三角形 3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202634" name="标题占位符 21"/>
          <p:cNvSpPr>
            <a:spLocks noGrp="1"/>
          </p:cNvSpPr>
          <p:nvPr>
            <p:ph type="ctrTitle"/>
          </p:nvPr>
        </p:nvSpPr>
        <p:spPr>
          <a:xfrm>
            <a:off x="1524000" y="3886200"/>
            <a:ext cx="66294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+mn-ea"/>
                <a:cs typeface="Arial" charset="0"/>
              </a:defRPr>
            </a:lvl1pPr>
          </a:lstStyle>
          <a:p>
            <a:fld id="{B9AB88F7-D859-4367-8620-DAF4760193DA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6576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cs typeface="Arial" charset="0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平台相关</a:t>
            </a:r>
          </a:p>
          <a:p>
            <a:pPr lvl="1" eaLnBrk="1" hangingPunct="1"/>
            <a:r>
              <a:rPr lang="en-US" altLang="zh-CN" sz="3600" smtClean="0">
                <a:ea typeface="隶书" pitchFamily="49" charset="-122"/>
              </a:rPr>
              <a:t>arch, board, include</a:t>
            </a:r>
            <a:r>
              <a:rPr lang="en-US" altLang="zh-CN" sz="3600" smtClean="0">
                <a:latin typeface="Arial" charset="0"/>
                <a:ea typeface="隶书" pitchFamily="49" charset="-122"/>
              </a:rPr>
              <a:t>…</a:t>
            </a:r>
            <a:endParaRPr lang="en-US" altLang="zh-CN" sz="3600" smtClean="0">
              <a:ea typeface="隶书" pitchFamily="49" charset="-122"/>
            </a:endParaRPr>
          </a:p>
          <a:p>
            <a:pPr eaLnBrk="1" hangingPunct="1"/>
            <a:r>
              <a:rPr lang="zh-CN" altLang="en-US" smtClean="0"/>
              <a:t>平台无关</a:t>
            </a:r>
          </a:p>
          <a:p>
            <a:pPr lvl="1" eaLnBrk="1" hangingPunct="1"/>
            <a:r>
              <a:rPr lang="en-US" altLang="zh-CN" sz="3600" smtClean="0">
                <a:ea typeface="隶书" pitchFamily="49" charset="-122"/>
              </a:rPr>
              <a:t>common, net, fs, drivers</a:t>
            </a:r>
            <a:r>
              <a:rPr lang="en-US" altLang="zh-CN" sz="3600" smtClean="0">
                <a:latin typeface="Arial" charset="0"/>
                <a:ea typeface="隶书" pitchFamily="49" charset="-122"/>
              </a:rPr>
              <a:t>…</a:t>
            </a:r>
            <a:endParaRPr lang="en-US" altLang="zh-CN" sz="3600" smtClean="0">
              <a:ea typeface="隶书" pitchFamily="49" charset="-122"/>
            </a:endParaRPr>
          </a:p>
          <a:p>
            <a:pPr eaLnBrk="1" hangingPunct="1"/>
            <a:r>
              <a:rPr lang="zh-CN" altLang="en-US" smtClean="0"/>
              <a:t>工具和文档</a:t>
            </a:r>
          </a:p>
          <a:p>
            <a:pPr lvl="1" eaLnBrk="1" hangingPunct="1"/>
            <a:r>
              <a:rPr lang="en-US" altLang="zh-CN" sz="3600" smtClean="0">
                <a:ea typeface="隶书" pitchFamily="49" charset="-122"/>
              </a:rPr>
              <a:t>tools, doc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150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复位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mrs	r0, cpsr	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bic	r0, r0, #0x1f	   ;  </a:t>
            </a:r>
            <a:r>
              <a:rPr lang="zh-CN" altLang="pt-BR" smtClean="0"/>
              <a:t>位清零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orr	r0, r0, #0xd3   ;  </a:t>
            </a:r>
            <a:r>
              <a:rPr lang="zh-CN" altLang="pt-BR" smtClean="0"/>
              <a:t>逻辑或</a:t>
            </a:r>
            <a:r>
              <a:rPr lang="pt-BR" altLang="zh-CN" smtClean="0"/>
              <a:t>0xd3= 1101 0011</a:t>
            </a:r>
            <a:endParaRPr lang="zh-CN" alt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zh-CN" smtClean="0"/>
              <a:t>msr	cpsr, r0</a:t>
            </a:r>
            <a:endParaRPr lang="en-US" altLang="zh-CN" smtClean="0"/>
          </a:p>
        </p:txBody>
      </p:sp>
      <p:sp>
        <p:nvSpPr>
          <p:cNvPr id="3686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3933825"/>
            <a:ext cx="58118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模式位含义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628775"/>
            <a:ext cx="64595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和指令缓存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cpu_init_cp15: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/>
              <a:t>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r0, #0			@ set up for MCR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mcr</a:t>
            </a:r>
            <a:r>
              <a:rPr lang="en-US" altLang="zh-CN" sz="2400" dirty="0"/>
              <a:t>	p15, 0, r0, c8, c7, 0	@ invalidate TLBs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mcr</a:t>
            </a:r>
            <a:r>
              <a:rPr lang="en-US" altLang="zh-CN" sz="2400" dirty="0"/>
              <a:t>	p15, 0, r0, c7, c5, 0	@ invalidate </a:t>
            </a:r>
            <a:r>
              <a:rPr lang="en-US" altLang="zh-CN" sz="2400" dirty="0" err="1"/>
              <a:t>icache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mcr</a:t>
            </a:r>
            <a:r>
              <a:rPr lang="en-US" altLang="zh-CN" sz="2400" dirty="0"/>
              <a:t>	p15, 0, r0, c7, c5, 6	@ invalidate BP array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mcr</a:t>
            </a:r>
            <a:r>
              <a:rPr lang="en-US" altLang="zh-CN" sz="2400" dirty="0"/>
              <a:t>     p15, 0, r0, c7, c10, 4	@ DSB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mcr</a:t>
            </a:r>
            <a:r>
              <a:rPr lang="en-US" altLang="zh-CN" sz="2400" dirty="0"/>
              <a:t>     p15, 0, r0, c7, c5, 4	@ ISB</a:t>
            </a:r>
            <a:r>
              <a:rPr lang="en-US" altLang="zh-CN" sz="2400" dirty="0" smtClean="0"/>
              <a:t>        </a:t>
            </a:r>
            <a:endParaRPr lang="zh-CN" altLang="en-US" sz="2400" dirty="0" smtClean="0"/>
          </a:p>
        </p:txBody>
      </p:sp>
      <p:sp>
        <p:nvSpPr>
          <p:cNvPr id="3891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和缓存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mrc</a:t>
            </a:r>
            <a:r>
              <a:rPr lang="en-US" altLang="zh-CN" sz="2000" dirty="0"/>
              <a:t>	p15, 0, r0, c1, c0, 0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bic</a:t>
            </a:r>
            <a:r>
              <a:rPr lang="en-US" altLang="zh-CN" sz="2000" dirty="0"/>
              <a:t>	r0, r0, #0x00002000	@ clear bits 13 (--V-)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bic</a:t>
            </a:r>
            <a:r>
              <a:rPr lang="en-US" altLang="zh-CN" sz="2000" dirty="0"/>
              <a:t>	r0, r0, #0x00000007	@ clear bits 2:0 (-CAM)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orr</a:t>
            </a:r>
            <a:r>
              <a:rPr lang="en-US" altLang="zh-CN" sz="2000" dirty="0"/>
              <a:t>	r0, r0, #0x00000002	@ set bit 1 (--A-) Align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orr</a:t>
            </a:r>
            <a:r>
              <a:rPr lang="en-US" altLang="zh-CN" sz="2000" dirty="0"/>
              <a:t>	r0, r0, #0x00000800	@ set bit 11 (Z---) BTB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#</a:t>
            </a:r>
            <a:r>
              <a:rPr lang="en-US" altLang="zh-CN" sz="2000" dirty="0" err="1"/>
              <a:t>ifdef</a:t>
            </a:r>
            <a:r>
              <a:rPr lang="en-US" altLang="zh-CN" sz="2000" dirty="0"/>
              <a:t> CONFIG_SYS_ICACHE_OFF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bic</a:t>
            </a:r>
            <a:r>
              <a:rPr lang="en-US" altLang="zh-CN" sz="2000" dirty="0"/>
              <a:t>	r0, r0, #0x00001000	@ clear bit 12 (I) I-cache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#else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orr</a:t>
            </a:r>
            <a:r>
              <a:rPr lang="en-US" altLang="zh-CN" sz="2000" dirty="0"/>
              <a:t>	r0, r0, #0x00001000	@ set bit 12 (I) </a:t>
            </a:r>
            <a:r>
              <a:rPr lang="en-US" altLang="zh-CN" sz="2000" dirty="0" smtClean="0"/>
              <a:t>I-cache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endif</a:t>
            </a:r>
            <a:endParaRPr lang="en-US" altLang="zh-CN" sz="2000" dirty="0"/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mcr</a:t>
            </a:r>
            <a:r>
              <a:rPr lang="en-US" altLang="zh-CN" sz="2000" dirty="0"/>
              <a:t>	p15, 0, r0, c1, c0, 0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	pc, </a:t>
            </a:r>
            <a:r>
              <a:rPr lang="en-US" altLang="zh-CN" sz="2000" dirty="0" err="1"/>
              <a:t>lr</a:t>
            </a:r>
            <a:r>
              <a:rPr lang="en-US" altLang="zh-CN" sz="2000" dirty="0"/>
              <a:t>			@ back to my caller</a:t>
            </a:r>
            <a:endParaRPr lang="en-US" altLang="zh-CN" sz="2000" dirty="0" smtClean="0"/>
          </a:p>
        </p:txBody>
      </p:sp>
      <p:sp>
        <p:nvSpPr>
          <p:cNvPr id="3993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底层初始化</a:t>
            </a:r>
            <a:endParaRPr lang="en-US" altLang="zh-CN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板级相关，</a:t>
            </a:r>
            <a:r>
              <a:rPr lang="en-US" altLang="zh-CN" dirty="0" smtClean="0"/>
              <a:t>board/</a:t>
            </a:r>
            <a:r>
              <a:rPr lang="en-US" altLang="zh-CN" dirty="0" err="1" smtClean="0"/>
              <a:t>samsung</a:t>
            </a:r>
            <a:r>
              <a:rPr lang="en-US" altLang="zh-CN" dirty="0" smtClean="0"/>
              <a:t>/&lt;name&gt;/</a:t>
            </a:r>
            <a:r>
              <a:rPr lang="en-US" altLang="zh-CN" dirty="0" err="1" smtClean="0"/>
              <a:t>lowlevel_init.S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/>
              <a:t>ENTRY(</a:t>
            </a:r>
            <a:r>
              <a:rPr lang="en-US" altLang="zh-CN" sz="2400" dirty="0" err="1"/>
              <a:t>cpu_init_crit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/>
              <a:t>	/*</a:t>
            </a:r>
          </a:p>
          <a:p>
            <a:pPr>
              <a:buNone/>
            </a:pPr>
            <a:r>
              <a:rPr lang="en-US" altLang="zh-CN" sz="2400" dirty="0"/>
              <a:t>	 * Jump to board specific initialization...</a:t>
            </a:r>
          </a:p>
          <a:p>
            <a:pPr>
              <a:buNone/>
            </a:pPr>
            <a:r>
              <a:rPr lang="en-US" altLang="zh-CN" sz="2400" dirty="0"/>
              <a:t>	 * The Mask ROM will have already initialized</a:t>
            </a:r>
          </a:p>
          <a:p>
            <a:pPr>
              <a:buNone/>
            </a:pPr>
            <a:r>
              <a:rPr lang="en-US" altLang="zh-CN" sz="2400" dirty="0"/>
              <a:t>	 * basic memory. Go here to bump up clock rate and handle</a:t>
            </a:r>
          </a:p>
          <a:p>
            <a:pPr>
              <a:buNone/>
            </a:pPr>
            <a:r>
              <a:rPr lang="en-US" altLang="zh-CN" sz="2400" dirty="0"/>
              <a:t>	 * wake up conditions.</a:t>
            </a:r>
          </a:p>
          <a:p>
            <a:pPr>
              <a:buNone/>
            </a:pPr>
            <a:r>
              <a:rPr lang="en-US" altLang="zh-CN" sz="2400" dirty="0"/>
              <a:t>	 */</a:t>
            </a:r>
          </a:p>
          <a:p>
            <a:pPr>
              <a:buNone/>
            </a:pPr>
            <a:r>
              <a:rPr lang="en-US" altLang="zh-CN" sz="2400" dirty="0"/>
              <a:t>	b	</a:t>
            </a:r>
            <a:r>
              <a:rPr lang="en-US" altLang="zh-CN" sz="2400" dirty="0" err="1"/>
              <a:t>lowlevel_init</a:t>
            </a:r>
            <a:r>
              <a:rPr lang="en-US" altLang="zh-CN" sz="2400" dirty="0"/>
              <a:t>		@ go setup </a:t>
            </a:r>
            <a:r>
              <a:rPr lang="en-US" altLang="zh-CN" sz="2400" dirty="0" err="1"/>
              <a:t>pll,mux,memory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ENDPROC(</a:t>
            </a:r>
            <a:r>
              <a:rPr lang="en-US" altLang="zh-CN" sz="2400" dirty="0" err="1"/>
              <a:t>cpu_init_crit</a:t>
            </a:r>
            <a:r>
              <a:rPr lang="en-US" altLang="zh-CN" sz="2400" dirty="0"/>
              <a:t>)</a:t>
            </a:r>
            <a:endParaRPr lang="en-US" altLang="zh-CN" sz="2400" dirty="0" smtClean="0"/>
          </a:p>
        </p:txBody>
      </p:sp>
      <p:sp>
        <p:nvSpPr>
          <p:cNvPr id="4096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lowlevel_init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/>
              <a:t>关闭看门狗；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/>
              <a:t>设置</a:t>
            </a:r>
            <a:r>
              <a:rPr lang="en-US" altLang="zh-CN" sz="2400" dirty="0" smtClean="0"/>
              <a:t>SMC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/>
              <a:t>系统</a:t>
            </a:r>
            <a:r>
              <a:rPr lang="zh-CN" altLang="en-US" sz="2400" dirty="0" smtClean="0"/>
              <a:t>时钟初始化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/>
              <a:t>串口初始化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/>
              <a:t>外部存储器初始化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dram</a:t>
            </a:r>
            <a:r>
              <a:rPr lang="zh-CN" altLang="en-US" sz="2400" dirty="0" smtClean="0"/>
              <a:t>初始化</a:t>
            </a:r>
          </a:p>
          <a:p>
            <a:pPr marL="566738" indent="-457200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endParaRPr lang="en-US" altLang="zh-CN" sz="2400" dirty="0" smtClean="0"/>
          </a:p>
        </p:txBody>
      </p:sp>
      <p:sp>
        <p:nvSpPr>
          <p:cNvPr id="4198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重定位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(Relocate)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的概念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/>
              <a:t>调试</a:t>
            </a:r>
            <a:r>
              <a:rPr lang="en-US" altLang="zh-CN" sz="2400" smtClean="0"/>
              <a:t>u-boot</a:t>
            </a:r>
            <a:r>
              <a:rPr lang="zh-CN" altLang="en-US" sz="2400" smtClean="0"/>
              <a:t>时，开始一般是让它在</a:t>
            </a:r>
            <a:r>
              <a:rPr lang="en-US" altLang="zh-CN" sz="2400" smtClean="0"/>
              <a:t>RAM</a:t>
            </a:r>
            <a:r>
              <a:rPr lang="zh-CN" altLang="en-US" sz="2400" smtClean="0"/>
              <a:t>中运行，当</a:t>
            </a:r>
            <a:r>
              <a:rPr lang="en-US" altLang="zh-CN" sz="2400" smtClean="0"/>
              <a:t>RAM</a:t>
            </a:r>
            <a:r>
              <a:rPr lang="zh-CN" altLang="en-US" sz="2400" smtClean="0"/>
              <a:t>运行通过后才将其固化到</a:t>
            </a:r>
            <a:r>
              <a:rPr lang="en-US" altLang="zh-CN" sz="2400" smtClean="0"/>
              <a:t>FLASH</a:t>
            </a:r>
            <a:r>
              <a:rPr lang="zh-CN" altLang="en-US" sz="2400" smtClean="0"/>
              <a:t>中；这样如果我们当前的代码是通过</a:t>
            </a:r>
            <a:r>
              <a:rPr lang="en-US" altLang="zh-CN" sz="2400" smtClean="0"/>
              <a:t>BDI2000</a:t>
            </a:r>
            <a:r>
              <a:rPr lang="zh-CN" altLang="en-US" sz="2400" smtClean="0"/>
              <a:t>等</a:t>
            </a:r>
            <a:r>
              <a:rPr lang="en-US" altLang="zh-CN" sz="2400" smtClean="0"/>
              <a:t>Load</a:t>
            </a:r>
            <a:r>
              <a:rPr lang="zh-CN" altLang="en-US" sz="2400" smtClean="0"/>
              <a:t>到内存直接运行的话，</a:t>
            </a:r>
            <a:r>
              <a:rPr lang="en-US" altLang="zh-CN" sz="2400" smtClean="0"/>
              <a:t>u-boot</a:t>
            </a:r>
            <a:r>
              <a:rPr lang="zh-CN" altLang="en-US" sz="2400" smtClean="0"/>
              <a:t>就不需要去将自己从</a:t>
            </a:r>
            <a:r>
              <a:rPr lang="en-US" altLang="zh-CN" sz="2400" smtClean="0"/>
              <a:t>Flash</a:t>
            </a:r>
            <a:r>
              <a:rPr lang="zh-CN" altLang="en-US" sz="2400" smtClean="0"/>
              <a:t>搬移到内存了；而如果</a:t>
            </a:r>
            <a:r>
              <a:rPr lang="en-US" altLang="zh-CN" sz="2400" smtClean="0"/>
              <a:t>u-boot</a:t>
            </a:r>
            <a:r>
              <a:rPr lang="zh-CN" altLang="en-US" sz="2400" smtClean="0"/>
              <a:t>是固化在</a:t>
            </a:r>
            <a:r>
              <a:rPr lang="en-US" altLang="zh-CN" sz="2400" smtClean="0"/>
              <a:t>Flash</a:t>
            </a:r>
            <a:r>
              <a:rPr lang="zh-CN" altLang="en-US" sz="2400" smtClean="0"/>
              <a:t>中，在内存控制器完成初始化后需要一个从</a:t>
            </a:r>
            <a:r>
              <a:rPr lang="en-US" altLang="zh-CN" sz="2400" smtClean="0"/>
              <a:t>Flash</a:t>
            </a:r>
            <a:r>
              <a:rPr lang="zh-CN" altLang="en-US" sz="2400" smtClean="0"/>
              <a:t>搬移到内存的过程。 </a:t>
            </a:r>
          </a:p>
        </p:txBody>
      </p:sp>
      <p:sp>
        <p:nvSpPr>
          <p:cNvPr id="4505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board_init_r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ldr   r0, _board_init_r_ofs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adr   r1, _start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add  lr, r0, r1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add  lr, lr, r9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mov  r0, r5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mov  r1, r6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mov pc, lr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_board_init_r_ofs: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smtClean="0"/>
              <a:t>  .word  board_init_r  -  _start</a:t>
            </a:r>
            <a:endParaRPr lang="en-US" altLang="zh-CN" smtClean="0"/>
          </a:p>
        </p:txBody>
      </p:sp>
      <p:sp>
        <p:nvSpPr>
          <p:cNvPr id="4608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  <p:extLst>
      <p:ext uri="{BB962C8B-B14F-4D97-AF65-F5344CB8AC3E}">
        <p14:creationId xmlns:p14="http://schemas.microsoft.com/office/powerpoint/2010/main" val="31604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board_init_r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arch/arm/lib/board.c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24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void board_init_r (gd_t *id, ulong dest_addr)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Arial" charset="0"/>
              </a:rPr>
              <a:t>    ……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mtClean="0">
                <a:solidFill>
                  <a:schemeClr val="tx1"/>
                </a:solidFill>
              </a:rPr>
              <a:t>env_relocate();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     ……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    eth_initialize(gd-&gt;bd);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Arial" charset="0"/>
              </a:rPr>
              <a:t>    ……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    for (;;) {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		main_loop 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710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  <p:extLst>
      <p:ext uri="{BB962C8B-B14F-4D97-AF65-F5344CB8AC3E}">
        <p14:creationId xmlns:p14="http://schemas.microsoft.com/office/powerpoint/2010/main" val="10722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调用内核前要做的几个工作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保存平台号到</a:t>
            </a:r>
            <a:r>
              <a:rPr lang="en-US" altLang="zh-CN" dirty="0" smtClean="0"/>
              <a:t>r1</a:t>
            </a:r>
            <a:r>
              <a:rPr lang="zh-CN" altLang="en-US" dirty="0" smtClean="0"/>
              <a:t>中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保存参数地址到</a:t>
            </a:r>
            <a:r>
              <a:rPr lang="en-US" altLang="zh-CN" dirty="0" smtClean="0"/>
              <a:t>r2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param_struct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taglist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关闭 </a:t>
            </a:r>
            <a:r>
              <a:rPr lang="en-US" altLang="zh-CN" dirty="0" smtClean="0"/>
              <a:t>d-cache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-cache  </a:t>
            </a:r>
            <a:r>
              <a:rPr lang="en-US" altLang="zh-CN" dirty="0" err="1" smtClean="0"/>
              <a:t>mmu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</a:p>
        </p:txBody>
      </p:sp>
      <p:sp>
        <p:nvSpPr>
          <p:cNvPr id="48130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  <p:extLst>
      <p:ext uri="{BB962C8B-B14F-4D97-AF65-F5344CB8AC3E}">
        <p14:creationId xmlns:p14="http://schemas.microsoft.com/office/powerpoint/2010/main" val="41337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</a:p>
        </p:txBody>
      </p:sp>
      <p:graphicFrame>
        <p:nvGraphicFramePr>
          <p:cNvPr id="1137690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720625"/>
              </p:ext>
            </p:extLst>
          </p:nvPr>
        </p:nvGraphicFramePr>
        <p:xfrm>
          <a:off x="457200" y="1219200"/>
          <a:ext cx="8229600" cy="4583106"/>
        </p:xfrm>
        <a:graphic>
          <a:graphicData uri="http://schemas.openxmlformats.org/drawingml/2006/table">
            <a:tbl>
              <a:tblPr/>
              <a:tblGrid>
                <a:gridCol w="1971660"/>
                <a:gridCol w="6257940"/>
              </a:tblGrid>
              <a:tr h="733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arch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Architecture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speific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 files</a:t>
                      </a:r>
                    </a:p>
                  </a:txBody>
                  <a:tcPr marL="97536" marR="97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arch/arm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Files generic to ARM architecture</a:t>
                      </a:r>
                    </a:p>
                  </a:txBody>
                  <a:tcPr marL="97536" marR="97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Arch/arm/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cpu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ARM  CPU specific files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Arch/arm/lib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Architecture specific library files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board</a:t>
                      </a:r>
                    </a:p>
                  </a:txBody>
                  <a:tcPr marL="97536" marR="97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Board dependent files,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RPXlite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(mpc8xx),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smdkv210(cortexa9),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duau1500(mips32) ……</a:t>
                      </a:r>
                    </a:p>
                  </a:txBody>
                  <a:tcPr marL="97536" marR="97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include</a:t>
                      </a:r>
                    </a:p>
                  </a:txBody>
                  <a:tcPr marL="97536" marR="97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Header Files and board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configs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7536" marR="97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3252" name="标题 5"/>
          <p:cNvSpPr>
            <a:spLocks noGrp="1"/>
          </p:cNvSpPr>
          <p:nvPr>
            <p:ph type="ctrTitle" idx="4294967295"/>
          </p:nvPr>
        </p:nvSpPr>
        <p:spPr>
          <a:xfrm>
            <a:off x="357158" y="2143116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 束</a:t>
            </a:r>
          </a:p>
        </p:txBody>
      </p:sp>
      <p:sp>
        <p:nvSpPr>
          <p:cNvPr id="53255" name="页脚占位符 4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</a:p>
        </p:txBody>
      </p:sp>
      <p:graphicFrame>
        <p:nvGraphicFramePr>
          <p:cNvPr id="5734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685886"/>
              </p:ext>
            </p:extLst>
          </p:nvPr>
        </p:nvGraphicFramePr>
        <p:xfrm>
          <a:off x="457200" y="1219200"/>
          <a:ext cx="8229600" cy="4710130"/>
        </p:xfrm>
        <a:graphic>
          <a:graphicData uri="http://schemas.openxmlformats.org/drawingml/2006/table">
            <a:tbl>
              <a:tblPr/>
              <a:tblGrid>
                <a:gridCol w="1839913"/>
                <a:gridCol w="6389687"/>
              </a:tblGrid>
              <a:tr h="683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common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Misc architecture independent functions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lib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华文行楷" pitchFamily="2" charset="-122"/>
                      </a:endParaRPr>
                    </a:p>
                  </a:txBody>
                  <a:tcPr marL="94034" marR="94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Files generic to all architecture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net</a:t>
                      </a:r>
                    </a:p>
                  </a:txBody>
                  <a:tcPr marL="94034" marR="94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Networking code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fs</a:t>
                      </a:r>
                    </a:p>
                  </a:txBody>
                  <a:tcPr marL="94034" marR="94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File System Code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post</a:t>
                      </a:r>
                    </a:p>
                  </a:txBody>
                  <a:tcPr marL="94034" marR="94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Power On Self Test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drivers</a:t>
                      </a:r>
                    </a:p>
                  </a:txBody>
                  <a:tcPr marL="94034" marR="94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Commonly used device drivers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examples</a:t>
                      </a:r>
                    </a:p>
                  </a:txBody>
                  <a:tcPr marL="94034" marR="94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华文行楷" pitchFamily="2" charset="-122"/>
                        </a:rPr>
                        <a:t>Example code for standalone applications, etc.</a:t>
                      </a:r>
                    </a:p>
                  </a:txBody>
                  <a:tcPr marL="94034" marR="94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</a:p>
        </p:txBody>
      </p:sp>
      <p:sp>
        <p:nvSpPr>
          <p:cNvPr id="4915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/>
              <a:t>U-boot</a:t>
            </a:r>
            <a:r>
              <a:rPr lang="zh-CN" altLang="en-US" dirty="0" smtClean="0"/>
              <a:t>的编译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整个工程通过</a:t>
            </a: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来组织编译。顶层目录下的</a:t>
            </a: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中包含了开发板的配置信息。从顶层目录开始递归地调用各级子目录下的</a:t>
            </a: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，最后链接成</a:t>
            </a:r>
            <a:r>
              <a:rPr lang="en-US" altLang="zh-CN" sz="2400" dirty="0" smtClean="0"/>
              <a:t>u-boot</a:t>
            </a:r>
            <a:r>
              <a:rPr lang="zh-CN" altLang="en-US" sz="2400" dirty="0" smtClean="0"/>
              <a:t>映像。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顶层目录下的 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它负责</a:t>
            </a:r>
            <a:r>
              <a:rPr lang="en-US" altLang="zh-CN" dirty="0" smtClean="0">
                <a:solidFill>
                  <a:schemeClr val="tx1"/>
                </a:solidFill>
              </a:rPr>
              <a:t>u-boot</a:t>
            </a:r>
            <a:r>
              <a:rPr lang="zh-CN" altLang="en-US" dirty="0" smtClean="0">
                <a:solidFill>
                  <a:schemeClr val="tx1"/>
                </a:solidFill>
              </a:rPr>
              <a:t>整体配置和编译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</a:rPr>
              <a:t>Makefile</a:t>
            </a:r>
            <a:r>
              <a:rPr lang="zh-CN" altLang="en-US" dirty="0" smtClean="0">
                <a:solidFill>
                  <a:schemeClr val="tx1"/>
                </a:solidFill>
              </a:rPr>
              <a:t>中指定使用的交叉工具链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r>
              <a:rPr lang="en-US" altLang="zh-CN" dirty="0" smtClean="0">
                <a:solidFill>
                  <a:schemeClr val="tx1"/>
                </a:solidFill>
              </a:rPr>
              <a:t>u-boot: make  </a:t>
            </a:r>
            <a:r>
              <a:rPr lang="en-US" altLang="zh-CN" dirty="0" err="1" smtClean="0">
                <a:solidFill>
                  <a:schemeClr val="tx1"/>
                </a:solidFill>
              </a:rPr>
              <a:t>origen</a:t>
            </a:r>
            <a:r>
              <a:rPr lang="en-US" altLang="zh-CN" dirty="0" err="1" smtClean="0">
                <a:solidFill>
                  <a:schemeClr val="tx1"/>
                </a:solidFill>
              </a:rPr>
              <a:t>_config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编译： </a:t>
            </a:r>
            <a:r>
              <a:rPr lang="en-US" altLang="zh-CN" dirty="0" smtClean="0">
                <a:solidFill>
                  <a:schemeClr val="tx1"/>
                </a:solidFill>
              </a:rPr>
              <a:t>	   make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4915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9158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编译生成的映像文件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385287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0790"/>
                <a:gridCol w="5358810"/>
              </a:tblGrid>
              <a:tr h="770575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文件名称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说明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</a:tr>
              <a:tr h="770575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System.map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U-boot</a:t>
                      </a:r>
                      <a:r>
                        <a:rPr lang="zh-CN" sz="2000" kern="100"/>
                        <a:t>映像的符号表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</a:tr>
              <a:tr h="770575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u-boot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U-Boot</a:t>
                      </a:r>
                      <a:r>
                        <a:rPr lang="zh-CN" sz="2000" kern="100"/>
                        <a:t>映像的</a:t>
                      </a:r>
                      <a:r>
                        <a:rPr lang="en-US" sz="2000" kern="100"/>
                        <a:t>ELF</a:t>
                      </a:r>
                      <a:r>
                        <a:rPr lang="zh-CN" sz="2000" kern="100"/>
                        <a:t>格式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</a:tr>
              <a:tr h="770575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u-boot.bin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U-Boot</a:t>
                      </a:r>
                      <a:r>
                        <a:rPr lang="zh-CN" sz="2000" kern="100"/>
                        <a:t>映像原始的二进制格式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</a:tr>
              <a:tr h="770575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u-boot.srec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U-Boot</a:t>
                      </a:r>
                      <a:r>
                        <a:rPr lang="zh-CN" sz="2000" kern="100" dirty="0"/>
                        <a:t>映像的</a:t>
                      </a:r>
                      <a:r>
                        <a:rPr lang="en-US" sz="2000" kern="100" dirty="0"/>
                        <a:t>S-Record</a:t>
                      </a:r>
                      <a:r>
                        <a:rPr lang="zh-CN" sz="2000" kern="100" dirty="0"/>
                        <a:t>格式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83221" marR="83221" marT="0" marB="0"/>
                </a:tc>
              </a:tr>
            </a:tbl>
          </a:graphicData>
        </a:graphic>
      </p:graphicFrame>
      <p:sp>
        <p:nvSpPr>
          <p:cNvPr id="5017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0182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镜像下载烧录</a:t>
            </a: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烧录编译产生的镜像 </a:t>
            </a:r>
            <a:r>
              <a:rPr lang="en-US" altLang="zh-CN" dirty="0" smtClean="0"/>
              <a:t>u-boot.bin</a:t>
            </a:r>
          </a:p>
          <a:p>
            <a:pPr lvl="1" eaLnBrk="1" hangingPunct="1"/>
            <a:r>
              <a:rPr lang="zh-CN" altLang="en-US" dirty="0" smtClean="0"/>
              <a:t>初次或开发板代码损坏不能正常启动时，可采用</a:t>
            </a:r>
            <a:r>
              <a:rPr lang="en-US" altLang="zh-CN" dirty="0" smtClean="0"/>
              <a:t>JTAG</a:t>
            </a:r>
            <a:r>
              <a:rPr lang="zh-CN" altLang="en-US" dirty="0" smtClean="0"/>
              <a:t>工具烧录</a:t>
            </a:r>
          </a:p>
          <a:p>
            <a:pPr lvl="2" eaLnBrk="1" hangingPunct="1"/>
            <a:r>
              <a:rPr lang="zh-CN" altLang="en-US" dirty="0" smtClean="0"/>
              <a:t>专用的烧录工具如</a:t>
            </a:r>
            <a:r>
              <a:rPr lang="en-US" altLang="zh-CN" dirty="0" smtClean="0"/>
              <a:t>h-</a:t>
            </a:r>
            <a:r>
              <a:rPr lang="en-US" altLang="zh-CN" dirty="0" err="1" smtClean="0"/>
              <a:t>jtag</a:t>
            </a:r>
            <a:r>
              <a:rPr lang="zh-CN" altLang="en-US" dirty="0" smtClean="0"/>
              <a:t>或</a:t>
            </a:r>
            <a:r>
              <a:rPr lang="en-US" altLang="zh-CN" smtClean="0"/>
              <a:t>DNW</a:t>
            </a:r>
            <a:r>
              <a:rPr lang="zh-CN" altLang="en-US" smtClean="0"/>
              <a:t>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u-boot</a:t>
            </a:r>
            <a:r>
              <a:rPr lang="zh-CN" altLang="en-US" dirty="0" smtClean="0"/>
              <a:t>已经能工作，升级或修正</a:t>
            </a:r>
            <a:r>
              <a:rPr lang="en-US" altLang="zh-CN" dirty="0" smtClean="0"/>
              <a:t>U-boot</a:t>
            </a:r>
            <a:r>
              <a:rPr lang="zh-CN" altLang="en-US" dirty="0" smtClean="0"/>
              <a:t>时，可用</a:t>
            </a:r>
            <a:r>
              <a:rPr lang="en-US" altLang="zh-CN" dirty="0" smtClean="0"/>
              <a:t>U-boot</a:t>
            </a:r>
            <a:r>
              <a:rPr lang="zh-CN" altLang="en-US" dirty="0" smtClean="0"/>
              <a:t>中的命令来烧录</a:t>
            </a:r>
          </a:p>
          <a:p>
            <a:pPr lvl="1" eaLnBrk="1" hangingPunct="1"/>
            <a:r>
              <a:rPr lang="zh-CN" altLang="en-US" dirty="0" smtClean="0"/>
              <a:t>其他能工作的烧录工具如：三星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等</a:t>
            </a:r>
          </a:p>
          <a:p>
            <a:pPr eaLnBrk="1" hangingPunct="1"/>
            <a:r>
              <a:rPr lang="zh-CN" altLang="en-US" dirty="0" smtClean="0"/>
              <a:t>镜像固化位置</a:t>
            </a:r>
          </a:p>
          <a:p>
            <a:pPr lvl="1" eaLnBrk="1" hangingPunct="1"/>
            <a:r>
              <a:rPr lang="en-US" altLang="zh-CN" dirty="0" smtClean="0"/>
              <a:t>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 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NAND FLASH</a:t>
            </a:r>
            <a:r>
              <a:rPr lang="zh-CN" altLang="en-US" dirty="0" smtClean="0"/>
              <a:t>等</a:t>
            </a:r>
          </a:p>
          <a:p>
            <a:pPr lvl="1" eaLnBrk="1" hangingPunct="1"/>
            <a:r>
              <a:rPr lang="zh-CN" altLang="en-US" dirty="0" smtClean="0"/>
              <a:t>至于具体位置根据</a:t>
            </a:r>
            <a:r>
              <a:rPr lang="en-US" altLang="zh-CN" dirty="0" smtClean="0"/>
              <a:t>MCU</a:t>
            </a:r>
            <a:r>
              <a:rPr lang="zh-CN" altLang="en-US" dirty="0" smtClean="0"/>
              <a:t>提供的功能和实际产品需求确定</a:t>
            </a:r>
          </a:p>
        </p:txBody>
      </p:sp>
      <p:sp>
        <p:nvSpPr>
          <p:cNvPr id="52226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运行的不同阶段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第一阶段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设置</a:t>
            </a:r>
            <a:r>
              <a:rPr lang="en-US" altLang="zh-CN" smtClean="0">
                <a:solidFill>
                  <a:schemeClr val="tx1"/>
                </a:solidFill>
              </a:rPr>
              <a:t>CPU</a:t>
            </a:r>
            <a:r>
              <a:rPr lang="zh-CN" altLang="en-US" smtClean="0">
                <a:solidFill>
                  <a:schemeClr val="tx1"/>
                </a:solidFill>
              </a:rPr>
              <a:t>工作模式、中断、</a:t>
            </a:r>
            <a:r>
              <a:rPr lang="en-US" altLang="zh-CN" smtClean="0">
                <a:solidFill>
                  <a:schemeClr val="tx1"/>
                </a:solidFill>
              </a:rPr>
              <a:t>MMU……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内存初始化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自搬运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设置堆栈、清空</a:t>
            </a:r>
            <a:r>
              <a:rPr lang="en-US" altLang="zh-CN" smtClean="0">
                <a:solidFill>
                  <a:schemeClr val="tx1"/>
                </a:solidFill>
              </a:rPr>
              <a:t>BSS</a:t>
            </a:r>
            <a:r>
              <a:rPr lang="zh-CN" altLang="en-US" smtClean="0">
                <a:solidFill>
                  <a:schemeClr val="tx1"/>
                </a:solidFill>
              </a:rPr>
              <a:t>段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第二阶段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初始化</a:t>
            </a:r>
            <a:r>
              <a:rPr lang="en-US" altLang="zh-CN" smtClean="0">
                <a:solidFill>
                  <a:schemeClr val="tx1"/>
                </a:solidFill>
              </a:rPr>
              <a:t>GPIO</a:t>
            </a:r>
            <a:r>
              <a:rPr lang="zh-CN" altLang="en-US" smtClean="0">
                <a:solidFill>
                  <a:schemeClr val="tx1"/>
                </a:solidFill>
              </a:rPr>
              <a:t>、串口、网口</a:t>
            </a:r>
            <a:r>
              <a:rPr lang="en-US" altLang="zh-CN" smtClean="0">
                <a:solidFill>
                  <a:schemeClr val="tx1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执行命令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加载内核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endParaRPr lang="zh-CN" altLang="en-US" sz="3200" smtClean="0"/>
          </a:p>
        </p:txBody>
      </p:sp>
      <p:sp>
        <p:nvSpPr>
          <p:cNvPr id="3379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87042" name="灯片编号占位符 5"/>
          <p:cNvSpPr txBox="1">
            <a:spLocks noGrp="1"/>
          </p:cNvSpPr>
          <p:nvPr/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BD6C0A95-6B90-413E-83C8-70961A8B28D5}" type="slidenum">
              <a:rPr lang="en-US" altLang="zh-CN" sz="1400">
                <a:solidFill>
                  <a:schemeClr val="tx2"/>
                </a:solidFill>
                <a:ea typeface="+mn-ea"/>
                <a:cs typeface="Arial" charset="0"/>
              </a:rPr>
              <a:pPr>
                <a:defRPr/>
              </a:pPr>
              <a:t>7</a:t>
            </a:fld>
            <a:endParaRPr lang="en-US" altLang="zh-CN" sz="1400">
              <a:solidFill>
                <a:schemeClr val="tx2"/>
              </a:solidFill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start.S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设置异常向量表；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关闭 </a:t>
            </a:r>
            <a:r>
              <a:rPr lang="en-US" altLang="zh-CN" sz="2400" dirty="0" smtClean="0"/>
              <a:t>MMU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；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执行 </a:t>
            </a:r>
            <a:r>
              <a:rPr lang="en-US" altLang="zh-CN" sz="2400" dirty="0" smtClean="0"/>
              <a:t>board/</a:t>
            </a:r>
            <a:r>
              <a:rPr lang="en-US" altLang="zh-CN" sz="2400" dirty="0" err="1" smtClean="0"/>
              <a:t>samsung</a:t>
            </a:r>
            <a:r>
              <a:rPr lang="en-US" altLang="zh-CN" sz="2400" dirty="0" smtClean="0"/>
              <a:t>/fs4412 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lowlevel_init.S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，进行底层初始化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arch/arm/lib/</a:t>
            </a:r>
            <a:r>
              <a:rPr lang="en-US" altLang="zh-CN" sz="2400" dirty="0" err="1" smtClean="0"/>
              <a:t>board.c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board_init_f</a:t>
            </a:r>
            <a:endParaRPr lang="zh-CN" altLang="en-US" sz="2400" dirty="0" smtClean="0"/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设置堆栈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自搬运</a:t>
            </a:r>
            <a:endParaRPr lang="en-US" altLang="zh-CN" sz="2400" dirty="0" smtClean="0"/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清空</a:t>
            </a:r>
            <a:r>
              <a:rPr lang="en-US" altLang="zh-CN" sz="2400" dirty="0" smtClean="0"/>
              <a:t>BSS</a:t>
            </a:r>
            <a:r>
              <a:rPr lang="zh-CN" altLang="en-US" sz="2400" dirty="0" smtClean="0"/>
              <a:t>段</a:t>
            </a:r>
            <a:endParaRPr lang="en-US" altLang="zh-CN" sz="2400" dirty="0" smtClean="0"/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arch/arm/lib/</a:t>
            </a:r>
            <a:r>
              <a:rPr lang="en-US" altLang="zh-CN" sz="2400" dirty="0" err="1" smtClean="0"/>
              <a:t>board.c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board_init_r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zh-CN" altLang="en-US" dirty="0" smtClean="0"/>
          </a:p>
        </p:txBody>
      </p:sp>
      <p:sp>
        <p:nvSpPr>
          <p:cNvPr id="3481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  <p:extLst>
      <p:ext uri="{BB962C8B-B14F-4D97-AF65-F5344CB8AC3E}">
        <p14:creationId xmlns:p14="http://schemas.microsoft.com/office/powerpoint/2010/main" val="3054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rch/arm/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/armv7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start.S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异常向量表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.global _start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_start: b    reset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undefined_instruction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software_interrupt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prefetch_abort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data_abort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not_used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irq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ldr</a:t>
            </a:r>
            <a:r>
              <a:rPr lang="en-US" altLang="zh-CN" dirty="0" smtClean="0">
                <a:solidFill>
                  <a:schemeClr val="tx1"/>
                </a:solidFill>
              </a:rPr>
              <a:t>    pc, _</a:t>
            </a:r>
            <a:r>
              <a:rPr lang="en-US" altLang="zh-CN" dirty="0" err="1" smtClean="0">
                <a:solidFill>
                  <a:schemeClr val="tx1"/>
                </a:solidFill>
              </a:rPr>
              <a:t>fiq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84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质朴">
  <a:themeElements>
    <a:clrScheme name="3_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内核二</Template>
  <TotalTime>139</TotalTime>
  <Words>1205</Words>
  <Application>Microsoft Office PowerPoint</Application>
  <PresentationFormat>全屏显示(4:3)</PresentationFormat>
  <Paragraphs>268</Paragraphs>
  <Slides>20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3_质朴</vt:lpstr>
      <vt:lpstr>U-Boot目录结构</vt:lpstr>
      <vt:lpstr>U-Boot目录结构</vt:lpstr>
      <vt:lpstr>U-Boot目录结构</vt:lpstr>
      <vt:lpstr>编译U-boot</vt:lpstr>
      <vt:lpstr>U-BOOT编译生成的映像文件</vt:lpstr>
      <vt:lpstr>U-boot镜像下载烧录</vt:lpstr>
      <vt:lpstr>U-boot运行的不同阶段</vt:lpstr>
      <vt:lpstr>U-Boot入口函数start.S </vt:lpstr>
      <vt:lpstr>arch/arm/cpu/armv7/start.S</vt:lpstr>
      <vt:lpstr>复位</vt:lpstr>
      <vt:lpstr>模式位含义</vt:lpstr>
      <vt:lpstr>刷新TLB和指令缓存</vt:lpstr>
      <vt:lpstr>禁用MMU和缓存</vt:lpstr>
      <vt:lpstr>底层初始化</vt:lpstr>
      <vt:lpstr>lowlevel_init</vt:lpstr>
      <vt:lpstr>重定位(Relocate)的概念 </vt:lpstr>
      <vt:lpstr>跳转到board_init_r</vt:lpstr>
      <vt:lpstr>board_init_r</vt:lpstr>
      <vt:lpstr>调用内核前要做的几个工作</vt:lpstr>
      <vt:lpstr>结 束</vt:lpstr>
    </vt:vector>
  </TitlesOfParts>
  <Company>www.x6x8.com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U-boot运行的不同阶段</dc:title>
  <dc:creator>微软用户</dc:creator>
  <cp:lastModifiedBy>曹忠明</cp:lastModifiedBy>
  <cp:revision>18</cp:revision>
  <dcterms:created xsi:type="dcterms:W3CDTF">2011-12-30T02:40:58Z</dcterms:created>
  <dcterms:modified xsi:type="dcterms:W3CDTF">2014-08-14T03:37:37Z</dcterms:modified>
</cp:coreProperties>
</file>