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5" r:id="rId16"/>
    <p:sldId id="276" r:id="rId17"/>
    <p:sldId id="277" r:id="rId18"/>
    <p:sldId id="278" r:id="rId19"/>
    <p:sldId id="279" r:id="rId20"/>
    <p:sldId id="282" r:id="rId21"/>
    <p:sldId id="284" r:id="rId22"/>
    <p:sldId id="283" r:id="rId23"/>
    <p:sldId id="280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6867A-2CF9-4E78-9413-F89489009098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A561F-0BB4-4F20-90BD-9CA9AEEE4E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7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F231C-E9A5-4FA8-B48A-3AD32E28326C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从前面的硬件实例可以知道，系统在上电之后，需要一段程序来进行初始化。如果它能将操作系统内核复制到内存中运行，那么这段程序就是</a:t>
            </a:r>
            <a:r>
              <a:rPr lang="en-US" altLang="zh-CN" smtClean="0"/>
              <a:t>bootloader</a:t>
            </a:r>
            <a:r>
              <a:rPr lang="zh-CN" altLang="en-US" smtClean="0"/>
              <a:t>。也就是说</a:t>
            </a:r>
            <a:r>
              <a:rPr lang="en-US" altLang="zh-CN" smtClean="0"/>
              <a:t>bootloader</a:t>
            </a:r>
            <a:r>
              <a:rPr lang="zh-CN" altLang="en-US" smtClean="0"/>
              <a:t>就是这么一段小程序，它在系统上电时开始执行，初始化硬件设备，准备好软件环境，最后调用操作系统内核。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9F717-840A-4891-BADF-C7734C99213E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tftp</a:t>
            </a:r>
            <a:r>
              <a:rPr lang="zh-CN" altLang="en-US" smtClean="0"/>
              <a:t>命令使用</a:t>
            </a:r>
            <a:r>
              <a:rPr lang="en-US" altLang="zh-CN" smtClean="0"/>
              <a:t>TFTP</a:t>
            </a:r>
            <a:r>
              <a:rPr lang="zh-CN" altLang="en-US" smtClean="0"/>
              <a:t>协议从服务器下载文件，服务器的</a:t>
            </a:r>
            <a:r>
              <a:rPr lang="en-US" altLang="zh-CN" smtClean="0"/>
              <a:t>IP</a:t>
            </a:r>
            <a:r>
              <a:rPr lang="zh-CN" altLang="en-US" smtClean="0"/>
              <a:t>地址为环境变量</a:t>
            </a:r>
            <a:r>
              <a:rPr lang="en-US" altLang="zh-CN" smtClean="0"/>
              <a:t>serverip</a:t>
            </a:r>
            <a:r>
              <a:rPr lang="zh-CN" altLang="en-US" smtClean="0"/>
              <a:t>。用法为</a:t>
            </a:r>
            <a:r>
              <a:rPr lang="en-US" altLang="zh-CN" smtClean="0"/>
              <a:t>tftp [loadaddress] [bootfilename]</a:t>
            </a:r>
            <a:r>
              <a:rPr lang="zh-CN" altLang="en-US" smtClean="0"/>
              <a:t>，</a:t>
            </a:r>
            <a:r>
              <a:rPr lang="en-US" altLang="zh-CN" smtClean="0"/>
              <a:t>loadaddress</a:t>
            </a:r>
            <a:r>
              <a:rPr lang="zh-CN" altLang="en-US" smtClean="0"/>
              <a:t>表示文件下载后存放的内存地址，</a:t>
            </a:r>
            <a:r>
              <a:rPr lang="en-US" altLang="zh-CN" smtClean="0"/>
              <a:t>bootfilename</a:t>
            </a:r>
            <a:r>
              <a:rPr lang="zh-CN" altLang="en-US" smtClean="0"/>
              <a:t>表示要下载的文件的名称。如果</a:t>
            </a:r>
            <a:r>
              <a:rPr lang="en-US" altLang="zh-CN" smtClean="0"/>
              <a:t>loadaddress</a:t>
            </a:r>
            <a:r>
              <a:rPr lang="zh-CN" altLang="en-US" smtClean="0"/>
              <a:t>省略，存放的地址为配置文件中定义的</a:t>
            </a:r>
            <a:r>
              <a:rPr lang="en-US" altLang="zh-CN" smtClean="0"/>
              <a:t>CFG_LOAD_ADDR</a:t>
            </a:r>
            <a:r>
              <a:rPr lang="zh-CN" altLang="en-US" smtClean="0"/>
              <a:t>，如果</a:t>
            </a:r>
            <a:r>
              <a:rPr lang="en-US" altLang="zh-CN" smtClean="0"/>
              <a:t>bootfilename</a:t>
            </a:r>
            <a:r>
              <a:rPr lang="zh-CN" altLang="en-US" smtClean="0"/>
              <a:t>省略，则使用开发板的</a:t>
            </a:r>
            <a:r>
              <a:rPr lang="en-US" altLang="zh-CN" smtClean="0"/>
              <a:t>IP</a:t>
            </a:r>
            <a:r>
              <a:rPr lang="zh-CN" altLang="en-US" smtClean="0"/>
              <a:t>地址构造一个文件名，比如开发板的</a:t>
            </a:r>
            <a:r>
              <a:rPr lang="en-US" altLang="zh-CN" smtClean="0"/>
              <a:t>IP</a:t>
            </a:r>
            <a:r>
              <a:rPr lang="zh-CN" altLang="en-US" smtClean="0"/>
              <a:t>为</a:t>
            </a:r>
            <a:r>
              <a:rPr lang="en-US" altLang="zh-CN" smtClean="0"/>
              <a:t>192.168.1.17</a:t>
            </a:r>
            <a:r>
              <a:rPr lang="zh-CN" altLang="en-US" smtClean="0"/>
              <a:t>，则默认的文件名为</a:t>
            </a:r>
            <a:r>
              <a:rPr lang="en-US" altLang="zh-CN" smtClean="0"/>
              <a:t>C0A80111.img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A8DC0-31AF-44E1-AD68-A78C3D1CF82D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md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显示内存区的内容。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mm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读或修改内存，地址自动递增。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mm </a:t>
            </a:r>
            <a:r>
              <a:rPr lang="zh-CN" altLang="en-US" sz="800" smtClean="0"/>
              <a:t>内存地址 回车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此时进入内存查看 直接按回车 保持原内容不变，若要改变，在问号后面输入数值然后回车 按 </a:t>
            </a:r>
            <a:r>
              <a:rPr lang="en-US" altLang="zh-CN" sz="800" smtClean="0"/>
              <a:t>. </a:t>
            </a:r>
            <a:r>
              <a:rPr lang="zh-CN" altLang="en-US" sz="800" smtClean="0"/>
              <a:t>此符号退出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nm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nm [.b, .w, .l]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- memory modify, read and keep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nm</a:t>
            </a:r>
            <a:r>
              <a:rPr lang="zh-CN" altLang="en-US" sz="800" smtClean="0"/>
              <a:t>命令可以修改内存，可以按照字节、字、长字操作。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参数</a:t>
            </a:r>
            <a:r>
              <a:rPr lang="en-US" altLang="zh-CN" sz="800" smtClean="0"/>
              <a:t>address</a:t>
            </a:r>
            <a:r>
              <a:rPr lang="zh-CN" altLang="en-US" sz="800" smtClean="0"/>
              <a:t>是要读出并且修改的内存地址。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mw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mw [.b, .w, .l] address value [count]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- write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mw</a:t>
            </a:r>
            <a:r>
              <a:rPr lang="zh-CN" altLang="en-US" sz="800" smtClean="0"/>
              <a:t>命令可以按照字节、字、长字写内存，</a:t>
            </a:r>
            <a:r>
              <a:rPr lang="en-US" altLang="zh-CN" sz="800" smtClean="0"/>
              <a:t>.b .w .l</a:t>
            </a:r>
            <a:r>
              <a:rPr lang="zh-CN" altLang="en-US" sz="800" smtClean="0"/>
              <a:t>的用法与</a:t>
            </a:r>
            <a:r>
              <a:rPr lang="en-US" altLang="zh-CN" sz="800" smtClean="0"/>
              <a:t>cp</a:t>
            </a:r>
            <a:r>
              <a:rPr lang="zh-CN" altLang="en-US" sz="800" smtClean="0"/>
              <a:t>命令相同。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第</a:t>
            </a:r>
            <a:r>
              <a:rPr lang="en-US" altLang="zh-CN" sz="800" smtClean="0"/>
              <a:t>1</a:t>
            </a:r>
            <a:r>
              <a:rPr lang="zh-CN" altLang="en-US" sz="800" smtClean="0"/>
              <a:t>个参数</a:t>
            </a:r>
            <a:r>
              <a:rPr lang="en-US" altLang="zh-CN" sz="800" smtClean="0"/>
              <a:t>address</a:t>
            </a:r>
            <a:r>
              <a:rPr lang="zh-CN" altLang="en-US" sz="800" smtClean="0"/>
              <a:t>是要写的内存地址。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第</a:t>
            </a:r>
            <a:r>
              <a:rPr lang="en-US" altLang="zh-CN" sz="800" smtClean="0"/>
              <a:t>2</a:t>
            </a:r>
            <a:r>
              <a:rPr lang="zh-CN" altLang="en-US" sz="800" smtClean="0"/>
              <a:t>个参数</a:t>
            </a:r>
            <a:r>
              <a:rPr lang="en-US" altLang="zh-CN" sz="800" smtClean="0"/>
              <a:t>value</a:t>
            </a:r>
            <a:r>
              <a:rPr lang="zh-CN" altLang="en-US" sz="800" smtClean="0"/>
              <a:t>是要写的值。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第</a:t>
            </a:r>
            <a:r>
              <a:rPr lang="en-US" altLang="zh-CN" sz="800" smtClean="0"/>
              <a:t>3</a:t>
            </a:r>
            <a:r>
              <a:rPr lang="zh-CN" altLang="en-US" sz="800" smtClean="0"/>
              <a:t>个可选参数</a:t>
            </a:r>
            <a:r>
              <a:rPr lang="en-US" altLang="zh-CN" sz="800" smtClean="0"/>
              <a:t>count</a:t>
            </a:r>
            <a:r>
              <a:rPr lang="zh-CN" altLang="en-US" sz="800" smtClean="0"/>
              <a:t>是要写单位值的数目。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用法</a:t>
            </a:r>
            <a:r>
              <a:rPr lang="en-US" altLang="zh-CN" sz="800" smtClean="0"/>
              <a:t>: mw 32000000 ff 10000(</a:t>
            </a:r>
            <a:r>
              <a:rPr lang="zh-CN" altLang="en-US" sz="800" smtClean="0"/>
              <a:t>把内存</a:t>
            </a:r>
            <a:r>
              <a:rPr lang="en-US" altLang="zh-CN" sz="800" smtClean="0"/>
              <a:t>0x32000000</a:t>
            </a:r>
            <a:r>
              <a:rPr lang="zh-CN" altLang="en-US" sz="800" smtClean="0"/>
              <a:t>开始的</a:t>
            </a:r>
            <a:r>
              <a:rPr lang="en-US" altLang="zh-CN" sz="800" smtClean="0"/>
              <a:t>0x10000</a:t>
            </a:r>
            <a:r>
              <a:rPr lang="zh-CN" altLang="en-US" sz="800" smtClean="0"/>
              <a:t>字节设为</a:t>
            </a:r>
            <a:r>
              <a:rPr lang="en-US" altLang="zh-CN" sz="800" smtClean="0"/>
              <a:t>0xFF)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cp [.b, .w, .l] source target count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- copy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cp</a:t>
            </a:r>
            <a:r>
              <a:rPr lang="zh-CN" altLang="en-US" sz="800" smtClean="0"/>
              <a:t>命令可以在内存中复制数据块，包括对</a:t>
            </a:r>
            <a:r>
              <a:rPr lang="en-US" altLang="zh-CN" sz="800" smtClean="0"/>
              <a:t>Flash</a:t>
            </a:r>
            <a:r>
              <a:rPr lang="zh-CN" altLang="en-US" sz="800" smtClean="0"/>
              <a:t>的读写操作。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第</a:t>
            </a:r>
            <a:r>
              <a:rPr lang="en-US" altLang="zh-CN" sz="800" smtClean="0"/>
              <a:t>1</a:t>
            </a:r>
            <a:r>
              <a:rPr lang="zh-CN" altLang="en-US" sz="800" smtClean="0"/>
              <a:t>个参数</a:t>
            </a:r>
            <a:r>
              <a:rPr lang="en-US" altLang="zh-CN" sz="800" smtClean="0"/>
              <a:t>source</a:t>
            </a:r>
            <a:r>
              <a:rPr lang="zh-CN" altLang="en-US" sz="800" smtClean="0"/>
              <a:t>是要复制的数据块起始地址。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第</a:t>
            </a:r>
            <a:r>
              <a:rPr lang="en-US" altLang="zh-CN" sz="800" smtClean="0"/>
              <a:t>2</a:t>
            </a:r>
            <a:r>
              <a:rPr lang="zh-CN" altLang="en-US" sz="800" smtClean="0"/>
              <a:t>个参数</a:t>
            </a:r>
            <a:r>
              <a:rPr lang="en-US" altLang="zh-CN" sz="800" smtClean="0"/>
              <a:t>target</a:t>
            </a:r>
            <a:r>
              <a:rPr lang="zh-CN" altLang="en-US" sz="800" smtClean="0"/>
              <a:t>是数据块要复制到的地址。这个地址如果在</a:t>
            </a:r>
            <a:r>
              <a:rPr lang="en-US" altLang="zh-CN" sz="800" smtClean="0"/>
              <a:t>Flash</a:t>
            </a:r>
            <a:r>
              <a:rPr lang="zh-CN" altLang="en-US" sz="800" smtClean="0"/>
              <a:t>中，那么会直接调用写</a:t>
            </a:r>
            <a:r>
              <a:rPr lang="en-US" altLang="zh-CN" sz="800" smtClean="0"/>
              <a:t>Flash</a:t>
            </a:r>
            <a:r>
              <a:rPr lang="zh-CN" altLang="en-US" sz="800" smtClean="0"/>
              <a:t>的函数操作。所以</a:t>
            </a:r>
            <a:r>
              <a:rPr lang="en-US" altLang="zh-CN" sz="800" smtClean="0"/>
              <a:t>U-Boot</a:t>
            </a:r>
            <a:r>
              <a:rPr lang="zh-CN" altLang="en-US" sz="800" smtClean="0"/>
              <a:t>写</a:t>
            </a:r>
            <a:r>
              <a:rPr lang="en-US" altLang="zh-CN" sz="800" smtClean="0"/>
              <a:t>Flash</a:t>
            </a:r>
            <a:r>
              <a:rPr lang="zh-CN" altLang="en-US" sz="800" smtClean="0"/>
              <a:t>就使用这个命令，当然需要先把对应</a:t>
            </a:r>
            <a:r>
              <a:rPr lang="en-US" altLang="zh-CN" sz="800" smtClean="0"/>
              <a:t>Flash</a:t>
            </a:r>
            <a:r>
              <a:rPr lang="zh-CN" altLang="en-US" sz="800" smtClean="0"/>
              <a:t>区域擦净。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第</a:t>
            </a:r>
            <a:r>
              <a:rPr lang="en-US" altLang="zh-CN" sz="800" smtClean="0"/>
              <a:t>3</a:t>
            </a:r>
            <a:r>
              <a:rPr lang="zh-CN" altLang="en-US" sz="800" smtClean="0"/>
              <a:t>个参数</a:t>
            </a:r>
            <a:r>
              <a:rPr lang="en-US" altLang="zh-CN" sz="800" smtClean="0"/>
              <a:t>count</a:t>
            </a:r>
            <a:r>
              <a:rPr lang="zh-CN" altLang="en-US" sz="800" smtClean="0"/>
              <a:t>是要复制的数目，根据</a:t>
            </a:r>
            <a:r>
              <a:rPr lang="en-US" altLang="zh-CN" sz="800" smtClean="0"/>
              <a:t>cp.b cp.w cp.l</a:t>
            </a:r>
            <a:r>
              <a:rPr lang="zh-CN" altLang="en-US" sz="800" smtClean="0"/>
              <a:t>分别以字节、字、长字为单位。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cmp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cmp [.b, .w, .l] addr1 addr2 count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- compare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cmp</a:t>
            </a:r>
            <a:r>
              <a:rPr lang="zh-CN" altLang="en-US" sz="800" smtClean="0"/>
              <a:t>命令可以比较</a:t>
            </a:r>
            <a:r>
              <a:rPr lang="en-US" altLang="zh-CN" sz="800" smtClean="0"/>
              <a:t>2</a:t>
            </a:r>
            <a:r>
              <a:rPr lang="zh-CN" altLang="en-US" sz="800" smtClean="0"/>
              <a:t>块内存中的内容。</a:t>
            </a:r>
            <a:r>
              <a:rPr lang="en-US" altLang="zh-CN" sz="800" smtClean="0"/>
              <a:t>.b</a:t>
            </a:r>
            <a:r>
              <a:rPr lang="zh-CN" altLang="en-US" sz="800" smtClean="0"/>
              <a:t>以字节为单位；</a:t>
            </a:r>
            <a:r>
              <a:rPr lang="en-US" altLang="zh-CN" sz="800" smtClean="0"/>
              <a:t>.w</a:t>
            </a:r>
            <a:r>
              <a:rPr lang="zh-CN" altLang="en-US" sz="800" smtClean="0"/>
              <a:t>以字为单位；</a:t>
            </a:r>
            <a:r>
              <a:rPr lang="en-US" altLang="zh-CN" sz="800" smtClean="0"/>
              <a:t>.l</a:t>
            </a:r>
            <a:r>
              <a:rPr lang="zh-CN" altLang="en-US" sz="800" smtClean="0"/>
              <a:t>以长字为单位。注意：</a:t>
            </a:r>
            <a:r>
              <a:rPr lang="en-US" altLang="zh-CN" sz="800" smtClean="0"/>
              <a:t>cmp.b</a:t>
            </a:r>
            <a:r>
              <a:rPr lang="zh-CN" altLang="en-US" sz="800" smtClean="0"/>
              <a:t>中间不能保留空格，需要连续敲入命令。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第</a:t>
            </a:r>
            <a:r>
              <a:rPr lang="en-US" altLang="zh-CN" sz="800" smtClean="0"/>
              <a:t>1</a:t>
            </a:r>
            <a:r>
              <a:rPr lang="zh-CN" altLang="en-US" sz="800" smtClean="0"/>
              <a:t>个参数</a:t>
            </a:r>
            <a:r>
              <a:rPr lang="en-US" altLang="zh-CN" sz="800" smtClean="0"/>
              <a:t>addr1</a:t>
            </a:r>
            <a:r>
              <a:rPr lang="zh-CN" altLang="en-US" sz="800" smtClean="0"/>
              <a:t>是第一块内存的起始地址。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第</a:t>
            </a:r>
            <a:r>
              <a:rPr lang="en-US" altLang="zh-CN" sz="800" smtClean="0"/>
              <a:t>2</a:t>
            </a:r>
            <a:r>
              <a:rPr lang="zh-CN" altLang="en-US" sz="800" smtClean="0"/>
              <a:t>个参数</a:t>
            </a:r>
            <a:r>
              <a:rPr lang="en-US" altLang="zh-CN" sz="800" smtClean="0"/>
              <a:t>addr2</a:t>
            </a:r>
            <a:r>
              <a:rPr lang="zh-CN" altLang="en-US" sz="800" smtClean="0"/>
              <a:t>是第二块内存的起始地址。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第</a:t>
            </a:r>
            <a:r>
              <a:rPr lang="en-US" altLang="zh-CN" sz="800" smtClean="0"/>
              <a:t>3</a:t>
            </a:r>
            <a:r>
              <a:rPr lang="zh-CN" altLang="en-US" sz="800" smtClean="0"/>
              <a:t>个参数</a:t>
            </a:r>
            <a:r>
              <a:rPr lang="en-US" altLang="zh-CN" sz="800" smtClean="0"/>
              <a:t>count</a:t>
            </a:r>
            <a:r>
              <a:rPr lang="zh-CN" altLang="en-US" sz="800" smtClean="0"/>
              <a:t>是要比较的数目，单位按照字节、字或者长字。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8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E152F8-31D8-4A2E-8A13-E3F5277A7669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 on start end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- protect Flash from addr 'start' to addr 'end'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 on N:SF[-SL]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- protect sectors SF-SL in Flash bank # 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 on bank 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- protect Flash bank # 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 on all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- protect all Flash banks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 off start end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 - make Flash from addr 'start' to addr 'end' writable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 off N:SF[-SL]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- make sectors SF-SL writable in Flash bank # 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 off bank 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- make Flash bank # N writable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 off all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- make all Flash banks writable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</a:t>
            </a:r>
            <a:r>
              <a:rPr lang="zh-CN" altLang="en-US" sz="800" smtClean="0"/>
              <a:t>命令是对</a:t>
            </a:r>
            <a:r>
              <a:rPr lang="en-US" altLang="zh-CN" sz="800" smtClean="0"/>
              <a:t>Flash</a:t>
            </a:r>
            <a:r>
              <a:rPr lang="zh-CN" altLang="en-US" sz="800" smtClean="0"/>
              <a:t>写保护的操作，可以使能和解除写保护。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第</a:t>
            </a:r>
            <a:r>
              <a:rPr lang="en-US" altLang="zh-CN" sz="800" smtClean="0"/>
              <a:t>1</a:t>
            </a:r>
            <a:r>
              <a:rPr lang="zh-CN" altLang="en-US" sz="800" smtClean="0"/>
              <a:t>个参数</a:t>
            </a:r>
            <a:r>
              <a:rPr lang="en-US" altLang="zh-CN" sz="800" smtClean="0"/>
              <a:t>on</a:t>
            </a:r>
            <a:r>
              <a:rPr lang="zh-CN" altLang="en-US" sz="800" smtClean="0"/>
              <a:t>代表使能写保护；</a:t>
            </a:r>
            <a:r>
              <a:rPr lang="en-US" altLang="zh-CN" sz="800" smtClean="0"/>
              <a:t>off</a:t>
            </a:r>
            <a:r>
              <a:rPr lang="zh-CN" altLang="en-US" sz="800" smtClean="0"/>
              <a:t>代表解除写保护。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第</a:t>
            </a:r>
            <a:r>
              <a:rPr lang="en-US" altLang="zh-CN" sz="800" smtClean="0"/>
              <a:t>2</a:t>
            </a:r>
            <a:r>
              <a:rPr lang="zh-CN" altLang="en-US" sz="800" smtClean="0"/>
              <a:t>、</a:t>
            </a:r>
            <a:r>
              <a:rPr lang="en-US" altLang="zh-CN" sz="800" smtClean="0"/>
              <a:t>3</a:t>
            </a:r>
            <a:r>
              <a:rPr lang="zh-CN" altLang="en-US" sz="800" smtClean="0"/>
              <a:t>参数是指定</a:t>
            </a:r>
            <a:r>
              <a:rPr lang="en-US" altLang="zh-CN" sz="800" smtClean="0"/>
              <a:t>Flash</a:t>
            </a:r>
            <a:r>
              <a:rPr lang="zh-CN" altLang="en-US" sz="800" smtClean="0"/>
              <a:t>写保护操作范围，跟擦除的方式相同。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用法</a:t>
            </a:r>
            <a:r>
              <a:rPr lang="en-US" altLang="zh-CN" sz="80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 on 1:0-3(</a:t>
            </a:r>
            <a:r>
              <a:rPr lang="zh-CN" altLang="en-US" sz="800" smtClean="0"/>
              <a:t>就是对第一块</a:t>
            </a:r>
            <a:r>
              <a:rPr lang="en-US" altLang="zh-CN" sz="800" smtClean="0"/>
              <a:t>FLASH</a:t>
            </a:r>
            <a:r>
              <a:rPr lang="zh-CN" altLang="en-US" sz="800" smtClean="0"/>
              <a:t>的</a:t>
            </a:r>
            <a:r>
              <a:rPr lang="en-US" altLang="zh-CN" sz="800" smtClean="0"/>
              <a:t>0-3</a:t>
            </a:r>
            <a:r>
              <a:rPr lang="zh-CN" altLang="en-US" sz="800" smtClean="0"/>
              <a:t>扇区进行保护</a:t>
            </a:r>
            <a:r>
              <a:rPr lang="en-US" altLang="zh-CN" sz="8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 off 1:0-3</a:t>
            </a:r>
            <a:r>
              <a:rPr lang="zh-CN" altLang="en-US" sz="800" smtClean="0"/>
              <a:t>取消写保护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protect off bank 1 </a:t>
            </a:r>
            <a:r>
              <a:rPr lang="zh-CN" altLang="en-US" sz="800" smtClean="0"/>
              <a:t>解除</a:t>
            </a:r>
            <a:r>
              <a:rPr lang="en-US" altLang="zh-CN" sz="800" smtClean="0"/>
              <a:t>/</a:t>
            </a:r>
            <a:r>
              <a:rPr lang="zh-CN" altLang="en-US" sz="800" smtClean="0"/>
              <a:t>使能 第 </a:t>
            </a:r>
            <a:r>
              <a:rPr lang="en-US" altLang="zh-CN" sz="800" smtClean="0"/>
              <a:t>N </a:t>
            </a:r>
            <a:r>
              <a:rPr lang="zh-CN" altLang="en-US" sz="800" smtClean="0"/>
              <a:t>块</a:t>
            </a:r>
            <a:r>
              <a:rPr lang="en-US" altLang="zh-CN" sz="800" smtClean="0"/>
              <a:t>FLASH</a:t>
            </a:r>
            <a:r>
              <a:rPr lang="zh-CN" altLang="en-US" sz="800" smtClean="0"/>
              <a:t>的写保护</a:t>
            </a:r>
          </a:p>
          <a:p>
            <a:pPr eaLnBrk="1" hangingPunct="1">
              <a:lnSpc>
                <a:spcPct val="80000"/>
              </a:lnSpc>
            </a:pPr>
            <a:endParaRPr lang="zh-CN" altLang="en-US" sz="8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erase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erase start end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- erase FLASH from addr 'start' to addr 'end'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erase N:SF[-SL]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- erase sectors SF-SL in FLASH bank # 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erase bank 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- erase FLASH bank # 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erase all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      - erase all FLASH banks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800" smtClean="0"/>
              <a:t>erase</a:t>
            </a:r>
            <a:r>
              <a:rPr lang="zh-CN" altLang="en-US" sz="800" smtClean="0"/>
              <a:t>命令可以擦</a:t>
            </a:r>
            <a:r>
              <a:rPr lang="en-US" altLang="zh-CN" sz="800" smtClean="0"/>
              <a:t>Flash</a:t>
            </a:r>
            <a:r>
              <a:rPr lang="zh-CN" altLang="en-US" sz="800" smtClean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参数必须指定</a:t>
            </a:r>
            <a:r>
              <a:rPr lang="en-US" altLang="zh-CN" sz="800" smtClean="0"/>
              <a:t>Flash</a:t>
            </a:r>
            <a:r>
              <a:rPr lang="zh-CN" altLang="en-US" sz="800" smtClean="0"/>
              <a:t>擦除的范围。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按照起始地址和结束地址，</a:t>
            </a:r>
            <a:r>
              <a:rPr lang="en-US" altLang="zh-CN" sz="800" smtClean="0"/>
              <a:t>start</a:t>
            </a:r>
            <a:r>
              <a:rPr lang="zh-CN" altLang="en-US" sz="800" smtClean="0"/>
              <a:t>必须是擦除块的起始地址；</a:t>
            </a:r>
            <a:r>
              <a:rPr lang="en-US" altLang="zh-CN" sz="800" smtClean="0"/>
              <a:t>end</a:t>
            </a:r>
            <a:r>
              <a:rPr lang="zh-CN" altLang="en-US" sz="800" smtClean="0"/>
              <a:t>必须是擦除末尾块的结束地址。这种方式最常用。举例说明：擦除</a:t>
            </a:r>
            <a:r>
              <a:rPr lang="en-US" altLang="zh-CN" sz="800" smtClean="0"/>
              <a:t>0x20000 – 0x3ffff</a:t>
            </a:r>
            <a:r>
              <a:rPr lang="zh-CN" altLang="en-US" sz="800" smtClean="0"/>
              <a:t>区域命令为</a:t>
            </a:r>
            <a:r>
              <a:rPr lang="en-US" altLang="zh-CN" sz="800" smtClean="0"/>
              <a:t>erase 20000 3ffff</a:t>
            </a:r>
            <a:r>
              <a:rPr lang="zh-CN" altLang="en-US" sz="800" smtClean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按照组和扇区，</a:t>
            </a:r>
            <a:r>
              <a:rPr lang="en-US" altLang="zh-CN" sz="800" smtClean="0"/>
              <a:t>N</a:t>
            </a:r>
            <a:r>
              <a:rPr lang="zh-CN" altLang="en-US" sz="800" smtClean="0"/>
              <a:t>表示</a:t>
            </a:r>
            <a:r>
              <a:rPr lang="en-US" altLang="zh-CN" sz="800" smtClean="0"/>
              <a:t>Flash</a:t>
            </a:r>
            <a:r>
              <a:rPr lang="zh-CN" altLang="en-US" sz="800" smtClean="0"/>
              <a:t>的组号，</a:t>
            </a:r>
            <a:r>
              <a:rPr lang="en-US" altLang="zh-CN" sz="800" smtClean="0"/>
              <a:t>SF</a:t>
            </a:r>
            <a:r>
              <a:rPr lang="zh-CN" altLang="en-US" sz="800" smtClean="0"/>
              <a:t>表示擦除起始扇区号，</a:t>
            </a:r>
            <a:r>
              <a:rPr lang="en-US" altLang="zh-CN" sz="800" smtClean="0"/>
              <a:t>SL</a:t>
            </a:r>
            <a:r>
              <a:rPr lang="zh-CN" altLang="en-US" sz="800" smtClean="0"/>
              <a:t>表示擦除结束扇区号。另外，还可以擦除整个组，擦除组号为</a:t>
            </a:r>
            <a:r>
              <a:rPr lang="en-US" altLang="zh-CN" sz="800" smtClean="0"/>
              <a:t>N</a:t>
            </a:r>
            <a:r>
              <a:rPr lang="zh-CN" altLang="en-US" sz="800" smtClean="0"/>
              <a:t>的整个</a:t>
            </a:r>
            <a:r>
              <a:rPr lang="en-US" altLang="zh-CN" sz="800" smtClean="0"/>
              <a:t>Flash</a:t>
            </a:r>
            <a:r>
              <a:rPr lang="zh-CN" altLang="en-US" sz="800" smtClean="0"/>
              <a:t>组。擦除全部</a:t>
            </a:r>
            <a:r>
              <a:rPr lang="en-US" altLang="zh-CN" sz="800" smtClean="0"/>
              <a:t>Flash</a:t>
            </a:r>
            <a:r>
              <a:rPr lang="zh-CN" altLang="en-US" sz="800" smtClean="0"/>
              <a:t>只要给出一个</a:t>
            </a:r>
            <a:r>
              <a:rPr lang="en-US" altLang="zh-CN" sz="800" smtClean="0"/>
              <a:t>all</a:t>
            </a:r>
            <a:r>
              <a:rPr lang="zh-CN" altLang="en-US" sz="800" smtClean="0"/>
              <a:t>的参数即可。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用法</a:t>
            </a:r>
            <a:r>
              <a:rPr lang="en-US" altLang="zh-CN" sz="80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写入数据之前必须先执行该命令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用法</a:t>
            </a:r>
            <a:r>
              <a:rPr lang="en-US" altLang="zh-CN" sz="800" smtClean="0"/>
              <a:t>: erase 0xc******* +0xYYYYYYYY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说明</a:t>
            </a:r>
            <a:r>
              <a:rPr lang="en-US" altLang="zh-CN" sz="800" smtClean="0"/>
              <a:t>: </a:t>
            </a:r>
            <a:r>
              <a:rPr lang="zh-CN" altLang="en-US" sz="800" smtClean="0"/>
              <a:t>擦除从</a:t>
            </a:r>
            <a:r>
              <a:rPr lang="en-US" altLang="zh-CN" sz="800" smtClean="0"/>
              <a:t>0xc******* </a:t>
            </a:r>
            <a:r>
              <a:rPr lang="zh-CN" altLang="en-US" sz="800" smtClean="0"/>
              <a:t>开始的</a:t>
            </a:r>
            <a:r>
              <a:rPr lang="en-US" altLang="zh-CN" sz="800" smtClean="0"/>
              <a:t>0xYYYYYYYY</a:t>
            </a:r>
            <a:r>
              <a:rPr lang="zh-CN" altLang="en-US" sz="800" smtClean="0"/>
              <a:t>字节</a:t>
            </a:r>
            <a:r>
              <a:rPr lang="en-US" altLang="zh-CN" sz="800" smtClean="0"/>
              <a:t>(</a:t>
            </a:r>
            <a:r>
              <a:rPr lang="zh-CN" altLang="en-US" sz="800" smtClean="0"/>
              <a:t>字节必须块对齐）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800" smtClean="0"/>
              <a:t>例</a:t>
            </a:r>
            <a:r>
              <a:rPr lang="pt-BR" altLang="zh-CN" sz="80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pt-BR" altLang="zh-CN" sz="800" smtClean="0"/>
              <a:t>Z228 # erase 0xc4040000 +0x180000</a:t>
            </a:r>
          </a:p>
          <a:p>
            <a:pPr eaLnBrk="1" hangingPunct="1">
              <a:lnSpc>
                <a:spcPct val="80000"/>
              </a:lnSpc>
            </a:pPr>
            <a:r>
              <a:rPr lang="pt-BR" altLang="zh-CN" sz="800" smtClean="0"/>
              <a:t>........................ done</a:t>
            </a:r>
          </a:p>
          <a:p>
            <a:pPr eaLnBrk="1" hangingPunct="1">
              <a:lnSpc>
                <a:spcPct val="80000"/>
              </a:lnSpc>
            </a:pPr>
            <a:r>
              <a:rPr lang="pt-BR" altLang="zh-CN" sz="800" smtClean="0"/>
              <a:t>Erased 24 sectors</a:t>
            </a:r>
          </a:p>
          <a:p>
            <a:pPr eaLnBrk="1" hangingPunct="1">
              <a:lnSpc>
                <a:spcPct val="80000"/>
              </a:lnSpc>
            </a:pPr>
            <a:r>
              <a:rPr lang="zh-CN" altLang="pt-BR" sz="800" smtClean="0"/>
              <a:t>附加</a:t>
            </a:r>
            <a:r>
              <a:rPr lang="pt-BR" altLang="zh-CN" sz="800" smtClean="0"/>
              <a:t>: erase 1:0-2(</a:t>
            </a:r>
            <a:r>
              <a:rPr lang="zh-CN" altLang="pt-BR" sz="800" smtClean="0"/>
              <a:t>就是对每一块</a:t>
            </a:r>
            <a:r>
              <a:rPr lang="pt-BR" altLang="zh-CN" sz="800" smtClean="0"/>
              <a:t>FLASH</a:t>
            </a:r>
            <a:r>
              <a:rPr lang="zh-CN" altLang="pt-BR" sz="800" smtClean="0"/>
              <a:t>的</a:t>
            </a:r>
            <a:r>
              <a:rPr lang="pt-BR" altLang="zh-CN" sz="800" smtClean="0"/>
              <a:t>0-2</a:t>
            </a:r>
            <a:r>
              <a:rPr lang="zh-CN" altLang="pt-BR" sz="800" smtClean="0"/>
              <a:t>扇区进行删除</a:t>
            </a:r>
            <a:r>
              <a:rPr lang="pt-BR" altLang="zh-CN" sz="800" smtClean="0"/>
              <a:t>)</a:t>
            </a:r>
            <a:endParaRPr lang="en-US" altLang="zh-CN" sz="8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88777-C94F-48E1-B9D7-2A742DEA017F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run</a:t>
            </a:r>
          </a:p>
          <a:p>
            <a:pPr eaLnBrk="1" hangingPunct="1"/>
            <a:r>
              <a:rPr lang="en-US" altLang="zh-CN" smtClean="0"/>
              <a:t>run var [...]</a:t>
            </a:r>
          </a:p>
          <a:p>
            <a:pPr eaLnBrk="1" hangingPunct="1"/>
            <a:r>
              <a:rPr lang="en-US" altLang="zh-CN" smtClean="0"/>
              <a:t>      - run the commands in the environment variable(s) 'var'</a:t>
            </a:r>
          </a:p>
          <a:p>
            <a:pPr eaLnBrk="1" hangingPunct="1"/>
            <a:r>
              <a:rPr lang="en-US" altLang="zh-CN" smtClean="0"/>
              <a:t>run</a:t>
            </a:r>
            <a:r>
              <a:rPr lang="zh-CN" altLang="en-US" smtClean="0"/>
              <a:t>命令可以执行环境变量中的命令，后面参数可以跟几个环境变量名。</a:t>
            </a:r>
          </a:p>
          <a:p>
            <a:pPr eaLnBrk="1" hangingPunct="1"/>
            <a:r>
              <a:rPr lang="zh-CN" altLang="en-US" smtClean="0"/>
              <a:t>用法</a:t>
            </a:r>
            <a:r>
              <a:rPr lang="en-US" altLang="zh-CN" smtClean="0"/>
              <a:t>:</a:t>
            </a:r>
          </a:p>
          <a:p>
            <a:pPr eaLnBrk="1" hangingPunct="1"/>
            <a:r>
              <a:rPr lang="en-US" altLang="zh-CN" smtClean="0"/>
              <a:t>Uboot&gt; setenv flashit tftp 20000000 mycode.bin\; erase 10020000 1002FFFF\;</a:t>
            </a:r>
          </a:p>
          <a:p>
            <a:pPr eaLnBrk="1" hangingPunct="1"/>
            <a:r>
              <a:rPr lang="en-US" altLang="zh-CN" smtClean="0"/>
              <a:t>cp.b 20000000 10020000 8000</a:t>
            </a:r>
          </a:p>
          <a:p>
            <a:pPr eaLnBrk="1" hangingPunct="1"/>
            <a:r>
              <a:rPr lang="en-US" altLang="zh-CN" smtClean="0"/>
              <a:t>Uboot&gt; saveenv</a:t>
            </a:r>
          </a:p>
          <a:p>
            <a:pPr eaLnBrk="1" hangingPunct="1"/>
            <a:r>
              <a:rPr lang="en-US" altLang="zh-CN" smtClean="0"/>
              <a:t>Uboot&gt; run flashit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CFF025-1ED6-410A-86E4-D969EB243AB0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go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go addr [arg ...]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  - start application at address 'addr'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     passing 'arg' as arguments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go</a:t>
            </a:r>
            <a:r>
              <a:rPr lang="zh-CN" altLang="en-US" sz="900" smtClean="0"/>
              <a:t>命令可以执行应用程序。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第</a:t>
            </a:r>
            <a:r>
              <a:rPr lang="en-US" altLang="zh-CN" sz="900" smtClean="0"/>
              <a:t>1</a:t>
            </a:r>
            <a:r>
              <a:rPr lang="zh-CN" altLang="en-US" sz="900" smtClean="0"/>
              <a:t>个参数是要执行程序的入口地址。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第</a:t>
            </a:r>
            <a:r>
              <a:rPr lang="en-US" altLang="zh-CN" sz="900" smtClean="0"/>
              <a:t>2</a:t>
            </a:r>
            <a:r>
              <a:rPr lang="zh-CN" altLang="en-US" sz="900" smtClean="0"/>
              <a:t>个可选参数是传递给程序的参数，可以不用。 </a:t>
            </a:r>
          </a:p>
          <a:p>
            <a:pPr eaLnBrk="1" hangingPunct="1">
              <a:lnSpc>
                <a:spcPct val="80000"/>
              </a:lnSpc>
            </a:pPr>
            <a:endParaRPr lang="zh-CN" altLang="en-US" sz="9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bootm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bootm [addr [arg ...]]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- boot application image stored in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      passing arguments 'arg ...'; when booting a Linux kernel,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           'arg' can be the address of an initrd image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bootm</a:t>
            </a:r>
            <a:r>
              <a:rPr lang="zh-CN" altLang="en-US" sz="900" smtClean="0"/>
              <a:t>命令可以引导启动存储在内存中的程序映像。这些内存包括</a:t>
            </a:r>
            <a:r>
              <a:rPr lang="en-US" altLang="zh-CN" sz="900" smtClean="0"/>
              <a:t>RAM</a:t>
            </a:r>
            <a:r>
              <a:rPr lang="zh-CN" altLang="en-US" sz="900" smtClean="0"/>
              <a:t>和可以永久保存的</a:t>
            </a:r>
            <a:r>
              <a:rPr lang="en-US" altLang="zh-CN" sz="900" smtClean="0"/>
              <a:t>Flash</a:t>
            </a:r>
            <a:r>
              <a:rPr lang="zh-CN" altLang="en-US" sz="900" smtClean="0"/>
              <a:t>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第</a:t>
            </a:r>
            <a:r>
              <a:rPr lang="en-US" altLang="zh-CN" sz="900" smtClean="0"/>
              <a:t>1</a:t>
            </a:r>
            <a:r>
              <a:rPr lang="zh-CN" altLang="en-US" sz="900" smtClean="0"/>
              <a:t>个参数</a:t>
            </a:r>
            <a:r>
              <a:rPr lang="en-US" altLang="zh-CN" sz="900" smtClean="0"/>
              <a:t>addr</a:t>
            </a:r>
            <a:r>
              <a:rPr lang="zh-CN" altLang="en-US" sz="900" smtClean="0"/>
              <a:t>是程序映像的地址，这个程序映像必须转换成</a:t>
            </a:r>
            <a:r>
              <a:rPr lang="en-US" altLang="zh-CN" sz="900" smtClean="0"/>
              <a:t>U-Boot</a:t>
            </a:r>
            <a:r>
              <a:rPr lang="zh-CN" altLang="en-US" sz="900" smtClean="0"/>
              <a:t>的格式。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第</a:t>
            </a:r>
            <a:r>
              <a:rPr lang="en-US" altLang="zh-CN" sz="900" smtClean="0"/>
              <a:t>2</a:t>
            </a:r>
            <a:r>
              <a:rPr lang="zh-CN" altLang="en-US" sz="900" smtClean="0"/>
              <a:t>个参数对于引导</a:t>
            </a:r>
            <a:r>
              <a:rPr lang="en-US" altLang="zh-CN" sz="900" smtClean="0"/>
              <a:t>Linux</a:t>
            </a:r>
            <a:r>
              <a:rPr lang="zh-CN" altLang="en-US" sz="900" smtClean="0"/>
              <a:t>内核有用，通常作为</a:t>
            </a:r>
            <a:r>
              <a:rPr lang="en-US" altLang="zh-CN" sz="900" smtClean="0"/>
              <a:t>U-Boot</a:t>
            </a:r>
            <a:r>
              <a:rPr lang="zh-CN" altLang="en-US" sz="900" smtClean="0"/>
              <a:t>格式的</a:t>
            </a:r>
            <a:r>
              <a:rPr lang="en-US" altLang="zh-CN" sz="900" smtClean="0"/>
              <a:t>RAMDISK</a:t>
            </a:r>
            <a:r>
              <a:rPr lang="zh-CN" altLang="en-US" sz="900" smtClean="0"/>
              <a:t>映像存储地址；也可以是传递给</a:t>
            </a:r>
            <a:r>
              <a:rPr lang="en-US" altLang="zh-CN" sz="900" smtClean="0"/>
              <a:t>Linux</a:t>
            </a:r>
            <a:r>
              <a:rPr lang="zh-CN" altLang="en-US" sz="900" smtClean="0"/>
              <a:t>内核的参数（缺省情况下传递</a:t>
            </a:r>
            <a:r>
              <a:rPr lang="en-US" altLang="zh-CN" sz="900" smtClean="0"/>
              <a:t>bootargs</a:t>
            </a:r>
            <a:r>
              <a:rPr lang="zh-CN" altLang="en-US" sz="900" smtClean="0"/>
              <a:t>环境变量给内核）。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附加说明</a:t>
            </a:r>
            <a:r>
              <a:rPr lang="en-US" altLang="zh-CN" sz="900" smtClean="0"/>
              <a:t>: </a:t>
            </a:r>
            <a:r>
              <a:rPr lang="zh-CN" altLang="en-US" sz="900" smtClean="0"/>
              <a:t>要求二进制代码为制定格式的。通常为</a:t>
            </a:r>
            <a:r>
              <a:rPr lang="en-US" altLang="zh-CN" sz="900" smtClean="0"/>
              <a:t>mkimage</a:t>
            </a:r>
            <a:r>
              <a:rPr lang="zh-CN" altLang="en-US" sz="900" smtClean="0"/>
              <a:t>处理过的二进制文件。起动</a:t>
            </a:r>
            <a:r>
              <a:rPr lang="en-US" altLang="zh-CN" sz="900" smtClean="0"/>
              <a:t>UBOOT TOOLS</a:t>
            </a:r>
            <a:r>
              <a:rPr lang="zh-CN" altLang="en-US" sz="900" smtClean="0"/>
              <a:t>制作的压缩</a:t>
            </a:r>
            <a:r>
              <a:rPr lang="en-US" altLang="zh-CN" sz="900" smtClean="0"/>
              <a:t>LINUX</a:t>
            </a:r>
            <a:r>
              <a:rPr lang="zh-CN" altLang="en-US" sz="900" smtClean="0"/>
              <a:t>内核</a:t>
            </a:r>
            <a:r>
              <a:rPr lang="en-US" altLang="zh-CN" sz="900" smtClean="0"/>
              <a:t>, bootm 3200000</a:t>
            </a:r>
          </a:p>
          <a:p>
            <a:pPr eaLnBrk="1" hangingPunct="1">
              <a:lnSpc>
                <a:spcPct val="80000"/>
              </a:lnSpc>
            </a:pPr>
            <a:endParaRPr lang="en-US" altLang="zh-CN" sz="90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bootp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bootp [loadAddress] [bootfilename]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 smtClean="0"/>
              <a:t>bootp</a:t>
            </a:r>
            <a:r>
              <a:rPr lang="zh-CN" altLang="en-US" sz="900" smtClean="0"/>
              <a:t>命令通过</a:t>
            </a:r>
            <a:r>
              <a:rPr lang="en-US" altLang="zh-CN" sz="900" smtClean="0"/>
              <a:t>bootp</a:t>
            </a:r>
            <a:r>
              <a:rPr lang="zh-CN" altLang="en-US" sz="900" smtClean="0"/>
              <a:t>请求，要求</a:t>
            </a:r>
            <a:r>
              <a:rPr lang="en-US" altLang="zh-CN" sz="900" smtClean="0"/>
              <a:t>DHCP</a:t>
            </a:r>
            <a:r>
              <a:rPr lang="zh-CN" altLang="en-US" sz="900" smtClean="0"/>
              <a:t>服务器分配</a:t>
            </a:r>
            <a:r>
              <a:rPr lang="en-US" altLang="zh-CN" sz="900" smtClean="0"/>
              <a:t>IP</a:t>
            </a:r>
            <a:r>
              <a:rPr lang="zh-CN" altLang="en-US" sz="900" smtClean="0"/>
              <a:t>地址，然后通过</a:t>
            </a:r>
            <a:r>
              <a:rPr lang="en-US" altLang="zh-CN" sz="900" smtClean="0"/>
              <a:t>TFTP</a:t>
            </a:r>
            <a:r>
              <a:rPr lang="zh-CN" altLang="en-US" sz="900" smtClean="0"/>
              <a:t>协议下载指定的文件到内存。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第</a:t>
            </a:r>
            <a:r>
              <a:rPr lang="en-US" altLang="zh-CN" sz="900" smtClean="0"/>
              <a:t>1</a:t>
            </a:r>
            <a:r>
              <a:rPr lang="zh-CN" altLang="en-US" sz="900" smtClean="0"/>
              <a:t>个参数是下载文件存放的内存地址。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第</a:t>
            </a:r>
            <a:r>
              <a:rPr lang="en-US" altLang="zh-CN" sz="900" smtClean="0"/>
              <a:t>2</a:t>
            </a:r>
            <a:r>
              <a:rPr lang="zh-CN" altLang="en-US" sz="900" smtClean="0"/>
              <a:t>个参数是要下载的文件名称，这个文件应该在开发主机上准备好。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 smtClean="0"/>
              <a:t>附加说明</a:t>
            </a:r>
            <a:r>
              <a:rPr lang="en-US" altLang="zh-CN" sz="900" smtClean="0"/>
              <a:t>: </a:t>
            </a:r>
            <a:r>
              <a:rPr lang="zh-CN" altLang="en-US" sz="900" smtClean="0"/>
              <a:t>通过网络启动，需要提前设置好硬件地址</a:t>
            </a:r>
            <a:r>
              <a:rPr lang="en-US" altLang="zh-CN" sz="900" smtClean="0"/>
              <a:t>bdinfo</a:t>
            </a:r>
            <a:r>
              <a:rPr lang="zh-CN" altLang="en-US" sz="900" smtClean="0"/>
              <a:t>打印</a:t>
            </a:r>
            <a:r>
              <a:rPr lang="en-US" altLang="zh-CN" sz="900" smtClean="0"/>
              <a:t>ARM</a:t>
            </a:r>
            <a:r>
              <a:rPr lang="zh-CN" altLang="en-US" sz="900" smtClean="0"/>
              <a:t>相关信息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1F652-AF85-4CDC-B3E5-DE8C7CDB10E3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bootloader</a:t>
            </a:r>
            <a:r>
              <a:rPr lang="zh-CN" altLang="en-US" smtClean="0"/>
              <a:t>的实现非常依赖于具体硬件，在嵌入式系统中硬件配置千差万别，即使使用相同的</a:t>
            </a:r>
            <a:r>
              <a:rPr lang="en-US" altLang="zh-CN" smtClean="0"/>
              <a:t>cpu</a:t>
            </a:r>
            <a:r>
              <a:rPr lang="zh-CN" altLang="en-US" smtClean="0"/>
              <a:t>，它的外设也可能不同，所以不可能有一个</a:t>
            </a:r>
            <a:r>
              <a:rPr lang="en-US" altLang="zh-CN" smtClean="0"/>
              <a:t>bootloader</a:t>
            </a:r>
            <a:r>
              <a:rPr lang="zh-CN" altLang="en-US" smtClean="0"/>
              <a:t>支持所有的</a:t>
            </a:r>
            <a:r>
              <a:rPr lang="en-US" altLang="zh-CN" smtClean="0"/>
              <a:t>cpu</a:t>
            </a:r>
            <a:r>
              <a:rPr lang="zh-CN" altLang="en-US" smtClean="0"/>
              <a:t>，所有的电路板，不可能拿来就可以使用，需要根据实际的电路板进行移植。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18506-2D8A-4D1B-BF3E-D2A813CC9C9B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启动加载模式（</a:t>
            </a:r>
            <a:r>
              <a:rPr lang="en-US" altLang="zh-CN" smtClean="0"/>
              <a:t>boot loading</a:t>
            </a:r>
            <a:r>
              <a:rPr lang="zh-CN" altLang="en-US" smtClean="0"/>
              <a:t>）：</a:t>
            </a:r>
          </a:p>
          <a:p>
            <a:pPr eaLnBrk="1" hangingPunct="1"/>
            <a:r>
              <a:rPr lang="zh-CN" altLang="en-US" smtClean="0"/>
              <a:t>	上电后，</a:t>
            </a:r>
            <a:r>
              <a:rPr lang="en-US" altLang="zh-CN" smtClean="0"/>
              <a:t>bootloader</a:t>
            </a:r>
            <a:r>
              <a:rPr lang="zh-CN" altLang="en-US" smtClean="0"/>
              <a:t>从板子的某个</a:t>
            </a:r>
            <a:r>
              <a:rPr lang="zh-CN" altLang="en-US" sz="1000" smtClean="0"/>
              <a:t>固态存储设备上将操作系统加载到</a:t>
            </a:r>
            <a:r>
              <a:rPr lang="en-US" altLang="zh-CN" sz="1000" smtClean="0"/>
              <a:t>RAM</a:t>
            </a:r>
            <a:r>
              <a:rPr lang="zh-CN" altLang="en-US" sz="1000" smtClean="0"/>
              <a:t>中运行，整个过程并没有用户的介入，产品发布时</a:t>
            </a:r>
            <a:r>
              <a:rPr lang="en-US" altLang="zh-CN" sz="1000" smtClean="0"/>
              <a:t>bootloader</a:t>
            </a:r>
            <a:r>
              <a:rPr lang="zh-CN" altLang="en-US" sz="1000" smtClean="0"/>
              <a:t>工作在这种模式下</a:t>
            </a:r>
          </a:p>
          <a:p>
            <a:pPr eaLnBrk="1" hangingPunct="1"/>
            <a:r>
              <a:rPr lang="zh-CN" altLang="en-US" sz="1000" smtClean="0"/>
              <a:t>下载模式（</a:t>
            </a:r>
            <a:r>
              <a:rPr lang="en-US" altLang="zh-CN" sz="1000" smtClean="0"/>
              <a:t>downloading</a:t>
            </a:r>
            <a:r>
              <a:rPr lang="zh-CN" altLang="en-US" sz="1000" smtClean="0"/>
              <a:t>）：</a:t>
            </a:r>
          </a:p>
          <a:p>
            <a:pPr eaLnBrk="1" hangingPunct="1"/>
            <a:r>
              <a:rPr lang="zh-CN" altLang="en-US" sz="1000" smtClean="0"/>
              <a:t>	在这种模式下，开发人员可以使用各种命令，通过串口连接和网络连接等通信手段从主机下载文件</a:t>
            </a:r>
            <a:r>
              <a:rPr lang="en-US" altLang="zh-CN" sz="1000" smtClean="0"/>
              <a:t>(</a:t>
            </a:r>
            <a:r>
              <a:rPr lang="zh-CN" altLang="en-US" sz="1000" smtClean="0"/>
              <a:t>比如内核镜像、文件系统镜像等</a:t>
            </a:r>
            <a:r>
              <a:rPr lang="en-US" altLang="zh-CN" sz="1000" smtClean="0"/>
              <a:t>)</a:t>
            </a:r>
            <a:r>
              <a:rPr lang="zh-CN" altLang="en-US" sz="1000" smtClean="0"/>
              <a:t>，将他们直接放到内存运行或是烧入</a:t>
            </a:r>
            <a:r>
              <a:rPr lang="en-US" altLang="zh-CN" sz="1000" smtClean="0"/>
              <a:t>flash</a:t>
            </a:r>
            <a:r>
              <a:rPr lang="zh-CN" altLang="en-US" sz="1000" smtClean="0"/>
              <a:t>中，产品在开发过程中</a:t>
            </a:r>
            <a:r>
              <a:rPr lang="en-US" altLang="zh-CN" sz="1000" smtClean="0"/>
              <a:t>bootloader</a:t>
            </a:r>
            <a:r>
              <a:rPr lang="zh-CN" altLang="en-US" sz="1000" smtClean="0"/>
              <a:t>工作在这种模式下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	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AA680-2787-49A2-80F8-E3E0F3A5850F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嵌入式</a:t>
            </a:r>
            <a:r>
              <a:rPr lang="en-US" altLang="zh-CN" smtClean="0"/>
              <a:t>linux</a:t>
            </a:r>
            <a:r>
              <a:rPr lang="zh-CN" altLang="en-US" smtClean="0"/>
              <a:t>系统从软件角度通常可以分为</a:t>
            </a:r>
            <a:r>
              <a:rPr lang="en-US" altLang="zh-CN" smtClean="0"/>
              <a:t>4</a:t>
            </a:r>
            <a:r>
              <a:rPr lang="zh-CN" altLang="en-US" smtClean="0"/>
              <a:t>个层次：</a:t>
            </a:r>
          </a:p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、引导加载程序，包括固化在固件</a:t>
            </a:r>
            <a:r>
              <a:rPr lang="en-US" altLang="zh-CN" smtClean="0"/>
              <a:t>(firmware)</a:t>
            </a:r>
            <a:r>
              <a:rPr lang="zh-CN" altLang="en-US" smtClean="0"/>
              <a:t>中的</a:t>
            </a:r>
            <a:r>
              <a:rPr lang="en-US" altLang="zh-CN" smtClean="0"/>
              <a:t>boot</a:t>
            </a:r>
            <a:r>
              <a:rPr lang="zh-CN" altLang="en-US" smtClean="0"/>
              <a:t>代码</a:t>
            </a:r>
            <a:r>
              <a:rPr lang="en-US" altLang="zh-CN" smtClean="0"/>
              <a:t>(</a:t>
            </a:r>
            <a:r>
              <a:rPr lang="zh-CN" altLang="en-US" smtClean="0"/>
              <a:t>可选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bootloader</a:t>
            </a:r>
            <a:r>
              <a:rPr lang="zh-CN" altLang="en-US" smtClean="0"/>
              <a:t>两部分，在大多数嵌入式系统中并没有固件，</a:t>
            </a:r>
            <a:r>
              <a:rPr lang="en-US" altLang="zh-CN" smtClean="0"/>
              <a:t>bootloader</a:t>
            </a:r>
            <a:r>
              <a:rPr lang="zh-CN" altLang="en-US" smtClean="0"/>
              <a:t>是上电后执行的第一个程序。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linux</a:t>
            </a:r>
            <a:r>
              <a:rPr lang="zh-CN" altLang="en-US" smtClean="0"/>
              <a:t>内核，特定于嵌入式板子的定制内核以及内核的启动参数，内核的启动参数可以使内核默认的也可以是</a:t>
            </a:r>
            <a:r>
              <a:rPr lang="en-US" altLang="zh-CN" smtClean="0"/>
              <a:t>bootloader</a:t>
            </a:r>
            <a:r>
              <a:rPr lang="zh-CN" altLang="en-US" smtClean="0"/>
              <a:t>传递给它的。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、文件系统，包括根文件系统和建立在</a:t>
            </a:r>
            <a:r>
              <a:rPr lang="en-US" altLang="zh-CN" smtClean="0"/>
              <a:t>flash</a:t>
            </a:r>
            <a:r>
              <a:rPr lang="zh-CN" altLang="en-US" smtClean="0"/>
              <a:t>内存设备上的文件系统，包括</a:t>
            </a:r>
            <a:r>
              <a:rPr lang="en-US" altLang="zh-CN" smtClean="0"/>
              <a:t>linux</a:t>
            </a:r>
            <a:r>
              <a:rPr lang="zh-CN" altLang="en-US" smtClean="0"/>
              <a:t>系统能够运行所必须的应用程序、库等。</a:t>
            </a:r>
          </a:p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、用户应用程序，特定的用户应用程序完成特定的功能，包括一些图形界面等。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BB078-814D-4E4D-A352-C0C67A129A18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bootloader</a:t>
            </a:r>
            <a:r>
              <a:rPr lang="zh-CN" altLang="en-US" smtClean="0"/>
              <a:t>第一阶段：</a:t>
            </a:r>
          </a:p>
          <a:p>
            <a:pPr eaLnBrk="1" hangingPunct="1"/>
            <a:r>
              <a:rPr lang="zh-CN" altLang="en-US" smtClean="0"/>
              <a:t>	硬件设备初始化</a:t>
            </a:r>
          </a:p>
          <a:p>
            <a:pPr eaLnBrk="1" hangingPunct="1"/>
            <a:r>
              <a:rPr lang="zh-CN" altLang="en-US" smtClean="0"/>
              <a:t>	为加载</a:t>
            </a:r>
            <a:r>
              <a:rPr lang="en-US" altLang="zh-CN" smtClean="0"/>
              <a:t>bootloader</a:t>
            </a:r>
            <a:r>
              <a:rPr lang="zh-CN" altLang="en-US" smtClean="0"/>
              <a:t>第二阶段代码准备</a:t>
            </a:r>
            <a:r>
              <a:rPr lang="en-US" altLang="zh-CN" smtClean="0"/>
              <a:t>ram</a:t>
            </a:r>
            <a:r>
              <a:rPr lang="zh-CN" altLang="en-US" smtClean="0"/>
              <a:t>空间</a:t>
            </a:r>
          </a:p>
          <a:p>
            <a:pPr eaLnBrk="1" hangingPunct="1"/>
            <a:r>
              <a:rPr lang="zh-CN" altLang="en-US" smtClean="0"/>
              <a:t>	复制</a:t>
            </a:r>
            <a:r>
              <a:rPr lang="en-US" altLang="zh-CN" smtClean="0"/>
              <a:t>bootloader</a:t>
            </a:r>
            <a:r>
              <a:rPr lang="zh-CN" altLang="en-US" smtClean="0"/>
              <a:t>的第二阶段代码到</a:t>
            </a:r>
            <a:r>
              <a:rPr lang="en-US" altLang="zh-CN" smtClean="0"/>
              <a:t>ram</a:t>
            </a:r>
            <a:r>
              <a:rPr lang="zh-CN" altLang="en-US" smtClean="0"/>
              <a:t>中</a:t>
            </a:r>
          </a:p>
          <a:p>
            <a:pPr eaLnBrk="1" hangingPunct="1"/>
            <a:r>
              <a:rPr lang="zh-CN" altLang="en-US" smtClean="0"/>
              <a:t>	设置堆栈</a:t>
            </a:r>
          </a:p>
          <a:p>
            <a:pPr eaLnBrk="1" hangingPunct="1"/>
            <a:r>
              <a:rPr lang="zh-CN" altLang="en-US" smtClean="0"/>
              <a:t>	跳转到</a:t>
            </a:r>
            <a:r>
              <a:rPr lang="en-US" altLang="zh-CN" smtClean="0"/>
              <a:t>bootloader</a:t>
            </a:r>
            <a:r>
              <a:rPr lang="zh-CN" altLang="en-US" smtClean="0"/>
              <a:t>第二阶段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A3F3B-CADE-4A1B-88C8-EBC7FC232FA7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    </a:t>
            </a:r>
            <a:r>
              <a:rPr lang="zh-CN" altLang="en-US" smtClean="0"/>
              <a:t>嵌入式系统世界已经有各种各样的</a:t>
            </a:r>
            <a:r>
              <a:rPr lang="en-US" altLang="zh-CN" smtClean="0"/>
              <a:t>Bootloader</a:t>
            </a:r>
            <a:r>
              <a:rPr lang="zh-CN" altLang="en-US" smtClean="0"/>
              <a:t>，种类划分也是多种方式。处理按照处理器体系结构不同以外，还有功能复杂程度的不同。</a:t>
            </a:r>
          </a:p>
          <a:p>
            <a:pPr eaLnBrk="1" hangingPunct="1"/>
            <a:r>
              <a:rPr lang="zh-CN" altLang="en-US" smtClean="0"/>
              <a:t>    首先区分一下“</a:t>
            </a:r>
            <a:r>
              <a:rPr lang="en-US" altLang="zh-CN" smtClean="0"/>
              <a:t>Bootloader”</a:t>
            </a:r>
            <a:r>
              <a:rPr lang="zh-CN" altLang="en-US" smtClean="0"/>
              <a:t>和“</a:t>
            </a:r>
            <a:r>
              <a:rPr lang="en-US" altLang="zh-CN" smtClean="0"/>
              <a:t>Monitor”</a:t>
            </a:r>
            <a:r>
              <a:rPr lang="zh-CN" altLang="en-US" smtClean="0"/>
              <a:t>的概念。严格来说，“</a:t>
            </a:r>
            <a:r>
              <a:rPr lang="en-US" altLang="zh-CN" smtClean="0"/>
              <a:t>Bootloader”</a:t>
            </a:r>
            <a:r>
              <a:rPr lang="zh-CN" altLang="en-US" smtClean="0"/>
              <a:t>只是引导设备并且执行主程序的固件；而“</a:t>
            </a:r>
            <a:r>
              <a:rPr lang="en-US" altLang="zh-CN" smtClean="0"/>
              <a:t>Monitor”</a:t>
            </a:r>
            <a:r>
              <a:rPr lang="zh-CN" altLang="en-US" smtClean="0"/>
              <a:t>还提供了更多的命令行接口，可以进行调试、读写内存、烧写</a:t>
            </a:r>
            <a:r>
              <a:rPr lang="en-US" altLang="zh-CN" smtClean="0"/>
              <a:t>Flash</a:t>
            </a:r>
            <a:r>
              <a:rPr lang="zh-CN" altLang="en-US" smtClean="0"/>
              <a:t>、配置环境变量等。“</a:t>
            </a:r>
            <a:r>
              <a:rPr lang="en-US" altLang="zh-CN" smtClean="0"/>
              <a:t>Monitor”</a:t>
            </a:r>
            <a:r>
              <a:rPr lang="zh-CN" altLang="en-US" smtClean="0"/>
              <a:t>在嵌入死系统开发过程中可以提供很好的调试功能，开发完成以后，就完全设置成一个“</a:t>
            </a:r>
            <a:r>
              <a:rPr lang="en-US" altLang="zh-CN" smtClean="0"/>
              <a:t>Bootloader”</a:t>
            </a:r>
            <a:r>
              <a:rPr lang="zh-CN" altLang="en-US" smtClean="0"/>
              <a:t>。所以，习惯上大家把它们统称为</a:t>
            </a:r>
            <a:r>
              <a:rPr lang="en-US" altLang="zh-CN" smtClean="0"/>
              <a:t>Bootloader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89B54-2D37-483B-ADCF-BBAD8CE0430C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/>
              <a:t>uboot</a:t>
            </a:r>
            <a:r>
              <a:rPr lang="zh-CN" altLang="en-US" dirty="0" smtClean="0"/>
              <a:t>特点：</a:t>
            </a:r>
          </a:p>
          <a:p>
            <a:pPr eaLnBrk="1" hangingPunct="1"/>
            <a:r>
              <a:rPr lang="zh-CN" altLang="en-US" dirty="0" smtClean="0"/>
              <a:t>源码开放</a:t>
            </a:r>
          </a:p>
          <a:p>
            <a:pPr eaLnBrk="1" hangingPunct="1"/>
            <a:r>
              <a:rPr lang="zh-CN" altLang="en-US" dirty="0" smtClean="0"/>
              <a:t>支持多种嵌入式操作系统</a:t>
            </a:r>
            <a:r>
              <a:rPr lang="en-US" altLang="zh-CN" dirty="0" smtClean="0"/>
              <a:t>linux </a:t>
            </a:r>
            <a:r>
              <a:rPr lang="en-US" altLang="zh-CN" dirty="0" err="1" smtClean="0"/>
              <a:t>netBSD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Vxworks</a:t>
            </a:r>
            <a:r>
              <a:rPr lang="en-US" altLang="zh-CN" dirty="0" smtClean="0"/>
              <a:t> QNX RTEMS ARTOS </a:t>
            </a:r>
            <a:r>
              <a:rPr lang="en-US" altLang="zh-CN" dirty="0" err="1" smtClean="0"/>
              <a:t>LynxOS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支持多种处理器  </a:t>
            </a:r>
            <a:r>
              <a:rPr lang="en-US" altLang="zh-CN" dirty="0" smtClean="0"/>
              <a:t>arm </a:t>
            </a:r>
            <a:r>
              <a:rPr lang="en-US" altLang="zh-CN" dirty="0" err="1" smtClean="0"/>
              <a:t>powerpc</a:t>
            </a:r>
            <a:r>
              <a:rPr lang="en-US" altLang="zh-CN" dirty="0" smtClean="0"/>
              <a:t> x86 MIPS </a:t>
            </a:r>
            <a:r>
              <a:rPr lang="en-US" altLang="zh-CN" dirty="0" err="1" smtClean="0"/>
              <a:t>XScale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较高的可靠性和稳定性</a:t>
            </a:r>
          </a:p>
          <a:p>
            <a:pPr eaLnBrk="1" hangingPunct="1"/>
            <a:r>
              <a:rPr lang="zh-CN" altLang="en-US" dirty="0" smtClean="0"/>
              <a:t>丰富的设备驱动源码 串口 以太网 </a:t>
            </a:r>
            <a:r>
              <a:rPr lang="en-US" altLang="zh-CN" dirty="0" smtClean="0"/>
              <a:t>SDRAM Flash LCD NVRAM EEPROM RTC </a:t>
            </a:r>
          </a:p>
          <a:p>
            <a:pPr eaLnBrk="1" hangingPunct="1"/>
            <a:r>
              <a:rPr lang="zh-CN" altLang="en-US" dirty="0" smtClean="0"/>
              <a:t>较为丰富的开发调试文档和强大的网络</a:t>
            </a:r>
          </a:p>
          <a:p>
            <a:pPr eaLnBrk="1" hangingPunct="1"/>
            <a:r>
              <a:rPr lang="zh-CN" altLang="en-US" dirty="0" smtClean="0"/>
              <a:t>支持支持</a:t>
            </a:r>
            <a:r>
              <a:rPr lang="en-US" altLang="zh-CN" dirty="0" smtClean="0"/>
              <a:t>NFS</a:t>
            </a:r>
            <a:r>
              <a:rPr lang="zh-CN" altLang="en-US" dirty="0" smtClean="0"/>
              <a:t>挂载 </a:t>
            </a:r>
            <a:r>
              <a:rPr lang="en-US" altLang="zh-CN" dirty="0" smtClean="0"/>
              <a:t>RAMDISK</a:t>
            </a:r>
            <a:r>
              <a:rPr lang="zh-CN" altLang="en-US" dirty="0" smtClean="0"/>
              <a:t>形式的根文件系统</a:t>
            </a:r>
          </a:p>
          <a:p>
            <a:pPr eaLnBrk="1" hangingPunct="1"/>
            <a:r>
              <a:rPr lang="zh-CN" altLang="en-US" dirty="0" smtClean="0"/>
              <a:t>支持</a:t>
            </a:r>
            <a:r>
              <a:rPr lang="en-US" altLang="zh-CN" dirty="0" smtClean="0"/>
              <a:t>NFS</a:t>
            </a:r>
            <a:r>
              <a:rPr lang="zh-CN" altLang="en-US" dirty="0" smtClean="0"/>
              <a:t>挂在 从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中引导压缩的或非压缩的内核 </a:t>
            </a:r>
          </a:p>
          <a:p>
            <a:pPr eaLnBrk="1" hangingPunct="1"/>
            <a:r>
              <a:rPr lang="zh-CN" altLang="en-US" dirty="0" smtClean="0"/>
              <a:t>支持多种存储介质 </a:t>
            </a:r>
            <a:r>
              <a:rPr lang="en-US" altLang="zh-CN" dirty="0" smtClean="0"/>
              <a:t>FLASH EEPROM</a:t>
            </a:r>
          </a:p>
          <a:p>
            <a:pPr eaLnBrk="1" hangingPunct="1"/>
            <a:r>
              <a:rPr lang="en-US" altLang="zh-CN" dirty="0" smtClean="0"/>
              <a:t>CRC32</a:t>
            </a:r>
            <a:r>
              <a:rPr lang="zh-CN" altLang="en-US" dirty="0" smtClean="0"/>
              <a:t>校验 校验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中的内核 或 </a:t>
            </a:r>
            <a:r>
              <a:rPr lang="en-US" altLang="zh-CN" dirty="0" smtClean="0"/>
              <a:t>RAMDISK</a:t>
            </a:r>
            <a:r>
              <a:rPr lang="zh-CN" altLang="en-US" dirty="0" smtClean="0"/>
              <a:t>镜像文件是否完好</a:t>
            </a:r>
          </a:p>
          <a:p>
            <a:pPr eaLnBrk="1" hangingPunct="1"/>
            <a:r>
              <a:rPr lang="zh-CN" altLang="en-US" dirty="0" smtClean="0"/>
              <a:t>上电自检功能 </a:t>
            </a:r>
            <a:r>
              <a:rPr lang="en-US" altLang="zh-CN" dirty="0" smtClean="0"/>
              <a:t>SDRAM FLASH </a:t>
            </a:r>
            <a:r>
              <a:rPr lang="zh-CN" altLang="en-US" dirty="0" smtClean="0"/>
              <a:t>大小自动检测，</a:t>
            </a:r>
            <a:r>
              <a:rPr lang="en-US" altLang="zh-CN" dirty="0" smtClean="0"/>
              <a:t>SDRAM</a:t>
            </a:r>
            <a:r>
              <a:rPr lang="zh-CN" altLang="en-US" dirty="0" smtClean="0"/>
              <a:t>故障检测，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型号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AA1BD-0A63-4E9F-B646-DE49D4376709}" type="slidenum">
              <a:rPr lang="en-US" altLang="zh-CN" smtClean="0"/>
              <a:pPr/>
              <a:t>15</a:t>
            </a:fld>
            <a:endParaRPr lang="en-US" altLang="zh-CN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printenv </a:t>
            </a:r>
            <a:r>
              <a:rPr lang="zh-CN" altLang="en-US" smtClean="0"/>
              <a:t>命令打印全部的环境变量</a:t>
            </a:r>
          </a:p>
          <a:p>
            <a:pPr eaLnBrk="1" hangingPunct="1"/>
            <a:r>
              <a:rPr lang="en-US" altLang="zh-CN" smtClean="0"/>
              <a:t>printenv name1 name2 …… </a:t>
            </a:r>
            <a:r>
              <a:rPr lang="zh-CN" altLang="en-US" smtClean="0"/>
              <a:t>打印名字为</a:t>
            </a:r>
            <a:r>
              <a:rPr lang="en-US" altLang="zh-CN" smtClean="0"/>
              <a:t>name1</a:t>
            </a:r>
            <a:r>
              <a:rPr lang="zh-CN" altLang="en-US" smtClean="0"/>
              <a:t>、</a:t>
            </a:r>
            <a:r>
              <a:rPr lang="en-US" altLang="zh-CN" smtClean="0"/>
              <a:t>name2……</a:t>
            </a:r>
            <a:r>
              <a:rPr lang="zh-CN" altLang="en-US" smtClean="0"/>
              <a:t>的环境变量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76FE21-A817-4B5C-9556-B9D47AEB4363}" type="slidenum">
              <a:rPr lang="en-US" altLang="zh-CN" smtClean="0"/>
              <a:pPr/>
              <a:t>16</a:t>
            </a:fld>
            <a:endParaRPr lang="en-US" altLang="zh-CN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setenv name value </a:t>
            </a:r>
            <a:r>
              <a:rPr lang="zh-CN" altLang="en-US" smtClean="0"/>
              <a:t>设置名字为</a:t>
            </a:r>
            <a:r>
              <a:rPr lang="en-US" altLang="zh-CN" smtClean="0"/>
              <a:t>name</a:t>
            </a:r>
            <a:r>
              <a:rPr lang="zh-CN" altLang="en-US" smtClean="0"/>
              <a:t>的环境变量为</a:t>
            </a:r>
            <a:r>
              <a:rPr lang="en-US" altLang="zh-CN" smtClean="0"/>
              <a:t>value</a:t>
            </a:r>
          </a:p>
          <a:p>
            <a:pPr eaLnBrk="1" hangingPunct="1"/>
            <a:r>
              <a:rPr lang="en-US" altLang="zh-CN" smtClean="0"/>
              <a:t>setenv name </a:t>
            </a:r>
            <a:r>
              <a:rPr lang="zh-CN" altLang="en-US" smtClean="0"/>
              <a:t>删除名字为</a:t>
            </a:r>
            <a:r>
              <a:rPr lang="en-US" altLang="zh-CN" smtClean="0"/>
              <a:t>name</a:t>
            </a:r>
            <a:r>
              <a:rPr lang="zh-CN" altLang="en-US" smtClean="0"/>
              <a:t>的环境变量</a:t>
            </a:r>
          </a:p>
          <a:p>
            <a:pPr eaLnBrk="1" hangingPunct="1"/>
            <a:r>
              <a:rPr lang="en-US" altLang="zh-CN" smtClean="0"/>
              <a:t>saveenv </a:t>
            </a:r>
            <a:r>
              <a:rPr lang="zh-CN" altLang="en-US" smtClean="0"/>
              <a:t>将更改后的所有环境变量写入</a:t>
            </a:r>
            <a:r>
              <a:rPr lang="en-US" altLang="zh-CN" smtClean="0"/>
              <a:t>flash</a:t>
            </a:r>
            <a:r>
              <a:rPr lang="zh-CN" altLang="en-US" smtClean="0"/>
              <a:t>中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2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4" name="等腰三角形 3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202634" name="标题占位符 21"/>
          <p:cNvSpPr>
            <a:spLocks noGrp="1"/>
          </p:cNvSpPr>
          <p:nvPr>
            <p:ph type="ctrTitle"/>
          </p:nvPr>
        </p:nvSpPr>
        <p:spPr>
          <a:xfrm>
            <a:off x="1524000" y="3886200"/>
            <a:ext cx="66294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490CDF-B33A-4B56-9D91-92034C042E72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490CDF-B33A-4B56-9D91-92034C042E72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490CDF-B33A-4B56-9D91-92034C042E72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490CDF-B33A-4B56-9D91-92034C042E72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490CDF-B33A-4B56-9D91-92034C042E72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490CDF-B33A-4B56-9D91-92034C042E72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490CDF-B33A-4B56-9D91-92034C042E72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490CDF-B33A-4B56-9D91-92034C042E72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490CDF-B33A-4B56-9D91-92034C042E72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490CDF-B33A-4B56-9D91-92034C042E72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ea typeface="+mn-ea"/>
                <a:cs typeface="Arial" charset="0"/>
              </a:defRPr>
            </a:lvl1pPr>
          </a:lstStyle>
          <a:p>
            <a:fld id="{08490CDF-B33A-4B56-9D91-92034C042E72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6576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cs typeface="Arial" charset="0"/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+mn-ea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nx.de/wiki/U-Boot/Web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CN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Bootloader</a:t>
            </a:r>
          </a:p>
        </p:txBody>
      </p:sp>
      <p:sp>
        <p:nvSpPr>
          <p:cNvPr id="7170" name="页脚占位符 1"/>
          <p:cNvSpPr>
            <a:spLocks noGrp="1"/>
          </p:cNvSpPr>
          <p:nvPr>
            <p:ph type="ftr" sz="quarter" idx="4294967295"/>
          </p:nvPr>
        </p:nvSpPr>
        <p:spPr bwMode="auto">
          <a:xfrm>
            <a:off x="6248400" y="6381750"/>
            <a:ext cx="2895600" cy="4762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的第二阶段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初始化本阶段要使用到的硬件；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读取环境变量；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如果是自启动模式，从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或通过网络加载内核并执行；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如果是下载模式，接收到用户的命令后执行；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dirty="0" smtClean="0"/>
          </a:p>
        </p:txBody>
      </p:sp>
      <p:sp>
        <p:nvSpPr>
          <p:cNvPr id="15362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/>
              <a:t>DRAM</a:t>
            </a:r>
            <a:r>
              <a:rPr lang="zh-CN" altLang="en-US" smtClean="0"/>
              <a:t>芯片不能向其它微处理器总线资源那样直接读写，它们需要特殊的硬件控制器使能读写循环。</a:t>
            </a:r>
          </a:p>
          <a:p>
            <a:pPr eaLnBrk="1" hangingPunct="1"/>
            <a:r>
              <a:rPr lang="zh-CN" altLang="en-US" smtClean="0"/>
              <a:t>设置</a:t>
            </a:r>
            <a:r>
              <a:rPr lang="en-US" altLang="zh-CN" smtClean="0"/>
              <a:t>DRAM</a:t>
            </a:r>
            <a:r>
              <a:rPr lang="zh-CN" altLang="en-US" smtClean="0"/>
              <a:t>控制器需要详细了解</a:t>
            </a:r>
            <a:r>
              <a:rPr lang="en-US" altLang="zh-CN" smtClean="0"/>
              <a:t>DRAM</a:t>
            </a:r>
            <a:r>
              <a:rPr lang="zh-CN" altLang="en-US" smtClean="0"/>
              <a:t>体系结构、控制器本身、 </a:t>
            </a:r>
            <a:r>
              <a:rPr lang="en-US" altLang="zh-CN" smtClean="0"/>
              <a:t>DRAM</a:t>
            </a:r>
            <a:r>
              <a:rPr lang="zh-CN" altLang="en-US" smtClean="0"/>
              <a:t>芯片使用的规范和全面的硬件设计。</a:t>
            </a:r>
          </a:p>
          <a:p>
            <a:pPr eaLnBrk="1" hangingPunct="1"/>
            <a:r>
              <a:rPr lang="en-US" altLang="zh-CN" smtClean="0"/>
              <a:t>Bootloader</a:t>
            </a:r>
            <a:r>
              <a:rPr lang="zh-CN" altLang="en-US" smtClean="0"/>
              <a:t>首先要完成的就是使能内存子系统。初始化内存以后，内存可以作为一种资源进行使用。</a:t>
            </a:r>
          </a:p>
        </p:txBody>
      </p:sp>
      <p:sp>
        <p:nvSpPr>
          <p:cNvPr id="16386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6390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常用</a:t>
            </a:r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0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graphicFrame>
        <p:nvGraphicFramePr>
          <p:cNvPr id="1130633" name="Group 137"/>
          <p:cNvGraphicFramePr>
            <a:graphicFrameLocks noGrp="1"/>
          </p:cNvGraphicFramePr>
          <p:nvPr/>
        </p:nvGraphicFramePr>
        <p:xfrm>
          <a:off x="755650" y="1341438"/>
          <a:ext cx="7920038" cy="4351023"/>
        </p:xfrm>
        <a:graphic>
          <a:graphicData uri="http://schemas.openxmlformats.org/drawingml/2006/table">
            <a:tbl>
              <a:tblPr/>
              <a:tblGrid>
                <a:gridCol w="1152525"/>
                <a:gridCol w="863600"/>
                <a:gridCol w="3529013"/>
                <a:gridCol w="647700"/>
                <a:gridCol w="647700"/>
                <a:gridCol w="10795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Bootloader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Monitor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PowerPC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795A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磁盘引导程序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GNU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LILO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替代程序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Loading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引导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linux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ROM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引导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而不需要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BOIS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Etherboot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通过以太网卡启动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系统的固件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LinuxBOIS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完全替代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BUIS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linux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引导程序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BLOB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LART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等硬件平台的引导程序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U-boot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通用引导程序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RedBoot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基于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eCos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的引导程序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Vivi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Mizi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公司针对于三星的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arm cpu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设计的引导程序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DB0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内容提纲</a:t>
            </a:r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/>
              <a:t>Bootloader </a:t>
            </a:r>
            <a:r>
              <a:rPr lang="zh-CN" altLang="en-US" smtClean="0"/>
              <a:t>简介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Bootloader</a:t>
            </a:r>
            <a:r>
              <a:rPr lang="zh-CN" altLang="en-US" smtClean="0">
                <a:solidFill>
                  <a:schemeClr val="tx1"/>
                </a:solidFill>
              </a:rPr>
              <a:t>概念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Bootloader</a:t>
            </a:r>
            <a:r>
              <a:rPr lang="zh-CN" altLang="en-US" smtClean="0">
                <a:solidFill>
                  <a:schemeClr val="tx1"/>
                </a:solidFill>
              </a:rPr>
              <a:t>的特点、工作模式、基本功能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Bootloader</a:t>
            </a:r>
            <a:r>
              <a:rPr lang="zh-CN" altLang="en-US" smtClean="0">
                <a:solidFill>
                  <a:schemeClr val="tx1"/>
                </a:solidFill>
              </a:rPr>
              <a:t>的执行过程</a:t>
            </a:r>
          </a:p>
          <a:p>
            <a:pPr lvl="1" eaLnBrk="1" hangingPunct="1"/>
            <a:r>
              <a:rPr lang="zh-CN" altLang="en-US" smtClean="0">
                <a:solidFill>
                  <a:schemeClr val="tx1"/>
                </a:solidFill>
              </a:rPr>
              <a:t>常用</a:t>
            </a:r>
            <a:r>
              <a:rPr lang="en-US" altLang="zh-CN" smtClean="0">
                <a:solidFill>
                  <a:schemeClr val="tx1"/>
                </a:solidFill>
              </a:rPr>
              <a:t>Bootloader</a:t>
            </a:r>
            <a:r>
              <a:rPr lang="zh-CN" altLang="en-US" smtClean="0">
                <a:solidFill>
                  <a:schemeClr val="tx1"/>
                </a:solidFill>
              </a:rPr>
              <a:t>介绍</a:t>
            </a:r>
          </a:p>
          <a:p>
            <a:pPr eaLnBrk="1" hangingPunct="1"/>
            <a:r>
              <a:rPr lang="en-US" altLang="zh-CN" smtClean="0">
                <a:solidFill>
                  <a:srgbClr val="300BEB"/>
                </a:solidFill>
              </a:rPr>
              <a:t>U-boot </a:t>
            </a:r>
            <a:r>
              <a:rPr lang="zh-CN" altLang="en-US" smtClean="0">
                <a:solidFill>
                  <a:srgbClr val="300BEB"/>
                </a:solidFill>
              </a:rPr>
              <a:t>介绍</a:t>
            </a:r>
          </a:p>
          <a:p>
            <a:pPr lvl="1" eaLnBrk="1" hangingPunct="1"/>
            <a:r>
              <a:rPr lang="en-US" altLang="zh-CN" smtClean="0">
                <a:solidFill>
                  <a:srgbClr val="300BEB"/>
                </a:solidFill>
              </a:rPr>
              <a:t>U-boot </a:t>
            </a:r>
            <a:r>
              <a:rPr lang="zh-CN" altLang="en-US" smtClean="0">
                <a:solidFill>
                  <a:srgbClr val="300BEB"/>
                </a:solidFill>
              </a:rPr>
              <a:t>简介（特点、目录结构）</a:t>
            </a:r>
            <a:endParaRPr lang="en-US" altLang="zh-CN" smtClean="0">
              <a:solidFill>
                <a:srgbClr val="300BEB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300BEB"/>
                </a:solidFill>
              </a:rPr>
              <a:t>U-boot </a:t>
            </a:r>
            <a:r>
              <a:rPr lang="zh-CN" altLang="en-US" smtClean="0">
                <a:solidFill>
                  <a:srgbClr val="300BEB"/>
                </a:solidFill>
              </a:rPr>
              <a:t>的烧写和使用</a:t>
            </a:r>
          </a:p>
          <a:p>
            <a:pPr lvl="1" eaLnBrk="1" hangingPunct="1"/>
            <a:r>
              <a:rPr lang="en-US" altLang="zh-CN" smtClean="0">
                <a:solidFill>
                  <a:srgbClr val="300BEB"/>
                </a:solidFill>
              </a:rPr>
              <a:t>U-boot </a:t>
            </a:r>
            <a:r>
              <a:rPr lang="zh-CN" altLang="en-US" smtClean="0">
                <a:solidFill>
                  <a:srgbClr val="300BEB"/>
                </a:solidFill>
              </a:rPr>
              <a:t>启动流程及代码分析</a:t>
            </a:r>
          </a:p>
          <a:p>
            <a:pPr lvl="1" eaLnBrk="1" hangingPunct="1"/>
            <a:r>
              <a:rPr lang="en-US" altLang="zh-CN" smtClean="0">
                <a:solidFill>
                  <a:srgbClr val="300BEB"/>
                </a:solidFill>
              </a:rPr>
              <a:t>U-boot </a:t>
            </a:r>
            <a:r>
              <a:rPr lang="zh-CN" altLang="en-US" smtClean="0">
                <a:solidFill>
                  <a:srgbClr val="300BEB"/>
                </a:solidFill>
              </a:rPr>
              <a:t>的编译和移植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19458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 dirty="0" smtClean="0"/>
              <a:t>u-boot(Universal Boot Loader)</a:t>
            </a:r>
            <a:r>
              <a:rPr lang="zh-CN" altLang="en-US" sz="2400" dirty="0" smtClean="0"/>
              <a:t>是德国</a:t>
            </a:r>
            <a:r>
              <a:rPr lang="en-US" altLang="zh-CN" sz="2400" dirty="0" smtClean="0"/>
              <a:t>DENX</a:t>
            </a:r>
            <a:r>
              <a:rPr lang="zh-CN" altLang="en-US" sz="2400" dirty="0" smtClean="0"/>
              <a:t>小组开发的用于多种嵌入式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bootloader</a:t>
            </a:r>
            <a:r>
              <a:rPr lang="zh-CN" altLang="en-US" sz="2400" dirty="0" smtClean="0"/>
              <a:t>程序。遵循</a:t>
            </a:r>
            <a:r>
              <a:rPr lang="en-US" altLang="zh-CN" sz="2400" dirty="0" smtClean="0"/>
              <a:t>GPL</a:t>
            </a:r>
            <a:r>
              <a:rPr lang="zh-CN" altLang="en-US" sz="2400" dirty="0" smtClean="0"/>
              <a:t>条款。</a:t>
            </a:r>
          </a:p>
          <a:p>
            <a:pPr eaLnBrk="1" hangingPunct="1"/>
            <a:r>
              <a:rPr lang="zh-CN" altLang="en-US" sz="2400" dirty="0" smtClean="0"/>
              <a:t>从</a:t>
            </a:r>
            <a:r>
              <a:rPr lang="en-US" altLang="zh-CN" sz="2400" dirty="0" smtClean="0"/>
              <a:t>FADSROM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8xxROM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PPCBOOT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Armboot</a:t>
            </a:r>
            <a:r>
              <a:rPr lang="zh-CN" altLang="en-US" sz="2400" dirty="0" smtClean="0"/>
              <a:t>逐步发展演化而来；</a:t>
            </a:r>
          </a:p>
          <a:p>
            <a:pPr eaLnBrk="1" hangingPunct="1"/>
            <a:r>
              <a:rPr lang="zh-CN" altLang="en-US" sz="2400" dirty="0" smtClean="0"/>
              <a:t>当前版本号：参考</a:t>
            </a:r>
            <a:r>
              <a:rPr lang="en-US" altLang="zh-CN" sz="2400" dirty="0" err="1" smtClean="0"/>
              <a:t>Makefile</a:t>
            </a:r>
            <a:r>
              <a:rPr lang="zh-CN" altLang="en-US" sz="2400" dirty="0" smtClean="0"/>
              <a:t>。  </a:t>
            </a:r>
          </a:p>
          <a:p>
            <a:pPr eaLnBrk="1" hangingPunct="1"/>
            <a:r>
              <a:rPr lang="en-US" altLang="zh-CN" sz="2400" dirty="0" smtClean="0">
                <a:hlinkClick r:id="rId3"/>
              </a:rPr>
              <a:t>http://www.denx.de/wiki/U-Boot/WebHome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U-boot</a:t>
            </a:r>
            <a:r>
              <a:rPr lang="zh-CN" altLang="en-US" sz="2400" dirty="0" smtClean="0"/>
              <a:t>的特点</a:t>
            </a:r>
          </a:p>
          <a:p>
            <a:pPr marL="742950" lvl="1" indent="-285750" eaLnBrk="1" hangingPunct="1"/>
            <a:r>
              <a:rPr lang="zh-CN" altLang="en-US" sz="1600" b="1" dirty="0" smtClean="0">
                <a:solidFill>
                  <a:schemeClr val="tx1"/>
                </a:solidFill>
              </a:rPr>
              <a:t>代码结构清晰、易于移植（见目录结构）</a:t>
            </a:r>
          </a:p>
          <a:p>
            <a:pPr marL="742950" lvl="1" indent="-285750" eaLnBrk="1" hangingPunct="1"/>
            <a:r>
              <a:rPr lang="zh-CN" altLang="en-US" sz="1600" b="1" dirty="0" smtClean="0">
                <a:solidFill>
                  <a:schemeClr val="tx1"/>
                </a:solidFill>
              </a:rPr>
              <a:t>支持多种处理器体系结构（见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arch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目录）</a:t>
            </a:r>
          </a:p>
          <a:p>
            <a:pPr marL="742950" lvl="1" indent="-285750" eaLnBrk="1" hangingPunct="1"/>
            <a:r>
              <a:rPr lang="zh-CN" altLang="en-US" sz="1600" b="1" dirty="0" smtClean="0">
                <a:solidFill>
                  <a:schemeClr val="tx1"/>
                </a:solidFill>
              </a:rPr>
              <a:t>支持众多开发板（目前官方包中有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200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多种，见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board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目录）</a:t>
            </a:r>
          </a:p>
          <a:p>
            <a:pPr marL="742950" lvl="1" indent="-285750" eaLnBrk="1" hangingPunct="1"/>
            <a:r>
              <a:rPr lang="zh-CN" altLang="en-US" sz="1600" b="1" dirty="0" smtClean="0">
                <a:solidFill>
                  <a:schemeClr val="tx1"/>
                </a:solidFill>
              </a:rPr>
              <a:t>命令丰富、有监控功能</a:t>
            </a:r>
          </a:p>
          <a:p>
            <a:pPr marL="742950" lvl="1" indent="-285750" eaLnBrk="1" hangingPunct="1"/>
            <a:r>
              <a:rPr lang="zh-CN" altLang="en-US" sz="1600" b="1" dirty="0" smtClean="0">
                <a:solidFill>
                  <a:schemeClr val="tx1"/>
                </a:solidFill>
              </a:rPr>
              <a:t>支持网络协议、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USB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SD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等多种协议和设备</a:t>
            </a:r>
          </a:p>
          <a:p>
            <a:pPr marL="742950" lvl="1" indent="-285750" eaLnBrk="1" hangingPunct="1"/>
            <a:r>
              <a:rPr lang="zh-CN" altLang="en-US" sz="1600" b="1" dirty="0" smtClean="0">
                <a:solidFill>
                  <a:schemeClr val="tx1"/>
                </a:solidFill>
              </a:rPr>
              <a:t>支持文件系统</a:t>
            </a:r>
          </a:p>
          <a:p>
            <a:pPr marL="742950" lvl="1" indent="-285750" eaLnBrk="1" hangingPunct="1"/>
            <a:r>
              <a:rPr lang="zh-CN" altLang="en-US" sz="1600" b="1" dirty="0" smtClean="0">
                <a:solidFill>
                  <a:schemeClr val="tx1"/>
                </a:solidFill>
              </a:rPr>
              <a:t>更新较活跃，使用者多，有助于解决问题</a:t>
            </a:r>
          </a:p>
          <a:p>
            <a:pPr marL="742950" lvl="1" indent="-285750" eaLnBrk="1" hangingPunct="1"/>
            <a:endParaRPr lang="en-US" altLang="zh-CN" sz="1600" b="1" dirty="0" smtClean="0">
              <a:solidFill>
                <a:schemeClr val="tx1"/>
              </a:solidFill>
            </a:endParaRPr>
          </a:p>
        </p:txBody>
      </p:sp>
      <p:sp>
        <p:nvSpPr>
          <p:cNvPr id="20482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命令介绍</a:t>
            </a:r>
          </a:p>
        </p:txBody>
      </p:sp>
      <p:sp>
        <p:nvSpPr>
          <p:cNvPr id="2458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b="1" dirty="0" smtClean="0"/>
              <a:t>命令分类</a:t>
            </a:r>
          </a:p>
          <a:p>
            <a:pPr lvl="1" eaLnBrk="1" hangingPunct="1"/>
            <a:r>
              <a:rPr lang="zh-CN" altLang="en-US" b="1" dirty="0" smtClean="0">
                <a:solidFill>
                  <a:schemeClr val="tx1"/>
                </a:solidFill>
              </a:rPr>
              <a:t>环境设置、数据传输、存储器访问、加载运行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lvl="1" eaLnBrk="1" hangingPunct="1"/>
            <a:endParaRPr lang="zh-CN" altLang="en-US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b="1" dirty="0" err="1" smtClean="0"/>
              <a:t>printenv</a:t>
            </a:r>
            <a:r>
              <a:rPr lang="en-US" altLang="zh-CN" dirty="0" smtClean="0"/>
              <a:t>    </a:t>
            </a:r>
            <a:r>
              <a:rPr lang="zh-CN" altLang="en-US" sz="2400" dirty="0" smtClean="0"/>
              <a:t>显示所有环境变量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U-boot # </a:t>
            </a:r>
            <a:r>
              <a:rPr lang="en-US" altLang="zh-CN" dirty="0" err="1" smtClean="0">
                <a:solidFill>
                  <a:schemeClr val="tx1"/>
                </a:solidFill>
              </a:rPr>
              <a:t>printenv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baudrate</a:t>
            </a:r>
            <a:r>
              <a:rPr lang="en-US" altLang="zh-CN" dirty="0" smtClean="0">
                <a:solidFill>
                  <a:schemeClr val="tx1"/>
                </a:solidFill>
              </a:rPr>
              <a:t>=115200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ipaddr</a:t>
            </a:r>
            <a:r>
              <a:rPr lang="en-US" altLang="zh-CN" dirty="0" smtClean="0">
                <a:solidFill>
                  <a:schemeClr val="tx1"/>
                </a:solidFill>
              </a:rPr>
              <a:t>=192.168.1.100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ethaddr</a:t>
            </a:r>
            <a:r>
              <a:rPr lang="en-US" altLang="zh-CN" dirty="0" smtClean="0">
                <a:solidFill>
                  <a:schemeClr val="tx1"/>
                </a:solidFill>
              </a:rPr>
              <a:t>=12:34:56:78:9A:BC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serverip</a:t>
            </a:r>
            <a:r>
              <a:rPr lang="en-US" altLang="zh-CN" dirty="0" smtClean="0">
                <a:solidFill>
                  <a:schemeClr val="tx1"/>
                </a:solidFill>
              </a:rPr>
              <a:t>=192.168.1.10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dirty="0" smtClean="0"/>
              <a:t>      ……</a:t>
            </a:r>
          </a:p>
        </p:txBody>
      </p:sp>
      <p:sp>
        <p:nvSpPr>
          <p:cNvPr id="24578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4582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命令介绍</a:t>
            </a:r>
          </a:p>
        </p:txBody>
      </p:sp>
      <p:sp>
        <p:nvSpPr>
          <p:cNvPr id="2560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dirty="0" err="1" smtClean="0"/>
              <a:t>setenv</a:t>
            </a:r>
            <a:r>
              <a:rPr lang="en-US" altLang="zh-CN" dirty="0" smtClean="0"/>
              <a:t>    </a:t>
            </a:r>
            <a:r>
              <a:rPr lang="zh-CN" altLang="en-US" sz="2400" dirty="0" smtClean="0"/>
              <a:t>设置新的环境变量</a:t>
            </a:r>
          </a:p>
          <a:p>
            <a:pPr lvl="1" eaLnBrk="1" hangingPunct="1">
              <a:lnSpc>
                <a:spcPts val="3200"/>
              </a:lnSpc>
              <a:buFont typeface="Wingdings 3" pitchFamily="18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U-boot # setenv  </a:t>
            </a:r>
            <a:r>
              <a:rPr lang="en-US" altLang="zh-CN" dirty="0" err="1" smtClean="0">
                <a:solidFill>
                  <a:schemeClr val="tx1"/>
                </a:solidFill>
              </a:rPr>
              <a:t>myboard</a:t>
            </a:r>
            <a:r>
              <a:rPr lang="en-US" altLang="zh-CN" dirty="0" smtClean="0">
                <a:solidFill>
                  <a:schemeClr val="tx1"/>
                </a:solidFill>
              </a:rPr>
              <a:t>  FS4412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U-boot # </a:t>
            </a:r>
            <a:r>
              <a:rPr lang="en-US" altLang="zh-CN" dirty="0" err="1" smtClean="0">
                <a:solidFill>
                  <a:schemeClr val="tx1"/>
                </a:solidFill>
              </a:rPr>
              <a:t>printenv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baudrate</a:t>
            </a:r>
            <a:r>
              <a:rPr lang="en-US" altLang="zh-CN" dirty="0" smtClean="0">
                <a:solidFill>
                  <a:schemeClr val="tx1"/>
                </a:solidFill>
              </a:rPr>
              <a:t>=115200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ipaddr</a:t>
            </a:r>
            <a:r>
              <a:rPr lang="en-US" altLang="zh-CN" dirty="0" smtClean="0">
                <a:solidFill>
                  <a:schemeClr val="tx1"/>
                </a:solidFill>
              </a:rPr>
              <a:t>=192.168.1.100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ethaddr</a:t>
            </a:r>
            <a:r>
              <a:rPr lang="en-US" altLang="zh-CN" dirty="0" smtClean="0">
                <a:solidFill>
                  <a:schemeClr val="tx1"/>
                </a:solidFill>
              </a:rPr>
              <a:t>=11:22:33:44:55:66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serverip</a:t>
            </a:r>
            <a:r>
              <a:rPr lang="en-US" altLang="zh-CN" dirty="0" smtClean="0">
                <a:solidFill>
                  <a:schemeClr val="tx1"/>
                </a:solidFill>
              </a:rPr>
              <a:t>=192.168.1.10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err="1" smtClean="0">
                <a:solidFill>
                  <a:schemeClr val="tx1"/>
                </a:solidFill>
              </a:rPr>
              <a:t>myboard</a:t>
            </a:r>
            <a:r>
              <a:rPr lang="en-US" altLang="zh-CN" dirty="0" smtClean="0">
                <a:solidFill>
                  <a:schemeClr val="tx1"/>
                </a:solidFill>
              </a:rPr>
              <a:t>=FS4412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Environment size: 320/16380 bytes</a:t>
            </a:r>
          </a:p>
          <a:p>
            <a:pPr eaLnBrk="1" hangingPunct="1"/>
            <a:r>
              <a:rPr lang="en-US" altLang="zh-CN" b="1" dirty="0" err="1" smtClean="0"/>
              <a:t>saveenv</a:t>
            </a:r>
            <a:r>
              <a:rPr lang="en-US" altLang="zh-CN" b="1" dirty="0" smtClean="0"/>
              <a:t> </a:t>
            </a:r>
          </a:p>
          <a:p>
            <a:pPr lvl="1" eaLnBrk="1" hangingPunct="1">
              <a:buFont typeface="Wingdings 3" pitchFamily="18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 将当前定义的所有的环境变量值存入</a:t>
            </a:r>
            <a:r>
              <a:rPr lang="en-US" altLang="zh-CN" dirty="0" smtClean="0">
                <a:solidFill>
                  <a:schemeClr val="tx1"/>
                </a:solidFill>
              </a:rPr>
              <a:t>flash</a:t>
            </a:r>
            <a:r>
              <a:rPr lang="zh-CN" altLang="en-US" dirty="0" smtClean="0">
                <a:solidFill>
                  <a:schemeClr val="tx1"/>
                </a:solidFill>
              </a:rPr>
              <a:t>中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25602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5606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命令介绍</a:t>
            </a:r>
          </a:p>
        </p:txBody>
      </p:sp>
      <p:sp>
        <p:nvSpPr>
          <p:cNvPr id="2662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b="1" dirty="0" err="1" smtClean="0"/>
              <a:t>tftp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通过网络下载程序</a:t>
            </a:r>
          </a:p>
          <a:p>
            <a:pPr lvl="1"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U-boot # setenv  </a:t>
            </a:r>
            <a:r>
              <a:rPr lang="en-US" altLang="zh-CN" dirty="0" err="1" smtClean="0">
                <a:solidFill>
                  <a:schemeClr val="tx1"/>
                </a:solidFill>
              </a:rPr>
              <a:t>ethaddr</a:t>
            </a:r>
            <a:r>
              <a:rPr lang="en-US" altLang="zh-CN" dirty="0" smtClean="0">
                <a:solidFill>
                  <a:schemeClr val="tx1"/>
                </a:solidFill>
              </a:rPr>
              <a:t>  11:22:33:44:55:66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U-boot # setenv  </a:t>
            </a:r>
            <a:r>
              <a:rPr lang="en-US" altLang="zh-CN" dirty="0" err="1" smtClean="0">
                <a:solidFill>
                  <a:schemeClr val="tx1"/>
                </a:solidFill>
              </a:rPr>
              <a:t>ipaddr</a:t>
            </a:r>
            <a:r>
              <a:rPr lang="en-US" altLang="zh-CN" dirty="0" smtClean="0">
                <a:solidFill>
                  <a:schemeClr val="tx1"/>
                </a:solidFill>
              </a:rPr>
              <a:t>  192.168.1.100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U-boot # setenv  </a:t>
            </a:r>
            <a:r>
              <a:rPr lang="en-US" altLang="zh-CN" dirty="0" err="1" smtClean="0">
                <a:solidFill>
                  <a:schemeClr val="tx1"/>
                </a:solidFill>
              </a:rPr>
              <a:t>serverip</a:t>
            </a:r>
            <a:r>
              <a:rPr lang="en-US" altLang="zh-CN" dirty="0" smtClean="0">
                <a:solidFill>
                  <a:schemeClr val="tx1"/>
                </a:solidFill>
              </a:rPr>
              <a:t>  192.168.1.10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</a:rPr>
              <a:t> 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U-boot # </a:t>
            </a:r>
            <a:r>
              <a:rPr lang="en-US" altLang="zh-CN" dirty="0" err="1" smtClean="0">
                <a:solidFill>
                  <a:schemeClr val="tx1"/>
                </a:solidFill>
              </a:rPr>
              <a:t>tftp</a:t>
            </a:r>
            <a:r>
              <a:rPr lang="en-US" altLang="zh-CN" dirty="0" smtClean="0">
                <a:solidFill>
                  <a:schemeClr val="tx1"/>
                </a:solidFill>
              </a:rPr>
              <a:t>  41000000  </a:t>
            </a:r>
            <a:r>
              <a:rPr lang="en-US" altLang="zh-CN" dirty="0" err="1" smtClean="0">
                <a:solidFill>
                  <a:schemeClr val="tx1"/>
                </a:solidFill>
              </a:rPr>
              <a:t>application.bin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U-boot # </a:t>
            </a:r>
            <a:r>
              <a:rPr lang="en-US" altLang="zh-CN" dirty="0" err="1" smtClean="0">
                <a:solidFill>
                  <a:schemeClr val="tx1"/>
                </a:solidFill>
              </a:rPr>
              <a:t>tftp</a:t>
            </a:r>
            <a:r>
              <a:rPr lang="en-US" altLang="zh-CN" dirty="0" smtClean="0">
                <a:solidFill>
                  <a:schemeClr val="tx1"/>
                </a:solidFill>
              </a:rPr>
              <a:t>  41000000  </a:t>
            </a:r>
            <a:r>
              <a:rPr lang="en-US" altLang="zh-CN" dirty="0" err="1" smtClean="0">
                <a:solidFill>
                  <a:schemeClr val="tx1"/>
                </a:solidFill>
              </a:rPr>
              <a:t>zImage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b="1" dirty="0" err="1" smtClean="0"/>
              <a:t>loadb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通过串口</a:t>
            </a:r>
            <a:r>
              <a:rPr lang="en-US" altLang="zh-CN" dirty="0" err="1" smtClean="0"/>
              <a:t>kermit</a:t>
            </a:r>
            <a:r>
              <a:rPr lang="zh-CN" altLang="en-US" dirty="0" smtClean="0"/>
              <a:t>协议下载二进制数据。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 smtClean="0"/>
          </a:p>
        </p:txBody>
      </p:sp>
      <p:sp>
        <p:nvSpPr>
          <p:cNvPr id="26626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6630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命令介绍</a:t>
            </a:r>
          </a:p>
        </p:txBody>
      </p:sp>
      <p:sp>
        <p:nvSpPr>
          <p:cNvPr id="2765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内存调试相关命令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md     </a:t>
            </a:r>
            <a:r>
              <a:rPr lang="zh-CN" altLang="en-US" sz="2000" dirty="0" smtClean="0"/>
              <a:t>显示内存区的内容。</a:t>
            </a:r>
          </a:p>
          <a:p>
            <a:pPr lvl="1"/>
            <a:r>
              <a:rPr lang="en-US" altLang="zh-CN" sz="2000" dirty="0" smtClean="0"/>
              <a:t>mm    </a:t>
            </a:r>
            <a:r>
              <a:rPr lang="zh-CN" altLang="en-US" sz="2000" dirty="0" smtClean="0"/>
              <a:t>修改内存，地址自动递增。</a:t>
            </a:r>
          </a:p>
          <a:p>
            <a:pPr lvl="1"/>
            <a:r>
              <a:rPr lang="en-US" altLang="zh-CN" sz="2000" dirty="0" smtClean="0"/>
              <a:t>nm     </a:t>
            </a:r>
            <a:r>
              <a:rPr lang="zh-CN" altLang="en-US" sz="2000" dirty="0" smtClean="0"/>
              <a:t>修改内存，地址不递增。</a:t>
            </a:r>
          </a:p>
          <a:p>
            <a:pPr lvl="1"/>
            <a:r>
              <a:rPr lang="en-US" altLang="zh-CN" sz="2000" dirty="0" smtClean="0"/>
              <a:t>mw    </a:t>
            </a:r>
            <a:r>
              <a:rPr lang="zh-CN" altLang="en-US" sz="2000" dirty="0" smtClean="0"/>
              <a:t>填充内存。</a:t>
            </a:r>
          </a:p>
          <a:p>
            <a:pPr lvl="1"/>
            <a:r>
              <a:rPr lang="en-US" altLang="zh-CN" sz="2000" dirty="0" err="1" smtClean="0"/>
              <a:t>mtest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测试内存。</a:t>
            </a:r>
          </a:p>
          <a:p>
            <a:pPr lvl="1"/>
            <a:r>
              <a:rPr lang="en-US" altLang="zh-CN" sz="2000" dirty="0" smtClean="0"/>
              <a:t>cp       </a:t>
            </a:r>
            <a:r>
              <a:rPr lang="zh-CN" altLang="en-US" sz="2000" dirty="0" smtClean="0"/>
              <a:t>在不同的内存区间复制内容。</a:t>
            </a:r>
          </a:p>
          <a:p>
            <a:pPr lvl="1"/>
            <a:r>
              <a:rPr lang="en-US" altLang="zh-CN" sz="2000" dirty="0" err="1" smtClean="0"/>
              <a:t>cmp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比较两块内存区间的内容。</a:t>
            </a:r>
          </a:p>
          <a:p>
            <a:pPr eaLnBrk="1" hangingPunct="1"/>
            <a:endParaRPr lang="zh-CN" altLang="en-US" dirty="0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400" dirty="0" smtClean="0"/>
              <a:t>U-boot # md  0x11000c40  </a:t>
            </a:r>
          </a:p>
          <a:p>
            <a:pPr>
              <a:buNone/>
            </a:pPr>
            <a:r>
              <a:rPr lang="en-US" altLang="zh-CN" sz="2400" dirty="0"/>
              <a:t>U-boot # nm</a:t>
            </a:r>
            <a:r>
              <a:rPr lang="en-US" altLang="zh-CN" sz="2400" dirty="0" smtClean="0"/>
              <a:t>  0x11000c44 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11000c44: 0000008c ? </a:t>
            </a:r>
            <a:endParaRPr lang="en-US" altLang="zh-CN" sz="2400" dirty="0" smtClean="0"/>
          </a:p>
        </p:txBody>
      </p:sp>
      <p:sp>
        <p:nvSpPr>
          <p:cNvPr id="27650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7654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命令介绍</a:t>
            </a:r>
          </a:p>
        </p:txBody>
      </p:sp>
      <p:sp>
        <p:nvSpPr>
          <p:cNvPr id="2867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protect 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Nor Flash</a:t>
            </a:r>
            <a:r>
              <a:rPr lang="zh-CN" altLang="en-US" dirty="0" smtClean="0"/>
              <a:t>写保护</a:t>
            </a:r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</a:rPr>
              <a:t>protect  on  0  10000 </a:t>
            </a:r>
            <a:r>
              <a:rPr lang="zh-CN" altLang="en-US" dirty="0" smtClean="0">
                <a:solidFill>
                  <a:schemeClr val="tx1"/>
                </a:solidFill>
              </a:rPr>
              <a:t>对区间</a:t>
            </a:r>
            <a:r>
              <a:rPr lang="en-US" altLang="zh-CN" dirty="0" smtClean="0">
                <a:solidFill>
                  <a:schemeClr val="tx1"/>
                </a:solidFill>
              </a:rPr>
              <a:t>[0x0, 0x10000]</a:t>
            </a:r>
            <a:r>
              <a:rPr lang="zh-CN" altLang="en-US" dirty="0" smtClean="0">
                <a:solidFill>
                  <a:schemeClr val="tx1"/>
                </a:solidFill>
              </a:rPr>
              <a:t>进行写保护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</a:rPr>
              <a:t>protect  off  0  10000  </a:t>
            </a:r>
            <a:r>
              <a:rPr lang="zh-CN" altLang="en-US" dirty="0" smtClean="0">
                <a:solidFill>
                  <a:schemeClr val="tx1"/>
                </a:solidFill>
              </a:rPr>
              <a:t>对上述区间取消写保护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en-US" altLang="zh-CN" dirty="0" smtClean="0"/>
              <a:t>erase </a:t>
            </a:r>
            <a:r>
              <a:rPr lang="zh-CN" altLang="en-US" dirty="0" smtClean="0"/>
              <a:t>擦除</a:t>
            </a:r>
            <a:r>
              <a:rPr lang="en-US" altLang="zh-CN" dirty="0" smtClean="0"/>
              <a:t>Nor FLASH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</a:rPr>
              <a:t>erase  all    </a:t>
            </a:r>
            <a:r>
              <a:rPr lang="zh-CN" altLang="en-US" dirty="0" smtClean="0">
                <a:solidFill>
                  <a:schemeClr val="tx1"/>
                </a:solidFill>
              </a:rPr>
              <a:t>擦除</a:t>
            </a:r>
            <a:r>
              <a:rPr lang="en-US" altLang="zh-CN" dirty="0" smtClean="0">
                <a:solidFill>
                  <a:schemeClr val="tx1"/>
                </a:solidFill>
              </a:rPr>
              <a:t>FLASH</a:t>
            </a:r>
            <a:r>
              <a:rPr lang="zh-CN" altLang="en-US" dirty="0" smtClean="0">
                <a:solidFill>
                  <a:schemeClr val="tx1"/>
                </a:solidFill>
              </a:rPr>
              <a:t>所有的扇区</a:t>
            </a:r>
          </a:p>
          <a:p>
            <a:pPr lvl="1" eaLnBrk="1" hangingPunct="1"/>
            <a:r>
              <a:rPr lang="en-US" altLang="zh-CN" dirty="0" smtClean="0">
                <a:solidFill>
                  <a:schemeClr val="tx1"/>
                </a:solidFill>
              </a:rPr>
              <a:t>erase  0  10000  </a:t>
            </a:r>
            <a:r>
              <a:rPr lang="zh-CN" altLang="en-US" dirty="0" smtClean="0">
                <a:solidFill>
                  <a:schemeClr val="tx1"/>
                </a:solidFill>
              </a:rPr>
              <a:t>把</a:t>
            </a:r>
            <a:r>
              <a:rPr lang="en-US" altLang="zh-CN" dirty="0" smtClean="0">
                <a:solidFill>
                  <a:schemeClr val="tx1"/>
                </a:solidFill>
              </a:rPr>
              <a:t>FLASH</a:t>
            </a:r>
            <a:r>
              <a:rPr lang="zh-CN" altLang="en-US" dirty="0" smtClean="0">
                <a:solidFill>
                  <a:schemeClr val="tx1"/>
                </a:solidFill>
              </a:rPr>
              <a:t>区间</a:t>
            </a:r>
            <a:r>
              <a:rPr lang="en-US" altLang="zh-CN" dirty="0" smtClean="0">
                <a:solidFill>
                  <a:schemeClr val="tx1"/>
                </a:solidFill>
              </a:rPr>
              <a:t> [0x0, 0x10000]</a:t>
            </a:r>
            <a:r>
              <a:rPr lang="zh-CN" altLang="en-US" dirty="0" smtClean="0">
                <a:solidFill>
                  <a:schemeClr val="tx1"/>
                </a:solidFill>
              </a:rPr>
              <a:t>擦除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674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8678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版权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000000"/>
                </a:solidFill>
                <a:cs typeface="Times New Roman" pitchFamily="18" charset="0"/>
              </a:rPr>
              <a:t>华清远见嵌入式培训中心版权所有；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000000"/>
                </a:solidFill>
                <a:cs typeface="Times New Roman" pitchFamily="18" charset="0"/>
              </a:rPr>
              <a:t>未经华清远见明确许可，不能为任何目的以任何形式复制或传播此文档的任何部分；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000000"/>
                </a:solidFill>
                <a:cs typeface="Times New Roman" pitchFamily="18" charset="0"/>
              </a:rPr>
              <a:t>本文档包含的信息如有更改，恕不另行通知；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smtClean="0">
                <a:solidFill>
                  <a:srgbClr val="000000"/>
                </a:solidFill>
                <a:cs typeface="Times New Roman" pitchFamily="18" charset="0"/>
              </a:rPr>
              <a:t>保留所有权利。</a:t>
            </a:r>
          </a:p>
        </p:txBody>
      </p:sp>
      <p:sp>
        <p:nvSpPr>
          <p:cNvPr id="8194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8196" name="页脚占位符 1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命令介绍</a:t>
            </a:r>
          </a:p>
        </p:txBody>
      </p:sp>
      <p:sp>
        <p:nvSpPr>
          <p:cNvPr id="327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/>
              <a:t>Nand</a:t>
            </a:r>
            <a:r>
              <a:rPr lang="zh-CN" altLang="en-US" sz="2400" dirty="0" smtClean="0"/>
              <a:t>相关命令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nand</a:t>
            </a:r>
            <a:r>
              <a:rPr lang="en-US" altLang="zh-CN" sz="2000" dirty="0" smtClean="0"/>
              <a:t>  info:  </a:t>
            </a:r>
            <a:r>
              <a:rPr lang="zh-CN" altLang="en-US" sz="2000" dirty="0" smtClean="0"/>
              <a:t>显示可用的</a:t>
            </a:r>
            <a:r>
              <a:rPr lang="en-US" altLang="zh-CN" sz="2000" dirty="0" smtClean="0"/>
              <a:t>NAND </a:t>
            </a:r>
            <a:r>
              <a:rPr lang="zh-CN" altLang="en-US" sz="2000" dirty="0" smtClean="0"/>
              <a:t>设备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nand</a:t>
            </a:r>
            <a:r>
              <a:rPr lang="en-US" altLang="zh-CN" sz="2000" dirty="0" smtClean="0"/>
              <a:t>  device [dev]:  </a:t>
            </a:r>
            <a:r>
              <a:rPr lang="zh-CN" altLang="en-US" sz="2000" dirty="0" smtClean="0"/>
              <a:t>显示或设置当前设备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nand</a:t>
            </a:r>
            <a:r>
              <a:rPr lang="en-US" altLang="zh-CN" sz="2000" dirty="0" smtClean="0"/>
              <a:t>  bad </a:t>
            </a:r>
            <a:r>
              <a:rPr lang="en-US" altLang="zh-CN" sz="2000" dirty="0" smtClean="0">
                <a:latin typeface="Arial" charset="0"/>
              </a:rPr>
              <a:t>–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显示坏块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nand</a:t>
            </a:r>
            <a:r>
              <a:rPr lang="en-US" altLang="zh-CN" sz="2000" dirty="0" smtClean="0"/>
              <a:t>  read  </a:t>
            </a:r>
            <a:r>
              <a:rPr lang="en-US" altLang="zh-CN" sz="2000" dirty="0" err="1" smtClean="0"/>
              <a:t>addr</a:t>
            </a:r>
            <a:r>
              <a:rPr lang="en-US" altLang="zh-CN" sz="2000" dirty="0" smtClean="0"/>
              <a:t>  off  size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nand</a:t>
            </a:r>
            <a:r>
              <a:rPr lang="en-US" altLang="zh-CN" sz="2000" dirty="0" smtClean="0"/>
              <a:t>  write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addr</a:t>
            </a:r>
            <a:r>
              <a:rPr lang="en-US" altLang="zh-CN" sz="2000" dirty="0" smtClean="0"/>
              <a:t>  off  size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nand</a:t>
            </a:r>
            <a:r>
              <a:rPr lang="en-US" altLang="zh-CN" sz="2000" dirty="0" smtClean="0"/>
              <a:t>  erase [clean] [off  size]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nand</a:t>
            </a:r>
            <a:r>
              <a:rPr lang="en-US" altLang="zh-CN" sz="2000" dirty="0" smtClean="0"/>
              <a:t>  lock [status] 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nand</a:t>
            </a:r>
            <a:r>
              <a:rPr lang="en-US" altLang="zh-CN" sz="2000" dirty="0" smtClean="0"/>
              <a:t>  unlock [off  size]</a:t>
            </a:r>
          </a:p>
        </p:txBody>
      </p:sp>
      <p:sp>
        <p:nvSpPr>
          <p:cNvPr id="32770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2774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命令介绍</a:t>
            </a:r>
          </a:p>
        </p:txBody>
      </p:sp>
      <p:sp>
        <p:nvSpPr>
          <p:cNvPr id="327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 smtClean="0"/>
              <a:t>MMC </a:t>
            </a:r>
            <a:r>
              <a:rPr lang="zh-CN" altLang="en-US" sz="2400" dirty="0" smtClean="0"/>
              <a:t>命令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m</a:t>
            </a:r>
            <a:r>
              <a:rPr lang="en-US" altLang="zh-CN" sz="2000" dirty="0" err="1" smtClean="0"/>
              <a:t>mcinfo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查看</a:t>
            </a:r>
            <a:r>
              <a:rPr lang="en-US" altLang="zh-CN" sz="2000" dirty="0" smtClean="0"/>
              <a:t>MMC</a:t>
            </a:r>
            <a:r>
              <a:rPr lang="zh-CN" altLang="en-US" sz="2000" dirty="0" smtClean="0"/>
              <a:t>设备信息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m</a:t>
            </a:r>
            <a:r>
              <a:rPr lang="en-US" altLang="zh-CN" sz="2000" dirty="0" smtClean="0"/>
              <a:t>mc  read/write   </a:t>
            </a:r>
            <a:r>
              <a:rPr lang="en-US" altLang="zh-CN" sz="2000" dirty="0" err="1" smtClean="0"/>
              <a:t>devnum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addr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start_blk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blkcnt</a:t>
            </a:r>
            <a:endParaRPr lang="en-US" altLang="zh-CN" sz="2000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/>
              <a:t>eMMC</a:t>
            </a:r>
            <a:r>
              <a:rPr lang="zh-CN" altLang="en-US" sz="2400" dirty="0" smtClean="0"/>
              <a:t>命令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e</a:t>
            </a:r>
            <a:r>
              <a:rPr lang="en-US" altLang="zh-CN" sz="2000" dirty="0" err="1" smtClean="0"/>
              <a:t>mmc</a:t>
            </a:r>
            <a:r>
              <a:rPr lang="en-US" altLang="zh-CN" sz="2000" dirty="0" smtClean="0"/>
              <a:t> open  </a:t>
            </a:r>
            <a:r>
              <a:rPr lang="en-US" altLang="zh-CN" sz="2000" dirty="0" err="1" smtClean="0"/>
              <a:t>devnum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e</a:t>
            </a:r>
            <a:r>
              <a:rPr lang="en-US" altLang="zh-CN" sz="2000" dirty="0" err="1" smtClean="0"/>
              <a:t>mmc</a:t>
            </a:r>
            <a:r>
              <a:rPr lang="en-US" altLang="zh-CN" sz="2000" dirty="0" smtClean="0"/>
              <a:t> close  </a:t>
            </a:r>
            <a:r>
              <a:rPr lang="en-US" altLang="zh-CN" sz="2000" dirty="0" err="1" smtClean="0"/>
              <a:t>devnum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e</a:t>
            </a:r>
            <a:r>
              <a:rPr lang="en-US" altLang="zh-CN" sz="2000" dirty="0" err="1" smtClean="0"/>
              <a:t>mmc</a:t>
            </a:r>
            <a:r>
              <a:rPr lang="en-US" altLang="zh-CN" sz="2000" dirty="0" smtClean="0"/>
              <a:t> mode  </a:t>
            </a:r>
            <a:r>
              <a:rPr lang="en-US" altLang="zh-CN" sz="2000" dirty="0" err="1" smtClean="0"/>
              <a:t>devnum</a:t>
            </a:r>
            <a:r>
              <a:rPr lang="en-US" altLang="zh-CN" sz="2000" dirty="0" smtClean="0"/>
              <a:t>  bit-width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e</a:t>
            </a:r>
            <a:r>
              <a:rPr lang="en-US" altLang="zh-CN" sz="2000" dirty="0" err="1" smtClean="0"/>
              <a:t>mmc</a:t>
            </a:r>
            <a:r>
              <a:rPr lang="en-US" altLang="zh-CN" sz="2000" dirty="0" smtClean="0"/>
              <a:t> erase  </a:t>
            </a:r>
            <a:r>
              <a:rPr lang="en-US" altLang="zh-CN" sz="2000" dirty="0" err="1" smtClean="0"/>
              <a:t>devnum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start_blk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blkcnt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32770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2774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  <p:extLst>
      <p:ext uri="{BB962C8B-B14F-4D97-AF65-F5344CB8AC3E}">
        <p14:creationId xmlns:p14="http://schemas.microsoft.com/office/powerpoint/2010/main" val="37030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命令介绍</a:t>
            </a:r>
          </a:p>
        </p:txBody>
      </p:sp>
      <p:sp>
        <p:nvSpPr>
          <p:cNvPr id="3277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 err="1" smtClean="0"/>
              <a:t>movi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命令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movi</a:t>
            </a:r>
            <a:r>
              <a:rPr lang="en-US" altLang="zh-CN" sz="2000" dirty="0" smtClean="0"/>
              <a:t>  init ---</a:t>
            </a:r>
            <a:r>
              <a:rPr lang="zh-CN" altLang="en-US" sz="2000" dirty="0" smtClean="0"/>
              <a:t>初始化</a:t>
            </a:r>
            <a:r>
              <a:rPr lang="en-US" altLang="zh-CN" sz="2000" dirty="0" err="1" smtClean="0"/>
              <a:t>eMMC</a:t>
            </a:r>
            <a:r>
              <a:rPr lang="zh-CN" altLang="en-US" sz="2000" dirty="0" smtClean="0"/>
              <a:t>并显示相关信息</a:t>
            </a:r>
            <a:r>
              <a:rPr lang="en-US" altLang="zh-CN" sz="20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movi</a:t>
            </a:r>
            <a:r>
              <a:rPr lang="en-US" altLang="zh-CN" sz="2000" dirty="0"/>
              <a:t>  read  </a:t>
            </a:r>
            <a:r>
              <a:rPr lang="en-US" altLang="zh-CN" sz="2000" dirty="0" smtClean="0"/>
              <a:t>u-boot/kernel  </a:t>
            </a:r>
            <a:r>
              <a:rPr lang="en-US" altLang="zh-CN" sz="2000" dirty="0" err="1" smtClean="0"/>
              <a:t>addr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movi</a:t>
            </a:r>
            <a:r>
              <a:rPr lang="en-US" altLang="zh-CN" sz="2000" dirty="0"/>
              <a:t>  write</a:t>
            </a:r>
            <a:r>
              <a:rPr lang="en-US" altLang="zh-CN" sz="2000" dirty="0" smtClean="0"/>
              <a:t>  u-boot/kernel  </a:t>
            </a:r>
            <a:r>
              <a:rPr lang="en-US" altLang="zh-CN" sz="2000" dirty="0" err="1" smtClean="0"/>
              <a:t>addr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movi</a:t>
            </a:r>
            <a:r>
              <a:rPr lang="en-US" altLang="zh-CN" sz="2000" dirty="0"/>
              <a:t>  read  </a:t>
            </a:r>
            <a:r>
              <a:rPr lang="en-US" altLang="zh-CN" sz="2000" dirty="0" err="1" smtClean="0"/>
              <a:t>rootfs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addr</a:t>
            </a:r>
            <a:r>
              <a:rPr lang="en-US" altLang="zh-CN" sz="2000" dirty="0" smtClean="0"/>
              <a:t>   size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movi</a:t>
            </a:r>
            <a:r>
              <a:rPr lang="en-US" altLang="zh-CN" sz="2000" dirty="0"/>
              <a:t>  </a:t>
            </a:r>
            <a:r>
              <a:rPr lang="en-US" altLang="zh-CN" sz="2000" dirty="0" smtClean="0"/>
              <a:t>write </a:t>
            </a:r>
            <a:r>
              <a:rPr lang="en-US" altLang="zh-CN" sz="2000" dirty="0" err="1" smtClean="0"/>
              <a:t>rootfs</a:t>
            </a:r>
            <a:r>
              <a:rPr lang="en-US" altLang="zh-CN" sz="2000" dirty="0" smtClean="0"/>
              <a:t>  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   </a:t>
            </a:r>
            <a:r>
              <a:rPr lang="en-US" altLang="zh-CN" sz="2000" dirty="0" smtClean="0"/>
              <a:t>size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e</a:t>
            </a:r>
            <a:r>
              <a:rPr lang="en-US" altLang="zh-CN" dirty="0" err="1" smtClean="0"/>
              <a:t>MMC</a:t>
            </a:r>
            <a:r>
              <a:rPr lang="zh-CN" altLang="en-US" dirty="0" smtClean="0"/>
              <a:t>格式化命令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f</a:t>
            </a:r>
            <a:r>
              <a:rPr lang="en-US" altLang="zh-CN" dirty="0" err="1" smtClean="0"/>
              <a:t>disk</a:t>
            </a:r>
            <a:r>
              <a:rPr lang="en-US" altLang="zh-CN" dirty="0" smtClean="0"/>
              <a:t>   -c  </a:t>
            </a:r>
            <a:r>
              <a:rPr lang="en-US" altLang="zh-CN" dirty="0" err="1" smtClean="0"/>
              <a:t>devnum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32770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2774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  <p:extLst>
      <p:ext uri="{BB962C8B-B14F-4D97-AF65-F5344CB8AC3E}">
        <p14:creationId xmlns:p14="http://schemas.microsoft.com/office/powerpoint/2010/main" val="8645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命令介绍</a:t>
            </a:r>
          </a:p>
        </p:txBody>
      </p:sp>
      <p:sp>
        <p:nvSpPr>
          <p:cNvPr id="2970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bootcmd</a:t>
            </a:r>
            <a:r>
              <a:rPr lang="en-US" altLang="zh-CN" dirty="0" smtClean="0"/>
              <a:t>  </a:t>
            </a:r>
            <a:r>
              <a:rPr lang="zh-CN" altLang="en-US" dirty="0" smtClean="0"/>
              <a:t>自启动命令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如果定义了该变量，在自启动模式下将会执行该环境变量中的命令。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U-boot # setenv </a:t>
            </a:r>
            <a:r>
              <a:rPr lang="en-US" altLang="zh-CN" dirty="0" err="1" smtClean="0">
                <a:solidFill>
                  <a:schemeClr val="tx1"/>
                </a:solidFill>
              </a:rPr>
              <a:t>bootcmd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tftp</a:t>
            </a:r>
            <a:r>
              <a:rPr lang="en-US" altLang="zh-CN" dirty="0" smtClean="0">
                <a:solidFill>
                  <a:schemeClr val="tx1"/>
                </a:solidFill>
              </a:rPr>
              <a:t> 41000000 </a:t>
            </a:r>
            <a:r>
              <a:rPr lang="en-US" altLang="zh-CN" dirty="0" err="1">
                <a:solidFill>
                  <a:schemeClr val="tx1"/>
                </a:solidFill>
              </a:rPr>
              <a:t>u</a:t>
            </a:r>
            <a:r>
              <a:rPr lang="en-US" altLang="zh-CN" dirty="0" err="1" smtClean="0">
                <a:solidFill>
                  <a:schemeClr val="tx1"/>
                </a:solidFill>
              </a:rPr>
              <a:t>Image</a:t>
            </a:r>
            <a:r>
              <a:rPr lang="en-US" altLang="zh-CN" dirty="0" smtClean="0">
                <a:solidFill>
                  <a:schemeClr val="tx1"/>
                </a:solidFill>
              </a:rPr>
              <a:t>\; </a:t>
            </a:r>
            <a:r>
              <a:rPr lang="en-US" altLang="zh-CN" dirty="0" err="1" smtClean="0">
                <a:solidFill>
                  <a:schemeClr val="tx1"/>
                </a:solidFill>
              </a:rPr>
              <a:t>bootm</a:t>
            </a:r>
            <a:r>
              <a:rPr lang="en-US" altLang="zh-CN" dirty="0" smtClean="0">
                <a:solidFill>
                  <a:schemeClr val="tx1"/>
                </a:solidFill>
              </a:rPr>
              <a:t>  41000000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U-boot # </a:t>
            </a:r>
            <a:r>
              <a:rPr lang="en-US" altLang="zh-CN" dirty="0" err="1" smtClean="0">
                <a:solidFill>
                  <a:schemeClr val="tx1"/>
                </a:solidFill>
              </a:rPr>
              <a:t>saveenv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9698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29702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U-boot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命令介绍</a:t>
            </a:r>
          </a:p>
        </p:txBody>
      </p:sp>
      <p:sp>
        <p:nvSpPr>
          <p:cNvPr id="3072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go  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执行内存中的二进制代码，简单的跳转到指定地址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err="1" smtClean="0"/>
              <a:t>bootm</a:t>
            </a:r>
            <a:r>
              <a:rPr lang="en-US" altLang="zh-CN" dirty="0" smtClean="0"/>
              <a:t>  </a:t>
            </a:r>
            <a:r>
              <a:rPr lang="en-US" altLang="zh-CN" dirty="0" smtClean="0"/>
              <a:t>kernel-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ramdisk-addr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dtb-addr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引导内核为内核传参，其中</a:t>
            </a:r>
            <a:r>
              <a:rPr lang="zh-CN" altLang="en-US" dirty="0" smtClean="0">
                <a:solidFill>
                  <a:schemeClr val="tx1"/>
                </a:solidFill>
              </a:rPr>
              <a:t>内核和</a:t>
            </a:r>
            <a:r>
              <a:rPr lang="en-US" altLang="zh-CN" dirty="0" err="1" smtClean="0">
                <a:solidFill>
                  <a:schemeClr val="tx1"/>
                </a:solidFill>
              </a:rPr>
              <a:t>ramdisk</a:t>
            </a:r>
            <a:r>
              <a:rPr lang="zh-CN" altLang="en-US" dirty="0" smtClean="0">
                <a:solidFill>
                  <a:schemeClr val="tx1"/>
                </a:solidFill>
              </a:rPr>
              <a:t>通常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err="1" smtClean="0">
                <a:solidFill>
                  <a:schemeClr val="tx1"/>
                </a:solidFill>
              </a:rPr>
              <a:t>mkimage</a:t>
            </a:r>
            <a:r>
              <a:rPr lang="zh-CN" altLang="en-US" dirty="0" smtClean="0">
                <a:solidFill>
                  <a:schemeClr val="tx1"/>
                </a:solidFill>
              </a:rPr>
              <a:t>处理过的二进制文件。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run  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  运行保存在环境变量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中的命令 </a:t>
            </a:r>
          </a:p>
        </p:txBody>
      </p:sp>
      <p:sp>
        <p:nvSpPr>
          <p:cNvPr id="30722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30726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内容提纲</a:t>
            </a:r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>
                <a:solidFill>
                  <a:srgbClr val="300BEB"/>
                </a:solidFill>
              </a:rPr>
              <a:t>Bootloader </a:t>
            </a:r>
            <a:r>
              <a:rPr lang="zh-CN" altLang="en-US" smtClean="0">
                <a:solidFill>
                  <a:srgbClr val="300BEB"/>
                </a:solidFill>
              </a:rPr>
              <a:t>简介</a:t>
            </a:r>
          </a:p>
          <a:p>
            <a:pPr lvl="1" eaLnBrk="1" hangingPunct="1"/>
            <a:r>
              <a:rPr lang="en-US" altLang="zh-CN" smtClean="0">
                <a:solidFill>
                  <a:srgbClr val="300BEB"/>
                </a:solidFill>
              </a:rPr>
              <a:t>Bootloader</a:t>
            </a:r>
            <a:r>
              <a:rPr lang="zh-CN" altLang="en-US" smtClean="0">
                <a:solidFill>
                  <a:srgbClr val="300BEB"/>
                </a:solidFill>
              </a:rPr>
              <a:t>概念</a:t>
            </a:r>
            <a:endParaRPr lang="en-US" altLang="zh-CN" smtClean="0">
              <a:solidFill>
                <a:srgbClr val="300BEB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rgbClr val="300BEB"/>
                </a:solidFill>
              </a:rPr>
              <a:t>Bootloader</a:t>
            </a:r>
            <a:r>
              <a:rPr lang="zh-CN" altLang="en-US" smtClean="0">
                <a:solidFill>
                  <a:srgbClr val="300BEB"/>
                </a:solidFill>
              </a:rPr>
              <a:t>的特点、工作模式、基本功能</a:t>
            </a:r>
          </a:p>
          <a:p>
            <a:pPr lvl="1" eaLnBrk="1" hangingPunct="1"/>
            <a:r>
              <a:rPr lang="en-US" altLang="zh-CN" smtClean="0">
                <a:solidFill>
                  <a:srgbClr val="300BEB"/>
                </a:solidFill>
              </a:rPr>
              <a:t>Bootloader</a:t>
            </a:r>
            <a:r>
              <a:rPr lang="zh-CN" altLang="en-US" smtClean="0">
                <a:solidFill>
                  <a:srgbClr val="300BEB"/>
                </a:solidFill>
              </a:rPr>
              <a:t>的执行过程</a:t>
            </a:r>
          </a:p>
          <a:p>
            <a:pPr lvl="1" eaLnBrk="1" hangingPunct="1"/>
            <a:r>
              <a:rPr lang="zh-CN" altLang="en-US" smtClean="0">
                <a:solidFill>
                  <a:srgbClr val="300BEB"/>
                </a:solidFill>
              </a:rPr>
              <a:t>常用</a:t>
            </a:r>
            <a:r>
              <a:rPr lang="en-US" altLang="zh-CN" smtClean="0">
                <a:solidFill>
                  <a:srgbClr val="300BEB"/>
                </a:solidFill>
              </a:rPr>
              <a:t>Bootloader</a:t>
            </a:r>
            <a:r>
              <a:rPr lang="zh-CN" altLang="en-US" smtClean="0">
                <a:solidFill>
                  <a:srgbClr val="300BEB"/>
                </a:solidFill>
              </a:rPr>
              <a:t>介绍</a:t>
            </a:r>
          </a:p>
          <a:p>
            <a:pPr eaLnBrk="1" hangingPunct="1"/>
            <a:r>
              <a:rPr lang="en-US" altLang="zh-CN" smtClean="0"/>
              <a:t>U-boot </a:t>
            </a:r>
            <a:r>
              <a:rPr lang="zh-CN" altLang="en-US" smtClean="0"/>
              <a:t>介绍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U-boot </a:t>
            </a:r>
            <a:r>
              <a:rPr lang="zh-CN" altLang="en-US" smtClean="0">
                <a:solidFill>
                  <a:schemeClr val="tx1"/>
                </a:solidFill>
              </a:rPr>
              <a:t>简介（特点、目录结构）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U-boot </a:t>
            </a:r>
            <a:r>
              <a:rPr lang="zh-CN" altLang="en-US" smtClean="0">
                <a:solidFill>
                  <a:schemeClr val="tx1"/>
                </a:solidFill>
              </a:rPr>
              <a:t>的烧写和使用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U-boot </a:t>
            </a:r>
            <a:r>
              <a:rPr lang="zh-CN" altLang="en-US" smtClean="0">
                <a:solidFill>
                  <a:schemeClr val="tx1"/>
                </a:solidFill>
              </a:rPr>
              <a:t>启动流程及代码分析</a:t>
            </a:r>
          </a:p>
          <a:p>
            <a:pPr lvl="1" eaLnBrk="1" hangingPunct="1"/>
            <a:r>
              <a:rPr lang="en-US" altLang="zh-CN" smtClean="0">
                <a:solidFill>
                  <a:schemeClr val="tx1"/>
                </a:solidFill>
              </a:rPr>
              <a:t>U-boot </a:t>
            </a:r>
            <a:r>
              <a:rPr lang="zh-CN" altLang="en-US" smtClean="0">
                <a:solidFill>
                  <a:schemeClr val="tx1"/>
                </a:solidFill>
              </a:rPr>
              <a:t>的编译和移植</a:t>
            </a:r>
          </a:p>
          <a:p>
            <a:pPr lvl="1" eaLnBrk="1" hangingPunct="1"/>
            <a:endParaRPr lang="en-US" altLang="zh-CN" smtClean="0"/>
          </a:p>
        </p:txBody>
      </p:sp>
      <p:sp>
        <p:nvSpPr>
          <p:cNvPr id="9218" name="页脚占位符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</a:p>
        </p:txBody>
      </p:sp>
      <p:sp>
        <p:nvSpPr>
          <p:cNvPr id="1024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/>
              <a:t>Bootloader</a:t>
            </a:r>
            <a:r>
              <a:rPr lang="zh-CN" altLang="en-US" smtClean="0"/>
              <a:t>是硬件启动的引导程序，是运行操作系统的前提；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在操作系统内核或用户应用程序运行之前运行的一小段代码。对软硬件进行相应的初始化和设定，为最终运行操作系统准备好环境；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在嵌入式系统中，整个系统的启动加载任务通常由</a:t>
            </a:r>
            <a:r>
              <a:rPr lang="en-US" altLang="zh-CN" smtClean="0"/>
              <a:t>Bootloader</a:t>
            </a:r>
            <a:r>
              <a:rPr lang="zh-CN" altLang="en-US" smtClean="0"/>
              <a:t>来完成。 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10242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10246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mtClean="0"/>
              <a:t>Bootloader</a:t>
            </a:r>
            <a:r>
              <a:rPr lang="zh-CN" altLang="en-US" smtClean="0"/>
              <a:t>不属于操作系统，一般采用汇编语言和</a:t>
            </a:r>
            <a:r>
              <a:rPr lang="en-US" altLang="zh-CN" smtClean="0"/>
              <a:t>C</a:t>
            </a:r>
            <a:r>
              <a:rPr lang="zh-CN" altLang="en-US" smtClean="0"/>
              <a:t>语言开发。需要针对特定的硬件平台编写。</a:t>
            </a:r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在移植系统时，首先为开发板移植</a:t>
            </a:r>
            <a:r>
              <a:rPr lang="en-US" altLang="zh-CN" smtClean="0"/>
              <a:t>Bootloader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en-US" altLang="zh-CN" smtClean="0"/>
              <a:t>Bootloader</a:t>
            </a:r>
            <a:r>
              <a:rPr lang="zh-CN" altLang="en-US" smtClean="0"/>
              <a:t>不但依赖于</a:t>
            </a:r>
            <a:r>
              <a:rPr lang="en-US" altLang="zh-CN" smtClean="0"/>
              <a:t>CPU</a:t>
            </a:r>
            <a:r>
              <a:rPr lang="zh-CN" altLang="en-US" smtClean="0"/>
              <a:t>的体系结构，而且依赖于嵌入式系统板级设备的配置。 </a:t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sp>
        <p:nvSpPr>
          <p:cNvPr id="11266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的操作模式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smtClean="0"/>
              <a:t>自启动模式</a:t>
            </a:r>
            <a:r>
              <a:rPr lang="zh-CN" altLang="en-US" sz="2400" smtClean="0"/>
              <a:t>：在这种模式下，</a:t>
            </a:r>
            <a:r>
              <a:rPr lang="en-US" altLang="zh-CN" sz="2400" smtClean="0"/>
              <a:t>Bootloader</a:t>
            </a:r>
            <a:r>
              <a:rPr lang="zh-CN" altLang="en-US" sz="2400" smtClean="0"/>
              <a:t>从目标机上的某个固态存储设备上将操作系统加载到</a:t>
            </a:r>
            <a:r>
              <a:rPr lang="en-US" altLang="zh-CN" sz="2400" smtClean="0"/>
              <a:t>RAM</a:t>
            </a:r>
            <a:r>
              <a:rPr lang="zh-CN" altLang="en-US" sz="2400" smtClean="0"/>
              <a:t>中运行，整个过程并没有用户的介入。</a:t>
            </a:r>
            <a:endParaRPr lang="en-US" altLang="zh-CN" sz="2400" smtClean="0"/>
          </a:p>
          <a:p>
            <a:pPr eaLnBrk="1" hangingPunct="1"/>
            <a:endParaRPr lang="zh-CN" altLang="en-US" sz="240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smtClean="0"/>
              <a:t>交互模式</a:t>
            </a:r>
            <a:r>
              <a:rPr lang="zh-CN" altLang="en-US" sz="2400" smtClean="0"/>
              <a:t>：在这种模式下，目标机上的</a:t>
            </a:r>
            <a:r>
              <a:rPr lang="en-US" altLang="zh-CN" sz="2400" smtClean="0"/>
              <a:t>Bootloader</a:t>
            </a:r>
            <a:r>
              <a:rPr lang="zh-CN" altLang="en-US" sz="2400" smtClean="0"/>
              <a:t>将通过串口或网络等通信手段从开发主机（</a:t>
            </a:r>
            <a:r>
              <a:rPr lang="en-US" altLang="zh-CN" sz="2400" smtClean="0"/>
              <a:t>Host</a:t>
            </a:r>
            <a:r>
              <a:rPr lang="zh-CN" altLang="en-US" sz="2400" smtClean="0"/>
              <a:t>）上下载内核映像和根文件系统映像等到</a:t>
            </a:r>
            <a:r>
              <a:rPr lang="en-US" altLang="zh-CN" sz="2400" smtClean="0"/>
              <a:t>RAM</a:t>
            </a:r>
            <a:r>
              <a:rPr lang="zh-CN" altLang="en-US" sz="2400" smtClean="0"/>
              <a:t>中。可以被 </a:t>
            </a:r>
            <a:r>
              <a:rPr lang="en-US" altLang="zh-CN" sz="2400" smtClean="0"/>
              <a:t>Bootloader</a:t>
            </a:r>
            <a:r>
              <a:rPr lang="zh-CN" altLang="en-US" sz="2400" smtClean="0"/>
              <a:t>写到目标机上的固态存储媒质中，或者直接进行系统的引导。也可以通过串口接收用户的命令</a:t>
            </a:r>
          </a:p>
        </p:txBody>
      </p:sp>
      <p:sp>
        <p:nvSpPr>
          <p:cNvPr id="12290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的基本功能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初始化相关硬件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把</a:t>
            </a:r>
            <a:r>
              <a:rPr lang="en-US" altLang="zh-CN" smtClean="0"/>
              <a:t>bootloader</a:t>
            </a:r>
            <a:r>
              <a:rPr lang="zh-CN" altLang="en-US" smtClean="0"/>
              <a:t>自搬运到内存中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执行用户的命令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访问环境变量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通过网络</a:t>
            </a:r>
            <a:r>
              <a:rPr lang="en-US" altLang="zh-CN" smtClean="0">
                <a:solidFill>
                  <a:schemeClr val="tx1"/>
                </a:solidFill>
              </a:rPr>
              <a:t>/</a:t>
            </a:r>
            <a:r>
              <a:rPr lang="zh-CN" altLang="en-US" smtClean="0">
                <a:solidFill>
                  <a:schemeClr val="tx1"/>
                </a:solidFill>
              </a:rPr>
              <a:t>串口通信</a:t>
            </a:r>
            <a:endParaRPr lang="en-US" altLang="zh-CN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solidFill>
                  <a:schemeClr val="tx1"/>
                </a:solidFill>
              </a:rPr>
              <a:t>读写</a:t>
            </a:r>
            <a:r>
              <a:rPr lang="en-US" altLang="zh-CN" smtClean="0">
                <a:solidFill>
                  <a:schemeClr val="tx1"/>
                </a:solidFill>
              </a:rPr>
              <a:t>RAM/FLASH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加载并执行内核</a:t>
            </a:r>
          </a:p>
        </p:txBody>
      </p:sp>
      <p:sp>
        <p:nvSpPr>
          <p:cNvPr id="13314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的启动</a:t>
            </a:r>
          </a:p>
        </p:txBody>
      </p:sp>
      <p:sp>
        <p:nvSpPr>
          <p:cNvPr id="10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系统加电或复位后，所有</a:t>
            </a:r>
            <a:r>
              <a:rPr lang="en-US" altLang="zh-CN" smtClean="0"/>
              <a:t>CPU</a:t>
            </a:r>
            <a:r>
              <a:rPr lang="zh-CN" altLang="en-US" smtClean="0"/>
              <a:t>都会从某个地址开始执行</a:t>
            </a:r>
            <a:endParaRPr lang="en-US" altLang="zh-CN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嵌入式系统的开发板通常把板上</a:t>
            </a:r>
            <a:r>
              <a:rPr lang="en-US" altLang="zh-CN" smtClean="0"/>
              <a:t>ROM</a:t>
            </a:r>
            <a:r>
              <a:rPr lang="zh-CN" altLang="en-US" smtClean="0"/>
              <a:t>或</a:t>
            </a:r>
            <a:r>
              <a:rPr lang="en-US" altLang="zh-CN" smtClean="0"/>
              <a:t>FLASH</a:t>
            </a:r>
            <a:r>
              <a:rPr lang="zh-CN" altLang="en-US" smtClean="0"/>
              <a:t>映射到这个地址。把</a:t>
            </a:r>
            <a:r>
              <a:rPr lang="en-US" altLang="zh-CN" smtClean="0"/>
              <a:t>Bootloader</a:t>
            </a:r>
            <a:r>
              <a:rPr lang="zh-CN" altLang="en-US" smtClean="0"/>
              <a:t>程序存储在相应的</a:t>
            </a:r>
            <a:r>
              <a:rPr lang="en-US" altLang="zh-CN" smtClean="0"/>
              <a:t>FLASH</a:t>
            </a:r>
            <a:r>
              <a:rPr lang="zh-CN" altLang="en-US" smtClean="0"/>
              <a:t>位置。系统加电后，</a:t>
            </a:r>
            <a:r>
              <a:rPr lang="en-US" altLang="zh-CN" smtClean="0"/>
              <a:t>CPU</a:t>
            </a:r>
            <a:r>
              <a:rPr lang="zh-CN" altLang="en-US" smtClean="0"/>
              <a:t>将首先执行它。</a:t>
            </a:r>
          </a:p>
        </p:txBody>
      </p:sp>
      <p:sp>
        <p:nvSpPr>
          <p:cNvPr id="1027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7C196F-FB19-4D13-BF1D-3B22C955C8FE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31" name="页脚占位符 3"/>
          <p:cNvSpPr txBox="1">
            <a:spLocks noGrp="1"/>
          </p:cNvSpPr>
          <p:nvPr/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400">
                <a:solidFill>
                  <a:schemeClr val="tx2"/>
                </a:solidFill>
                <a:cs typeface="Arial" charset="0"/>
              </a:rPr>
              <a:t>www.embedu.org</a:t>
            </a:r>
          </a:p>
        </p:txBody>
      </p:sp>
      <p:sp>
        <p:nvSpPr>
          <p:cNvPr id="10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2214563" y="4643438"/>
          <a:ext cx="41592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4" imgW="3482143" imgH="1015625" progId="Visio.Drawing.11">
                  <p:embed/>
                </p:oleObj>
              </mc:Choice>
              <mc:Fallback>
                <p:oleObj r:id="rId4" imgW="3482143" imgH="10156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643438"/>
                        <a:ext cx="41592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的第一阶段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初始化基本的硬件；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把</a:t>
            </a:r>
            <a:r>
              <a:rPr lang="en-US" altLang="zh-CN" smtClean="0"/>
              <a:t>bootloader</a:t>
            </a:r>
            <a:r>
              <a:rPr lang="zh-CN" altLang="en-US" smtClean="0"/>
              <a:t>自搬运到内存中；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设置堆栈指针并将</a:t>
            </a:r>
            <a:r>
              <a:rPr lang="en-US" altLang="zh-CN" i="1" smtClean="0"/>
              <a:t>bss</a:t>
            </a:r>
            <a:r>
              <a:rPr lang="zh-CN" altLang="en-US" smtClean="0"/>
              <a:t>段清零。为后续执行</a:t>
            </a:r>
            <a:r>
              <a:rPr lang="en-US" altLang="zh-CN" smtClean="0"/>
              <a:t>C</a:t>
            </a:r>
            <a:r>
              <a:rPr lang="zh-CN" altLang="en-US" smtClean="0"/>
              <a:t>代码做准备；</a:t>
            </a:r>
            <a:endParaRPr lang="en-US" altLang="zh-CN" smtClean="0"/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跳转到第二阶段代码中；</a:t>
            </a:r>
            <a:endParaRPr lang="en-US" altLang="zh-CN" smtClean="0"/>
          </a:p>
        </p:txBody>
      </p:sp>
      <p:sp>
        <p:nvSpPr>
          <p:cNvPr id="14338" name="页脚占位符 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/>
              <a:t>www.embedu.org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质朴">
  <a:themeElements>
    <a:clrScheme name="3_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3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内核二</Template>
  <TotalTime>414</TotalTime>
  <Words>3145</Words>
  <Application>Microsoft Office PowerPoint</Application>
  <PresentationFormat>全屏显示(4:3)</PresentationFormat>
  <Paragraphs>428</Paragraphs>
  <Slides>24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3_质朴</vt:lpstr>
      <vt:lpstr>Microsoft Visio 绘图</vt:lpstr>
      <vt:lpstr>Bootloader</vt:lpstr>
      <vt:lpstr>版权</vt:lpstr>
      <vt:lpstr>内容提纲</vt:lpstr>
      <vt:lpstr>什么是Bootloader</vt:lpstr>
      <vt:lpstr>Bootloader的特点</vt:lpstr>
      <vt:lpstr>Bootloader的操作模式 </vt:lpstr>
      <vt:lpstr>Bootloader的基本功能</vt:lpstr>
      <vt:lpstr>Bootloader的启动</vt:lpstr>
      <vt:lpstr>Bootloader的第一阶段 </vt:lpstr>
      <vt:lpstr>Bootloader的第二阶段</vt:lpstr>
      <vt:lpstr>DRAM控制器</vt:lpstr>
      <vt:lpstr>常用bootloader介绍</vt:lpstr>
      <vt:lpstr>内容提纲</vt:lpstr>
      <vt:lpstr>U-boot介绍</vt:lpstr>
      <vt:lpstr>U-boot命令介绍</vt:lpstr>
      <vt:lpstr>U-boot命令介绍</vt:lpstr>
      <vt:lpstr>U-boot命令介绍</vt:lpstr>
      <vt:lpstr>U-boot命令介绍</vt:lpstr>
      <vt:lpstr>U-boot命令介绍</vt:lpstr>
      <vt:lpstr>U-boot命令介绍</vt:lpstr>
      <vt:lpstr>U-boot命令介绍</vt:lpstr>
      <vt:lpstr>U-boot命令介绍</vt:lpstr>
      <vt:lpstr>U-boot命令介绍</vt:lpstr>
      <vt:lpstr>U-boot命令介绍</vt:lpstr>
    </vt:vector>
  </TitlesOfParts>
  <Company>www.x6x8.com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Bootloader</dc:title>
  <dc:creator>微软用户</dc:creator>
  <cp:lastModifiedBy>曹忠明</cp:lastModifiedBy>
  <cp:revision>41</cp:revision>
  <dcterms:created xsi:type="dcterms:W3CDTF">2011-12-30T02:39:08Z</dcterms:created>
  <dcterms:modified xsi:type="dcterms:W3CDTF">2014-08-14T02:39:19Z</dcterms:modified>
</cp:coreProperties>
</file>