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99" r:id="rId2"/>
    <p:sldMasterId id="2147483700" r:id="rId3"/>
    <p:sldMasterId id="2147483701" r:id="rId4"/>
    <p:sldMasterId id="2147483702" r:id="rId5"/>
    <p:sldMasterId id="2147483760" r:id="rId6"/>
  </p:sldMasterIdLst>
  <p:notesMasterIdLst>
    <p:notesMasterId r:id="rId47"/>
  </p:notesMasterIdLst>
  <p:sldIdLst>
    <p:sldId id="1058" r:id="rId7"/>
    <p:sldId id="1059" r:id="rId8"/>
    <p:sldId id="1060" r:id="rId9"/>
    <p:sldId id="1061" r:id="rId10"/>
    <p:sldId id="1062" r:id="rId11"/>
    <p:sldId id="1063" r:id="rId12"/>
    <p:sldId id="1064" r:id="rId13"/>
    <p:sldId id="1065" r:id="rId14"/>
    <p:sldId id="1066" r:id="rId15"/>
    <p:sldId id="1067" r:id="rId16"/>
    <p:sldId id="1068" r:id="rId17"/>
    <p:sldId id="1069" r:id="rId18"/>
    <p:sldId id="1070" r:id="rId19"/>
    <p:sldId id="1071" r:id="rId20"/>
    <p:sldId id="1072" r:id="rId21"/>
    <p:sldId id="1073" r:id="rId22"/>
    <p:sldId id="1074" r:id="rId23"/>
    <p:sldId id="1075" r:id="rId24"/>
    <p:sldId id="1076" r:id="rId25"/>
    <p:sldId id="1077" r:id="rId26"/>
    <p:sldId id="1078" r:id="rId27"/>
    <p:sldId id="1079" r:id="rId28"/>
    <p:sldId id="1080" r:id="rId29"/>
    <p:sldId id="1081" r:id="rId30"/>
    <p:sldId id="1082" r:id="rId31"/>
    <p:sldId id="1083" r:id="rId32"/>
    <p:sldId id="1084" r:id="rId33"/>
    <p:sldId id="1085" r:id="rId34"/>
    <p:sldId id="1086" r:id="rId35"/>
    <p:sldId id="1088" r:id="rId36"/>
    <p:sldId id="1089" r:id="rId37"/>
    <p:sldId id="1090" r:id="rId38"/>
    <p:sldId id="1091" r:id="rId39"/>
    <p:sldId id="1092" r:id="rId40"/>
    <p:sldId id="1093" r:id="rId41"/>
    <p:sldId id="1094" r:id="rId42"/>
    <p:sldId id="1095" r:id="rId43"/>
    <p:sldId id="1098" r:id="rId44"/>
    <p:sldId id="1096" r:id="rId45"/>
    <p:sldId id="1097" r:id="rId4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F6FF7"/>
    <a:srgbClr val="E30C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50" autoAdjust="0"/>
    <p:restoredTop sz="70345" autoAdjust="0"/>
  </p:normalViewPr>
  <p:slideViewPr>
    <p:cSldViewPr>
      <p:cViewPr varScale="1">
        <p:scale>
          <a:sx n="76" d="100"/>
          <a:sy n="76" d="100"/>
        </p:scale>
        <p:origin x="-82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740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0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40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740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2A3BAB5B-ECAF-4326-927C-54282C273D36}" type="slidenum">
              <a:rPr lang="en-US" altLang="zh-CN"/>
              <a:pPr>
                <a:defRPr/>
              </a:pPr>
              <a:t>‹#›</a:t>
            </a:fld>
            <a:endParaRPr lang="en-US" altLang="zh-CN"/>
          </a:p>
        </p:txBody>
      </p:sp>
    </p:spTree>
    <p:extLst>
      <p:ext uri="{BB962C8B-B14F-4D97-AF65-F5344CB8AC3E}">
        <p14:creationId xmlns:p14="http://schemas.microsoft.com/office/powerpoint/2010/main" val="35133968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bluesmoke.sourceforge.net/"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buttersideup.com/edacwiki"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2ABFCBE9-2159-4D82-AB60-6F9C841DD52B}" type="slidenum">
              <a:rPr lang="en-US" altLang="zh-CN" smtClean="0"/>
              <a:pPr/>
              <a:t>1</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wrap="none" anchor="ct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87DFC88C-CF62-43C2-9161-9668F341CDD1}" type="slidenum">
              <a:rPr lang="en-US" altLang="zh-CN" smtClean="0"/>
              <a:pPr/>
              <a:t>10</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2D460396-F938-42EC-B393-3E9DFC691E2B}" type="slidenum">
              <a:rPr lang="en-US" altLang="zh-CN" smtClean="0"/>
              <a:pPr/>
              <a:t>11</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96083AAC-8013-4E5E-A714-BABF2884DA95}" type="slidenum">
              <a:rPr lang="en-US" altLang="zh-CN" smtClean="0"/>
              <a:pPr/>
              <a:t>12</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Text Box 3"/>
          <p:cNvSpPr>
            <a:spLocks noGrp="1" noChangeArrowheads="1"/>
          </p:cNvSpPr>
          <p:nvPr>
            <p:ph type="body" idx="1"/>
          </p:nvPr>
        </p:nvSpPr>
        <p:spPr>
          <a:noFill/>
        </p:spPr>
        <p:txBody>
          <a:bodyPr wrap="none" anchor="ctr"/>
          <a:lstStyle/>
          <a:p>
            <a:pPr eaLnBrk="1" hangingPunct="1"/>
            <a:r>
              <a:rPr lang="en-US" altLang="zh-CN" smtClean="0"/>
              <a:t>linux</a:t>
            </a:r>
            <a:r>
              <a:rPr lang="zh-CN" altLang="en-US" smtClean="0"/>
              <a:t>内核文件数目将近</a:t>
            </a:r>
            <a:r>
              <a:rPr lang="en-US" altLang="zh-CN" smtClean="0"/>
              <a:t>2</a:t>
            </a:r>
            <a:r>
              <a:rPr lang="zh-CN" altLang="en-US" smtClean="0"/>
              <a:t>万，出去其他架构</a:t>
            </a:r>
            <a:r>
              <a:rPr lang="en-US" altLang="zh-CN" smtClean="0"/>
              <a:t>CPU</a:t>
            </a:r>
            <a:r>
              <a:rPr lang="zh-CN" altLang="en-US" smtClean="0"/>
              <a:t>的相关文件，支持</a:t>
            </a:r>
            <a:r>
              <a:rPr lang="en-US" altLang="zh-CN" smtClean="0"/>
              <a:t>s3c2410</a:t>
            </a:r>
            <a:r>
              <a:rPr lang="zh-CN" altLang="en-US" smtClean="0"/>
              <a:t>这款芯片的完整内核文件有</a:t>
            </a:r>
            <a:r>
              <a:rPr lang="en-US" altLang="zh-CN" smtClean="0"/>
              <a:t>1</a:t>
            </a:r>
            <a:r>
              <a:rPr lang="zh-CN" altLang="en-US" smtClean="0"/>
              <a:t>万多个，这些文件的组织结构并不复杂，它们分别位于顶层目录下的</a:t>
            </a:r>
            <a:r>
              <a:rPr lang="en-US" altLang="zh-CN" smtClean="0"/>
              <a:t>17</a:t>
            </a:r>
            <a:r>
              <a:rPr lang="zh-CN" altLang="en-US" smtClean="0"/>
              <a:t>个子目录，各个目录功能独立。</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C982B7D1-1308-40F6-8681-2C3C5BA00045}" type="slidenum">
              <a:rPr lang="en-US" altLang="zh-CN" smtClean="0"/>
              <a:pPr/>
              <a:t>13</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19DE4DAC-482A-46EC-862A-0192B4441B84}" type="slidenum">
              <a:rPr lang="en-US" altLang="zh-CN" smtClean="0"/>
              <a:pPr/>
              <a:t>14</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1B9DB0F4-D69E-4871-AD2C-F27C3802EFFC}" type="slidenum">
              <a:rPr lang="en-US" altLang="zh-CN" smtClean="0"/>
              <a:pPr/>
              <a:t>15</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5CC90DDB-E730-47BA-8D39-9248D1A1AF3C}" type="slidenum">
              <a:rPr lang="en-US" altLang="zh-CN" smtClean="0"/>
              <a:pPr/>
              <a:t>16</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75504C80-1222-4A6B-947A-2ED8FC091811}" type="slidenum">
              <a:rPr lang="en-US" altLang="zh-CN" smtClean="0"/>
              <a:pPr/>
              <a:t>17</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Text Box 3"/>
          <p:cNvSpPr>
            <a:spLocks noGrp="1" noChangeArrowheads="1"/>
          </p:cNvSpPr>
          <p:nvPr>
            <p:ph type="body" idx="1"/>
          </p:nvPr>
        </p:nvSpPr>
        <p:spPr>
          <a:noFill/>
        </p:spPr>
        <p:txBody>
          <a:bodyPr wrap="none" anchor="ctr"/>
          <a:lstStyle/>
          <a:p>
            <a:pPr eaLnBrk="1" hangingPunct="1"/>
            <a:r>
              <a:rPr lang="en-US" altLang="zh-CN" smtClean="0"/>
              <a:t>Makefile</a:t>
            </a:r>
            <a:r>
              <a:rPr lang="zh-CN" altLang="en-US" smtClean="0"/>
              <a:t>的作用：</a:t>
            </a:r>
          </a:p>
          <a:p>
            <a:pPr eaLnBrk="1" hangingPunct="1"/>
            <a:r>
              <a:rPr lang="en-US" altLang="zh-CN" smtClean="0"/>
              <a:t>1</a:t>
            </a:r>
            <a:r>
              <a:rPr lang="zh-CN" altLang="en-US" smtClean="0"/>
              <a:t>、决定编译哪些文件</a:t>
            </a:r>
          </a:p>
          <a:p>
            <a:pPr eaLnBrk="1" hangingPunct="1"/>
            <a:r>
              <a:rPr lang="en-US" altLang="zh-CN" smtClean="0"/>
              <a:t>2</a:t>
            </a:r>
            <a:r>
              <a:rPr lang="zh-CN" altLang="en-US" smtClean="0"/>
              <a:t>、怎样编译这些文件</a:t>
            </a:r>
          </a:p>
          <a:p>
            <a:pPr eaLnBrk="1" hangingPunct="1"/>
            <a:r>
              <a:rPr lang="en-US" altLang="zh-CN" smtClean="0"/>
              <a:t>3</a:t>
            </a:r>
            <a:r>
              <a:rPr lang="zh-CN" altLang="en-US" smtClean="0"/>
              <a:t>、怎样连接这些文件，它们的顺序如何</a:t>
            </a:r>
          </a:p>
          <a:p>
            <a:pPr eaLnBrk="1" hangingPunct="1"/>
            <a:r>
              <a:rPr lang="en-US" altLang="zh-CN" smtClean="0"/>
              <a:t>linux</a:t>
            </a:r>
            <a:r>
              <a:rPr lang="zh-CN" altLang="en-US" smtClean="0"/>
              <a:t>内核源码中含有很多个</a:t>
            </a:r>
            <a:r>
              <a:rPr lang="en-US" altLang="zh-CN" smtClean="0"/>
              <a:t>Makefile</a:t>
            </a:r>
            <a:r>
              <a:rPr lang="zh-CN" altLang="en-US" smtClean="0"/>
              <a:t>文件，这些</a:t>
            </a:r>
            <a:r>
              <a:rPr lang="en-US" altLang="zh-CN" smtClean="0"/>
              <a:t>Makefile</a:t>
            </a:r>
            <a:r>
              <a:rPr lang="zh-CN" altLang="en-US" smtClean="0"/>
              <a:t>文件有要包含其他一些文件。这些文件构成了</a:t>
            </a:r>
            <a:r>
              <a:rPr lang="en-US" altLang="zh-CN" smtClean="0"/>
              <a:t>linux</a:t>
            </a:r>
            <a:r>
              <a:rPr lang="zh-CN" altLang="en-US" smtClean="0"/>
              <a:t>的</a:t>
            </a:r>
            <a:r>
              <a:rPr lang="en-US" altLang="zh-CN" smtClean="0"/>
              <a:t>Makefile</a:t>
            </a:r>
            <a:r>
              <a:rPr lang="zh-CN" altLang="en-US" smtClean="0"/>
              <a:t>体系</a:t>
            </a:r>
          </a:p>
          <a:p>
            <a:pPr eaLnBrk="1" hangingPunct="1"/>
            <a:r>
              <a:rPr lang="zh-CN" altLang="en-US" smtClean="0"/>
              <a:t>内核源码每个子目录中都有一个</a:t>
            </a:r>
            <a:r>
              <a:rPr lang="en-US" altLang="zh-CN" smtClean="0"/>
              <a:t>Makefile</a:t>
            </a:r>
            <a:r>
              <a:rPr lang="zh-CN" altLang="en-US" smtClean="0"/>
              <a:t>文件和</a:t>
            </a:r>
            <a:r>
              <a:rPr lang="en-US" altLang="zh-CN" smtClean="0"/>
              <a:t>Kconfig</a:t>
            </a:r>
            <a:r>
              <a:rPr lang="zh-CN" altLang="en-US" smtClean="0"/>
              <a:t>文件。其中</a:t>
            </a:r>
            <a:r>
              <a:rPr lang="en-US" altLang="zh-CN" smtClean="0"/>
              <a:t>Kconfig</a:t>
            </a:r>
            <a:r>
              <a:rPr lang="zh-CN" altLang="en-US" smtClean="0"/>
              <a:t>用于配置内核，它就是各种配置界面的源文件。内核的配置工具读取各个</a:t>
            </a:r>
            <a:r>
              <a:rPr lang="en-US" altLang="zh-CN" smtClean="0"/>
              <a:t>Kconfig</a:t>
            </a:r>
            <a:r>
              <a:rPr lang="zh-CN" altLang="en-US" smtClean="0"/>
              <a:t>文件生成配置界面供开发人员配置内核，最后生成配置文件</a:t>
            </a:r>
            <a:r>
              <a:rPr lang="en-US" altLang="zh-CN" smtClean="0"/>
              <a:t>.config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C6164596-63DE-4EC7-9D54-8824ADB3AAB7}" type="slidenum">
              <a:rPr lang="en-US" altLang="zh-CN" smtClean="0"/>
              <a:pPr/>
              <a:t>18</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Text Box 3"/>
          <p:cNvSpPr>
            <a:spLocks noGrp="1" noChangeArrowheads="1"/>
          </p:cNvSpPr>
          <p:nvPr>
            <p:ph type="body" idx="1"/>
          </p:nvPr>
        </p:nvSpPr>
        <p:spPr>
          <a:noFill/>
        </p:spPr>
        <p:txBody>
          <a:bodyPr wrap="none" anchor="ctr"/>
          <a:lstStyle/>
          <a:p>
            <a:pPr eaLnBrk="1" hangingPunct="1"/>
            <a:r>
              <a:rPr lang="en-US" altLang="zh-CN" dirty="0" smtClean="0"/>
              <a:t>    </a:t>
            </a:r>
            <a:r>
              <a:rPr lang="zh-CN" altLang="en-US" dirty="0" smtClean="0"/>
              <a:t>在内核中有针对于</a:t>
            </a:r>
            <a:r>
              <a:rPr lang="en-US" altLang="zh-CN" dirty="0" smtClean="0"/>
              <a:t>smdk2410</a:t>
            </a:r>
            <a:r>
              <a:rPr lang="zh-CN" altLang="en-US" dirty="0" smtClean="0"/>
              <a:t>这个板子的默认配置</a:t>
            </a:r>
            <a:r>
              <a:rPr lang="en-US" altLang="zh-CN" dirty="0" smtClean="0"/>
              <a:t>s3c2410_defconfig</a:t>
            </a:r>
            <a:r>
              <a:rPr lang="zh-CN" altLang="en-US" dirty="0" smtClean="0"/>
              <a:t>，我们的开发板是</a:t>
            </a:r>
            <a:r>
              <a:rPr lang="en-US" altLang="zh-CN" dirty="0" smtClean="0"/>
              <a:t>fs2410</a:t>
            </a:r>
            <a:r>
              <a:rPr lang="zh-CN" altLang="en-US" dirty="0" smtClean="0"/>
              <a:t>，这个开发板和</a:t>
            </a:r>
            <a:r>
              <a:rPr lang="en-US" altLang="zh-CN" dirty="0" smtClean="0"/>
              <a:t>smdk2410</a:t>
            </a:r>
            <a:r>
              <a:rPr lang="zh-CN" altLang="en-US" dirty="0" smtClean="0"/>
              <a:t>大致相同，我们可以在</a:t>
            </a:r>
            <a:r>
              <a:rPr lang="en-US" altLang="zh-CN" dirty="0" smtClean="0"/>
              <a:t>s3c2410</a:t>
            </a:r>
            <a:r>
              <a:rPr lang="zh-CN" altLang="en-US" dirty="0" smtClean="0"/>
              <a:t>配置的基础上进行修改，获得针对于我们开发板的配置文件。</a:t>
            </a:r>
          </a:p>
          <a:p>
            <a:pPr eaLnBrk="1" hangingPunct="1"/>
            <a:r>
              <a:rPr lang="zh-CN" altLang="en-US" dirty="0" smtClean="0"/>
              <a:t>    内核顶层</a:t>
            </a:r>
            <a:r>
              <a:rPr lang="en-US" altLang="zh-CN" dirty="0" err="1" smtClean="0"/>
              <a:t>Makefile</a:t>
            </a:r>
            <a:r>
              <a:rPr lang="zh-CN" altLang="en-US" dirty="0" smtClean="0"/>
              <a:t>中有</a:t>
            </a:r>
            <a:r>
              <a:rPr lang="en-US" altLang="zh-CN" dirty="0" smtClean="0"/>
              <a:t>ARCH</a:t>
            </a:r>
            <a:r>
              <a:rPr lang="zh-CN" altLang="en-US" dirty="0" smtClean="0"/>
              <a:t>何</a:t>
            </a:r>
            <a:r>
              <a:rPr lang="en-US" altLang="zh-CN" dirty="0" smtClean="0"/>
              <a:t>CROSS_COMPILE</a:t>
            </a:r>
            <a:r>
              <a:rPr lang="zh-CN" altLang="en-US" dirty="0" smtClean="0"/>
              <a:t>两个变量，这里我们需要将其修改为</a:t>
            </a:r>
            <a:r>
              <a:rPr lang="en-US" altLang="zh-CN" dirty="0" smtClean="0"/>
              <a:t>ARCH=arm</a:t>
            </a:r>
            <a:r>
              <a:rPr lang="zh-CN" altLang="en-US" dirty="0" smtClean="0"/>
              <a:t>和</a:t>
            </a:r>
            <a:r>
              <a:rPr lang="en-US" altLang="zh-CN" dirty="0" smtClean="0"/>
              <a:t>CROSS_COMPILE=arm-</a:t>
            </a:r>
            <a:r>
              <a:rPr lang="en-US" altLang="zh-CN" dirty="0" err="1" smtClean="0"/>
              <a:t>linux</a:t>
            </a:r>
            <a:r>
              <a:rPr lang="en-US" altLang="zh-CN" dirty="0" smtClean="0"/>
              <a:t>-,</a:t>
            </a:r>
            <a:r>
              <a:rPr lang="zh-CN" altLang="en-US" dirty="0" smtClean="0"/>
              <a:t>这里说明我们的平台是</a:t>
            </a:r>
            <a:r>
              <a:rPr lang="en-US" altLang="zh-CN" dirty="0" smtClean="0"/>
              <a:t>ARM</a:t>
            </a:r>
            <a:r>
              <a:rPr lang="zh-CN" altLang="en-US" dirty="0" smtClean="0"/>
              <a:t>平台，使用的工具链是</a:t>
            </a:r>
            <a:r>
              <a:rPr lang="en-US" altLang="zh-CN" dirty="0" smtClean="0"/>
              <a:t>arm-</a:t>
            </a:r>
            <a:r>
              <a:rPr lang="en-US" altLang="zh-CN" dirty="0" err="1" smtClean="0"/>
              <a:t>linux</a:t>
            </a:r>
            <a:r>
              <a:rPr lang="en-US" altLang="zh-CN" dirty="0" smtClean="0"/>
              <a:t>-</a:t>
            </a:r>
            <a:r>
              <a:rPr lang="zh-CN" altLang="en-US" dirty="0" smtClean="0"/>
              <a:t>而实际上</a:t>
            </a:r>
            <a:r>
              <a:rPr lang="en-US" altLang="zh-CN" dirty="0" smtClean="0"/>
              <a:t>s3c2410</a:t>
            </a:r>
            <a:r>
              <a:rPr lang="zh-CN" altLang="en-US" dirty="0" smtClean="0"/>
              <a:t>没有浮点运算器，我们需要使用软浮点编译器解决浮点运算问题所以实际上我们这里应该修改为</a:t>
            </a:r>
            <a:r>
              <a:rPr lang="en-US" altLang="zh-CN" dirty="0" smtClean="0"/>
              <a:t>CROSS_COMPILE=arm-</a:t>
            </a:r>
            <a:r>
              <a:rPr lang="en-US" altLang="zh-CN" dirty="0" err="1" smtClean="0"/>
              <a:t>softfloat</a:t>
            </a:r>
            <a:r>
              <a:rPr lang="en-US" altLang="zh-CN" dirty="0" smtClean="0"/>
              <a:t>-</a:t>
            </a:r>
            <a:r>
              <a:rPr lang="en-US" altLang="zh-CN" dirty="0" err="1" smtClean="0"/>
              <a:t>linux</a:t>
            </a:r>
            <a:r>
              <a:rPr lang="en-US" altLang="zh-CN" dirty="0" smtClean="0"/>
              <a:t>-gnu-</a:t>
            </a:r>
          </a:p>
          <a:p>
            <a:pPr eaLnBrk="1" hangingPunct="1"/>
            <a:r>
              <a:rPr lang="en-US" altLang="zh-CN" dirty="0" smtClean="0"/>
              <a:t>    make </a:t>
            </a:r>
            <a:r>
              <a:rPr lang="en-US" altLang="zh-CN" b="1" dirty="0" smtClean="0"/>
              <a:t>[</a:t>
            </a:r>
            <a:r>
              <a:rPr lang="en-US" altLang="zh-CN" b="1" dirty="0" err="1" smtClean="0"/>
              <a:t>menuconfig|config|xconfig</a:t>
            </a:r>
            <a:r>
              <a:rPr lang="en-US" altLang="zh-CN" b="1" dirty="0" smtClean="0"/>
              <a:t>| </a:t>
            </a:r>
            <a:r>
              <a:rPr lang="en-US" altLang="zh-CN" b="1" dirty="0" err="1" smtClean="0"/>
              <a:t>gconfig|oldconfig</a:t>
            </a:r>
            <a:r>
              <a:rPr lang="en-US" altLang="zh-CN" b="1" dirty="0" smtClean="0"/>
              <a:t>]</a:t>
            </a:r>
            <a:r>
              <a:rPr lang="zh-CN" altLang="en-US" b="1" dirty="0" smtClean="0"/>
              <a:t>的功能是通过不同的方式实现内核配置界面。我们常用的是</a:t>
            </a:r>
            <a:r>
              <a:rPr lang="en-US" altLang="zh-CN" b="1" dirty="0" smtClean="0"/>
              <a:t>make </a:t>
            </a:r>
            <a:r>
              <a:rPr lang="en-US" altLang="zh-CN" b="1" dirty="0" err="1" smtClean="0"/>
              <a:t>menuconfig</a:t>
            </a:r>
            <a:endParaRPr lang="en-US" altLang="zh-CN" b="1" dirty="0" smtClean="0"/>
          </a:p>
          <a:p>
            <a:pPr eaLnBrk="1" hangingPunct="1"/>
            <a:endParaRPr lang="en-US" altLang="zh-C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9DD7207B-8C46-413C-A5D5-85E660889FE9}" type="slidenum">
              <a:rPr lang="en-US" altLang="zh-CN" smtClean="0"/>
              <a:pPr/>
              <a:t>19</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Text Box 3"/>
          <p:cNvSpPr>
            <a:spLocks noGrp="1" noChangeArrowheads="1"/>
          </p:cNvSpPr>
          <p:nvPr>
            <p:ph type="body" idx="1"/>
          </p:nvPr>
        </p:nvSpPr>
        <p:spPr>
          <a:noFill/>
        </p:spPr>
        <p:txBody>
          <a:bodyPr wrap="none" anchor="ctr"/>
          <a:lstStyle/>
          <a:p>
            <a:pPr eaLnBrk="1" hangingPunct="1"/>
            <a:r>
              <a:rPr lang="en-US" altLang="zh-CN" smtClean="0"/>
              <a:t>xconfig</a:t>
            </a:r>
            <a:r>
              <a:rPr lang="zh-CN" altLang="en-US" smtClean="0"/>
              <a:t>界面需要</a:t>
            </a:r>
            <a:r>
              <a:rPr lang="en-US" altLang="zh-CN" smtClean="0"/>
              <a:t>Qt</a:t>
            </a:r>
            <a:r>
              <a:rPr lang="zh-CN" altLang="en-US" smtClean="0"/>
              <a:t>的支持</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346701FD-08B9-433F-8778-43B231345643}" type="slidenum">
              <a:rPr lang="en-US" altLang="zh-CN" smtClean="0"/>
              <a:pPr/>
              <a:t>2</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8FE8F362-3219-4578-9BF3-8B7A64731633}" type="slidenum">
              <a:rPr lang="en-US" altLang="zh-CN" smtClean="0"/>
              <a:pPr/>
              <a:t>20</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502E1912-DCF8-4B56-9884-8BBD9F9FF733}" type="slidenum">
              <a:rPr lang="en-US" altLang="zh-CN" smtClean="0"/>
              <a:pPr/>
              <a:t>21</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Text Box 3"/>
          <p:cNvSpPr>
            <a:spLocks noGrp="1" noChangeArrowheads="1"/>
          </p:cNvSpPr>
          <p:nvPr>
            <p:ph type="body" idx="1"/>
          </p:nvPr>
        </p:nvSpPr>
        <p:spPr>
          <a:noFill/>
        </p:spPr>
        <p:txBody>
          <a:bodyPr wrap="none" anchor="ctr"/>
          <a:lstStyle/>
          <a:p>
            <a:pPr eaLnBrk="1" hangingPunct="1"/>
            <a:r>
              <a:rPr lang="en-US" altLang="zh-CN" smtClean="0"/>
              <a:t>Prompt for development and/or incomplete code/drivers </a:t>
            </a:r>
          </a:p>
          <a:p>
            <a:pPr lvl="1" eaLnBrk="1" hangingPunct="1"/>
            <a:r>
              <a:rPr lang="zh-CN" altLang="en-US" smtClean="0"/>
              <a:t>显示尚在开发中或尚未完成的代码与驱动</a:t>
            </a:r>
            <a:r>
              <a:rPr lang="en-US" altLang="zh-CN" smtClean="0"/>
              <a:t>.</a:t>
            </a:r>
            <a:r>
              <a:rPr lang="zh-CN" altLang="en-US" smtClean="0"/>
              <a:t>除非你是测试人员或者开发者</a:t>
            </a:r>
            <a:r>
              <a:rPr lang="en-US" altLang="zh-CN" smtClean="0"/>
              <a:t>,</a:t>
            </a:r>
            <a:r>
              <a:rPr lang="zh-CN" altLang="en-US" smtClean="0"/>
              <a:t>否则请勿选择</a:t>
            </a:r>
          </a:p>
          <a:p>
            <a:pPr eaLnBrk="1" hangingPunct="1"/>
            <a:endParaRPr lang="en-US"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92DECF75-29C5-4EE1-944E-344F5D6258C3}" type="slidenum">
              <a:rPr lang="en-US" altLang="zh-CN" smtClean="0"/>
              <a:pPr/>
              <a:t>22</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Text Box 3"/>
          <p:cNvSpPr>
            <a:spLocks noGrp="1" noChangeArrowheads="1"/>
          </p:cNvSpPr>
          <p:nvPr>
            <p:ph type="body" idx="1"/>
          </p:nvPr>
        </p:nvSpPr>
        <p:spPr>
          <a:noFill/>
        </p:spPr>
        <p:txBody>
          <a:bodyPr wrap="none" anchor="ctr"/>
          <a:lstStyle/>
          <a:p>
            <a:pPr eaLnBrk="1" hangingPunct="1"/>
            <a:r>
              <a:rPr lang="en-US" altLang="zh-CN" smtClean="0"/>
              <a:t>Enable loadable module support </a:t>
            </a:r>
          </a:p>
          <a:p>
            <a:pPr lvl="1" eaLnBrk="1" hangingPunct="1"/>
            <a:r>
              <a:rPr lang="zh-CN" altLang="en-US" smtClean="0"/>
              <a:t>打开可加载模块支持</a:t>
            </a:r>
            <a:r>
              <a:rPr lang="en-US" altLang="zh-CN" smtClean="0"/>
              <a:t>,</a:t>
            </a:r>
            <a:r>
              <a:rPr lang="zh-CN" altLang="en-US" smtClean="0"/>
              <a:t>如果打开它则必须通过</a:t>
            </a:r>
            <a:r>
              <a:rPr lang="en-US" altLang="zh-CN" smtClean="0"/>
              <a:t>"make modules_install"</a:t>
            </a:r>
            <a:r>
              <a:rPr lang="zh-CN" altLang="en-US" smtClean="0"/>
              <a:t>把内核模块安装在</a:t>
            </a:r>
            <a:r>
              <a:rPr lang="en-US" altLang="zh-CN" smtClean="0"/>
              <a:t>/lib/modules/</a:t>
            </a:r>
            <a:r>
              <a:rPr lang="zh-CN" altLang="en-US" smtClean="0"/>
              <a:t>中 </a:t>
            </a:r>
          </a:p>
          <a:p>
            <a:pPr lvl="1" eaLnBrk="1" hangingPunct="1"/>
            <a:r>
              <a:rPr lang="en-US" altLang="zh-CN" smtClean="0"/>
              <a:t>Module unloading </a:t>
            </a:r>
          </a:p>
          <a:p>
            <a:pPr lvl="2" eaLnBrk="1" hangingPunct="1"/>
            <a:r>
              <a:rPr lang="zh-CN" altLang="en-US" smtClean="0"/>
              <a:t>允许卸载已经加载的模块 </a:t>
            </a:r>
          </a:p>
          <a:p>
            <a:pPr lvl="2" eaLnBrk="1" hangingPunct="1"/>
            <a:r>
              <a:rPr lang="en-US" altLang="zh-CN" smtClean="0"/>
              <a:t>Forced module unloading </a:t>
            </a:r>
          </a:p>
          <a:p>
            <a:pPr lvl="3" eaLnBrk="1" hangingPunct="1"/>
            <a:r>
              <a:rPr lang="zh-CN" altLang="en-US" smtClean="0"/>
              <a:t>允许强制卸载正在使用中的模块</a:t>
            </a:r>
            <a:r>
              <a:rPr lang="en-US" altLang="zh-CN" smtClean="0"/>
              <a:t>(</a:t>
            </a:r>
            <a:r>
              <a:rPr lang="zh-CN" altLang="en-US" smtClean="0"/>
              <a:t>比较危险</a:t>
            </a:r>
            <a:r>
              <a:rPr lang="en-US" altLang="zh-CN" smtClean="0"/>
              <a:t>) </a:t>
            </a:r>
          </a:p>
          <a:p>
            <a:pPr lvl="1" eaLnBrk="1" hangingPunct="1"/>
            <a:r>
              <a:rPr lang="en-US" altLang="zh-CN" smtClean="0"/>
              <a:t>Module versioning support </a:t>
            </a:r>
          </a:p>
          <a:p>
            <a:pPr lvl="2" eaLnBrk="1" hangingPunct="1"/>
            <a:r>
              <a:rPr lang="zh-CN" altLang="en-US" smtClean="0"/>
              <a:t>允许使用其他内核版本的模块</a:t>
            </a:r>
            <a:r>
              <a:rPr lang="en-US" altLang="zh-CN" smtClean="0"/>
              <a:t>(</a:t>
            </a:r>
            <a:r>
              <a:rPr lang="zh-CN" altLang="en-US" smtClean="0"/>
              <a:t>可能会出问题</a:t>
            </a:r>
            <a:r>
              <a:rPr lang="en-US" altLang="zh-CN" smtClean="0"/>
              <a:t>) </a:t>
            </a:r>
          </a:p>
          <a:p>
            <a:pPr lvl="1" eaLnBrk="1" hangingPunct="1"/>
            <a:r>
              <a:rPr lang="en-US" altLang="zh-CN" smtClean="0"/>
              <a:t>Source checksum for all modules </a:t>
            </a:r>
          </a:p>
          <a:p>
            <a:pPr lvl="2" eaLnBrk="1" hangingPunct="1"/>
            <a:r>
              <a:rPr lang="zh-CN" altLang="en-US" smtClean="0"/>
              <a:t>为所有的模块校验源码</a:t>
            </a:r>
            <a:r>
              <a:rPr lang="en-US" altLang="zh-CN" smtClean="0"/>
              <a:t>,</a:t>
            </a:r>
            <a:r>
              <a:rPr lang="zh-CN" altLang="en-US" smtClean="0"/>
              <a:t>如果你不是自己编写内核模块就不需要它 </a:t>
            </a:r>
          </a:p>
          <a:p>
            <a:pPr lvl="1" eaLnBrk="1" hangingPunct="1"/>
            <a:r>
              <a:rPr lang="en-US" altLang="zh-CN" smtClean="0"/>
              <a:t>Automatic kernel module loading </a:t>
            </a:r>
          </a:p>
          <a:p>
            <a:pPr lvl="2" eaLnBrk="1" hangingPunct="1"/>
            <a:r>
              <a:rPr lang="zh-CN" altLang="en-US" smtClean="0"/>
              <a:t>让内核通过运行</a:t>
            </a:r>
            <a:r>
              <a:rPr lang="en-US" altLang="zh-CN" smtClean="0"/>
              <a:t>modprobe</a:t>
            </a:r>
            <a:r>
              <a:rPr lang="zh-CN" altLang="en-US" smtClean="0"/>
              <a:t>来自动加载所需要的模块</a:t>
            </a:r>
            <a:r>
              <a:rPr lang="en-US" altLang="zh-CN" smtClean="0"/>
              <a:t>,</a:t>
            </a:r>
            <a:r>
              <a:rPr lang="zh-CN" altLang="en-US" smtClean="0"/>
              <a:t>比如可以自动解决模块的依赖关系 </a:t>
            </a:r>
          </a:p>
          <a:p>
            <a:pPr eaLnBrk="1" hangingPunct="1"/>
            <a:endParaRPr lang="en-US"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93B42A3D-76F7-4535-8125-DAB48CFD588B}" type="slidenum">
              <a:rPr lang="en-US" altLang="zh-CN" smtClean="0"/>
              <a:pPr/>
              <a:t>23</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Text Box 3"/>
          <p:cNvSpPr>
            <a:spLocks noGrp="1" noChangeArrowheads="1"/>
          </p:cNvSpPr>
          <p:nvPr>
            <p:ph type="body" idx="1"/>
          </p:nvPr>
        </p:nvSpPr>
        <p:spPr>
          <a:noFill/>
        </p:spPr>
        <p:txBody>
          <a:bodyPr wrap="none" anchor="ctr"/>
          <a:lstStyle/>
          <a:p>
            <a:pPr eaLnBrk="1" hangingPunct="1"/>
            <a:r>
              <a:rPr lang="en-US" altLang="zh-CN" smtClean="0"/>
              <a:t>Kernel support for ELF binaries </a:t>
            </a:r>
          </a:p>
          <a:p>
            <a:pPr lvl="1" eaLnBrk="1" hangingPunct="1"/>
            <a:r>
              <a:rPr lang="en-US" altLang="zh-CN" smtClean="0"/>
              <a:t>ELF</a:t>
            </a:r>
            <a:r>
              <a:rPr lang="zh-CN" altLang="en-US" smtClean="0"/>
              <a:t>是开放平台下最常用的二进制文件格式</a:t>
            </a:r>
            <a:r>
              <a:rPr lang="en-US" altLang="zh-CN" smtClean="0"/>
              <a:t>,</a:t>
            </a:r>
            <a:r>
              <a:rPr lang="zh-CN" altLang="en-US" smtClean="0"/>
              <a:t>支持动态连接</a:t>
            </a:r>
            <a:r>
              <a:rPr lang="en-US" altLang="zh-CN" smtClean="0"/>
              <a:t>,</a:t>
            </a:r>
            <a:r>
              <a:rPr lang="zh-CN" altLang="en-US" smtClean="0"/>
              <a:t>支持不同的硬件平台</a:t>
            </a:r>
            <a:r>
              <a:rPr lang="en-US" altLang="zh-CN" smtClean="0"/>
              <a:t>.</a:t>
            </a:r>
            <a:r>
              <a:rPr lang="zh-CN" altLang="en-US" smtClean="0"/>
              <a:t>除非你知道自己在做什么</a:t>
            </a:r>
            <a:r>
              <a:rPr lang="en-US" altLang="zh-CN" smtClean="0"/>
              <a:t>,</a:t>
            </a:r>
            <a:r>
              <a:rPr lang="zh-CN" altLang="en-US" smtClean="0"/>
              <a:t>否则必选 </a:t>
            </a:r>
          </a:p>
          <a:p>
            <a:pPr eaLnBrk="1" hangingPunct="1"/>
            <a:r>
              <a:rPr lang="en-US" altLang="zh-CN" smtClean="0"/>
              <a:t>Kernel support for a.out and ECOFF binaries </a:t>
            </a:r>
          </a:p>
          <a:p>
            <a:pPr lvl="1" eaLnBrk="1" hangingPunct="1"/>
            <a:r>
              <a:rPr lang="zh-CN" altLang="en-US" smtClean="0"/>
              <a:t>早期</a:t>
            </a:r>
            <a:r>
              <a:rPr lang="en-US" altLang="zh-CN" smtClean="0"/>
              <a:t>UNIX</a:t>
            </a:r>
            <a:r>
              <a:rPr lang="zh-CN" altLang="en-US" smtClean="0"/>
              <a:t>系统的可执行文件格式</a:t>
            </a:r>
            <a:r>
              <a:rPr lang="en-US" altLang="zh-CN" smtClean="0"/>
              <a:t>,</a:t>
            </a:r>
            <a:r>
              <a:rPr lang="zh-CN" altLang="en-US" smtClean="0"/>
              <a:t>目前已经被</a:t>
            </a:r>
            <a:r>
              <a:rPr lang="en-US" altLang="zh-CN" smtClean="0"/>
              <a:t>ELF</a:t>
            </a:r>
            <a:r>
              <a:rPr lang="zh-CN" altLang="en-US" smtClean="0"/>
              <a:t>格式取代 </a:t>
            </a:r>
          </a:p>
          <a:p>
            <a:pPr eaLnBrk="1" hangingPunct="1"/>
            <a:r>
              <a:rPr lang="en-US" altLang="zh-CN" smtClean="0"/>
              <a:t>Kernel support for MISC binaries </a:t>
            </a:r>
          </a:p>
          <a:p>
            <a:pPr lvl="1" eaLnBrk="1" hangingPunct="1"/>
            <a:r>
              <a:rPr lang="zh-CN" altLang="en-US" smtClean="0"/>
              <a:t>允许插入二进制的封装层到内核中</a:t>
            </a:r>
            <a:r>
              <a:rPr lang="en-US" altLang="zh-CN" smtClean="0"/>
              <a:t>,</a:t>
            </a:r>
            <a:r>
              <a:rPr lang="zh-CN" altLang="en-US" smtClean="0"/>
              <a:t>使用</a:t>
            </a:r>
            <a:r>
              <a:rPr lang="en-US" altLang="zh-CN" smtClean="0"/>
              <a:t>Java,.NET,Python,Lisp</a:t>
            </a:r>
            <a:r>
              <a:rPr lang="zh-CN" altLang="en-US" smtClean="0"/>
              <a:t>等语言编写的程序时需要它 </a:t>
            </a:r>
          </a:p>
          <a:p>
            <a:pPr eaLnBrk="1" hangingPunct="1"/>
            <a:endParaRPr lang="en-US"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BD004092-038D-4E95-91E5-530ECDC79B66}" type="slidenum">
              <a:rPr lang="en-US" altLang="zh-CN" smtClean="0"/>
              <a:pPr/>
              <a:t>24</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Text Box 3"/>
          <p:cNvSpPr>
            <a:spLocks noGrp="1" noChangeArrowheads="1"/>
          </p:cNvSpPr>
          <p:nvPr>
            <p:ph type="body" idx="1"/>
          </p:nvPr>
        </p:nvSpPr>
        <p:spPr>
          <a:noFill/>
        </p:spPr>
        <p:txBody>
          <a:bodyPr wrap="none" anchor="ctr"/>
          <a:lstStyle/>
          <a:p>
            <a:pPr eaLnBrk="1" hangingPunct="1"/>
            <a:r>
              <a:rPr lang="en-US" altLang="zh-CN" dirty="0" smtClean="0"/>
              <a:t>Generic Driver Options </a:t>
            </a:r>
          </a:p>
          <a:p>
            <a:pPr lvl="1" eaLnBrk="1" hangingPunct="1"/>
            <a:r>
              <a:rPr lang="zh-CN" altLang="en-US" dirty="0" smtClean="0"/>
              <a:t>驱动程序通用选项 </a:t>
            </a:r>
          </a:p>
          <a:p>
            <a:pPr lvl="1" eaLnBrk="1" hangingPunct="1"/>
            <a:r>
              <a:rPr lang="en-US" altLang="zh-CN" dirty="0" smtClean="0"/>
              <a:t>Select only drivers that don't need compile-time external firmware </a:t>
            </a:r>
          </a:p>
          <a:p>
            <a:pPr lvl="2" eaLnBrk="1" hangingPunct="1"/>
            <a:r>
              <a:rPr lang="zh-CN" altLang="en-US" dirty="0" smtClean="0"/>
              <a:t>只显示那些不需要内核对外部设备的固件作</a:t>
            </a:r>
            <a:r>
              <a:rPr lang="en-US" altLang="zh-CN" dirty="0" smtClean="0"/>
              <a:t>map</a:t>
            </a:r>
            <a:r>
              <a:rPr lang="zh-CN" altLang="en-US" dirty="0" smtClean="0"/>
              <a:t>支持的驱动程序</a:t>
            </a:r>
            <a:r>
              <a:rPr lang="en-US" altLang="zh-CN" dirty="0" smtClean="0"/>
              <a:t>,</a:t>
            </a:r>
            <a:r>
              <a:rPr lang="zh-CN" altLang="en-US" dirty="0" smtClean="0"/>
              <a:t>除非你有某些怪异硬件</a:t>
            </a:r>
            <a:r>
              <a:rPr lang="en-US" altLang="zh-CN" dirty="0" smtClean="0"/>
              <a:t>,</a:t>
            </a:r>
            <a:r>
              <a:rPr lang="zh-CN" altLang="en-US" dirty="0" smtClean="0"/>
              <a:t>否则请选上 </a:t>
            </a:r>
          </a:p>
          <a:p>
            <a:pPr lvl="1" eaLnBrk="1" hangingPunct="1"/>
            <a:r>
              <a:rPr lang="en-US" altLang="zh-CN" dirty="0" smtClean="0"/>
              <a:t>Prevent firmware from being built </a:t>
            </a:r>
          </a:p>
          <a:p>
            <a:pPr lvl="2" eaLnBrk="1" hangingPunct="1"/>
            <a:r>
              <a:rPr lang="zh-CN" altLang="en-US" dirty="0" smtClean="0"/>
              <a:t>不编译固件</a:t>
            </a:r>
            <a:r>
              <a:rPr lang="en-US" altLang="zh-CN" dirty="0" smtClean="0"/>
              <a:t>.</a:t>
            </a:r>
            <a:r>
              <a:rPr lang="zh-CN" altLang="en-US" dirty="0" smtClean="0"/>
              <a:t>固件一般是随硬件的驱动程序提供的</a:t>
            </a:r>
            <a:r>
              <a:rPr lang="en-US" altLang="zh-CN" dirty="0" smtClean="0"/>
              <a:t>,</a:t>
            </a:r>
            <a:r>
              <a:rPr lang="zh-CN" altLang="en-US" dirty="0" smtClean="0"/>
              <a:t>仅在更新固件的时候才需要重新编译</a:t>
            </a:r>
            <a:r>
              <a:rPr lang="en-US" altLang="zh-CN" dirty="0" smtClean="0"/>
              <a:t>.</a:t>
            </a:r>
            <a:r>
              <a:rPr lang="zh-CN" altLang="en-US" dirty="0" smtClean="0"/>
              <a:t>建议选上 </a:t>
            </a:r>
          </a:p>
          <a:p>
            <a:pPr lvl="1" eaLnBrk="1" hangingPunct="1"/>
            <a:r>
              <a:rPr lang="en-US" altLang="zh-CN" dirty="0" err="1" smtClean="0"/>
              <a:t>Userspace</a:t>
            </a:r>
            <a:r>
              <a:rPr lang="en-US" altLang="zh-CN" dirty="0" smtClean="0"/>
              <a:t> firmware loading support </a:t>
            </a:r>
          </a:p>
          <a:p>
            <a:pPr lvl="2" eaLnBrk="1" hangingPunct="1"/>
            <a:r>
              <a:rPr lang="zh-CN" altLang="en-US" dirty="0" smtClean="0"/>
              <a:t>提供某些内核之外的模块需要的用户空间固件加载支持</a:t>
            </a:r>
            <a:r>
              <a:rPr lang="en-US" altLang="zh-CN" dirty="0" smtClean="0"/>
              <a:t>,</a:t>
            </a:r>
            <a:r>
              <a:rPr lang="zh-CN" altLang="en-US" dirty="0" smtClean="0"/>
              <a:t>在内核树之外编译的模块可能需要它 </a:t>
            </a:r>
          </a:p>
          <a:p>
            <a:pPr lvl="1" eaLnBrk="1" hangingPunct="1"/>
            <a:r>
              <a:rPr lang="en-US" altLang="zh-CN" dirty="0" smtClean="0"/>
              <a:t>Driver Core verbose debug messages </a:t>
            </a:r>
          </a:p>
          <a:p>
            <a:pPr lvl="2" eaLnBrk="1" hangingPunct="1"/>
            <a:r>
              <a:rPr lang="zh-CN" altLang="en-US" dirty="0" smtClean="0"/>
              <a:t>让驱动程序核心在系统日志中产生冗长的调试信息</a:t>
            </a:r>
            <a:r>
              <a:rPr lang="en-US" altLang="zh-CN" dirty="0" smtClean="0"/>
              <a:t>,</a:t>
            </a:r>
            <a:r>
              <a:rPr lang="zh-CN" altLang="en-US" dirty="0" smtClean="0"/>
              <a:t>仅供调试 </a:t>
            </a:r>
          </a:p>
          <a:p>
            <a:pPr eaLnBrk="1" hangingPunct="1"/>
            <a:r>
              <a:rPr lang="en-US" altLang="zh-CN" dirty="0" smtClean="0"/>
              <a:t>Connector - unified </a:t>
            </a:r>
            <a:r>
              <a:rPr lang="en-US" altLang="zh-CN" dirty="0" err="1" smtClean="0"/>
              <a:t>userspace</a:t>
            </a:r>
            <a:r>
              <a:rPr lang="en-US" altLang="zh-CN" dirty="0" smtClean="0"/>
              <a:t> &lt;-&gt; </a:t>
            </a:r>
            <a:r>
              <a:rPr lang="en-US" altLang="zh-CN" dirty="0" err="1" smtClean="0"/>
              <a:t>kernelspace</a:t>
            </a:r>
            <a:r>
              <a:rPr lang="en-US" altLang="zh-CN" dirty="0" smtClean="0"/>
              <a:t> linker </a:t>
            </a:r>
          </a:p>
          <a:p>
            <a:pPr lvl="1" eaLnBrk="1" hangingPunct="1"/>
            <a:r>
              <a:rPr lang="zh-CN" altLang="en-US" dirty="0" smtClean="0"/>
              <a:t>统一的用户空间和内核空间连接器</a:t>
            </a:r>
            <a:r>
              <a:rPr lang="en-US" altLang="zh-CN" dirty="0" smtClean="0"/>
              <a:t>,</a:t>
            </a:r>
            <a:r>
              <a:rPr lang="zh-CN" altLang="en-US" dirty="0" smtClean="0"/>
              <a:t>工作在</a:t>
            </a:r>
            <a:r>
              <a:rPr lang="en-US" altLang="zh-CN" dirty="0" err="1" smtClean="0"/>
              <a:t>netlink</a:t>
            </a:r>
            <a:r>
              <a:rPr lang="en-US" altLang="zh-CN" dirty="0" smtClean="0"/>
              <a:t> socket</a:t>
            </a:r>
            <a:r>
              <a:rPr lang="zh-CN" altLang="en-US" dirty="0" smtClean="0"/>
              <a:t>协议的顶层</a:t>
            </a:r>
            <a:r>
              <a:rPr lang="en-US" altLang="zh-CN" dirty="0" smtClean="0"/>
              <a:t>.</a:t>
            </a:r>
            <a:r>
              <a:rPr lang="zh-CN" altLang="en-US" dirty="0" smtClean="0"/>
              <a:t>不确定可以不选 </a:t>
            </a:r>
          </a:p>
          <a:p>
            <a:pPr lvl="1" eaLnBrk="1" hangingPunct="1"/>
            <a:r>
              <a:rPr lang="en-US" altLang="zh-CN" dirty="0" smtClean="0"/>
              <a:t>Report process events to </a:t>
            </a:r>
            <a:r>
              <a:rPr lang="en-US" altLang="zh-CN" dirty="0" err="1" smtClean="0"/>
              <a:t>userspace</a:t>
            </a:r>
            <a:r>
              <a:rPr lang="en-US" altLang="zh-CN" dirty="0" smtClean="0"/>
              <a:t> </a:t>
            </a:r>
          </a:p>
          <a:p>
            <a:pPr lvl="2" eaLnBrk="1" hangingPunct="1"/>
            <a:r>
              <a:rPr lang="zh-CN" altLang="en-US" dirty="0" smtClean="0"/>
              <a:t>向用户空间报告进程事件</a:t>
            </a:r>
            <a:r>
              <a:rPr lang="en-US" altLang="zh-CN" dirty="0" smtClean="0"/>
              <a:t>(</a:t>
            </a:r>
            <a:r>
              <a:rPr lang="en-US" altLang="zh-CN" dirty="0" err="1" smtClean="0"/>
              <a:t>fork,exec,id</a:t>
            </a:r>
            <a:r>
              <a:rPr lang="zh-CN" altLang="en-US" dirty="0" smtClean="0"/>
              <a:t>变化</a:t>
            </a:r>
            <a:r>
              <a:rPr lang="en-US" altLang="zh-CN" dirty="0" smtClean="0"/>
              <a:t>(</a:t>
            </a:r>
            <a:r>
              <a:rPr lang="en-US" altLang="zh-CN" dirty="0" err="1" smtClean="0"/>
              <a:t>uid,gid,suid</a:t>
            </a:r>
            <a:r>
              <a:rPr lang="en-US" altLang="zh-CN" dirty="0" smtClean="0"/>
              <a:t>) </a:t>
            </a:r>
          </a:p>
          <a:p>
            <a:pPr eaLnBrk="1" hangingPunct="1"/>
            <a:r>
              <a:rPr lang="en-US" altLang="zh-CN" dirty="0" smtClean="0"/>
              <a:t>Memory Technology Devices (MTD) </a:t>
            </a:r>
          </a:p>
          <a:p>
            <a:pPr lvl="1" eaLnBrk="1" hangingPunct="1"/>
            <a:r>
              <a:rPr lang="zh-CN" altLang="en-US" dirty="0" smtClean="0"/>
              <a:t>特殊的存储技术装置</a:t>
            </a:r>
            <a:r>
              <a:rPr lang="en-US" altLang="zh-CN" dirty="0" smtClean="0"/>
              <a:t>,</a:t>
            </a:r>
            <a:r>
              <a:rPr lang="zh-CN" altLang="en-US" dirty="0" smtClean="0"/>
              <a:t>如常用于数码相机或嵌入式系统的闪存卡 </a:t>
            </a:r>
          </a:p>
          <a:p>
            <a:pPr eaLnBrk="1" hangingPunct="1"/>
            <a:r>
              <a:rPr lang="en-US" altLang="zh-CN" dirty="0" smtClean="0"/>
              <a:t>Parallel port support </a:t>
            </a:r>
          </a:p>
          <a:p>
            <a:pPr lvl="1" eaLnBrk="1" hangingPunct="1"/>
            <a:r>
              <a:rPr lang="zh-CN" altLang="en-US" dirty="0" smtClean="0"/>
              <a:t>并口支持</a:t>
            </a:r>
            <a:r>
              <a:rPr lang="en-US" altLang="zh-CN" dirty="0" smtClean="0"/>
              <a:t>(</a:t>
            </a:r>
            <a:r>
              <a:rPr lang="zh-CN" altLang="en-US" dirty="0" smtClean="0"/>
              <a:t>传统的打印机接口</a:t>
            </a:r>
            <a:r>
              <a:rPr lang="en-US" altLang="zh-CN" dirty="0" smtClean="0"/>
              <a:t>) </a:t>
            </a:r>
          </a:p>
          <a:p>
            <a:pPr eaLnBrk="1" hangingPunct="1"/>
            <a:r>
              <a:rPr lang="en-US" altLang="zh-CN" dirty="0" smtClean="0"/>
              <a:t>Plug and Play support </a:t>
            </a:r>
          </a:p>
          <a:p>
            <a:pPr lvl="1" eaLnBrk="1" hangingPunct="1"/>
            <a:r>
              <a:rPr lang="zh-CN" altLang="en-US" dirty="0" smtClean="0"/>
              <a:t>即插即用支持</a:t>
            </a:r>
            <a:r>
              <a:rPr lang="en-US" altLang="zh-CN" dirty="0" smtClean="0"/>
              <a:t>,</a:t>
            </a:r>
            <a:r>
              <a:rPr lang="zh-CN" altLang="en-US" dirty="0" smtClean="0"/>
              <a:t>若未选则应当在</a:t>
            </a:r>
            <a:r>
              <a:rPr lang="en-US" altLang="zh-CN" dirty="0" smtClean="0"/>
              <a:t>BIOS</a:t>
            </a:r>
            <a:r>
              <a:rPr lang="zh-CN" altLang="en-US" dirty="0" smtClean="0"/>
              <a:t>中关闭</a:t>
            </a:r>
            <a:r>
              <a:rPr lang="en-US" altLang="zh-CN" dirty="0" smtClean="0"/>
              <a:t>"PnP OS".</a:t>
            </a:r>
            <a:r>
              <a:rPr lang="zh-CN" altLang="en-US" dirty="0" smtClean="0"/>
              <a:t>这里的选项与</a:t>
            </a:r>
            <a:r>
              <a:rPr lang="en-US" altLang="zh-CN" dirty="0" smtClean="0"/>
              <a:t>PCI</a:t>
            </a:r>
            <a:r>
              <a:rPr lang="zh-CN" altLang="en-US" dirty="0" smtClean="0"/>
              <a:t>设备无关 </a:t>
            </a:r>
          </a:p>
          <a:p>
            <a:pPr lvl="1" eaLnBrk="1" hangingPunct="1"/>
            <a:r>
              <a:rPr lang="en-US" altLang="zh-CN" dirty="0" smtClean="0"/>
              <a:t>PnP Debug Messages </a:t>
            </a:r>
          </a:p>
          <a:p>
            <a:pPr lvl="2" eaLnBrk="1" hangingPunct="1"/>
            <a:r>
              <a:rPr lang="zh-CN" altLang="en-US" dirty="0" smtClean="0"/>
              <a:t>该选项仅供调试使用 </a:t>
            </a:r>
          </a:p>
          <a:p>
            <a:pPr lvl="1" eaLnBrk="1" hangingPunct="1"/>
            <a:r>
              <a:rPr lang="en-US" altLang="zh-CN" dirty="0" smtClean="0"/>
              <a:t>ISA Plug and Play support </a:t>
            </a:r>
          </a:p>
          <a:p>
            <a:pPr lvl="2" eaLnBrk="1" hangingPunct="1"/>
            <a:r>
              <a:rPr lang="en-US" altLang="zh-CN" dirty="0" smtClean="0"/>
              <a:t>ISA</a:t>
            </a:r>
            <a:r>
              <a:rPr lang="zh-CN" altLang="en-US" dirty="0" smtClean="0"/>
              <a:t>设备即插即用支持 </a:t>
            </a:r>
          </a:p>
          <a:p>
            <a:pPr lvl="1" eaLnBrk="1" hangingPunct="1"/>
            <a:r>
              <a:rPr lang="en-US" altLang="zh-CN" dirty="0" smtClean="0"/>
              <a:t>Plug and Play BIOS support </a:t>
            </a:r>
          </a:p>
          <a:p>
            <a:pPr lvl="2" eaLnBrk="1" hangingPunct="1"/>
            <a:r>
              <a:rPr lang="en-US" altLang="zh-CN" dirty="0" smtClean="0"/>
              <a:t>Linux</a:t>
            </a:r>
            <a:r>
              <a:rPr lang="zh-CN" altLang="en-US" dirty="0" smtClean="0"/>
              <a:t>使用</a:t>
            </a:r>
            <a:r>
              <a:rPr lang="en-US" altLang="zh-CN" dirty="0" smtClean="0"/>
              <a:t>"Plug and Play BIOS"</a:t>
            </a:r>
            <a:r>
              <a:rPr lang="zh-CN" altLang="en-US" dirty="0" smtClean="0"/>
              <a:t>规范</a:t>
            </a:r>
            <a:r>
              <a:rPr lang="en-US" altLang="zh-CN" dirty="0" smtClean="0"/>
              <a:t>v1.0A(1994</a:t>
            </a:r>
            <a:r>
              <a:rPr lang="zh-CN" altLang="en-US" dirty="0" smtClean="0"/>
              <a:t>年</a:t>
            </a:r>
            <a:r>
              <a:rPr lang="en-US" altLang="zh-CN" dirty="0" smtClean="0"/>
              <a:t>)</a:t>
            </a:r>
            <a:r>
              <a:rPr lang="zh-CN" altLang="en-US" dirty="0" smtClean="0"/>
              <a:t>中定义的</a:t>
            </a:r>
            <a:r>
              <a:rPr lang="en-US" altLang="zh-CN" dirty="0" smtClean="0"/>
              <a:t>PNPBIOS</a:t>
            </a:r>
            <a:r>
              <a:rPr lang="zh-CN" altLang="en-US" dirty="0" smtClean="0"/>
              <a:t>自动检测主板上的资源和设备</a:t>
            </a:r>
            <a:r>
              <a:rPr lang="en-US" altLang="zh-CN" dirty="0" smtClean="0"/>
              <a:t>,</a:t>
            </a:r>
            <a:r>
              <a:rPr lang="zh-CN" altLang="en-US" dirty="0" smtClean="0"/>
              <a:t>但是其中的某些特性目前尚未实现</a:t>
            </a:r>
            <a:r>
              <a:rPr lang="en-US" altLang="zh-CN" dirty="0" smtClean="0"/>
              <a:t>,</a:t>
            </a:r>
            <a:r>
              <a:rPr lang="zh-CN" altLang="en-US" dirty="0" smtClean="0"/>
              <a:t>比如</a:t>
            </a:r>
            <a:r>
              <a:rPr lang="en-US" altLang="zh-CN" dirty="0" smtClean="0"/>
              <a:t>:</a:t>
            </a:r>
            <a:r>
              <a:rPr lang="zh-CN" altLang="en-US" dirty="0" smtClean="0"/>
              <a:t>事件通知</a:t>
            </a:r>
            <a:r>
              <a:rPr lang="en-US" altLang="zh-CN" dirty="0" smtClean="0"/>
              <a:t>/</a:t>
            </a:r>
            <a:r>
              <a:rPr lang="zh-CN" altLang="en-US" dirty="0" smtClean="0"/>
              <a:t>扩展坞</a:t>
            </a:r>
            <a:r>
              <a:rPr lang="en-US" altLang="zh-CN" dirty="0" smtClean="0"/>
              <a:t>(Docking Station)</a:t>
            </a:r>
            <a:r>
              <a:rPr lang="zh-CN" altLang="en-US" dirty="0" smtClean="0"/>
              <a:t>信息</a:t>
            </a:r>
            <a:r>
              <a:rPr lang="en-US" altLang="zh-CN" dirty="0" smtClean="0"/>
              <a:t>/ISAPNP</a:t>
            </a:r>
            <a:r>
              <a:rPr lang="zh-CN" altLang="en-US" dirty="0" smtClean="0"/>
              <a:t>服务</a:t>
            </a:r>
            <a:r>
              <a:rPr lang="en-US" altLang="zh-CN" dirty="0" smtClean="0"/>
              <a:t>.</a:t>
            </a:r>
            <a:r>
              <a:rPr lang="zh-CN" altLang="en-US" dirty="0" smtClean="0"/>
              <a:t>如果你希望由内核检测主板上的设备并为其分配资源</a:t>
            </a:r>
            <a:r>
              <a:rPr lang="en-US" altLang="zh-CN" dirty="0" smtClean="0"/>
              <a:t>(</a:t>
            </a:r>
            <a:r>
              <a:rPr lang="zh-CN" altLang="en-US" dirty="0" smtClean="0"/>
              <a:t>此时</a:t>
            </a:r>
            <a:r>
              <a:rPr lang="en-US" altLang="zh-CN" dirty="0" smtClean="0"/>
              <a:t>BIOS</a:t>
            </a:r>
            <a:r>
              <a:rPr lang="zh-CN" altLang="en-US" dirty="0" smtClean="0"/>
              <a:t>中的</a:t>
            </a:r>
            <a:r>
              <a:rPr lang="en-US" altLang="zh-CN" dirty="0" smtClean="0"/>
              <a:t>"PnP OS"</a:t>
            </a:r>
            <a:r>
              <a:rPr lang="zh-CN" altLang="en-US" dirty="0" smtClean="0"/>
              <a:t>必须开启</a:t>
            </a:r>
            <a:r>
              <a:rPr lang="en-US" altLang="zh-CN" dirty="0" smtClean="0"/>
              <a:t>)</a:t>
            </a:r>
            <a:r>
              <a:rPr lang="zh-CN" altLang="en-US" dirty="0" smtClean="0"/>
              <a:t>可以选上</a:t>
            </a:r>
            <a:r>
              <a:rPr lang="en-US" altLang="zh-CN" dirty="0" smtClean="0"/>
              <a:t>,</a:t>
            </a:r>
            <a:r>
              <a:rPr lang="zh-CN" altLang="en-US" dirty="0" smtClean="0"/>
              <a:t>此外</a:t>
            </a:r>
            <a:r>
              <a:rPr lang="en-US" altLang="zh-CN" dirty="0" smtClean="0"/>
              <a:t>,PNPBIOS</a:t>
            </a:r>
            <a:r>
              <a:rPr lang="zh-CN" altLang="en-US" dirty="0" smtClean="0"/>
              <a:t>还有助于防止主板上的设备与其他总线设备冲突</a:t>
            </a:r>
            <a:r>
              <a:rPr lang="en-US" altLang="zh-CN" dirty="0" smtClean="0"/>
              <a:t>.</a:t>
            </a:r>
            <a:r>
              <a:rPr lang="zh-CN" altLang="en-US" dirty="0" smtClean="0"/>
              <a:t>不过需要注意的是</a:t>
            </a:r>
            <a:r>
              <a:rPr lang="en-US" altLang="zh-CN" dirty="0" smtClean="0"/>
              <a:t>ACPI</a:t>
            </a:r>
            <a:r>
              <a:rPr lang="zh-CN" altLang="en-US" dirty="0" smtClean="0"/>
              <a:t>将会逐渐取代</a:t>
            </a:r>
            <a:r>
              <a:rPr lang="en-US" altLang="zh-CN" dirty="0" smtClean="0"/>
              <a:t>PNPBIOS(</a:t>
            </a:r>
            <a:r>
              <a:rPr lang="zh-CN" altLang="en-US" dirty="0" smtClean="0"/>
              <a:t>虽然目前两者可以共存</a:t>
            </a:r>
            <a:r>
              <a:rPr lang="en-US" altLang="zh-CN" dirty="0" smtClean="0"/>
              <a:t>),</a:t>
            </a:r>
            <a:r>
              <a:rPr lang="zh-CN" altLang="en-US" dirty="0" smtClean="0"/>
              <a:t>所以如果你的系统不使用</a:t>
            </a:r>
            <a:r>
              <a:rPr lang="en-US" altLang="zh-CN" dirty="0" smtClean="0"/>
              <a:t>ISA</a:t>
            </a:r>
            <a:r>
              <a:rPr lang="zh-CN" altLang="en-US" dirty="0" smtClean="0"/>
              <a:t>设备并且支持</a:t>
            </a:r>
            <a:r>
              <a:rPr lang="en-US" altLang="zh-CN" dirty="0" smtClean="0"/>
              <a:t>ACPI,</a:t>
            </a:r>
            <a:r>
              <a:rPr lang="zh-CN" altLang="en-US" dirty="0" smtClean="0"/>
              <a:t>建议你不要选中该选项并将</a:t>
            </a:r>
            <a:r>
              <a:rPr lang="en-US" altLang="zh-CN" dirty="0" smtClean="0"/>
              <a:t>BIOS</a:t>
            </a:r>
            <a:r>
              <a:rPr lang="zh-CN" altLang="en-US" dirty="0" smtClean="0"/>
              <a:t>中的</a:t>
            </a:r>
            <a:r>
              <a:rPr lang="en-US" altLang="zh-CN" dirty="0" smtClean="0"/>
              <a:t>"PnP OS"</a:t>
            </a:r>
            <a:r>
              <a:rPr lang="zh-CN" altLang="en-US" dirty="0" smtClean="0"/>
              <a:t>关闭 </a:t>
            </a:r>
          </a:p>
          <a:p>
            <a:pPr lvl="2" eaLnBrk="1" hangingPunct="1"/>
            <a:r>
              <a:rPr lang="en-US" altLang="zh-CN" dirty="0" smtClean="0"/>
              <a:t>Plug and Play BIOS /proc interface </a:t>
            </a:r>
          </a:p>
          <a:p>
            <a:pPr lvl="3" eaLnBrk="1" hangingPunct="1"/>
            <a:r>
              <a:rPr lang="zh-CN" altLang="en-US" dirty="0" smtClean="0"/>
              <a:t>该选项仅供调试使用 </a:t>
            </a:r>
          </a:p>
          <a:p>
            <a:pPr lvl="1" eaLnBrk="1" hangingPunct="1"/>
            <a:r>
              <a:rPr lang="en-US" altLang="zh-CN" dirty="0" smtClean="0"/>
              <a:t>Plug and Play ACPI support </a:t>
            </a:r>
          </a:p>
          <a:p>
            <a:pPr lvl="2" eaLnBrk="1" hangingPunct="1"/>
            <a:r>
              <a:rPr lang="zh-CN" altLang="en-US" dirty="0" smtClean="0"/>
              <a:t>让</a:t>
            </a:r>
            <a:r>
              <a:rPr lang="en-US" altLang="zh-CN" dirty="0" smtClean="0"/>
              <a:t>Linux</a:t>
            </a:r>
            <a:r>
              <a:rPr lang="zh-CN" altLang="en-US" dirty="0" smtClean="0"/>
              <a:t>使用</a:t>
            </a:r>
            <a:r>
              <a:rPr lang="en-US" altLang="zh-CN" dirty="0" smtClean="0"/>
              <a:t>PNPACPI</a:t>
            </a:r>
            <a:r>
              <a:rPr lang="zh-CN" altLang="en-US" dirty="0" smtClean="0"/>
              <a:t>自动检测主板上内建的设备并为其分配资源</a:t>
            </a:r>
            <a:r>
              <a:rPr lang="en-US" altLang="zh-CN" dirty="0" smtClean="0"/>
              <a:t>(</a:t>
            </a:r>
            <a:r>
              <a:rPr lang="zh-CN" altLang="en-US" dirty="0" smtClean="0"/>
              <a:t>即使这些设备已被</a:t>
            </a:r>
            <a:r>
              <a:rPr lang="en-US" altLang="zh-CN" dirty="0" smtClean="0"/>
              <a:t>BIOS</a:t>
            </a:r>
            <a:r>
              <a:rPr lang="zh-CN" altLang="en-US" dirty="0" smtClean="0"/>
              <a:t>禁用</a:t>
            </a:r>
            <a:r>
              <a:rPr lang="en-US" altLang="zh-CN" dirty="0" smtClean="0"/>
              <a:t>),</a:t>
            </a:r>
            <a:r>
              <a:rPr lang="zh-CN" altLang="en-US" dirty="0" smtClean="0"/>
              <a:t>它有助于避免设备之间的资源</a:t>
            </a:r>
            <a:r>
              <a:rPr lang="en-US" altLang="zh-CN" dirty="0" smtClean="0"/>
              <a:t>(</a:t>
            </a:r>
            <a:r>
              <a:rPr lang="zh-CN" altLang="en-US" dirty="0" smtClean="0"/>
              <a:t>如中断</a:t>
            </a:r>
            <a:r>
              <a:rPr lang="en-US" altLang="zh-CN" dirty="0" smtClean="0"/>
              <a:t>)</a:t>
            </a:r>
            <a:r>
              <a:rPr lang="zh-CN" altLang="en-US" dirty="0" smtClean="0"/>
              <a:t>冲突 </a:t>
            </a:r>
          </a:p>
          <a:p>
            <a:pPr eaLnBrk="1" hangingPunct="1"/>
            <a:r>
              <a:rPr lang="en-US" altLang="zh-CN" dirty="0" smtClean="0"/>
              <a:t>Block devices </a:t>
            </a:r>
          </a:p>
          <a:p>
            <a:pPr lvl="1" eaLnBrk="1" hangingPunct="1"/>
            <a:r>
              <a:rPr lang="zh-CN" altLang="en-US" dirty="0" smtClean="0"/>
              <a:t>块设备 </a:t>
            </a:r>
          </a:p>
          <a:p>
            <a:pPr lvl="1" eaLnBrk="1" hangingPunct="1"/>
            <a:r>
              <a:rPr lang="en-US" altLang="zh-CN" dirty="0" smtClean="0"/>
              <a:t>Normal floppy disk support </a:t>
            </a:r>
          </a:p>
          <a:p>
            <a:pPr lvl="2" eaLnBrk="1" hangingPunct="1"/>
            <a:r>
              <a:rPr lang="zh-CN" altLang="en-US" dirty="0" smtClean="0"/>
              <a:t>通用软驱支持 </a:t>
            </a:r>
          </a:p>
          <a:p>
            <a:pPr lvl="1" eaLnBrk="1" hangingPunct="1"/>
            <a:r>
              <a:rPr lang="en-US" altLang="zh-CN" dirty="0" smtClean="0"/>
              <a:t>XT hard disk support </a:t>
            </a:r>
          </a:p>
          <a:p>
            <a:pPr lvl="2" eaLnBrk="1" hangingPunct="1"/>
            <a:r>
              <a:rPr lang="zh-CN" altLang="en-US" dirty="0" smtClean="0"/>
              <a:t>古董级产品 </a:t>
            </a:r>
          </a:p>
          <a:p>
            <a:pPr lvl="1" eaLnBrk="1" hangingPunct="1"/>
            <a:r>
              <a:rPr lang="en-US" altLang="zh-CN" dirty="0" smtClean="0"/>
              <a:t>Parallel port IDE device support </a:t>
            </a:r>
          </a:p>
          <a:p>
            <a:pPr lvl="2" eaLnBrk="1" hangingPunct="1"/>
            <a:r>
              <a:rPr lang="zh-CN" altLang="en-US" dirty="0" smtClean="0"/>
              <a:t>通过并口与计算机连接的</a:t>
            </a:r>
            <a:r>
              <a:rPr lang="en-US" altLang="zh-CN" dirty="0" smtClean="0"/>
              <a:t>IDE</a:t>
            </a:r>
            <a:r>
              <a:rPr lang="zh-CN" altLang="en-US" dirty="0" smtClean="0"/>
              <a:t>设备</a:t>
            </a:r>
            <a:r>
              <a:rPr lang="en-US" altLang="zh-CN" dirty="0" smtClean="0"/>
              <a:t>,</a:t>
            </a:r>
            <a:r>
              <a:rPr lang="zh-CN" altLang="en-US" dirty="0" smtClean="0"/>
              <a:t>比如某些老旧的外接光驱或硬盘之类 </a:t>
            </a:r>
          </a:p>
          <a:p>
            <a:pPr lvl="1" eaLnBrk="1" hangingPunct="1"/>
            <a:r>
              <a:rPr lang="en-US" altLang="zh-CN" dirty="0" smtClean="0"/>
              <a:t>Compaq SMART2 support </a:t>
            </a:r>
          </a:p>
          <a:p>
            <a:pPr lvl="2" eaLnBrk="1" hangingPunct="1"/>
            <a:r>
              <a:rPr lang="zh-CN" altLang="en-US" dirty="0" smtClean="0"/>
              <a:t>基于</a:t>
            </a:r>
            <a:r>
              <a:rPr lang="en-US" altLang="zh-CN" dirty="0" smtClean="0"/>
              <a:t>Compaq SMART2</a:t>
            </a:r>
            <a:r>
              <a:rPr lang="zh-CN" altLang="en-US" dirty="0" smtClean="0"/>
              <a:t>控制器的磁盘阵列卡 </a:t>
            </a:r>
          </a:p>
          <a:p>
            <a:pPr lvl="1" eaLnBrk="1" hangingPunct="1"/>
            <a:r>
              <a:rPr lang="en-US" altLang="zh-CN" dirty="0" smtClean="0"/>
              <a:t>Compaq Smart Array 5xxx support </a:t>
            </a:r>
          </a:p>
          <a:p>
            <a:pPr lvl="2" eaLnBrk="1" hangingPunct="1"/>
            <a:r>
              <a:rPr lang="zh-CN" altLang="en-US" dirty="0" smtClean="0"/>
              <a:t>基于</a:t>
            </a:r>
            <a:r>
              <a:rPr lang="en-US" altLang="zh-CN" dirty="0" smtClean="0"/>
              <a:t>Compaq SMART</a:t>
            </a:r>
            <a:r>
              <a:rPr lang="zh-CN" altLang="en-US" dirty="0" smtClean="0"/>
              <a:t>控制器的磁盘阵列卡 </a:t>
            </a:r>
          </a:p>
          <a:p>
            <a:pPr lvl="1" eaLnBrk="1" hangingPunct="1"/>
            <a:r>
              <a:rPr lang="en-US" altLang="zh-CN" dirty="0" err="1" smtClean="0"/>
              <a:t>Mylex</a:t>
            </a:r>
            <a:r>
              <a:rPr lang="en-US" altLang="zh-CN" dirty="0" smtClean="0"/>
              <a:t> DAC960/DAC1100 PCI RAID Controller support </a:t>
            </a:r>
          </a:p>
          <a:p>
            <a:pPr lvl="2" eaLnBrk="1" hangingPunct="1"/>
            <a:r>
              <a:rPr lang="zh-CN" altLang="en-US" dirty="0" smtClean="0"/>
              <a:t>古董级产品 </a:t>
            </a:r>
          </a:p>
          <a:p>
            <a:pPr lvl="1" eaLnBrk="1" hangingPunct="1"/>
            <a:r>
              <a:rPr lang="en-US" altLang="zh-CN" dirty="0" smtClean="0"/>
              <a:t>Micro Memory MM5415 Battery Backed RAM support </a:t>
            </a:r>
          </a:p>
          <a:p>
            <a:pPr lvl="2" eaLnBrk="1" hangingPunct="1"/>
            <a:r>
              <a:rPr lang="zh-CN" altLang="en-US" dirty="0" smtClean="0"/>
              <a:t>一种使用电池做后备电源的内存 </a:t>
            </a:r>
          </a:p>
          <a:p>
            <a:pPr lvl="1" eaLnBrk="1" hangingPunct="1"/>
            <a:r>
              <a:rPr lang="en-US" altLang="zh-CN" dirty="0" smtClean="0"/>
              <a:t>Loopback device support </a:t>
            </a:r>
          </a:p>
          <a:p>
            <a:pPr lvl="2" eaLnBrk="1" hangingPunct="1"/>
            <a:r>
              <a:rPr lang="en-US" altLang="zh-CN" dirty="0" smtClean="0"/>
              <a:t>Loopback</a:t>
            </a:r>
            <a:r>
              <a:rPr lang="zh-CN" altLang="en-US" dirty="0" smtClean="0"/>
              <a:t>是指拿文件来模拟块设备</a:t>
            </a:r>
            <a:r>
              <a:rPr lang="en-US" altLang="zh-CN" dirty="0" smtClean="0"/>
              <a:t>,</a:t>
            </a:r>
            <a:r>
              <a:rPr lang="zh-CN" altLang="en-US" dirty="0" smtClean="0"/>
              <a:t>比如可以将一个</a:t>
            </a:r>
            <a:r>
              <a:rPr lang="en-US" altLang="zh-CN" dirty="0" smtClean="0"/>
              <a:t>iso9660</a:t>
            </a:r>
            <a:r>
              <a:rPr lang="zh-CN" altLang="en-US" dirty="0" smtClean="0"/>
              <a:t>镜像文件挂成一个文件系统 </a:t>
            </a:r>
          </a:p>
          <a:p>
            <a:pPr lvl="2" eaLnBrk="1" hangingPunct="1"/>
            <a:r>
              <a:rPr lang="en-US" altLang="zh-CN" dirty="0" err="1" smtClean="0"/>
              <a:t>Cryptoloop</a:t>
            </a:r>
            <a:r>
              <a:rPr lang="en-US" altLang="zh-CN" dirty="0" smtClean="0"/>
              <a:t> Support </a:t>
            </a:r>
          </a:p>
          <a:p>
            <a:pPr lvl="3" eaLnBrk="1" hangingPunct="1"/>
            <a:r>
              <a:rPr lang="zh-CN" altLang="en-US" dirty="0" smtClean="0"/>
              <a:t>使用系统提供的加密</a:t>
            </a:r>
            <a:r>
              <a:rPr lang="en-US" altLang="zh-CN" dirty="0" smtClean="0"/>
              <a:t>API</a:t>
            </a:r>
            <a:r>
              <a:rPr lang="zh-CN" altLang="en-US" dirty="0" smtClean="0"/>
              <a:t>对</a:t>
            </a:r>
            <a:r>
              <a:rPr lang="en-US" altLang="zh-CN" dirty="0" smtClean="0"/>
              <a:t>Loopback</a:t>
            </a:r>
            <a:r>
              <a:rPr lang="zh-CN" altLang="en-US" dirty="0" smtClean="0"/>
              <a:t>设备加密</a:t>
            </a:r>
            <a:r>
              <a:rPr lang="en-US" altLang="zh-CN" dirty="0" smtClean="0"/>
              <a:t>,</a:t>
            </a:r>
            <a:r>
              <a:rPr lang="zh-CN" altLang="en-US" dirty="0" smtClean="0"/>
              <a:t>但不能用于日志型文件系统 </a:t>
            </a:r>
          </a:p>
          <a:p>
            <a:pPr lvl="1" eaLnBrk="1" hangingPunct="1"/>
            <a:r>
              <a:rPr lang="en-US" altLang="zh-CN" dirty="0" smtClean="0"/>
              <a:t>Network block device support </a:t>
            </a:r>
          </a:p>
          <a:p>
            <a:pPr lvl="2" eaLnBrk="1" hangingPunct="1"/>
            <a:r>
              <a:rPr lang="zh-CN" altLang="en-US" dirty="0" smtClean="0"/>
              <a:t>让你的电脑成为网络块设备的客户端 </a:t>
            </a:r>
          </a:p>
          <a:p>
            <a:pPr lvl="1" eaLnBrk="1" hangingPunct="1"/>
            <a:r>
              <a:rPr lang="en-US" altLang="zh-CN" dirty="0" smtClean="0"/>
              <a:t>Promise SATA SX8 support </a:t>
            </a:r>
          </a:p>
          <a:p>
            <a:pPr lvl="2" eaLnBrk="1" hangingPunct="1"/>
            <a:r>
              <a:rPr lang="zh-CN" altLang="en-US" dirty="0" smtClean="0"/>
              <a:t>基于</a:t>
            </a:r>
            <a:r>
              <a:rPr lang="en-US" altLang="zh-CN" dirty="0" smtClean="0"/>
              <a:t>Promise</a:t>
            </a:r>
            <a:r>
              <a:rPr lang="zh-CN" altLang="en-US" dirty="0" smtClean="0"/>
              <a:t>公司的</a:t>
            </a:r>
            <a:r>
              <a:rPr lang="en-US" altLang="zh-CN" dirty="0" smtClean="0"/>
              <a:t>SATA SX8</a:t>
            </a:r>
            <a:r>
              <a:rPr lang="zh-CN" altLang="en-US" dirty="0" smtClean="0"/>
              <a:t>控制器的</a:t>
            </a:r>
            <a:r>
              <a:rPr lang="en-US" altLang="zh-CN" dirty="0" smtClean="0"/>
              <a:t>RAID</a:t>
            </a:r>
            <a:r>
              <a:rPr lang="zh-CN" altLang="en-US" dirty="0" smtClean="0"/>
              <a:t>卡 </a:t>
            </a:r>
          </a:p>
          <a:p>
            <a:pPr lvl="1" eaLnBrk="1" hangingPunct="1"/>
            <a:r>
              <a:rPr lang="en-US" altLang="zh-CN" dirty="0" smtClean="0"/>
              <a:t>Low Performance USB Block driver </a:t>
            </a:r>
          </a:p>
          <a:p>
            <a:pPr lvl="2" eaLnBrk="1" hangingPunct="1"/>
            <a:r>
              <a:rPr lang="zh-CN" altLang="en-US" dirty="0" smtClean="0"/>
              <a:t>它不是用来支持</a:t>
            </a:r>
            <a:r>
              <a:rPr lang="en-US" altLang="zh-CN" dirty="0" smtClean="0"/>
              <a:t>U</a:t>
            </a:r>
            <a:r>
              <a:rPr lang="zh-CN" altLang="en-US" dirty="0" smtClean="0"/>
              <a:t>盘的</a:t>
            </a:r>
            <a:r>
              <a:rPr lang="en-US" altLang="zh-CN" dirty="0" smtClean="0"/>
              <a:t>,</a:t>
            </a:r>
            <a:r>
              <a:rPr lang="zh-CN" altLang="en-US" dirty="0" smtClean="0"/>
              <a:t>不懂的就别选 </a:t>
            </a:r>
          </a:p>
          <a:p>
            <a:pPr lvl="1" eaLnBrk="1" hangingPunct="1"/>
            <a:r>
              <a:rPr lang="en-US" altLang="zh-CN" dirty="0" smtClean="0"/>
              <a:t>RAM disk support </a:t>
            </a:r>
          </a:p>
          <a:p>
            <a:pPr lvl="2" eaLnBrk="1" hangingPunct="1"/>
            <a:r>
              <a:rPr lang="zh-CN" altLang="en-US" dirty="0" smtClean="0"/>
              <a:t>内存中的虚拟磁盘</a:t>
            </a:r>
            <a:r>
              <a:rPr lang="en-US" altLang="zh-CN" dirty="0" smtClean="0"/>
              <a:t>,</a:t>
            </a:r>
            <a:r>
              <a:rPr lang="zh-CN" altLang="en-US" dirty="0" smtClean="0"/>
              <a:t>大小固定</a:t>
            </a:r>
            <a:r>
              <a:rPr lang="en-US" altLang="zh-CN" dirty="0" smtClean="0"/>
              <a:t>(</a:t>
            </a:r>
            <a:r>
              <a:rPr lang="zh-CN" altLang="en-US" dirty="0" smtClean="0"/>
              <a:t>由下面的选项决定</a:t>
            </a:r>
            <a:r>
              <a:rPr lang="en-US" altLang="zh-CN" dirty="0" smtClean="0"/>
              <a:t>,</a:t>
            </a:r>
            <a:r>
              <a:rPr lang="zh-CN" altLang="en-US" dirty="0" smtClean="0"/>
              <a:t>也可给内核传递</a:t>
            </a:r>
            <a:r>
              <a:rPr lang="en-US" altLang="zh-CN" dirty="0" smtClean="0"/>
              <a:t>"</a:t>
            </a:r>
            <a:r>
              <a:rPr lang="en-US" altLang="zh-CN" dirty="0" err="1" smtClean="0"/>
              <a:t>ramdisk_size</a:t>
            </a:r>
            <a:r>
              <a:rPr lang="en-US" altLang="zh-CN" dirty="0" smtClean="0"/>
              <a:t>=</a:t>
            </a:r>
            <a:r>
              <a:rPr lang="zh-CN" altLang="en-US" dirty="0" smtClean="0"/>
              <a:t>参数</a:t>
            </a:r>
            <a:r>
              <a:rPr lang="en-US" altLang="zh-CN" dirty="0" smtClean="0"/>
              <a:t>"</a:t>
            </a:r>
            <a:r>
              <a:rPr lang="zh-CN" altLang="en-US" dirty="0" smtClean="0"/>
              <a:t>来决定</a:t>
            </a:r>
            <a:r>
              <a:rPr lang="en-US" altLang="zh-CN" dirty="0" smtClean="0"/>
              <a:t>),</a:t>
            </a:r>
            <a:r>
              <a:rPr lang="zh-CN" altLang="en-US" dirty="0" smtClean="0"/>
              <a:t>它的功能和代码都比</a:t>
            </a:r>
            <a:r>
              <a:rPr lang="en-US" altLang="zh-CN" dirty="0" err="1" smtClean="0"/>
              <a:t>shmem</a:t>
            </a:r>
            <a:r>
              <a:rPr lang="zh-CN" altLang="en-US" dirty="0" smtClean="0"/>
              <a:t>简单许多 </a:t>
            </a:r>
          </a:p>
          <a:p>
            <a:pPr lvl="2" eaLnBrk="1" hangingPunct="1"/>
            <a:r>
              <a:rPr lang="en-US" altLang="zh-CN" dirty="0" smtClean="0"/>
              <a:t>Default number of RAM disks </a:t>
            </a:r>
          </a:p>
          <a:p>
            <a:pPr lvl="3" eaLnBrk="1" hangingPunct="1"/>
            <a:r>
              <a:rPr lang="zh-CN" altLang="en-US" dirty="0" smtClean="0"/>
              <a:t>默认</a:t>
            </a:r>
            <a:r>
              <a:rPr lang="en-US" altLang="zh-CN" dirty="0" smtClean="0"/>
              <a:t>RAM disk</a:t>
            </a:r>
            <a:r>
              <a:rPr lang="zh-CN" altLang="en-US" dirty="0" smtClean="0"/>
              <a:t>的数量 </a:t>
            </a:r>
          </a:p>
          <a:p>
            <a:pPr lvl="2" eaLnBrk="1" hangingPunct="1"/>
            <a:r>
              <a:rPr lang="en-US" altLang="zh-CN" dirty="0" smtClean="0"/>
              <a:t>Default RAM disk size (</a:t>
            </a:r>
            <a:r>
              <a:rPr lang="en-US" altLang="zh-CN" dirty="0" err="1" smtClean="0"/>
              <a:t>kbytes</a:t>
            </a:r>
            <a:r>
              <a:rPr lang="en-US" altLang="zh-CN" dirty="0" smtClean="0"/>
              <a:t>) </a:t>
            </a:r>
          </a:p>
          <a:p>
            <a:pPr lvl="3" eaLnBrk="1" hangingPunct="1"/>
            <a:r>
              <a:rPr lang="zh-CN" altLang="en-US" dirty="0" smtClean="0"/>
              <a:t>仅在你真正知道它的含义时才允许修改 </a:t>
            </a:r>
          </a:p>
          <a:p>
            <a:pPr lvl="2" eaLnBrk="1" hangingPunct="1"/>
            <a:r>
              <a:rPr lang="en-US" altLang="zh-CN" dirty="0" smtClean="0"/>
              <a:t>Default RAM disk block size (bytes) </a:t>
            </a:r>
          </a:p>
          <a:p>
            <a:pPr lvl="3" eaLnBrk="1" hangingPunct="1"/>
            <a:r>
              <a:rPr lang="zh-CN" altLang="en-US" dirty="0" smtClean="0"/>
              <a:t>每一个</a:t>
            </a:r>
            <a:r>
              <a:rPr lang="en-US" altLang="zh-CN" dirty="0" smtClean="0"/>
              <a:t>RAM disk</a:t>
            </a:r>
            <a:r>
              <a:rPr lang="zh-CN" altLang="en-US" dirty="0" smtClean="0"/>
              <a:t>的默认块大小</a:t>
            </a:r>
            <a:r>
              <a:rPr lang="en-US" altLang="zh-CN" dirty="0" smtClean="0"/>
              <a:t>,</a:t>
            </a:r>
            <a:r>
              <a:rPr lang="zh-CN" altLang="en-US" dirty="0" smtClean="0"/>
              <a:t>设为</a:t>
            </a:r>
            <a:r>
              <a:rPr lang="en-US" altLang="zh-CN" dirty="0" smtClean="0"/>
              <a:t>PAGE_SIZE</a:t>
            </a:r>
            <a:r>
              <a:rPr lang="zh-CN" altLang="en-US" dirty="0" smtClean="0"/>
              <a:t>的值时效率最高 </a:t>
            </a:r>
          </a:p>
          <a:p>
            <a:pPr lvl="1" eaLnBrk="1" hangingPunct="1"/>
            <a:r>
              <a:rPr lang="en-US" altLang="zh-CN" dirty="0" smtClean="0"/>
              <a:t>Initial RAM </a:t>
            </a:r>
            <a:r>
              <a:rPr lang="en-US" altLang="zh-CN" dirty="0" err="1" smtClean="0"/>
              <a:t>filesystem</a:t>
            </a:r>
            <a:r>
              <a:rPr lang="en-US" altLang="zh-CN" dirty="0" smtClean="0"/>
              <a:t> and RAM disk (</a:t>
            </a:r>
            <a:r>
              <a:rPr lang="en-US" altLang="zh-CN" dirty="0" err="1" smtClean="0"/>
              <a:t>initramfs</a:t>
            </a:r>
            <a:r>
              <a:rPr lang="en-US" altLang="zh-CN" dirty="0" smtClean="0"/>
              <a:t>/</a:t>
            </a:r>
            <a:r>
              <a:rPr lang="en-US" altLang="zh-CN" dirty="0" err="1" smtClean="0"/>
              <a:t>initrd</a:t>
            </a:r>
            <a:r>
              <a:rPr lang="en-US" altLang="zh-CN" dirty="0" smtClean="0"/>
              <a:t>) support </a:t>
            </a:r>
          </a:p>
          <a:p>
            <a:pPr lvl="2" eaLnBrk="1" hangingPunct="1"/>
            <a:r>
              <a:rPr lang="zh-CN" altLang="en-US" dirty="0" smtClean="0"/>
              <a:t>如果启动计算机所必须的模块都在内核里的话可以不选此项 </a:t>
            </a:r>
          </a:p>
          <a:p>
            <a:pPr lvl="1" eaLnBrk="1" hangingPunct="1"/>
            <a:r>
              <a:rPr lang="en-US" altLang="zh-CN" dirty="0" smtClean="0"/>
              <a:t>Packet writing on CD/DVD media </a:t>
            </a:r>
          </a:p>
          <a:p>
            <a:pPr lvl="2" eaLnBrk="1" hangingPunct="1"/>
            <a:r>
              <a:rPr lang="en-US" altLang="zh-CN" dirty="0" smtClean="0"/>
              <a:t>CD/DVD</a:t>
            </a:r>
            <a:r>
              <a:rPr lang="zh-CN" altLang="en-US" dirty="0" smtClean="0"/>
              <a:t>刻录支持 </a:t>
            </a:r>
          </a:p>
          <a:p>
            <a:pPr lvl="2" eaLnBrk="1" hangingPunct="1"/>
            <a:r>
              <a:rPr lang="en-US" altLang="zh-CN" dirty="0" smtClean="0"/>
              <a:t>Free buffers for data gathering </a:t>
            </a:r>
          </a:p>
          <a:p>
            <a:pPr lvl="3" eaLnBrk="1" hangingPunct="1"/>
            <a:r>
              <a:rPr lang="zh-CN" altLang="en-US" dirty="0" smtClean="0"/>
              <a:t>用于收集写入数据的缓冲区个数</a:t>
            </a:r>
            <a:r>
              <a:rPr lang="en-US" altLang="zh-CN" dirty="0" smtClean="0"/>
              <a:t>(</a:t>
            </a:r>
            <a:r>
              <a:rPr lang="zh-CN" altLang="en-US" dirty="0" smtClean="0"/>
              <a:t>每个占用</a:t>
            </a:r>
            <a:r>
              <a:rPr lang="en-US" altLang="zh-CN" dirty="0" smtClean="0"/>
              <a:t>64Kb</a:t>
            </a:r>
            <a:r>
              <a:rPr lang="zh-CN" altLang="en-US" dirty="0" smtClean="0"/>
              <a:t>内存</a:t>
            </a:r>
            <a:r>
              <a:rPr lang="en-US" altLang="zh-CN" dirty="0" smtClean="0"/>
              <a:t>),</a:t>
            </a:r>
            <a:r>
              <a:rPr lang="zh-CN" altLang="en-US" dirty="0" smtClean="0"/>
              <a:t>缓冲区越多性能越好 </a:t>
            </a:r>
          </a:p>
          <a:p>
            <a:pPr lvl="2" eaLnBrk="1" hangingPunct="1"/>
            <a:r>
              <a:rPr lang="en-US" altLang="zh-CN" dirty="0" smtClean="0"/>
              <a:t>Enable write caching </a:t>
            </a:r>
          </a:p>
          <a:p>
            <a:pPr lvl="3" eaLnBrk="1" hangingPunct="1"/>
            <a:r>
              <a:rPr lang="zh-CN" altLang="en-US" dirty="0" smtClean="0"/>
              <a:t>为</a:t>
            </a:r>
            <a:r>
              <a:rPr lang="en-US" altLang="zh-CN" dirty="0" smtClean="0"/>
              <a:t>CD-R/W</a:t>
            </a:r>
            <a:r>
              <a:rPr lang="zh-CN" altLang="en-US" dirty="0" smtClean="0"/>
              <a:t>设备启用写入缓冲</a:t>
            </a:r>
            <a:r>
              <a:rPr lang="en-US" altLang="zh-CN" dirty="0" smtClean="0"/>
              <a:t>,</a:t>
            </a:r>
            <a:r>
              <a:rPr lang="zh-CN" altLang="en-US" dirty="0" smtClean="0"/>
              <a:t>目前这是一个比较危险的选项 </a:t>
            </a:r>
          </a:p>
          <a:p>
            <a:pPr lvl="1" eaLnBrk="1" hangingPunct="1"/>
            <a:r>
              <a:rPr lang="en-US" altLang="zh-CN" dirty="0" smtClean="0"/>
              <a:t>ATA over Ethernet support </a:t>
            </a:r>
          </a:p>
          <a:p>
            <a:pPr lvl="2" eaLnBrk="1" hangingPunct="1"/>
            <a:r>
              <a:rPr lang="zh-CN" altLang="en-US" dirty="0" smtClean="0"/>
              <a:t>以太网</a:t>
            </a:r>
            <a:r>
              <a:rPr lang="en-US" altLang="zh-CN" dirty="0" smtClean="0"/>
              <a:t>ATA</a:t>
            </a:r>
            <a:r>
              <a:rPr lang="zh-CN" altLang="en-US" dirty="0" smtClean="0"/>
              <a:t>设备支持 </a:t>
            </a:r>
          </a:p>
          <a:p>
            <a:pPr eaLnBrk="1" hangingPunct="1"/>
            <a:r>
              <a:rPr lang="en-US" altLang="zh-CN" dirty="0" smtClean="0"/>
              <a:t>Misc devices </a:t>
            </a:r>
          </a:p>
          <a:p>
            <a:pPr lvl="1" eaLnBrk="1" hangingPunct="1"/>
            <a:r>
              <a:rPr lang="zh-CN" altLang="en-US" dirty="0" smtClean="0"/>
              <a:t>杂项设备 </a:t>
            </a:r>
          </a:p>
          <a:p>
            <a:pPr eaLnBrk="1" hangingPunct="1"/>
            <a:r>
              <a:rPr lang="en-US" altLang="zh-CN" dirty="0" smtClean="0"/>
              <a:t>ATA/ATAPI/MFM/RLL support </a:t>
            </a:r>
          </a:p>
          <a:p>
            <a:pPr lvl="1" eaLnBrk="1" hangingPunct="1"/>
            <a:r>
              <a:rPr lang="zh-CN" altLang="en-US" dirty="0" smtClean="0"/>
              <a:t>通常是</a:t>
            </a:r>
            <a:r>
              <a:rPr lang="en-US" altLang="zh-CN" dirty="0" smtClean="0"/>
              <a:t>IDE</a:t>
            </a:r>
            <a:r>
              <a:rPr lang="zh-CN" altLang="en-US" dirty="0" smtClean="0"/>
              <a:t>硬盘和</a:t>
            </a:r>
            <a:r>
              <a:rPr lang="en-US" altLang="zh-CN" dirty="0" smtClean="0"/>
              <a:t>ATAPI</a:t>
            </a:r>
            <a:r>
              <a:rPr lang="zh-CN" altLang="en-US" dirty="0" smtClean="0"/>
              <a:t>光驱</a:t>
            </a:r>
            <a:r>
              <a:rPr lang="en-US" altLang="zh-CN" dirty="0" smtClean="0"/>
              <a:t>.</a:t>
            </a:r>
            <a:r>
              <a:rPr lang="zh-CN" altLang="en-US" dirty="0" smtClean="0"/>
              <a:t>纯</a:t>
            </a:r>
            <a:r>
              <a:rPr lang="en-US" altLang="zh-CN" dirty="0" smtClean="0"/>
              <a:t>SCSI</a:t>
            </a:r>
            <a:r>
              <a:rPr lang="zh-CN" altLang="en-US" dirty="0" smtClean="0"/>
              <a:t>系统且不使用这些接口可以不选 </a:t>
            </a:r>
          </a:p>
          <a:p>
            <a:pPr lvl="1" eaLnBrk="1" hangingPunct="1"/>
            <a:r>
              <a:rPr lang="en-US" altLang="zh-CN" dirty="0" smtClean="0"/>
              <a:t>Max IDE interfaces </a:t>
            </a:r>
          </a:p>
          <a:p>
            <a:pPr lvl="2" eaLnBrk="1" hangingPunct="1"/>
            <a:r>
              <a:rPr lang="zh-CN" altLang="en-US" dirty="0" smtClean="0"/>
              <a:t>最大</a:t>
            </a:r>
            <a:r>
              <a:rPr lang="en-US" altLang="zh-CN" dirty="0" smtClean="0"/>
              <a:t>IDE</a:t>
            </a:r>
            <a:r>
              <a:rPr lang="zh-CN" altLang="en-US" dirty="0" smtClean="0"/>
              <a:t>接口数</a:t>
            </a:r>
            <a:r>
              <a:rPr lang="en-US" altLang="zh-CN" dirty="0" smtClean="0"/>
              <a:t>,</a:t>
            </a:r>
            <a:r>
              <a:rPr lang="zh-CN" altLang="en-US" dirty="0" smtClean="0"/>
              <a:t>两个</a:t>
            </a:r>
            <a:r>
              <a:rPr lang="en-US" altLang="zh-CN" dirty="0" smtClean="0"/>
              <a:t>IDE</a:t>
            </a:r>
            <a:r>
              <a:rPr lang="zh-CN" altLang="en-US" dirty="0" smtClean="0"/>
              <a:t>插槽一般相当于</a:t>
            </a:r>
            <a:r>
              <a:rPr lang="en-US" altLang="zh-CN" dirty="0" smtClean="0"/>
              <a:t>4</a:t>
            </a:r>
            <a:r>
              <a:rPr lang="zh-CN" altLang="en-US" dirty="0" smtClean="0"/>
              <a:t>个接口 </a:t>
            </a:r>
          </a:p>
          <a:p>
            <a:pPr lvl="1" eaLnBrk="1" hangingPunct="1"/>
            <a:r>
              <a:rPr lang="en-US" altLang="zh-CN" dirty="0" smtClean="0"/>
              <a:t>Enhanced IDE/MFM/RLL disk/</a:t>
            </a:r>
            <a:r>
              <a:rPr lang="en-US" altLang="zh-CN" dirty="0" err="1" smtClean="0"/>
              <a:t>cdrom</a:t>
            </a:r>
            <a:r>
              <a:rPr lang="en-US" altLang="zh-CN" dirty="0" smtClean="0"/>
              <a:t>/tape/floppy support </a:t>
            </a:r>
          </a:p>
          <a:p>
            <a:pPr lvl="2" eaLnBrk="1" hangingPunct="1"/>
            <a:r>
              <a:rPr lang="en-US" altLang="zh-CN" dirty="0" smtClean="0"/>
              <a:t>EIDE</a:t>
            </a:r>
            <a:r>
              <a:rPr lang="zh-CN" altLang="en-US" dirty="0" smtClean="0"/>
              <a:t>支持是当然要选的</a:t>
            </a:r>
            <a:r>
              <a:rPr lang="en-US" altLang="zh-CN" dirty="0" smtClean="0"/>
              <a:t>,</a:t>
            </a:r>
            <a:r>
              <a:rPr lang="zh-CN" altLang="en-US" dirty="0" smtClean="0"/>
              <a:t>否则</a:t>
            </a:r>
            <a:r>
              <a:rPr lang="en-US" altLang="zh-CN" dirty="0" smtClean="0"/>
              <a:t>540MB</a:t>
            </a:r>
            <a:r>
              <a:rPr lang="zh-CN" altLang="en-US" dirty="0" smtClean="0"/>
              <a:t>以上的硬盘都不认识而且不支持主从设备 </a:t>
            </a:r>
          </a:p>
          <a:p>
            <a:pPr lvl="2" eaLnBrk="1" hangingPunct="1"/>
            <a:r>
              <a:rPr lang="en-US" altLang="zh-CN" dirty="0" smtClean="0"/>
              <a:t>Support for SATA (deprecated; conflicts with </a:t>
            </a:r>
            <a:r>
              <a:rPr lang="en-US" altLang="zh-CN" dirty="0" err="1" smtClean="0"/>
              <a:t>libata</a:t>
            </a:r>
            <a:r>
              <a:rPr lang="en-US" altLang="zh-CN" dirty="0" smtClean="0"/>
              <a:t> SATA driver) </a:t>
            </a:r>
          </a:p>
          <a:p>
            <a:pPr lvl="3" eaLnBrk="1" hangingPunct="1"/>
            <a:r>
              <a:rPr lang="zh-CN" altLang="en-US" dirty="0" smtClean="0"/>
              <a:t>反对使用</a:t>
            </a:r>
            <a:r>
              <a:rPr lang="en-US" altLang="zh-CN" dirty="0" smtClean="0"/>
              <a:t>,</a:t>
            </a:r>
            <a:r>
              <a:rPr lang="zh-CN" altLang="en-US" dirty="0" smtClean="0"/>
              <a:t>该选项与</a:t>
            </a:r>
            <a:r>
              <a:rPr lang="en-US" altLang="zh-CN" dirty="0" err="1" smtClean="0"/>
              <a:t>libata</a:t>
            </a:r>
            <a:r>
              <a:rPr lang="en-US" altLang="zh-CN" dirty="0" smtClean="0"/>
              <a:t> SATA</a:t>
            </a:r>
            <a:r>
              <a:rPr lang="zh-CN" altLang="en-US" dirty="0" smtClean="0"/>
              <a:t>驱动有冲突 </a:t>
            </a:r>
          </a:p>
          <a:p>
            <a:pPr lvl="2" eaLnBrk="1" hangingPunct="1"/>
            <a:r>
              <a:rPr lang="en-US" altLang="zh-CN" dirty="0" smtClean="0"/>
              <a:t>Use old disk-only driver on primary interface </a:t>
            </a:r>
          </a:p>
          <a:p>
            <a:pPr lvl="3" eaLnBrk="1" hangingPunct="1"/>
            <a:r>
              <a:rPr lang="zh-CN" altLang="en-US" dirty="0" smtClean="0"/>
              <a:t>没人用这些古董了 </a:t>
            </a:r>
          </a:p>
          <a:p>
            <a:pPr lvl="2" eaLnBrk="1" hangingPunct="1"/>
            <a:r>
              <a:rPr lang="en-US" altLang="zh-CN" dirty="0" smtClean="0"/>
              <a:t>Include IDE/ATA-2 DISK support </a:t>
            </a:r>
          </a:p>
          <a:p>
            <a:pPr lvl="3" eaLnBrk="1" hangingPunct="1"/>
            <a:r>
              <a:rPr lang="en-US" altLang="zh-CN" dirty="0" smtClean="0"/>
              <a:t>ATA-2</a:t>
            </a:r>
            <a:r>
              <a:rPr lang="zh-CN" altLang="en-US" dirty="0" smtClean="0"/>
              <a:t>支持</a:t>
            </a:r>
            <a:r>
              <a:rPr lang="en-US" altLang="zh-CN" dirty="0" smtClean="0"/>
              <a:t>,</a:t>
            </a:r>
            <a:r>
              <a:rPr lang="zh-CN" altLang="en-US" dirty="0" smtClean="0"/>
              <a:t>除非你的硬盘是古董</a:t>
            </a:r>
            <a:r>
              <a:rPr lang="en-US" altLang="zh-CN" dirty="0" smtClean="0"/>
              <a:t>,</a:t>
            </a:r>
            <a:r>
              <a:rPr lang="zh-CN" altLang="en-US" dirty="0" smtClean="0"/>
              <a:t>否则必选 </a:t>
            </a:r>
          </a:p>
          <a:p>
            <a:pPr lvl="2" eaLnBrk="1" hangingPunct="1"/>
            <a:r>
              <a:rPr lang="en-US" altLang="zh-CN" dirty="0" smtClean="0"/>
              <a:t>Use multi-mode by default </a:t>
            </a:r>
          </a:p>
          <a:p>
            <a:pPr lvl="3" eaLnBrk="1" hangingPunct="1"/>
            <a:r>
              <a:rPr lang="zh-CN" altLang="en-US" dirty="0" smtClean="0"/>
              <a:t>如果不确定就别选</a:t>
            </a:r>
            <a:r>
              <a:rPr lang="en-US" altLang="zh-CN" dirty="0" smtClean="0"/>
              <a:t>,</a:t>
            </a:r>
            <a:r>
              <a:rPr lang="zh-CN" altLang="en-US" dirty="0" smtClean="0"/>
              <a:t>除非出现帮助中指出的错误 </a:t>
            </a:r>
          </a:p>
          <a:p>
            <a:pPr lvl="2" eaLnBrk="1" hangingPunct="1"/>
            <a:r>
              <a:rPr lang="en-US" altLang="zh-CN" dirty="0" smtClean="0"/>
              <a:t>PCMCIA IDE support </a:t>
            </a:r>
          </a:p>
          <a:p>
            <a:pPr lvl="3" eaLnBrk="1" hangingPunct="1"/>
            <a:r>
              <a:rPr lang="zh-CN" altLang="en-US" dirty="0" smtClean="0"/>
              <a:t>通过</a:t>
            </a:r>
            <a:r>
              <a:rPr lang="en-US" altLang="zh-CN" dirty="0" smtClean="0"/>
              <a:t>PCMCIA</a:t>
            </a:r>
            <a:r>
              <a:rPr lang="zh-CN" altLang="en-US" dirty="0" smtClean="0"/>
              <a:t>卡与计算机连接的</a:t>
            </a:r>
            <a:r>
              <a:rPr lang="en-US" altLang="zh-CN" dirty="0" smtClean="0"/>
              <a:t>IDE</a:t>
            </a:r>
            <a:r>
              <a:rPr lang="zh-CN" altLang="en-US" dirty="0" smtClean="0"/>
              <a:t>设备</a:t>
            </a:r>
            <a:r>
              <a:rPr lang="en-US" altLang="zh-CN" dirty="0" smtClean="0"/>
              <a:t>,</a:t>
            </a:r>
            <a:r>
              <a:rPr lang="zh-CN" altLang="en-US" dirty="0" smtClean="0"/>
              <a:t>比如某些外置硬盘或光驱 </a:t>
            </a:r>
          </a:p>
          <a:p>
            <a:pPr lvl="2" eaLnBrk="1" hangingPunct="1"/>
            <a:r>
              <a:rPr lang="en-US" altLang="zh-CN" dirty="0" smtClean="0"/>
              <a:t>Include IDE/ATAPI CDROM support </a:t>
            </a:r>
          </a:p>
          <a:p>
            <a:pPr lvl="3" eaLnBrk="1" hangingPunct="1"/>
            <a:r>
              <a:rPr lang="zh-CN" altLang="en-US" dirty="0" smtClean="0"/>
              <a:t>有</a:t>
            </a:r>
            <a:r>
              <a:rPr lang="en-US" altLang="zh-CN" dirty="0" smtClean="0"/>
              <a:t>IDE</a:t>
            </a:r>
            <a:r>
              <a:rPr lang="zh-CN" altLang="en-US" dirty="0" smtClean="0"/>
              <a:t>光驱的就选 </a:t>
            </a:r>
          </a:p>
          <a:p>
            <a:pPr lvl="2" eaLnBrk="1" hangingPunct="1"/>
            <a:r>
              <a:rPr lang="en-US" altLang="zh-CN" dirty="0" smtClean="0"/>
              <a:t>Include IDE/ATAPI TAPE support </a:t>
            </a:r>
          </a:p>
          <a:p>
            <a:pPr lvl="3" eaLnBrk="1" hangingPunct="1"/>
            <a:r>
              <a:rPr lang="zh-CN" altLang="en-US" dirty="0" smtClean="0"/>
              <a:t>有</a:t>
            </a:r>
            <a:r>
              <a:rPr lang="en-US" altLang="zh-CN" dirty="0" smtClean="0"/>
              <a:t>IDE</a:t>
            </a:r>
            <a:r>
              <a:rPr lang="zh-CN" altLang="en-US" dirty="0" smtClean="0"/>
              <a:t>磁带的就选 </a:t>
            </a:r>
          </a:p>
          <a:p>
            <a:pPr lvl="2" eaLnBrk="1" hangingPunct="1"/>
            <a:r>
              <a:rPr lang="en-US" altLang="zh-CN" dirty="0" smtClean="0"/>
              <a:t>Include IDE/ATAPI FLOPPY support </a:t>
            </a:r>
          </a:p>
          <a:p>
            <a:pPr lvl="3" eaLnBrk="1" hangingPunct="1"/>
            <a:r>
              <a:rPr lang="zh-CN" altLang="en-US" dirty="0" smtClean="0"/>
              <a:t>有</a:t>
            </a:r>
            <a:r>
              <a:rPr lang="en-US" altLang="zh-CN" dirty="0" smtClean="0"/>
              <a:t>IDE</a:t>
            </a:r>
            <a:r>
              <a:rPr lang="zh-CN" altLang="en-US" dirty="0" smtClean="0"/>
              <a:t>软驱的就选 </a:t>
            </a:r>
          </a:p>
          <a:p>
            <a:pPr lvl="2" eaLnBrk="1" hangingPunct="1"/>
            <a:r>
              <a:rPr lang="en-US" altLang="zh-CN" dirty="0" smtClean="0"/>
              <a:t>SCSI emulation support </a:t>
            </a:r>
          </a:p>
          <a:p>
            <a:pPr lvl="3" eaLnBrk="1" hangingPunct="1"/>
            <a:r>
              <a:rPr lang="en-US" altLang="zh-CN" dirty="0" smtClean="0"/>
              <a:t>SCSI</a:t>
            </a:r>
            <a:r>
              <a:rPr lang="zh-CN" altLang="en-US" dirty="0" smtClean="0"/>
              <a:t>仿真</a:t>
            </a:r>
            <a:r>
              <a:rPr lang="en-US" altLang="zh-CN" dirty="0" smtClean="0"/>
              <a:t>,</a:t>
            </a:r>
            <a:r>
              <a:rPr lang="zh-CN" altLang="en-US" dirty="0" smtClean="0"/>
              <a:t>以前刻录光碟时需要</a:t>
            </a:r>
            <a:r>
              <a:rPr lang="en-US" altLang="zh-CN" dirty="0" smtClean="0"/>
              <a:t>,</a:t>
            </a:r>
            <a:r>
              <a:rPr lang="zh-CN" altLang="en-US" dirty="0" smtClean="0"/>
              <a:t>现在不需要了 </a:t>
            </a:r>
          </a:p>
          <a:p>
            <a:pPr lvl="2" eaLnBrk="1" hangingPunct="1"/>
            <a:r>
              <a:rPr lang="en-US" altLang="zh-CN" dirty="0" smtClean="0"/>
              <a:t>IDE </a:t>
            </a:r>
            <a:r>
              <a:rPr lang="en-US" altLang="zh-CN" dirty="0" err="1" smtClean="0"/>
              <a:t>Taskfile</a:t>
            </a:r>
            <a:r>
              <a:rPr lang="en-US" altLang="zh-CN" dirty="0" smtClean="0"/>
              <a:t> Access </a:t>
            </a:r>
          </a:p>
          <a:p>
            <a:pPr lvl="3" eaLnBrk="1" hangingPunct="1"/>
            <a:r>
              <a:rPr lang="zh-CN" altLang="en-US" dirty="0" smtClean="0"/>
              <a:t>对介质进行直接的原始访问</a:t>
            </a:r>
            <a:r>
              <a:rPr lang="en-US" altLang="zh-CN" dirty="0" smtClean="0"/>
              <a:t>,</a:t>
            </a:r>
            <a:r>
              <a:rPr lang="zh-CN" altLang="en-US" dirty="0" smtClean="0"/>
              <a:t>它是一个复杂且有效的测试和校验硬件的方案</a:t>
            </a:r>
            <a:r>
              <a:rPr lang="en-US" altLang="zh-CN" dirty="0" smtClean="0"/>
              <a:t>,</a:t>
            </a:r>
            <a:r>
              <a:rPr lang="zh-CN" altLang="en-US" dirty="0" smtClean="0"/>
              <a:t>可以在驱动层之下执行数据恢复工作 </a:t>
            </a:r>
          </a:p>
          <a:p>
            <a:pPr lvl="2" eaLnBrk="1" hangingPunct="1"/>
            <a:r>
              <a:rPr lang="en-US" altLang="zh-CN" dirty="0" smtClean="0"/>
              <a:t>generic/default IDE chipset support </a:t>
            </a:r>
          </a:p>
          <a:p>
            <a:pPr lvl="3" eaLnBrk="1" hangingPunct="1"/>
            <a:r>
              <a:rPr lang="zh-CN" altLang="en-US" dirty="0" smtClean="0"/>
              <a:t>通用</a:t>
            </a:r>
            <a:r>
              <a:rPr lang="en-US" altLang="zh-CN" dirty="0" smtClean="0"/>
              <a:t>IDE</a:t>
            </a:r>
            <a:r>
              <a:rPr lang="zh-CN" altLang="en-US" dirty="0" smtClean="0"/>
              <a:t>芯片组支持 </a:t>
            </a:r>
          </a:p>
          <a:p>
            <a:pPr lvl="2" eaLnBrk="1" hangingPunct="1"/>
            <a:r>
              <a:rPr lang="en-US" altLang="zh-CN" dirty="0" smtClean="0"/>
              <a:t>CMD640 chipset </a:t>
            </a:r>
            <a:r>
              <a:rPr lang="en-US" altLang="zh-CN" dirty="0" err="1" smtClean="0"/>
              <a:t>bugfix</a:t>
            </a:r>
            <a:r>
              <a:rPr lang="en-US" altLang="zh-CN" dirty="0" smtClean="0"/>
              <a:t>/support </a:t>
            </a:r>
          </a:p>
          <a:p>
            <a:pPr lvl="3" eaLnBrk="1" hangingPunct="1"/>
            <a:r>
              <a:rPr lang="en-US" altLang="zh-CN" dirty="0" smtClean="0"/>
              <a:t>586</a:t>
            </a:r>
            <a:r>
              <a:rPr lang="zh-CN" altLang="en-US" dirty="0" smtClean="0"/>
              <a:t>以前的主板上常用</a:t>
            </a:r>
            <a:r>
              <a:rPr lang="en-US" altLang="zh-CN" dirty="0" smtClean="0"/>
              <a:t>,</a:t>
            </a:r>
            <a:r>
              <a:rPr lang="zh-CN" altLang="en-US" dirty="0" smtClean="0"/>
              <a:t>毛病多多 </a:t>
            </a:r>
          </a:p>
          <a:p>
            <a:pPr lvl="2" eaLnBrk="1" hangingPunct="1"/>
            <a:r>
              <a:rPr lang="en-US" altLang="zh-CN" dirty="0" smtClean="0"/>
              <a:t>PNP EIDE support </a:t>
            </a:r>
          </a:p>
          <a:p>
            <a:pPr lvl="3" eaLnBrk="1" hangingPunct="1"/>
            <a:r>
              <a:rPr lang="zh-CN" altLang="en-US" dirty="0" smtClean="0"/>
              <a:t>外接的即插即用</a:t>
            </a:r>
            <a:r>
              <a:rPr lang="en-US" altLang="zh-CN" dirty="0" smtClean="0"/>
              <a:t>EIDE</a:t>
            </a:r>
            <a:r>
              <a:rPr lang="zh-CN" altLang="en-US" dirty="0" smtClean="0"/>
              <a:t>卡支持 </a:t>
            </a:r>
          </a:p>
          <a:p>
            <a:pPr lvl="2" eaLnBrk="1" hangingPunct="1"/>
            <a:r>
              <a:rPr lang="en-US" altLang="zh-CN" dirty="0" smtClean="0"/>
              <a:t>PCI IDE chipset support </a:t>
            </a:r>
          </a:p>
          <a:p>
            <a:pPr lvl="3" eaLnBrk="1" hangingPunct="1"/>
            <a:r>
              <a:rPr lang="zh-CN" altLang="en-US" dirty="0" smtClean="0"/>
              <a:t>基于</a:t>
            </a:r>
            <a:r>
              <a:rPr lang="en-US" altLang="zh-CN" dirty="0" smtClean="0"/>
              <a:t>PCI</a:t>
            </a:r>
            <a:r>
              <a:rPr lang="zh-CN" altLang="en-US" dirty="0" smtClean="0"/>
              <a:t>总线的</a:t>
            </a:r>
            <a:r>
              <a:rPr lang="en-US" altLang="zh-CN" dirty="0" smtClean="0"/>
              <a:t>IDE</a:t>
            </a:r>
            <a:r>
              <a:rPr lang="zh-CN" altLang="en-US" dirty="0" smtClean="0"/>
              <a:t>芯片组支持</a:t>
            </a:r>
            <a:r>
              <a:rPr lang="en-US" altLang="zh-CN" dirty="0" smtClean="0"/>
              <a:t>,</a:t>
            </a:r>
            <a:r>
              <a:rPr lang="zh-CN" altLang="en-US" dirty="0" smtClean="0"/>
              <a:t>帮助</a:t>
            </a:r>
            <a:r>
              <a:rPr lang="en-US" altLang="zh-CN" dirty="0" smtClean="0"/>
              <a:t>IDE</a:t>
            </a:r>
            <a:r>
              <a:rPr lang="zh-CN" altLang="en-US" dirty="0" smtClean="0"/>
              <a:t>驱动自动检测和配置所有基于</a:t>
            </a:r>
            <a:r>
              <a:rPr lang="en-US" altLang="zh-CN" dirty="0" smtClean="0"/>
              <a:t>PCI</a:t>
            </a:r>
            <a:r>
              <a:rPr lang="zh-CN" altLang="en-US" dirty="0" smtClean="0"/>
              <a:t>的</a:t>
            </a:r>
            <a:r>
              <a:rPr lang="en-US" altLang="zh-CN" dirty="0" smtClean="0"/>
              <a:t>IDE</a:t>
            </a:r>
            <a:r>
              <a:rPr lang="zh-CN" altLang="en-US" dirty="0" smtClean="0"/>
              <a:t>接口 </a:t>
            </a:r>
          </a:p>
          <a:p>
            <a:pPr lvl="3" eaLnBrk="1" hangingPunct="1"/>
            <a:r>
              <a:rPr lang="en-US" altLang="zh-CN" dirty="0" smtClean="0"/>
              <a:t>Sharing PCI IDE interrupts support </a:t>
            </a:r>
          </a:p>
          <a:p>
            <a:pPr lvl="4" eaLnBrk="1" hangingPunct="1"/>
            <a:r>
              <a:rPr lang="zh-CN" altLang="en-US" dirty="0" smtClean="0"/>
              <a:t>与其他</a:t>
            </a:r>
            <a:r>
              <a:rPr lang="en-US" altLang="zh-CN" dirty="0" smtClean="0"/>
              <a:t>PCI</a:t>
            </a:r>
            <a:r>
              <a:rPr lang="zh-CN" altLang="en-US" dirty="0" smtClean="0"/>
              <a:t>设备共享中断</a:t>
            </a:r>
            <a:r>
              <a:rPr lang="en-US" altLang="zh-CN" dirty="0" smtClean="0"/>
              <a:t>,</a:t>
            </a:r>
            <a:r>
              <a:rPr lang="zh-CN" altLang="en-US" dirty="0" smtClean="0"/>
              <a:t>一来可能冲突</a:t>
            </a:r>
            <a:r>
              <a:rPr lang="en-US" altLang="zh-CN" dirty="0" smtClean="0"/>
              <a:t>,</a:t>
            </a:r>
            <a:r>
              <a:rPr lang="zh-CN" altLang="en-US" dirty="0" smtClean="0"/>
              <a:t>二来降低性能</a:t>
            </a:r>
            <a:r>
              <a:rPr lang="en-US" altLang="zh-CN" dirty="0" smtClean="0"/>
              <a:t>,</a:t>
            </a:r>
            <a:r>
              <a:rPr lang="zh-CN" altLang="en-US" dirty="0" smtClean="0"/>
              <a:t>不选为妙 </a:t>
            </a:r>
          </a:p>
          <a:p>
            <a:pPr lvl="3" eaLnBrk="1" hangingPunct="1"/>
            <a:r>
              <a:rPr lang="en-US" altLang="zh-CN" dirty="0" smtClean="0"/>
              <a:t>Boot off-board chipsets first support </a:t>
            </a:r>
          </a:p>
          <a:p>
            <a:pPr lvl="4" eaLnBrk="1" hangingPunct="1"/>
            <a:r>
              <a:rPr lang="zh-CN" altLang="en-US" dirty="0" smtClean="0"/>
              <a:t>不使用外接</a:t>
            </a:r>
            <a:r>
              <a:rPr lang="en-US" altLang="zh-CN" dirty="0" smtClean="0"/>
              <a:t>IDE</a:t>
            </a:r>
            <a:r>
              <a:rPr lang="zh-CN" altLang="en-US" dirty="0" smtClean="0"/>
              <a:t>控制器的就别选</a:t>
            </a:r>
            <a:r>
              <a:rPr lang="en-US" altLang="zh-CN" dirty="0" smtClean="0"/>
              <a:t>,</a:t>
            </a:r>
            <a:r>
              <a:rPr lang="zh-CN" altLang="en-US" dirty="0" smtClean="0"/>
              <a:t>使用外接</a:t>
            </a:r>
            <a:r>
              <a:rPr lang="en-US" altLang="zh-CN" dirty="0" smtClean="0"/>
              <a:t>IDE</a:t>
            </a:r>
            <a:r>
              <a:rPr lang="zh-CN" altLang="en-US" dirty="0" smtClean="0"/>
              <a:t>控制器的注意看帮助 </a:t>
            </a:r>
          </a:p>
          <a:p>
            <a:pPr lvl="3" eaLnBrk="1" hangingPunct="1"/>
            <a:r>
              <a:rPr lang="en-US" altLang="zh-CN" dirty="0" smtClean="0"/>
              <a:t>Generic PCI IDE Chipset Support </a:t>
            </a:r>
          </a:p>
          <a:p>
            <a:pPr lvl="4" eaLnBrk="1" hangingPunct="1"/>
            <a:r>
              <a:rPr lang="zh-CN" altLang="en-US" dirty="0" smtClean="0"/>
              <a:t>通用的</a:t>
            </a:r>
            <a:r>
              <a:rPr lang="en-US" altLang="zh-CN" dirty="0" smtClean="0"/>
              <a:t>PCI IDE</a:t>
            </a:r>
            <a:r>
              <a:rPr lang="zh-CN" altLang="en-US" dirty="0" smtClean="0"/>
              <a:t>芯片组支持</a:t>
            </a:r>
            <a:r>
              <a:rPr lang="en-US" altLang="zh-CN" dirty="0" smtClean="0"/>
              <a:t>,</a:t>
            </a:r>
            <a:r>
              <a:rPr lang="zh-CN" altLang="en-US" dirty="0" smtClean="0"/>
              <a:t>如果你的芯片组在下面能找到就别选 </a:t>
            </a:r>
          </a:p>
          <a:p>
            <a:pPr lvl="3" eaLnBrk="1" hangingPunct="1"/>
            <a:r>
              <a:rPr lang="en-US" altLang="zh-CN" dirty="0" err="1" smtClean="0"/>
              <a:t>OPTi</a:t>
            </a:r>
            <a:r>
              <a:rPr lang="en-US" altLang="zh-CN" dirty="0" smtClean="0"/>
              <a:t> 82C621 chipset enhanced support </a:t>
            </a:r>
          </a:p>
          <a:p>
            <a:pPr lvl="4" eaLnBrk="1" hangingPunct="1"/>
            <a:r>
              <a:rPr lang="en-US" altLang="zh-CN" dirty="0" err="1" smtClean="0"/>
              <a:t>OPTi</a:t>
            </a:r>
            <a:r>
              <a:rPr lang="en-US" altLang="zh-CN" dirty="0" smtClean="0"/>
              <a:t> 82C621 EIDE</a:t>
            </a:r>
            <a:r>
              <a:rPr lang="zh-CN" altLang="en-US" dirty="0" smtClean="0"/>
              <a:t>控制器 </a:t>
            </a:r>
          </a:p>
          <a:p>
            <a:pPr lvl="3" eaLnBrk="1" hangingPunct="1"/>
            <a:r>
              <a:rPr lang="en-US" altLang="zh-CN" dirty="0" smtClean="0"/>
              <a:t>RZ1000 chipset </a:t>
            </a:r>
            <a:r>
              <a:rPr lang="en-US" altLang="zh-CN" dirty="0" err="1" smtClean="0"/>
              <a:t>bugfix</a:t>
            </a:r>
            <a:r>
              <a:rPr lang="en-US" altLang="zh-CN" dirty="0" smtClean="0"/>
              <a:t>/support </a:t>
            </a:r>
          </a:p>
          <a:p>
            <a:pPr lvl="4" eaLnBrk="1" hangingPunct="1"/>
            <a:r>
              <a:rPr lang="en-US" altLang="zh-CN" dirty="0" smtClean="0"/>
              <a:t>486/586</a:t>
            </a:r>
            <a:r>
              <a:rPr lang="zh-CN" altLang="en-US" dirty="0" smtClean="0"/>
              <a:t>年代的玩艺 </a:t>
            </a:r>
          </a:p>
          <a:p>
            <a:pPr lvl="3" eaLnBrk="1" hangingPunct="1"/>
            <a:r>
              <a:rPr lang="en-US" altLang="zh-CN" dirty="0" smtClean="0"/>
              <a:t>Generic PCI bus-master DMA support </a:t>
            </a:r>
          </a:p>
          <a:p>
            <a:pPr lvl="4" eaLnBrk="1" hangingPunct="1"/>
            <a:r>
              <a:rPr lang="zh-CN" altLang="en-US" dirty="0" smtClean="0"/>
              <a:t>通用的</a:t>
            </a:r>
            <a:r>
              <a:rPr lang="en-US" altLang="zh-CN" dirty="0" smtClean="0"/>
              <a:t>PCI</a:t>
            </a:r>
            <a:r>
              <a:rPr lang="zh-CN" altLang="en-US" dirty="0" smtClean="0"/>
              <a:t>总线控制器</a:t>
            </a:r>
            <a:r>
              <a:rPr lang="en-US" altLang="zh-CN" dirty="0" smtClean="0"/>
              <a:t>DMA</a:t>
            </a:r>
            <a:r>
              <a:rPr lang="zh-CN" altLang="en-US" dirty="0" smtClean="0"/>
              <a:t>支持</a:t>
            </a:r>
            <a:r>
              <a:rPr lang="en-US" altLang="zh-CN" dirty="0" smtClean="0"/>
              <a:t>,586</a:t>
            </a:r>
            <a:r>
              <a:rPr lang="zh-CN" altLang="en-US" dirty="0" smtClean="0"/>
              <a:t>以上的系统都支持 </a:t>
            </a:r>
          </a:p>
          <a:p>
            <a:pPr lvl="4" eaLnBrk="1" hangingPunct="1"/>
            <a:r>
              <a:rPr lang="en-US" altLang="zh-CN" dirty="0" smtClean="0"/>
              <a:t>Force enable legacy 2.0.X HOSTS to use DMA </a:t>
            </a:r>
          </a:p>
          <a:p>
            <a:pPr lvl="4" eaLnBrk="1" hangingPunct="1"/>
            <a:r>
              <a:rPr lang="zh-CN" altLang="en-US" dirty="0" smtClean="0"/>
              <a:t>历史遗留问题</a:t>
            </a:r>
            <a:r>
              <a:rPr lang="en-US" altLang="zh-CN" dirty="0" smtClean="0"/>
              <a:t>,</a:t>
            </a:r>
            <a:r>
              <a:rPr lang="zh-CN" altLang="en-US" dirty="0" smtClean="0"/>
              <a:t>别管它</a:t>
            </a:r>
            <a:r>
              <a:rPr lang="en-US" altLang="zh-CN" dirty="0" smtClean="0"/>
              <a:t>,</a:t>
            </a:r>
            <a:r>
              <a:rPr lang="zh-CN" altLang="en-US" dirty="0" smtClean="0"/>
              <a:t>不选 </a:t>
            </a:r>
          </a:p>
          <a:p>
            <a:pPr lvl="3" eaLnBrk="1" hangingPunct="1"/>
            <a:r>
              <a:rPr lang="en-US" altLang="zh-CN" dirty="0" smtClean="0"/>
              <a:t>Use PCI DMA by default when available </a:t>
            </a:r>
          </a:p>
          <a:p>
            <a:pPr lvl="4" eaLnBrk="1" hangingPunct="1"/>
            <a:r>
              <a:rPr lang="zh-CN" altLang="en-US" dirty="0" smtClean="0"/>
              <a:t>默认启用</a:t>
            </a:r>
            <a:r>
              <a:rPr lang="en-US" altLang="zh-CN" dirty="0" smtClean="0"/>
              <a:t>DMA,586</a:t>
            </a:r>
            <a:r>
              <a:rPr lang="zh-CN" altLang="en-US" dirty="0" smtClean="0"/>
              <a:t>以上的系统都支持</a:t>
            </a:r>
            <a:r>
              <a:rPr lang="en-US" altLang="zh-CN" dirty="0" smtClean="0"/>
              <a:t>,</a:t>
            </a:r>
            <a:r>
              <a:rPr lang="zh-CN" altLang="en-US" dirty="0" smtClean="0"/>
              <a:t>建议选择 </a:t>
            </a:r>
          </a:p>
          <a:p>
            <a:pPr lvl="4" eaLnBrk="1" hangingPunct="1"/>
            <a:r>
              <a:rPr lang="en-US" altLang="zh-CN" dirty="0" smtClean="0"/>
              <a:t>Enable DMA only for disks </a:t>
            </a:r>
          </a:p>
          <a:p>
            <a:pPr lvl="4" eaLnBrk="1" hangingPunct="1"/>
            <a:r>
              <a:rPr lang="zh-CN" altLang="en-US" dirty="0" smtClean="0"/>
              <a:t>只对硬盘启用</a:t>
            </a:r>
            <a:r>
              <a:rPr lang="en-US" altLang="zh-CN" dirty="0" smtClean="0"/>
              <a:t>DMA,</a:t>
            </a:r>
            <a:r>
              <a:rPr lang="zh-CN" altLang="en-US" dirty="0" smtClean="0"/>
              <a:t>若你的光驱不支持</a:t>
            </a:r>
            <a:r>
              <a:rPr lang="en-US" altLang="zh-CN" dirty="0" smtClean="0"/>
              <a:t>DMA</a:t>
            </a:r>
            <a:r>
              <a:rPr lang="zh-CN" altLang="en-US" dirty="0" smtClean="0"/>
              <a:t>就选上 </a:t>
            </a:r>
          </a:p>
          <a:p>
            <a:pPr lvl="2" eaLnBrk="1" hangingPunct="1"/>
            <a:r>
              <a:rPr lang="en-US" altLang="zh-CN" dirty="0" smtClean="0"/>
              <a:t>{</a:t>
            </a:r>
            <a:r>
              <a:rPr lang="zh-CN" altLang="en-US" dirty="0" smtClean="0"/>
              <a:t>此处省略的部分按照自己主板上实际使用的芯片组进行选择</a:t>
            </a:r>
            <a:r>
              <a:rPr lang="en-US" altLang="zh-CN" dirty="0" smtClean="0"/>
              <a:t>} </a:t>
            </a:r>
          </a:p>
          <a:p>
            <a:pPr eaLnBrk="1" hangingPunct="1"/>
            <a:r>
              <a:rPr lang="en-US" altLang="zh-CN" dirty="0" smtClean="0"/>
              <a:t>Other IDE chipset support </a:t>
            </a:r>
          </a:p>
          <a:p>
            <a:pPr lvl="1" eaLnBrk="1" hangingPunct="1"/>
            <a:r>
              <a:rPr lang="zh-CN" altLang="en-US" dirty="0" smtClean="0"/>
              <a:t>其它</a:t>
            </a:r>
            <a:r>
              <a:rPr lang="en-US" altLang="zh-CN" dirty="0" smtClean="0"/>
              <a:t>IDE</a:t>
            </a:r>
            <a:r>
              <a:rPr lang="zh-CN" altLang="en-US" dirty="0" smtClean="0"/>
              <a:t>芯片组支持</a:t>
            </a:r>
            <a:r>
              <a:rPr lang="en-US" altLang="zh-CN" dirty="0" smtClean="0"/>
              <a:t>(</a:t>
            </a:r>
            <a:r>
              <a:rPr lang="zh-CN" altLang="en-US" dirty="0" smtClean="0"/>
              <a:t>多数需要在引导时指定特定的内核参数</a:t>
            </a:r>
            <a:r>
              <a:rPr lang="en-US" altLang="zh-CN" dirty="0" smtClean="0"/>
              <a:t>),</a:t>
            </a:r>
            <a:r>
              <a:rPr lang="zh-CN" altLang="en-US" dirty="0" smtClean="0"/>
              <a:t>如果你使用这样的芯片组就按实际情况选择子项吧 </a:t>
            </a:r>
          </a:p>
          <a:p>
            <a:pPr eaLnBrk="1" hangingPunct="1"/>
            <a:r>
              <a:rPr lang="en-US" altLang="zh-CN" dirty="0" smtClean="0"/>
              <a:t>IGNORE word93 Validation BITS </a:t>
            </a:r>
          </a:p>
          <a:p>
            <a:pPr lvl="1" eaLnBrk="1" hangingPunct="1"/>
            <a:r>
              <a:rPr lang="en-US" altLang="zh-CN" dirty="0" smtClean="0"/>
              <a:t>ATA-4</a:t>
            </a:r>
            <a:r>
              <a:rPr lang="zh-CN" altLang="en-US" dirty="0" smtClean="0"/>
              <a:t>和</a:t>
            </a:r>
            <a:r>
              <a:rPr lang="en-US" altLang="zh-CN" dirty="0" smtClean="0"/>
              <a:t>ATA-5</a:t>
            </a:r>
            <a:r>
              <a:rPr lang="zh-CN" altLang="en-US" dirty="0" smtClean="0"/>
              <a:t>规范中对于如何在</a:t>
            </a:r>
            <a:r>
              <a:rPr lang="en-US" altLang="zh-CN" dirty="0" smtClean="0"/>
              <a:t>80</a:t>
            </a:r>
            <a:r>
              <a:rPr lang="zh-CN" altLang="en-US" dirty="0" smtClean="0"/>
              <a:t>针的数据线上探测解释的不明确</a:t>
            </a:r>
            <a:r>
              <a:rPr lang="en-US" altLang="zh-CN" dirty="0" smtClean="0"/>
              <a:t>,</a:t>
            </a:r>
            <a:r>
              <a:rPr lang="zh-CN" altLang="en-US" dirty="0" smtClean="0"/>
              <a:t>导致了两种不同标准的产品同时出现</a:t>
            </a:r>
            <a:r>
              <a:rPr lang="en-US" altLang="zh-CN" dirty="0" smtClean="0"/>
              <a:t>,</a:t>
            </a:r>
            <a:r>
              <a:rPr lang="zh-CN" altLang="en-US" dirty="0" smtClean="0"/>
              <a:t>这可能导致</a:t>
            </a:r>
            <a:r>
              <a:rPr lang="en-US" altLang="zh-CN" dirty="0" smtClean="0"/>
              <a:t>ATA-66/100</a:t>
            </a:r>
            <a:r>
              <a:rPr lang="zh-CN" altLang="en-US" dirty="0" smtClean="0"/>
              <a:t>降低为</a:t>
            </a:r>
            <a:r>
              <a:rPr lang="en-US" altLang="zh-CN" dirty="0" smtClean="0"/>
              <a:t>ATA-33,</a:t>
            </a:r>
            <a:r>
              <a:rPr lang="zh-CN" altLang="en-US" dirty="0" smtClean="0"/>
              <a:t>若出现这个问题</a:t>
            </a:r>
            <a:r>
              <a:rPr lang="en-US" altLang="zh-CN" dirty="0" smtClean="0"/>
              <a:t>,</a:t>
            </a:r>
            <a:r>
              <a:rPr lang="zh-CN" altLang="en-US" dirty="0" smtClean="0"/>
              <a:t>可以打开这个选项忽略这种不同</a:t>
            </a:r>
            <a:r>
              <a:rPr lang="en-US" altLang="zh-CN" dirty="0" smtClean="0"/>
              <a:t>,</a:t>
            </a:r>
            <a:r>
              <a:rPr lang="zh-CN" altLang="en-US" dirty="0" smtClean="0"/>
              <a:t>但是又有可能导致另外的问题 </a:t>
            </a:r>
          </a:p>
          <a:p>
            <a:pPr eaLnBrk="1" hangingPunct="1"/>
            <a:r>
              <a:rPr lang="en-US" altLang="zh-CN" dirty="0" smtClean="0"/>
              <a:t>Old hard disk (MFM/RLL/IDE) driver </a:t>
            </a:r>
          </a:p>
          <a:p>
            <a:pPr lvl="1" eaLnBrk="1" hangingPunct="1"/>
            <a:r>
              <a:rPr lang="zh-CN" altLang="en-US" dirty="0" smtClean="0"/>
              <a:t>旧版本的</a:t>
            </a:r>
            <a:r>
              <a:rPr lang="en-US" altLang="zh-CN" dirty="0" smtClean="0"/>
              <a:t>MFM/RLL/IDE</a:t>
            </a:r>
            <a:r>
              <a:rPr lang="zh-CN" altLang="en-US" dirty="0" smtClean="0"/>
              <a:t>驱动</a:t>
            </a:r>
            <a:r>
              <a:rPr lang="en-US" altLang="zh-CN" dirty="0" smtClean="0"/>
              <a:t>,</a:t>
            </a:r>
            <a:r>
              <a:rPr lang="zh-CN" altLang="en-US" dirty="0" smtClean="0"/>
              <a:t>不建议使用 </a:t>
            </a:r>
          </a:p>
          <a:p>
            <a:pPr eaLnBrk="1" hangingPunct="1"/>
            <a:r>
              <a:rPr lang="en-US" altLang="zh-CN" dirty="0" smtClean="0"/>
              <a:t>SCSI device support </a:t>
            </a:r>
          </a:p>
          <a:p>
            <a:pPr lvl="1" eaLnBrk="1" hangingPunct="1"/>
            <a:r>
              <a:rPr lang="en-US" altLang="zh-CN" dirty="0" smtClean="0"/>
              <a:t>SCSI</a:t>
            </a:r>
            <a:r>
              <a:rPr lang="zh-CN" altLang="en-US" dirty="0" smtClean="0"/>
              <a:t>设备 </a:t>
            </a:r>
          </a:p>
          <a:p>
            <a:pPr lvl="1" eaLnBrk="1" hangingPunct="1"/>
            <a:r>
              <a:rPr lang="en-US" altLang="zh-CN" dirty="0" smtClean="0"/>
              <a:t>RAID Transport Class </a:t>
            </a:r>
          </a:p>
          <a:p>
            <a:pPr lvl="2" eaLnBrk="1" hangingPunct="1"/>
            <a:r>
              <a:rPr lang="zh-CN" altLang="en-US" dirty="0" smtClean="0"/>
              <a:t>用于</a:t>
            </a:r>
            <a:r>
              <a:rPr lang="en-US" altLang="zh-CN" dirty="0" smtClean="0"/>
              <a:t>SCSI</a:t>
            </a:r>
            <a:r>
              <a:rPr lang="zh-CN" altLang="en-US" dirty="0" smtClean="0"/>
              <a:t>设备的软件</a:t>
            </a:r>
            <a:r>
              <a:rPr lang="en-US" altLang="zh-CN" dirty="0" smtClean="0"/>
              <a:t>RAID</a:t>
            </a:r>
            <a:r>
              <a:rPr lang="zh-CN" altLang="en-US" dirty="0" smtClean="0"/>
              <a:t>支持</a:t>
            </a:r>
            <a:r>
              <a:rPr lang="en-US" altLang="zh-CN" dirty="0" smtClean="0"/>
              <a:t>,</a:t>
            </a:r>
            <a:r>
              <a:rPr lang="zh-CN" altLang="en-US" dirty="0" smtClean="0"/>
              <a:t>需要配合外部工具 </a:t>
            </a:r>
          </a:p>
          <a:p>
            <a:pPr lvl="1" eaLnBrk="1" hangingPunct="1"/>
            <a:r>
              <a:rPr lang="en-US" altLang="zh-CN" dirty="0" smtClean="0"/>
              <a:t>SCSI device support </a:t>
            </a:r>
          </a:p>
          <a:p>
            <a:pPr lvl="2" eaLnBrk="1" hangingPunct="1"/>
            <a:r>
              <a:rPr lang="zh-CN" altLang="en-US" dirty="0" smtClean="0"/>
              <a:t>有任何</a:t>
            </a:r>
            <a:r>
              <a:rPr lang="en-US" altLang="zh-CN" dirty="0" smtClean="0"/>
              <a:t>SCSI/SATA/USB/</a:t>
            </a:r>
            <a:r>
              <a:rPr lang="zh-CN" altLang="en-US" dirty="0" smtClean="0"/>
              <a:t>光纤</a:t>
            </a:r>
            <a:r>
              <a:rPr lang="en-US" altLang="zh-CN" dirty="0" smtClean="0"/>
              <a:t>/FireWire/IDE-SCSI</a:t>
            </a:r>
            <a:r>
              <a:rPr lang="zh-CN" altLang="en-US" dirty="0" smtClean="0"/>
              <a:t>仿真设备之一就必须选上 </a:t>
            </a:r>
          </a:p>
          <a:p>
            <a:pPr lvl="1" eaLnBrk="1" hangingPunct="1"/>
            <a:r>
              <a:rPr lang="en-US" altLang="zh-CN" dirty="0" smtClean="0"/>
              <a:t>legacy /proc/</a:t>
            </a:r>
            <a:r>
              <a:rPr lang="en-US" altLang="zh-CN" dirty="0" err="1" smtClean="0"/>
              <a:t>scsi</a:t>
            </a:r>
            <a:r>
              <a:rPr lang="en-US" altLang="zh-CN" dirty="0" smtClean="0"/>
              <a:t>/ support </a:t>
            </a:r>
          </a:p>
          <a:p>
            <a:pPr lvl="2" eaLnBrk="1" hangingPunct="1"/>
            <a:r>
              <a:rPr lang="zh-CN" altLang="en-US" dirty="0" smtClean="0"/>
              <a:t>一些老的刻录程序可能需要它 </a:t>
            </a:r>
          </a:p>
          <a:p>
            <a:pPr lvl="1" eaLnBrk="1" hangingPunct="1"/>
            <a:r>
              <a:rPr lang="en-US" altLang="zh-CN" dirty="0" smtClean="0"/>
              <a:t>SCSI disk support </a:t>
            </a:r>
          </a:p>
          <a:p>
            <a:pPr lvl="2" eaLnBrk="1" hangingPunct="1"/>
            <a:r>
              <a:rPr lang="en-US" altLang="zh-CN" dirty="0" smtClean="0"/>
              <a:t>SCSI</a:t>
            </a:r>
            <a:r>
              <a:rPr lang="zh-CN" altLang="en-US" dirty="0" smtClean="0"/>
              <a:t>硬盘或</a:t>
            </a:r>
            <a:r>
              <a:rPr lang="en-US" altLang="zh-CN" dirty="0" smtClean="0"/>
              <a:t>U</a:t>
            </a:r>
            <a:r>
              <a:rPr lang="zh-CN" altLang="en-US" dirty="0" smtClean="0"/>
              <a:t>盘 </a:t>
            </a:r>
          </a:p>
          <a:p>
            <a:pPr lvl="1" eaLnBrk="1" hangingPunct="1"/>
            <a:r>
              <a:rPr lang="en-US" altLang="zh-CN" dirty="0" smtClean="0"/>
              <a:t>SCSI tape support </a:t>
            </a:r>
          </a:p>
          <a:p>
            <a:pPr lvl="2" eaLnBrk="1" hangingPunct="1"/>
            <a:r>
              <a:rPr lang="en-US" altLang="zh-CN" dirty="0" smtClean="0"/>
              <a:t>SCSI</a:t>
            </a:r>
            <a:r>
              <a:rPr lang="zh-CN" altLang="en-US" dirty="0" smtClean="0"/>
              <a:t>磁带 </a:t>
            </a:r>
          </a:p>
          <a:p>
            <a:pPr lvl="1" eaLnBrk="1" hangingPunct="1"/>
            <a:r>
              <a:rPr lang="en-US" altLang="zh-CN" dirty="0" smtClean="0"/>
              <a:t>SCSI </a:t>
            </a:r>
            <a:r>
              <a:rPr lang="en-US" altLang="zh-CN" dirty="0" err="1" smtClean="0"/>
              <a:t>OnStream</a:t>
            </a:r>
            <a:r>
              <a:rPr lang="en-US" altLang="zh-CN" dirty="0" smtClean="0"/>
              <a:t> SC-x0 tape support </a:t>
            </a:r>
          </a:p>
          <a:p>
            <a:pPr lvl="2" eaLnBrk="1" hangingPunct="1"/>
            <a:r>
              <a:rPr lang="zh-CN" altLang="en-US" dirty="0" smtClean="0"/>
              <a:t>另一种</a:t>
            </a:r>
            <a:r>
              <a:rPr lang="en-US" altLang="zh-CN" dirty="0" smtClean="0"/>
              <a:t>SCSI</a:t>
            </a:r>
            <a:r>
              <a:rPr lang="zh-CN" altLang="en-US" dirty="0" smtClean="0"/>
              <a:t>磁带 </a:t>
            </a:r>
          </a:p>
          <a:p>
            <a:pPr lvl="1" eaLnBrk="1" hangingPunct="1"/>
            <a:r>
              <a:rPr lang="en-US" altLang="zh-CN" dirty="0" smtClean="0"/>
              <a:t>SCSI CDROM support </a:t>
            </a:r>
          </a:p>
          <a:p>
            <a:pPr lvl="2" eaLnBrk="1" hangingPunct="1"/>
            <a:r>
              <a:rPr lang="en-US" altLang="zh-CN" dirty="0" smtClean="0"/>
              <a:t>SCSI CDROM </a:t>
            </a:r>
          </a:p>
          <a:p>
            <a:pPr lvl="2" eaLnBrk="1" hangingPunct="1"/>
            <a:r>
              <a:rPr lang="en-US" altLang="zh-CN" dirty="0" smtClean="0"/>
              <a:t>Enable vendor-specific extensions </a:t>
            </a:r>
          </a:p>
          <a:p>
            <a:pPr lvl="3" eaLnBrk="1" hangingPunct="1"/>
            <a:r>
              <a:rPr lang="zh-CN" altLang="en-US" dirty="0" smtClean="0"/>
              <a:t>仅在古董级的</a:t>
            </a:r>
            <a:r>
              <a:rPr lang="en-US" altLang="zh-CN" dirty="0" smtClean="0"/>
              <a:t>SCSI CDROM</a:t>
            </a:r>
            <a:r>
              <a:rPr lang="zh-CN" altLang="en-US" dirty="0" smtClean="0"/>
              <a:t>设备上才需要 </a:t>
            </a:r>
          </a:p>
          <a:p>
            <a:pPr lvl="1" eaLnBrk="1" hangingPunct="1"/>
            <a:r>
              <a:rPr lang="en-US" altLang="zh-CN" dirty="0" smtClean="0"/>
              <a:t>SCSI generic support </a:t>
            </a:r>
          </a:p>
          <a:p>
            <a:pPr lvl="2" eaLnBrk="1" hangingPunct="1"/>
            <a:r>
              <a:rPr lang="zh-CN" altLang="en-US" dirty="0" smtClean="0"/>
              <a:t>若有</a:t>
            </a:r>
            <a:r>
              <a:rPr lang="en-US" altLang="zh-CN" dirty="0" smtClean="0"/>
              <a:t>SCSI</a:t>
            </a:r>
            <a:r>
              <a:rPr lang="zh-CN" altLang="en-US" dirty="0" smtClean="0"/>
              <a:t>硬盘</a:t>
            </a:r>
            <a:r>
              <a:rPr lang="en-US" altLang="zh-CN" dirty="0" smtClean="0"/>
              <a:t>/CD-ROM/tape</a:t>
            </a:r>
            <a:r>
              <a:rPr lang="zh-CN" altLang="en-US" dirty="0" smtClean="0"/>
              <a:t>之外的</a:t>
            </a:r>
            <a:r>
              <a:rPr lang="en-US" altLang="zh-CN" dirty="0" smtClean="0"/>
              <a:t>SCSI</a:t>
            </a:r>
            <a:r>
              <a:rPr lang="zh-CN" altLang="en-US" dirty="0" smtClean="0"/>
              <a:t>设备才需要选择 </a:t>
            </a:r>
          </a:p>
          <a:p>
            <a:pPr lvl="1" eaLnBrk="1" hangingPunct="1"/>
            <a:r>
              <a:rPr lang="en-US" altLang="zh-CN" dirty="0" smtClean="0"/>
              <a:t>SCSI media changer support </a:t>
            </a:r>
          </a:p>
          <a:p>
            <a:pPr lvl="2" eaLnBrk="1" hangingPunct="1"/>
            <a:r>
              <a:rPr lang="zh-CN" altLang="en-US" dirty="0" smtClean="0"/>
              <a:t>一种</a:t>
            </a:r>
            <a:r>
              <a:rPr lang="en-US" altLang="zh-CN" dirty="0" smtClean="0"/>
              <a:t>SCSI</a:t>
            </a:r>
            <a:r>
              <a:rPr lang="zh-CN" altLang="en-US" dirty="0" smtClean="0"/>
              <a:t>备份设备 </a:t>
            </a:r>
          </a:p>
          <a:p>
            <a:pPr lvl="1" eaLnBrk="1" hangingPunct="1"/>
            <a:r>
              <a:rPr lang="en-US" altLang="zh-CN" dirty="0" smtClean="0"/>
              <a:t>Probe all LUNs on each SCSI device </a:t>
            </a:r>
          </a:p>
          <a:p>
            <a:pPr lvl="2" eaLnBrk="1" hangingPunct="1"/>
            <a:r>
              <a:rPr lang="zh-CN" altLang="en-US" dirty="0" smtClean="0"/>
              <a:t>在每个</a:t>
            </a:r>
            <a:r>
              <a:rPr lang="en-US" altLang="zh-CN" dirty="0" smtClean="0"/>
              <a:t>SCSI</a:t>
            </a:r>
            <a:r>
              <a:rPr lang="zh-CN" altLang="en-US" dirty="0" smtClean="0"/>
              <a:t>设备上探测逻辑设备数</a:t>
            </a:r>
            <a:r>
              <a:rPr lang="en-US" altLang="zh-CN" dirty="0" smtClean="0"/>
              <a:t>.</a:t>
            </a:r>
            <a:r>
              <a:rPr lang="zh-CN" altLang="en-US" dirty="0" smtClean="0"/>
              <a:t>只在一个</a:t>
            </a:r>
            <a:r>
              <a:rPr lang="en-US" altLang="zh-CN" dirty="0" smtClean="0"/>
              <a:t>SCSI</a:t>
            </a:r>
            <a:r>
              <a:rPr lang="zh-CN" altLang="en-US" dirty="0" smtClean="0"/>
              <a:t>设备上有多个逻辑设备</a:t>
            </a:r>
            <a:r>
              <a:rPr lang="en-US" altLang="zh-CN" dirty="0" smtClean="0"/>
              <a:t>(</a:t>
            </a:r>
            <a:r>
              <a:rPr lang="zh-CN" altLang="en-US" dirty="0" smtClean="0"/>
              <a:t>模拟多个</a:t>
            </a:r>
            <a:r>
              <a:rPr lang="en-US" altLang="zh-CN" dirty="0" smtClean="0"/>
              <a:t>SCSI</a:t>
            </a:r>
            <a:r>
              <a:rPr lang="zh-CN" altLang="en-US" dirty="0" smtClean="0"/>
              <a:t>设备</a:t>
            </a:r>
            <a:r>
              <a:rPr lang="en-US" altLang="zh-CN" dirty="0" smtClean="0"/>
              <a:t>,</a:t>
            </a:r>
            <a:r>
              <a:rPr lang="zh-CN" altLang="en-US" dirty="0" smtClean="0"/>
              <a:t>比如多口读卡器</a:t>
            </a:r>
            <a:r>
              <a:rPr lang="en-US" altLang="zh-CN" dirty="0" smtClean="0"/>
              <a:t>)</a:t>
            </a:r>
            <a:r>
              <a:rPr lang="zh-CN" altLang="en-US" dirty="0" smtClean="0"/>
              <a:t>时才需要选它</a:t>
            </a:r>
            <a:r>
              <a:rPr lang="en-US" altLang="zh-CN" dirty="0" smtClean="0"/>
              <a:t>,</a:t>
            </a:r>
            <a:r>
              <a:rPr lang="zh-CN" altLang="en-US" dirty="0" smtClean="0"/>
              <a:t>一般的</a:t>
            </a:r>
            <a:r>
              <a:rPr lang="en-US" altLang="zh-CN" dirty="0" smtClean="0"/>
              <a:t>SCSI</a:t>
            </a:r>
            <a:r>
              <a:rPr lang="zh-CN" altLang="en-US" dirty="0" smtClean="0"/>
              <a:t>设备不需要 </a:t>
            </a:r>
          </a:p>
          <a:p>
            <a:pPr lvl="1" eaLnBrk="1" hangingPunct="1"/>
            <a:r>
              <a:rPr lang="en-US" altLang="zh-CN" dirty="0" smtClean="0"/>
              <a:t>Verbose SCSI error reporting </a:t>
            </a:r>
          </a:p>
          <a:p>
            <a:pPr lvl="2" eaLnBrk="1" hangingPunct="1"/>
            <a:r>
              <a:rPr lang="zh-CN" altLang="en-US" dirty="0" smtClean="0"/>
              <a:t>以易读的方式报告</a:t>
            </a:r>
            <a:r>
              <a:rPr lang="en-US" altLang="zh-CN" dirty="0" smtClean="0"/>
              <a:t>SCSI</a:t>
            </a:r>
            <a:r>
              <a:rPr lang="zh-CN" altLang="en-US" dirty="0" smtClean="0"/>
              <a:t>错误</a:t>
            </a:r>
            <a:r>
              <a:rPr lang="en-US" altLang="zh-CN" dirty="0" smtClean="0"/>
              <a:t>,</a:t>
            </a:r>
            <a:r>
              <a:rPr lang="zh-CN" altLang="en-US" dirty="0" smtClean="0"/>
              <a:t>内核将会增大</a:t>
            </a:r>
            <a:r>
              <a:rPr lang="en-US" altLang="zh-CN" dirty="0" smtClean="0"/>
              <a:t>12K </a:t>
            </a:r>
          </a:p>
          <a:p>
            <a:pPr lvl="1" eaLnBrk="1" hangingPunct="1"/>
            <a:r>
              <a:rPr lang="en-US" altLang="zh-CN" dirty="0" smtClean="0"/>
              <a:t>SCSI logging facility </a:t>
            </a:r>
          </a:p>
          <a:p>
            <a:pPr lvl="2" eaLnBrk="1" hangingPunct="1"/>
            <a:r>
              <a:rPr lang="zh-CN" altLang="en-US" dirty="0" smtClean="0"/>
              <a:t>启用</a:t>
            </a:r>
            <a:r>
              <a:rPr lang="en-US" altLang="zh-CN" dirty="0" smtClean="0"/>
              <a:t>SCSI</a:t>
            </a:r>
            <a:r>
              <a:rPr lang="zh-CN" altLang="en-US" dirty="0" smtClean="0"/>
              <a:t>日志</a:t>
            </a:r>
            <a:r>
              <a:rPr lang="en-US" altLang="zh-CN" dirty="0" smtClean="0"/>
              <a:t>(</a:t>
            </a:r>
            <a:r>
              <a:rPr lang="zh-CN" altLang="en-US" dirty="0" smtClean="0"/>
              <a:t>默认并不开启</a:t>
            </a:r>
            <a:r>
              <a:rPr lang="en-US" altLang="zh-CN" dirty="0" smtClean="0"/>
              <a:t>,</a:t>
            </a:r>
            <a:r>
              <a:rPr lang="zh-CN" altLang="en-US" dirty="0" smtClean="0"/>
              <a:t>需要在挂载</a:t>
            </a:r>
            <a:r>
              <a:rPr lang="en-US" altLang="zh-CN" dirty="0" smtClean="0"/>
              <a:t>/proc</a:t>
            </a:r>
            <a:r>
              <a:rPr lang="zh-CN" altLang="en-US" dirty="0" smtClean="0"/>
              <a:t>后执行</a:t>
            </a:r>
            <a:r>
              <a:rPr lang="en-US" altLang="zh-CN" dirty="0" smtClean="0"/>
              <a:t>echo "</a:t>
            </a:r>
            <a:r>
              <a:rPr lang="en-US" altLang="zh-CN" dirty="0" err="1" smtClean="0"/>
              <a:t>scsi</a:t>
            </a:r>
            <a:r>
              <a:rPr lang="en-US" altLang="zh-CN" dirty="0" smtClean="0"/>
              <a:t> log token [level]" &gt; /proc/</a:t>
            </a:r>
            <a:r>
              <a:rPr lang="en-US" altLang="zh-CN" dirty="0" err="1" smtClean="0"/>
              <a:t>scsi</a:t>
            </a:r>
            <a:r>
              <a:rPr lang="en-US" altLang="zh-CN" dirty="0" smtClean="0"/>
              <a:t>/</a:t>
            </a:r>
            <a:r>
              <a:rPr lang="en-US" altLang="zh-CN" dirty="0" err="1" smtClean="0"/>
              <a:t>scsi</a:t>
            </a:r>
            <a:r>
              <a:rPr lang="zh-CN" altLang="en-US" dirty="0" smtClean="0"/>
              <a:t>命令才能打开日志</a:t>
            </a:r>
            <a:r>
              <a:rPr lang="en-US" altLang="zh-CN" dirty="0" smtClean="0"/>
              <a:t>),</a:t>
            </a:r>
            <a:r>
              <a:rPr lang="zh-CN" altLang="en-US" dirty="0" smtClean="0"/>
              <a:t>可用于跟踪和捕获</a:t>
            </a:r>
            <a:r>
              <a:rPr lang="en-US" altLang="zh-CN" dirty="0" smtClean="0"/>
              <a:t>SCSI</a:t>
            </a:r>
            <a:r>
              <a:rPr lang="zh-CN" altLang="en-US" dirty="0" smtClean="0"/>
              <a:t>设备的错误 </a:t>
            </a:r>
          </a:p>
          <a:p>
            <a:pPr lvl="1" eaLnBrk="1" hangingPunct="1"/>
            <a:r>
              <a:rPr lang="en-US" altLang="zh-CN" dirty="0" smtClean="0"/>
              <a:t>SCSI Transports </a:t>
            </a:r>
          </a:p>
          <a:p>
            <a:pPr lvl="2" eaLnBrk="1" hangingPunct="1"/>
            <a:r>
              <a:rPr lang="en-US" altLang="zh-CN" dirty="0" smtClean="0"/>
              <a:t>SCSI</a:t>
            </a:r>
            <a:r>
              <a:rPr lang="zh-CN" altLang="en-US" dirty="0" smtClean="0"/>
              <a:t>接口类型</a:t>
            </a:r>
            <a:r>
              <a:rPr lang="en-US" altLang="zh-CN" dirty="0" smtClean="0"/>
              <a:t>,</a:t>
            </a:r>
            <a:r>
              <a:rPr lang="zh-CN" altLang="en-US" dirty="0" smtClean="0"/>
              <a:t>下面的子项可以全不选</a:t>
            </a:r>
            <a:r>
              <a:rPr lang="en-US" altLang="zh-CN" dirty="0" smtClean="0"/>
              <a:t>,</a:t>
            </a:r>
            <a:r>
              <a:rPr lang="zh-CN" altLang="en-US" dirty="0" smtClean="0"/>
              <a:t>内核中若有其他部分依赖它</a:t>
            </a:r>
            <a:r>
              <a:rPr lang="en-US" altLang="zh-CN" dirty="0" smtClean="0"/>
              <a:t>,</a:t>
            </a:r>
            <a:r>
              <a:rPr lang="zh-CN" altLang="en-US" dirty="0" smtClean="0"/>
              <a:t>会自动选上 </a:t>
            </a:r>
          </a:p>
          <a:p>
            <a:pPr lvl="2" eaLnBrk="1" hangingPunct="1"/>
            <a:r>
              <a:rPr lang="en-US" altLang="zh-CN" dirty="0" smtClean="0"/>
              <a:t>Parallel SCSI (SPI) Transport Attributes </a:t>
            </a:r>
          </a:p>
          <a:p>
            <a:pPr lvl="3" eaLnBrk="1" hangingPunct="1"/>
            <a:r>
              <a:rPr lang="zh-CN" altLang="en-US" dirty="0" smtClean="0"/>
              <a:t>传统且常见的并行</a:t>
            </a:r>
            <a:r>
              <a:rPr lang="en-US" altLang="zh-CN" dirty="0" smtClean="0"/>
              <a:t>SCSI(Ultra320/160</a:t>
            </a:r>
            <a:r>
              <a:rPr lang="zh-CN" altLang="en-US" dirty="0" smtClean="0"/>
              <a:t>之类</a:t>
            </a:r>
            <a:r>
              <a:rPr lang="en-US" altLang="zh-CN" dirty="0" smtClean="0"/>
              <a:t>) </a:t>
            </a:r>
          </a:p>
          <a:p>
            <a:pPr lvl="2" eaLnBrk="1" hangingPunct="1"/>
            <a:r>
              <a:rPr lang="en-US" altLang="zh-CN" dirty="0" err="1" smtClean="0"/>
              <a:t>FiberChannel</a:t>
            </a:r>
            <a:r>
              <a:rPr lang="en-US" altLang="zh-CN" dirty="0" smtClean="0"/>
              <a:t> Transport Attributes </a:t>
            </a:r>
          </a:p>
          <a:p>
            <a:pPr lvl="3" eaLnBrk="1" hangingPunct="1"/>
            <a:r>
              <a:rPr lang="zh-CN" altLang="en-US" dirty="0" smtClean="0"/>
              <a:t>光纤通道 </a:t>
            </a:r>
          </a:p>
          <a:p>
            <a:pPr lvl="2" eaLnBrk="1" hangingPunct="1"/>
            <a:r>
              <a:rPr lang="en-US" altLang="zh-CN" dirty="0" err="1" smtClean="0"/>
              <a:t>iSCSI</a:t>
            </a:r>
            <a:r>
              <a:rPr lang="en-US" altLang="zh-CN" dirty="0" smtClean="0"/>
              <a:t> Transport Attributes </a:t>
            </a:r>
          </a:p>
          <a:p>
            <a:pPr lvl="3" eaLnBrk="1" hangingPunct="1"/>
            <a:r>
              <a:rPr lang="en-US" altLang="zh-CN" dirty="0" err="1" smtClean="0"/>
              <a:t>iSCSI</a:t>
            </a:r>
            <a:r>
              <a:rPr lang="zh-CN" altLang="en-US" dirty="0" smtClean="0"/>
              <a:t>是利用</a:t>
            </a:r>
            <a:r>
              <a:rPr lang="en-US" altLang="zh-CN" dirty="0" smtClean="0"/>
              <a:t>TCP/IP</a:t>
            </a:r>
            <a:r>
              <a:rPr lang="zh-CN" altLang="en-US" dirty="0" smtClean="0"/>
              <a:t>网络传送</a:t>
            </a:r>
            <a:r>
              <a:rPr lang="en-US" altLang="zh-CN" dirty="0" smtClean="0"/>
              <a:t>SCSI</a:t>
            </a:r>
            <a:r>
              <a:rPr lang="zh-CN" altLang="en-US" dirty="0" smtClean="0"/>
              <a:t>命令和数据的</a:t>
            </a:r>
            <a:r>
              <a:rPr lang="en-US" altLang="zh-CN" dirty="0" smtClean="0"/>
              <a:t>I/O</a:t>
            </a:r>
            <a:r>
              <a:rPr lang="zh-CN" altLang="en-US" dirty="0" smtClean="0"/>
              <a:t>技术 </a:t>
            </a:r>
          </a:p>
          <a:p>
            <a:pPr lvl="2" eaLnBrk="1" hangingPunct="1"/>
            <a:r>
              <a:rPr lang="en-US" altLang="zh-CN" dirty="0" smtClean="0"/>
              <a:t>SAS Transport Attributes </a:t>
            </a:r>
          </a:p>
          <a:p>
            <a:pPr lvl="3" eaLnBrk="1" hangingPunct="1"/>
            <a:r>
              <a:rPr lang="zh-CN" altLang="en-US" dirty="0" smtClean="0"/>
              <a:t>串行</a:t>
            </a:r>
            <a:r>
              <a:rPr lang="en-US" altLang="zh-CN" dirty="0" smtClean="0"/>
              <a:t>SCSI</a:t>
            </a:r>
            <a:r>
              <a:rPr lang="zh-CN" altLang="en-US" dirty="0" smtClean="0"/>
              <a:t>传输属性支持</a:t>
            </a:r>
            <a:r>
              <a:rPr lang="en-US" altLang="zh-CN" dirty="0" smtClean="0"/>
              <a:t>(SAS</a:t>
            </a:r>
            <a:r>
              <a:rPr lang="zh-CN" altLang="en-US" dirty="0" smtClean="0"/>
              <a:t>对于的关系</a:t>
            </a:r>
            <a:r>
              <a:rPr lang="en-US" altLang="zh-CN" dirty="0" smtClean="0"/>
              <a:t>SPI</a:t>
            </a:r>
            <a:r>
              <a:rPr lang="zh-CN" altLang="en-US" dirty="0" smtClean="0"/>
              <a:t>犹如</a:t>
            </a:r>
            <a:r>
              <a:rPr lang="en-US" altLang="zh-CN" dirty="0" smtClean="0"/>
              <a:t>SATA</a:t>
            </a:r>
            <a:r>
              <a:rPr lang="zh-CN" altLang="en-US" dirty="0" smtClean="0"/>
              <a:t>对于</a:t>
            </a:r>
            <a:r>
              <a:rPr lang="en-US" altLang="zh-CN" dirty="0" smtClean="0"/>
              <a:t>ATA) </a:t>
            </a:r>
          </a:p>
          <a:p>
            <a:pPr lvl="2" eaLnBrk="1" hangingPunct="1"/>
            <a:r>
              <a:rPr lang="en-US" altLang="zh-CN" dirty="0" smtClean="0"/>
              <a:t>SAS Domain Transport Attributes </a:t>
            </a:r>
          </a:p>
          <a:p>
            <a:pPr lvl="3" eaLnBrk="1" hangingPunct="1"/>
            <a:r>
              <a:rPr lang="zh-CN" altLang="en-US" dirty="0" smtClean="0"/>
              <a:t>为使用了</a:t>
            </a:r>
            <a:r>
              <a:rPr lang="en-US" altLang="zh-CN" dirty="0" smtClean="0"/>
              <a:t>SAS Domain</a:t>
            </a:r>
            <a:r>
              <a:rPr lang="zh-CN" altLang="en-US" dirty="0" smtClean="0"/>
              <a:t>的驱动程序提供帮助 </a:t>
            </a:r>
          </a:p>
          <a:p>
            <a:pPr lvl="3" eaLnBrk="1" hangingPunct="1"/>
            <a:r>
              <a:rPr lang="en-US" altLang="zh-CN" dirty="0" smtClean="0"/>
              <a:t>Compile the SAS Domain Transport Attributes in debug mode </a:t>
            </a:r>
          </a:p>
          <a:p>
            <a:pPr lvl="4" eaLnBrk="1" hangingPunct="1"/>
            <a:r>
              <a:rPr lang="zh-CN" altLang="en-US" dirty="0" smtClean="0"/>
              <a:t>仅供调试使用 </a:t>
            </a:r>
          </a:p>
          <a:p>
            <a:pPr lvl="1" eaLnBrk="1" hangingPunct="1"/>
            <a:r>
              <a:rPr lang="en-US" altLang="zh-CN" dirty="0" smtClean="0"/>
              <a:t>SCSI low-level drivers </a:t>
            </a:r>
          </a:p>
          <a:p>
            <a:pPr lvl="2" eaLnBrk="1" hangingPunct="1"/>
            <a:r>
              <a:rPr lang="zh-CN" altLang="en-US" dirty="0" smtClean="0"/>
              <a:t>底层</a:t>
            </a:r>
            <a:r>
              <a:rPr lang="en-US" altLang="zh-CN" dirty="0" smtClean="0"/>
              <a:t>SCSI</a:t>
            </a:r>
            <a:r>
              <a:rPr lang="zh-CN" altLang="en-US" dirty="0" smtClean="0"/>
              <a:t>驱动程序</a:t>
            </a:r>
            <a:r>
              <a:rPr lang="en-US" altLang="zh-CN" dirty="0" smtClean="0"/>
              <a:t>,</a:t>
            </a:r>
            <a:r>
              <a:rPr lang="zh-CN" altLang="en-US" dirty="0" smtClean="0"/>
              <a:t>按你实际使用的产品选择 </a:t>
            </a:r>
          </a:p>
          <a:p>
            <a:pPr lvl="2" eaLnBrk="1" hangingPunct="1"/>
            <a:r>
              <a:rPr lang="en-US" altLang="zh-CN" dirty="0" err="1" smtClean="0"/>
              <a:t>iSCSI</a:t>
            </a:r>
            <a:r>
              <a:rPr lang="en-US" altLang="zh-CN" dirty="0" smtClean="0"/>
              <a:t> Initiator over TCP/IP </a:t>
            </a:r>
          </a:p>
          <a:p>
            <a:pPr lvl="3" eaLnBrk="1" hangingPunct="1"/>
            <a:r>
              <a:rPr lang="zh-CN" altLang="en-US" dirty="0" smtClean="0"/>
              <a:t>用于</a:t>
            </a:r>
            <a:r>
              <a:rPr lang="en-US" altLang="zh-CN" dirty="0" err="1" smtClean="0"/>
              <a:t>iSCSI</a:t>
            </a:r>
            <a:r>
              <a:rPr lang="zh-CN" altLang="en-US" dirty="0" smtClean="0"/>
              <a:t>在</a:t>
            </a:r>
            <a:r>
              <a:rPr lang="en-US" altLang="zh-CN" dirty="0" smtClean="0"/>
              <a:t>TCP/IP</a:t>
            </a:r>
            <a:r>
              <a:rPr lang="zh-CN" altLang="en-US" dirty="0" smtClean="0"/>
              <a:t>网络上传播的起动程序 </a:t>
            </a:r>
          </a:p>
          <a:p>
            <a:pPr lvl="2" eaLnBrk="1" hangingPunct="1"/>
            <a:r>
              <a:rPr lang="en-US" altLang="zh-CN" dirty="0" smtClean="0"/>
              <a:t>{</a:t>
            </a:r>
            <a:r>
              <a:rPr lang="zh-CN" altLang="en-US" dirty="0" smtClean="0"/>
              <a:t>此处省略的部分按照自己实际使用的控制器进行选择</a:t>
            </a:r>
            <a:r>
              <a:rPr lang="en-US" altLang="zh-CN" dirty="0" smtClean="0"/>
              <a:t>,</a:t>
            </a:r>
            <a:r>
              <a:rPr lang="zh-CN" altLang="en-US" dirty="0" smtClean="0"/>
              <a:t>仅用一个例子解说子项</a:t>
            </a:r>
            <a:r>
              <a:rPr lang="en-US" altLang="zh-CN" dirty="0" smtClean="0"/>
              <a:t>} </a:t>
            </a:r>
          </a:p>
          <a:p>
            <a:pPr lvl="2" eaLnBrk="1" hangingPunct="1"/>
            <a:r>
              <a:rPr lang="en-US" altLang="zh-CN" dirty="0" smtClean="0"/>
              <a:t>Adaptec AIC79xx U320 support </a:t>
            </a:r>
          </a:p>
          <a:p>
            <a:pPr lvl="3" eaLnBrk="1" hangingPunct="1"/>
            <a:r>
              <a:rPr lang="zh-CN" altLang="en-US" dirty="0" smtClean="0"/>
              <a:t>以基于</a:t>
            </a:r>
            <a:r>
              <a:rPr lang="en-US" altLang="zh-CN" dirty="0" smtClean="0"/>
              <a:t>PCI-X</a:t>
            </a:r>
            <a:r>
              <a:rPr lang="zh-CN" altLang="en-US" dirty="0" smtClean="0"/>
              <a:t>的</a:t>
            </a:r>
            <a:r>
              <a:rPr lang="en-US" altLang="zh-CN" dirty="0" smtClean="0"/>
              <a:t>Adaptec Ultra 320 SCSI</a:t>
            </a:r>
            <a:r>
              <a:rPr lang="zh-CN" altLang="en-US" dirty="0" smtClean="0"/>
              <a:t>控制器为例解说子项 </a:t>
            </a:r>
          </a:p>
          <a:p>
            <a:pPr lvl="3" eaLnBrk="1" hangingPunct="1"/>
            <a:r>
              <a:rPr lang="en-US" altLang="zh-CN" dirty="0" smtClean="0"/>
              <a:t>Maximum number of TCQ commands per device </a:t>
            </a:r>
          </a:p>
          <a:p>
            <a:pPr lvl="4" eaLnBrk="1" hangingPunct="1"/>
            <a:r>
              <a:rPr lang="zh-CN" altLang="en-US" dirty="0" smtClean="0"/>
              <a:t>每个</a:t>
            </a:r>
            <a:r>
              <a:rPr lang="en-US" altLang="zh-CN" dirty="0" smtClean="0"/>
              <a:t>SCSI</a:t>
            </a:r>
            <a:r>
              <a:rPr lang="zh-CN" altLang="en-US" dirty="0" smtClean="0"/>
              <a:t>设备的标记指令队列的最大长度</a:t>
            </a:r>
            <a:r>
              <a:rPr lang="en-US" altLang="zh-CN" dirty="0" smtClean="0"/>
              <a:t>(</a:t>
            </a:r>
            <a:r>
              <a:rPr lang="zh-CN" altLang="en-US" dirty="0" smtClean="0"/>
              <a:t>上限</a:t>
            </a:r>
            <a:r>
              <a:rPr lang="en-US" altLang="zh-CN" dirty="0" smtClean="0"/>
              <a:t>253).</a:t>
            </a:r>
            <a:r>
              <a:rPr lang="zh-CN" altLang="en-US" dirty="0" smtClean="0"/>
              <a:t>上限越高性能越好</a:t>
            </a:r>
            <a:r>
              <a:rPr lang="en-US" altLang="zh-CN" dirty="0" smtClean="0"/>
              <a:t>,</a:t>
            </a:r>
            <a:r>
              <a:rPr lang="zh-CN" altLang="en-US" dirty="0" smtClean="0"/>
              <a:t>但是对于</a:t>
            </a:r>
            <a:r>
              <a:rPr lang="en-US" altLang="zh-CN" dirty="0" smtClean="0"/>
              <a:t>SCSI</a:t>
            </a:r>
            <a:r>
              <a:rPr lang="zh-CN" altLang="en-US" dirty="0" smtClean="0"/>
              <a:t>设备较多的系统来说可能造成内存分配失败</a:t>
            </a:r>
            <a:r>
              <a:rPr lang="en-US" altLang="zh-CN" dirty="0" smtClean="0"/>
              <a:t>.</a:t>
            </a:r>
            <a:r>
              <a:rPr lang="zh-CN" altLang="en-US" dirty="0" smtClean="0"/>
              <a:t>此值还可以通过</a:t>
            </a:r>
            <a:r>
              <a:rPr lang="en-US" altLang="zh-CN" dirty="0" err="1" smtClean="0"/>
              <a:t>tag_info</a:t>
            </a:r>
            <a:r>
              <a:rPr lang="zh-CN" altLang="en-US" dirty="0" smtClean="0"/>
              <a:t>内核引导参数指定 </a:t>
            </a:r>
          </a:p>
          <a:p>
            <a:pPr lvl="3" eaLnBrk="1" hangingPunct="1"/>
            <a:r>
              <a:rPr lang="en-US" altLang="zh-CN" dirty="0" smtClean="0"/>
              <a:t>Initial bus reset delay in </a:t>
            </a:r>
            <a:r>
              <a:rPr lang="en-US" altLang="zh-CN" dirty="0" err="1" smtClean="0"/>
              <a:t>milli</a:t>
            </a:r>
            <a:r>
              <a:rPr lang="en-US" altLang="zh-CN" dirty="0" smtClean="0"/>
              <a:t>-seconds </a:t>
            </a:r>
          </a:p>
          <a:p>
            <a:pPr lvl="4" eaLnBrk="1" hangingPunct="1"/>
            <a:r>
              <a:rPr lang="zh-CN" altLang="en-US" dirty="0" smtClean="0"/>
              <a:t>初始总线</a:t>
            </a:r>
            <a:r>
              <a:rPr lang="en-US" altLang="zh-CN" dirty="0" smtClean="0"/>
              <a:t>reset</a:t>
            </a:r>
            <a:r>
              <a:rPr lang="zh-CN" altLang="en-US" dirty="0" smtClean="0"/>
              <a:t>之后的延时微秒数</a:t>
            </a:r>
            <a:r>
              <a:rPr lang="en-US" altLang="zh-CN" dirty="0" smtClean="0"/>
              <a:t>(</a:t>
            </a:r>
            <a:r>
              <a:rPr lang="zh-CN" altLang="en-US" dirty="0" smtClean="0"/>
              <a:t>默认</a:t>
            </a:r>
            <a:r>
              <a:rPr lang="en-US" altLang="zh-CN" dirty="0" smtClean="0"/>
              <a:t>5000) </a:t>
            </a:r>
          </a:p>
          <a:p>
            <a:pPr lvl="3" eaLnBrk="1" hangingPunct="1"/>
            <a:r>
              <a:rPr lang="en-US" altLang="zh-CN" dirty="0" smtClean="0"/>
              <a:t>Enable Read Streaming for All Targets </a:t>
            </a:r>
          </a:p>
          <a:p>
            <a:pPr lvl="4" eaLnBrk="1" hangingPunct="1"/>
            <a:r>
              <a:rPr lang="zh-CN" altLang="en-US" dirty="0" smtClean="0"/>
              <a:t>对所有的标记队列启用</a:t>
            </a:r>
            <a:r>
              <a:rPr lang="en-US" altLang="zh-CN" dirty="0" smtClean="0"/>
              <a:t>Read Streaming(</a:t>
            </a:r>
            <a:r>
              <a:rPr lang="zh-CN" altLang="en-US" dirty="0" smtClean="0"/>
              <a:t>可以增强效能</a:t>
            </a:r>
            <a:r>
              <a:rPr lang="en-US" altLang="zh-CN" dirty="0" smtClean="0"/>
              <a:t>,</a:t>
            </a:r>
            <a:r>
              <a:rPr lang="zh-CN" altLang="en-US" dirty="0" smtClean="0"/>
              <a:t>但是在一些</a:t>
            </a:r>
            <a:r>
              <a:rPr lang="en-US" altLang="zh-CN" dirty="0" smtClean="0"/>
              <a:t>Adaptec</a:t>
            </a:r>
            <a:r>
              <a:rPr lang="zh-CN" altLang="en-US" dirty="0" smtClean="0"/>
              <a:t>早期的</a:t>
            </a:r>
            <a:r>
              <a:rPr lang="en-US" altLang="zh-CN" dirty="0" smtClean="0"/>
              <a:t>U320</a:t>
            </a:r>
            <a:r>
              <a:rPr lang="zh-CN" altLang="en-US" dirty="0" smtClean="0"/>
              <a:t>产品上有缺陷</a:t>
            </a:r>
            <a:r>
              <a:rPr lang="en-US" altLang="zh-CN" dirty="0" smtClean="0"/>
              <a:t>),</a:t>
            </a:r>
            <a:r>
              <a:rPr lang="zh-CN" altLang="en-US" dirty="0" smtClean="0"/>
              <a:t>此特性还可以通过</a:t>
            </a:r>
            <a:r>
              <a:rPr lang="en-US" altLang="zh-CN" dirty="0" err="1" smtClean="0"/>
              <a:t>rd_strm</a:t>
            </a:r>
            <a:r>
              <a:rPr lang="zh-CN" altLang="en-US" dirty="0" smtClean="0"/>
              <a:t>内核引导参数指定 </a:t>
            </a:r>
          </a:p>
          <a:p>
            <a:pPr lvl="3" eaLnBrk="1" hangingPunct="1"/>
            <a:r>
              <a:rPr lang="en-US" altLang="zh-CN" dirty="0" smtClean="0"/>
              <a:t>Compile in Debugging Code </a:t>
            </a:r>
          </a:p>
          <a:p>
            <a:pPr lvl="4" eaLnBrk="1" hangingPunct="1"/>
            <a:r>
              <a:rPr lang="zh-CN" altLang="en-US" dirty="0" smtClean="0"/>
              <a:t>仅用于调试 </a:t>
            </a:r>
          </a:p>
          <a:p>
            <a:pPr lvl="3" eaLnBrk="1" hangingPunct="1"/>
            <a:r>
              <a:rPr lang="en-US" altLang="zh-CN" dirty="0" smtClean="0"/>
              <a:t>Debug code enable mask (16383 for all debugging) </a:t>
            </a:r>
          </a:p>
          <a:p>
            <a:pPr lvl="4" eaLnBrk="1" hangingPunct="1"/>
            <a:r>
              <a:rPr lang="zh-CN" altLang="en-US" dirty="0" smtClean="0"/>
              <a:t>出错代码的掩码</a:t>
            </a:r>
            <a:r>
              <a:rPr lang="en-US" altLang="zh-CN" dirty="0" smtClean="0"/>
              <a:t>,0</a:t>
            </a:r>
            <a:r>
              <a:rPr lang="zh-CN" altLang="en-US" dirty="0" smtClean="0"/>
              <a:t>表示禁止所有</a:t>
            </a:r>
            <a:r>
              <a:rPr lang="en-US" altLang="zh-CN" dirty="0" smtClean="0"/>
              <a:t>,16383</a:t>
            </a:r>
            <a:r>
              <a:rPr lang="zh-CN" altLang="en-US" dirty="0" smtClean="0"/>
              <a:t>表示打开所有 </a:t>
            </a:r>
          </a:p>
          <a:p>
            <a:pPr lvl="3" eaLnBrk="1" hangingPunct="1"/>
            <a:r>
              <a:rPr lang="en-US" altLang="zh-CN" dirty="0" smtClean="0"/>
              <a:t>Decode registers during diagnostics </a:t>
            </a:r>
          </a:p>
          <a:p>
            <a:pPr lvl="4" eaLnBrk="1" hangingPunct="1"/>
            <a:r>
              <a:rPr lang="zh-CN" altLang="en-US" dirty="0" smtClean="0"/>
              <a:t>将出错代码的解释内容编译进去</a:t>
            </a:r>
            <a:r>
              <a:rPr lang="en-US" altLang="zh-CN" dirty="0" smtClean="0"/>
              <a:t>,</a:t>
            </a:r>
            <a:r>
              <a:rPr lang="zh-CN" altLang="en-US" dirty="0" smtClean="0"/>
              <a:t>这样就不需要查看</a:t>
            </a:r>
            <a:r>
              <a:rPr lang="en-US" altLang="zh-CN" dirty="0" smtClean="0"/>
              <a:t>aic7xxx.reg</a:t>
            </a:r>
            <a:r>
              <a:rPr lang="zh-CN" altLang="en-US" dirty="0" smtClean="0"/>
              <a:t>中的出错代码表以确定出错代码的含意了 </a:t>
            </a:r>
          </a:p>
          <a:p>
            <a:pPr lvl="1" eaLnBrk="1" hangingPunct="1"/>
            <a:r>
              <a:rPr lang="en-US" altLang="zh-CN" dirty="0" smtClean="0"/>
              <a:t>PCMCIA SCSI adapter support </a:t>
            </a:r>
          </a:p>
          <a:p>
            <a:pPr lvl="2" eaLnBrk="1" hangingPunct="1"/>
            <a:r>
              <a:rPr lang="zh-CN" altLang="en-US" dirty="0" smtClean="0"/>
              <a:t>通过</a:t>
            </a:r>
            <a:r>
              <a:rPr lang="en-US" altLang="zh-CN" dirty="0" smtClean="0"/>
              <a:t>PCMCIA</a:t>
            </a:r>
            <a:r>
              <a:rPr lang="zh-CN" altLang="en-US" dirty="0" smtClean="0"/>
              <a:t>卡与计算机连接的</a:t>
            </a:r>
            <a:r>
              <a:rPr lang="en-US" altLang="zh-CN" dirty="0" smtClean="0"/>
              <a:t>SCSI</a:t>
            </a:r>
            <a:r>
              <a:rPr lang="zh-CN" altLang="en-US" dirty="0" smtClean="0"/>
              <a:t>设备 </a:t>
            </a:r>
          </a:p>
          <a:p>
            <a:pPr eaLnBrk="1" hangingPunct="1"/>
            <a:r>
              <a:rPr lang="en-US" altLang="zh-CN" dirty="0" smtClean="0"/>
              <a:t>Serial ATA and Parallel ATA drivers </a:t>
            </a:r>
          </a:p>
          <a:p>
            <a:pPr lvl="1" eaLnBrk="1" hangingPunct="1"/>
            <a:r>
              <a:rPr lang="en-US" altLang="zh-CN" dirty="0" smtClean="0"/>
              <a:t>SATA</a:t>
            </a:r>
            <a:r>
              <a:rPr lang="zh-CN" altLang="en-US" dirty="0" smtClean="0"/>
              <a:t>与</a:t>
            </a:r>
            <a:r>
              <a:rPr lang="en-US" altLang="zh-CN" dirty="0" smtClean="0"/>
              <a:t>PATA</a:t>
            </a:r>
            <a:r>
              <a:rPr lang="zh-CN" altLang="en-US" dirty="0" smtClean="0"/>
              <a:t>设备 </a:t>
            </a:r>
          </a:p>
          <a:p>
            <a:pPr lvl="1" eaLnBrk="1" hangingPunct="1"/>
            <a:r>
              <a:rPr lang="en-US" altLang="zh-CN" dirty="0" smtClean="0"/>
              <a:t>ATA device support </a:t>
            </a:r>
          </a:p>
          <a:p>
            <a:pPr lvl="2" eaLnBrk="1" hangingPunct="1"/>
            <a:r>
              <a:rPr lang="en-US" altLang="zh-CN" dirty="0" smtClean="0"/>
              <a:t>SATA</a:t>
            </a:r>
            <a:r>
              <a:rPr lang="zh-CN" altLang="en-US" dirty="0" smtClean="0"/>
              <a:t>或</a:t>
            </a:r>
            <a:r>
              <a:rPr lang="en-US" altLang="zh-CN" dirty="0" smtClean="0"/>
              <a:t>PATA</a:t>
            </a:r>
            <a:r>
              <a:rPr lang="zh-CN" altLang="en-US" dirty="0" smtClean="0"/>
              <a:t>接口的硬盘或光驱等设备 </a:t>
            </a:r>
          </a:p>
          <a:p>
            <a:pPr lvl="2" eaLnBrk="1" hangingPunct="1"/>
            <a:r>
              <a:rPr lang="en-US" altLang="zh-CN" dirty="0" smtClean="0"/>
              <a:t>AHCI SATA support </a:t>
            </a:r>
          </a:p>
          <a:p>
            <a:pPr lvl="3" eaLnBrk="1" hangingPunct="1"/>
            <a:r>
              <a:rPr lang="en-US" altLang="zh-CN" dirty="0" smtClean="0"/>
              <a:t>SATA</a:t>
            </a:r>
            <a:r>
              <a:rPr lang="zh-CN" altLang="en-US" dirty="0" smtClean="0"/>
              <a:t>高级主机控制器接口</a:t>
            </a:r>
            <a:r>
              <a:rPr lang="en-US" altLang="zh-CN" dirty="0" smtClean="0"/>
              <a:t>.</a:t>
            </a:r>
            <a:r>
              <a:rPr lang="zh-CN" altLang="en-US" dirty="0" smtClean="0"/>
              <a:t>要使用</a:t>
            </a:r>
            <a:r>
              <a:rPr lang="en-US" altLang="zh-CN" dirty="0" smtClean="0"/>
              <a:t>NCQ</a:t>
            </a:r>
            <a:r>
              <a:rPr lang="zh-CN" altLang="en-US" dirty="0" smtClean="0"/>
              <a:t>功能就必须选中它</a:t>
            </a:r>
            <a:r>
              <a:rPr lang="en-US" altLang="zh-CN" dirty="0" smtClean="0"/>
              <a:t>,</a:t>
            </a:r>
            <a:r>
              <a:rPr lang="zh-CN" altLang="en-US" dirty="0" smtClean="0"/>
              <a:t>另外</a:t>
            </a:r>
            <a:r>
              <a:rPr lang="en-US" altLang="zh-CN" dirty="0" smtClean="0"/>
              <a:t>BIOS</a:t>
            </a:r>
            <a:r>
              <a:rPr lang="zh-CN" altLang="en-US" dirty="0" smtClean="0"/>
              <a:t>中的</a:t>
            </a:r>
            <a:r>
              <a:rPr lang="en-US" altLang="zh-CN" dirty="0" smtClean="0"/>
              <a:t>SATA</a:t>
            </a:r>
            <a:r>
              <a:rPr lang="zh-CN" altLang="en-US" dirty="0" smtClean="0"/>
              <a:t>工作模式亦要选</a:t>
            </a:r>
            <a:r>
              <a:rPr lang="en-US" altLang="zh-CN" dirty="0" smtClean="0"/>
              <a:t>AHCI</a:t>
            </a:r>
            <a:r>
              <a:rPr lang="zh-CN" altLang="en-US" dirty="0" smtClean="0"/>
              <a:t>模式 </a:t>
            </a:r>
          </a:p>
          <a:p>
            <a:pPr lvl="2" eaLnBrk="1" hangingPunct="1"/>
            <a:r>
              <a:rPr lang="en-US" altLang="zh-CN" dirty="0" smtClean="0"/>
              <a:t>Generic ATA support </a:t>
            </a:r>
          </a:p>
          <a:p>
            <a:pPr lvl="3" eaLnBrk="1" hangingPunct="1"/>
            <a:r>
              <a:rPr lang="zh-CN" altLang="en-US" dirty="0" smtClean="0"/>
              <a:t>基于新的</a:t>
            </a:r>
            <a:r>
              <a:rPr lang="en-US" altLang="zh-CN" dirty="0" smtClean="0"/>
              <a:t>ATA</a:t>
            </a:r>
            <a:r>
              <a:rPr lang="zh-CN" altLang="en-US" dirty="0" smtClean="0"/>
              <a:t>层的通用</a:t>
            </a:r>
            <a:r>
              <a:rPr lang="en-US" altLang="zh-CN" dirty="0" smtClean="0"/>
              <a:t>ATA</a:t>
            </a:r>
            <a:r>
              <a:rPr lang="zh-CN" altLang="en-US" dirty="0" smtClean="0"/>
              <a:t>控制器驱动</a:t>
            </a:r>
            <a:r>
              <a:rPr lang="en-US" altLang="zh-CN" dirty="0" smtClean="0"/>
              <a:t>,</a:t>
            </a:r>
            <a:r>
              <a:rPr lang="zh-CN" altLang="en-US" dirty="0" smtClean="0"/>
              <a:t>仅在你的芯片组在列表中找不到时才需要 </a:t>
            </a:r>
          </a:p>
          <a:p>
            <a:pPr lvl="2" eaLnBrk="1" hangingPunct="1"/>
            <a:r>
              <a:rPr lang="en-US" altLang="zh-CN" dirty="0" smtClean="0"/>
              <a:t>{</a:t>
            </a:r>
            <a:r>
              <a:rPr lang="zh-CN" altLang="en-US" dirty="0" smtClean="0"/>
              <a:t>此处省略的部分按照自己主板上实际使用的芯片组进行选择</a:t>
            </a:r>
            <a:r>
              <a:rPr lang="en-US" altLang="zh-CN" dirty="0" smtClean="0"/>
              <a:t>} </a:t>
            </a:r>
          </a:p>
          <a:p>
            <a:pPr eaLnBrk="1" hangingPunct="1"/>
            <a:r>
              <a:rPr lang="en-US" altLang="zh-CN" dirty="0" smtClean="0"/>
              <a:t>Old CD-ROM drivers (not SCSI, not IDE) </a:t>
            </a:r>
          </a:p>
          <a:p>
            <a:pPr lvl="1" eaLnBrk="1" hangingPunct="1"/>
            <a:r>
              <a:rPr lang="zh-CN" altLang="en-US" dirty="0" smtClean="0"/>
              <a:t>老旧的</a:t>
            </a:r>
            <a:r>
              <a:rPr lang="en-US" altLang="zh-CN" dirty="0" smtClean="0"/>
              <a:t>CD-ROM</a:t>
            </a:r>
            <a:r>
              <a:rPr lang="zh-CN" altLang="en-US" dirty="0" smtClean="0"/>
              <a:t>驱动</a:t>
            </a:r>
            <a:r>
              <a:rPr lang="en-US" altLang="zh-CN" dirty="0" smtClean="0"/>
              <a:t>,</a:t>
            </a:r>
            <a:r>
              <a:rPr lang="zh-CN" altLang="en-US" dirty="0" smtClean="0"/>
              <a:t>这种</a:t>
            </a:r>
            <a:r>
              <a:rPr lang="en-US" altLang="zh-CN" dirty="0" smtClean="0"/>
              <a:t>CD-ROM</a:t>
            </a:r>
            <a:r>
              <a:rPr lang="zh-CN" altLang="en-US" dirty="0" smtClean="0"/>
              <a:t>既不使用</a:t>
            </a:r>
            <a:r>
              <a:rPr lang="en-US" altLang="zh-CN" dirty="0" smtClean="0"/>
              <a:t>SCSI</a:t>
            </a:r>
            <a:r>
              <a:rPr lang="zh-CN" altLang="en-US" dirty="0" smtClean="0"/>
              <a:t>接口</a:t>
            </a:r>
            <a:r>
              <a:rPr lang="en-US" altLang="zh-CN" dirty="0" smtClean="0"/>
              <a:t>,</a:t>
            </a:r>
            <a:r>
              <a:rPr lang="zh-CN" altLang="en-US" dirty="0" smtClean="0"/>
              <a:t>也不使用</a:t>
            </a:r>
            <a:r>
              <a:rPr lang="en-US" altLang="zh-CN" dirty="0" smtClean="0"/>
              <a:t>IDE</a:t>
            </a:r>
            <a:r>
              <a:rPr lang="zh-CN" altLang="en-US" dirty="0" smtClean="0"/>
              <a:t>接口 </a:t>
            </a:r>
          </a:p>
          <a:p>
            <a:pPr eaLnBrk="1" hangingPunct="1"/>
            <a:r>
              <a:rPr lang="en-US" altLang="zh-CN" dirty="0" smtClean="0"/>
              <a:t>Multi-device support (RAID and LVM) </a:t>
            </a:r>
          </a:p>
          <a:p>
            <a:pPr lvl="1" eaLnBrk="1" hangingPunct="1"/>
            <a:r>
              <a:rPr lang="zh-CN" altLang="en-US" dirty="0" smtClean="0"/>
              <a:t>多设备支持</a:t>
            </a:r>
            <a:r>
              <a:rPr lang="en-US" altLang="zh-CN" dirty="0" smtClean="0"/>
              <a:t>(RAID</a:t>
            </a:r>
            <a:r>
              <a:rPr lang="zh-CN" altLang="en-US" dirty="0" smtClean="0"/>
              <a:t>和</a:t>
            </a:r>
            <a:r>
              <a:rPr lang="en-US" altLang="zh-CN" dirty="0" smtClean="0"/>
              <a:t>LVM).RAID</a:t>
            </a:r>
            <a:r>
              <a:rPr lang="zh-CN" altLang="en-US" dirty="0" smtClean="0"/>
              <a:t>和</a:t>
            </a:r>
            <a:r>
              <a:rPr lang="en-US" altLang="zh-CN" dirty="0" smtClean="0"/>
              <a:t>LVM</a:t>
            </a:r>
            <a:r>
              <a:rPr lang="zh-CN" altLang="en-US" dirty="0" smtClean="0"/>
              <a:t>的功能是使多个物理设备组建成一个单独的逻辑磁盘 </a:t>
            </a:r>
          </a:p>
          <a:p>
            <a:pPr lvl="1" eaLnBrk="1" hangingPunct="1"/>
            <a:r>
              <a:rPr lang="en-US" altLang="zh-CN" dirty="0" smtClean="0"/>
              <a:t>RAID support </a:t>
            </a:r>
          </a:p>
          <a:p>
            <a:pPr lvl="2" eaLnBrk="1" hangingPunct="1"/>
            <a:r>
              <a:rPr lang="zh-CN" altLang="en-US" dirty="0" smtClean="0"/>
              <a:t>软件</a:t>
            </a:r>
            <a:r>
              <a:rPr lang="en-US" altLang="zh-CN" dirty="0" smtClean="0"/>
              <a:t>RAID(</a:t>
            </a:r>
            <a:r>
              <a:rPr lang="zh-CN" altLang="en-US" dirty="0" smtClean="0"/>
              <a:t>需要使用外部工具</a:t>
            </a:r>
            <a:r>
              <a:rPr lang="en-US" altLang="zh-CN" dirty="0" smtClean="0"/>
              <a:t>),</a:t>
            </a:r>
            <a:r>
              <a:rPr lang="zh-CN" altLang="en-US" dirty="0" smtClean="0"/>
              <a:t>若你有硬件</a:t>
            </a:r>
            <a:r>
              <a:rPr lang="en-US" altLang="zh-CN" dirty="0" smtClean="0"/>
              <a:t>RAID</a:t>
            </a:r>
            <a:r>
              <a:rPr lang="zh-CN" altLang="en-US" dirty="0" smtClean="0"/>
              <a:t>控制器</a:t>
            </a:r>
            <a:r>
              <a:rPr lang="en-US" altLang="zh-CN" dirty="0" smtClean="0"/>
              <a:t>,</a:t>
            </a:r>
            <a:r>
              <a:rPr lang="zh-CN" altLang="en-US" dirty="0" smtClean="0"/>
              <a:t>可以不选 </a:t>
            </a:r>
          </a:p>
          <a:p>
            <a:pPr lvl="2" eaLnBrk="1" hangingPunct="1"/>
            <a:r>
              <a:rPr lang="en-US" altLang="zh-CN" dirty="0" smtClean="0"/>
              <a:t>Linear (append) mode </a:t>
            </a:r>
          </a:p>
          <a:p>
            <a:pPr lvl="3" eaLnBrk="1" hangingPunct="1"/>
            <a:r>
              <a:rPr lang="zh-CN" altLang="en-US" dirty="0" smtClean="0"/>
              <a:t>追加模式</a:t>
            </a:r>
            <a:r>
              <a:rPr lang="en-US" altLang="zh-CN" dirty="0" smtClean="0"/>
              <a:t>(</a:t>
            </a:r>
            <a:r>
              <a:rPr lang="zh-CN" altLang="en-US" dirty="0" smtClean="0"/>
              <a:t>简单的将一个分区追加在另一个分区之后</a:t>
            </a:r>
            <a:r>
              <a:rPr lang="en-US" altLang="zh-CN" dirty="0" smtClean="0"/>
              <a:t>) </a:t>
            </a:r>
          </a:p>
          <a:p>
            <a:pPr lvl="2" eaLnBrk="1" hangingPunct="1"/>
            <a:r>
              <a:rPr lang="en-US" altLang="zh-CN" dirty="0" smtClean="0"/>
              <a:t>RAID-0 (striping) mode </a:t>
            </a:r>
          </a:p>
          <a:p>
            <a:pPr lvl="3" eaLnBrk="1" hangingPunct="1"/>
            <a:r>
              <a:rPr lang="en-US" altLang="zh-CN" dirty="0" smtClean="0"/>
              <a:t>RAID-0(</a:t>
            </a:r>
            <a:r>
              <a:rPr lang="zh-CN" altLang="en-US" dirty="0" smtClean="0"/>
              <a:t>等量分割</a:t>
            </a:r>
            <a:r>
              <a:rPr lang="en-US" altLang="zh-CN" dirty="0" smtClean="0"/>
              <a:t>)</a:t>
            </a:r>
            <a:r>
              <a:rPr lang="zh-CN" altLang="en-US" dirty="0" smtClean="0"/>
              <a:t>模式 </a:t>
            </a:r>
          </a:p>
          <a:p>
            <a:pPr lvl="2" eaLnBrk="1" hangingPunct="1"/>
            <a:r>
              <a:rPr lang="en-US" altLang="zh-CN" dirty="0" smtClean="0"/>
              <a:t>RAID-1 (mirroring) mode </a:t>
            </a:r>
          </a:p>
          <a:p>
            <a:pPr lvl="3" eaLnBrk="1" hangingPunct="1"/>
            <a:r>
              <a:rPr lang="en-US" altLang="zh-CN" dirty="0" smtClean="0"/>
              <a:t>RAID-1(</a:t>
            </a:r>
            <a:r>
              <a:rPr lang="zh-CN" altLang="en-US" dirty="0" smtClean="0"/>
              <a:t>镜像</a:t>
            </a:r>
            <a:r>
              <a:rPr lang="en-US" altLang="zh-CN" dirty="0" smtClean="0"/>
              <a:t>)</a:t>
            </a:r>
            <a:r>
              <a:rPr lang="zh-CN" altLang="en-US" dirty="0" smtClean="0"/>
              <a:t>模式 </a:t>
            </a:r>
          </a:p>
          <a:p>
            <a:pPr lvl="2" eaLnBrk="1" hangingPunct="1"/>
            <a:r>
              <a:rPr lang="en-US" altLang="zh-CN" dirty="0" smtClean="0"/>
              <a:t>RAID-10 (mirrored striping) mode </a:t>
            </a:r>
          </a:p>
          <a:p>
            <a:pPr lvl="3" eaLnBrk="1" hangingPunct="1"/>
            <a:r>
              <a:rPr lang="en-US" altLang="zh-CN" dirty="0" smtClean="0"/>
              <a:t>RAID 0+1</a:t>
            </a:r>
            <a:r>
              <a:rPr lang="zh-CN" altLang="en-US" dirty="0" smtClean="0"/>
              <a:t>模式 </a:t>
            </a:r>
          </a:p>
          <a:p>
            <a:pPr lvl="2" eaLnBrk="1" hangingPunct="1"/>
            <a:r>
              <a:rPr lang="en-US" altLang="zh-CN" dirty="0" smtClean="0"/>
              <a:t>RAID-4/RAID-5/RAID-6 mode </a:t>
            </a:r>
          </a:p>
          <a:p>
            <a:pPr lvl="3" eaLnBrk="1" hangingPunct="1"/>
            <a:r>
              <a:rPr lang="zh-CN" altLang="en-US" dirty="0" smtClean="0"/>
              <a:t>这些模式比较复杂</a:t>
            </a:r>
            <a:r>
              <a:rPr lang="en-US" altLang="zh-CN" dirty="0" smtClean="0"/>
              <a:t>,</a:t>
            </a:r>
            <a:r>
              <a:rPr lang="zh-CN" altLang="en-US" dirty="0" smtClean="0"/>
              <a:t>一般不用 </a:t>
            </a:r>
          </a:p>
          <a:p>
            <a:pPr lvl="3" eaLnBrk="1" hangingPunct="1"/>
            <a:r>
              <a:rPr lang="en-US" altLang="zh-CN" dirty="0" smtClean="0"/>
              <a:t>Support adding drives to a raid-5 array </a:t>
            </a:r>
          </a:p>
          <a:p>
            <a:pPr lvl="4" eaLnBrk="1" hangingPunct="1"/>
            <a:r>
              <a:rPr lang="en-US" altLang="zh-CN" dirty="0" smtClean="0"/>
              <a:t>RAID-5</a:t>
            </a:r>
            <a:r>
              <a:rPr lang="zh-CN" altLang="en-US" dirty="0" smtClean="0"/>
              <a:t>阵列可以通过添加额外的驱动器进行扩展</a:t>
            </a:r>
            <a:r>
              <a:rPr lang="en-US" altLang="zh-CN" dirty="0" smtClean="0"/>
              <a:t>(restriping),</a:t>
            </a:r>
            <a:r>
              <a:rPr lang="zh-CN" altLang="en-US" dirty="0" smtClean="0"/>
              <a:t>这个选项允许在线进行这样的操作</a:t>
            </a:r>
            <a:r>
              <a:rPr lang="en-US" altLang="zh-CN" dirty="0" smtClean="0"/>
              <a:t>,</a:t>
            </a:r>
            <a:r>
              <a:rPr lang="zh-CN" altLang="en-US" dirty="0" smtClean="0"/>
              <a:t>同时要求</a:t>
            </a:r>
            <a:r>
              <a:rPr lang="en-US" altLang="zh-CN" dirty="0" err="1" smtClean="0"/>
              <a:t>mdadm</a:t>
            </a:r>
            <a:r>
              <a:rPr lang="zh-CN" altLang="en-US" dirty="0" smtClean="0"/>
              <a:t>的版本大于</a:t>
            </a:r>
            <a:r>
              <a:rPr lang="en-US" altLang="zh-CN" dirty="0" smtClean="0"/>
              <a:t>2.4.1 </a:t>
            </a:r>
          </a:p>
          <a:p>
            <a:pPr lvl="2" eaLnBrk="1" hangingPunct="1"/>
            <a:r>
              <a:rPr lang="en-US" altLang="zh-CN" dirty="0" smtClean="0"/>
              <a:t>Multipath I/O support </a:t>
            </a:r>
          </a:p>
          <a:p>
            <a:pPr lvl="3" eaLnBrk="1" hangingPunct="1"/>
            <a:r>
              <a:rPr lang="zh-CN" altLang="en-US" dirty="0" smtClean="0"/>
              <a:t>多路</a:t>
            </a:r>
            <a:r>
              <a:rPr lang="en-US" altLang="zh-CN" dirty="0" smtClean="0"/>
              <a:t>IO</a:t>
            </a:r>
            <a:r>
              <a:rPr lang="zh-CN" altLang="en-US" dirty="0" smtClean="0"/>
              <a:t>支持是指在服务器和存储设备之间使用冗余的物理路径组件创建</a:t>
            </a:r>
            <a:r>
              <a:rPr lang="en-US" altLang="zh-CN" dirty="0" smtClean="0"/>
              <a:t>"</a:t>
            </a:r>
            <a:r>
              <a:rPr lang="zh-CN" altLang="en-US" dirty="0" smtClean="0"/>
              <a:t>逻辑路径</a:t>
            </a:r>
            <a:r>
              <a:rPr lang="en-US" altLang="zh-CN" dirty="0" smtClean="0"/>
              <a:t>",</a:t>
            </a:r>
            <a:r>
              <a:rPr lang="zh-CN" altLang="en-US" dirty="0" smtClean="0"/>
              <a:t>如果这些组件发生故障并造成路径失败</a:t>
            </a:r>
            <a:r>
              <a:rPr lang="en-US" altLang="zh-CN" dirty="0" smtClean="0"/>
              <a:t>,</a:t>
            </a:r>
            <a:r>
              <a:rPr lang="zh-CN" altLang="en-US" dirty="0" smtClean="0"/>
              <a:t>多路径逻辑将为</a:t>
            </a:r>
            <a:r>
              <a:rPr lang="en-US" altLang="zh-CN" dirty="0" smtClean="0"/>
              <a:t>I/O</a:t>
            </a:r>
            <a:r>
              <a:rPr lang="zh-CN" altLang="en-US" dirty="0" smtClean="0"/>
              <a:t>使用备用路径以使应用程序仍然可以访问其数据 </a:t>
            </a:r>
          </a:p>
          <a:p>
            <a:pPr lvl="2" eaLnBrk="1" hangingPunct="1"/>
            <a:r>
              <a:rPr lang="en-US" altLang="zh-CN" dirty="0" smtClean="0"/>
              <a:t>Faulty test module for MD </a:t>
            </a:r>
          </a:p>
          <a:p>
            <a:pPr lvl="3" eaLnBrk="1" hangingPunct="1"/>
            <a:r>
              <a:rPr lang="zh-CN" altLang="en-US" dirty="0" smtClean="0"/>
              <a:t>用于</a:t>
            </a:r>
            <a:r>
              <a:rPr lang="en-US" altLang="zh-CN" dirty="0" smtClean="0"/>
              <a:t>MD(Multi-device)</a:t>
            </a:r>
            <a:r>
              <a:rPr lang="zh-CN" altLang="en-US" dirty="0" smtClean="0"/>
              <a:t>的缺陷测试模块 </a:t>
            </a:r>
          </a:p>
          <a:p>
            <a:pPr lvl="1" eaLnBrk="1" hangingPunct="1"/>
            <a:r>
              <a:rPr lang="en-US" altLang="zh-CN" dirty="0" smtClean="0"/>
              <a:t>Device </a:t>
            </a:r>
            <a:r>
              <a:rPr lang="en-US" altLang="zh-CN" dirty="0" err="1" smtClean="0"/>
              <a:t>mapper</a:t>
            </a:r>
            <a:r>
              <a:rPr lang="en-US" altLang="zh-CN" dirty="0" smtClean="0"/>
              <a:t> support </a:t>
            </a:r>
          </a:p>
          <a:p>
            <a:pPr lvl="2" eaLnBrk="1" hangingPunct="1"/>
            <a:r>
              <a:rPr lang="en-US" altLang="zh-CN" dirty="0" smtClean="0"/>
              <a:t>Device-</a:t>
            </a:r>
            <a:r>
              <a:rPr lang="en-US" altLang="zh-CN" dirty="0" err="1" smtClean="0"/>
              <a:t>mapper</a:t>
            </a:r>
            <a:r>
              <a:rPr lang="zh-CN" altLang="en-US" dirty="0" smtClean="0"/>
              <a:t>是一个底层的卷管理器</a:t>
            </a:r>
            <a:r>
              <a:rPr lang="en-US" altLang="zh-CN" dirty="0" smtClean="0"/>
              <a:t>,</a:t>
            </a:r>
            <a:r>
              <a:rPr lang="zh-CN" altLang="en-US" dirty="0" smtClean="0"/>
              <a:t>不用</a:t>
            </a:r>
            <a:r>
              <a:rPr lang="en-US" altLang="zh-CN" dirty="0" smtClean="0"/>
              <a:t>LVM</a:t>
            </a:r>
            <a:r>
              <a:rPr lang="zh-CN" altLang="en-US" dirty="0" smtClean="0"/>
              <a:t>就别选了 </a:t>
            </a:r>
          </a:p>
          <a:p>
            <a:pPr eaLnBrk="1" hangingPunct="1"/>
            <a:r>
              <a:rPr lang="en-US" altLang="zh-CN" dirty="0" smtClean="0"/>
              <a:t>Fusion MPT device support </a:t>
            </a:r>
          </a:p>
          <a:p>
            <a:pPr lvl="1" eaLnBrk="1" hangingPunct="1"/>
            <a:r>
              <a:rPr lang="en-US" altLang="zh-CN" dirty="0" smtClean="0"/>
              <a:t>Fusion MPT</a:t>
            </a:r>
            <a:r>
              <a:rPr lang="zh-CN" altLang="en-US" dirty="0" smtClean="0"/>
              <a:t>设备支持 </a:t>
            </a:r>
          </a:p>
          <a:p>
            <a:pPr eaLnBrk="1" hangingPunct="1"/>
            <a:r>
              <a:rPr lang="en-US" altLang="zh-CN" dirty="0" smtClean="0"/>
              <a:t>IEEE 1394 (FireWire) support </a:t>
            </a:r>
          </a:p>
          <a:p>
            <a:pPr lvl="1" eaLnBrk="1" hangingPunct="1"/>
            <a:r>
              <a:rPr lang="en-US" altLang="zh-CN" dirty="0" smtClean="0"/>
              <a:t>IEEE 1394(</a:t>
            </a:r>
            <a:r>
              <a:rPr lang="zh-CN" altLang="en-US" dirty="0" smtClean="0"/>
              <a:t>火线</a:t>
            </a:r>
            <a:r>
              <a:rPr lang="en-US" altLang="zh-CN" dirty="0" smtClean="0"/>
              <a:t>) </a:t>
            </a:r>
          </a:p>
          <a:p>
            <a:pPr eaLnBrk="1" hangingPunct="1"/>
            <a:r>
              <a:rPr lang="en-US" altLang="zh-CN" dirty="0" smtClean="0"/>
              <a:t>I2O device support </a:t>
            </a:r>
          </a:p>
          <a:p>
            <a:pPr lvl="1" eaLnBrk="1" hangingPunct="1"/>
            <a:r>
              <a:rPr lang="en-US" altLang="zh-CN" dirty="0" smtClean="0"/>
              <a:t>I2O(</a:t>
            </a:r>
            <a:r>
              <a:rPr lang="zh-CN" altLang="en-US" dirty="0" smtClean="0"/>
              <a:t>智能</a:t>
            </a:r>
            <a:r>
              <a:rPr lang="en-US" altLang="zh-CN" dirty="0" smtClean="0"/>
              <a:t>IO)</a:t>
            </a:r>
            <a:r>
              <a:rPr lang="zh-CN" altLang="en-US" dirty="0" smtClean="0"/>
              <a:t>设备使用专门的</a:t>
            </a:r>
            <a:r>
              <a:rPr lang="en-US" altLang="zh-CN" dirty="0" smtClean="0"/>
              <a:t>I/O</a:t>
            </a:r>
            <a:r>
              <a:rPr lang="zh-CN" altLang="en-US" dirty="0" smtClean="0"/>
              <a:t>处理器负责中断处理</a:t>
            </a:r>
            <a:r>
              <a:rPr lang="en-US" altLang="zh-CN" dirty="0" smtClean="0"/>
              <a:t>/</a:t>
            </a:r>
            <a:r>
              <a:rPr lang="zh-CN" altLang="en-US" dirty="0" smtClean="0"/>
              <a:t>缓冲存取</a:t>
            </a:r>
            <a:r>
              <a:rPr lang="en-US" altLang="zh-CN" dirty="0" smtClean="0"/>
              <a:t>/</a:t>
            </a:r>
            <a:r>
              <a:rPr lang="zh-CN" altLang="en-US" dirty="0" smtClean="0"/>
              <a:t>数据传输等烦琐任务以减少</a:t>
            </a:r>
            <a:r>
              <a:rPr lang="en-US" altLang="zh-CN" dirty="0" smtClean="0"/>
              <a:t>CPU</a:t>
            </a:r>
            <a:r>
              <a:rPr lang="zh-CN" altLang="en-US" dirty="0" smtClean="0"/>
              <a:t>占用</a:t>
            </a:r>
            <a:r>
              <a:rPr lang="en-US" altLang="zh-CN" dirty="0" smtClean="0"/>
              <a:t>,</a:t>
            </a:r>
            <a:r>
              <a:rPr lang="zh-CN" altLang="en-US" dirty="0" smtClean="0"/>
              <a:t>一般的主板上没这种东西 </a:t>
            </a:r>
          </a:p>
          <a:p>
            <a:pPr eaLnBrk="1" hangingPunct="1"/>
            <a:r>
              <a:rPr lang="en-US" altLang="zh-CN" dirty="0" smtClean="0"/>
              <a:t>Network device support </a:t>
            </a:r>
          </a:p>
          <a:p>
            <a:pPr lvl="1" eaLnBrk="1" hangingPunct="1"/>
            <a:r>
              <a:rPr lang="zh-CN" altLang="en-US" dirty="0" smtClean="0"/>
              <a:t>网络设备 </a:t>
            </a:r>
          </a:p>
          <a:p>
            <a:pPr lvl="1" eaLnBrk="1" hangingPunct="1"/>
            <a:r>
              <a:rPr lang="en-US" altLang="zh-CN" dirty="0" smtClean="0"/>
              <a:t>Network device support </a:t>
            </a:r>
          </a:p>
          <a:p>
            <a:pPr lvl="2" eaLnBrk="1" hangingPunct="1"/>
            <a:r>
              <a:rPr lang="zh-CN" altLang="en-US" dirty="0" smtClean="0"/>
              <a:t>网络设备支持</a:t>
            </a:r>
            <a:r>
              <a:rPr lang="en-US" altLang="zh-CN" dirty="0" smtClean="0"/>
              <a:t>,</a:t>
            </a:r>
            <a:r>
              <a:rPr lang="zh-CN" altLang="en-US" dirty="0" smtClean="0"/>
              <a:t>当然要选啦 </a:t>
            </a:r>
          </a:p>
          <a:p>
            <a:pPr lvl="2" eaLnBrk="1" hangingPunct="1"/>
            <a:r>
              <a:rPr lang="en-US" altLang="zh-CN" dirty="0" smtClean="0"/>
              <a:t>Intermediate Functional Block support </a:t>
            </a:r>
          </a:p>
          <a:p>
            <a:pPr lvl="3" eaLnBrk="1" hangingPunct="1"/>
            <a:r>
              <a:rPr lang="zh-CN" altLang="en-US" dirty="0" smtClean="0"/>
              <a:t>这是一个中间层驱动</a:t>
            </a:r>
            <a:r>
              <a:rPr lang="en-US" altLang="zh-CN" dirty="0" smtClean="0"/>
              <a:t>,</a:t>
            </a:r>
            <a:r>
              <a:rPr lang="zh-CN" altLang="en-US" dirty="0" smtClean="0"/>
              <a:t>可以用来灵活的配置资源共享</a:t>
            </a:r>
            <a:r>
              <a:rPr lang="en-US" altLang="zh-CN" dirty="0" smtClean="0"/>
              <a:t>,</a:t>
            </a:r>
            <a:r>
              <a:rPr lang="zh-CN" altLang="en-US" dirty="0" smtClean="0"/>
              <a:t>看不懂的可以不选 </a:t>
            </a:r>
          </a:p>
          <a:p>
            <a:pPr lvl="2" eaLnBrk="1" hangingPunct="1"/>
            <a:r>
              <a:rPr lang="en-US" altLang="zh-CN" dirty="0" smtClean="0"/>
              <a:t>Dummy net driver support </a:t>
            </a:r>
          </a:p>
          <a:p>
            <a:pPr lvl="3" eaLnBrk="1" hangingPunct="1"/>
            <a:r>
              <a:rPr lang="zh-CN" altLang="en-US" dirty="0" smtClean="0"/>
              <a:t>哑接口网络</a:t>
            </a:r>
            <a:r>
              <a:rPr lang="en-US" altLang="zh-CN" dirty="0" smtClean="0"/>
              <a:t>,</a:t>
            </a:r>
            <a:r>
              <a:rPr lang="zh-CN" altLang="en-US" dirty="0" smtClean="0"/>
              <a:t>使用</a:t>
            </a:r>
            <a:r>
              <a:rPr lang="en-US" altLang="zh-CN" dirty="0" smtClean="0"/>
              <a:t>SLIP</a:t>
            </a:r>
            <a:r>
              <a:rPr lang="zh-CN" altLang="en-US" dirty="0" smtClean="0"/>
              <a:t>或</a:t>
            </a:r>
            <a:r>
              <a:rPr lang="en-US" altLang="zh-CN" dirty="0" smtClean="0"/>
              <a:t>PPP</a:t>
            </a:r>
            <a:r>
              <a:rPr lang="zh-CN" altLang="en-US" dirty="0" smtClean="0"/>
              <a:t>传输协议</a:t>
            </a:r>
            <a:r>
              <a:rPr lang="en-US" altLang="zh-CN" dirty="0" smtClean="0"/>
              <a:t>(</a:t>
            </a:r>
            <a:r>
              <a:rPr lang="zh-CN" altLang="en-US" dirty="0" smtClean="0"/>
              <a:t>如</a:t>
            </a:r>
            <a:r>
              <a:rPr lang="en-US" altLang="zh-CN" dirty="0" smtClean="0"/>
              <a:t>ADSL</a:t>
            </a:r>
            <a:r>
              <a:rPr lang="zh-CN" altLang="en-US" dirty="0" smtClean="0"/>
              <a:t>用户</a:t>
            </a:r>
            <a:r>
              <a:rPr lang="en-US" altLang="zh-CN" dirty="0" smtClean="0"/>
              <a:t>)</a:t>
            </a:r>
            <a:r>
              <a:rPr lang="zh-CN" altLang="en-US" dirty="0" smtClean="0"/>
              <a:t>的需要它 </a:t>
            </a:r>
          </a:p>
          <a:p>
            <a:pPr lvl="2" eaLnBrk="1" hangingPunct="1"/>
            <a:r>
              <a:rPr lang="en-US" altLang="zh-CN" dirty="0" smtClean="0"/>
              <a:t>Bonding driver support </a:t>
            </a:r>
          </a:p>
          <a:p>
            <a:pPr lvl="3" eaLnBrk="1" hangingPunct="1"/>
            <a:r>
              <a:rPr lang="zh-CN" altLang="en-US" dirty="0" smtClean="0"/>
              <a:t>将多个以太网通道绑定为一个</a:t>
            </a:r>
            <a:r>
              <a:rPr lang="en-US" altLang="zh-CN" dirty="0" smtClean="0"/>
              <a:t>,</a:t>
            </a:r>
            <a:r>
              <a:rPr lang="zh-CN" altLang="en-US" dirty="0" smtClean="0"/>
              <a:t>也就是两块网卡具有相同的</a:t>
            </a:r>
            <a:r>
              <a:rPr lang="en-US" altLang="zh-CN" dirty="0" smtClean="0"/>
              <a:t>IP</a:t>
            </a:r>
            <a:r>
              <a:rPr lang="zh-CN" altLang="en-US" dirty="0" smtClean="0"/>
              <a:t>地址并且聚合成一个逻辑链路工作</a:t>
            </a:r>
            <a:r>
              <a:rPr lang="en-US" altLang="zh-CN" dirty="0" smtClean="0"/>
              <a:t>,</a:t>
            </a:r>
            <a:r>
              <a:rPr lang="zh-CN" altLang="en-US" dirty="0" smtClean="0"/>
              <a:t>可以用来实现负载均衡或硬件冗余 </a:t>
            </a:r>
          </a:p>
          <a:p>
            <a:pPr lvl="2" eaLnBrk="1" hangingPunct="1"/>
            <a:r>
              <a:rPr lang="en-US" altLang="zh-CN" dirty="0" smtClean="0"/>
              <a:t>EQL (serial line load balancing) support </a:t>
            </a:r>
          </a:p>
          <a:p>
            <a:pPr lvl="3" eaLnBrk="1" hangingPunct="1"/>
            <a:r>
              <a:rPr lang="zh-CN" altLang="en-US" dirty="0" smtClean="0"/>
              <a:t>串行线路的负载均衡</a:t>
            </a:r>
            <a:r>
              <a:rPr lang="en-US" altLang="zh-CN" dirty="0" smtClean="0"/>
              <a:t>.</a:t>
            </a:r>
            <a:r>
              <a:rPr lang="zh-CN" altLang="en-US" dirty="0" smtClean="0"/>
              <a:t>如果有两个</a:t>
            </a:r>
            <a:r>
              <a:rPr lang="en-US" altLang="zh-CN" dirty="0" smtClean="0"/>
              <a:t>MODEM</a:t>
            </a:r>
            <a:r>
              <a:rPr lang="zh-CN" altLang="en-US" dirty="0" smtClean="0"/>
              <a:t>和两条电话线而且用</a:t>
            </a:r>
            <a:r>
              <a:rPr lang="en-US" altLang="zh-CN" dirty="0" smtClean="0"/>
              <a:t>SLIP</a:t>
            </a:r>
            <a:r>
              <a:rPr lang="zh-CN" altLang="en-US" dirty="0" smtClean="0"/>
              <a:t>或</a:t>
            </a:r>
            <a:r>
              <a:rPr lang="en-US" altLang="zh-CN" dirty="0" smtClean="0"/>
              <a:t>PPP</a:t>
            </a:r>
            <a:r>
              <a:rPr lang="zh-CN" altLang="en-US" dirty="0" smtClean="0"/>
              <a:t>协议</a:t>
            </a:r>
            <a:r>
              <a:rPr lang="en-US" altLang="zh-CN" dirty="0" smtClean="0"/>
              <a:t>,</a:t>
            </a:r>
            <a:r>
              <a:rPr lang="zh-CN" altLang="en-US" dirty="0" smtClean="0"/>
              <a:t>该选项可以让您同时使用这两个</a:t>
            </a:r>
            <a:r>
              <a:rPr lang="en-US" altLang="zh-CN" dirty="0" smtClean="0"/>
              <a:t>MODEM</a:t>
            </a:r>
            <a:r>
              <a:rPr lang="zh-CN" altLang="en-US" dirty="0" smtClean="0"/>
              <a:t>以达到双倍速度</a:t>
            </a:r>
            <a:r>
              <a:rPr lang="en-US" altLang="zh-CN" dirty="0" smtClean="0"/>
              <a:t>(</a:t>
            </a:r>
            <a:r>
              <a:rPr lang="zh-CN" altLang="en-US" dirty="0" smtClean="0"/>
              <a:t>在网络的另一端也要有同样的设备</a:t>
            </a:r>
            <a:r>
              <a:rPr lang="en-US" altLang="zh-CN" dirty="0" smtClean="0"/>
              <a:t>) </a:t>
            </a:r>
          </a:p>
          <a:p>
            <a:pPr lvl="2" eaLnBrk="1" hangingPunct="1"/>
            <a:r>
              <a:rPr lang="en-US" altLang="zh-CN" dirty="0" smtClean="0"/>
              <a:t>Universal TUN/TAP device driver support </a:t>
            </a:r>
          </a:p>
          <a:p>
            <a:pPr lvl="3" eaLnBrk="1" hangingPunct="1"/>
            <a:r>
              <a:rPr lang="en-US" altLang="zh-CN" dirty="0" smtClean="0"/>
              <a:t>TUN/TAP</a:t>
            </a:r>
            <a:r>
              <a:rPr lang="zh-CN" altLang="en-US" dirty="0" smtClean="0"/>
              <a:t>可以为用户空间提供包的接收和发送服务</a:t>
            </a:r>
            <a:r>
              <a:rPr lang="en-US" altLang="zh-CN" dirty="0" smtClean="0"/>
              <a:t>,</a:t>
            </a:r>
            <a:r>
              <a:rPr lang="zh-CN" altLang="en-US" dirty="0" smtClean="0"/>
              <a:t>比如可以用来虚拟一张网卡或点对点通道 </a:t>
            </a:r>
          </a:p>
          <a:p>
            <a:pPr lvl="2" eaLnBrk="1" hangingPunct="1"/>
            <a:r>
              <a:rPr lang="en-US" altLang="zh-CN" dirty="0" smtClean="0"/>
              <a:t>General Instruments Surfboard 1000 </a:t>
            </a:r>
          </a:p>
          <a:p>
            <a:pPr lvl="3" eaLnBrk="1" hangingPunct="1"/>
            <a:r>
              <a:rPr lang="en-US" altLang="zh-CN" dirty="0" err="1" smtClean="0"/>
              <a:t>SURFboard</a:t>
            </a:r>
            <a:r>
              <a:rPr lang="en-US" altLang="zh-CN" dirty="0" smtClean="0"/>
              <a:t> 1000</a:t>
            </a:r>
            <a:r>
              <a:rPr lang="zh-CN" altLang="en-US" dirty="0" smtClean="0"/>
              <a:t>插卡式</a:t>
            </a:r>
            <a:r>
              <a:rPr lang="en-US" altLang="zh-CN" dirty="0" smtClean="0"/>
              <a:t>Cable </a:t>
            </a:r>
            <a:r>
              <a:rPr lang="en-US" altLang="zh-CN" dirty="0" err="1" smtClean="0"/>
              <a:t>Medem</a:t>
            </a:r>
            <a:r>
              <a:rPr lang="en-US" altLang="zh-CN" dirty="0" smtClean="0"/>
              <a:t>(ISA</a:t>
            </a:r>
            <a:r>
              <a:rPr lang="zh-CN" altLang="en-US" dirty="0" smtClean="0"/>
              <a:t>接口</a:t>
            </a:r>
            <a:r>
              <a:rPr lang="en-US" altLang="zh-CN" dirty="0" smtClean="0"/>
              <a:t>),</a:t>
            </a:r>
            <a:r>
              <a:rPr lang="zh-CN" altLang="en-US" dirty="0" smtClean="0"/>
              <a:t>这玩意大概早就绝种了 </a:t>
            </a:r>
          </a:p>
          <a:p>
            <a:pPr lvl="2" eaLnBrk="1" hangingPunct="1"/>
            <a:r>
              <a:rPr lang="en-US" altLang="zh-CN" dirty="0" err="1" smtClean="0"/>
              <a:t>ARCnet</a:t>
            </a:r>
            <a:r>
              <a:rPr lang="en-US" altLang="zh-CN" dirty="0" smtClean="0"/>
              <a:t> devices </a:t>
            </a:r>
          </a:p>
          <a:p>
            <a:pPr lvl="3" eaLnBrk="1" hangingPunct="1"/>
            <a:r>
              <a:rPr lang="zh-CN" altLang="en-US" dirty="0" smtClean="0"/>
              <a:t>一般人没有</a:t>
            </a:r>
            <a:r>
              <a:rPr lang="en-US" altLang="zh-CN" dirty="0" err="1" smtClean="0"/>
              <a:t>ARCnet</a:t>
            </a:r>
            <a:r>
              <a:rPr lang="zh-CN" altLang="en-US" dirty="0" smtClean="0"/>
              <a:t>类型的网卡 </a:t>
            </a:r>
          </a:p>
          <a:p>
            <a:pPr lvl="2" eaLnBrk="1" hangingPunct="1"/>
            <a:r>
              <a:rPr lang="en-US" altLang="zh-CN" dirty="0" smtClean="0"/>
              <a:t>PHY device support </a:t>
            </a:r>
          </a:p>
          <a:p>
            <a:pPr lvl="3" eaLnBrk="1" hangingPunct="1"/>
            <a:r>
              <a:rPr lang="zh-CN" altLang="en-US" dirty="0" smtClean="0"/>
              <a:t>数据链路层芯片简称为</a:t>
            </a:r>
            <a:r>
              <a:rPr lang="en-US" altLang="zh-CN" dirty="0" smtClean="0"/>
              <a:t>MAC</a:t>
            </a:r>
            <a:r>
              <a:rPr lang="zh-CN" altLang="en-US" dirty="0" smtClean="0"/>
              <a:t>控制器</a:t>
            </a:r>
            <a:r>
              <a:rPr lang="en-US" altLang="zh-CN" dirty="0" smtClean="0"/>
              <a:t>,</a:t>
            </a:r>
            <a:r>
              <a:rPr lang="zh-CN" altLang="en-US" dirty="0" smtClean="0"/>
              <a:t>物理层芯片简称之为</a:t>
            </a:r>
            <a:r>
              <a:rPr lang="en-US" altLang="zh-CN" dirty="0" smtClean="0"/>
              <a:t>PHY,</a:t>
            </a:r>
            <a:r>
              <a:rPr lang="zh-CN" altLang="en-US" dirty="0" smtClean="0"/>
              <a:t>通常的网卡把</a:t>
            </a:r>
            <a:r>
              <a:rPr lang="en-US" altLang="zh-CN" dirty="0" smtClean="0"/>
              <a:t>MAC</a:t>
            </a:r>
            <a:r>
              <a:rPr lang="zh-CN" altLang="en-US" dirty="0" smtClean="0"/>
              <a:t>和</a:t>
            </a:r>
            <a:r>
              <a:rPr lang="en-US" altLang="zh-CN" dirty="0" smtClean="0"/>
              <a:t>PHY</a:t>
            </a:r>
            <a:r>
              <a:rPr lang="zh-CN" altLang="en-US" dirty="0" smtClean="0"/>
              <a:t>的功能做到了一颗芯片中</a:t>
            </a:r>
            <a:r>
              <a:rPr lang="en-US" altLang="zh-CN" dirty="0" smtClean="0"/>
              <a:t>,</a:t>
            </a:r>
            <a:r>
              <a:rPr lang="zh-CN" altLang="en-US" dirty="0" smtClean="0"/>
              <a:t>但也有一些仅含</a:t>
            </a:r>
            <a:r>
              <a:rPr lang="en-US" altLang="zh-CN" dirty="0" smtClean="0"/>
              <a:t>PHY</a:t>
            </a:r>
            <a:r>
              <a:rPr lang="zh-CN" altLang="en-US" dirty="0" smtClean="0"/>
              <a:t>的</a:t>
            </a:r>
            <a:r>
              <a:rPr lang="en-US" altLang="zh-CN" dirty="0" smtClean="0"/>
              <a:t>"</a:t>
            </a:r>
            <a:r>
              <a:rPr lang="zh-CN" altLang="en-US" dirty="0" smtClean="0"/>
              <a:t>软网卡</a:t>
            </a:r>
            <a:r>
              <a:rPr lang="en-US" altLang="zh-CN" dirty="0" smtClean="0"/>
              <a:t>" </a:t>
            </a:r>
          </a:p>
          <a:p>
            <a:pPr lvl="2" eaLnBrk="1" hangingPunct="1"/>
            <a:r>
              <a:rPr lang="en-US" altLang="zh-CN" dirty="0" smtClean="0"/>
              <a:t>Ethernet (10 or 100Mbit) </a:t>
            </a:r>
          </a:p>
          <a:p>
            <a:pPr lvl="3" eaLnBrk="1" hangingPunct="1"/>
            <a:r>
              <a:rPr lang="zh-CN" altLang="en-US" dirty="0" smtClean="0"/>
              <a:t>目前最广泛的</a:t>
            </a:r>
            <a:r>
              <a:rPr lang="en-US" altLang="zh-CN" dirty="0" smtClean="0"/>
              <a:t>10/100M</a:t>
            </a:r>
            <a:r>
              <a:rPr lang="zh-CN" altLang="en-US" dirty="0" smtClean="0"/>
              <a:t>网卡 </a:t>
            </a:r>
          </a:p>
          <a:p>
            <a:pPr lvl="2" eaLnBrk="1" hangingPunct="1"/>
            <a:r>
              <a:rPr lang="en-US" altLang="zh-CN" dirty="0" smtClean="0"/>
              <a:t>Ethernet (1000 </a:t>
            </a:r>
            <a:r>
              <a:rPr lang="en-US" altLang="zh-CN" dirty="0" err="1" smtClean="0"/>
              <a:t>Mbit</a:t>
            </a:r>
            <a:r>
              <a:rPr lang="en-US" altLang="zh-CN" dirty="0" smtClean="0"/>
              <a:t>) </a:t>
            </a:r>
          </a:p>
          <a:p>
            <a:pPr lvl="3" eaLnBrk="1" hangingPunct="1"/>
            <a:r>
              <a:rPr lang="zh-CN" altLang="en-US" dirty="0" smtClean="0"/>
              <a:t>目前已成装机主流的</a:t>
            </a:r>
            <a:r>
              <a:rPr lang="en-US" altLang="zh-CN" dirty="0" smtClean="0"/>
              <a:t>1000M</a:t>
            </a:r>
            <a:r>
              <a:rPr lang="zh-CN" altLang="en-US" dirty="0" smtClean="0"/>
              <a:t>网卡 </a:t>
            </a:r>
          </a:p>
          <a:p>
            <a:pPr lvl="2" eaLnBrk="1" hangingPunct="1"/>
            <a:r>
              <a:rPr lang="en-US" altLang="zh-CN" dirty="0" smtClean="0"/>
              <a:t>Ethernet (10000 </a:t>
            </a:r>
            <a:r>
              <a:rPr lang="en-US" altLang="zh-CN" dirty="0" err="1" smtClean="0"/>
              <a:t>Mbit</a:t>
            </a:r>
            <a:r>
              <a:rPr lang="en-US" altLang="zh-CN" dirty="0" smtClean="0"/>
              <a:t>) </a:t>
            </a:r>
          </a:p>
          <a:p>
            <a:pPr lvl="3" eaLnBrk="1" hangingPunct="1"/>
            <a:r>
              <a:rPr lang="zh-CN" altLang="en-US" dirty="0" smtClean="0"/>
              <a:t>万兆网卡无福消受啦 </a:t>
            </a:r>
          </a:p>
          <a:p>
            <a:pPr lvl="2" eaLnBrk="1" hangingPunct="1"/>
            <a:r>
              <a:rPr lang="en-US" altLang="zh-CN" dirty="0" smtClean="0"/>
              <a:t>Token Ring devices </a:t>
            </a:r>
          </a:p>
          <a:p>
            <a:pPr lvl="3" eaLnBrk="1" hangingPunct="1"/>
            <a:r>
              <a:rPr lang="zh-CN" altLang="en-US" dirty="0" smtClean="0"/>
              <a:t>令牌环网设备 </a:t>
            </a:r>
          </a:p>
          <a:p>
            <a:pPr lvl="2" eaLnBrk="1" hangingPunct="1"/>
            <a:r>
              <a:rPr lang="en-US" altLang="zh-CN" dirty="0" smtClean="0"/>
              <a:t>Wireless LAN (non-</a:t>
            </a:r>
            <a:r>
              <a:rPr lang="en-US" altLang="zh-CN" dirty="0" err="1" smtClean="0"/>
              <a:t>hamradio</a:t>
            </a:r>
            <a:r>
              <a:rPr lang="en-US" altLang="zh-CN" dirty="0" smtClean="0"/>
              <a:t>) </a:t>
            </a:r>
          </a:p>
          <a:p>
            <a:pPr lvl="3" eaLnBrk="1" hangingPunct="1"/>
            <a:r>
              <a:rPr lang="zh-CN" altLang="en-US" dirty="0" smtClean="0"/>
              <a:t>无线</a:t>
            </a:r>
            <a:r>
              <a:rPr lang="en-US" altLang="zh-CN" dirty="0" smtClean="0"/>
              <a:t>LAN </a:t>
            </a:r>
          </a:p>
          <a:p>
            <a:pPr lvl="2" eaLnBrk="1" hangingPunct="1"/>
            <a:r>
              <a:rPr lang="en-US" altLang="zh-CN" dirty="0" smtClean="0"/>
              <a:t>PCMCIA network device support </a:t>
            </a:r>
          </a:p>
          <a:p>
            <a:pPr lvl="3" eaLnBrk="1" hangingPunct="1"/>
            <a:r>
              <a:rPr lang="en-US" altLang="zh-CN" dirty="0" smtClean="0"/>
              <a:t>PCMCIA</a:t>
            </a:r>
            <a:r>
              <a:rPr lang="zh-CN" altLang="en-US" dirty="0" smtClean="0"/>
              <a:t>或</a:t>
            </a:r>
            <a:r>
              <a:rPr lang="en-US" altLang="zh-CN" dirty="0" err="1" smtClean="0"/>
              <a:t>CardBus</a:t>
            </a:r>
            <a:r>
              <a:rPr lang="zh-CN" altLang="en-US" dirty="0" smtClean="0"/>
              <a:t>网卡 </a:t>
            </a:r>
          </a:p>
          <a:p>
            <a:pPr lvl="2" eaLnBrk="1" hangingPunct="1"/>
            <a:r>
              <a:rPr lang="en-US" altLang="zh-CN" dirty="0" smtClean="0"/>
              <a:t>Wan interfaces </a:t>
            </a:r>
          </a:p>
          <a:p>
            <a:pPr lvl="3" eaLnBrk="1" hangingPunct="1"/>
            <a:r>
              <a:rPr lang="en-US" altLang="zh-CN" dirty="0" smtClean="0"/>
              <a:t>WAN</a:t>
            </a:r>
            <a:r>
              <a:rPr lang="zh-CN" altLang="en-US" dirty="0" smtClean="0"/>
              <a:t>接口 </a:t>
            </a:r>
          </a:p>
          <a:p>
            <a:pPr lvl="2" eaLnBrk="1" hangingPunct="1"/>
            <a:r>
              <a:rPr lang="en-US" altLang="zh-CN" dirty="0" smtClean="0"/>
              <a:t>ATM drivers </a:t>
            </a:r>
          </a:p>
          <a:p>
            <a:pPr lvl="3" eaLnBrk="1" hangingPunct="1"/>
            <a:r>
              <a:rPr lang="zh-CN" altLang="en-US" dirty="0" smtClean="0"/>
              <a:t>异步传输模式 </a:t>
            </a:r>
          </a:p>
          <a:p>
            <a:pPr lvl="2" eaLnBrk="1" hangingPunct="1"/>
            <a:r>
              <a:rPr lang="en-US" altLang="zh-CN" dirty="0" smtClean="0"/>
              <a:t>FDDI driver support </a:t>
            </a:r>
          </a:p>
          <a:p>
            <a:pPr lvl="3" eaLnBrk="1" hangingPunct="1"/>
            <a:r>
              <a:rPr lang="zh-CN" altLang="en-US" dirty="0" smtClean="0"/>
              <a:t>光纤分布式数据接口 </a:t>
            </a:r>
          </a:p>
          <a:p>
            <a:pPr lvl="2" eaLnBrk="1" hangingPunct="1"/>
            <a:r>
              <a:rPr lang="en-US" altLang="zh-CN" dirty="0" smtClean="0"/>
              <a:t>HIPPI driver support </a:t>
            </a:r>
          </a:p>
          <a:p>
            <a:pPr lvl="3" eaLnBrk="1" hangingPunct="1"/>
            <a:r>
              <a:rPr lang="en-US" altLang="zh-CN" dirty="0" smtClean="0"/>
              <a:t>HIPPI(</a:t>
            </a:r>
            <a:r>
              <a:rPr lang="zh-CN" altLang="en-US" dirty="0" smtClean="0"/>
              <a:t>高性能并行接口</a:t>
            </a:r>
            <a:r>
              <a:rPr lang="en-US" altLang="zh-CN" dirty="0" smtClean="0"/>
              <a:t>)</a:t>
            </a:r>
            <a:r>
              <a:rPr lang="zh-CN" altLang="en-US" dirty="0" smtClean="0"/>
              <a:t>是一个在短距离内高速传送大量数据的点对点协议 </a:t>
            </a:r>
          </a:p>
          <a:p>
            <a:pPr lvl="2" eaLnBrk="1" hangingPunct="1"/>
            <a:r>
              <a:rPr lang="en-US" altLang="zh-CN" dirty="0" smtClean="0"/>
              <a:t>PLIP (parallel port) support </a:t>
            </a:r>
          </a:p>
          <a:p>
            <a:pPr lvl="3" eaLnBrk="1" hangingPunct="1"/>
            <a:r>
              <a:rPr lang="zh-CN" altLang="en-US" dirty="0" smtClean="0"/>
              <a:t>将并口映射成网络设备</a:t>
            </a:r>
            <a:r>
              <a:rPr lang="en-US" altLang="zh-CN" dirty="0" smtClean="0"/>
              <a:t>,</a:t>
            </a:r>
            <a:r>
              <a:rPr lang="zh-CN" altLang="en-US" dirty="0" smtClean="0"/>
              <a:t>这样两台机器即使没有网卡也可以使用并口通过并行线传输</a:t>
            </a:r>
            <a:r>
              <a:rPr lang="en-US" altLang="zh-CN" dirty="0" smtClean="0"/>
              <a:t>IP</a:t>
            </a:r>
            <a:r>
              <a:rPr lang="zh-CN" altLang="en-US" dirty="0" smtClean="0"/>
              <a:t>数据包 </a:t>
            </a:r>
          </a:p>
          <a:p>
            <a:pPr lvl="2" eaLnBrk="1" hangingPunct="1"/>
            <a:r>
              <a:rPr lang="en-US" altLang="zh-CN" dirty="0" smtClean="0"/>
              <a:t>PPP (point-to-point protocol) support </a:t>
            </a:r>
          </a:p>
          <a:p>
            <a:pPr lvl="3" eaLnBrk="1" hangingPunct="1"/>
            <a:r>
              <a:rPr lang="zh-CN" altLang="en-US" dirty="0" smtClean="0"/>
              <a:t>点对点协议</a:t>
            </a:r>
            <a:r>
              <a:rPr lang="en-US" altLang="zh-CN" dirty="0" smtClean="0"/>
              <a:t>,PPP</a:t>
            </a:r>
            <a:r>
              <a:rPr lang="zh-CN" altLang="en-US" dirty="0" smtClean="0"/>
              <a:t>已经基本取代</a:t>
            </a:r>
            <a:r>
              <a:rPr lang="en-US" altLang="zh-CN" dirty="0" smtClean="0"/>
              <a:t>SLIP</a:t>
            </a:r>
            <a:r>
              <a:rPr lang="zh-CN" altLang="en-US" dirty="0" smtClean="0"/>
              <a:t>了</a:t>
            </a:r>
            <a:r>
              <a:rPr lang="en-US" altLang="zh-CN" dirty="0" smtClean="0"/>
              <a:t>,</a:t>
            </a:r>
            <a:r>
              <a:rPr lang="zh-CN" altLang="en-US" dirty="0" smtClean="0"/>
              <a:t>用</a:t>
            </a:r>
            <a:r>
              <a:rPr lang="en-US" altLang="zh-CN" dirty="0" smtClean="0"/>
              <a:t>ADSL</a:t>
            </a:r>
            <a:r>
              <a:rPr lang="zh-CN" altLang="en-US" dirty="0" smtClean="0"/>
              <a:t>的可要仔细选择了 </a:t>
            </a:r>
          </a:p>
          <a:p>
            <a:pPr lvl="3" eaLnBrk="1" hangingPunct="1"/>
            <a:r>
              <a:rPr lang="en-US" altLang="zh-CN" dirty="0" smtClean="0"/>
              <a:t>PPP multilink support </a:t>
            </a:r>
          </a:p>
          <a:p>
            <a:pPr lvl="4" eaLnBrk="1" hangingPunct="1"/>
            <a:r>
              <a:rPr lang="zh-CN" altLang="en-US" dirty="0" smtClean="0"/>
              <a:t>多重链路协议</a:t>
            </a:r>
            <a:r>
              <a:rPr lang="en-US" altLang="zh-CN" dirty="0" smtClean="0"/>
              <a:t>(RFC1990)</a:t>
            </a:r>
            <a:r>
              <a:rPr lang="zh-CN" altLang="en-US" dirty="0" smtClean="0"/>
              <a:t>允许你将多个线路</a:t>
            </a:r>
            <a:r>
              <a:rPr lang="en-US" altLang="zh-CN" dirty="0" smtClean="0"/>
              <a:t>(</a:t>
            </a:r>
            <a:r>
              <a:rPr lang="zh-CN" altLang="en-US" dirty="0" smtClean="0"/>
              <a:t>物理的或逻辑的</a:t>
            </a:r>
            <a:r>
              <a:rPr lang="en-US" altLang="zh-CN" dirty="0" smtClean="0"/>
              <a:t>)</a:t>
            </a:r>
            <a:r>
              <a:rPr lang="zh-CN" altLang="en-US" dirty="0" smtClean="0"/>
              <a:t>组合为一个</a:t>
            </a:r>
            <a:r>
              <a:rPr lang="en-US" altLang="zh-CN" dirty="0" smtClean="0"/>
              <a:t>PPP</a:t>
            </a:r>
            <a:r>
              <a:rPr lang="zh-CN" altLang="en-US" dirty="0" smtClean="0"/>
              <a:t>连接一充分利用带宽</a:t>
            </a:r>
            <a:r>
              <a:rPr lang="en-US" altLang="zh-CN" dirty="0" smtClean="0"/>
              <a:t>,</a:t>
            </a:r>
            <a:r>
              <a:rPr lang="zh-CN" altLang="en-US" dirty="0" smtClean="0"/>
              <a:t>这不但需要</a:t>
            </a:r>
            <a:r>
              <a:rPr lang="en-US" altLang="zh-CN" dirty="0" err="1" smtClean="0"/>
              <a:t>pppd</a:t>
            </a:r>
            <a:r>
              <a:rPr lang="zh-CN" altLang="en-US" dirty="0" smtClean="0"/>
              <a:t>的支持</a:t>
            </a:r>
            <a:r>
              <a:rPr lang="en-US" altLang="zh-CN" dirty="0" smtClean="0"/>
              <a:t>,</a:t>
            </a:r>
            <a:r>
              <a:rPr lang="zh-CN" altLang="en-US" dirty="0" smtClean="0"/>
              <a:t>还需要</a:t>
            </a:r>
            <a:r>
              <a:rPr lang="en-US" altLang="zh-CN" dirty="0" smtClean="0"/>
              <a:t>ISP</a:t>
            </a:r>
            <a:r>
              <a:rPr lang="zh-CN" altLang="en-US" dirty="0" smtClean="0"/>
              <a:t>的支持 </a:t>
            </a:r>
          </a:p>
          <a:p>
            <a:pPr lvl="3" eaLnBrk="1" hangingPunct="1"/>
            <a:r>
              <a:rPr lang="en-US" altLang="zh-CN" dirty="0" smtClean="0"/>
              <a:t>PPP filtering </a:t>
            </a:r>
          </a:p>
          <a:p>
            <a:pPr lvl="4" eaLnBrk="1" hangingPunct="1"/>
            <a:r>
              <a:rPr lang="zh-CN" altLang="en-US" dirty="0" smtClean="0"/>
              <a:t>允许对通过</a:t>
            </a:r>
            <a:r>
              <a:rPr lang="en-US" altLang="zh-CN" dirty="0" smtClean="0"/>
              <a:t>PPP</a:t>
            </a:r>
            <a:r>
              <a:rPr lang="zh-CN" altLang="en-US" dirty="0" smtClean="0"/>
              <a:t>接口的包进行过滤 </a:t>
            </a:r>
          </a:p>
          <a:p>
            <a:pPr lvl="3" eaLnBrk="1" hangingPunct="1"/>
            <a:r>
              <a:rPr lang="en-US" altLang="zh-CN" dirty="0" smtClean="0"/>
              <a:t>PPP support for </a:t>
            </a:r>
            <a:r>
              <a:rPr lang="en-US" altLang="zh-CN" dirty="0" err="1" smtClean="0"/>
              <a:t>async</a:t>
            </a:r>
            <a:r>
              <a:rPr lang="en-US" altLang="zh-CN" dirty="0" smtClean="0"/>
              <a:t> serial ports </a:t>
            </a:r>
          </a:p>
          <a:p>
            <a:pPr lvl="4" eaLnBrk="1" hangingPunct="1"/>
            <a:r>
              <a:rPr lang="zh-CN" altLang="en-US" dirty="0" smtClean="0"/>
              <a:t>通过标准异步串口</a:t>
            </a:r>
            <a:r>
              <a:rPr lang="en-US" altLang="zh-CN" dirty="0" smtClean="0"/>
              <a:t>(COM1,COM2)</a:t>
            </a:r>
            <a:r>
              <a:rPr lang="zh-CN" altLang="en-US" dirty="0" smtClean="0"/>
              <a:t>使用</a:t>
            </a:r>
            <a:r>
              <a:rPr lang="en-US" altLang="zh-CN" dirty="0" smtClean="0"/>
              <a:t>PPP,</a:t>
            </a:r>
            <a:r>
              <a:rPr lang="zh-CN" altLang="en-US" dirty="0" smtClean="0"/>
              <a:t>比如使用老式的外置</a:t>
            </a:r>
            <a:r>
              <a:rPr lang="en-US" altLang="zh-CN" dirty="0" smtClean="0"/>
              <a:t>modem(</a:t>
            </a:r>
            <a:r>
              <a:rPr lang="zh-CN" altLang="en-US" dirty="0" smtClean="0"/>
              <a:t>非同步</a:t>
            </a:r>
            <a:r>
              <a:rPr lang="en-US" altLang="zh-CN" dirty="0" smtClean="0"/>
              <a:t>modem</a:t>
            </a:r>
            <a:r>
              <a:rPr lang="zh-CN" altLang="en-US" dirty="0" smtClean="0"/>
              <a:t>或</a:t>
            </a:r>
            <a:r>
              <a:rPr lang="en-US" altLang="zh-CN" dirty="0" smtClean="0"/>
              <a:t>ISDN modem)</a:t>
            </a:r>
            <a:r>
              <a:rPr lang="zh-CN" altLang="en-US" dirty="0" smtClean="0"/>
              <a:t>上网 </a:t>
            </a:r>
          </a:p>
          <a:p>
            <a:pPr lvl="3" eaLnBrk="1" hangingPunct="1"/>
            <a:r>
              <a:rPr lang="en-US" altLang="zh-CN" dirty="0" smtClean="0"/>
              <a:t>PPP support for sync </a:t>
            </a:r>
            <a:r>
              <a:rPr lang="en-US" altLang="zh-CN" dirty="0" err="1" smtClean="0"/>
              <a:t>tty</a:t>
            </a:r>
            <a:r>
              <a:rPr lang="en-US" altLang="zh-CN" dirty="0" smtClean="0"/>
              <a:t> ports </a:t>
            </a:r>
          </a:p>
          <a:p>
            <a:pPr lvl="4" eaLnBrk="1" hangingPunct="1"/>
            <a:r>
              <a:rPr lang="zh-CN" altLang="en-US" dirty="0" smtClean="0"/>
              <a:t>通过同步</a:t>
            </a:r>
            <a:r>
              <a:rPr lang="en-US" altLang="zh-CN" dirty="0" err="1" smtClean="0"/>
              <a:t>tty</a:t>
            </a:r>
            <a:r>
              <a:rPr lang="zh-CN" altLang="en-US" dirty="0" smtClean="0"/>
              <a:t>设备</a:t>
            </a:r>
            <a:r>
              <a:rPr lang="en-US" altLang="zh-CN" dirty="0" smtClean="0"/>
              <a:t>(</a:t>
            </a:r>
            <a:r>
              <a:rPr lang="zh-CN" altLang="en-US" dirty="0" smtClean="0"/>
              <a:t>比如</a:t>
            </a:r>
            <a:r>
              <a:rPr lang="en-US" altLang="zh-CN" dirty="0" err="1" smtClean="0"/>
              <a:t>SyncLink</a:t>
            </a:r>
            <a:r>
              <a:rPr lang="zh-CN" altLang="en-US" dirty="0" smtClean="0"/>
              <a:t>适配器</a:t>
            </a:r>
            <a:r>
              <a:rPr lang="en-US" altLang="zh-CN" dirty="0" smtClean="0"/>
              <a:t>)</a:t>
            </a:r>
            <a:r>
              <a:rPr lang="zh-CN" altLang="en-US" dirty="0" smtClean="0"/>
              <a:t>使用</a:t>
            </a:r>
            <a:r>
              <a:rPr lang="en-US" altLang="zh-CN" dirty="0" smtClean="0"/>
              <a:t>PPP,</a:t>
            </a:r>
            <a:r>
              <a:rPr lang="zh-CN" altLang="en-US" dirty="0" smtClean="0"/>
              <a:t>常用于高速租用线路</a:t>
            </a:r>
            <a:r>
              <a:rPr lang="en-US" altLang="zh-CN" dirty="0" smtClean="0"/>
              <a:t>(</a:t>
            </a:r>
            <a:r>
              <a:rPr lang="zh-CN" altLang="en-US" dirty="0" smtClean="0"/>
              <a:t>比如</a:t>
            </a:r>
            <a:r>
              <a:rPr lang="en-US" altLang="zh-CN" dirty="0" smtClean="0"/>
              <a:t>T1/E1) </a:t>
            </a:r>
          </a:p>
          <a:p>
            <a:pPr lvl="3" eaLnBrk="1" hangingPunct="1"/>
            <a:r>
              <a:rPr lang="en-US" altLang="zh-CN" dirty="0" smtClean="0"/>
              <a:t>PPP Deflate compression </a:t>
            </a:r>
          </a:p>
          <a:p>
            <a:pPr lvl="4" eaLnBrk="1" hangingPunct="1"/>
            <a:r>
              <a:rPr lang="zh-CN" altLang="en-US" dirty="0" smtClean="0"/>
              <a:t>为</a:t>
            </a:r>
            <a:r>
              <a:rPr lang="en-US" altLang="zh-CN" dirty="0" smtClean="0"/>
              <a:t>PPP</a:t>
            </a:r>
            <a:r>
              <a:rPr lang="zh-CN" altLang="en-US" dirty="0" smtClean="0"/>
              <a:t>提供</a:t>
            </a:r>
            <a:r>
              <a:rPr lang="en-US" altLang="zh-CN" dirty="0" smtClean="0"/>
              <a:t>Deflate(</a:t>
            </a:r>
            <a:r>
              <a:rPr lang="zh-CN" altLang="en-US" dirty="0" smtClean="0"/>
              <a:t>等价于</a:t>
            </a:r>
            <a:r>
              <a:rPr lang="en-US" altLang="zh-CN" dirty="0" err="1" smtClean="0"/>
              <a:t>gzip</a:t>
            </a:r>
            <a:r>
              <a:rPr lang="zh-CN" altLang="en-US" dirty="0" smtClean="0"/>
              <a:t>压缩算法</a:t>
            </a:r>
            <a:r>
              <a:rPr lang="en-US" altLang="zh-CN" dirty="0" smtClean="0"/>
              <a:t>)</a:t>
            </a:r>
            <a:r>
              <a:rPr lang="zh-CN" altLang="en-US" dirty="0" smtClean="0"/>
              <a:t>压缩算法支持</a:t>
            </a:r>
            <a:r>
              <a:rPr lang="en-US" altLang="zh-CN" dirty="0" smtClean="0"/>
              <a:t>,</a:t>
            </a:r>
            <a:r>
              <a:rPr lang="zh-CN" altLang="en-US" dirty="0" smtClean="0"/>
              <a:t>需要通信双方的支持才有效 </a:t>
            </a:r>
          </a:p>
          <a:p>
            <a:pPr lvl="3" eaLnBrk="1" hangingPunct="1"/>
            <a:r>
              <a:rPr lang="en-US" altLang="zh-CN" dirty="0" smtClean="0"/>
              <a:t>PPP BSD-Compress compression </a:t>
            </a:r>
          </a:p>
          <a:p>
            <a:pPr lvl="4" eaLnBrk="1" hangingPunct="1"/>
            <a:r>
              <a:rPr lang="zh-CN" altLang="en-US" dirty="0" smtClean="0"/>
              <a:t>为</a:t>
            </a:r>
            <a:r>
              <a:rPr lang="en-US" altLang="zh-CN" dirty="0" smtClean="0"/>
              <a:t>PPP</a:t>
            </a:r>
            <a:r>
              <a:rPr lang="zh-CN" altLang="en-US" dirty="0" smtClean="0"/>
              <a:t>提供</a:t>
            </a:r>
            <a:r>
              <a:rPr lang="en-US" altLang="zh-CN" dirty="0" smtClean="0"/>
              <a:t>BSD(</a:t>
            </a:r>
            <a:r>
              <a:rPr lang="zh-CN" altLang="en-US" dirty="0" smtClean="0"/>
              <a:t>等价于</a:t>
            </a:r>
            <a:r>
              <a:rPr lang="en-US" altLang="zh-CN" dirty="0" smtClean="0"/>
              <a:t>LZW</a:t>
            </a:r>
            <a:r>
              <a:rPr lang="zh-CN" altLang="en-US" dirty="0" smtClean="0"/>
              <a:t>压缩算法</a:t>
            </a:r>
            <a:r>
              <a:rPr lang="en-US" altLang="zh-CN" dirty="0" smtClean="0"/>
              <a:t>,</a:t>
            </a:r>
            <a:r>
              <a:rPr lang="zh-CN" altLang="en-US" dirty="0" smtClean="0"/>
              <a:t>没有</a:t>
            </a:r>
            <a:r>
              <a:rPr lang="en-US" altLang="zh-CN" dirty="0" err="1" smtClean="0"/>
              <a:t>gzip</a:t>
            </a:r>
            <a:r>
              <a:rPr lang="zh-CN" altLang="en-US" dirty="0" smtClean="0"/>
              <a:t>高效</a:t>
            </a:r>
            <a:r>
              <a:rPr lang="en-US" altLang="zh-CN" dirty="0" smtClean="0"/>
              <a:t>)</a:t>
            </a:r>
            <a:r>
              <a:rPr lang="zh-CN" altLang="en-US" dirty="0" smtClean="0"/>
              <a:t>压缩算法支持</a:t>
            </a:r>
            <a:r>
              <a:rPr lang="en-US" altLang="zh-CN" dirty="0" smtClean="0"/>
              <a:t>,</a:t>
            </a:r>
            <a:r>
              <a:rPr lang="zh-CN" altLang="en-US" dirty="0" smtClean="0"/>
              <a:t>需要通信双方的支持才有效 </a:t>
            </a:r>
          </a:p>
          <a:p>
            <a:pPr lvl="3" eaLnBrk="1" hangingPunct="1"/>
            <a:r>
              <a:rPr lang="en-US" altLang="zh-CN" dirty="0" smtClean="0"/>
              <a:t>PPP MPPE compression (encryption) </a:t>
            </a:r>
          </a:p>
          <a:p>
            <a:pPr lvl="4" eaLnBrk="1" hangingPunct="1"/>
            <a:r>
              <a:rPr lang="zh-CN" altLang="en-US" dirty="0" smtClean="0"/>
              <a:t>为</a:t>
            </a:r>
            <a:r>
              <a:rPr lang="en-US" altLang="zh-CN" dirty="0" smtClean="0"/>
              <a:t>PPP</a:t>
            </a:r>
            <a:r>
              <a:rPr lang="zh-CN" altLang="en-US" dirty="0" smtClean="0"/>
              <a:t>提供</a:t>
            </a:r>
            <a:r>
              <a:rPr lang="en-US" altLang="zh-CN" dirty="0" smtClean="0"/>
              <a:t>MPPE</a:t>
            </a:r>
            <a:r>
              <a:rPr lang="zh-CN" altLang="en-US" dirty="0" smtClean="0"/>
              <a:t>加密协议支持</a:t>
            </a:r>
            <a:r>
              <a:rPr lang="en-US" altLang="zh-CN" dirty="0" smtClean="0"/>
              <a:t>,</a:t>
            </a:r>
            <a:r>
              <a:rPr lang="zh-CN" altLang="en-US" dirty="0" smtClean="0"/>
              <a:t>它被用于微软的</a:t>
            </a:r>
            <a:r>
              <a:rPr lang="en-US" altLang="zh-CN" dirty="0" smtClean="0"/>
              <a:t>P2P</a:t>
            </a:r>
            <a:r>
              <a:rPr lang="zh-CN" altLang="en-US" dirty="0" smtClean="0"/>
              <a:t>隧道协议中 </a:t>
            </a:r>
          </a:p>
          <a:p>
            <a:pPr lvl="3" eaLnBrk="1" hangingPunct="1"/>
            <a:r>
              <a:rPr lang="en-US" altLang="zh-CN" dirty="0" smtClean="0"/>
              <a:t>PPP over Ethernet </a:t>
            </a:r>
          </a:p>
          <a:p>
            <a:pPr lvl="4" eaLnBrk="1" hangingPunct="1"/>
            <a:r>
              <a:rPr lang="zh-CN" altLang="en-US" dirty="0" smtClean="0"/>
              <a:t>这就是</a:t>
            </a:r>
            <a:r>
              <a:rPr lang="en-US" altLang="zh-CN" dirty="0" smtClean="0"/>
              <a:t>ADSL</a:t>
            </a:r>
            <a:r>
              <a:rPr lang="zh-CN" altLang="en-US" dirty="0" smtClean="0"/>
              <a:t>用户最常见的</a:t>
            </a:r>
            <a:r>
              <a:rPr lang="en-US" altLang="zh-CN" dirty="0" err="1" smtClean="0"/>
              <a:t>PPPoE</a:t>
            </a:r>
            <a:r>
              <a:rPr lang="zh-CN" altLang="en-US" dirty="0" smtClean="0"/>
              <a:t>啦</a:t>
            </a:r>
            <a:r>
              <a:rPr lang="en-US" altLang="zh-CN" dirty="0" smtClean="0"/>
              <a:t>,</a:t>
            </a:r>
            <a:r>
              <a:rPr lang="zh-CN" altLang="en-US" dirty="0" smtClean="0"/>
              <a:t>也就是在以太网上跑的</a:t>
            </a:r>
            <a:r>
              <a:rPr lang="en-US" altLang="zh-CN" dirty="0" smtClean="0"/>
              <a:t>PPP</a:t>
            </a:r>
            <a:r>
              <a:rPr lang="zh-CN" altLang="en-US" dirty="0" smtClean="0"/>
              <a:t>协议 </a:t>
            </a:r>
          </a:p>
          <a:p>
            <a:pPr lvl="3" eaLnBrk="1" hangingPunct="1"/>
            <a:r>
              <a:rPr lang="en-US" altLang="zh-CN" dirty="0" smtClean="0"/>
              <a:t>PPP over ATM </a:t>
            </a:r>
          </a:p>
          <a:p>
            <a:pPr lvl="4" eaLnBrk="1" hangingPunct="1"/>
            <a:r>
              <a:rPr lang="zh-CN" altLang="en-US" dirty="0" smtClean="0"/>
              <a:t>在</a:t>
            </a:r>
            <a:r>
              <a:rPr lang="en-US" altLang="zh-CN" dirty="0" smtClean="0"/>
              <a:t>ATM</a:t>
            </a:r>
            <a:r>
              <a:rPr lang="zh-CN" altLang="en-US" dirty="0" smtClean="0"/>
              <a:t>上跑的</a:t>
            </a:r>
            <a:r>
              <a:rPr lang="en-US" altLang="zh-CN" dirty="0" smtClean="0"/>
              <a:t>PPP </a:t>
            </a:r>
          </a:p>
          <a:p>
            <a:pPr lvl="2" eaLnBrk="1" hangingPunct="1"/>
            <a:r>
              <a:rPr lang="en-US" altLang="zh-CN" dirty="0" smtClean="0"/>
              <a:t>SLIP (serial line) support </a:t>
            </a:r>
          </a:p>
          <a:p>
            <a:pPr lvl="3" eaLnBrk="1" hangingPunct="1"/>
            <a:r>
              <a:rPr lang="zh-CN" altLang="en-US" dirty="0" smtClean="0"/>
              <a:t>一个在串行线上</a:t>
            </a:r>
            <a:r>
              <a:rPr lang="en-US" altLang="zh-CN" dirty="0" smtClean="0"/>
              <a:t>(</a:t>
            </a:r>
            <a:r>
              <a:rPr lang="zh-CN" altLang="en-US" dirty="0" smtClean="0"/>
              <a:t>例如电话线</a:t>
            </a:r>
            <a:r>
              <a:rPr lang="en-US" altLang="zh-CN" dirty="0" smtClean="0"/>
              <a:t>)</a:t>
            </a:r>
            <a:r>
              <a:rPr lang="zh-CN" altLang="en-US" dirty="0" smtClean="0"/>
              <a:t>传输</a:t>
            </a:r>
            <a:r>
              <a:rPr lang="en-US" altLang="zh-CN" dirty="0" smtClean="0"/>
              <a:t>IP</a:t>
            </a:r>
            <a:r>
              <a:rPr lang="zh-CN" altLang="en-US" dirty="0" smtClean="0"/>
              <a:t>数据报的</a:t>
            </a:r>
            <a:r>
              <a:rPr lang="en-US" altLang="zh-CN" dirty="0" smtClean="0"/>
              <a:t>TCP/IP</a:t>
            </a:r>
            <a:r>
              <a:rPr lang="zh-CN" altLang="en-US" dirty="0" smtClean="0"/>
              <a:t>协议</a:t>
            </a:r>
            <a:r>
              <a:rPr lang="en-US" altLang="zh-CN" dirty="0" smtClean="0"/>
              <a:t>.</a:t>
            </a:r>
            <a:r>
              <a:rPr lang="zh-CN" altLang="en-US" dirty="0" smtClean="0"/>
              <a:t>小猫一族的通讯协议</a:t>
            </a:r>
            <a:r>
              <a:rPr lang="en-US" altLang="zh-CN" dirty="0" smtClean="0"/>
              <a:t>,</a:t>
            </a:r>
            <a:r>
              <a:rPr lang="zh-CN" altLang="en-US" dirty="0" smtClean="0"/>
              <a:t>与宽带用户无关 </a:t>
            </a:r>
          </a:p>
          <a:p>
            <a:pPr lvl="3" eaLnBrk="1" hangingPunct="1"/>
            <a:r>
              <a:rPr lang="en-US" altLang="zh-CN" dirty="0" smtClean="0"/>
              <a:t>CSLIP compressed headers </a:t>
            </a:r>
          </a:p>
          <a:p>
            <a:pPr lvl="4" eaLnBrk="1" hangingPunct="1"/>
            <a:r>
              <a:rPr lang="en-US" altLang="zh-CN" dirty="0" smtClean="0"/>
              <a:t>CSLIP</a:t>
            </a:r>
            <a:r>
              <a:rPr lang="zh-CN" altLang="en-US" dirty="0" smtClean="0"/>
              <a:t>协议比</a:t>
            </a:r>
            <a:r>
              <a:rPr lang="en-US" altLang="zh-CN" dirty="0" smtClean="0"/>
              <a:t>SLIP</a:t>
            </a:r>
            <a:r>
              <a:rPr lang="zh-CN" altLang="en-US" dirty="0" smtClean="0"/>
              <a:t>快</a:t>
            </a:r>
            <a:r>
              <a:rPr lang="en-US" altLang="zh-CN" dirty="0" smtClean="0"/>
              <a:t>,</a:t>
            </a:r>
            <a:r>
              <a:rPr lang="zh-CN" altLang="en-US" dirty="0" smtClean="0"/>
              <a:t>它将</a:t>
            </a:r>
            <a:r>
              <a:rPr lang="en-US" altLang="zh-CN" dirty="0" smtClean="0"/>
              <a:t>TCP/IP</a:t>
            </a:r>
            <a:r>
              <a:rPr lang="zh-CN" altLang="en-US" dirty="0" smtClean="0"/>
              <a:t>头</a:t>
            </a:r>
            <a:r>
              <a:rPr lang="en-US" altLang="zh-CN" dirty="0" smtClean="0"/>
              <a:t>(</a:t>
            </a:r>
            <a:r>
              <a:rPr lang="zh-CN" altLang="en-US" dirty="0" smtClean="0"/>
              <a:t>而非数据</a:t>
            </a:r>
            <a:r>
              <a:rPr lang="en-US" altLang="zh-CN" dirty="0" smtClean="0"/>
              <a:t>)</a:t>
            </a:r>
            <a:r>
              <a:rPr lang="zh-CN" altLang="en-US" dirty="0" smtClean="0"/>
              <a:t>进行压缩传送</a:t>
            </a:r>
            <a:r>
              <a:rPr lang="en-US" altLang="zh-CN" dirty="0" smtClean="0"/>
              <a:t>,</a:t>
            </a:r>
            <a:r>
              <a:rPr lang="zh-CN" altLang="en-US" dirty="0" smtClean="0"/>
              <a:t>需要通信双方的支持才有效 </a:t>
            </a:r>
          </a:p>
          <a:p>
            <a:pPr lvl="2" eaLnBrk="1" hangingPunct="1"/>
            <a:r>
              <a:rPr lang="en-US" altLang="zh-CN" dirty="0" err="1" smtClean="0"/>
              <a:t>Keepalive</a:t>
            </a:r>
            <a:r>
              <a:rPr lang="en-US" altLang="zh-CN" dirty="0" smtClean="0"/>
              <a:t> and </a:t>
            </a:r>
            <a:r>
              <a:rPr lang="en-US" altLang="zh-CN" dirty="0" err="1" smtClean="0"/>
              <a:t>linefill</a:t>
            </a:r>
            <a:r>
              <a:rPr lang="en-US" altLang="zh-CN" dirty="0" smtClean="0"/>
              <a:t> </a:t>
            </a:r>
          </a:p>
          <a:p>
            <a:pPr lvl="3" eaLnBrk="1" hangingPunct="1"/>
            <a:r>
              <a:rPr lang="zh-CN" altLang="en-US" dirty="0" smtClean="0"/>
              <a:t>让</a:t>
            </a:r>
            <a:r>
              <a:rPr lang="en-US" altLang="zh-CN" dirty="0" smtClean="0"/>
              <a:t>SLIP</a:t>
            </a:r>
            <a:r>
              <a:rPr lang="zh-CN" altLang="en-US" dirty="0" smtClean="0"/>
              <a:t>驱动支持</a:t>
            </a:r>
            <a:r>
              <a:rPr lang="en-US" altLang="zh-CN" dirty="0" smtClean="0"/>
              <a:t>RELCOM </a:t>
            </a:r>
            <a:r>
              <a:rPr lang="en-US" altLang="zh-CN" dirty="0" err="1" smtClean="0"/>
              <a:t>linefill</a:t>
            </a:r>
            <a:r>
              <a:rPr lang="zh-CN" altLang="en-US" dirty="0" smtClean="0"/>
              <a:t>和</a:t>
            </a:r>
            <a:r>
              <a:rPr lang="en-US" altLang="zh-CN" dirty="0" err="1" smtClean="0"/>
              <a:t>keepalive</a:t>
            </a:r>
            <a:r>
              <a:rPr lang="zh-CN" altLang="en-US" dirty="0" smtClean="0"/>
              <a:t>监视</a:t>
            </a:r>
            <a:r>
              <a:rPr lang="en-US" altLang="zh-CN" dirty="0" smtClean="0"/>
              <a:t>,</a:t>
            </a:r>
            <a:r>
              <a:rPr lang="zh-CN" altLang="en-US" dirty="0" smtClean="0"/>
              <a:t>这在信号质量比较差的模拟线路上是个好主意 </a:t>
            </a:r>
          </a:p>
          <a:p>
            <a:pPr lvl="2" eaLnBrk="1" hangingPunct="1"/>
            <a:r>
              <a:rPr lang="en-US" altLang="zh-CN" dirty="0" smtClean="0"/>
              <a:t>Six bit SLIP encapsulation </a:t>
            </a:r>
          </a:p>
          <a:p>
            <a:pPr lvl="3" eaLnBrk="1" hangingPunct="1"/>
            <a:r>
              <a:rPr lang="zh-CN" altLang="en-US" dirty="0" smtClean="0"/>
              <a:t>这种线路非常罕见</a:t>
            </a:r>
            <a:r>
              <a:rPr lang="en-US" altLang="zh-CN" dirty="0" smtClean="0"/>
              <a:t>,</a:t>
            </a:r>
            <a:r>
              <a:rPr lang="zh-CN" altLang="en-US" dirty="0" smtClean="0"/>
              <a:t>不要选它 </a:t>
            </a:r>
          </a:p>
          <a:p>
            <a:pPr lvl="2" eaLnBrk="1" hangingPunct="1"/>
            <a:r>
              <a:rPr lang="en-US" altLang="zh-CN" dirty="0" err="1" smtClean="0"/>
              <a:t>Fibre</a:t>
            </a:r>
            <a:r>
              <a:rPr lang="en-US" altLang="zh-CN" dirty="0" smtClean="0"/>
              <a:t> Channel driver support </a:t>
            </a:r>
          </a:p>
          <a:p>
            <a:pPr lvl="3" eaLnBrk="1" hangingPunct="1"/>
            <a:r>
              <a:rPr lang="zh-CN" altLang="en-US" dirty="0" smtClean="0"/>
              <a:t>光纤通道 </a:t>
            </a:r>
          </a:p>
          <a:p>
            <a:pPr lvl="2" eaLnBrk="1" hangingPunct="1"/>
            <a:r>
              <a:rPr lang="en-US" altLang="zh-CN" dirty="0" smtClean="0"/>
              <a:t>Traffic Shaper </a:t>
            </a:r>
          </a:p>
          <a:p>
            <a:pPr lvl="3" eaLnBrk="1" hangingPunct="1"/>
            <a:r>
              <a:rPr lang="zh-CN" altLang="en-US" dirty="0" smtClean="0"/>
              <a:t>流量整形</a:t>
            </a:r>
            <a:r>
              <a:rPr lang="en-US" altLang="zh-CN" dirty="0" smtClean="0"/>
              <a:t>,</a:t>
            </a:r>
            <a:r>
              <a:rPr lang="zh-CN" altLang="en-US" dirty="0" smtClean="0"/>
              <a:t>已废弃 </a:t>
            </a:r>
          </a:p>
          <a:p>
            <a:pPr lvl="2" eaLnBrk="1" hangingPunct="1"/>
            <a:r>
              <a:rPr lang="en-US" altLang="zh-CN" dirty="0" smtClean="0"/>
              <a:t>Network console logging support </a:t>
            </a:r>
          </a:p>
          <a:p>
            <a:pPr lvl="3" eaLnBrk="1" hangingPunct="1"/>
            <a:r>
              <a:rPr lang="zh-CN" altLang="en-US" dirty="0" smtClean="0"/>
              <a:t>通过网络记录内核信息 </a:t>
            </a:r>
          </a:p>
          <a:p>
            <a:pPr lvl="1" eaLnBrk="1" hangingPunct="1"/>
            <a:r>
              <a:rPr lang="en-US" altLang="zh-CN" dirty="0" err="1" smtClean="0"/>
              <a:t>Netpoll</a:t>
            </a:r>
            <a:r>
              <a:rPr lang="en-US" altLang="zh-CN" dirty="0" smtClean="0"/>
              <a:t> support for trapping incoming packets </a:t>
            </a:r>
          </a:p>
          <a:p>
            <a:pPr lvl="2" eaLnBrk="1" hangingPunct="1"/>
            <a:r>
              <a:rPr lang="zh-CN" altLang="en-US" dirty="0" smtClean="0"/>
              <a:t>不知道</a:t>
            </a:r>
            <a:r>
              <a:rPr lang="en-US" altLang="zh-CN" dirty="0" err="1" smtClean="0"/>
              <a:t>Netpoll</a:t>
            </a:r>
            <a:r>
              <a:rPr lang="zh-CN" altLang="en-US" dirty="0" smtClean="0"/>
              <a:t>是什么的可以不选 </a:t>
            </a:r>
          </a:p>
          <a:p>
            <a:pPr lvl="1" eaLnBrk="1" hangingPunct="1"/>
            <a:r>
              <a:rPr lang="en-US" altLang="zh-CN" dirty="0" err="1" smtClean="0"/>
              <a:t>Netpoll</a:t>
            </a:r>
            <a:r>
              <a:rPr lang="en-US" altLang="zh-CN" dirty="0" smtClean="0"/>
              <a:t> traffic trapping </a:t>
            </a:r>
          </a:p>
          <a:p>
            <a:pPr lvl="2" eaLnBrk="1" hangingPunct="1"/>
            <a:r>
              <a:rPr lang="zh-CN" altLang="en-US" dirty="0" smtClean="0"/>
              <a:t>不知道</a:t>
            </a:r>
            <a:r>
              <a:rPr lang="en-US" altLang="zh-CN" dirty="0" err="1" smtClean="0"/>
              <a:t>Netpoll</a:t>
            </a:r>
            <a:r>
              <a:rPr lang="zh-CN" altLang="en-US" dirty="0" smtClean="0"/>
              <a:t>是什么的可以不选 </a:t>
            </a:r>
          </a:p>
          <a:p>
            <a:pPr eaLnBrk="1" hangingPunct="1"/>
            <a:r>
              <a:rPr lang="en-US" altLang="zh-CN" dirty="0" smtClean="0"/>
              <a:t>ISDN subsystem </a:t>
            </a:r>
          </a:p>
          <a:p>
            <a:pPr lvl="1" eaLnBrk="1" hangingPunct="1"/>
            <a:r>
              <a:rPr lang="zh-CN" altLang="en-US" dirty="0" smtClean="0"/>
              <a:t>综合业务数字网</a:t>
            </a:r>
            <a:r>
              <a:rPr lang="en-US" altLang="zh-CN" dirty="0" smtClean="0"/>
              <a:t>(Integrated Service Digital Network) </a:t>
            </a:r>
          </a:p>
          <a:p>
            <a:pPr eaLnBrk="1" hangingPunct="1"/>
            <a:r>
              <a:rPr lang="en-US" altLang="zh-CN" dirty="0" smtClean="0"/>
              <a:t>Telephony Support </a:t>
            </a:r>
          </a:p>
          <a:p>
            <a:pPr lvl="1" eaLnBrk="1" hangingPunct="1"/>
            <a:r>
              <a:rPr lang="en-US" altLang="zh-CN" dirty="0" smtClean="0"/>
              <a:t>VoIP</a:t>
            </a:r>
            <a:r>
              <a:rPr lang="zh-CN" altLang="en-US" dirty="0" smtClean="0"/>
              <a:t>支持 </a:t>
            </a:r>
          </a:p>
          <a:p>
            <a:pPr eaLnBrk="1" hangingPunct="1"/>
            <a:r>
              <a:rPr lang="en-US" altLang="zh-CN" dirty="0" smtClean="0"/>
              <a:t>Input device support </a:t>
            </a:r>
          </a:p>
          <a:p>
            <a:pPr lvl="1" eaLnBrk="1" hangingPunct="1"/>
            <a:r>
              <a:rPr lang="zh-CN" altLang="en-US" dirty="0" smtClean="0"/>
              <a:t>输入设备 </a:t>
            </a:r>
          </a:p>
          <a:p>
            <a:pPr lvl="1" eaLnBrk="1" hangingPunct="1"/>
            <a:r>
              <a:rPr lang="en-US" altLang="zh-CN" dirty="0" smtClean="0"/>
              <a:t>Generic input layer (needed for </a:t>
            </a:r>
            <a:r>
              <a:rPr lang="en-US" altLang="zh-CN" dirty="0" err="1" smtClean="0"/>
              <a:t>keyboard,mouse</a:t>
            </a:r>
            <a:r>
              <a:rPr lang="en-US" altLang="zh-CN" dirty="0" smtClean="0"/>
              <a:t>...) </a:t>
            </a:r>
          </a:p>
          <a:p>
            <a:pPr lvl="2" eaLnBrk="1" hangingPunct="1"/>
            <a:r>
              <a:rPr lang="zh-CN" altLang="en-US" dirty="0" smtClean="0"/>
              <a:t>通用输入层</a:t>
            </a:r>
            <a:r>
              <a:rPr lang="en-US" altLang="zh-CN" dirty="0" smtClean="0"/>
              <a:t>,</a:t>
            </a:r>
            <a:r>
              <a:rPr lang="zh-CN" altLang="en-US" dirty="0" smtClean="0"/>
              <a:t>要使用键盘鼠标的就必选 </a:t>
            </a:r>
          </a:p>
          <a:p>
            <a:pPr lvl="2" eaLnBrk="1" hangingPunct="1"/>
            <a:r>
              <a:rPr lang="en-US" altLang="zh-CN" dirty="0" smtClean="0"/>
              <a:t>Support for </a:t>
            </a:r>
            <a:r>
              <a:rPr lang="en-US" altLang="zh-CN" dirty="0" err="1" smtClean="0"/>
              <a:t>memoryless</a:t>
            </a:r>
            <a:r>
              <a:rPr lang="en-US" altLang="zh-CN" dirty="0" smtClean="0"/>
              <a:t> force-feedback devices </a:t>
            </a:r>
          </a:p>
          <a:p>
            <a:pPr lvl="3" eaLnBrk="1" hangingPunct="1"/>
            <a:r>
              <a:rPr lang="zh-CN" altLang="en-US" dirty="0" smtClean="0"/>
              <a:t>游戏玩家使用的力反馈设备 </a:t>
            </a:r>
          </a:p>
          <a:p>
            <a:pPr lvl="2" eaLnBrk="1" hangingPunct="1"/>
            <a:r>
              <a:rPr lang="en-US" altLang="zh-CN" dirty="0" smtClean="0"/>
              <a:t>Mouse interface </a:t>
            </a:r>
          </a:p>
          <a:p>
            <a:pPr lvl="3" eaLnBrk="1" hangingPunct="1"/>
            <a:r>
              <a:rPr lang="zh-CN" altLang="en-US" dirty="0" smtClean="0"/>
              <a:t>鼠标接口 </a:t>
            </a:r>
          </a:p>
          <a:p>
            <a:pPr lvl="3" eaLnBrk="1" hangingPunct="1"/>
            <a:r>
              <a:rPr lang="en-US" altLang="zh-CN" dirty="0" smtClean="0"/>
              <a:t>Provide legacy /dev/</a:t>
            </a:r>
            <a:r>
              <a:rPr lang="en-US" altLang="zh-CN" dirty="0" err="1" smtClean="0"/>
              <a:t>psaux</a:t>
            </a:r>
            <a:r>
              <a:rPr lang="en-US" altLang="zh-CN" dirty="0" smtClean="0"/>
              <a:t> device </a:t>
            </a:r>
          </a:p>
          <a:p>
            <a:pPr lvl="4" eaLnBrk="1" hangingPunct="1"/>
            <a:r>
              <a:rPr lang="zh-CN" altLang="en-US" dirty="0" smtClean="0"/>
              <a:t>仍然支持作为传统的</a:t>
            </a:r>
            <a:r>
              <a:rPr lang="en-US" altLang="zh-CN" dirty="0" smtClean="0"/>
              <a:t>/dev/</a:t>
            </a:r>
            <a:r>
              <a:rPr lang="en-US" altLang="zh-CN" dirty="0" err="1" smtClean="0"/>
              <a:t>psaux</a:t>
            </a:r>
            <a:r>
              <a:rPr lang="zh-CN" altLang="en-US" dirty="0" smtClean="0"/>
              <a:t>设备 </a:t>
            </a:r>
          </a:p>
          <a:p>
            <a:pPr lvl="3" eaLnBrk="1" hangingPunct="1"/>
            <a:r>
              <a:rPr lang="en-US" altLang="zh-CN" dirty="0" smtClean="0"/>
              <a:t>Horizontal screen resolution </a:t>
            </a:r>
          </a:p>
          <a:p>
            <a:pPr lvl="4" eaLnBrk="1" hangingPunct="1"/>
            <a:r>
              <a:rPr lang="zh-CN" altLang="en-US" dirty="0" smtClean="0"/>
              <a:t>数字化转换器或图形输入板的水平分辩率 </a:t>
            </a:r>
          </a:p>
          <a:p>
            <a:pPr lvl="3" eaLnBrk="1" hangingPunct="1"/>
            <a:r>
              <a:rPr lang="en-US" altLang="zh-CN" dirty="0" smtClean="0"/>
              <a:t>Vertical screen resolution </a:t>
            </a:r>
          </a:p>
          <a:p>
            <a:pPr lvl="4" eaLnBrk="1" hangingPunct="1"/>
            <a:r>
              <a:rPr lang="zh-CN" altLang="en-US" dirty="0" smtClean="0"/>
              <a:t>数字化转换器或图形输入板的垂直分辨率 </a:t>
            </a:r>
          </a:p>
          <a:p>
            <a:pPr lvl="2" eaLnBrk="1" hangingPunct="1"/>
            <a:r>
              <a:rPr lang="en-US" altLang="zh-CN" dirty="0" smtClean="0"/>
              <a:t>Joystick interface </a:t>
            </a:r>
          </a:p>
          <a:p>
            <a:pPr lvl="3" eaLnBrk="1" hangingPunct="1"/>
            <a:r>
              <a:rPr lang="zh-CN" altLang="en-US" dirty="0" smtClean="0"/>
              <a:t>游戏杆 </a:t>
            </a:r>
          </a:p>
          <a:p>
            <a:pPr lvl="2" eaLnBrk="1" hangingPunct="1"/>
            <a:r>
              <a:rPr lang="en-US" altLang="zh-CN" dirty="0" err="1" smtClean="0"/>
              <a:t>Touchscreen</a:t>
            </a:r>
            <a:r>
              <a:rPr lang="en-US" altLang="zh-CN" dirty="0" smtClean="0"/>
              <a:t> interface </a:t>
            </a:r>
          </a:p>
          <a:p>
            <a:pPr lvl="3" eaLnBrk="1" hangingPunct="1"/>
            <a:r>
              <a:rPr lang="zh-CN" altLang="en-US" dirty="0" smtClean="0"/>
              <a:t>触摸屏 </a:t>
            </a:r>
          </a:p>
          <a:p>
            <a:pPr lvl="2" eaLnBrk="1" hangingPunct="1"/>
            <a:r>
              <a:rPr lang="en-US" altLang="zh-CN" dirty="0" smtClean="0"/>
              <a:t>Event interface </a:t>
            </a:r>
          </a:p>
          <a:p>
            <a:pPr lvl="3" eaLnBrk="1" hangingPunct="1"/>
            <a:r>
              <a:rPr lang="zh-CN" altLang="en-US" dirty="0" smtClean="0"/>
              <a:t>能够利用</a:t>
            </a:r>
            <a:r>
              <a:rPr lang="en-US" altLang="zh-CN" dirty="0" smtClean="0"/>
              <a:t>/dev/input/</a:t>
            </a:r>
            <a:r>
              <a:rPr lang="en-US" altLang="zh-CN" dirty="0" err="1" smtClean="0"/>
              <a:t>eventX</a:t>
            </a:r>
            <a:r>
              <a:rPr lang="zh-CN" altLang="en-US" dirty="0" smtClean="0"/>
              <a:t>来存取输入设备的事件 </a:t>
            </a:r>
          </a:p>
          <a:p>
            <a:pPr lvl="2" eaLnBrk="1" hangingPunct="1"/>
            <a:r>
              <a:rPr lang="en-US" altLang="zh-CN" dirty="0" smtClean="0"/>
              <a:t>Event debugging </a:t>
            </a:r>
          </a:p>
          <a:p>
            <a:pPr lvl="3" eaLnBrk="1" hangingPunct="1"/>
            <a:r>
              <a:rPr lang="zh-CN" altLang="en-US" dirty="0" smtClean="0"/>
              <a:t>该选项仅供调试 </a:t>
            </a:r>
          </a:p>
          <a:p>
            <a:pPr lvl="2" eaLnBrk="1" hangingPunct="1"/>
            <a:r>
              <a:rPr lang="en-US" altLang="zh-CN" dirty="0" smtClean="0"/>
              <a:t>Keyboards </a:t>
            </a:r>
          </a:p>
          <a:p>
            <a:pPr lvl="3" eaLnBrk="1" hangingPunct="1"/>
            <a:r>
              <a:rPr lang="zh-CN" altLang="en-US" dirty="0" smtClean="0"/>
              <a:t>键盘驱动</a:t>
            </a:r>
            <a:r>
              <a:rPr lang="en-US" altLang="zh-CN" dirty="0" smtClean="0"/>
              <a:t>,</a:t>
            </a:r>
            <a:r>
              <a:rPr lang="zh-CN" altLang="en-US" dirty="0" smtClean="0"/>
              <a:t>一般选个</a:t>
            </a:r>
            <a:r>
              <a:rPr lang="en-US" altLang="zh-CN" dirty="0" smtClean="0"/>
              <a:t>AT</a:t>
            </a:r>
            <a:r>
              <a:rPr lang="zh-CN" altLang="en-US" dirty="0" smtClean="0"/>
              <a:t>键盘即可 </a:t>
            </a:r>
          </a:p>
          <a:p>
            <a:pPr lvl="2" eaLnBrk="1" hangingPunct="1"/>
            <a:r>
              <a:rPr lang="en-US" altLang="zh-CN" dirty="0" smtClean="0"/>
              <a:t>Mouse </a:t>
            </a:r>
          </a:p>
          <a:p>
            <a:pPr lvl="3" eaLnBrk="1" hangingPunct="1"/>
            <a:r>
              <a:rPr lang="zh-CN" altLang="en-US" dirty="0" smtClean="0"/>
              <a:t>鼠标驱动</a:t>
            </a:r>
            <a:r>
              <a:rPr lang="en-US" altLang="zh-CN" dirty="0" smtClean="0"/>
              <a:t>,</a:t>
            </a:r>
            <a:r>
              <a:rPr lang="zh-CN" altLang="en-US" dirty="0" smtClean="0"/>
              <a:t>一般选个</a:t>
            </a:r>
            <a:r>
              <a:rPr lang="en-US" altLang="zh-CN" dirty="0" smtClean="0"/>
              <a:t>PS/2</a:t>
            </a:r>
            <a:r>
              <a:rPr lang="zh-CN" altLang="en-US" dirty="0" smtClean="0"/>
              <a:t>鼠标即可 </a:t>
            </a:r>
          </a:p>
          <a:p>
            <a:pPr lvl="2" eaLnBrk="1" hangingPunct="1"/>
            <a:r>
              <a:rPr lang="en-US" altLang="zh-CN" dirty="0" smtClean="0"/>
              <a:t>Joysticks </a:t>
            </a:r>
          </a:p>
          <a:p>
            <a:pPr lvl="3" eaLnBrk="1" hangingPunct="1"/>
            <a:r>
              <a:rPr lang="zh-CN" altLang="en-US" dirty="0" smtClean="0"/>
              <a:t>游戏杆驱动 </a:t>
            </a:r>
          </a:p>
          <a:p>
            <a:pPr lvl="2" eaLnBrk="1" hangingPunct="1"/>
            <a:r>
              <a:rPr lang="en-US" altLang="zh-CN" dirty="0" err="1" smtClean="0"/>
              <a:t>Touchscreens</a:t>
            </a:r>
            <a:r>
              <a:rPr lang="en-US" altLang="zh-CN" dirty="0" smtClean="0"/>
              <a:t> </a:t>
            </a:r>
          </a:p>
          <a:p>
            <a:pPr lvl="3" eaLnBrk="1" hangingPunct="1"/>
            <a:r>
              <a:rPr lang="zh-CN" altLang="en-US" dirty="0" smtClean="0"/>
              <a:t>触摸屏驱动 </a:t>
            </a:r>
          </a:p>
          <a:p>
            <a:pPr lvl="2" eaLnBrk="1" hangingPunct="1"/>
            <a:r>
              <a:rPr lang="en-US" altLang="zh-CN" dirty="0" smtClean="0"/>
              <a:t>Miscellaneous devices </a:t>
            </a:r>
          </a:p>
          <a:p>
            <a:pPr lvl="3" eaLnBrk="1" hangingPunct="1"/>
            <a:r>
              <a:rPr lang="zh-CN" altLang="en-US" dirty="0" smtClean="0"/>
              <a:t>其他杂项驱动</a:t>
            </a:r>
            <a:r>
              <a:rPr lang="en-US" altLang="zh-CN" dirty="0" smtClean="0"/>
              <a:t>,</a:t>
            </a:r>
            <a:r>
              <a:rPr lang="zh-CN" altLang="en-US" dirty="0" smtClean="0"/>
              <a:t>一般选个</a:t>
            </a:r>
            <a:r>
              <a:rPr lang="en-US" altLang="zh-CN" dirty="0" smtClean="0"/>
              <a:t>PC</a:t>
            </a:r>
            <a:r>
              <a:rPr lang="zh-CN" altLang="en-US" dirty="0" smtClean="0"/>
              <a:t>喇叭即可 </a:t>
            </a:r>
          </a:p>
          <a:p>
            <a:pPr lvl="1" eaLnBrk="1" hangingPunct="1"/>
            <a:r>
              <a:rPr lang="en-US" altLang="zh-CN" dirty="0" smtClean="0"/>
              <a:t>Hardware I/O ports </a:t>
            </a:r>
          </a:p>
          <a:p>
            <a:pPr lvl="2" eaLnBrk="1" hangingPunct="1"/>
            <a:r>
              <a:rPr lang="zh-CN" altLang="en-US" dirty="0" smtClean="0"/>
              <a:t>硬件</a:t>
            </a:r>
            <a:r>
              <a:rPr lang="en-US" altLang="zh-CN" dirty="0" smtClean="0"/>
              <a:t>I/O</a:t>
            </a:r>
            <a:r>
              <a:rPr lang="zh-CN" altLang="en-US" dirty="0" smtClean="0"/>
              <a:t>端口 </a:t>
            </a:r>
          </a:p>
          <a:p>
            <a:pPr lvl="2" eaLnBrk="1" hangingPunct="1"/>
            <a:r>
              <a:rPr lang="en-US" altLang="zh-CN" dirty="0" smtClean="0"/>
              <a:t>Serial I/O support </a:t>
            </a:r>
          </a:p>
          <a:p>
            <a:pPr lvl="3" eaLnBrk="1" hangingPunct="1"/>
            <a:r>
              <a:rPr lang="zh-CN" altLang="en-US" dirty="0" smtClean="0"/>
              <a:t>使用</a:t>
            </a:r>
            <a:r>
              <a:rPr lang="en-US" altLang="zh-CN" dirty="0" smtClean="0"/>
              <a:t>PS/2</a:t>
            </a:r>
            <a:r>
              <a:rPr lang="zh-CN" altLang="en-US" dirty="0" smtClean="0"/>
              <a:t>键盘或鼠标的就必选 </a:t>
            </a:r>
          </a:p>
          <a:p>
            <a:pPr lvl="3" eaLnBrk="1" hangingPunct="1"/>
            <a:r>
              <a:rPr lang="en-US" altLang="zh-CN" dirty="0" smtClean="0"/>
              <a:t>i8042 PC Keyboard controller </a:t>
            </a:r>
          </a:p>
          <a:p>
            <a:pPr lvl="4" eaLnBrk="1" hangingPunct="1"/>
            <a:r>
              <a:rPr lang="en-US" altLang="zh-CN" dirty="0" smtClean="0"/>
              <a:t>PS/2</a:t>
            </a:r>
            <a:r>
              <a:rPr lang="zh-CN" altLang="en-US" dirty="0" smtClean="0"/>
              <a:t>接口的键盘和鼠标 </a:t>
            </a:r>
          </a:p>
          <a:p>
            <a:pPr lvl="3" eaLnBrk="1" hangingPunct="1"/>
            <a:r>
              <a:rPr lang="en-US" altLang="zh-CN" dirty="0" smtClean="0"/>
              <a:t>Serial port line discipline </a:t>
            </a:r>
          </a:p>
          <a:p>
            <a:pPr lvl="4" eaLnBrk="1" hangingPunct="1"/>
            <a:r>
              <a:rPr lang="zh-CN" altLang="en-US" dirty="0" smtClean="0"/>
              <a:t>串口键盘或鼠标 </a:t>
            </a:r>
          </a:p>
          <a:p>
            <a:pPr lvl="3" eaLnBrk="1" hangingPunct="1"/>
            <a:r>
              <a:rPr lang="en-US" altLang="zh-CN" dirty="0" smtClean="0"/>
              <a:t>ct82c710 Aux port controller </a:t>
            </a:r>
          </a:p>
          <a:p>
            <a:pPr lvl="4" eaLnBrk="1" hangingPunct="1"/>
            <a:r>
              <a:rPr lang="zh-CN" altLang="en-US" dirty="0" smtClean="0"/>
              <a:t>一种德州仪器</a:t>
            </a:r>
            <a:r>
              <a:rPr lang="en-US" altLang="zh-CN" dirty="0" err="1" smtClean="0"/>
              <a:t>TravelMate</a:t>
            </a:r>
            <a:r>
              <a:rPr lang="zh-CN" altLang="en-US" dirty="0" smtClean="0"/>
              <a:t>笔记本上使用</a:t>
            </a:r>
            <a:r>
              <a:rPr lang="en-US" altLang="zh-CN" dirty="0" smtClean="0"/>
              <a:t>QuickPort</a:t>
            </a:r>
            <a:r>
              <a:rPr lang="zh-CN" altLang="en-US" dirty="0" smtClean="0"/>
              <a:t>接口的鼠标 </a:t>
            </a:r>
          </a:p>
          <a:p>
            <a:pPr lvl="3" eaLnBrk="1" hangingPunct="1"/>
            <a:r>
              <a:rPr lang="en-US" altLang="zh-CN" dirty="0" smtClean="0"/>
              <a:t>Parallel port keyboard adapter </a:t>
            </a:r>
          </a:p>
          <a:p>
            <a:pPr lvl="4" eaLnBrk="1" hangingPunct="1"/>
            <a:r>
              <a:rPr lang="zh-CN" altLang="en-US" dirty="0" smtClean="0"/>
              <a:t>并口键盘或鼠标 </a:t>
            </a:r>
          </a:p>
          <a:p>
            <a:pPr lvl="3" eaLnBrk="1" hangingPunct="1"/>
            <a:r>
              <a:rPr lang="en-US" altLang="zh-CN" dirty="0" smtClean="0"/>
              <a:t>PCI PS/2 keyboard and PS/2 mouse controller </a:t>
            </a:r>
          </a:p>
          <a:p>
            <a:pPr lvl="4" eaLnBrk="1" hangingPunct="1"/>
            <a:r>
              <a:rPr lang="zh-CN" altLang="en-US" dirty="0" smtClean="0"/>
              <a:t>接在移动式扩展坞</a:t>
            </a:r>
            <a:r>
              <a:rPr lang="en-US" altLang="zh-CN" dirty="0" smtClean="0"/>
              <a:t>(Docking station)</a:t>
            </a:r>
            <a:r>
              <a:rPr lang="zh-CN" altLang="en-US" dirty="0" smtClean="0"/>
              <a:t>上的键盘或鼠标 </a:t>
            </a:r>
          </a:p>
          <a:p>
            <a:pPr lvl="3" eaLnBrk="1" hangingPunct="1"/>
            <a:r>
              <a:rPr lang="en-US" altLang="zh-CN" dirty="0" smtClean="0"/>
              <a:t>PS/2 driver library </a:t>
            </a:r>
          </a:p>
          <a:p>
            <a:pPr lvl="4" eaLnBrk="1" hangingPunct="1"/>
            <a:r>
              <a:rPr lang="zh-CN" altLang="en-US" dirty="0" smtClean="0"/>
              <a:t>为</a:t>
            </a:r>
            <a:r>
              <a:rPr lang="en-US" altLang="zh-CN" dirty="0" smtClean="0"/>
              <a:t>PS/2</a:t>
            </a:r>
            <a:r>
              <a:rPr lang="zh-CN" altLang="en-US" dirty="0" smtClean="0"/>
              <a:t>接口上的设备提供驱动</a:t>
            </a:r>
            <a:r>
              <a:rPr lang="en-US" altLang="zh-CN" dirty="0" smtClean="0"/>
              <a:t>(</a:t>
            </a:r>
            <a:r>
              <a:rPr lang="zh-CN" altLang="en-US" dirty="0" smtClean="0"/>
              <a:t>比如</a:t>
            </a:r>
            <a:r>
              <a:rPr lang="en-US" altLang="zh-CN" dirty="0" smtClean="0"/>
              <a:t>PS/2</a:t>
            </a:r>
            <a:r>
              <a:rPr lang="zh-CN" altLang="en-US" dirty="0" smtClean="0"/>
              <a:t>鼠标或标准</a:t>
            </a:r>
            <a:r>
              <a:rPr lang="en-US" altLang="zh-CN" dirty="0" smtClean="0"/>
              <a:t>AT</a:t>
            </a:r>
            <a:r>
              <a:rPr lang="zh-CN" altLang="en-US" dirty="0" smtClean="0"/>
              <a:t>键盘</a:t>
            </a:r>
            <a:r>
              <a:rPr lang="en-US" altLang="zh-CN" dirty="0" smtClean="0"/>
              <a:t>) </a:t>
            </a:r>
          </a:p>
          <a:p>
            <a:pPr lvl="3" eaLnBrk="1" hangingPunct="1"/>
            <a:r>
              <a:rPr lang="en-US" altLang="zh-CN" dirty="0" smtClean="0"/>
              <a:t>Raw access to </a:t>
            </a:r>
            <a:r>
              <a:rPr lang="en-US" altLang="zh-CN" dirty="0" err="1" smtClean="0"/>
              <a:t>serio</a:t>
            </a:r>
            <a:r>
              <a:rPr lang="en-US" altLang="zh-CN" dirty="0" smtClean="0"/>
              <a:t> ports </a:t>
            </a:r>
          </a:p>
          <a:p>
            <a:pPr lvl="4" eaLnBrk="1" hangingPunct="1"/>
            <a:r>
              <a:rPr lang="zh-CN" altLang="en-US" dirty="0" smtClean="0"/>
              <a:t>不是</a:t>
            </a:r>
            <a:r>
              <a:rPr lang="en-US" altLang="zh-CN" dirty="0" smtClean="0"/>
              <a:t>hacker</a:t>
            </a:r>
            <a:r>
              <a:rPr lang="zh-CN" altLang="en-US" dirty="0" smtClean="0"/>
              <a:t>就别选了 </a:t>
            </a:r>
          </a:p>
          <a:p>
            <a:pPr lvl="2" eaLnBrk="1" hangingPunct="1"/>
            <a:r>
              <a:rPr lang="en-US" altLang="zh-CN" dirty="0" err="1" smtClean="0"/>
              <a:t>Gameport</a:t>
            </a:r>
            <a:r>
              <a:rPr lang="en-US" altLang="zh-CN" dirty="0" smtClean="0"/>
              <a:t> support </a:t>
            </a:r>
          </a:p>
          <a:p>
            <a:pPr lvl="3" eaLnBrk="1" hangingPunct="1"/>
            <a:r>
              <a:rPr lang="zh-CN" altLang="en-US" dirty="0" smtClean="0"/>
              <a:t>就是早年</a:t>
            </a:r>
            <a:r>
              <a:rPr lang="en-US" altLang="zh-CN" dirty="0" smtClean="0"/>
              <a:t>"</a:t>
            </a:r>
            <a:r>
              <a:rPr lang="zh-CN" altLang="en-US" dirty="0" smtClean="0"/>
              <a:t>小霸王</a:t>
            </a:r>
            <a:r>
              <a:rPr lang="en-US" altLang="zh-CN" dirty="0" smtClean="0"/>
              <a:t>"</a:t>
            </a:r>
            <a:r>
              <a:rPr lang="zh-CN" altLang="en-US" dirty="0" smtClean="0"/>
              <a:t>游戏机上的那种手柄 </a:t>
            </a:r>
          </a:p>
          <a:p>
            <a:pPr eaLnBrk="1" hangingPunct="1"/>
            <a:r>
              <a:rPr lang="en-US" altLang="zh-CN" dirty="0" smtClean="0"/>
              <a:t>Character devices </a:t>
            </a:r>
          </a:p>
          <a:p>
            <a:pPr lvl="1" eaLnBrk="1" hangingPunct="1"/>
            <a:r>
              <a:rPr lang="zh-CN" altLang="en-US" dirty="0" smtClean="0"/>
              <a:t>字符设备 </a:t>
            </a:r>
          </a:p>
          <a:p>
            <a:pPr lvl="1" eaLnBrk="1" hangingPunct="1"/>
            <a:r>
              <a:rPr lang="en-US" altLang="zh-CN" dirty="0" smtClean="0"/>
              <a:t>Virtual terminal </a:t>
            </a:r>
          </a:p>
          <a:p>
            <a:pPr lvl="2" eaLnBrk="1" hangingPunct="1"/>
            <a:r>
              <a:rPr lang="zh-CN" altLang="en-US" dirty="0" smtClean="0"/>
              <a:t>虚拟终端</a:t>
            </a:r>
            <a:r>
              <a:rPr lang="en-US" altLang="zh-CN" dirty="0" smtClean="0"/>
              <a:t>.</a:t>
            </a:r>
            <a:r>
              <a:rPr lang="zh-CN" altLang="en-US" dirty="0" smtClean="0"/>
              <a:t>除非是嵌入式系统</a:t>
            </a:r>
            <a:r>
              <a:rPr lang="en-US" altLang="zh-CN" dirty="0" smtClean="0"/>
              <a:t>,</a:t>
            </a:r>
            <a:r>
              <a:rPr lang="zh-CN" altLang="en-US" dirty="0" smtClean="0"/>
              <a:t>否则必选 </a:t>
            </a:r>
          </a:p>
          <a:p>
            <a:pPr lvl="2" eaLnBrk="1" hangingPunct="1"/>
            <a:r>
              <a:rPr lang="en-US" altLang="zh-CN" dirty="0" smtClean="0"/>
              <a:t>Support for console on virtual terminal </a:t>
            </a:r>
          </a:p>
          <a:p>
            <a:pPr lvl="3" eaLnBrk="1" hangingPunct="1"/>
            <a:r>
              <a:rPr lang="zh-CN" altLang="en-US" dirty="0" smtClean="0"/>
              <a:t>内核将一个虚拟终端用作系统控制台</a:t>
            </a:r>
            <a:r>
              <a:rPr lang="en-US" altLang="zh-CN" dirty="0" smtClean="0"/>
              <a:t>(</a:t>
            </a:r>
            <a:r>
              <a:rPr lang="zh-CN" altLang="en-US" dirty="0" smtClean="0"/>
              <a:t>将诸如模块错误</a:t>
            </a:r>
            <a:r>
              <a:rPr lang="en-US" altLang="zh-CN" dirty="0" smtClean="0"/>
              <a:t>/</a:t>
            </a:r>
            <a:r>
              <a:rPr lang="zh-CN" altLang="en-US" dirty="0" smtClean="0"/>
              <a:t>内核错误</a:t>
            </a:r>
            <a:r>
              <a:rPr lang="en-US" altLang="zh-CN" dirty="0" smtClean="0"/>
              <a:t>/</a:t>
            </a:r>
            <a:r>
              <a:rPr lang="zh-CN" altLang="en-US" dirty="0" smtClean="0"/>
              <a:t>启动信息之类的警告信息发送到这里</a:t>
            </a:r>
            <a:r>
              <a:rPr lang="en-US" altLang="zh-CN" dirty="0" smtClean="0"/>
              <a:t>,</a:t>
            </a:r>
            <a:r>
              <a:rPr lang="zh-CN" altLang="en-US" dirty="0" smtClean="0"/>
              <a:t>通常是第一个虚拟终端</a:t>
            </a:r>
            <a:r>
              <a:rPr lang="en-US" altLang="zh-CN" dirty="0" smtClean="0"/>
              <a:t>).</a:t>
            </a:r>
            <a:r>
              <a:rPr lang="zh-CN" altLang="en-US" dirty="0" smtClean="0"/>
              <a:t>除非是嵌入式系统</a:t>
            </a:r>
            <a:r>
              <a:rPr lang="en-US" altLang="zh-CN" dirty="0" smtClean="0"/>
              <a:t>,</a:t>
            </a:r>
            <a:r>
              <a:rPr lang="zh-CN" altLang="en-US" dirty="0" smtClean="0"/>
              <a:t>否则必选 </a:t>
            </a:r>
          </a:p>
          <a:p>
            <a:pPr lvl="2" eaLnBrk="1" hangingPunct="1"/>
            <a:r>
              <a:rPr lang="en-US" altLang="zh-CN" dirty="0" smtClean="0"/>
              <a:t>Support for binding and unbinding console drivers </a:t>
            </a:r>
          </a:p>
          <a:p>
            <a:pPr lvl="3" eaLnBrk="1" hangingPunct="1"/>
            <a:r>
              <a:rPr lang="zh-CN" altLang="en-US" dirty="0" smtClean="0"/>
              <a:t>虚拟终端是通过控制台驱动程序与物理终端相结合的</a:t>
            </a:r>
            <a:r>
              <a:rPr lang="en-US" altLang="zh-CN" dirty="0" smtClean="0"/>
              <a:t>,</a:t>
            </a:r>
            <a:r>
              <a:rPr lang="zh-CN" altLang="en-US" dirty="0" smtClean="0"/>
              <a:t>但在某些系统上可以使用多个控制台驱动程序</a:t>
            </a:r>
            <a:r>
              <a:rPr lang="en-US" altLang="zh-CN" dirty="0" smtClean="0"/>
              <a:t>(</a:t>
            </a:r>
            <a:r>
              <a:rPr lang="zh-CN" altLang="en-US" dirty="0" smtClean="0"/>
              <a:t>如</a:t>
            </a:r>
            <a:r>
              <a:rPr lang="en-US" altLang="zh-CN" dirty="0" err="1" smtClean="0"/>
              <a:t>framebuffer</a:t>
            </a:r>
            <a:r>
              <a:rPr lang="zh-CN" altLang="en-US" dirty="0" smtClean="0"/>
              <a:t>控制台驱动程序</a:t>
            </a:r>
            <a:r>
              <a:rPr lang="en-US" altLang="zh-CN" dirty="0" smtClean="0"/>
              <a:t>),</a:t>
            </a:r>
            <a:r>
              <a:rPr lang="zh-CN" altLang="en-US" dirty="0" smtClean="0"/>
              <a:t>该选项使得你可以选择其中之一 </a:t>
            </a:r>
          </a:p>
          <a:p>
            <a:pPr lvl="1" eaLnBrk="1" hangingPunct="1"/>
            <a:r>
              <a:rPr lang="en-US" altLang="zh-CN" dirty="0" smtClean="0"/>
              <a:t>Non-standard serial port support </a:t>
            </a:r>
          </a:p>
          <a:p>
            <a:pPr lvl="2" eaLnBrk="1" hangingPunct="1"/>
            <a:r>
              <a:rPr lang="zh-CN" altLang="en-US" dirty="0" smtClean="0"/>
              <a:t>非标准串口支持</a:t>
            </a:r>
            <a:r>
              <a:rPr lang="en-US" altLang="zh-CN" dirty="0" smtClean="0"/>
              <a:t>.</a:t>
            </a:r>
            <a:r>
              <a:rPr lang="zh-CN" altLang="en-US" dirty="0" smtClean="0"/>
              <a:t>这样的设备早就绝种了 </a:t>
            </a:r>
          </a:p>
          <a:p>
            <a:pPr lvl="1" eaLnBrk="1" hangingPunct="1"/>
            <a:r>
              <a:rPr lang="en-US" altLang="zh-CN" dirty="0" smtClean="0"/>
              <a:t>Serial drivers </a:t>
            </a:r>
          </a:p>
          <a:p>
            <a:pPr lvl="2" eaLnBrk="1" hangingPunct="1"/>
            <a:r>
              <a:rPr lang="zh-CN" altLang="en-US" dirty="0" smtClean="0"/>
              <a:t>串口驱动</a:t>
            </a:r>
            <a:r>
              <a:rPr lang="en-US" altLang="zh-CN" dirty="0" smtClean="0"/>
              <a:t>.</a:t>
            </a:r>
            <a:r>
              <a:rPr lang="zh-CN" altLang="en-US" dirty="0" smtClean="0"/>
              <a:t>如果你有老式的串口鼠标或小猫之类的就选吧 </a:t>
            </a:r>
          </a:p>
          <a:p>
            <a:pPr lvl="1" eaLnBrk="1" hangingPunct="1"/>
            <a:r>
              <a:rPr lang="en-US" altLang="zh-CN" dirty="0" smtClean="0"/>
              <a:t>Unix98 PTY support </a:t>
            </a:r>
          </a:p>
          <a:p>
            <a:pPr lvl="2" eaLnBrk="1" hangingPunct="1"/>
            <a:r>
              <a:rPr lang="zh-CN" altLang="en-US" dirty="0" smtClean="0"/>
              <a:t>伪终端</a:t>
            </a:r>
            <a:r>
              <a:rPr lang="en-US" altLang="zh-CN" dirty="0" smtClean="0"/>
              <a:t>(PTY)</a:t>
            </a:r>
            <a:r>
              <a:rPr lang="zh-CN" altLang="en-US" dirty="0" smtClean="0"/>
              <a:t>可以模拟一个终端</a:t>
            </a:r>
            <a:r>
              <a:rPr lang="en-US" altLang="zh-CN" dirty="0" smtClean="0"/>
              <a:t>,</a:t>
            </a:r>
            <a:r>
              <a:rPr lang="zh-CN" altLang="en-US" dirty="0" smtClean="0"/>
              <a:t>它由</a:t>
            </a:r>
            <a:r>
              <a:rPr lang="en-US" altLang="zh-CN" dirty="0" smtClean="0"/>
              <a:t>slave(</a:t>
            </a:r>
            <a:r>
              <a:rPr lang="zh-CN" altLang="en-US" dirty="0" smtClean="0"/>
              <a:t>等价于一个物理终端</a:t>
            </a:r>
            <a:r>
              <a:rPr lang="en-US" altLang="zh-CN" dirty="0" smtClean="0"/>
              <a:t>)</a:t>
            </a:r>
            <a:r>
              <a:rPr lang="zh-CN" altLang="en-US" dirty="0" smtClean="0"/>
              <a:t>和</a:t>
            </a:r>
            <a:r>
              <a:rPr lang="en-US" altLang="zh-CN" dirty="0" smtClean="0"/>
              <a:t>master(</a:t>
            </a:r>
            <a:r>
              <a:rPr lang="zh-CN" altLang="en-US" dirty="0" smtClean="0"/>
              <a:t>被一个诸如</a:t>
            </a:r>
            <a:r>
              <a:rPr lang="en-US" altLang="zh-CN" dirty="0" err="1" smtClean="0"/>
              <a:t>xterms</a:t>
            </a:r>
            <a:r>
              <a:rPr lang="zh-CN" altLang="en-US" dirty="0" smtClean="0"/>
              <a:t>之类的进程用来读写</a:t>
            </a:r>
            <a:r>
              <a:rPr lang="en-US" altLang="zh-CN" dirty="0" smtClean="0"/>
              <a:t>slave</a:t>
            </a:r>
            <a:r>
              <a:rPr lang="zh-CN" altLang="en-US" dirty="0" smtClean="0"/>
              <a:t>设备</a:t>
            </a:r>
            <a:r>
              <a:rPr lang="en-US" altLang="zh-CN" dirty="0" smtClean="0"/>
              <a:t>)</a:t>
            </a:r>
            <a:r>
              <a:rPr lang="zh-CN" altLang="en-US" dirty="0" smtClean="0"/>
              <a:t>两部分组成的软设备</a:t>
            </a:r>
            <a:r>
              <a:rPr lang="en-US" altLang="zh-CN" dirty="0" smtClean="0"/>
              <a:t>.</a:t>
            </a:r>
            <a:r>
              <a:rPr lang="zh-CN" altLang="en-US" dirty="0" smtClean="0"/>
              <a:t>使用</a:t>
            </a:r>
            <a:r>
              <a:rPr lang="en-US" altLang="zh-CN" dirty="0" smtClean="0"/>
              <a:t>telnet</a:t>
            </a:r>
            <a:r>
              <a:rPr lang="zh-CN" altLang="en-US" dirty="0" smtClean="0"/>
              <a:t>或</a:t>
            </a:r>
            <a:r>
              <a:rPr lang="en-US" altLang="zh-CN" dirty="0" err="1" smtClean="0"/>
              <a:t>ssh</a:t>
            </a:r>
            <a:r>
              <a:rPr lang="zh-CN" altLang="en-US" dirty="0" smtClean="0"/>
              <a:t>远程登录者必选 </a:t>
            </a:r>
          </a:p>
          <a:p>
            <a:pPr lvl="1" eaLnBrk="1" hangingPunct="1"/>
            <a:r>
              <a:rPr lang="en-US" altLang="zh-CN" dirty="0" smtClean="0"/>
              <a:t>Legacy (BSD) PTY support </a:t>
            </a:r>
          </a:p>
          <a:p>
            <a:pPr lvl="2" eaLnBrk="1" hangingPunct="1"/>
            <a:r>
              <a:rPr lang="zh-CN" altLang="en-US" dirty="0" smtClean="0"/>
              <a:t>使用过时的</a:t>
            </a:r>
            <a:r>
              <a:rPr lang="en-US" altLang="zh-CN" dirty="0" smtClean="0"/>
              <a:t>BSD</a:t>
            </a:r>
            <a:r>
              <a:rPr lang="zh-CN" altLang="en-US" dirty="0" smtClean="0"/>
              <a:t>风格的</a:t>
            </a:r>
            <a:r>
              <a:rPr lang="en-US" altLang="zh-CN" dirty="0" smtClean="0"/>
              <a:t>/dev/</a:t>
            </a:r>
            <a:r>
              <a:rPr lang="en-US" altLang="zh-CN" dirty="0" err="1" smtClean="0"/>
              <a:t>ptyxx</a:t>
            </a:r>
            <a:r>
              <a:rPr lang="zh-CN" altLang="en-US" dirty="0" smtClean="0"/>
              <a:t>作为</a:t>
            </a:r>
            <a:r>
              <a:rPr lang="en-US" altLang="zh-CN" dirty="0" smtClean="0"/>
              <a:t>master,/dev/</a:t>
            </a:r>
            <a:r>
              <a:rPr lang="en-US" altLang="zh-CN" dirty="0" err="1" smtClean="0"/>
              <a:t>ttyxx</a:t>
            </a:r>
            <a:r>
              <a:rPr lang="zh-CN" altLang="en-US" dirty="0" smtClean="0"/>
              <a:t>作为</a:t>
            </a:r>
            <a:r>
              <a:rPr lang="en-US" altLang="zh-CN" dirty="0" smtClean="0"/>
              <a:t>slave,</a:t>
            </a:r>
            <a:r>
              <a:rPr lang="zh-CN" altLang="en-US" dirty="0" smtClean="0"/>
              <a:t>这个方案有一些安全问题</a:t>
            </a:r>
            <a:r>
              <a:rPr lang="en-US" altLang="zh-CN" dirty="0" smtClean="0"/>
              <a:t>,</a:t>
            </a:r>
            <a:r>
              <a:rPr lang="zh-CN" altLang="en-US" dirty="0" smtClean="0"/>
              <a:t>建议不选 </a:t>
            </a:r>
          </a:p>
          <a:p>
            <a:pPr lvl="1" eaLnBrk="1" hangingPunct="1"/>
            <a:r>
              <a:rPr lang="en-US" altLang="zh-CN" dirty="0" smtClean="0"/>
              <a:t>Parallel printer support </a:t>
            </a:r>
          </a:p>
          <a:p>
            <a:pPr lvl="2" eaLnBrk="1" hangingPunct="1"/>
            <a:r>
              <a:rPr lang="zh-CN" altLang="en-US" dirty="0" smtClean="0"/>
              <a:t>并口打印机 </a:t>
            </a:r>
          </a:p>
          <a:p>
            <a:pPr lvl="2" eaLnBrk="1" hangingPunct="1"/>
            <a:r>
              <a:rPr lang="en-US" altLang="zh-CN" dirty="0" smtClean="0"/>
              <a:t>Support for console on line printer </a:t>
            </a:r>
          </a:p>
          <a:p>
            <a:pPr lvl="3" eaLnBrk="1" hangingPunct="1"/>
            <a:r>
              <a:rPr lang="zh-CN" altLang="en-US" dirty="0" smtClean="0"/>
              <a:t>允许将内核信息输出到并口</a:t>
            </a:r>
            <a:r>
              <a:rPr lang="en-US" altLang="zh-CN" dirty="0" smtClean="0"/>
              <a:t>,</a:t>
            </a:r>
            <a:r>
              <a:rPr lang="zh-CN" altLang="en-US" dirty="0" smtClean="0"/>
              <a:t>这样就可以打印出来 </a:t>
            </a:r>
          </a:p>
          <a:p>
            <a:pPr lvl="1" eaLnBrk="1" hangingPunct="1"/>
            <a:r>
              <a:rPr lang="en-US" altLang="zh-CN" dirty="0" smtClean="0"/>
              <a:t>Support for user-space parallel port device drivers </a:t>
            </a:r>
          </a:p>
          <a:p>
            <a:pPr lvl="2" eaLnBrk="1" hangingPunct="1"/>
            <a:r>
              <a:rPr lang="en-US" altLang="zh-CN" dirty="0" smtClean="0"/>
              <a:t>/dev/</a:t>
            </a:r>
            <a:r>
              <a:rPr lang="en-US" altLang="zh-CN" dirty="0" err="1" smtClean="0"/>
              <a:t>parport</a:t>
            </a:r>
            <a:r>
              <a:rPr lang="zh-CN" altLang="en-US" dirty="0" smtClean="0"/>
              <a:t>设备支持</a:t>
            </a:r>
            <a:r>
              <a:rPr lang="en-US" altLang="zh-CN" dirty="0" smtClean="0"/>
              <a:t>,</a:t>
            </a:r>
            <a:r>
              <a:rPr lang="zh-CN" altLang="en-US" dirty="0" smtClean="0"/>
              <a:t>比如</a:t>
            </a:r>
            <a:r>
              <a:rPr lang="en-US" altLang="zh-CN" dirty="0" err="1" smtClean="0"/>
              <a:t>deviceid</a:t>
            </a:r>
            <a:r>
              <a:rPr lang="zh-CN" altLang="en-US" dirty="0" smtClean="0"/>
              <a:t>之类的程序需要使用它</a:t>
            </a:r>
            <a:r>
              <a:rPr lang="en-US" altLang="zh-CN" dirty="0" smtClean="0"/>
              <a:t>,</a:t>
            </a:r>
            <a:r>
              <a:rPr lang="zh-CN" altLang="en-US" dirty="0" smtClean="0"/>
              <a:t>大部分人可以关闭该选项 </a:t>
            </a:r>
          </a:p>
          <a:p>
            <a:pPr lvl="1" eaLnBrk="1" hangingPunct="1"/>
            <a:r>
              <a:rPr lang="en-US" altLang="zh-CN" dirty="0" smtClean="0"/>
              <a:t>Texas Instruments parallel link cable support </a:t>
            </a:r>
          </a:p>
          <a:p>
            <a:pPr lvl="2" eaLnBrk="1" hangingPunct="1"/>
            <a:r>
              <a:rPr lang="zh-CN" altLang="en-US" dirty="0" smtClean="0"/>
              <a:t>德州仪器生产的一种使用并行电缆的图形计算器</a:t>
            </a:r>
            <a:r>
              <a:rPr lang="en-US" altLang="zh-CN" dirty="0" smtClean="0"/>
              <a:t>,</a:t>
            </a:r>
            <a:r>
              <a:rPr lang="zh-CN" altLang="en-US" dirty="0" smtClean="0"/>
              <a:t>如果你不知道这是什么设备就别选了 </a:t>
            </a:r>
          </a:p>
          <a:p>
            <a:pPr lvl="1" eaLnBrk="1" hangingPunct="1"/>
            <a:r>
              <a:rPr lang="en-US" altLang="zh-CN" dirty="0" smtClean="0"/>
              <a:t>IPMI </a:t>
            </a:r>
          </a:p>
          <a:p>
            <a:pPr lvl="2" eaLnBrk="1" hangingPunct="1"/>
            <a:r>
              <a:rPr lang="zh-CN" altLang="en-US" dirty="0" smtClean="0"/>
              <a:t>可以利用</a:t>
            </a:r>
            <a:r>
              <a:rPr lang="en-US" altLang="zh-CN" dirty="0" smtClean="0"/>
              <a:t>IPMI</a:t>
            </a:r>
            <a:r>
              <a:rPr lang="zh-CN" altLang="en-US" dirty="0" smtClean="0"/>
              <a:t>远程监视服务器的物理特征</a:t>
            </a:r>
            <a:r>
              <a:rPr lang="en-US" altLang="zh-CN" dirty="0" smtClean="0"/>
              <a:t>(</a:t>
            </a:r>
            <a:r>
              <a:rPr lang="zh-CN" altLang="en-US" dirty="0" smtClean="0"/>
              <a:t>温度</a:t>
            </a:r>
            <a:r>
              <a:rPr lang="en-US" altLang="zh-CN" dirty="0" smtClean="0"/>
              <a:t>,</a:t>
            </a:r>
            <a:r>
              <a:rPr lang="zh-CN" altLang="en-US" dirty="0" smtClean="0"/>
              <a:t>电压</a:t>
            </a:r>
            <a:r>
              <a:rPr lang="en-US" altLang="zh-CN" dirty="0" smtClean="0"/>
              <a:t>,</a:t>
            </a:r>
            <a:r>
              <a:rPr lang="zh-CN" altLang="en-US" dirty="0" smtClean="0"/>
              <a:t>风扇</a:t>
            </a:r>
            <a:r>
              <a:rPr lang="en-US" altLang="zh-CN" dirty="0" smtClean="0"/>
              <a:t>,</a:t>
            </a:r>
            <a:r>
              <a:rPr lang="zh-CN" altLang="en-US" dirty="0" smtClean="0"/>
              <a:t>电源</a:t>
            </a:r>
            <a:r>
              <a:rPr lang="en-US" altLang="zh-CN" dirty="0" smtClean="0"/>
              <a:t>,</a:t>
            </a:r>
            <a:r>
              <a:rPr lang="zh-CN" altLang="en-US" dirty="0" smtClean="0"/>
              <a:t>机箱入侵</a:t>
            </a:r>
            <a:r>
              <a:rPr lang="en-US" altLang="zh-CN" dirty="0" smtClean="0"/>
              <a:t>),</a:t>
            </a:r>
            <a:r>
              <a:rPr lang="zh-CN" altLang="en-US" dirty="0" smtClean="0"/>
              <a:t>它是独立于</a:t>
            </a:r>
            <a:r>
              <a:rPr lang="en-US" altLang="zh-CN" dirty="0" smtClean="0"/>
              <a:t>CPU,BIOS,OS</a:t>
            </a:r>
            <a:r>
              <a:rPr lang="zh-CN" altLang="en-US" dirty="0" smtClean="0"/>
              <a:t>的</a:t>
            </a:r>
            <a:r>
              <a:rPr lang="en-US" altLang="zh-CN" dirty="0" smtClean="0"/>
              <a:t>,</a:t>
            </a:r>
            <a:r>
              <a:rPr lang="zh-CN" altLang="en-US" dirty="0" smtClean="0"/>
              <a:t>只要接通电源就可以实现对服务器的监控 </a:t>
            </a:r>
          </a:p>
          <a:p>
            <a:pPr lvl="2" eaLnBrk="1" hangingPunct="1"/>
            <a:r>
              <a:rPr lang="en-US" altLang="zh-CN" dirty="0" smtClean="0"/>
              <a:t>IPMI top-level message handler </a:t>
            </a:r>
          </a:p>
          <a:p>
            <a:pPr lvl="3" eaLnBrk="1" hangingPunct="1"/>
            <a:r>
              <a:rPr lang="en-US" altLang="zh-CN" dirty="0" smtClean="0"/>
              <a:t>IPMI</a:t>
            </a:r>
            <a:r>
              <a:rPr lang="zh-CN" altLang="en-US" dirty="0" smtClean="0"/>
              <a:t>消息处理器</a:t>
            </a:r>
            <a:r>
              <a:rPr lang="en-US" altLang="zh-CN" dirty="0" smtClean="0"/>
              <a:t>,</a:t>
            </a:r>
            <a:r>
              <a:rPr lang="zh-CN" altLang="en-US" dirty="0" smtClean="0"/>
              <a:t>要启用</a:t>
            </a:r>
            <a:r>
              <a:rPr lang="en-US" altLang="zh-CN" dirty="0" smtClean="0"/>
              <a:t>IPMI</a:t>
            </a:r>
            <a:r>
              <a:rPr lang="zh-CN" altLang="en-US" dirty="0" smtClean="0"/>
              <a:t>远程监视这个就必选 </a:t>
            </a:r>
          </a:p>
          <a:p>
            <a:pPr lvl="3" eaLnBrk="1" hangingPunct="1"/>
            <a:r>
              <a:rPr lang="en-US" altLang="zh-CN" dirty="0" smtClean="0"/>
              <a:t>Generate a panic event to all BMCs on a panic </a:t>
            </a:r>
          </a:p>
          <a:p>
            <a:pPr lvl="4" eaLnBrk="1" hangingPunct="1"/>
            <a:r>
              <a:rPr lang="zh-CN" altLang="en-US" dirty="0" smtClean="0"/>
              <a:t>当发生紧急情况</a:t>
            </a:r>
            <a:r>
              <a:rPr lang="en-US" altLang="zh-CN" dirty="0" smtClean="0"/>
              <a:t>(panic)</a:t>
            </a:r>
            <a:r>
              <a:rPr lang="zh-CN" altLang="en-US" dirty="0" smtClean="0"/>
              <a:t>时</a:t>
            </a:r>
            <a:r>
              <a:rPr lang="en-US" altLang="zh-CN" dirty="0" smtClean="0"/>
              <a:t>,IPMI</a:t>
            </a:r>
            <a:r>
              <a:rPr lang="zh-CN" altLang="en-US" dirty="0" smtClean="0"/>
              <a:t>消息处理器将会向每一个已注册的底板管理控制器</a:t>
            </a:r>
            <a:r>
              <a:rPr lang="en-US" altLang="zh-CN" dirty="0" smtClean="0"/>
              <a:t>(BMC)</a:t>
            </a:r>
            <a:r>
              <a:rPr lang="zh-CN" altLang="en-US" dirty="0" smtClean="0"/>
              <a:t>接口生成一个描述该</a:t>
            </a:r>
            <a:r>
              <a:rPr lang="en-US" altLang="zh-CN" dirty="0" smtClean="0"/>
              <a:t>panic</a:t>
            </a:r>
            <a:r>
              <a:rPr lang="zh-CN" altLang="en-US" dirty="0" smtClean="0"/>
              <a:t>的</a:t>
            </a:r>
            <a:r>
              <a:rPr lang="en-US" altLang="zh-CN" dirty="0" smtClean="0"/>
              <a:t>IPMI</a:t>
            </a:r>
            <a:r>
              <a:rPr lang="zh-CN" altLang="en-US" dirty="0" smtClean="0"/>
              <a:t>事件</a:t>
            </a:r>
            <a:r>
              <a:rPr lang="en-US" altLang="zh-CN" dirty="0" smtClean="0"/>
              <a:t>,</a:t>
            </a:r>
            <a:r>
              <a:rPr lang="zh-CN" altLang="en-US" dirty="0" smtClean="0"/>
              <a:t>这些事件可以引发日志记录</a:t>
            </a:r>
            <a:r>
              <a:rPr lang="en-US" altLang="zh-CN" dirty="0" smtClean="0"/>
              <a:t>/</a:t>
            </a:r>
            <a:r>
              <a:rPr lang="zh-CN" altLang="en-US" dirty="0" smtClean="0"/>
              <a:t>报警</a:t>
            </a:r>
            <a:r>
              <a:rPr lang="en-US" altLang="zh-CN" dirty="0" smtClean="0"/>
              <a:t>/</a:t>
            </a:r>
            <a:r>
              <a:rPr lang="zh-CN" altLang="en-US" dirty="0" smtClean="0"/>
              <a:t>重启</a:t>
            </a:r>
            <a:r>
              <a:rPr lang="en-US" altLang="zh-CN" dirty="0" smtClean="0"/>
              <a:t>/</a:t>
            </a:r>
            <a:r>
              <a:rPr lang="zh-CN" altLang="en-US" dirty="0" smtClean="0"/>
              <a:t>关机等动作 </a:t>
            </a:r>
          </a:p>
          <a:p>
            <a:pPr lvl="4" eaLnBrk="1" hangingPunct="1"/>
            <a:r>
              <a:rPr lang="en-US" altLang="zh-CN" dirty="0" smtClean="0"/>
              <a:t>Generate OEM events containing the panic string </a:t>
            </a:r>
          </a:p>
          <a:p>
            <a:pPr lvl="4" eaLnBrk="1" hangingPunct="1"/>
            <a:r>
              <a:rPr lang="zh-CN" altLang="en-US" dirty="0" smtClean="0"/>
              <a:t>当发生紧急情况</a:t>
            </a:r>
            <a:r>
              <a:rPr lang="en-US" altLang="zh-CN" dirty="0" smtClean="0"/>
              <a:t>(panic)</a:t>
            </a:r>
            <a:r>
              <a:rPr lang="zh-CN" altLang="en-US" dirty="0" smtClean="0"/>
              <a:t>时</a:t>
            </a:r>
            <a:r>
              <a:rPr lang="en-US" altLang="zh-CN" dirty="0" smtClean="0"/>
              <a:t>,IPMI</a:t>
            </a:r>
            <a:r>
              <a:rPr lang="zh-CN" altLang="en-US" dirty="0" smtClean="0"/>
              <a:t>消息处理器将会产生</a:t>
            </a:r>
            <a:r>
              <a:rPr lang="en-US" altLang="zh-CN" dirty="0" smtClean="0"/>
              <a:t>OEM</a:t>
            </a:r>
            <a:r>
              <a:rPr lang="zh-CN" altLang="en-US" dirty="0" smtClean="0"/>
              <a:t>类型的事件 </a:t>
            </a:r>
          </a:p>
          <a:p>
            <a:pPr lvl="2" eaLnBrk="1" hangingPunct="1"/>
            <a:r>
              <a:rPr lang="en-US" altLang="zh-CN" dirty="0" smtClean="0"/>
              <a:t>Device interface for IPMI </a:t>
            </a:r>
          </a:p>
          <a:p>
            <a:pPr lvl="3" eaLnBrk="1" hangingPunct="1"/>
            <a:r>
              <a:rPr lang="zh-CN" altLang="en-US" dirty="0" smtClean="0"/>
              <a:t>为</a:t>
            </a:r>
            <a:r>
              <a:rPr lang="en-US" altLang="zh-CN" dirty="0" smtClean="0"/>
              <a:t>IPMI</a:t>
            </a:r>
            <a:r>
              <a:rPr lang="zh-CN" altLang="en-US" dirty="0" smtClean="0"/>
              <a:t>消息处理器提供一个</a:t>
            </a:r>
            <a:r>
              <a:rPr lang="en-US" altLang="zh-CN" dirty="0" smtClean="0"/>
              <a:t>IOCTL</a:t>
            </a:r>
            <a:r>
              <a:rPr lang="zh-CN" altLang="en-US" dirty="0" smtClean="0"/>
              <a:t>接口已便用户空间的进程也可以使用</a:t>
            </a:r>
            <a:r>
              <a:rPr lang="en-US" altLang="zh-CN" dirty="0" smtClean="0"/>
              <a:t>IPMI </a:t>
            </a:r>
          </a:p>
          <a:p>
            <a:pPr lvl="2" eaLnBrk="1" hangingPunct="1"/>
            <a:r>
              <a:rPr lang="en-US" altLang="zh-CN" dirty="0" smtClean="0"/>
              <a:t>IPMI System Interface handler </a:t>
            </a:r>
          </a:p>
          <a:p>
            <a:pPr lvl="3" eaLnBrk="1" hangingPunct="1"/>
            <a:r>
              <a:rPr lang="zh-CN" altLang="en-US" dirty="0" smtClean="0"/>
              <a:t>向系统提供接口</a:t>
            </a:r>
            <a:r>
              <a:rPr lang="en-US" altLang="zh-CN" dirty="0" smtClean="0"/>
              <a:t>(KCS,SMIC),</a:t>
            </a:r>
            <a:r>
              <a:rPr lang="zh-CN" altLang="en-US" dirty="0" smtClean="0"/>
              <a:t>一般你用了</a:t>
            </a:r>
            <a:r>
              <a:rPr lang="en-US" altLang="zh-CN" dirty="0" smtClean="0"/>
              <a:t>IPMI</a:t>
            </a:r>
            <a:r>
              <a:rPr lang="zh-CN" altLang="en-US" dirty="0" smtClean="0"/>
              <a:t>就需要选上 </a:t>
            </a:r>
          </a:p>
          <a:p>
            <a:pPr lvl="2" eaLnBrk="1" hangingPunct="1"/>
            <a:r>
              <a:rPr lang="en-US" altLang="zh-CN" dirty="0" smtClean="0"/>
              <a:t>IPMI Watchdog Timer </a:t>
            </a:r>
          </a:p>
          <a:p>
            <a:pPr lvl="3" eaLnBrk="1" hangingPunct="1"/>
            <a:r>
              <a:rPr lang="zh-CN" altLang="en-US" dirty="0" smtClean="0"/>
              <a:t>启用</a:t>
            </a:r>
            <a:r>
              <a:rPr lang="en-US" altLang="zh-CN" dirty="0" smtClean="0"/>
              <a:t>IPMI Watchdog</a:t>
            </a:r>
            <a:r>
              <a:rPr lang="zh-CN" altLang="en-US" dirty="0" smtClean="0"/>
              <a:t>定时器 </a:t>
            </a:r>
          </a:p>
          <a:p>
            <a:pPr lvl="2" eaLnBrk="1" hangingPunct="1"/>
            <a:r>
              <a:rPr lang="en-US" altLang="zh-CN" dirty="0" smtClean="0"/>
              <a:t>IPMI </a:t>
            </a:r>
            <a:r>
              <a:rPr lang="en-US" altLang="zh-CN" dirty="0" err="1" smtClean="0"/>
              <a:t>Poweroff</a:t>
            </a:r>
            <a:r>
              <a:rPr lang="en-US" altLang="zh-CN" dirty="0" smtClean="0"/>
              <a:t> </a:t>
            </a:r>
          </a:p>
          <a:p>
            <a:pPr lvl="3" eaLnBrk="1" hangingPunct="1"/>
            <a:r>
              <a:rPr lang="zh-CN" altLang="en-US" dirty="0" smtClean="0"/>
              <a:t>允许</a:t>
            </a:r>
            <a:r>
              <a:rPr lang="en-US" altLang="zh-CN" dirty="0" smtClean="0"/>
              <a:t>IPMI</a:t>
            </a:r>
            <a:r>
              <a:rPr lang="zh-CN" altLang="en-US" dirty="0" smtClean="0"/>
              <a:t>消息处理器关闭机器 </a:t>
            </a:r>
          </a:p>
          <a:p>
            <a:pPr eaLnBrk="1" hangingPunct="1"/>
            <a:r>
              <a:rPr lang="en-US" altLang="zh-CN" dirty="0" smtClean="0"/>
              <a:t>Watchdog Cards </a:t>
            </a:r>
          </a:p>
          <a:p>
            <a:pPr lvl="1" eaLnBrk="1" hangingPunct="1"/>
            <a:r>
              <a:rPr lang="zh-CN" altLang="en-US" dirty="0" smtClean="0"/>
              <a:t>能让系统在出现致命故障后自动重启</a:t>
            </a:r>
            <a:r>
              <a:rPr lang="en-US" altLang="zh-CN" dirty="0" smtClean="0"/>
              <a:t>,</a:t>
            </a:r>
            <a:r>
              <a:rPr lang="zh-CN" altLang="en-US" dirty="0" smtClean="0"/>
              <a:t>如果没有硬件</a:t>
            </a:r>
            <a:r>
              <a:rPr lang="en-US" altLang="zh-CN" dirty="0" smtClean="0"/>
              <a:t>Watchdog,</a:t>
            </a:r>
            <a:r>
              <a:rPr lang="zh-CN" altLang="en-US" dirty="0" smtClean="0"/>
              <a:t>建议使用</a:t>
            </a:r>
            <a:r>
              <a:rPr lang="en-US" altLang="zh-CN" dirty="0" err="1" smtClean="0"/>
              <a:t>Hangcheck</a:t>
            </a:r>
            <a:r>
              <a:rPr lang="en-US" altLang="zh-CN" dirty="0" smtClean="0"/>
              <a:t> timer</a:t>
            </a:r>
            <a:r>
              <a:rPr lang="zh-CN" altLang="en-US" dirty="0" smtClean="0"/>
              <a:t>而不是软件</a:t>
            </a:r>
            <a:r>
              <a:rPr lang="en-US" altLang="zh-CN" dirty="0" smtClean="0"/>
              <a:t>Watchdog </a:t>
            </a:r>
          </a:p>
          <a:p>
            <a:pPr lvl="1" eaLnBrk="1" hangingPunct="1"/>
            <a:r>
              <a:rPr lang="en-US" altLang="zh-CN" dirty="0" smtClean="0"/>
              <a:t>Watchdog Timer Support </a:t>
            </a:r>
          </a:p>
          <a:p>
            <a:pPr lvl="2" eaLnBrk="1" hangingPunct="1"/>
            <a:r>
              <a:rPr lang="zh-CN" altLang="en-US" dirty="0" smtClean="0"/>
              <a:t>选中它并选中下面的一个</a:t>
            </a:r>
            <a:r>
              <a:rPr lang="en-US" altLang="zh-CN" dirty="0" smtClean="0"/>
              <a:t>Driver</a:t>
            </a:r>
            <a:r>
              <a:rPr lang="zh-CN" altLang="en-US" dirty="0" smtClean="0"/>
              <a:t>之后</a:t>
            </a:r>
            <a:r>
              <a:rPr lang="en-US" altLang="zh-CN" dirty="0" smtClean="0"/>
              <a:t>,</a:t>
            </a:r>
            <a:r>
              <a:rPr lang="zh-CN" altLang="en-US" dirty="0" smtClean="0"/>
              <a:t>再创建一个</a:t>
            </a:r>
            <a:r>
              <a:rPr lang="en-US" altLang="zh-CN" dirty="0" smtClean="0"/>
              <a:t>/dev/watchdog</a:t>
            </a:r>
            <a:r>
              <a:rPr lang="zh-CN" altLang="en-US" dirty="0" smtClean="0"/>
              <a:t>节点即可拥有一只</a:t>
            </a:r>
            <a:r>
              <a:rPr lang="en-US" altLang="zh-CN" dirty="0" smtClean="0"/>
              <a:t>Watchdog</a:t>
            </a:r>
            <a:r>
              <a:rPr lang="zh-CN" altLang="en-US" dirty="0" smtClean="0"/>
              <a:t>了</a:t>
            </a:r>
            <a:r>
              <a:rPr lang="en-US" altLang="zh-CN" dirty="0" smtClean="0"/>
              <a:t>.</a:t>
            </a:r>
            <a:r>
              <a:rPr lang="zh-CN" altLang="en-US" dirty="0" smtClean="0"/>
              <a:t>更多信息请参考内核帮助 </a:t>
            </a:r>
          </a:p>
          <a:p>
            <a:pPr lvl="2" eaLnBrk="1" hangingPunct="1"/>
            <a:r>
              <a:rPr lang="en-US" altLang="zh-CN" dirty="0" smtClean="0"/>
              <a:t>Disable watchdog shutdown on close </a:t>
            </a:r>
          </a:p>
          <a:p>
            <a:pPr lvl="3" eaLnBrk="1" hangingPunct="1"/>
            <a:r>
              <a:rPr lang="zh-CN" altLang="en-US" dirty="0" smtClean="0"/>
              <a:t>一旦</a:t>
            </a:r>
            <a:r>
              <a:rPr lang="en-US" altLang="zh-CN" dirty="0" smtClean="0"/>
              <a:t>Watchdog</a:t>
            </a:r>
            <a:r>
              <a:rPr lang="zh-CN" altLang="en-US" dirty="0" smtClean="0"/>
              <a:t>启动后就禁止将其停止 </a:t>
            </a:r>
          </a:p>
          <a:p>
            <a:pPr lvl="2" eaLnBrk="1" hangingPunct="1"/>
            <a:r>
              <a:rPr lang="en-US" altLang="zh-CN" dirty="0" smtClean="0"/>
              <a:t>Software watchdog </a:t>
            </a:r>
          </a:p>
          <a:p>
            <a:pPr lvl="3" eaLnBrk="1" hangingPunct="1"/>
            <a:r>
              <a:rPr lang="zh-CN" altLang="en-US" dirty="0" smtClean="0"/>
              <a:t>软件</a:t>
            </a:r>
            <a:r>
              <a:rPr lang="en-US" altLang="zh-CN" dirty="0" smtClean="0"/>
              <a:t>Watchdog,</a:t>
            </a:r>
            <a:r>
              <a:rPr lang="zh-CN" altLang="en-US" dirty="0" smtClean="0"/>
              <a:t>使用它不需要有任何硬件的支持</a:t>
            </a:r>
            <a:r>
              <a:rPr lang="en-US" altLang="zh-CN" dirty="0" smtClean="0"/>
              <a:t>,</a:t>
            </a:r>
            <a:r>
              <a:rPr lang="zh-CN" altLang="en-US" dirty="0" smtClean="0"/>
              <a:t>但是可靠性没有硬件</a:t>
            </a:r>
            <a:r>
              <a:rPr lang="en-US" altLang="zh-CN" dirty="0" smtClean="0"/>
              <a:t>Watchdog</a:t>
            </a:r>
            <a:r>
              <a:rPr lang="zh-CN" altLang="en-US" dirty="0" smtClean="0"/>
              <a:t>高 </a:t>
            </a:r>
          </a:p>
          <a:p>
            <a:pPr lvl="2" eaLnBrk="1" hangingPunct="1"/>
            <a:r>
              <a:rPr lang="en-US" altLang="zh-CN" dirty="0" smtClean="0"/>
              <a:t>{</a:t>
            </a:r>
            <a:r>
              <a:rPr lang="zh-CN" altLang="en-US" dirty="0" smtClean="0"/>
              <a:t>此处省略的硬件</a:t>
            </a:r>
            <a:r>
              <a:rPr lang="en-US" altLang="zh-CN" dirty="0" smtClean="0"/>
              <a:t>Watchdog</a:t>
            </a:r>
            <a:r>
              <a:rPr lang="zh-CN" altLang="en-US" dirty="0" smtClean="0"/>
              <a:t>部分请按照自己主板实际使用的芯片</a:t>
            </a:r>
            <a:r>
              <a:rPr lang="en-US" altLang="zh-CN" dirty="0" smtClean="0"/>
              <a:t>(</a:t>
            </a:r>
            <a:r>
              <a:rPr lang="zh-CN" altLang="en-US" dirty="0" smtClean="0"/>
              <a:t>可能在南桥中</a:t>
            </a:r>
            <a:r>
              <a:rPr lang="en-US" altLang="zh-CN" dirty="0" smtClean="0"/>
              <a:t>)</a:t>
            </a:r>
            <a:r>
              <a:rPr lang="zh-CN" altLang="en-US" dirty="0" smtClean="0"/>
              <a:t>进行选择</a:t>
            </a:r>
            <a:r>
              <a:rPr lang="en-US" altLang="zh-CN" dirty="0" smtClean="0"/>
              <a:t>} </a:t>
            </a:r>
          </a:p>
          <a:p>
            <a:pPr eaLnBrk="1" hangingPunct="1"/>
            <a:r>
              <a:rPr lang="en-US" altLang="zh-CN" dirty="0" smtClean="0"/>
              <a:t>Hardware Random Number Generator Core support </a:t>
            </a:r>
          </a:p>
          <a:p>
            <a:pPr lvl="1" eaLnBrk="1" hangingPunct="1"/>
            <a:r>
              <a:rPr lang="zh-CN" altLang="en-US" dirty="0" smtClean="0"/>
              <a:t>硬件随机数发生器核心支持 </a:t>
            </a:r>
          </a:p>
          <a:p>
            <a:pPr lvl="1" eaLnBrk="1" hangingPunct="1"/>
            <a:r>
              <a:rPr lang="en-US" altLang="zh-CN" dirty="0" smtClean="0"/>
              <a:t>Intel HW Random Number Generator support </a:t>
            </a:r>
          </a:p>
          <a:p>
            <a:pPr lvl="2" eaLnBrk="1" hangingPunct="1"/>
            <a:r>
              <a:rPr lang="en-US" altLang="zh-CN" dirty="0" smtClean="0"/>
              <a:t>Intel</a:t>
            </a:r>
            <a:r>
              <a:rPr lang="zh-CN" altLang="en-US" dirty="0" smtClean="0"/>
              <a:t>芯片组的硬件随机数发生器 </a:t>
            </a:r>
          </a:p>
          <a:p>
            <a:pPr lvl="1" eaLnBrk="1" hangingPunct="1"/>
            <a:r>
              <a:rPr lang="en-US" altLang="zh-CN" dirty="0" smtClean="0"/>
              <a:t>AMD HW Random Number Generator support </a:t>
            </a:r>
          </a:p>
          <a:p>
            <a:pPr lvl="2" eaLnBrk="1" hangingPunct="1"/>
            <a:r>
              <a:rPr lang="en-US" altLang="zh-CN" dirty="0" smtClean="0"/>
              <a:t>AMD</a:t>
            </a:r>
            <a:r>
              <a:rPr lang="zh-CN" altLang="en-US" dirty="0" smtClean="0"/>
              <a:t>芯片组的硬件随机数发生器 </a:t>
            </a:r>
          </a:p>
          <a:p>
            <a:pPr lvl="1" eaLnBrk="1" hangingPunct="1"/>
            <a:r>
              <a:rPr lang="en-US" altLang="zh-CN" dirty="0" smtClean="0"/>
              <a:t>AMD Geode HW Random Number Generator support </a:t>
            </a:r>
          </a:p>
          <a:p>
            <a:pPr lvl="2" eaLnBrk="1" hangingPunct="1"/>
            <a:r>
              <a:rPr lang="en-US" altLang="zh-CN" dirty="0" smtClean="0"/>
              <a:t>AMD Geode LX</a:t>
            </a:r>
            <a:r>
              <a:rPr lang="zh-CN" altLang="en-US" dirty="0" smtClean="0"/>
              <a:t>的硬件随机数发生器 </a:t>
            </a:r>
          </a:p>
          <a:p>
            <a:pPr lvl="1" eaLnBrk="1" hangingPunct="1"/>
            <a:r>
              <a:rPr lang="en-US" altLang="zh-CN" dirty="0" smtClean="0"/>
              <a:t>VIA HW Random Number Generator support </a:t>
            </a:r>
          </a:p>
          <a:p>
            <a:pPr lvl="2" eaLnBrk="1" hangingPunct="1"/>
            <a:r>
              <a:rPr lang="en-US" altLang="zh-CN" dirty="0" smtClean="0"/>
              <a:t>VIA</a:t>
            </a:r>
            <a:r>
              <a:rPr lang="zh-CN" altLang="en-US" dirty="0" smtClean="0"/>
              <a:t>芯片组的硬件随机数发生器 </a:t>
            </a:r>
          </a:p>
          <a:p>
            <a:pPr eaLnBrk="1" hangingPunct="1"/>
            <a:r>
              <a:rPr lang="en-US" altLang="zh-CN" dirty="0" smtClean="0"/>
              <a:t>/dev/</a:t>
            </a:r>
            <a:r>
              <a:rPr lang="en-US" altLang="zh-CN" dirty="0" err="1" smtClean="0"/>
              <a:t>nvram</a:t>
            </a:r>
            <a:r>
              <a:rPr lang="en-US" altLang="zh-CN" dirty="0" smtClean="0"/>
              <a:t> support </a:t>
            </a:r>
          </a:p>
          <a:p>
            <a:pPr lvl="1" eaLnBrk="1" hangingPunct="1"/>
            <a:r>
              <a:rPr lang="zh-CN" altLang="en-US" dirty="0" smtClean="0"/>
              <a:t>直接存取主板上</a:t>
            </a:r>
            <a:r>
              <a:rPr lang="en-US" altLang="zh-CN" dirty="0" smtClean="0"/>
              <a:t>CMOS</a:t>
            </a:r>
            <a:r>
              <a:rPr lang="zh-CN" altLang="en-US" dirty="0" smtClean="0"/>
              <a:t>的接口</a:t>
            </a:r>
            <a:r>
              <a:rPr lang="en-US" altLang="zh-CN" dirty="0" smtClean="0"/>
              <a:t>,</a:t>
            </a:r>
            <a:r>
              <a:rPr lang="zh-CN" altLang="en-US" dirty="0" smtClean="0"/>
              <a:t>太危险了</a:t>
            </a:r>
            <a:r>
              <a:rPr lang="en-US" altLang="zh-CN" dirty="0" smtClean="0"/>
              <a:t>!</a:t>
            </a:r>
            <a:r>
              <a:rPr lang="zh-CN" altLang="en-US" dirty="0" smtClean="0"/>
              <a:t>建议别选 </a:t>
            </a:r>
          </a:p>
          <a:p>
            <a:pPr eaLnBrk="1" hangingPunct="1"/>
            <a:r>
              <a:rPr lang="en-US" altLang="zh-CN" dirty="0" smtClean="0"/>
              <a:t>Enhanced Real Time Clock Support </a:t>
            </a:r>
          </a:p>
          <a:p>
            <a:pPr lvl="1" eaLnBrk="1" hangingPunct="1"/>
            <a:r>
              <a:rPr lang="zh-CN" altLang="en-US" dirty="0" smtClean="0"/>
              <a:t>启用该选项并创建</a:t>
            </a:r>
            <a:r>
              <a:rPr lang="en-US" altLang="zh-CN" dirty="0" smtClean="0"/>
              <a:t>/dev/</a:t>
            </a:r>
            <a:r>
              <a:rPr lang="en-US" altLang="zh-CN" dirty="0" err="1" smtClean="0"/>
              <a:t>rtc</a:t>
            </a:r>
            <a:r>
              <a:rPr lang="zh-CN" altLang="en-US" dirty="0" smtClean="0"/>
              <a:t>文件后就可以通过</a:t>
            </a:r>
            <a:r>
              <a:rPr lang="en-US" altLang="zh-CN" dirty="0" smtClean="0"/>
              <a:t>/proc/driver/</a:t>
            </a:r>
            <a:r>
              <a:rPr lang="en-US" altLang="zh-CN" dirty="0" err="1" smtClean="0"/>
              <a:t>rtc</a:t>
            </a:r>
            <a:r>
              <a:rPr lang="zh-CN" altLang="en-US" dirty="0" smtClean="0"/>
              <a:t>访问系统的硬件时钟</a:t>
            </a:r>
            <a:r>
              <a:rPr lang="en-US" altLang="zh-CN" dirty="0" smtClean="0"/>
              <a:t>(RTC),</a:t>
            </a:r>
            <a:r>
              <a:rPr lang="zh-CN" altLang="en-US" dirty="0" smtClean="0"/>
              <a:t>众多功能依赖于它</a:t>
            </a:r>
            <a:r>
              <a:rPr lang="en-US" altLang="zh-CN" dirty="0" smtClean="0"/>
              <a:t>(</a:t>
            </a:r>
            <a:r>
              <a:rPr lang="zh-CN" altLang="en-US" dirty="0" smtClean="0"/>
              <a:t>如</a:t>
            </a:r>
            <a:r>
              <a:rPr lang="en-US" altLang="zh-CN" dirty="0" smtClean="0"/>
              <a:t>SMP,IRQ</a:t>
            </a:r>
            <a:r>
              <a:rPr lang="zh-CN" altLang="en-US" dirty="0" smtClean="0"/>
              <a:t>共享</a:t>
            </a:r>
            <a:r>
              <a:rPr lang="en-US" altLang="zh-CN" dirty="0" smtClean="0"/>
              <a:t>,</a:t>
            </a:r>
            <a:r>
              <a:rPr lang="zh-CN" altLang="en-US" dirty="0" smtClean="0"/>
              <a:t>定时器</a:t>
            </a:r>
            <a:r>
              <a:rPr lang="en-US" altLang="zh-CN" dirty="0" smtClean="0"/>
              <a:t>),</a:t>
            </a:r>
            <a:r>
              <a:rPr lang="zh-CN" altLang="en-US" dirty="0" smtClean="0"/>
              <a:t>建议选择 </a:t>
            </a:r>
          </a:p>
          <a:p>
            <a:pPr eaLnBrk="1" hangingPunct="1"/>
            <a:r>
              <a:rPr lang="en-US" altLang="zh-CN" dirty="0" smtClean="0"/>
              <a:t>Double Talk PC internal speech card support </a:t>
            </a:r>
          </a:p>
          <a:p>
            <a:pPr lvl="1" eaLnBrk="1" hangingPunct="1"/>
            <a:r>
              <a:rPr lang="zh-CN" altLang="en-US" dirty="0" smtClean="0"/>
              <a:t>由</a:t>
            </a:r>
            <a:r>
              <a:rPr lang="en-US" altLang="zh-CN" dirty="0" smtClean="0"/>
              <a:t>RC Systems</a:t>
            </a:r>
            <a:r>
              <a:rPr lang="zh-CN" altLang="en-US" dirty="0" smtClean="0"/>
              <a:t>公司制造的一种语音合成器 </a:t>
            </a:r>
          </a:p>
          <a:p>
            <a:pPr eaLnBrk="1" hangingPunct="1"/>
            <a:r>
              <a:rPr lang="en-US" altLang="zh-CN" dirty="0" smtClean="0"/>
              <a:t>Siemens R3964 line discipline </a:t>
            </a:r>
          </a:p>
          <a:p>
            <a:pPr lvl="1" eaLnBrk="1" hangingPunct="1"/>
            <a:r>
              <a:rPr lang="zh-CN" altLang="en-US" dirty="0" smtClean="0"/>
              <a:t>与使用西门子</a:t>
            </a:r>
            <a:r>
              <a:rPr lang="en-US" altLang="zh-CN" dirty="0" smtClean="0"/>
              <a:t>R3964</a:t>
            </a:r>
            <a:r>
              <a:rPr lang="zh-CN" altLang="en-US" dirty="0" smtClean="0"/>
              <a:t>协议的设备同步通信</a:t>
            </a:r>
            <a:r>
              <a:rPr lang="en-US" altLang="zh-CN" dirty="0" smtClean="0"/>
              <a:t>,</a:t>
            </a:r>
            <a:r>
              <a:rPr lang="zh-CN" altLang="en-US" dirty="0" smtClean="0"/>
              <a:t>除非你有一些诸如</a:t>
            </a:r>
            <a:r>
              <a:rPr lang="en-US" altLang="zh-CN" dirty="0" smtClean="0"/>
              <a:t>PLC</a:t>
            </a:r>
            <a:r>
              <a:rPr lang="zh-CN" altLang="en-US" dirty="0" smtClean="0"/>
              <a:t>之类的特殊设备</a:t>
            </a:r>
            <a:r>
              <a:rPr lang="en-US" altLang="zh-CN" dirty="0" smtClean="0"/>
              <a:t>,</a:t>
            </a:r>
            <a:r>
              <a:rPr lang="zh-CN" altLang="en-US" dirty="0" smtClean="0"/>
              <a:t>否则别选 </a:t>
            </a:r>
          </a:p>
          <a:p>
            <a:pPr eaLnBrk="1" hangingPunct="1"/>
            <a:r>
              <a:rPr lang="en-US" altLang="zh-CN" dirty="0" err="1" smtClean="0"/>
              <a:t>Applicom</a:t>
            </a:r>
            <a:r>
              <a:rPr lang="en-US" altLang="zh-CN" dirty="0" smtClean="0"/>
              <a:t> intelligent </a:t>
            </a:r>
            <a:r>
              <a:rPr lang="en-US" altLang="zh-CN" dirty="0" err="1" smtClean="0"/>
              <a:t>fieldbus</a:t>
            </a:r>
            <a:r>
              <a:rPr lang="en-US" altLang="zh-CN" dirty="0" smtClean="0"/>
              <a:t> card support </a:t>
            </a:r>
          </a:p>
          <a:p>
            <a:pPr lvl="1" eaLnBrk="1" hangingPunct="1"/>
            <a:r>
              <a:rPr lang="en-US" altLang="zh-CN" dirty="0" err="1" smtClean="0"/>
              <a:t>Applicom</a:t>
            </a:r>
            <a:r>
              <a:rPr lang="en-US" altLang="zh-CN" dirty="0" smtClean="0"/>
              <a:t> international</a:t>
            </a:r>
            <a:r>
              <a:rPr lang="zh-CN" altLang="en-US" dirty="0" smtClean="0"/>
              <a:t>公司生产的用于现场总线连接卡 </a:t>
            </a:r>
          </a:p>
          <a:p>
            <a:pPr eaLnBrk="1" hangingPunct="1"/>
            <a:r>
              <a:rPr lang="en-US" altLang="zh-CN" dirty="0" smtClean="0"/>
              <a:t>Sony </a:t>
            </a:r>
            <a:r>
              <a:rPr lang="en-US" altLang="zh-CN" dirty="0" err="1" smtClean="0"/>
              <a:t>Vaio</a:t>
            </a:r>
            <a:r>
              <a:rPr lang="en-US" altLang="zh-CN" dirty="0" smtClean="0"/>
              <a:t> Programmable I/O Control Device support </a:t>
            </a:r>
          </a:p>
          <a:p>
            <a:pPr lvl="1" eaLnBrk="1" hangingPunct="1"/>
            <a:r>
              <a:rPr lang="en-US" altLang="zh-CN" dirty="0" smtClean="0"/>
              <a:t>Sony VAIO</a:t>
            </a:r>
            <a:r>
              <a:rPr lang="zh-CN" altLang="en-US" dirty="0" smtClean="0"/>
              <a:t>笔记本上的东西 </a:t>
            </a:r>
          </a:p>
          <a:p>
            <a:pPr eaLnBrk="1" hangingPunct="1"/>
            <a:r>
              <a:rPr lang="en-US" altLang="zh-CN" dirty="0" err="1" smtClean="0"/>
              <a:t>Ftape</a:t>
            </a:r>
            <a:r>
              <a:rPr lang="en-US" altLang="zh-CN" dirty="0" smtClean="0"/>
              <a:t>, the floppy tape device driver </a:t>
            </a:r>
          </a:p>
          <a:p>
            <a:pPr lvl="1" eaLnBrk="1" hangingPunct="1"/>
            <a:r>
              <a:rPr lang="zh-CN" altLang="en-US" dirty="0" smtClean="0"/>
              <a:t>还使用磁带的就选吧 </a:t>
            </a:r>
          </a:p>
          <a:p>
            <a:pPr eaLnBrk="1" hangingPunct="1"/>
            <a:r>
              <a:rPr lang="en-US" altLang="zh-CN" dirty="0" smtClean="0"/>
              <a:t>/dev/</a:t>
            </a:r>
            <a:r>
              <a:rPr lang="en-US" altLang="zh-CN" dirty="0" err="1" smtClean="0"/>
              <a:t>agpgart</a:t>
            </a:r>
            <a:r>
              <a:rPr lang="en-US" altLang="zh-CN" dirty="0" smtClean="0"/>
              <a:t> (AGP Support) </a:t>
            </a:r>
          </a:p>
          <a:p>
            <a:pPr lvl="1" eaLnBrk="1" hangingPunct="1"/>
            <a:r>
              <a:rPr lang="en-US" altLang="zh-CN" dirty="0" smtClean="0"/>
              <a:t>AGP</a:t>
            </a:r>
            <a:r>
              <a:rPr lang="zh-CN" altLang="en-US" dirty="0" smtClean="0"/>
              <a:t>总线支持</a:t>
            </a:r>
            <a:r>
              <a:rPr lang="en-US" altLang="zh-CN" dirty="0" smtClean="0"/>
              <a:t>,</a:t>
            </a:r>
            <a:r>
              <a:rPr lang="zh-CN" altLang="en-US" dirty="0" smtClean="0"/>
              <a:t>有</a:t>
            </a:r>
            <a:r>
              <a:rPr lang="en-US" altLang="zh-CN" dirty="0" smtClean="0"/>
              <a:t>AGP</a:t>
            </a:r>
            <a:r>
              <a:rPr lang="zh-CN" altLang="en-US" dirty="0" smtClean="0"/>
              <a:t>显卡的还必须从子项中选取符合自己显卡型号的驱动 </a:t>
            </a:r>
          </a:p>
          <a:p>
            <a:pPr eaLnBrk="1" hangingPunct="1"/>
            <a:r>
              <a:rPr lang="en-US" altLang="zh-CN" dirty="0" smtClean="0"/>
              <a:t>Direct Rendering Manager </a:t>
            </a:r>
          </a:p>
          <a:p>
            <a:pPr lvl="1" eaLnBrk="1" hangingPunct="1"/>
            <a:r>
              <a:rPr lang="en-US" altLang="zh-CN" dirty="0" smtClean="0"/>
              <a:t>DRI</a:t>
            </a:r>
            <a:r>
              <a:rPr lang="zh-CN" altLang="en-US" dirty="0" smtClean="0"/>
              <a:t>允许应用程序以高效安全的方式直接访问图形处理</a:t>
            </a:r>
            <a:r>
              <a:rPr lang="en-US" altLang="zh-CN" dirty="0" smtClean="0"/>
              <a:t>,</a:t>
            </a:r>
            <a:r>
              <a:rPr lang="zh-CN" altLang="en-US" dirty="0" smtClean="0"/>
              <a:t>主要用于硬件</a:t>
            </a:r>
            <a:r>
              <a:rPr lang="en-US" altLang="zh-CN" dirty="0" smtClean="0"/>
              <a:t>3D</a:t>
            </a:r>
            <a:r>
              <a:rPr lang="zh-CN" altLang="en-US" dirty="0" smtClean="0"/>
              <a:t>加速</a:t>
            </a:r>
            <a:r>
              <a:rPr lang="en-US" altLang="zh-CN" dirty="0" smtClean="0"/>
              <a:t>.</a:t>
            </a:r>
            <a:r>
              <a:rPr lang="zh-CN" altLang="en-US" dirty="0" smtClean="0"/>
              <a:t>桌面用户建议选择</a:t>
            </a:r>
            <a:r>
              <a:rPr lang="en-US" altLang="zh-CN" dirty="0" smtClean="0"/>
              <a:t>,</a:t>
            </a:r>
            <a:r>
              <a:rPr lang="zh-CN" altLang="en-US" dirty="0" smtClean="0"/>
              <a:t>同时还必须从子项中选取符合自己显卡型号的驱动 </a:t>
            </a:r>
          </a:p>
          <a:p>
            <a:pPr eaLnBrk="1" hangingPunct="1"/>
            <a:r>
              <a:rPr lang="en-US" altLang="zh-CN" dirty="0" smtClean="0"/>
              <a:t>PCMCIA character devices </a:t>
            </a:r>
          </a:p>
          <a:p>
            <a:pPr lvl="1" eaLnBrk="1" hangingPunct="1"/>
            <a:r>
              <a:rPr lang="zh-CN" altLang="en-US" dirty="0" smtClean="0"/>
              <a:t>使用</a:t>
            </a:r>
            <a:r>
              <a:rPr lang="en-US" altLang="zh-CN" dirty="0" smtClean="0"/>
              <a:t>PCMCIA</a:t>
            </a:r>
            <a:r>
              <a:rPr lang="zh-CN" altLang="en-US" dirty="0" smtClean="0"/>
              <a:t>接口的字符设备</a:t>
            </a:r>
            <a:r>
              <a:rPr lang="en-US" altLang="zh-CN" dirty="0" smtClean="0"/>
              <a:t>,</a:t>
            </a:r>
            <a:r>
              <a:rPr lang="zh-CN" altLang="en-US" dirty="0" smtClean="0"/>
              <a:t>如果你有这种设备就到子项中去选吧 </a:t>
            </a:r>
          </a:p>
          <a:p>
            <a:pPr eaLnBrk="1" hangingPunct="1"/>
            <a:r>
              <a:rPr lang="en-US" altLang="zh-CN" dirty="0" smtClean="0"/>
              <a:t>ACP Modem (</a:t>
            </a:r>
            <a:r>
              <a:rPr lang="en-US" altLang="zh-CN" dirty="0" err="1" smtClean="0"/>
              <a:t>Mwave</a:t>
            </a:r>
            <a:r>
              <a:rPr lang="en-US" altLang="zh-CN" dirty="0" smtClean="0"/>
              <a:t>) support </a:t>
            </a:r>
          </a:p>
          <a:p>
            <a:pPr lvl="1" eaLnBrk="1" hangingPunct="1"/>
            <a:r>
              <a:rPr lang="en-US" altLang="zh-CN" dirty="0" smtClean="0"/>
              <a:t>IBM </a:t>
            </a:r>
            <a:r>
              <a:rPr lang="en-US" altLang="zh-CN" dirty="0" err="1" smtClean="0"/>
              <a:t>Thinkpad</a:t>
            </a:r>
            <a:r>
              <a:rPr lang="zh-CN" altLang="en-US" dirty="0" smtClean="0"/>
              <a:t>上的一种软猫</a:t>
            </a:r>
            <a:r>
              <a:rPr lang="en-US" altLang="zh-CN" dirty="0" smtClean="0"/>
              <a:t>,</a:t>
            </a:r>
            <a:r>
              <a:rPr lang="zh-CN" altLang="en-US" dirty="0" smtClean="0"/>
              <a:t>古董产品 </a:t>
            </a:r>
          </a:p>
          <a:p>
            <a:pPr eaLnBrk="1" hangingPunct="1"/>
            <a:r>
              <a:rPr lang="en-US" altLang="zh-CN" dirty="0" err="1" smtClean="0"/>
              <a:t>NatSemi</a:t>
            </a:r>
            <a:r>
              <a:rPr lang="en-US" altLang="zh-CN" dirty="0" smtClean="0"/>
              <a:t> SCx200 GPIO Support </a:t>
            </a:r>
          </a:p>
          <a:p>
            <a:pPr lvl="1" eaLnBrk="1" hangingPunct="1"/>
            <a:r>
              <a:rPr lang="zh-CN" altLang="en-US" dirty="0" smtClean="0"/>
              <a:t>松下的一种通用输入输出</a:t>
            </a:r>
            <a:r>
              <a:rPr lang="en-US" altLang="zh-CN" dirty="0" smtClean="0"/>
              <a:t>(GPIO)</a:t>
            </a:r>
            <a:r>
              <a:rPr lang="zh-CN" altLang="en-US" dirty="0" smtClean="0"/>
              <a:t>芯片</a:t>
            </a:r>
            <a:r>
              <a:rPr lang="en-US" altLang="zh-CN" dirty="0" smtClean="0"/>
              <a:t>,</a:t>
            </a:r>
            <a:r>
              <a:rPr lang="zh-CN" altLang="en-US" dirty="0" smtClean="0"/>
              <a:t>常用于嵌入式系统 </a:t>
            </a:r>
          </a:p>
          <a:p>
            <a:pPr eaLnBrk="1" hangingPunct="1"/>
            <a:r>
              <a:rPr lang="en-US" altLang="zh-CN" dirty="0" err="1" smtClean="0"/>
              <a:t>NatSemi</a:t>
            </a:r>
            <a:r>
              <a:rPr lang="en-US" altLang="zh-CN" dirty="0" smtClean="0"/>
              <a:t> PC8736x GPIO Support </a:t>
            </a:r>
          </a:p>
          <a:p>
            <a:pPr lvl="1" eaLnBrk="1" hangingPunct="1"/>
            <a:r>
              <a:rPr lang="zh-CN" altLang="en-US" dirty="0" smtClean="0"/>
              <a:t>松下的一种通用输入输出</a:t>
            </a:r>
            <a:r>
              <a:rPr lang="en-US" altLang="zh-CN" dirty="0" smtClean="0"/>
              <a:t>(GPIO)</a:t>
            </a:r>
            <a:r>
              <a:rPr lang="zh-CN" altLang="en-US" dirty="0" smtClean="0"/>
              <a:t>芯片</a:t>
            </a:r>
            <a:r>
              <a:rPr lang="en-US" altLang="zh-CN" dirty="0" smtClean="0"/>
              <a:t>,</a:t>
            </a:r>
            <a:r>
              <a:rPr lang="zh-CN" altLang="en-US" dirty="0" smtClean="0"/>
              <a:t>常用于嵌入式系统 </a:t>
            </a:r>
          </a:p>
          <a:p>
            <a:pPr eaLnBrk="1" hangingPunct="1"/>
            <a:r>
              <a:rPr lang="en-US" altLang="zh-CN" dirty="0" err="1" smtClean="0"/>
              <a:t>NatSemi</a:t>
            </a:r>
            <a:r>
              <a:rPr lang="en-US" altLang="zh-CN" dirty="0" smtClean="0"/>
              <a:t> Base GPIO Support </a:t>
            </a:r>
          </a:p>
          <a:p>
            <a:pPr lvl="1" eaLnBrk="1" hangingPunct="1"/>
            <a:r>
              <a:rPr lang="zh-CN" altLang="en-US" dirty="0" smtClean="0"/>
              <a:t>松下的一种通用输入输出</a:t>
            </a:r>
            <a:r>
              <a:rPr lang="en-US" altLang="zh-CN" dirty="0" smtClean="0"/>
              <a:t>(GPIO)</a:t>
            </a:r>
            <a:r>
              <a:rPr lang="zh-CN" altLang="en-US" dirty="0" smtClean="0"/>
              <a:t>芯片</a:t>
            </a:r>
            <a:r>
              <a:rPr lang="en-US" altLang="zh-CN" dirty="0" smtClean="0"/>
              <a:t>,</a:t>
            </a:r>
            <a:r>
              <a:rPr lang="zh-CN" altLang="en-US" dirty="0" smtClean="0"/>
              <a:t>常用于嵌入式系统 </a:t>
            </a:r>
          </a:p>
          <a:p>
            <a:pPr eaLnBrk="1" hangingPunct="1"/>
            <a:r>
              <a:rPr lang="en-US" altLang="zh-CN" dirty="0" smtClean="0"/>
              <a:t>AMD CS5535/CS5536 GPIO </a:t>
            </a:r>
          </a:p>
          <a:p>
            <a:pPr lvl="1" eaLnBrk="1" hangingPunct="1"/>
            <a:r>
              <a:rPr lang="zh-CN" altLang="en-US" dirty="0" smtClean="0"/>
              <a:t>常用于</a:t>
            </a:r>
            <a:r>
              <a:rPr lang="en-US" altLang="zh-CN" dirty="0" smtClean="0"/>
              <a:t>AMD Geode</a:t>
            </a:r>
            <a:r>
              <a:rPr lang="zh-CN" altLang="en-US" dirty="0" smtClean="0"/>
              <a:t>的一种通用输入输出</a:t>
            </a:r>
            <a:r>
              <a:rPr lang="en-US" altLang="zh-CN" dirty="0" smtClean="0"/>
              <a:t>(GPIO)</a:t>
            </a:r>
            <a:r>
              <a:rPr lang="zh-CN" altLang="en-US" dirty="0" smtClean="0"/>
              <a:t>芯片</a:t>
            </a:r>
            <a:r>
              <a:rPr lang="en-US" altLang="zh-CN" dirty="0" smtClean="0"/>
              <a:t>,</a:t>
            </a:r>
            <a:r>
              <a:rPr lang="zh-CN" altLang="en-US" dirty="0" smtClean="0"/>
              <a:t>常用于嵌入式系统 </a:t>
            </a:r>
          </a:p>
          <a:p>
            <a:pPr eaLnBrk="1" hangingPunct="1"/>
            <a:r>
              <a:rPr lang="en-US" altLang="zh-CN" dirty="0" smtClean="0"/>
              <a:t>RAW driver (/dev/raw/</a:t>
            </a:r>
            <a:r>
              <a:rPr lang="en-US" altLang="zh-CN" dirty="0" err="1" smtClean="0"/>
              <a:t>rawN</a:t>
            </a:r>
            <a:r>
              <a:rPr lang="en-US" altLang="zh-CN" dirty="0" smtClean="0"/>
              <a:t>) </a:t>
            </a:r>
          </a:p>
          <a:p>
            <a:pPr lvl="1" eaLnBrk="1" hangingPunct="1"/>
            <a:r>
              <a:rPr lang="zh-CN" altLang="en-US" dirty="0" smtClean="0"/>
              <a:t>已废弃 </a:t>
            </a:r>
          </a:p>
          <a:p>
            <a:pPr eaLnBrk="1" hangingPunct="1"/>
            <a:r>
              <a:rPr lang="en-US" altLang="zh-CN" dirty="0" smtClean="0"/>
              <a:t>HPET - High Precision Event Timer </a:t>
            </a:r>
          </a:p>
          <a:p>
            <a:pPr lvl="1" eaLnBrk="1" hangingPunct="1"/>
            <a:r>
              <a:rPr lang="zh-CN" altLang="en-US" dirty="0" smtClean="0"/>
              <a:t>高精度事件定时器 </a:t>
            </a:r>
          </a:p>
          <a:p>
            <a:pPr lvl="1" eaLnBrk="1" hangingPunct="1"/>
            <a:r>
              <a:rPr lang="en-US" altLang="zh-CN" dirty="0" smtClean="0"/>
              <a:t>Allow </a:t>
            </a:r>
            <a:r>
              <a:rPr lang="en-US" altLang="zh-CN" dirty="0" err="1" smtClean="0"/>
              <a:t>mmap</a:t>
            </a:r>
            <a:r>
              <a:rPr lang="en-US" altLang="zh-CN" dirty="0" smtClean="0"/>
              <a:t> of HPET </a:t>
            </a:r>
          </a:p>
          <a:p>
            <a:pPr lvl="2" eaLnBrk="1" hangingPunct="1"/>
            <a:r>
              <a:rPr lang="zh-CN" altLang="en-US" dirty="0" smtClean="0"/>
              <a:t>允许对</a:t>
            </a:r>
            <a:r>
              <a:rPr lang="en-US" altLang="zh-CN" dirty="0" smtClean="0"/>
              <a:t>HPET</a:t>
            </a:r>
            <a:r>
              <a:rPr lang="zh-CN" altLang="en-US" dirty="0" smtClean="0"/>
              <a:t>寄存器进行映射</a:t>
            </a:r>
            <a:r>
              <a:rPr lang="en-US" altLang="zh-CN" dirty="0" smtClean="0"/>
              <a:t>,</a:t>
            </a:r>
            <a:r>
              <a:rPr lang="zh-CN" altLang="en-US" dirty="0" smtClean="0"/>
              <a:t>建议选中 </a:t>
            </a:r>
          </a:p>
          <a:p>
            <a:pPr eaLnBrk="1" hangingPunct="1"/>
            <a:r>
              <a:rPr lang="en-US" altLang="zh-CN" dirty="0" err="1" smtClean="0"/>
              <a:t>Hangcheck</a:t>
            </a:r>
            <a:r>
              <a:rPr lang="en-US" altLang="zh-CN" dirty="0" smtClean="0"/>
              <a:t> timer </a:t>
            </a:r>
          </a:p>
          <a:p>
            <a:pPr lvl="1" eaLnBrk="1" hangingPunct="1"/>
            <a:r>
              <a:rPr lang="zh-CN" altLang="en-US" dirty="0" smtClean="0"/>
              <a:t>宕机检测定时器周期性地检查系统任务调度程序以确定系统的运行状况</a:t>
            </a:r>
            <a:r>
              <a:rPr lang="en-US" altLang="zh-CN" dirty="0" smtClean="0"/>
              <a:t>,</a:t>
            </a:r>
            <a:r>
              <a:rPr lang="zh-CN" altLang="en-US" dirty="0" smtClean="0"/>
              <a:t>如果超过阈值</a:t>
            </a:r>
            <a:r>
              <a:rPr lang="en-US" altLang="zh-CN" dirty="0" smtClean="0"/>
              <a:t>,</a:t>
            </a:r>
            <a:r>
              <a:rPr lang="zh-CN" altLang="en-US" dirty="0" smtClean="0"/>
              <a:t>计算机将重新启动</a:t>
            </a:r>
            <a:r>
              <a:rPr lang="en-US" altLang="zh-CN" dirty="0" smtClean="0"/>
              <a:t>.</a:t>
            </a:r>
            <a:r>
              <a:rPr lang="zh-CN" altLang="en-US" dirty="0" smtClean="0"/>
              <a:t>它通常可以比</a:t>
            </a:r>
            <a:r>
              <a:rPr lang="en-US" altLang="zh-CN" dirty="0" smtClean="0"/>
              <a:t>Watchdog</a:t>
            </a:r>
            <a:r>
              <a:rPr lang="zh-CN" altLang="en-US" dirty="0" smtClean="0"/>
              <a:t>更好地解决可用性和可靠性问题 </a:t>
            </a:r>
          </a:p>
          <a:p>
            <a:pPr eaLnBrk="1" hangingPunct="1"/>
            <a:r>
              <a:rPr lang="en-US" altLang="zh-CN" dirty="0" smtClean="0"/>
              <a:t>TPM devices </a:t>
            </a:r>
          </a:p>
          <a:p>
            <a:pPr lvl="1" eaLnBrk="1" hangingPunct="1"/>
            <a:r>
              <a:rPr lang="zh-CN" altLang="en-US" dirty="0" smtClean="0"/>
              <a:t>基于硬件的</a:t>
            </a:r>
            <a:r>
              <a:rPr lang="en-US" altLang="zh-CN" dirty="0" smtClean="0"/>
              <a:t>"</a:t>
            </a:r>
            <a:r>
              <a:rPr lang="zh-CN" altLang="en-US" dirty="0" smtClean="0"/>
              <a:t>可信赖平台模块</a:t>
            </a:r>
            <a:r>
              <a:rPr lang="en-US" altLang="zh-CN" dirty="0" smtClean="0"/>
              <a:t>",</a:t>
            </a:r>
            <a:r>
              <a:rPr lang="zh-CN" altLang="en-US" dirty="0" smtClean="0"/>
              <a:t>与数字霸权管理是一路货</a:t>
            </a:r>
            <a:r>
              <a:rPr lang="en-US" altLang="zh-CN" dirty="0" smtClean="0"/>
              <a:t>,</a:t>
            </a:r>
            <a:r>
              <a:rPr lang="zh-CN" altLang="en-US" dirty="0" smtClean="0"/>
              <a:t>全不选 </a:t>
            </a:r>
          </a:p>
          <a:p>
            <a:pPr eaLnBrk="1" hangingPunct="1"/>
            <a:r>
              <a:rPr lang="en-US" altLang="zh-CN" dirty="0" smtClean="0"/>
              <a:t>Telecom clock driver for MPBL0010 ATCA SBC </a:t>
            </a:r>
          </a:p>
          <a:p>
            <a:pPr lvl="1" eaLnBrk="1" hangingPunct="1"/>
            <a:r>
              <a:rPr lang="zh-CN" altLang="en-US" dirty="0" smtClean="0"/>
              <a:t>没见过这种硬件</a:t>
            </a:r>
            <a:r>
              <a:rPr lang="en-US" altLang="zh-CN" dirty="0" smtClean="0"/>
              <a:t>,</a:t>
            </a:r>
            <a:r>
              <a:rPr lang="zh-CN" altLang="en-US" dirty="0" smtClean="0"/>
              <a:t>不选 </a:t>
            </a:r>
          </a:p>
          <a:p>
            <a:pPr eaLnBrk="1" hangingPunct="1"/>
            <a:r>
              <a:rPr lang="en-US" altLang="zh-CN" dirty="0" smtClean="0"/>
              <a:t>I2C support </a:t>
            </a:r>
          </a:p>
          <a:p>
            <a:pPr lvl="1" eaLnBrk="1" hangingPunct="1"/>
            <a:r>
              <a:rPr lang="en-US" altLang="zh-CN" dirty="0" smtClean="0"/>
              <a:t>I2C</a:t>
            </a:r>
            <a:r>
              <a:rPr lang="zh-CN" altLang="en-US" dirty="0" smtClean="0"/>
              <a:t>是</a:t>
            </a:r>
            <a:r>
              <a:rPr lang="en-US" altLang="zh-CN" dirty="0" smtClean="0"/>
              <a:t>Philips</a:t>
            </a:r>
            <a:r>
              <a:rPr lang="zh-CN" altLang="en-US" dirty="0" smtClean="0"/>
              <a:t>极力推动的微控制应用中使用的低速串行总线协议</a:t>
            </a:r>
            <a:r>
              <a:rPr lang="en-US" altLang="zh-CN" dirty="0" smtClean="0"/>
              <a:t>,</a:t>
            </a:r>
            <a:r>
              <a:rPr lang="zh-CN" altLang="en-US" dirty="0" smtClean="0"/>
              <a:t>可用于监控电压</a:t>
            </a:r>
            <a:r>
              <a:rPr lang="en-US" altLang="zh-CN" dirty="0" smtClean="0"/>
              <a:t>/</a:t>
            </a:r>
            <a:r>
              <a:rPr lang="zh-CN" altLang="en-US" dirty="0" smtClean="0"/>
              <a:t>风扇转速</a:t>
            </a:r>
            <a:r>
              <a:rPr lang="en-US" altLang="zh-CN" dirty="0" smtClean="0"/>
              <a:t>/</a:t>
            </a:r>
            <a:r>
              <a:rPr lang="zh-CN" altLang="en-US" dirty="0" smtClean="0"/>
              <a:t>温度等</a:t>
            </a:r>
            <a:r>
              <a:rPr lang="en-US" altLang="zh-CN" dirty="0" smtClean="0"/>
              <a:t>.</a:t>
            </a:r>
            <a:r>
              <a:rPr lang="en-US" altLang="zh-CN" dirty="0" err="1" smtClean="0"/>
              <a:t>SMBus</a:t>
            </a:r>
            <a:r>
              <a:rPr lang="en-US" altLang="zh-CN" dirty="0" smtClean="0"/>
              <a:t>(</a:t>
            </a:r>
            <a:r>
              <a:rPr lang="zh-CN" altLang="en-US" dirty="0" smtClean="0"/>
              <a:t>系统管理总线</a:t>
            </a:r>
            <a:r>
              <a:rPr lang="en-US" altLang="zh-CN" dirty="0" smtClean="0"/>
              <a:t>)</a:t>
            </a:r>
            <a:r>
              <a:rPr lang="zh-CN" altLang="en-US" dirty="0" smtClean="0"/>
              <a:t>是</a:t>
            </a:r>
            <a:r>
              <a:rPr lang="en-US" altLang="zh-CN" dirty="0" smtClean="0"/>
              <a:t>I2C</a:t>
            </a:r>
            <a:r>
              <a:rPr lang="zh-CN" altLang="en-US" dirty="0" smtClean="0"/>
              <a:t>的子集</a:t>
            </a:r>
            <a:r>
              <a:rPr lang="en-US" altLang="zh-CN" dirty="0" smtClean="0"/>
              <a:t>.</a:t>
            </a:r>
            <a:r>
              <a:rPr lang="zh-CN" altLang="en-US" dirty="0" smtClean="0"/>
              <a:t>除硬件传感器外</a:t>
            </a:r>
            <a:r>
              <a:rPr lang="en-US" altLang="zh-CN" dirty="0" smtClean="0"/>
              <a:t>"Video For Linux"</a:t>
            </a:r>
            <a:r>
              <a:rPr lang="zh-CN" altLang="en-US" dirty="0" smtClean="0"/>
              <a:t>也需要该模块的支持 </a:t>
            </a:r>
          </a:p>
          <a:p>
            <a:pPr lvl="1" eaLnBrk="1" hangingPunct="1"/>
            <a:r>
              <a:rPr lang="en-US" altLang="zh-CN" dirty="0" smtClean="0"/>
              <a:t>I2C device interface </a:t>
            </a:r>
          </a:p>
          <a:p>
            <a:pPr lvl="2" eaLnBrk="1" hangingPunct="1"/>
            <a:r>
              <a:rPr lang="en-US" altLang="zh-CN" dirty="0" smtClean="0"/>
              <a:t>I2C</a:t>
            </a:r>
            <a:r>
              <a:rPr lang="zh-CN" altLang="en-US" dirty="0" smtClean="0"/>
              <a:t>设备接口</a:t>
            </a:r>
            <a:r>
              <a:rPr lang="en-US" altLang="zh-CN" dirty="0" smtClean="0"/>
              <a:t>,</a:t>
            </a:r>
            <a:r>
              <a:rPr lang="zh-CN" altLang="en-US" dirty="0" smtClean="0"/>
              <a:t>允许用户空间的程序通过</a:t>
            </a:r>
            <a:r>
              <a:rPr lang="en-US" altLang="zh-CN" dirty="0" smtClean="0"/>
              <a:t>/dev/i2c-*</a:t>
            </a:r>
            <a:r>
              <a:rPr lang="zh-CN" altLang="en-US" dirty="0" smtClean="0"/>
              <a:t>设备文件使用</a:t>
            </a:r>
            <a:r>
              <a:rPr lang="en-US" altLang="zh-CN" dirty="0" smtClean="0"/>
              <a:t>I2C</a:t>
            </a:r>
            <a:r>
              <a:rPr lang="zh-CN" altLang="en-US" dirty="0" smtClean="0"/>
              <a:t>总线 </a:t>
            </a:r>
          </a:p>
          <a:p>
            <a:pPr lvl="1" eaLnBrk="1" hangingPunct="1"/>
            <a:r>
              <a:rPr lang="en-US" altLang="zh-CN" dirty="0" smtClean="0"/>
              <a:t>I2C Algorithms </a:t>
            </a:r>
          </a:p>
          <a:p>
            <a:pPr lvl="2" eaLnBrk="1" hangingPunct="1"/>
            <a:r>
              <a:rPr lang="en-US" altLang="zh-CN" dirty="0" smtClean="0"/>
              <a:t>I2C</a:t>
            </a:r>
            <a:r>
              <a:rPr lang="zh-CN" altLang="en-US" dirty="0" smtClean="0"/>
              <a:t>算法</a:t>
            </a:r>
            <a:r>
              <a:rPr lang="en-US" altLang="zh-CN" dirty="0" smtClean="0"/>
              <a:t>,</a:t>
            </a:r>
            <a:r>
              <a:rPr lang="zh-CN" altLang="en-US" dirty="0" smtClean="0"/>
              <a:t>可以全不选</a:t>
            </a:r>
            <a:r>
              <a:rPr lang="en-US" altLang="zh-CN" dirty="0" smtClean="0"/>
              <a:t>,</a:t>
            </a:r>
            <a:r>
              <a:rPr lang="zh-CN" altLang="en-US" dirty="0" smtClean="0"/>
              <a:t>若有其他部分依赖其子项时</a:t>
            </a:r>
            <a:r>
              <a:rPr lang="en-US" altLang="zh-CN" dirty="0" smtClean="0"/>
              <a:t>,</a:t>
            </a:r>
            <a:r>
              <a:rPr lang="zh-CN" altLang="en-US" dirty="0" smtClean="0"/>
              <a:t>会自动选上 </a:t>
            </a:r>
          </a:p>
          <a:p>
            <a:pPr lvl="1" eaLnBrk="1" hangingPunct="1"/>
            <a:r>
              <a:rPr lang="en-US" altLang="zh-CN" dirty="0" smtClean="0"/>
              <a:t>I2C Hardware Bus support </a:t>
            </a:r>
          </a:p>
          <a:p>
            <a:pPr lvl="2" eaLnBrk="1" hangingPunct="1"/>
            <a:r>
              <a:rPr lang="zh-CN" altLang="en-US" dirty="0" smtClean="0"/>
              <a:t>按实际硬件情况选对应的子项即可 </a:t>
            </a:r>
          </a:p>
          <a:p>
            <a:pPr lvl="1" eaLnBrk="1" hangingPunct="1"/>
            <a:r>
              <a:rPr lang="en-US" altLang="zh-CN" dirty="0" smtClean="0"/>
              <a:t>Miscellaneous I2C Chip support </a:t>
            </a:r>
          </a:p>
          <a:p>
            <a:pPr lvl="2" eaLnBrk="1" hangingPunct="1"/>
            <a:r>
              <a:rPr lang="zh-CN" altLang="en-US" dirty="0" smtClean="0"/>
              <a:t>其他不常见的产品</a:t>
            </a:r>
            <a:r>
              <a:rPr lang="en-US" altLang="zh-CN" dirty="0" smtClean="0"/>
              <a:t>,</a:t>
            </a:r>
            <a:r>
              <a:rPr lang="zh-CN" altLang="en-US" dirty="0" smtClean="0"/>
              <a:t>按需选择 </a:t>
            </a:r>
          </a:p>
          <a:p>
            <a:pPr lvl="1" eaLnBrk="1" hangingPunct="1"/>
            <a:r>
              <a:rPr lang="en-US" altLang="zh-CN" dirty="0" smtClean="0"/>
              <a:t>I2C Core debugging messages </a:t>
            </a:r>
          </a:p>
          <a:p>
            <a:pPr lvl="2" eaLnBrk="1" hangingPunct="1"/>
            <a:r>
              <a:rPr lang="zh-CN" altLang="en-US" dirty="0" smtClean="0"/>
              <a:t>仅供调试 </a:t>
            </a:r>
          </a:p>
          <a:p>
            <a:pPr lvl="1" eaLnBrk="1" hangingPunct="1"/>
            <a:r>
              <a:rPr lang="en-US" altLang="zh-CN" dirty="0" smtClean="0"/>
              <a:t>I2C Algorithm debugging messages </a:t>
            </a:r>
          </a:p>
          <a:p>
            <a:pPr lvl="2" eaLnBrk="1" hangingPunct="1"/>
            <a:r>
              <a:rPr lang="zh-CN" altLang="en-US" dirty="0" smtClean="0"/>
              <a:t>仅供调试 </a:t>
            </a:r>
          </a:p>
          <a:p>
            <a:pPr lvl="1" eaLnBrk="1" hangingPunct="1"/>
            <a:r>
              <a:rPr lang="en-US" altLang="zh-CN" dirty="0" smtClean="0"/>
              <a:t>I2C Bus debugging messages </a:t>
            </a:r>
          </a:p>
          <a:p>
            <a:pPr lvl="2" eaLnBrk="1" hangingPunct="1"/>
            <a:r>
              <a:rPr lang="zh-CN" altLang="en-US" dirty="0" smtClean="0"/>
              <a:t>仅供调试 </a:t>
            </a:r>
          </a:p>
          <a:p>
            <a:pPr lvl="1" eaLnBrk="1" hangingPunct="1"/>
            <a:r>
              <a:rPr lang="en-US" altLang="zh-CN" dirty="0" smtClean="0"/>
              <a:t>I2C Chip debugging messages </a:t>
            </a:r>
          </a:p>
          <a:p>
            <a:pPr lvl="2" eaLnBrk="1" hangingPunct="1"/>
            <a:r>
              <a:rPr lang="zh-CN" altLang="en-US" dirty="0" smtClean="0"/>
              <a:t>仅供调试 </a:t>
            </a:r>
          </a:p>
          <a:p>
            <a:pPr eaLnBrk="1" hangingPunct="1"/>
            <a:r>
              <a:rPr lang="en-US" altLang="zh-CN" dirty="0" smtClean="0"/>
              <a:t>SPI support </a:t>
            </a:r>
          </a:p>
          <a:p>
            <a:pPr lvl="1" eaLnBrk="1" hangingPunct="1"/>
            <a:r>
              <a:rPr lang="zh-CN" altLang="en-US" dirty="0" smtClean="0"/>
              <a:t>串行外围接口</a:t>
            </a:r>
            <a:r>
              <a:rPr lang="en-US" altLang="zh-CN" dirty="0" smtClean="0"/>
              <a:t>(SPI)</a:t>
            </a:r>
            <a:r>
              <a:rPr lang="zh-CN" altLang="en-US" dirty="0" smtClean="0"/>
              <a:t>常用于微控制器</a:t>
            </a:r>
            <a:r>
              <a:rPr lang="en-US" altLang="zh-CN" dirty="0" smtClean="0"/>
              <a:t>(MCU)</a:t>
            </a:r>
            <a:r>
              <a:rPr lang="zh-CN" altLang="en-US" dirty="0" smtClean="0"/>
              <a:t>与外围设备</a:t>
            </a:r>
            <a:r>
              <a:rPr lang="en-US" altLang="zh-CN" dirty="0" smtClean="0"/>
              <a:t>(</a:t>
            </a:r>
            <a:r>
              <a:rPr lang="zh-CN" altLang="en-US" dirty="0" smtClean="0"/>
              <a:t>传感器</a:t>
            </a:r>
            <a:r>
              <a:rPr lang="en-US" altLang="zh-CN" dirty="0" smtClean="0"/>
              <a:t>,</a:t>
            </a:r>
            <a:r>
              <a:rPr lang="en-US" altLang="zh-CN" dirty="0" err="1" smtClean="0"/>
              <a:t>eeprom,flash</a:t>
            </a:r>
            <a:r>
              <a:rPr lang="en-US" altLang="zh-CN" dirty="0" smtClean="0"/>
              <a:t>,</a:t>
            </a:r>
            <a:r>
              <a:rPr lang="zh-CN" altLang="en-US" dirty="0" smtClean="0"/>
              <a:t>编码器</a:t>
            </a:r>
            <a:r>
              <a:rPr lang="en-US" altLang="zh-CN" dirty="0" smtClean="0"/>
              <a:t>,</a:t>
            </a:r>
            <a:r>
              <a:rPr lang="zh-CN" altLang="en-US" dirty="0" smtClean="0"/>
              <a:t>模数转换器</a:t>
            </a:r>
            <a:r>
              <a:rPr lang="en-US" altLang="zh-CN" dirty="0" smtClean="0"/>
              <a:t>)</a:t>
            </a:r>
            <a:r>
              <a:rPr lang="zh-CN" altLang="en-US" dirty="0" smtClean="0"/>
              <a:t>之间的通信</a:t>
            </a:r>
            <a:r>
              <a:rPr lang="en-US" altLang="zh-CN" dirty="0" smtClean="0"/>
              <a:t>,</a:t>
            </a:r>
            <a:r>
              <a:rPr lang="zh-CN" altLang="en-US" dirty="0" smtClean="0"/>
              <a:t>比如</a:t>
            </a:r>
            <a:r>
              <a:rPr lang="en-US" altLang="zh-CN" dirty="0" smtClean="0"/>
              <a:t>MMC</a:t>
            </a:r>
            <a:r>
              <a:rPr lang="zh-CN" altLang="en-US" dirty="0" smtClean="0"/>
              <a:t>和</a:t>
            </a:r>
            <a:r>
              <a:rPr lang="en-US" altLang="zh-CN" dirty="0" smtClean="0"/>
              <a:t>SD</a:t>
            </a:r>
            <a:r>
              <a:rPr lang="zh-CN" altLang="en-US" dirty="0" smtClean="0"/>
              <a:t>卡就通常需要使用</a:t>
            </a:r>
            <a:r>
              <a:rPr lang="en-US" altLang="zh-CN" dirty="0" smtClean="0"/>
              <a:t>SPI </a:t>
            </a:r>
          </a:p>
          <a:p>
            <a:pPr eaLnBrk="1" hangingPunct="1"/>
            <a:r>
              <a:rPr lang="en-US" altLang="zh-CN" dirty="0" smtClean="0"/>
              <a:t>Dallas's 1-wire bus </a:t>
            </a:r>
          </a:p>
          <a:p>
            <a:pPr lvl="1" eaLnBrk="1" hangingPunct="1"/>
            <a:r>
              <a:rPr lang="zh-CN" altLang="en-US" dirty="0" smtClean="0"/>
              <a:t>一线总线 </a:t>
            </a:r>
          </a:p>
          <a:p>
            <a:pPr eaLnBrk="1" hangingPunct="1"/>
            <a:r>
              <a:rPr lang="en-US" altLang="zh-CN" dirty="0" smtClean="0"/>
              <a:t>Hardware Monitoring support </a:t>
            </a:r>
          </a:p>
          <a:p>
            <a:pPr lvl="1" eaLnBrk="1" hangingPunct="1"/>
            <a:r>
              <a:rPr lang="zh-CN" altLang="en-US" dirty="0" smtClean="0"/>
              <a:t>当前主板大多都有一个监控硬件健康的设备用于监视温度</a:t>
            </a:r>
            <a:r>
              <a:rPr lang="en-US" altLang="zh-CN" dirty="0" smtClean="0"/>
              <a:t>/</a:t>
            </a:r>
            <a:r>
              <a:rPr lang="zh-CN" altLang="en-US" dirty="0" smtClean="0"/>
              <a:t>电压</a:t>
            </a:r>
            <a:r>
              <a:rPr lang="en-US" altLang="zh-CN" dirty="0" smtClean="0"/>
              <a:t>/</a:t>
            </a:r>
            <a:r>
              <a:rPr lang="zh-CN" altLang="en-US" dirty="0" smtClean="0"/>
              <a:t>风扇转速等</a:t>
            </a:r>
            <a:r>
              <a:rPr lang="en-US" altLang="zh-CN" dirty="0" smtClean="0"/>
              <a:t>,</a:t>
            </a:r>
            <a:r>
              <a:rPr lang="zh-CN" altLang="en-US" dirty="0" smtClean="0"/>
              <a:t>请按照自己主板实际使用的芯片选择相应的子项</a:t>
            </a:r>
            <a:r>
              <a:rPr lang="en-US" altLang="zh-CN" dirty="0" smtClean="0"/>
              <a:t>.</a:t>
            </a:r>
            <a:r>
              <a:rPr lang="zh-CN" altLang="en-US" dirty="0" smtClean="0"/>
              <a:t>另外</a:t>
            </a:r>
            <a:r>
              <a:rPr lang="en-US" altLang="zh-CN" dirty="0" smtClean="0"/>
              <a:t>,</a:t>
            </a:r>
            <a:r>
              <a:rPr lang="zh-CN" altLang="en-US" dirty="0" smtClean="0"/>
              <a:t>该功能还需要</a:t>
            </a:r>
            <a:r>
              <a:rPr lang="en-US" altLang="zh-CN" dirty="0" smtClean="0"/>
              <a:t>I2C</a:t>
            </a:r>
            <a:r>
              <a:rPr lang="zh-CN" altLang="en-US" dirty="0" smtClean="0"/>
              <a:t>的支持 </a:t>
            </a:r>
          </a:p>
          <a:p>
            <a:pPr eaLnBrk="1" hangingPunct="1"/>
            <a:r>
              <a:rPr lang="en-US" altLang="zh-CN" dirty="0" smtClean="0"/>
              <a:t>Multimedia devices </a:t>
            </a:r>
          </a:p>
          <a:p>
            <a:pPr lvl="1" eaLnBrk="1" hangingPunct="1"/>
            <a:r>
              <a:rPr lang="zh-CN" altLang="en-US" dirty="0" smtClean="0"/>
              <a:t>多媒体设备 </a:t>
            </a:r>
          </a:p>
          <a:p>
            <a:pPr lvl="1" eaLnBrk="1" hangingPunct="1"/>
            <a:r>
              <a:rPr lang="en-US" altLang="zh-CN" dirty="0" smtClean="0"/>
              <a:t>Video For Linux </a:t>
            </a:r>
          </a:p>
          <a:p>
            <a:pPr lvl="2" eaLnBrk="1" hangingPunct="1"/>
            <a:r>
              <a:rPr lang="zh-CN" altLang="en-US" dirty="0" smtClean="0"/>
              <a:t>要使用音频</a:t>
            </a:r>
            <a:r>
              <a:rPr lang="en-US" altLang="zh-CN" dirty="0" smtClean="0"/>
              <a:t>/</a:t>
            </a:r>
            <a:r>
              <a:rPr lang="zh-CN" altLang="en-US" dirty="0" smtClean="0"/>
              <a:t>视频设备或</a:t>
            </a:r>
            <a:r>
              <a:rPr lang="en-US" altLang="zh-CN" dirty="0" smtClean="0"/>
              <a:t>FM</a:t>
            </a:r>
            <a:r>
              <a:rPr lang="zh-CN" altLang="en-US" dirty="0" smtClean="0"/>
              <a:t>收音卡的就必选</a:t>
            </a:r>
            <a:r>
              <a:rPr lang="en-US" altLang="zh-CN" dirty="0" smtClean="0"/>
              <a:t>,</a:t>
            </a:r>
            <a:r>
              <a:rPr lang="zh-CN" altLang="en-US" dirty="0" smtClean="0"/>
              <a:t>此功能还需要</a:t>
            </a:r>
            <a:r>
              <a:rPr lang="en-US" altLang="zh-CN" dirty="0" smtClean="0"/>
              <a:t>I2C</a:t>
            </a:r>
            <a:r>
              <a:rPr lang="zh-CN" altLang="en-US" dirty="0" smtClean="0"/>
              <a:t>的支持 </a:t>
            </a:r>
          </a:p>
          <a:p>
            <a:pPr lvl="1" eaLnBrk="1" hangingPunct="1"/>
            <a:r>
              <a:rPr lang="en-US" altLang="zh-CN" dirty="0" smtClean="0"/>
              <a:t>Enable Video For Linux API 1 </a:t>
            </a:r>
          </a:p>
          <a:p>
            <a:pPr lvl="2" eaLnBrk="1" hangingPunct="1"/>
            <a:r>
              <a:rPr lang="zh-CN" altLang="en-US" dirty="0" smtClean="0"/>
              <a:t>使用老旧的</a:t>
            </a:r>
            <a:r>
              <a:rPr lang="en-US" altLang="zh-CN" dirty="0" smtClean="0"/>
              <a:t>V4L</a:t>
            </a:r>
            <a:r>
              <a:rPr lang="zh-CN" altLang="en-US" dirty="0" smtClean="0"/>
              <a:t>第一版</a:t>
            </a:r>
            <a:r>
              <a:rPr lang="en-US" altLang="zh-CN" dirty="0" smtClean="0"/>
              <a:t>API,</a:t>
            </a:r>
            <a:r>
              <a:rPr lang="zh-CN" altLang="en-US" dirty="0" smtClean="0"/>
              <a:t>反对使用 </a:t>
            </a:r>
          </a:p>
          <a:p>
            <a:pPr lvl="1" eaLnBrk="1" hangingPunct="1"/>
            <a:r>
              <a:rPr lang="en-US" altLang="zh-CN" dirty="0" smtClean="0"/>
              <a:t>Enable Video For Linux API 1 compatible Layer </a:t>
            </a:r>
          </a:p>
          <a:p>
            <a:pPr lvl="2" eaLnBrk="1" hangingPunct="1"/>
            <a:r>
              <a:rPr lang="zh-CN" altLang="en-US" dirty="0" smtClean="0"/>
              <a:t>提供对第一版</a:t>
            </a:r>
            <a:r>
              <a:rPr lang="en-US" altLang="zh-CN" dirty="0" smtClean="0"/>
              <a:t>V4L</a:t>
            </a:r>
            <a:r>
              <a:rPr lang="zh-CN" altLang="en-US" dirty="0" smtClean="0"/>
              <a:t>的兼容</a:t>
            </a:r>
            <a:r>
              <a:rPr lang="en-US" altLang="zh-CN" dirty="0" smtClean="0"/>
              <a:t>,</a:t>
            </a:r>
            <a:r>
              <a:rPr lang="zh-CN" altLang="en-US" dirty="0" smtClean="0"/>
              <a:t>建议不选 </a:t>
            </a:r>
          </a:p>
          <a:p>
            <a:pPr lvl="1" eaLnBrk="1" hangingPunct="1"/>
            <a:r>
              <a:rPr lang="en-US" altLang="zh-CN" dirty="0" smtClean="0"/>
              <a:t>Video Capture Adapters </a:t>
            </a:r>
          </a:p>
          <a:p>
            <a:pPr lvl="2" eaLnBrk="1" hangingPunct="1"/>
            <a:r>
              <a:rPr lang="zh-CN" altLang="en-US" dirty="0" smtClean="0"/>
              <a:t>视频捕获卡 </a:t>
            </a:r>
          </a:p>
          <a:p>
            <a:pPr lvl="2" eaLnBrk="1" hangingPunct="1"/>
            <a:r>
              <a:rPr lang="en-US" altLang="zh-CN" dirty="0" smtClean="0"/>
              <a:t>Enable advanced debug functionality </a:t>
            </a:r>
          </a:p>
          <a:p>
            <a:pPr lvl="3" eaLnBrk="1" hangingPunct="1"/>
            <a:r>
              <a:rPr lang="zh-CN" altLang="en-US" dirty="0" smtClean="0"/>
              <a:t>该选项仅供调试 </a:t>
            </a:r>
          </a:p>
          <a:p>
            <a:pPr lvl="2" eaLnBrk="1" hangingPunct="1"/>
            <a:r>
              <a:rPr lang="en-US" altLang="zh-CN" dirty="0" err="1" smtClean="0"/>
              <a:t>Autoselect</a:t>
            </a:r>
            <a:r>
              <a:rPr lang="en-US" altLang="zh-CN" dirty="0" smtClean="0"/>
              <a:t> pertinent encoders/decoders and other helper chips </a:t>
            </a:r>
          </a:p>
          <a:p>
            <a:pPr lvl="3" eaLnBrk="1" hangingPunct="1"/>
            <a:r>
              <a:rPr lang="zh-CN" altLang="en-US" dirty="0" smtClean="0"/>
              <a:t>为视频卡自动选择所需的编码和解码模块</a:t>
            </a:r>
            <a:r>
              <a:rPr lang="en-US" altLang="zh-CN" dirty="0" smtClean="0"/>
              <a:t>,</a:t>
            </a:r>
            <a:r>
              <a:rPr lang="zh-CN" altLang="en-US" dirty="0" smtClean="0"/>
              <a:t>建议选择 </a:t>
            </a:r>
          </a:p>
          <a:p>
            <a:pPr lvl="2" eaLnBrk="1" hangingPunct="1"/>
            <a:r>
              <a:rPr lang="en-US" altLang="zh-CN" dirty="0" smtClean="0"/>
              <a:t>Virtual Video Driver </a:t>
            </a:r>
          </a:p>
          <a:p>
            <a:pPr lvl="3" eaLnBrk="1" hangingPunct="1"/>
            <a:r>
              <a:rPr lang="zh-CN" altLang="en-US" dirty="0" smtClean="0"/>
              <a:t>虚拟视频卡</a:t>
            </a:r>
            <a:r>
              <a:rPr lang="en-US" altLang="zh-CN" dirty="0" smtClean="0"/>
              <a:t>,</a:t>
            </a:r>
            <a:r>
              <a:rPr lang="zh-CN" altLang="en-US" dirty="0" smtClean="0"/>
              <a:t>仅供测试视频程序和调试 </a:t>
            </a:r>
          </a:p>
          <a:p>
            <a:pPr lvl="2" eaLnBrk="1" hangingPunct="1"/>
            <a:r>
              <a:rPr lang="en-US" altLang="zh-CN" dirty="0" smtClean="0"/>
              <a:t>SAA5246A, SAA5281 </a:t>
            </a:r>
            <a:r>
              <a:rPr lang="en-US" altLang="zh-CN" dirty="0" err="1" smtClean="0"/>
              <a:t>Teletext</a:t>
            </a:r>
            <a:r>
              <a:rPr lang="en-US" altLang="zh-CN" dirty="0" smtClean="0"/>
              <a:t> processor </a:t>
            </a:r>
          </a:p>
          <a:p>
            <a:pPr lvl="3" eaLnBrk="1" hangingPunct="1"/>
            <a:r>
              <a:rPr lang="zh-CN" altLang="en-US" dirty="0" smtClean="0"/>
              <a:t>该选项仅对欧洲用户有意义</a:t>
            </a:r>
            <a:r>
              <a:rPr lang="en-US" altLang="zh-CN" dirty="0" smtClean="0"/>
              <a:t>,</a:t>
            </a:r>
            <a:r>
              <a:rPr lang="zh-CN" altLang="en-US" dirty="0" smtClean="0"/>
              <a:t>中国用户不需要 </a:t>
            </a:r>
          </a:p>
          <a:p>
            <a:pPr lvl="2" eaLnBrk="1" hangingPunct="1"/>
            <a:r>
              <a:rPr lang="en-US" altLang="zh-CN" dirty="0" smtClean="0"/>
              <a:t>SAA5249 </a:t>
            </a:r>
            <a:r>
              <a:rPr lang="en-US" altLang="zh-CN" dirty="0" err="1" smtClean="0"/>
              <a:t>Teletext</a:t>
            </a:r>
            <a:r>
              <a:rPr lang="en-US" altLang="zh-CN" dirty="0" smtClean="0"/>
              <a:t> processor </a:t>
            </a:r>
          </a:p>
          <a:p>
            <a:pPr lvl="3" eaLnBrk="1" hangingPunct="1"/>
            <a:r>
              <a:rPr lang="zh-CN" altLang="en-US" dirty="0" smtClean="0"/>
              <a:t>该选项仅对欧洲用户有意义</a:t>
            </a:r>
            <a:r>
              <a:rPr lang="en-US" altLang="zh-CN" dirty="0" smtClean="0"/>
              <a:t>,</a:t>
            </a:r>
            <a:r>
              <a:rPr lang="zh-CN" altLang="en-US" dirty="0" smtClean="0"/>
              <a:t>中国用户不需要 </a:t>
            </a:r>
          </a:p>
          <a:p>
            <a:pPr lvl="2" eaLnBrk="1" hangingPunct="1"/>
            <a:r>
              <a:rPr lang="en-US" altLang="zh-CN" dirty="0" smtClean="0"/>
              <a:t>{</a:t>
            </a:r>
            <a:r>
              <a:rPr lang="zh-CN" altLang="en-US" dirty="0" smtClean="0"/>
              <a:t>此处省略的硬件请按照自己实际使用的芯片进行选择</a:t>
            </a:r>
            <a:r>
              <a:rPr lang="en-US" altLang="zh-CN" dirty="0" smtClean="0"/>
              <a:t>} </a:t>
            </a:r>
          </a:p>
          <a:p>
            <a:pPr lvl="2" eaLnBrk="1" hangingPunct="1"/>
            <a:r>
              <a:rPr lang="en-US" altLang="zh-CN" dirty="0" smtClean="0"/>
              <a:t>V4L USB devices </a:t>
            </a:r>
          </a:p>
          <a:p>
            <a:pPr lvl="3" eaLnBrk="1" hangingPunct="1"/>
            <a:r>
              <a:rPr lang="zh-CN" altLang="en-US" dirty="0" smtClean="0"/>
              <a:t>使用</a:t>
            </a:r>
            <a:r>
              <a:rPr lang="en-US" altLang="zh-CN" dirty="0" smtClean="0"/>
              <a:t>USB</a:t>
            </a:r>
            <a:r>
              <a:rPr lang="zh-CN" altLang="en-US" dirty="0" smtClean="0"/>
              <a:t>接口的视频卡</a:t>
            </a:r>
            <a:r>
              <a:rPr lang="en-US" altLang="zh-CN" dirty="0" smtClean="0"/>
              <a:t>,</a:t>
            </a:r>
            <a:r>
              <a:rPr lang="zh-CN" altLang="en-US" dirty="0" smtClean="0"/>
              <a:t>子项请按照自己实际使用的视频卡选择 </a:t>
            </a:r>
          </a:p>
          <a:p>
            <a:pPr lvl="1" eaLnBrk="1" hangingPunct="1"/>
            <a:r>
              <a:rPr lang="en-US" altLang="zh-CN" dirty="0" smtClean="0"/>
              <a:t>Radio Adapters </a:t>
            </a:r>
          </a:p>
          <a:p>
            <a:pPr lvl="2" eaLnBrk="1" hangingPunct="1"/>
            <a:r>
              <a:rPr lang="zh-CN" altLang="en-US" dirty="0" smtClean="0"/>
              <a:t>音频卡</a:t>
            </a:r>
            <a:r>
              <a:rPr lang="en-US" altLang="zh-CN" dirty="0" smtClean="0"/>
              <a:t>,</a:t>
            </a:r>
            <a:r>
              <a:rPr lang="zh-CN" altLang="en-US" dirty="0" smtClean="0"/>
              <a:t>子项请按照自己实际使用的音频卡选择 </a:t>
            </a:r>
          </a:p>
          <a:p>
            <a:pPr lvl="1" eaLnBrk="1" hangingPunct="1"/>
            <a:r>
              <a:rPr lang="en-US" altLang="zh-CN" dirty="0" smtClean="0"/>
              <a:t>Digital Video Broadcasting Devices </a:t>
            </a:r>
          </a:p>
          <a:p>
            <a:pPr lvl="2" eaLnBrk="1" hangingPunct="1"/>
            <a:r>
              <a:rPr lang="zh-CN" altLang="en-US" dirty="0" smtClean="0"/>
              <a:t>数字视频广播设备</a:t>
            </a:r>
            <a:r>
              <a:rPr lang="en-US" altLang="zh-CN" dirty="0" smtClean="0"/>
              <a:t>(DVB</a:t>
            </a:r>
            <a:r>
              <a:rPr lang="zh-CN" altLang="en-US" dirty="0" smtClean="0"/>
              <a:t>卡或机顶盒</a:t>
            </a:r>
            <a:r>
              <a:rPr lang="en-US" altLang="zh-CN" dirty="0" smtClean="0"/>
              <a:t>),</a:t>
            </a:r>
            <a:r>
              <a:rPr lang="zh-CN" altLang="en-US" dirty="0" smtClean="0"/>
              <a:t>子项请按自己实际使用的硬件选择 </a:t>
            </a:r>
          </a:p>
          <a:p>
            <a:pPr lvl="1" eaLnBrk="1" hangingPunct="1"/>
            <a:r>
              <a:rPr lang="en-US" altLang="zh-CN" dirty="0" smtClean="0"/>
              <a:t>DABUSB driver </a:t>
            </a:r>
          </a:p>
          <a:p>
            <a:pPr lvl="2" eaLnBrk="1" hangingPunct="1"/>
            <a:r>
              <a:rPr lang="en-US" altLang="zh-CN" dirty="0" smtClean="0"/>
              <a:t>USB</a:t>
            </a:r>
            <a:r>
              <a:rPr lang="zh-CN" altLang="en-US" dirty="0" smtClean="0"/>
              <a:t>接口的数字音频广播设备接收器 </a:t>
            </a:r>
          </a:p>
          <a:p>
            <a:pPr eaLnBrk="1" hangingPunct="1"/>
            <a:r>
              <a:rPr lang="en-US" altLang="zh-CN" dirty="0" smtClean="0"/>
              <a:t>Graphics support </a:t>
            </a:r>
          </a:p>
          <a:p>
            <a:pPr lvl="1" eaLnBrk="1" hangingPunct="1"/>
            <a:r>
              <a:rPr lang="zh-CN" altLang="en-US" dirty="0" smtClean="0"/>
              <a:t>图形设备</a:t>
            </a:r>
            <a:r>
              <a:rPr lang="en-US" altLang="zh-CN" dirty="0" smtClean="0"/>
              <a:t>/</a:t>
            </a:r>
            <a:r>
              <a:rPr lang="zh-CN" altLang="en-US" dirty="0" smtClean="0"/>
              <a:t>显卡支持 </a:t>
            </a:r>
          </a:p>
          <a:p>
            <a:pPr lvl="1" eaLnBrk="1" hangingPunct="1"/>
            <a:r>
              <a:rPr lang="en-US" altLang="zh-CN" dirty="0" smtClean="0"/>
              <a:t>Enable firmware EDID </a:t>
            </a:r>
          </a:p>
          <a:p>
            <a:pPr lvl="2" eaLnBrk="1" hangingPunct="1"/>
            <a:r>
              <a:rPr lang="zh-CN" altLang="en-US" dirty="0" smtClean="0"/>
              <a:t>允许访问</a:t>
            </a:r>
            <a:r>
              <a:rPr lang="en-US" altLang="zh-CN" dirty="0" smtClean="0"/>
              <a:t>Video BIOS</a:t>
            </a:r>
            <a:r>
              <a:rPr lang="zh-CN" altLang="en-US" dirty="0" smtClean="0"/>
              <a:t>中的扩展显示器识别数据</a:t>
            </a:r>
            <a:r>
              <a:rPr lang="en-US" altLang="zh-CN" dirty="0" smtClean="0"/>
              <a:t>(EDID),</a:t>
            </a:r>
            <a:r>
              <a:rPr lang="zh-CN" altLang="en-US" dirty="0" smtClean="0"/>
              <a:t>使用</a:t>
            </a:r>
            <a:r>
              <a:rPr lang="en-US" altLang="zh-CN" dirty="0" err="1" smtClean="0"/>
              <a:t>Matrox</a:t>
            </a:r>
            <a:r>
              <a:rPr lang="zh-CN" altLang="en-US" dirty="0" smtClean="0"/>
              <a:t>显卡的建议关闭</a:t>
            </a:r>
            <a:r>
              <a:rPr lang="en-US" altLang="zh-CN" dirty="0" smtClean="0"/>
              <a:t>,</a:t>
            </a:r>
            <a:r>
              <a:rPr lang="zh-CN" altLang="en-US" dirty="0" smtClean="0"/>
              <a:t>建议桌面用户选择 </a:t>
            </a:r>
          </a:p>
          <a:p>
            <a:pPr lvl="1" eaLnBrk="1" hangingPunct="1"/>
            <a:r>
              <a:rPr lang="en-US" altLang="zh-CN" dirty="0" smtClean="0"/>
              <a:t>Support for frame buffer devices </a:t>
            </a:r>
          </a:p>
          <a:p>
            <a:pPr lvl="2" eaLnBrk="1" hangingPunct="1"/>
            <a:r>
              <a:rPr lang="zh-CN" altLang="en-US" dirty="0" smtClean="0"/>
              <a:t>帧缓冲设备是为了让应用程序使用统一的接口操作显示设备而对硬件进行的抽象</a:t>
            </a:r>
            <a:r>
              <a:rPr lang="en-US" altLang="zh-CN" dirty="0" smtClean="0"/>
              <a:t>,</a:t>
            </a:r>
            <a:r>
              <a:rPr lang="zh-CN" altLang="en-US" dirty="0" smtClean="0"/>
              <a:t>建议桌面用户选择 </a:t>
            </a:r>
          </a:p>
          <a:p>
            <a:pPr lvl="2" eaLnBrk="1" hangingPunct="1"/>
            <a:r>
              <a:rPr lang="en-US" altLang="zh-CN" dirty="0" smtClean="0"/>
              <a:t>Enable Video Mode Handling Helpers </a:t>
            </a:r>
          </a:p>
          <a:p>
            <a:pPr lvl="3" eaLnBrk="1" hangingPunct="1"/>
            <a:r>
              <a:rPr lang="zh-CN" altLang="en-US" dirty="0" smtClean="0"/>
              <a:t>使用</a:t>
            </a:r>
            <a:r>
              <a:rPr lang="en-US" altLang="zh-CN" dirty="0" smtClean="0"/>
              <a:t>GTF</a:t>
            </a:r>
            <a:r>
              <a:rPr lang="zh-CN" altLang="en-US" dirty="0" smtClean="0"/>
              <a:t>和</a:t>
            </a:r>
            <a:r>
              <a:rPr lang="en-US" altLang="zh-CN" dirty="0" smtClean="0"/>
              <a:t>EDID</a:t>
            </a:r>
            <a:r>
              <a:rPr lang="zh-CN" altLang="en-US" dirty="0" smtClean="0"/>
              <a:t>来帮助处理显示模式</a:t>
            </a:r>
            <a:r>
              <a:rPr lang="en-US" altLang="zh-CN" dirty="0" smtClean="0"/>
              <a:t>,</a:t>
            </a:r>
            <a:r>
              <a:rPr lang="zh-CN" altLang="en-US" dirty="0" smtClean="0"/>
              <a:t>可以不选</a:t>
            </a:r>
            <a:r>
              <a:rPr lang="en-US" altLang="zh-CN" dirty="0" smtClean="0"/>
              <a:t>,</a:t>
            </a:r>
            <a:r>
              <a:rPr lang="zh-CN" altLang="en-US" dirty="0" smtClean="0"/>
              <a:t>若有其他选项依赖于它时</a:t>
            </a:r>
            <a:r>
              <a:rPr lang="en-US" altLang="zh-CN" dirty="0" smtClean="0"/>
              <a:t>,</a:t>
            </a:r>
            <a:r>
              <a:rPr lang="zh-CN" altLang="en-US" dirty="0" smtClean="0"/>
              <a:t>会自动选上 </a:t>
            </a:r>
          </a:p>
          <a:p>
            <a:pPr lvl="2" eaLnBrk="1" hangingPunct="1"/>
            <a:r>
              <a:rPr lang="en-US" altLang="zh-CN" dirty="0" smtClean="0"/>
              <a:t>Enable Tile </a:t>
            </a:r>
            <a:r>
              <a:rPr lang="en-US" altLang="zh-CN" dirty="0" err="1" smtClean="0"/>
              <a:t>Blitting</a:t>
            </a:r>
            <a:r>
              <a:rPr lang="en-US" altLang="zh-CN" dirty="0" smtClean="0"/>
              <a:t> Support </a:t>
            </a:r>
          </a:p>
          <a:p>
            <a:pPr lvl="3" eaLnBrk="1" hangingPunct="1"/>
            <a:r>
              <a:rPr lang="zh-CN" altLang="en-US" dirty="0" smtClean="0"/>
              <a:t>可以不选</a:t>
            </a:r>
            <a:r>
              <a:rPr lang="en-US" altLang="zh-CN" dirty="0" smtClean="0"/>
              <a:t>,</a:t>
            </a:r>
            <a:r>
              <a:rPr lang="zh-CN" altLang="en-US" dirty="0" smtClean="0"/>
              <a:t>若有其他选项依赖于它时</a:t>
            </a:r>
            <a:r>
              <a:rPr lang="en-US" altLang="zh-CN" dirty="0" smtClean="0"/>
              <a:t>,</a:t>
            </a:r>
            <a:r>
              <a:rPr lang="zh-CN" altLang="en-US" dirty="0" smtClean="0"/>
              <a:t>会自动选上 </a:t>
            </a:r>
          </a:p>
          <a:p>
            <a:pPr lvl="2" eaLnBrk="1" hangingPunct="1"/>
            <a:r>
              <a:rPr lang="en-US" altLang="zh-CN" dirty="0" smtClean="0"/>
              <a:t>VGA 16-color graphics support </a:t>
            </a:r>
          </a:p>
          <a:p>
            <a:pPr lvl="3" eaLnBrk="1" hangingPunct="1"/>
            <a:r>
              <a:rPr lang="en-US" altLang="zh-CN" dirty="0" smtClean="0"/>
              <a:t>16</a:t>
            </a:r>
            <a:r>
              <a:rPr lang="zh-CN" altLang="en-US" dirty="0" smtClean="0"/>
              <a:t>色</a:t>
            </a:r>
            <a:r>
              <a:rPr lang="en-US" altLang="zh-CN" dirty="0" smtClean="0"/>
              <a:t>VGA</a:t>
            </a:r>
            <a:r>
              <a:rPr lang="zh-CN" altLang="en-US" dirty="0" smtClean="0"/>
              <a:t>显卡</a:t>
            </a:r>
            <a:r>
              <a:rPr lang="en-US" altLang="zh-CN" dirty="0" smtClean="0"/>
              <a:t>.</a:t>
            </a:r>
            <a:r>
              <a:rPr lang="zh-CN" altLang="en-US" dirty="0" smtClean="0"/>
              <a:t>如果你有这种古董就选吧 </a:t>
            </a:r>
          </a:p>
          <a:p>
            <a:pPr lvl="2" eaLnBrk="1" hangingPunct="1"/>
            <a:r>
              <a:rPr lang="en-US" altLang="zh-CN" dirty="0" smtClean="0"/>
              <a:t>VESA VGA graphics support </a:t>
            </a:r>
          </a:p>
          <a:p>
            <a:pPr lvl="3" eaLnBrk="1" hangingPunct="1"/>
            <a:r>
              <a:rPr lang="zh-CN" altLang="en-US" dirty="0" smtClean="0"/>
              <a:t>符合</a:t>
            </a:r>
            <a:r>
              <a:rPr lang="en-US" altLang="zh-CN" dirty="0" smtClean="0"/>
              <a:t>VESA 2.0</a:t>
            </a:r>
            <a:r>
              <a:rPr lang="zh-CN" altLang="en-US" dirty="0" smtClean="0"/>
              <a:t>标准的显卡的通用驱动</a:t>
            </a:r>
            <a:r>
              <a:rPr lang="en-US" altLang="zh-CN" dirty="0" smtClean="0"/>
              <a:t>,</a:t>
            </a:r>
            <a:r>
              <a:rPr lang="zh-CN" altLang="en-US" dirty="0" smtClean="0"/>
              <a:t>如果显卡芯片在下面能够找到就可以不选 </a:t>
            </a:r>
          </a:p>
          <a:p>
            <a:pPr lvl="2" eaLnBrk="1" hangingPunct="1"/>
            <a:r>
              <a:rPr lang="en-US" altLang="zh-CN" dirty="0" smtClean="0"/>
              <a:t>{</a:t>
            </a:r>
            <a:r>
              <a:rPr lang="zh-CN" altLang="en-US" dirty="0" smtClean="0"/>
              <a:t>此处省略的硬件请按照自己实际使用的显卡芯片进行选择</a:t>
            </a:r>
            <a:r>
              <a:rPr lang="en-US" altLang="zh-CN" dirty="0" smtClean="0"/>
              <a:t>} </a:t>
            </a:r>
          </a:p>
          <a:p>
            <a:pPr lvl="1" eaLnBrk="1" hangingPunct="1"/>
            <a:r>
              <a:rPr lang="en-US" altLang="zh-CN" dirty="0" smtClean="0"/>
              <a:t>Virtual Frame Buffer support </a:t>
            </a:r>
          </a:p>
          <a:p>
            <a:pPr lvl="2" eaLnBrk="1" hangingPunct="1"/>
            <a:r>
              <a:rPr lang="zh-CN" altLang="en-US" dirty="0" smtClean="0"/>
              <a:t>仅供调试使用 </a:t>
            </a:r>
          </a:p>
          <a:p>
            <a:pPr lvl="1" eaLnBrk="1" hangingPunct="1"/>
            <a:r>
              <a:rPr lang="en-US" altLang="zh-CN" dirty="0" smtClean="0"/>
              <a:t>Console display driver support </a:t>
            </a:r>
          </a:p>
          <a:p>
            <a:pPr lvl="2" eaLnBrk="1" hangingPunct="1"/>
            <a:r>
              <a:rPr lang="zh-CN" altLang="en-US" dirty="0" smtClean="0"/>
              <a:t>控制台显示驱动 </a:t>
            </a:r>
          </a:p>
          <a:p>
            <a:pPr lvl="2" eaLnBrk="1" hangingPunct="1"/>
            <a:r>
              <a:rPr lang="en-US" altLang="zh-CN" dirty="0" smtClean="0"/>
              <a:t>VGA text console </a:t>
            </a:r>
          </a:p>
          <a:p>
            <a:pPr lvl="3" eaLnBrk="1" hangingPunct="1"/>
            <a:r>
              <a:rPr lang="zh-CN" altLang="en-US" dirty="0" smtClean="0"/>
              <a:t>文本控制台</a:t>
            </a:r>
            <a:r>
              <a:rPr lang="en-US" altLang="zh-CN" dirty="0" smtClean="0"/>
              <a:t>,</a:t>
            </a:r>
            <a:r>
              <a:rPr lang="zh-CN" altLang="en-US" dirty="0" smtClean="0"/>
              <a:t>必选 </a:t>
            </a:r>
          </a:p>
          <a:p>
            <a:pPr lvl="3" eaLnBrk="1" hangingPunct="1"/>
            <a:r>
              <a:rPr lang="en-US" altLang="zh-CN" dirty="0" smtClean="0"/>
              <a:t>Enable </a:t>
            </a:r>
            <a:r>
              <a:rPr lang="en-US" altLang="zh-CN" dirty="0" err="1" smtClean="0"/>
              <a:t>Scrollback</a:t>
            </a:r>
            <a:r>
              <a:rPr lang="en-US" altLang="zh-CN" dirty="0" smtClean="0"/>
              <a:t> Buffer in System RAM </a:t>
            </a:r>
          </a:p>
          <a:p>
            <a:pPr lvl="4" eaLnBrk="1" hangingPunct="1"/>
            <a:r>
              <a:rPr lang="zh-CN" altLang="en-US" dirty="0" smtClean="0"/>
              <a:t>在内存中开辟额外的屏幕缓冲区</a:t>
            </a:r>
            <a:r>
              <a:rPr lang="en-US" altLang="zh-CN" dirty="0" smtClean="0"/>
              <a:t>,</a:t>
            </a:r>
            <a:r>
              <a:rPr lang="zh-CN" altLang="en-US" dirty="0" smtClean="0"/>
              <a:t>这将允许你回滚屏幕 </a:t>
            </a:r>
          </a:p>
          <a:p>
            <a:pPr lvl="4" eaLnBrk="1" hangingPunct="1"/>
            <a:r>
              <a:rPr lang="en-US" altLang="zh-CN" dirty="0" err="1" smtClean="0"/>
              <a:t>Scrollback</a:t>
            </a:r>
            <a:r>
              <a:rPr lang="en-US" altLang="zh-CN" dirty="0" smtClean="0"/>
              <a:t> Buffer Size (in KB) </a:t>
            </a:r>
          </a:p>
          <a:p>
            <a:pPr lvl="4" eaLnBrk="1" hangingPunct="1"/>
            <a:r>
              <a:rPr lang="zh-CN" altLang="en-US" dirty="0" smtClean="0"/>
              <a:t>在内存中开辟的额外屏幕缓冲区大小 </a:t>
            </a:r>
          </a:p>
          <a:p>
            <a:pPr lvl="2" eaLnBrk="1" hangingPunct="1"/>
            <a:r>
              <a:rPr lang="en-US" altLang="zh-CN" dirty="0" smtClean="0"/>
              <a:t>Video mode selection support </a:t>
            </a:r>
          </a:p>
          <a:p>
            <a:pPr lvl="3" eaLnBrk="1" hangingPunct="1"/>
            <a:r>
              <a:rPr lang="zh-CN" altLang="en-US" dirty="0" smtClean="0"/>
              <a:t>允许在内核启动时使用</a:t>
            </a:r>
            <a:r>
              <a:rPr lang="en-US" altLang="zh-CN" dirty="0" smtClean="0"/>
              <a:t>"</a:t>
            </a:r>
            <a:r>
              <a:rPr lang="en-US" altLang="zh-CN" dirty="0" err="1" smtClean="0"/>
              <a:t>vga</a:t>
            </a:r>
            <a:r>
              <a:rPr lang="en-US" altLang="zh-CN" dirty="0" smtClean="0"/>
              <a:t>="</a:t>
            </a:r>
            <a:r>
              <a:rPr lang="zh-CN" altLang="en-US" dirty="0" smtClean="0"/>
              <a:t>选择文本模式</a:t>
            </a:r>
            <a:r>
              <a:rPr lang="en-US" altLang="zh-CN" dirty="0" smtClean="0"/>
              <a:t>,</a:t>
            </a:r>
            <a:r>
              <a:rPr lang="zh-CN" altLang="en-US" dirty="0" smtClean="0"/>
              <a:t>如果你希望一行能够显示更多字符的话可以打开它 </a:t>
            </a:r>
          </a:p>
          <a:p>
            <a:pPr lvl="1" eaLnBrk="1" hangingPunct="1"/>
            <a:r>
              <a:rPr lang="en-US" altLang="zh-CN" dirty="0" smtClean="0"/>
              <a:t>MDA text console (dual-headed) </a:t>
            </a:r>
          </a:p>
          <a:p>
            <a:pPr lvl="2" eaLnBrk="1" hangingPunct="1"/>
            <a:r>
              <a:rPr lang="zh-CN" altLang="en-US" dirty="0" smtClean="0"/>
              <a:t>如果你有古董级别的单色显卡并且作为第二块显卡使用以实现双头显示就选上吧 </a:t>
            </a:r>
          </a:p>
          <a:p>
            <a:pPr lvl="1" eaLnBrk="1" hangingPunct="1"/>
            <a:r>
              <a:rPr lang="en-US" altLang="zh-CN" dirty="0" err="1" smtClean="0"/>
              <a:t>Framebuffer</a:t>
            </a:r>
            <a:r>
              <a:rPr lang="en-US" altLang="zh-CN" dirty="0" smtClean="0"/>
              <a:t> Console support </a:t>
            </a:r>
          </a:p>
          <a:p>
            <a:pPr lvl="2" eaLnBrk="1" hangingPunct="1"/>
            <a:r>
              <a:rPr lang="zh-CN" altLang="en-US" dirty="0" smtClean="0"/>
              <a:t>基于</a:t>
            </a:r>
            <a:r>
              <a:rPr lang="en-US" altLang="zh-CN" dirty="0" err="1" smtClean="0"/>
              <a:t>framebuffer</a:t>
            </a:r>
            <a:r>
              <a:rPr lang="zh-CN" altLang="en-US" dirty="0" smtClean="0"/>
              <a:t>的控制台驱动</a:t>
            </a:r>
            <a:r>
              <a:rPr lang="en-US" altLang="zh-CN" dirty="0" smtClean="0"/>
              <a:t>,</a:t>
            </a:r>
            <a:r>
              <a:rPr lang="zh-CN" altLang="en-US" dirty="0" smtClean="0"/>
              <a:t>服务器可以不选 </a:t>
            </a:r>
          </a:p>
          <a:p>
            <a:pPr lvl="2" eaLnBrk="1" hangingPunct="1"/>
            <a:r>
              <a:rPr lang="en-US" altLang="zh-CN" dirty="0" err="1" smtClean="0"/>
              <a:t>Framebuffer</a:t>
            </a:r>
            <a:r>
              <a:rPr lang="en-US" altLang="zh-CN" dirty="0" smtClean="0"/>
              <a:t> Console Rotation </a:t>
            </a:r>
          </a:p>
          <a:p>
            <a:pPr lvl="3" eaLnBrk="1" hangingPunct="1"/>
            <a:r>
              <a:rPr lang="zh-CN" altLang="en-US" dirty="0" smtClean="0"/>
              <a:t>显示画面旋转</a:t>
            </a:r>
            <a:r>
              <a:rPr lang="en-US" altLang="zh-CN" dirty="0" smtClean="0"/>
              <a:t>,</a:t>
            </a:r>
            <a:r>
              <a:rPr lang="zh-CN" altLang="en-US" dirty="0" smtClean="0"/>
              <a:t>它可能大大降低显示速度</a:t>
            </a:r>
            <a:r>
              <a:rPr lang="en-US" altLang="zh-CN" dirty="0" smtClean="0"/>
              <a:t>,</a:t>
            </a:r>
            <a:r>
              <a:rPr lang="zh-CN" altLang="en-US" dirty="0" smtClean="0"/>
              <a:t>建议不选 </a:t>
            </a:r>
          </a:p>
          <a:p>
            <a:pPr lvl="1" eaLnBrk="1" hangingPunct="1"/>
            <a:r>
              <a:rPr lang="en-US" altLang="zh-CN" dirty="0" smtClean="0"/>
              <a:t>Select compiled-in fonts </a:t>
            </a:r>
          </a:p>
          <a:p>
            <a:pPr lvl="2" eaLnBrk="1" hangingPunct="1"/>
            <a:r>
              <a:rPr lang="zh-CN" altLang="en-US" dirty="0" smtClean="0"/>
              <a:t>选择内建字体 </a:t>
            </a:r>
          </a:p>
          <a:p>
            <a:pPr lvl="2" eaLnBrk="1" hangingPunct="1"/>
            <a:r>
              <a:rPr lang="en-US" altLang="zh-CN" dirty="0" smtClean="0"/>
              <a:t>VGA 8x8 font </a:t>
            </a:r>
          </a:p>
          <a:p>
            <a:pPr lvl="3" eaLnBrk="1" hangingPunct="1"/>
            <a:r>
              <a:rPr lang="zh-CN" altLang="en-US" dirty="0" smtClean="0"/>
              <a:t>高分辨率下的小字体 </a:t>
            </a:r>
          </a:p>
          <a:p>
            <a:pPr lvl="2" eaLnBrk="1" hangingPunct="1"/>
            <a:r>
              <a:rPr lang="en-US" altLang="zh-CN" dirty="0" smtClean="0"/>
              <a:t>VGA 8x16 font </a:t>
            </a:r>
          </a:p>
          <a:p>
            <a:pPr lvl="3" eaLnBrk="1" hangingPunct="1"/>
            <a:r>
              <a:rPr lang="zh-CN" altLang="en-US" dirty="0" smtClean="0"/>
              <a:t>底分辨率下的大字体 </a:t>
            </a:r>
          </a:p>
          <a:p>
            <a:pPr lvl="2" eaLnBrk="1" hangingPunct="1"/>
            <a:r>
              <a:rPr lang="en-US" altLang="zh-CN" dirty="0" smtClean="0"/>
              <a:t>{</a:t>
            </a:r>
            <a:r>
              <a:rPr lang="zh-CN" altLang="en-US" dirty="0" smtClean="0"/>
              <a:t>其它字体省略</a:t>
            </a:r>
            <a:r>
              <a:rPr lang="en-US" altLang="zh-CN" dirty="0" smtClean="0"/>
              <a:t>} </a:t>
            </a:r>
          </a:p>
          <a:p>
            <a:pPr eaLnBrk="1" hangingPunct="1"/>
            <a:r>
              <a:rPr lang="en-US" altLang="zh-CN" dirty="0" smtClean="0"/>
              <a:t>Logo configuration </a:t>
            </a:r>
          </a:p>
          <a:p>
            <a:pPr lvl="1" eaLnBrk="1" hangingPunct="1"/>
            <a:r>
              <a:rPr lang="zh-CN" altLang="en-US" dirty="0" smtClean="0"/>
              <a:t>启动时显示</a:t>
            </a:r>
            <a:r>
              <a:rPr lang="en-US" altLang="zh-CN" dirty="0" err="1" smtClean="0"/>
              <a:t>linux</a:t>
            </a:r>
            <a:r>
              <a:rPr lang="zh-CN" altLang="en-US" dirty="0" smtClean="0"/>
              <a:t>的</a:t>
            </a:r>
            <a:r>
              <a:rPr lang="en-US" altLang="zh-CN" dirty="0" smtClean="0"/>
              <a:t>logo(</a:t>
            </a:r>
            <a:r>
              <a:rPr lang="zh-CN" altLang="en-US" dirty="0" smtClean="0"/>
              <a:t>一幅企鹅图像</a:t>
            </a:r>
            <a:r>
              <a:rPr lang="en-US" altLang="zh-CN" dirty="0" smtClean="0"/>
              <a:t>),</a:t>
            </a:r>
            <a:r>
              <a:rPr lang="zh-CN" altLang="en-US" dirty="0" smtClean="0"/>
              <a:t>喜欢炫一下的就选吧 </a:t>
            </a:r>
          </a:p>
          <a:p>
            <a:pPr eaLnBrk="1" hangingPunct="1"/>
            <a:r>
              <a:rPr lang="en-US" altLang="zh-CN" dirty="0" smtClean="0"/>
              <a:t>Backlight &amp; LCD device support </a:t>
            </a:r>
          </a:p>
          <a:p>
            <a:pPr lvl="1" eaLnBrk="1" hangingPunct="1"/>
            <a:r>
              <a:rPr lang="en-US" altLang="zh-CN" dirty="0" smtClean="0"/>
              <a:t>LCD</a:t>
            </a:r>
            <a:r>
              <a:rPr lang="zh-CN" altLang="en-US" dirty="0" smtClean="0"/>
              <a:t>显示器支持</a:t>
            </a:r>
            <a:r>
              <a:rPr lang="en-US" altLang="zh-CN" dirty="0" smtClean="0"/>
              <a:t>,</a:t>
            </a:r>
            <a:r>
              <a:rPr lang="zh-CN" altLang="en-US" dirty="0" smtClean="0"/>
              <a:t>一般无需选择 </a:t>
            </a:r>
          </a:p>
          <a:p>
            <a:pPr eaLnBrk="1" hangingPunct="1"/>
            <a:r>
              <a:rPr lang="en-US" altLang="zh-CN" dirty="0" smtClean="0"/>
              <a:t>Sound </a:t>
            </a:r>
          </a:p>
          <a:p>
            <a:pPr lvl="1" eaLnBrk="1" hangingPunct="1"/>
            <a:r>
              <a:rPr lang="zh-CN" altLang="en-US" dirty="0" smtClean="0"/>
              <a:t>声卡 </a:t>
            </a:r>
          </a:p>
          <a:p>
            <a:pPr lvl="1" eaLnBrk="1" hangingPunct="1"/>
            <a:r>
              <a:rPr lang="en-US" altLang="zh-CN" dirty="0" smtClean="0"/>
              <a:t>Advanced Linux Sound Architecture </a:t>
            </a:r>
          </a:p>
          <a:p>
            <a:pPr lvl="2" eaLnBrk="1" hangingPunct="1"/>
            <a:r>
              <a:rPr lang="zh-CN" altLang="en-US" dirty="0" smtClean="0"/>
              <a:t>使用声卡者必选 </a:t>
            </a:r>
          </a:p>
          <a:p>
            <a:pPr lvl="2" eaLnBrk="1" hangingPunct="1"/>
            <a:r>
              <a:rPr lang="en-US" altLang="zh-CN" dirty="0" smtClean="0"/>
              <a:t>Sequencer support </a:t>
            </a:r>
          </a:p>
          <a:p>
            <a:pPr lvl="3" eaLnBrk="1" hangingPunct="1"/>
            <a:r>
              <a:rPr lang="zh-CN" altLang="en-US" dirty="0" smtClean="0"/>
              <a:t>音序器支持</a:t>
            </a:r>
            <a:r>
              <a:rPr lang="en-US" altLang="zh-CN" dirty="0" smtClean="0"/>
              <a:t>(MIDI</a:t>
            </a:r>
            <a:r>
              <a:rPr lang="zh-CN" altLang="en-US" dirty="0" smtClean="0"/>
              <a:t>必需</a:t>
            </a:r>
            <a:r>
              <a:rPr lang="en-US" altLang="zh-CN" dirty="0" smtClean="0"/>
              <a:t>),</a:t>
            </a:r>
            <a:r>
              <a:rPr lang="zh-CN" altLang="en-US" dirty="0" smtClean="0"/>
              <a:t>除非你确定不需要</a:t>
            </a:r>
            <a:r>
              <a:rPr lang="en-US" altLang="zh-CN" dirty="0" smtClean="0"/>
              <a:t>,</a:t>
            </a:r>
            <a:r>
              <a:rPr lang="zh-CN" altLang="en-US" dirty="0" smtClean="0"/>
              <a:t>否则请选上 </a:t>
            </a:r>
          </a:p>
          <a:p>
            <a:pPr lvl="3" eaLnBrk="1" hangingPunct="1"/>
            <a:r>
              <a:rPr lang="en-US" altLang="zh-CN" dirty="0" smtClean="0"/>
              <a:t>Sequencer dummy client </a:t>
            </a:r>
          </a:p>
          <a:p>
            <a:pPr lvl="4" eaLnBrk="1" hangingPunct="1"/>
            <a:r>
              <a:rPr lang="zh-CN" altLang="en-US" dirty="0" smtClean="0"/>
              <a:t>除非你要同时连接到多个</a:t>
            </a:r>
            <a:r>
              <a:rPr lang="en-US" altLang="zh-CN" dirty="0" smtClean="0"/>
              <a:t>MIDI</a:t>
            </a:r>
            <a:r>
              <a:rPr lang="zh-CN" altLang="en-US" dirty="0" smtClean="0"/>
              <a:t>设备或应用程序</a:t>
            </a:r>
            <a:r>
              <a:rPr lang="en-US" altLang="zh-CN" dirty="0" smtClean="0"/>
              <a:t>,</a:t>
            </a:r>
            <a:r>
              <a:rPr lang="zh-CN" altLang="en-US" dirty="0" smtClean="0"/>
              <a:t>否则请不要选择 </a:t>
            </a:r>
          </a:p>
          <a:p>
            <a:pPr lvl="2" eaLnBrk="1" hangingPunct="1"/>
            <a:r>
              <a:rPr lang="en-US" altLang="zh-CN" dirty="0" smtClean="0"/>
              <a:t>OSS Mixer API </a:t>
            </a:r>
          </a:p>
          <a:p>
            <a:pPr lvl="3" eaLnBrk="1" hangingPunct="1"/>
            <a:r>
              <a:rPr lang="en-US" altLang="zh-CN" dirty="0" smtClean="0"/>
              <a:t>OSS</a:t>
            </a:r>
            <a:r>
              <a:rPr lang="zh-CN" altLang="en-US" dirty="0" smtClean="0"/>
              <a:t>混音器</a:t>
            </a:r>
            <a:r>
              <a:rPr lang="en-US" altLang="zh-CN" dirty="0" smtClean="0"/>
              <a:t>API</a:t>
            </a:r>
            <a:r>
              <a:rPr lang="zh-CN" altLang="en-US" dirty="0" smtClean="0"/>
              <a:t>仿真</a:t>
            </a:r>
            <a:r>
              <a:rPr lang="en-US" altLang="zh-CN" dirty="0" smtClean="0"/>
              <a:t>,</a:t>
            </a:r>
            <a:r>
              <a:rPr lang="zh-CN" altLang="en-US" dirty="0" smtClean="0"/>
              <a:t>许多程序目前仍然需要使用它</a:t>
            </a:r>
            <a:r>
              <a:rPr lang="en-US" altLang="zh-CN" dirty="0" smtClean="0"/>
              <a:t>,</a:t>
            </a:r>
            <a:r>
              <a:rPr lang="zh-CN" altLang="en-US" dirty="0" smtClean="0"/>
              <a:t>建议选择 </a:t>
            </a:r>
          </a:p>
          <a:p>
            <a:pPr lvl="2" eaLnBrk="1" hangingPunct="1"/>
            <a:r>
              <a:rPr lang="en-US" altLang="zh-CN" dirty="0" smtClean="0"/>
              <a:t>OSS PCM (digital audio) API </a:t>
            </a:r>
          </a:p>
          <a:p>
            <a:pPr lvl="3" eaLnBrk="1" hangingPunct="1"/>
            <a:r>
              <a:rPr lang="en-US" altLang="zh-CN" dirty="0" smtClean="0"/>
              <a:t>OSS</a:t>
            </a:r>
            <a:r>
              <a:rPr lang="zh-CN" altLang="en-US" dirty="0" smtClean="0"/>
              <a:t>数字录音</a:t>
            </a:r>
            <a:r>
              <a:rPr lang="en-US" altLang="zh-CN" dirty="0" smtClean="0"/>
              <a:t>(PCM)API</a:t>
            </a:r>
            <a:r>
              <a:rPr lang="zh-CN" altLang="en-US" dirty="0" smtClean="0"/>
              <a:t>模拟</a:t>
            </a:r>
            <a:r>
              <a:rPr lang="en-US" altLang="zh-CN" dirty="0" smtClean="0"/>
              <a:t>,</a:t>
            </a:r>
            <a:r>
              <a:rPr lang="zh-CN" altLang="en-US" dirty="0" smtClean="0"/>
              <a:t>许多程序目前仍然需要使用它</a:t>
            </a:r>
            <a:r>
              <a:rPr lang="en-US" altLang="zh-CN" dirty="0" smtClean="0"/>
              <a:t>,</a:t>
            </a:r>
            <a:r>
              <a:rPr lang="zh-CN" altLang="en-US" dirty="0" smtClean="0"/>
              <a:t>建议选择 </a:t>
            </a:r>
          </a:p>
          <a:p>
            <a:pPr lvl="3" eaLnBrk="1" hangingPunct="1"/>
            <a:r>
              <a:rPr lang="en-US" altLang="zh-CN" dirty="0" smtClean="0"/>
              <a:t>OSS PCM (digital audio) API - Include </a:t>
            </a:r>
            <a:r>
              <a:rPr lang="en-US" altLang="zh-CN" dirty="0" err="1" smtClean="0"/>
              <a:t>plugin</a:t>
            </a:r>
            <a:r>
              <a:rPr lang="en-US" altLang="zh-CN" dirty="0" smtClean="0"/>
              <a:t> system </a:t>
            </a:r>
          </a:p>
          <a:p>
            <a:pPr lvl="4" eaLnBrk="1" hangingPunct="1"/>
            <a:r>
              <a:rPr lang="zh-CN" altLang="en-US" dirty="0" smtClean="0"/>
              <a:t>建议不选 </a:t>
            </a:r>
          </a:p>
          <a:p>
            <a:pPr lvl="2" eaLnBrk="1" hangingPunct="1"/>
            <a:r>
              <a:rPr lang="en-US" altLang="zh-CN" dirty="0" smtClean="0"/>
              <a:t>OSS Sequencer API </a:t>
            </a:r>
          </a:p>
          <a:p>
            <a:pPr lvl="3" eaLnBrk="1" hangingPunct="1"/>
            <a:r>
              <a:rPr lang="en-US" altLang="zh-CN" dirty="0" smtClean="0"/>
              <a:t>OSS</a:t>
            </a:r>
            <a:r>
              <a:rPr lang="zh-CN" altLang="en-US" dirty="0" smtClean="0"/>
              <a:t>音序器支持</a:t>
            </a:r>
            <a:r>
              <a:rPr lang="en-US" altLang="zh-CN" dirty="0" smtClean="0"/>
              <a:t>,</a:t>
            </a:r>
            <a:r>
              <a:rPr lang="zh-CN" altLang="en-US" dirty="0" smtClean="0"/>
              <a:t>许多程序目前仍然需要使用它</a:t>
            </a:r>
            <a:r>
              <a:rPr lang="en-US" altLang="zh-CN" dirty="0" smtClean="0"/>
              <a:t>,</a:t>
            </a:r>
            <a:r>
              <a:rPr lang="zh-CN" altLang="en-US" dirty="0" smtClean="0"/>
              <a:t>建议选择 </a:t>
            </a:r>
          </a:p>
          <a:p>
            <a:pPr lvl="2" eaLnBrk="1" hangingPunct="1"/>
            <a:r>
              <a:rPr lang="en-US" altLang="zh-CN" dirty="0" smtClean="0"/>
              <a:t>RTC Timer support </a:t>
            </a:r>
          </a:p>
          <a:p>
            <a:pPr lvl="3" eaLnBrk="1" hangingPunct="1"/>
            <a:r>
              <a:rPr lang="zh-CN" altLang="en-US" dirty="0" smtClean="0"/>
              <a:t>为</a:t>
            </a:r>
            <a:r>
              <a:rPr lang="en-US" altLang="zh-CN" dirty="0" smtClean="0"/>
              <a:t>ALSA</a:t>
            </a:r>
            <a:r>
              <a:rPr lang="zh-CN" altLang="en-US" dirty="0" smtClean="0"/>
              <a:t>启用</a:t>
            </a:r>
            <a:r>
              <a:rPr lang="en-US" altLang="zh-CN" dirty="0" smtClean="0"/>
              <a:t>RTC</a:t>
            </a:r>
            <a:r>
              <a:rPr lang="zh-CN" altLang="en-US" dirty="0" smtClean="0"/>
              <a:t>定时器支持</a:t>
            </a:r>
            <a:r>
              <a:rPr lang="en-US" altLang="zh-CN" dirty="0" smtClean="0"/>
              <a:t>,</a:t>
            </a:r>
            <a:r>
              <a:rPr lang="zh-CN" altLang="en-US" dirty="0" smtClean="0"/>
              <a:t>建议选择 </a:t>
            </a:r>
          </a:p>
          <a:p>
            <a:pPr lvl="3" eaLnBrk="1" hangingPunct="1"/>
            <a:r>
              <a:rPr lang="en-US" altLang="zh-CN" dirty="0" smtClean="0"/>
              <a:t>Use RTC as default sequencer timer </a:t>
            </a:r>
          </a:p>
          <a:p>
            <a:pPr lvl="4" eaLnBrk="1" hangingPunct="1"/>
            <a:r>
              <a:rPr lang="zh-CN" altLang="en-US" dirty="0" smtClean="0"/>
              <a:t>将</a:t>
            </a:r>
            <a:r>
              <a:rPr lang="en-US" altLang="zh-CN" dirty="0" smtClean="0"/>
              <a:t>RTC</a:t>
            </a:r>
            <a:r>
              <a:rPr lang="zh-CN" altLang="en-US" dirty="0" smtClean="0"/>
              <a:t>当作默认的时序脉冲发生器 </a:t>
            </a:r>
          </a:p>
          <a:p>
            <a:pPr lvl="2" eaLnBrk="1" hangingPunct="1"/>
            <a:r>
              <a:rPr lang="en-US" altLang="zh-CN" dirty="0" smtClean="0"/>
              <a:t>Dynamic device file minor numbers </a:t>
            </a:r>
          </a:p>
          <a:p>
            <a:pPr lvl="3" eaLnBrk="1" hangingPunct="1"/>
            <a:r>
              <a:rPr lang="zh-CN" altLang="en-US" dirty="0" smtClean="0"/>
              <a:t>仅供拥有多个声卡的用户选择 </a:t>
            </a:r>
          </a:p>
          <a:p>
            <a:pPr lvl="2" eaLnBrk="1" hangingPunct="1"/>
            <a:r>
              <a:rPr lang="en-US" altLang="zh-CN" dirty="0" smtClean="0"/>
              <a:t>Support old ALSA API </a:t>
            </a:r>
          </a:p>
          <a:p>
            <a:pPr lvl="3" eaLnBrk="1" hangingPunct="1"/>
            <a:r>
              <a:rPr lang="zh-CN" altLang="en-US" dirty="0" smtClean="0"/>
              <a:t>支持已被废弃的老版本</a:t>
            </a:r>
            <a:r>
              <a:rPr lang="en-US" altLang="zh-CN" dirty="0" smtClean="0"/>
              <a:t>ALSA API </a:t>
            </a:r>
          </a:p>
          <a:p>
            <a:pPr lvl="2" eaLnBrk="1" hangingPunct="1"/>
            <a:r>
              <a:rPr lang="en-US" altLang="zh-CN" dirty="0" smtClean="0"/>
              <a:t>Verbose </a:t>
            </a:r>
            <a:r>
              <a:rPr lang="en-US" altLang="zh-CN" dirty="0" err="1" smtClean="0"/>
              <a:t>procfs</a:t>
            </a:r>
            <a:r>
              <a:rPr lang="en-US" altLang="zh-CN" dirty="0" smtClean="0"/>
              <a:t> contents </a:t>
            </a:r>
          </a:p>
          <a:p>
            <a:pPr lvl="3" eaLnBrk="1" hangingPunct="1"/>
            <a:r>
              <a:rPr lang="zh-CN" altLang="en-US" dirty="0" smtClean="0"/>
              <a:t>仅供调试使用 </a:t>
            </a:r>
          </a:p>
          <a:p>
            <a:pPr lvl="2" eaLnBrk="1" hangingPunct="1"/>
            <a:r>
              <a:rPr lang="en-US" altLang="zh-CN" dirty="0" smtClean="0"/>
              <a:t>Verbose </a:t>
            </a:r>
            <a:r>
              <a:rPr lang="en-US" altLang="zh-CN" dirty="0" err="1" smtClean="0"/>
              <a:t>printk</a:t>
            </a:r>
            <a:r>
              <a:rPr lang="en-US" altLang="zh-CN" dirty="0" smtClean="0"/>
              <a:t> </a:t>
            </a:r>
          </a:p>
          <a:p>
            <a:pPr lvl="3" eaLnBrk="1" hangingPunct="1"/>
            <a:r>
              <a:rPr lang="zh-CN" altLang="en-US" dirty="0" smtClean="0"/>
              <a:t>仅供调试使用 </a:t>
            </a:r>
          </a:p>
          <a:p>
            <a:pPr lvl="2" eaLnBrk="1" hangingPunct="1"/>
            <a:r>
              <a:rPr lang="en-US" altLang="zh-CN" dirty="0" smtClean="0"/>
              <a:t>Debug </a:t>
            </a:r>
          </a:p>
          <a:p>
            <a:pPr lvl="3" eaLnBrk="1" hangingPunct="1"/>
            <a:r>
              <a:rPr lang="zh-CN" altLang="en-US" dirty="0" smtClean="0"/>
              <a:t>仅供调试使用 </a:t>
            </a:r>
          </a:p>
          <a:p>
            <a:pPr lvl="2" eaLnBrk="1" hangingPunct="1"/>
            <a:r>
              <a:rPr lang="en-US" altLang="zh-CN" dirty="0" smtClean="0"/>
              <a:t>Generic devices </a:t>
            </a:r>
          </a:p>
          <a:p>
            <a:pPr lvl="3" eaLnBrk="1" hangingPunct="1"/>
            <a:r>
              <a:rPr lang="zh-CN" altLang="en-US" dirty="0" smtClean="0"/>
              <a:t>通用设备 </a:t>
            </a:r>
          </a:p>
          <a:p>
            <a:pPr lvl="3" eaLnBrk="1" hangingPunct="1"/>
            <a:r>
              <a:rPr lang="en-US" altLang="zh-CN" dirty="0" smtClean="0"/>
              <a:t>Dummy (/dev/null) soundcard </a:t>
            </a:r>
          </a:p>
          <a:p>
            <a:pPr lvl="4" eaLnBrk="1" hangingPunct="1"/>
            <a:r>
              <a:rPr lang="zh-CN" altLang="en-US" dirty="0" smtClean="0"/>
              <a:t>仅供调试 </a:t>
            </a:r>
          </a:p>
          <a:p>
            <a:pPr lvl="3" eaLnBrk="1" hangingPunct="1"/>
            <a:r>
              <a:rPr lang="en-US" altLang="zh-CN" dirty="0" smtClean="0"/>
              <a:t>Virtual MIDI soundcard </a:t>
            </a:r>
          </a:p>
          <a:p>
            <a:pPr lvl="4" eaLnBrk="1" hangingPunct="1"/>
            <a:r>
              <a:rPr lang="zh-CN" altLang="en-US" dirty="0" smtClean="0"/>
              <a:t>虚拟</a:t>
            </a:r>
            <a:r>
              <a:rPr lang="en-US" altLang="zh-CN" dirty="0" smtClean="0"/>
              <a:t>MIDI</a:t>
            </a:r>
            <a:r>
              <a:rPr lang="zh-CN" altLang="en-US" dirty="0" smtClean="0"/>
              <a:t>驱动</a:t>
            </a:r>
            <a:r>
              <a:rPr lang="en-US" altLang="zh-CN" dirty="0" smtClean="0"/>
              <a:t>,</a:t>
            </a:r>
            <a:r>
              <a:rPr lang="zh-CN" altLang="en-US" dirty="0" smtClean="0"/>
              <a:t>允许将使用原始</a:t>
            </a:r>
            <a:r>
              <a:rPr lang="en-US" altLang="zh-CN" dirty="0" smtClean="0"/>
              <a:t>MIDI</a:t>
            </a:r>
            <a:r>
              <a:rPr lang="zh-CN" altLang="en-US" dirty="0" smtClean="0"/>
              <a:t>设备的应用程序连接到音序器客户端</a:t>
            </a:r>
            <a:r>
              <a:rPr lang="en-US" altLang="zh-CN" dirty="0" smtClean="0"/>
              <a:t>,</a:t>
            </a:r>
            <a:r>
              <a:rPr lang="zh-CN" altLang="en-US" dirty="0" smtClean="0"/>
              <a:t>如果你不知道</a:t>
            </a:r>
            <a:r>
              <a:rPr lang="en-US" altLang="zh-CN" dirty="0" smtClean="0"/>
              <a:t>MIDI</a:t>
            </a:r>
            <a:r>
              <a:rPr lang="zh-CN" altLang="en-US" dirty="0" smtClean="0"/>
              <a:t>是什么就别选 </a:t>
            </a:r>
          </a:p>
          <a:p>
            <a:pPr lvl="3" eaLnBrk="1" hangingPunct="1"/>
            <a:r>
              <a:rPr lang="en-US" altLang="zh-CN" dirty="0" smtClean="0"/>
              <a:t>{</a:t>
            </a:r>
            <a:r>
              <a:rPr lang="zh-CN" altLang="en-US" dirty="0" smtClean="0"/>
              <a:t>此处省略的硬件请按照自己实际使用的声卡芯片进行选择</a:t>
            </a:r>
            <a:r>
              <a:rPr lang="en-US" altLang="zh-CN" dirty="0" smtClean="0"/>
              <a:t>} </a:t>
            </a:r>
          </a:p>
          <a:p>
            <a:pPr lvl="2" eaLnBrk="1" hangingPunct="1"/>
            <a:r>
              <a:rPr lang="en-US" altLang="zh-CN" dirty="0" smtClean="0"/>
              <a:t>PCI devices </a:t>
            </a:r>
          </a:p>
          <a:p>
            <a:pPr lvl="3" eaLnBrk="1" hangingPunct="1"/>
            <a:r>
              <a:rPr lang="en-US" altLang="zh-CN" dirty="0" smtClean="0"/>
              <a:t>PCI</a:t>
            </a:r>
            <a:r>
              <a:rPr lang="zh-CN" altLang="en-US" dirty="0" smtClean="0"/>
              <a:t>接口的声卡</a:t>
            </a:r>
            <a:r>
              <a:rPr lang="en-US" altLang="zh-CN" dirty="0" smtClean="0"/>
              <a:t>,</a:t>
            </a:r>
            <a:r>
              <a:rPr lang="zh-CN" altLang="en-US" dirty="0" smtClean="0"/>
              <a:t>请按实际使用的声卡选择子项 </a:t>
            </a:r>
          </a:p>
          <a:p>
            <a:pPr lvl="2" eaLnBrk="1" hangingPunct="1"/>
            <a:r>
              <a:rPr lang="en-US" altLang="zh-CN" dirty="0" smtClean="0"/>
              <a:t>USB devices </a:t>
            </a:r>
          </a:p>
          <a:p>
            <a:pPr lvl="3" eaLnBrk="1" hangingPunct="1"/>
            <a:r>
              <a:rPr lang="en-US" altLang="zh-CN" dirty="0" smtClean="0"/>
              <a:t>USB</a:t>
            </a:r>
            <a:r>
              <a:rPr lang="zh-CN" altLang="en-US" dirty="0" smtClean="0"/>
              <a:t>接口的声卡</a:t>
            </a:r>
            <a:r>
              <a:rPr lang="en-US" altLang="zh-CN" dirty="0" smtClean="0"/>
              <a:t>,</a:t>
            </a:r>
            <a:r>
              <a:rPr lang="zh-CN" altLang="en-US" dirty="0" smtClean="0"/>
              <a:t>请按实际使用的声卡选择子项 </a:t>
            </a:r>
          </a:p>
          <a:p>
            <a:pPr lvl="2" eaLnBrk="1" hangingPunct="1"/>
            <a:r>
              <a:rPr lang="en-US" altLang="zh-CN" dirty="0" smtClean="0"/>
              <a:t>PCMCIA devices </a:t>
            </a:r>
          </a:p>
          <a:p>
            <a:pPr lvl="3" eaLnBrk="1" hangingPunct="1"/>
            <a:r>
              <a:rPr lang="en-US" altLang="zh-CN" dirty="0" smtClean="0"/>
              <a:t>PCMCIA</a:t>
            </a:r>
            <a:r>
              <a:rPr lang="zh-CN" altLang="en-US" dirty="0" smtClean="0"/>
              <a:t>接口的声卡</a:t>
            </a:r>
            <a:r>
              <a:rPr lang="en-US" altLang="zh-CN" dirty="0" smtClean="0"/>
              <a:t>,</a:t>
            </a:r>
            <a:r>
              <a:rPr lang="zh-CN" altLang="en-US" dirty="0" smtClean="0"/>
              <a:t>请按实际使用的声卡选择子项 </a:t>
            </a:r>
          </a:p>
          <a:p>
            <a:pPr lvl="1" eaLnBrk="1" hangingPunct="1"/>
            <a:r>
              <a:rPr lang="en-US" altLang="zh-CN" dirty="0" smtClean="0"/>
              <a:t>Open Sound System </a:t>
            </a:r>
          </a:p>
          <a:p>
            <a:pPr lvl="2" eaLnBrk="1" hangingPunct="1"/>
            <a:r>
              <a:rPr lang="zh-CN" altLang="en-US" dirty="0" smtClean="0"/>
              <a:t>反对使用 </a:t>
            </a:r>
          </a:p>
          <a:p>
            <a:pPr eaLnBrk="1" hangingPunct="1"/>
            <a:r>
              <a:rPr lang="en-US" altLang="zh-CN" dirty="0" smtClean="0"/>
              <a:t>USB support </a:t>
            </a:r>
          </a:p>
          <a:p>
            <a:pPr lvl="1" eaLnBrk="1" hangingPunct="1"/>
            <a:r>
              <a:rPr lang="en-US" altLang="zh-CN" dirty="0" smtClean="0"/>
              <a:t>USB</a:t>
            </a:r>
            <a:r>
              <a:rPr lang="zh-CN" altLang="en-US" dirty="0" smtClean="0"/>
              <a:t>支持 </a:t>
            </a:r>
          </a:p>
          <a:p>
            <a:pPr lvl="1" eaLnBrk="1" hangingPunct="1"/>
            <a:r>
              <a:rPr lang="en-US" altLang="zh-CN" dirty="0" smtClean="0"/>
              <a:t>Support for Host-side USB </a:t>
            </a:r>
          </a:p>
          <a:p>
            <a:pPr lvl="2" eaLnBrk="1" hangingPunct="1"/>
            <a:r>
              <a:rPr lang="zh-CN" altLang="en-US" dirty="0" smtClean="0"/>
              <a:t>主机端</a:t>
            </a:r>
            <a:r>
              <a:rPr lang="en-US" altLang="zh-CN" dirty="0" smtClean="0"/>
              <a:t>(Host-side)USB</a:t>
            </a:r>
            <a:r>
              <a:rPr lang="zh-CN" altLang="en-US" dirty="0" smtClean="0"/>
              <a:t>支持</a:t>
            </a:r>
            <a:r>
              <a:rPr lang="en-US" altLang="zh-CN" dirty="0" smtClean="0"/>
              <a:t>.</a:t>
            </a:r>
            <a:r>
              <a:rPr lang="zh-CN" altLang="en-US" dirty="0" smtClean="0"/>
              <a:t>通用串行总线</a:t>
            </a:r>
            <a:r>
              <a:rPr lang="en-US" altLang="zh-CN" dirty="0" smtClean="0"/>
              <a:t>(USB)</a:t>
            </a:r>
            <a:r>
              <a:rPr lang="zh-CN" altLang="en-US" dirty="0" smtClean="0"/>
              <a:t>是一个串行总线子系统规范</a:t>
            </a:r>
            <a:r>
              <a:rPr lang="en-US" altLang="zh-CN" dirty="0" smtClean="0"/>
              <a:t>,</a:t>
            </a:r>
            <a:r>
              <a:rPr lang="zh-CN" altLang="en-US" dirty="0" smtClean="0"/>
              <a:t>它比传统的串口速度更快并且特性更丰富</a:t>
            </a:r>
            <a:r>
              <a:rPr lang="en-US" altLang="zh-CN" dirty="0" smtClean="0"/>
              <a:t>(</a:t>
            </a:r>
            <a:r>
              <a:rPr lang="zh-CN" altLang="en-US" dirty="0" smtClean="0"/>
              <a:t>供电</a:t>
            </a:r>
            <a:r>
              <a:rPr lang="en-US" altLang="zh-CN" dirty="0" smtClean="0"/>
              <a:t>,</a:t>
            </a:r>
            <a:r>
              <a:rPr lang="zh-CN" altLang="en-US" dirty="0" smtClean="0"/>
              <a:t>热插拔</a:t>
            </a:r>
            <a:r>
              <a:rPr lang="en-US" altLang="zh-CN" dirty="0" smtClean="0"/>
              <a:t>,</a:t>
            </a:r>
            <a:r>
              <a:rPr lang="zh-CN" altLang="en-US" dirty="0" smtClean="0"/>
              <a:t>最多可接</a:t>
            </a:r>
            <a:r>
              <a:rPr lang="en-US" altLang="zh-CN" dirty="0" smtClean="0"/>
              <a:t>127</a:t>
            </a:r>
            <a:r>
              <a:rPr lang="zh-CN" altLang="en-US" dirty="0" smtClean="0"/>
              <a:t>个设备等</a:t>
            </a:r>
            <a:r>
              <a:rPr lang="en-US" altLang="zh-CN" dirty="0" smtClean="0"/>
              <a:t>),</a:t>
            </a:r>
            <a:r>
              <a:rPr lang="zh-CN" altLang="en-US" dirty="0" smtClean="0"/>
              <a:t>有望在将来一统</a:t>
            </a:r>
            <a:r>
              <a:rPr lang="en-US" altLang="zh-CN" dirty="0" smtClean="0"/>
              <a:t>PC</a:t>
            </a:r>
            <a:r>
              <a:rPr lang="zh-CN" altLang="en-US" dirty="0" smtClean="0"/>
              <a:t>外设接口</a:t>
            </a:r>
            <a:r>
              <a:rPr lang="en-US" altLang="zh-CN" dirty="0" smtClean="0"/>
              <a:t>.USB</a:t>
            </a:r>
            <a:r>
              <a:rPr lang="zh-CN" altLang="en-US" dirty="0" smtClean="0"/>
              <a:t>的</a:t>
            </a:r>
            <a:r>
              <a:rPr lang="en-US" altLang="zh-CN" dirty="0" smtClean="0"/>
              <a:t>"Host"(</a:t>
            </a:r>
            <a:r>
              <a:rPr lang="zh-CN" altLang="en-US" dirty="0" smtClean="0"/>
              <a:t>主机</a:t>
            </a:r>
            <a:r>
              <a:rPr lang="en-US" altLang="zh-CN" dirty="0" smtClean="0"/>
              <a:t>)</a:t>
            </a:r>
            <a:r>
              <a:rPr lang="zh-CN" altLang="en-US" dirty="0" smtClean="0"/>
              <a:t>被称为</a:t>
            </a:r>
            <a:r>
              <a:rPr lang="en-US" altLang="zh-CN" dirty="0" smtClean="0"/>
              <a:t>"</a:t>
            </a:r>
            <a:r>
              <a:rPr lang="zh-CN" altLang="en-US" dirty="0" smtClean="0"/>
              <a:t>根</a:t>
            </a:r>
            <a:r>
              <a:rPr lang="en-US" altLang="zh-CN" dirty="0" smtClean="0"/>
              <a:t>"(</a:t>
            </a:r>
            <a:r>
              <a:rPr lang="zh-CN" altLang="en-US" dirty="0" smtClean="0"/>
              <a:t>也可以理解为是主板上的</a:t>
            </a:r>
            <a:r>
              <a:rPr lang="en-US" altLang="zh-CN" dirty="0" smtClean="0"/>
              <a:t>USB</a:t>
            </a:r>
            <a:r>
              <a:rPr lang="zh-CN" altLang="en-US" dirty="0" smtClean="0"/>
              <a:t>控制器</a:t>
            </a:r>
            <a:r>
              <a:rPr lang="en-US" altLang="zh-CN" dirty="0" smtClean="0"/>
              <a:t>),</a:t>
            </a:r>
            <a:r>
              <a:rPr lang="zh-CN" altLang="en-US" dirty="0" smtClean="0"/>
              <a:t>外部设备被称为</a:t>
            </a:r>
            <a:r>
              <a:rPr lang="en-US" altLang="zh-CN" dirty="0" smtClean="0"/>
              <a:t>"</a:t>
            </a:r>
            <a:r>
              <a:rPr lang="zh-CN" altLang="en-US" dirty="0" smtClean="0"/>
              <a:t>叶子</a:t>
            </a:r>
            <a:r>
              <a:rPr lang="en-US" altLang="zh-CN" dirty="0" smtClean="0"/>
              <a:t>",</a:t>
            </a:r>
            <a:r>
              <a:rPr lang="zh-CN" altLang="en-US" dirty="0" smtClean="0"/>
              <a:t>而内部的节点则称为</a:t>
            </a:r>
            <a:r>
              <a:rPr lang="en-US" altLang="zh-CN" dirty="0" smtClean="0"/>
              <a:t>"hub"(</a:t>
            </a:r>
            <a:r>
              <a:rPr lang="zh-CN" altLang="en-US" dirty="0" smtClean="0"/>
              <a:t>集线器</a:t>
            </a:r>
            <a:r>
              <a:rPr lang="en-US" altLang="zh-CN" dirty="0" smtClean="0"/>
              <a:t>).</a:t>
            </a:r>
            <a:r>
              <a:rPr lang="zh-CN" altLang="en-US" dirty="0" smtClean="0"/>
              <a:t>基本上只要你想使用任何</a:t>
            </a:r>
            <a:r>
              <a:rPr lang="en-US" altLang="zh-CN" dirty="0" smtClean="0"/>
              <a:t>USB</a:t>
            </a:r>
            <a:r>
              <a:rPr lang="zh-CN" altLang="en-US" dirty="0" smtClean="0"/>
              <a:t>设备都必须选中此项</a:t>
            </a:r>
            <a:r>
              <a:rPr lang="en-US" altLang="zh-CN" dirty="0" smtClean="0"/>
              <a:t>.</a:t>
            </a:r>
            <a:r>
              <a:rPr lang="zh-CN" altLang="en-US" dirty="0" smtClean="0"/>
              <a:t>另外</a:t>
            </a:r>
            <a:r>
              <a:rPr lang="en-US" altLang="zh-CN" dirty="0" smtClean="0"/>
              <a:t>,</a:t>
            </a:r>
            <a:r>
              <a:rPr lang="zh-CN" altLang="en-US" dirty="0" smtClean="0"/>
              <a:t>你还需要从下面选中至少一个</a:t>
            </a:r>
            <a:r>
              <a:rPr lang="en-US" altLang="zh-CN" dirty="0" smtClean="0"/>
              <a:t>"Host Controller Driver"(HCD),</a:t>
            </a:r>
            <a:r>
              <a:rPr lang="zh-CN" altLang="en-US" dirty="0" smtClean="0"/>
              <a:t>比如适用于</a:t>
            </a:r>
            <a:r>
              <a:rPr lang="en-US" altLang="zh-CN" dirty="0" smtClean="0"/>
              <a:t>USB1.1</a:t>
            </a:r>
            <a:r>
              <a:rPr lang="zh-CN" altLang="en-US" dirty="0" smtClean="0"/>
              <a:t>的</a:t>
            </a:r>
            <a:r>
              <a:rPr lang="en-US" altLang="zh-CN" dirty="0" smtClean="0"/>
              <a:t>"UHCI HCD support"</a:t>
            </a:r>
            <a:r>
              <a:rPr lang="zh-CN" altLang="en-US" dirty="0" smtClean="0"/>
              <a:t>或</a:t>
            </a:r>
            <a:r>
              <a:rPr lang="en-US" altLang="zh-CN" dirty="0" smtClean="0"/>
              <a:t>"OHCI HCD support",</a:t>
            </a:r>
            <a:r>
              <a:rPr lang="zh-CN" altLang="en-US" dirty="0" smtClean="0"/>
              <a:t>适用于</a:t>
            </a:r>
            <a:r>
              <a:rPr lang="en-US" altLang="zh-CN" dirty="0" smtClean="0"/>
              <a:t>USB2.0</a:t>
            </a:r>
            <a:r>
              <a:rPr lang="zh-CN" altLang="en-US" dirty="0" smtClean="0"/>
              <a:t>的</a:t>
            </a:r>
            <a:r>
              <a:rPr lang="en-US" altLang="zh-CN" dirty="0" smtClean="0"/>
              <a:t>"EHCI HCD (USB 2.0) support".</a:t>
            </a:r>
            <a:r>
              <a:rPr lang="zh-CN" altLang="en-US" dirty="0" smtClean="0"/>
              <a:t>如果你拿不准的话把他们全部选中一般也不会出问题</a:t>
            </a:r>
            <a:r>
              <a:rPr lang="en-US" altLang="zh-CN" dirty="0" smtClean="0"/>
              <a:t>.</a:t>
            </a:r>
            <a:r>
              <a:rPr lang="zh-CN" altLang="en-US" dirty="0" smtClean="0"/>
              <a:t>如果你的系统有设备端的</a:t>
            </a:r>
            <a:r>
              <a:rPr lang="en-US" altLang="zh-CN" dirty="0" smtClean="0"/>
              <a:t>USB</a:t>
            </a:r>
            <a:r>
              <a:rPr lang="zh-CN" altLang="en-US" dirty="0" smtClean="0"/>
              <a:t>接口</a:t>
            </a:r>
            <a:r>
              <a:rPr lang="en-US" altLang="zh-CN" dirty="0" smtClean="0"/>
              <a:t>(</a:t>
            </a:r>
            <a:r>
              <a:rPr lang="zh-CN" altLang="en-US" dirty="0" smtClean="0"/>
              <a:t>也就是你的系统可以作为</a:t>
            </a:r>
            <a:r>
              <a:rPr lang="en-US" altLang="zh-CN" dirty="0" smtClean="0"/>
              <a:t>"</a:t>
            </a:r>
            <a:r>
              <a:rPr lang="zh-CN" altLang="en-US" dirty="0" smtClean="0"/>
              <a:t>叶子</a:t>
            </a:r>
            <a:r>
              <a:rPr lang="en-US" altLang="zh-CN" dirty="0" smtClean="0"/>
              <a:t>"</a:t>
            </a:r>
            <a:r>
              <a:rPr lang="zh-CN" altLang="en-US" dirty="0" smtClean="0"/>
              <a:t>使用</a:t>
            </a:r>
            <a:r>
              <a:rPr lang="en-US" altLang="zh-CN" dirty="0" smtClean="0"/>
              <a:t>),</a:t>
            </a:r>
            <a:r>
              <a:rPr lang="zh-CN" altLang="en-US" dirty="0" smtClean="0"/>
              <a:t>请到</a:t>
            </a:r>
            <a:r>
              <a:rPr lang="en-US" altLang="zh-CN" dirty="0" smtClean="0"/>
              <a:t>"USB Gadget"</a:t>
            </a:r>
            <a:r>
              <a:rPr lang="zh-CN" altLang="en-US" dirty="0" smtClean="0"/>
              <a:t>中进行选择</a:t>
            </a:r>
            <a:r>
              <a:rPr lang="en-US" altLang="zh-CN" dirty="0" smtClean="0"/>
              <a:t>. </a:t>
            </a:r>
          </a:p>
          <a:p>
            <a:pPr lvl="2" eaLnBrk="1" hangingPunct="1"/>
            <a:r>
              <a:rPr lang="en-US" altLang="zh-CN" dirty="0" smtClean="0"/>
              <a:t>USB verbose debug messages </a:t>
            </a:r>
          </a:p>
          <a:p>
            <a:pPr lvl="3" eaLnBrk="1" hangingPunct="1"/>
            <a:r>
              <a:rPr lang="zh-CN" altLang="en-US" dirty="0" smtClean="0"/>
              <a:t>仅供调试使用 </a:t>
            </a:r>
          </a:p>
          <a:p>
            <a:pPr lvl="2" eaLnBrk="1" hangingPunct="1"/>
            <a:r>
              <a:rPr lang="en-US" altLang="zh-CN" dirty="0" smtClean="0"/>
              <a:t>USB device </a:t>
            </a:r>
            <a:r>
              <a:rPr lang="en-US" altLang="zh-CN" dirty="0" err="1" smtClean="0"/>
              <a:t>filesystem</a:t>
            </a:r>
            <a:r>
              <a:rPr lang="en-US" altLang="zh-CN" dirty="0" smtClean="0"/>
              <a:t> </a:t>
            </a:r>
          </a:p>
          <a:p>
            <a:pPr lvl="3" eaLnBrk="1" hangingPunct="1"/>
            <a:r>
              <a:rPr lang="zh-CN" altLang="en-US" dirty="0" smtClean="0"/>
              <a:t>在</a:t>
            </a:r>
            <a:r>
              <a:rPr lang="en-US" altLang="zh-CN" dirty="0" smtClean="0"/>
              <a:t>/proc/bus/</a:t>
            </a:r>
            <a:r>
              <a:rPr lang="en-US" altLang="zh-CN" dirty="0" err="1" smtClean="0"/>
              <a:t>usb</a:t>
            </a:r>
            <a:r>
              <a:rPr lang="zh-CN" altLang="en-US" dirty="0" smtClean="0"/>
              <a:t>里列出当前连接的</a:t>
            </a:r>
            <a:r>
              <a:rPr lang="en-US" altLang="zh-CN" dirty="0" err="1" smtClean="0"/>
              <a:t>usb</a:t>
            </a:r>
            <a:r>
              <a:rPr lang="zh-CN" altLang="en-US" dirty="0" smtClean="0"/>
              <a:t>设备</a:t>
            </a:r>
            <a:r>
              <a:rPr lang="en-US" altLang="zh-CN" dirty="0" smtClean="0"/>
              <a:t>(mount -t </a:t>
            </a:r>
            <a:r>
              <a:rPr lang="en-US" altLang="zh-CN" dirty="0" err="1" smtClean="0"/>
              <a:t>usbfs</a:t>
            </a:r>
            <a:r>
              <a:rPr lang="en-US" altLang="zh-CN" dirty="0" smtClean="0"/>
              <a:t> none /proc/bus/</a:t>
            </a:r>
            <a:r>
              <a:rPr lang="en-US" altLang="zh-CN" dirty="0" err="1" smtClean="0"/>
              <a:t>usb</a:t>
            </a:r>
            <a:r>
              <a:rPr lang="en-US" altLang="zh-CN" dirty="0" smtClean="0"/>
              <a:t>),</a:t>
            </a:r>
            <a:r>
              <a:rPr lang="zh-CN" altLang="en-US" dirty="0" smtClean="0"/>
              <a:t>这样用户空间的程序就可以直接访问这些</a:t>
            </a:r>
            <a:r>
              <a:rPr lang="en-US" altLang="zh-CN" dirty="0" smtClean="0"/>
              <a:t>USB</a:t>
            </a:r>
            <a:r>
              <a:rPr lang="zh-CN" altLang="en-US" dirty="0" smtClean="0"/>
              <a:t>设备</a:t>
            </a:r>
            <a:r>
              <a:rPr lang="en-US" altLang="zh-CN" dirty="0" smtClean="0"/>
              <a:t>,</a:t>
            </a:r>
            <a:r>
              <a:rPr lang="zh-CN" altLang="en-US" dirty="0" smtClean="0"/>
              <a:t>基本上你要使用</a:t>
            </a:r>
            <a:r>
              <a:rPr lang="en-US" altLang="zh-CN" dirty="0" smtClean="0"/>
              <a:t>USB</a:t>
            </a:r>
            <a:r>
              <a:rPr lang="zh-CN" altLang="en-US" dirty="0" smtClean="0"/>
              <a:t>设备的话就必须选中此项 </a:t>
            </a:r>
          </a:p>
          <a:p>
            <a:pPr lvl="2" eaLnBrk="1" hangingPunct="1"/>
            <a:r>
              <a:rPr lang="en-US" altLang="zh-CN" dirty="0" smtClean="0"/>
              <a:t>Enforce USB bandwidth allocation </a:t>
            </a:r>
          </a:p>
          <a:p>
            <a:pPr lvl="3" eaLnBrk="1" hangingPunct="1"/>
            <a:r>
              <a:rPr lang="zh-CN" altLang="en-US" dirty="0" smtClean="0"/>
              <a:t>执行</a:t>
            </a:r>
            <a:r>
              <a:rPr lang="en-US" altLang="zh-CN" dirty="0" err="1" smtClean="0"/>
              <a:t>usb</a:t>
            </a:r>
            <a:r>
              <a:rPr lang="zh-CN" altLang="en-US" dirty="0" smtClean="0"/>
              <a:t>带宽分配限制</a:t>
            </a:r>
            <a:r>
              <a:rPr lang="en-US" altLang="zh-CN" dirty="0" smtClean="0"/>
              <a:t>,</a:t>
            </a:r>
            <a:r>
              <a:rPr lang="zh-CN" altLang="en-US" dirty="0" smtClean="0"/>
              <a:t>禁止打开占用</a:t>
            </a:r>
            <a:r>
              <a:rPr lang="en-US" altLang="zh-CN" dirty="0" err="1" smtClean="0"/>
              <a:t>usb</a:t>
            </a:r>
            <a:r>
              <a:rPr lang="zh-CN" altLang="en-US" dirty="0" smtClean="0"/>
              <a:t>总线带宽超过</a:t>
            </a:r>
            <a:r>
              <a:rPr lang="en-US" altLang="zh-CN" dirty="0" smtClean="0"/>
              <a:t>90%</a:t>
            </a:r>
            <a:r>
              <a:rPr lang="zh-CN" altLang="en-US" dirty="0" smtClean="0"/>
              <a:t>的设备</a:t>
            </a:r>
            <a:r>
              <a:rPr lang="en-US" altLang="zh-CN" dirty="0" smtClean="0"/>
              <a:t>,</a:t>
            </a:r>
            <a:r>
              <a:rPr lang="zh-CN" altLang="en-US" dirty="0" smtClean="0"/>
              <a:t>关闭该选项可能会导致某些设备无法正常工作 </a:t>
            </a:r>
          </a:p>
          <a:p>
            <a:pPr lvl="2" eaLnBrk="1" hangingPunct="1"/>
            <a:r>
              <a:rPr lang="en-US" altLang="zh-CN" dirty="0" smtClean="0"/>
              <a:t>Dynamic USB minor allocation </a:t>
            </a:r>
          </a:p>
          <a:p>
            <a:pPr lvl="3" eaLnBrk="1" hangingPunct="1"/>
            <a:r>
              <a:rPr lang="zh-CN" altLang="en-US" dirty="0" smtClean="0"/>
              <a:t>除非你有超过</a:t>
            </a:r>
            <a:r>
              <a:rPr lang="en-US" altLang="zh-CN" dirty="0" smtClean="0"/>
              <a:t>16</a:t>
            </a:r>
            <a:r>
              <a:rPr lang="zh-CN" altLang="en-US" dirty="0" smtClean="0"/>
              <a:t>个同类型的</a:t>
            </a:r>
            <a:r>
              <a:rPr lang="en-US" altLang="zh-CN" dirty="0" smtClean="0"/>
              <a:t>USB</a:t>
            </a:r>
            <a:r>
              <a:rPr lang="zh-CN" altLang="en-US" dirty="0" smtClean="0"/>
              <a:t>设备</a:t>
            </a:r>
            <a:r>
              <a:rPr lang="en-US" altLang="zh-CN" dirty="0" smtClean="0"/>
              <a:t>,</a:t>
            </a:r>
            <a:r>
              <a:rPr lang="zh-CN" altLang="en-US" dirty="0" smtClean="0"/>
              <a:t>否则不要选择 </a:t>
            </a:r>
          </a:p>
          <a:p>
            <a:pPr lvl="2" eaLnBrk="1" hangingPunct="1"/>
            <a:r>
              <a:rPr lang="en-US" altLang="zh-CN" dirty="0" smtClean="0"/>
              <a:t>USB selective suspend/resume and wakeup </a:t>
            </a:r>
          </a:p>
          <a:p>
            <a:pPr lvl="3" eaLnBrk="1" hangingPunct="1"/>
            <a:r>
              <a:rPr lang="en-US" altLang="zh-CN" dirty="0" err="1" smtClean="0"/>
              <a:t>usb</a:t>
            </a:r>
            <a:r>
              <a:rPr lang="zh-CN" altLang="en-US" dirty="0" smtClean="0"/>
              <a:t>设备的挂起和恢复</a:t>
            </a:r>
            <a:r>
              <a:rPr lang="en-US" altLang="zh-CN" dirty="0" smtClean="0"/>
              <a:t>,</a:t>
            </a:r>
            <a:r>
              <a:rPr lang="zh-CN" altLang="en-US" dirty="0" smtClean="0"/>
              <a:t>毛病多多且许多设备尚未支持它</a:t>
            </a:r>
            <a:r>
              <a:rPr lang="en-US" altLang="zh-CN" dirty="0" smtClean="0"/>
              <a:t>,</a:t>
            </a:r>
            <a:r>
              <a:rPr lang="zh-CN" altLang="en-US" dirty="0" smtClean="0"/>
              <a:t>建议不选 </a:t>
            </a:r>
          </a:p>
          <a:p>
            <a:pPr lvl="2" eaLnBrk="1" hangingPunct="1"/>
            <a:r>
              <a:rPr lang="en-US" altLang="zh-CN" dirty="0" smtClean="0"/>
              <a:t>EHCI HCD (USB 2.0) support </a:t>
            </a:r>
          </a:p>
          <a:p>
            <a:pPr lvl="3" eaLnBrk="1" hangingPunct="1"/>
            <a:r>
              <a:rPr lang="en-US" altLang="zh-CN" dirty="0" smtClean="0"/>
              <a:t>USB 2.0</a:t>
            </a:r>
            <a:r>
              <a:rPr lang="zh-CN" altLang="en-US" dirty="0" smtClean="0"/>
              <a:t>支持</a:t>
            </a:r>
            <a:r>
              <a:rPr lang="en-US" altLang="zh-CN" dirty="0" smtClean="0"/>
              <a:t>(</a:t>
            </a:r>
            <a:r>
              <a:rPr lang="zh-CN" altLang="en-US" dirty="0" smtClean="0"/>
              <a:t>大多数</a:t>
            </a:r>
            <a:r>
              <a:rPr lang="en-US" altLang="zh-CN" dirty="0" smtClean="0"/>
              <a:t>2002</a:t>
            </a:r>
            <a:r>
              <a:rPr lang="zh-CN" altLang="en-US" dirty="0" smtClean="0"/>
              <a:t>年以后的主板都支持</a:t>
            </a:r>
            <a:r>
              <a:rPr lang="en-US" altLang="zh-CN" dirty="0" smtClean="0"/>
              <a:t>).</a:t>
            </a:r>
            <a:r>
              <a:rPr lang="zh-CN" altLang="en-US" dirty="0" smtClean="0"/>
              <a:t>如果你选中了此项</a:t>
            </a:r>
            <a:r>
              <a:rPr lang="en-US" altLang="zh-CN" dirty="0" smtClean="0"/>
              <a:t>,</a:t>
            </a:r>
            <a:r>
              <a:rPr lang="zh-CN" altLang="en-US" dirty="0" smtClean="0"/>
              <a:t>一般来说你还需要选中</a:t>
            </a:r>
            <a:r>
              <a:rPr lang="en-US" altLang="zh-CN" dirty="0" smtClean="0"/>
              <a:t>OHCI</a:t>
            </a:r>
            <a:r>
              <a:rPr lang="zh-CN" altLang="en-US" dirty="0" smtClean="0"/>
              <a:t>或</a:t>
            </a:r>
            <a:r>
              <a:rPr lang="en-US" altLang="zh-CN" dirty="0" smtClean="0"/>
              <a:t>UHCI</a:t>
            </a:r>
            <a:r>
              <a:rPr lang="zh-CN" altLang="en-US" dirty="0" smtClean="0"/>
              <a:t>驱动 </a:t>
            </a:r>
          </a:p>
          <a:p>
            <a:pPr lvl="3" eaLnBrk="1" hangingPunct="1"/>
            <a:r>
              <a:rPr lang="en-US" altLang="zh-CN" dirty="0" smtClean="0"/>
              <a:t>Full speed ISO transactions </a:t>
            </a:r>
          </a:p>
          <a:p>
            <a:pPr lvl="4" eaLnBrk="1" hangingPunct="1"/>
            <a:r>
              <a:rPr lang="zh-CN" altLang="en-US" dirty="0" smtClean="0"/>
              <a:t>由于</a:t>
            </a:r>
            <a:r>
              <a:rPr lang="en-US" altLang="zh-CN" dirty="0" smtClean="0"/>
              <a:t>USB 2.0</a:t>
            </a:r>
            <a:r>
              <a:rPr lang="zh-CN" altLang="en-US" dirty="0" smtClean="0"/>
              <a:t>支持低速</a:t>
            </a:r>
            <a:r>
              <a:rPr lang="en-US" altLang="zh-CN" dirty="0" smtClean="0"/>
              <a:t>(1.5Mbps)/</a:t>
            </a:r>
            <a:r>
              <a:rPr lang="zh-CN" altLang="en-US" dirty="0" smtClean="0"/>
              <a:t>全速</a:t>
            </a:r>
            <a:r>
              <a:rPr lang="en-US" altLang="zh-CN" dirty="0" smtClean="0"/>
              <a:t>(12Mbps)/</a:t>
            </a:r>
            <a:r>
              <a:rPr lang="zh-CN" altLang="en-US" dirty="0" smtClean="0"/>
              <a:t>高速</a:t>
            </a:r>
            <a:r>
              <a:rPr lang="en-US" altLang="zh-CN" dirty="0" smtClean="0"/>
              <a:t>(480Mbps)</a:t>
            </a:r>
            <a:r>
              <a:rPr lang="zh-CN" altLang="en-US" dirty="0" smtClean="0"/>
              <a:t>三种规格的外部设备</a:t>
            </a:r>
            <a:r>
              <a:rPr lang="en-US" altLang="zh-CN" dirty="0" smtClean="0"/>
              <a:t>,</a:t>
            </a:r>
            <a:r>
              <a:rPr lang="zh-CN" altLang="en-US" dirty="0" smtClean="0"/>
              <a:t>为了将全</a:t>
            </a:r>
            <a:r>
              <a:rPr lang="en-US" altLang="zh-CN" dirty="0" smtClean="0"/>
              <a:t>/</a:t>
            </a:r>
            <a:r>
              <a:rPr lang="zh-CN" altLang="en-US" dirty="0" smtClean="0"/>
              <a:t>低速设备对高速设备可用带宽的影响减到最小</a:t>
            </a:r>
            <a:r>
              <a:rPr lang="en-US" altLang="zh-CN" dirty="0" smtClean="0"/>
              <a:t>,</a:t>
            </a:r>
            <a:r>
              <a:rPr lang="zh-CN" altLang="en-US" dirty="0" smtClean="0"/>
              <a:t>在</a:t>
            </a:r>
            <a:r>
              <a:rPr lang="en-US" altLang="zh-CN" dirty="0" smtClean="0"/>
              <a:t>USB2.0</a:t>
            </a:r>
            <a:r>
              <a:rPr lang="zh-CN" altLang="en-US" dirty="0" smtClean="0"/>
              <a:t>集线器中提供了一种事务转换</a:t>
            </a:r>
            <a:r>
              <a:rPr lang="en-US" altLang="zh-CN" dirty="0" smtClean="0"/>
              <a:t>(Transaction Translator)</a:t>
            </a:r>
            <a:r>
              <a:rPr lang="zh-CN" altLang="en-US" dirty="0" smtClean="0"/>
              <a:t>机制</a:t>
            </a:r>
            <a:r>
              <a:rPr lang="en-US" altLang="zh-CN" dirty="0" smtClean="0"/>
              <a:t>,</a:t>
            </a:r>
            <a:r>
              <a:rPr lang="zh-CN" altLang="en-US" dirty="0" smtClean="0"/>
              <a:t>该机制支持在</a:t>
            </a:r>
            <a:r>
              <a:rPr lang="en-US" altLang="zh-CN" dirty="0" smtClean="0"/>
              <a:t>Hub</a:t>
            </a:r>
            <a:r>
              <a:rPr lang="zh-CN" altLang="en-US" dirty="0" smtClean="0"/>
              <a:t>连接的是全</a:t>
            </a:r>
            <a:r>
              <a:rPr lang="en-US" altLang="zh-CN" dirty="0" smtClean="0"/>
              <a:t>/</a:t>
            </a:r>
            <a:r>
              <a:rPr lang="zh-CN" altLang="en-US" dirty="0" smtClean="0"/>
              <a:t>低速设备的情况下</a:t>
            </a:r>
            <a:r>
              <a:rPr lang="en-US" altLang="zh-CN" dirty="0" smtClean="0"/>
              <a:t>,</a:t>
            </a:r>
            <a:r>
              <a:rPr lang="zh-CN" altLang="en-US" dirty="0" smtClean="0"/>
              <a:t>允许主控制器与</a:t>
            </a:r>
            <a:r>
              <a:rPr lang="en-US" altLang="zh-CN" dirty="0" smtClean="0"/>
              <a:t>Hub</a:t>
            </a:r>
            <a:r>
              <a:rPr lang="zh-CN" altLang="en-US" dirty="0" smtClean="0"/>
              <a:t>之间以高速传输所有设备的数据</a:t>
            </a:r>
            <a:r>
              <a:rPr lang="en-US" altLang="zh-CN" dirty="0" smtClean="0"/>
              <a:t>,</a:t>
            </a:r>
            <a:r>
              <a:rPr lang="zh-CN" altLang="en-US" dirty="0" smtClean="0"/>
              <a:t>从而节省不必要的等待</a:t>
            </a:r>
            <a:r>
              <a:rPr lang="en-US" altLang="zh-CN" dirty="0" smtClean="0"/>
              <a:t>.</a:t>
            </a:r>
            <a:r>
              <a:rPr lang="zh-CN" altLang="en-US" dirty="0" smtClean="0"/>
              <a:t>如果你没有外置的</a:t>
            </a:r>
            <a:r>
              <a:rPr lang="en-US" altLang="zh-CN" dirty="0" smtClean="0"/>
              <a:t>USB</a:t>
            </a:r>
            <a:r>
              <a:rPr lang="zh-CN" altLang="en-US" dirty="0" smtClean="0"/>
              <a:t>集线器就无需选择 </a:t>
            </a:r>
          </a:p>
          <a:p>
            <a:pPr lvl="3" eaLnBrk="1" hangingPunct="1"/>
            <a:r>
              <a:rPr lang="en-US" altLang="zh-CN" dirty="0" smtClean="0"/>
              <a:t>Root Hub Transaction Translators </a:t>
            </a:r>
          </a:p>
          <a:p>
            <a:pPr lvl="4" eaLnBrk="1" hangingPunct="1"/>
            <a:r>
              <a:rPr lang="zh-CN" altLang="en-US" dirty="0" smtClean="0"/>
              <a:t>带有</a:t>
            </a:r>
            <a:r>
              <a:rPr lang="en-US" altLang="zh-CN" dirty="0" smtClean="0"/>
              <a:t>USB 2.0</a:t>
            </a:r>
            <a:r>
              <a:rPr lang="zh-CN" altLang="en-US" dirty="0" smtClean="0"/>
              <a:t>接口的主板上都有一个</a:t>
            </a:r>
            <a:r>
              <a:rPr lang="en-US" altLang="zh-CN" dirty="0" smtClean="0"/>
              <a:t>"</a:t>
            </a:r>
            <a:r>
              <a:rPr lang="zh-CN" altLang="en-US" dirty="0" smtClean="0"/>
              <a:t>根集线器</a:t>
            </a:r>
            <a:r>
              <a:rPr lang="en-US" altLang="zh-CN" dirty="0" smtClean="0"/>
              <a:t>"(Root Hub)</a:t>
            </a:r>
            <a:r>
              <a:rPr lang="zh-CN" altLang="en-US" dirty="0" smtClean="0"/>
              <a:t>以允许在无需额外购买</a:t>
            </a:r>
            <a:r>
              <a:rPr lang="en-US" altLang="zh-CN" dirty="0" smtClean="0"/>
              <a:t>hub</a:t>
            </a:r>
            <a:r>
              <a:rPr lang="zh-CN" altLang="en-US" dirty="0" smtClean="0"/>
              <a:t>的情况下就可以提供多个</a:t>
            </a:r>
            <a:r>
              <a:rPr lang="en-US" altLang="zh-CN" dirty="0" smtClean="0"/>
              <a:t>USB</a:t>
            </a:r>
            <a:r>
              <a:rPr lang="zh-CN" altLang="en-US" dirty="0" smtClean="0"/>
              <a:t>插口</a:t>
            </a:r>
            <a:r>
              <a:rPr lang="en-US" altLang="zh-CN" dirty="0" smtClean="0"/>
              <a:t>,</a:t>
            </a:r>
            <a:r>
              <a:rPr lang="zh-CN" altLang="en-US" dirty="0" smtClean="0"/>
              <a:t>其中的某些产品还在其中集成了事务转换</a:t>
            </a:r>
            <a:r>
              <a:rPr lang="en-US" altLang="zh-CN" dirty="0" smtClean="0"/>
              <a:t>(Transaction Translator)</a:t>
            </a:r>
            <a:r>
              <a:rPr lang="zh-CN" altLang="en-US" dirty="0" smtClean="0"/>
              <a:t>功能</a:t>
            </a:r>
            <a:r>
              <a:rPr lang="en-US" altLang="zh-CN" dirty="0" smtClean="0"/>
              <a:t>,</a:t>
            </a:r>
            <a:r>
              <a:rPr lang="zh-CN" altLang="en-US" dirty="0" smtClean="0"/>
              <a:t>这样就不需要再额外使用一个兼容</a:t>
            </a:r>
            <a:r>
              <a:rPr lang="en-US" altLang="zh-CN" dirty="0" smtClean="0"/>
              <a:t>OHCI</a:t>
            </a:r>
            <a:r>
              <a:rPr lang="zh-CN" altLang="en-US" dirty="0" smtClean="0"/>
              <a:t>或</a:t>
            </a:r>
            <a:r>
              <a:rPr lang="en-US" altLang="zh-CN" dirty="0" smtClean="0"/>
              <a:t>UHCI</a:t>
            </a:r>
            <a:r>
              <a:rPr lang="zh-CN" altLang="en-US" dirty="0" smtClean="0"/>
              <a:t>的控制器来兼容</a:t>
            </a:r>
            <a:r>
              <a:rPr lang="en-US" altLang="zh-CN" dirty="0" smtClean="0"/>
              <a:t>USB 1.1,</a:t>
            </a:r>
            <a:r>
              <a:rPr lang="zh-CN" altLang="en-US" dirty="0" smtClean="0"/>
              <a:t>即使你不太清楚自己主板上的根集线器是否集成了事务转换功能也可以安全的选中此项 </a:t>
            </a:r>
          </a:p>
          <a:p>
            <a:pPr lvl="3" eaLnBrk="1" hangingPunct="1"/>
            <a:r>
              <a:rPr lang="en-US" altLang="zh-CN" dirty="0" smtClean="0"/>
              <a:t>Improved Transaction Translator scheduling </a:t>
            </a:r>
          </a:p>
          <a:p>
            <a:pPr lvl="4" eaLnBrk="1" hangingPunct="1"/>
            <a:r>
              <a:rPr lang="zh-CN" altLang="en-US" dirty="0" smtClean="0"/>
              <a:t>如果你有一个高速</a:t>
            </a:r>
            <a:r>
              <a:rPr lang="en-US" altLang="zh-CN" dirty="0" smtClean="0"/>
              <a:t>USB 2.0 hub</a:t>
            </a:r>
            <a:r>
              <a:rPr lang="zh-CN" altLang="en-US" dirty="0" smtClean="0"/>
              <a:t>并且某些接在这个</a:t>
            </a:r>
            <a:r>
              <a:rPr lang="en-US" altLang="zh-CN" dirty="0" smtClean="0"/>
              <a:t>hub</a:t>
            </a:r>
            <a:r>
              <a:rPr lang="zh-CN" altLang="en-US" dirty="0" smtClean="0"/>
              <a:t>上的低速或全速设备不能正常工作</a:t>
            </a:r>
            <a:r>
              <a:rPr lang="en-US" altLang="zh-CN" dirty="0" smtClean="0"/>
              <a:t>(</a:t>
            </a:r>
            <a:r>
              <a:rPr lang="zh-CN" altLang="en-US" dirty="0" smtClean="0"/>
              <a:t>显示</a:t>
            </a:r>
            <a:r>
              <a:rPr lang="en-US" altLang="zh-CN" dirty="0" smtClean="0"/>
              <a:t>'cannot submit </a:t>
            </a:r>
            <a:r>
              <a:rPr lang="en-US" altLang="zh-CN" dirty="0" err="1" smtClean="0"/>
              <a:t>datapipe</a:t>
            </a:r>
            <a:r>
              <a:rPr lang="en-US" altLang="zh-CN" dirty="0" smtClean="0"/>
              <a:t>: error -28'</a:t>
            </a:r>
            <a:r>
              <a:rPr lang="zh-CN" altLang="en-US" dirty="0" smtClean="0"/>
              <a:t>或</a:t>
            </a:r>
            <a:r>
              <a:rPr lang="en-US" altLang="zh-CN" dirty="0" smtClean="0"/>
              <a:t>'error -71'</a:t>
            </a:r>
            <a:r>
              <a:rPr lang="zh-CN" altLang="en-US" dirty="0" smtClean="0"/>
              <a:t>错误</a:t>
            </a:r>
            <a:r>
              <a:rPr lang="en-US" altLang="zh-CN" dirty="0" smtClean="0"/>
              <a:t>),</a:t>
            </a:r>
            <a:r>
              <a:rPr lang="zh-CN" altLang="en-US" dirty="0" smtClean="0"/>
              <a:t>可以考虑选上 </a:t>
            </a:r>
          </a:p>
          <a:p>
            <a:pPr lvl="2" eaLnBrk="1" hangingPunct="1"/>
            <a:r>
              <a:rPr lang="en-US" altLang="zh-CN" dirty="0" smtClean="0"/>
              <a:t>ISP116X HCD support </a:t>
            </a:r>
          </a:p>
          <a:p>
            <a:pPr lvl="3" eaLnBrk="1" hangingPunct="1"/>
            <a:r>
              <a:rPr lang="en-US" altLang="zh-CN" dirty="0" smtClean="0"/>
              <a:t>ISP1160/ISP1161</a:t>
            </a:r>
            <a:r>
              <a:rPr lang="zh-CN" altLang="en-US" dirty="0" smtClean="0"/>
              <a:t>主机</a:t>
            </a:r>
            <a:r>
              <a:rPr lang="en-US" altLang="zh-CN" dirty="0" smtClean="0"/>
              <a:t>USB</a:t>
            </a:r>
            <a:r>
              <a:rPr lang="zh-CN" altLang="en-US" dirty="0" smtClean="0"/>
              <a:t>控制器</a:t>
            </a:r>
            <a:r>
              <a:rPr lang="en-US" altLang="zh-CN" dirty="0" smtClean="0"/>
              <a:t>,</a:t>
            </a:r>
            <a:r>
              <a:rPr lang="zh-CN" altLang="en-US" dirty="0" smtClean="0"/>
              <a:t>是符合</a:t>
            </a:r>
            <a:r>
              <a:rPr lang="en-US" altLang="zh-CN" dirty="0" smtClean="0"/>
              <a:t>USB2.0</a:t>
            </a:r>
            <a:r>
              <a:rPr lang="zh-CN" altLang="en-US" dirty="0" smtClean="0"/>
              <a:t>全速规范的单片主机控制器和设备控制器</a:t>
            </a:r>
            <a:r>
              <a:rPr lang="en-US" altLang="zh-CN" dirty="0" smtClean="0"/>
              <a:t>,</a:t>
            </a:r>
            <a:r>
              <a:rPr lang="zh-CN" altLang="en-US" dirty="0" smtClean="0"/>
              <a:t>支持</a:t>
            </a:r>
            <a:r>
              <a:rPr lang="en-US" altLang="zh-CN" dirty="0" smtClean="0"/>
              <a:t>OHCI</a:t>
            </a:r>
            <a:r>
              <a:rPr lang="zh-CN" altLang="en-US" dirty="0" smtClean="0"/>
              <a:t>标准 </a:t>
            </a:r>
          </a:p>
          <a:p>
            <a:pPr lvl="2" eaLnBrk="1" hangingPunct="1"/>
            <a:r>
              <a:rPr lang="en-US" altLang="zh-CN" dirty="0" smtClean="0"/>
              <a:t>OHCI HCD support </a:t>
            </a:r>
          </a:p>
          <a:p>
            <a:pPr lvl="3" eaLnBrk="1" hangingPunct="1"/>
            <a:r>
              <a:rPr lang="zh-CN" altLang="en-US" dirty="0" smtClean="0"/>
              <a:t>开放主机控制接口</a:t>
            </a:r>
            <a:r>
              <a:rPr lang="en-US" altLang="zh-CN" dirty="0" smtClean="0"/>
              <a:t>(OHCI)</a:t>
            </a:r>
            <a:r>
              <a:rPr lang="zh-CN" altLang="en-US" dirty="0" smtClean="0"/>
              <a:t>是主要针对嵌入式系统的</a:t>
            </a:r>
            <a:r>
              <a:rPr lang="en-US" altLang="zh-CN" dirty="0" smtClean="0"/>
              <a:t>USB 1.1</a:t>
            </a:r>
            <a:r>
              <a:rPr lang="zh-CN" altLang="en-US" dirty="0" smtClean="0"/>
              <a:t>主机控制器规范 </a:t>
            </a:r>
          </a:p>
          <a:p>
            <a:pPr lvl="2" eaLnBrk="1" hangingPunct="1"/>
            <a:r>
              <a:rPr lang="en-US" altLang="zh-CN" dirty="0" smtClean="0"/>
              <a:t>UHCI HCD (most Intel and VIA) support </a:t>
            </a:r>
          </a:p>
          <a:p>
            <a:pPr lvl="3" eaLnBrk="1" hangingPunct="1"/>
            <a:r>
              <a:rPr lang="zh-CN" altLang="en-US" dirty="0" smtClean="0"/>
              <a:t>通用主机控制器接口</a:t>
            </a:r>
            <a:r>
              <a:rPr lang="en-US" altLang="zh-CN" dirty="0" smtClean="0"/>
              <a:t>(UHCI)</a:t>
            </a:r>
            <a:r>
              <a:rPr lang="zh-CN" altLang="en-US" dirty="0" smtClean="0"/>
              <a:t>是主要针对</a:t>
            </a:r>
            <a:r>
              <a:rPr lang="en-US" altLang="zh-CN" dirty="0" smtClean="0"/>
              <a:t>PC</a:t>
            </a:r>
            <a:r>
              <a:rPr lang="zh-CN" altLang="en-US" dirty="0" smtClean="0"/>
              <a:t>机的</a:t>
            </a:r>
            <a:r>
              <a:rPr lang="en-US" altLang="zh-CN" dirty="0" smtClean="0"/>
              <a:t>USB 1.1</a:t>
            </a:r>
            <a:r>
              <a:rPr lang="zh-CN" altLang="en-US" dirty="0" smtClean="0"/>
              <a:t>主机控制器规范</a:t>
            </a:r>
            <a:r>
              <a:rPr lang="en-US" altLang="zh-CN" dirty="0" smtClean="0"/>
              <a:t>.</a:t>
            </a:r>
            <a:r>
              <a:rPr lang="zh-CN" altLang="en-US" dirty="0" smtClean="0"/>
              <a:t>另外</a:t>
            </a:r>
            <a:r>
              <a:rPr lang="en-US" altLang="zh-CN" dirty="0" smtClean="0"/>
              <a:t>,EHCI</a:t>
            </a:r>
            <a:r>
              <a:rPr lang="zh-CN" altLang="en-US" dirty="0" smtClean="0"/>
              <a:t>也可能需要它 </a:t>
            </a:r>
          </a:p>
          <a:p>
            <a:pPr lvl="2" eaLnBrk="1" hangingPunct="1"/>
            <a:r>
              <a:rPr lang="en-US" altLang="zh-CN" dirty="0" err="1" smtClean="0"/>
              <a:t>Elan</a:t>
            </a:r>
            <a:r>
              <a:rPr lang="en-US" altLang="zh-CN" dirty="0" smtClean="0"/>
              <a:t> U132 Adapter Host Controller </a:t>
            </a:r>
          </a:p>
          <a:p>
            <a:pPr lvl="3" eaLnBrk="1" hangingPunct="1"/>
            <a:r>
              <a:rPr lang="zh-CN" altLang="en-US" dirty="0" smtClean="0"/>
              <a:t>如果你有这种硬件就选吧 </a:t>
            </a:r>
          </a:p>
          <a:p>
            <a:pPr lvl="2" eaLnBrk="1" hangingPunct="1"/>
            <a:r>
              <a:rPr lang="en-US" altLang="zh-CN" dirty="0" smtClean="0"/>
              <a:t>SL811HS HCD support </a:t>
            </a:r>
          </a:p>
          <a:p>
            <a:pPr lvl="3" eaLnBrk="1" hangingPunct="1"/>
            <a:r>
              <a:rPr lang="zh-CN" altLang="en-US" dirty="0" smtClean="0"/>
              <a:t>如果你有这种硬件就选吧 </a:t>
            </a:r>
          </a:p>
          <a:p>
            <a:pPr lvl="2" eaLnBrk="1" hangingPunct="1"/>
            <a:r>
              <a:rPr lang="en-US" altLang="zh-CN" dirty="0" smtClean="0"/>
              <a:t>USB Bluetooth TTY support </a:t>
            </a:r>
          </a:p>
          <a:p>
            <a:pPr lvl="3" eaLnBrk="1" hangingPunct="1"/>
            <a:r>
              <a:rPr lang="en-US" altLang="zh-CN" dirty="0" smtClean="0"/>
              <a:t>USB</a:t>
            </a:r>
            <a:r>
              <a:rPr lang="zh-CN" altLang="en-US" dirty="0" smtClean="0"/>
              <a:t>蓝牙</a:t>
            </a:r>
            <a:r>
              <a:rPr lang="en-US" altLang="zh-CN" dirty="0" smtClean="0"/>
              <a:t>TTY</a:t>
            </a:r>
            <a:r>
              <a:rPr lang="zh-CN" altLang="en-US" dirty="0" smtClean="0"/>
              <a:t>设备支持 </a:t>
            </a:r>
          </a:p>
          <a:p>
            <a:pPr lvl="2" eaLnBrk="1" hangingPunct="1"/>
            <a:r>
              <a:rPr lang="en-US" altLang="zh-CN" dirty="0" smtClean="0"/>
              <a:t>USB MIDI support </a:t>
            </a:r>
          </a:p>
          <a:p>
            <a:pPr lvl="3" eaLnBrk="1" hangingPunct="1"/>
            <a:r>
              <a:rPr lang="en-US" altLang="zh-CN" dirty="0" smtClean="0"/>
              <a:t>USB MIDI</a:t>
            </a:r>
            <a:r>
              <a:rPr lang="zh-CN" altLang="en-US" dirty="0" smtClean="0"/>
              <a:t>设备支持 </a:t>
            </a:r>
          </a:p>
          <a:p>
            <a:pPr lvl="2" eaLnBrk="1" hangingPunct="1"/>
            <a:r>
              <a:rPr lang="en-US" altLang="zh-CN" dirty="0" smtClean="0"/>
              <a:t>USB Modem (CDC ACM) support </a:t>
            </a:r>
          </a:p>
          <a:p>
            <a:pPr lvl="3" eaLnBrk="1" hangingPunct="1"/>
            <a:r>
              <a:rPr lang="en-US" altLang="zh-CN" dirty="0" smtClean="0"/>
              <a:t>USB</a:t>
            </a:r>
            <a:r>
              <a:rPr lang="zh-CN" altLang="en-US" dirty="0" smtClean="0"/>
              <a:t>接口的猫或</a:t>
            </a:r>
            <a:r>
              <a:rPr lang="en-US" altLang="zh-CN" dirty="0" smtClean="0"/>
              <a:t>ISDN</a:t>
            </a:r>
            <a:r>
              <a:rPr lang="zh-CN" altLang="en-US" dirty="0" smtClean="0"/>
              <a:t>适配器 </a:t>
            </a:r>
          </a:p>
          <a:p>
            <a:pPr lvl="2" eaLnBrk="1" hangingPunct="1"/>
            <a:r>
              <a:rPr lang="en-US" altLang="zh-CN" dirty="0" smtClean="0"/>
              <a:t>USB Printer support </a:t>
            </a:r>
          </a:p>
          <a:p>
            <a:pPr lvl="3" eaLnBrk="1" hangingPunct="1"/>
            <a:r>
              <a:rPr lang="en-US" altLang="zh-CN" dirty="0" smtClean="0"/>
              <a:t>USB</a:t>
            </a:r>
            <a:r>
              <a:rPr lang="zh-CN" altLang="en-US" dirty="0" smtClean="0"/>
              <a:t>打印机 </a:t>
            </a:r>
          </a:p>
          <a:p>
            <a:pPr lvl="1" eaLnBrk="1" hangingPunct="1"/>
            <a:r>
              <a:rPr lang="en-US" altLang="zh-CN" dirty="0" smtClean="0"/>
              <a:t>USB Mass Storage support </a:t>
            </a:r>
          </a:p>
          <a:p>
            <a:pPr lvl="2" eaLnBrk="1" hangingPunct="1"/>
            <a:r>
              <a:rPr lang="en-US" altLang="zh-CN" dirty="0" smtClean="0"/>
              <a:t>USB</a:t>
            </a:r>
            <a:r>
              <a:rPr lang="zh-CN" altLang="en-US" dirty="0" smtClean="0"/>
              <a:t>存储设备</a:t>
            </a:r>
            <a:r>
              <a:rPr lang="en-US" altLang="zh-CN" dirty="0" smtClean="0"/>
              <a:t>(U</a:t>
            </a:r>
            <a:r>
              <a:rPr lang="zh-CN" altLang="en-US" dirty="0" smtClean="0"/>
              <a:t>盘</a:t>
            </a:r>
            <a:r>
              <a:rPr lang="en-US" altLang="zh-CN" dirty="0" smtClean="0"/>
              <a:t>,USB</a:t>
            </a:r>
            <a:r>
              <a:rPr lang="zh-CN" altLang="en-US" dirty="0" smtClean="0"/>
              <a:t>硬盘</a:t>
            </a:r>
            <a:r>
              <a:rPr lang="en-US" altLang="zh-CN" dirty="0" smtClean="0"/>
              <a:t>,USB</a:t>
            </a:r>
            <a:r>
              <a:rPr lang="zh-CN" altLang="en-US" dirty="0" smtClean="0"/>
              <a:t>软盘</a:t>
            </a:r>
            <a:r>
              <a:rPr lang="en-US" altLang="zh-CN" dirty="0" smtClean="0"/>
              <a:t>,USB CD-ROM,USB</a:t>
            </a:r>
            <a:r>
              <a:rPr lang="zh-CN" altLang="en-US" dirty="0" smtClean="0"/>
              <a:t>磁带</a:t>
            </a:r>
            <a:r>
              <a:rPr lang="en-US" altLang="zh-CN" dirty="0" smtClean="0"/>
              <a:t>,memory sticks,</a:t>
            </a:r>
            <a:r>
              <a:rPr lang="zh-CN" altLang="en-US" dirty="0" smtClean="0"/>
              <a:t>数码相机</a:t>
            </a:r>
            <a:r>
              <a:rPr lang="en-US" altLang="zh-CN" dirty="0" smtClean="0"/>
              <a:t>,</a:t>
            </a:r>
            <a:r>
              <a:rPr lang="zh-CN" altLang="en-US" dirty="0" smtClean="0"/>
              <a:t>读卡器等等</a:t>
            </a:r>
            <a:r>
              <a:rPr lang="en-US" altLang="zh-CN" dirty="0" smtClean="0"/>
              <a:t>).</a:t>
            </a:r>
            <a:r>
              <a:rPr lang="zh-CN" altLang="en-US" dirty="0" smtClean="0"/>
              <a:t>该选项依赖于</a:t>
            </a:r>
            <a:r>
              <a:rPr lang="en-US" altLang="zh-CN" dirty="0" smtClean="0"/>
              <a:t>'SCSI device support',</a:t>
            </a:r>
            <a:r>
              <a:rPr lang="zh-CN" altLang="en-US" dirty="0" smtClean="0"/>
              <a:t>且大部分情况下还依赖于</a:t>
            </a:r>
            <a:r>
              <a:rPr lang="en-US" altLang="zh-CN" dirty="0" smtClean="0"/>
              <a:t>'SCSI disk support'(</a:t>
            </a:r>
            <a:r>
              <a:rPr lang="zh-CN" altLang="en-US" dirty="0" smtClean="0"/>
              <a:t>比如</a:t>
            </a:r>
            <a:r>
              <a:rPr lang="en-US" altLang="zh-CN" dirty="0" smtClean="0"/>
              <a:t>U</a:t>
            </a:r>
            <a:r>
              <a:rPr lang="zh-CN" altLang="en-US" dirty="0" smtClean="0"/>
              <a:t>盘或</a:t>
            </a:r>
            <a:r>
              <a:rPr lang="en-US" altLang="zh-CN" dirty="0" smtClean="0"/>
              <a:t>USB</a:t>
            </a:r>
            <a:r>
              <a:rPr lang="zh-CN" altLang="en-US" dirty="0" smtClean="0"/>
              <a:t>硬盘</a:t>
            </a:r>
            <a:r>
              <a:rPr lang="en-US" altLang="zh-CN" dirty="0" smtClean="0"/>
              <a:t>) </a:t>
            </a:r>
          </a:p>
          <a:p>
            <a:pPr lvl="2" eaLnBrk="1" hangingPunct="1"/>
            <a:r>
              <a:rPr lang="en-US" altLang="zh-CN" dirty="0" smtClean="0"/>
              <a:t>USB Mass Storage verbose debug </a:t>
            </a:r>
          </a:p>
          <a:p>
            <a:pPr lvl="3" eaLnBrk="1" hangingPunct="1"/>
            <a:r>
              <a:rPr lang="zh-CN" altLang="en-US" dirty="0" smtClean="0"/>
              <a:t>仅供调试使用 </a:t>
            </a:r>
          </a:p>
          <a:p>
            <a:pPr lvl="2" eaLnBrk="1" hangingPunct="1"/>
            <a:r>
              <a:rPr lang="en-US" altLang="zh-CN" dirty="0" smtClean="0"/>
              <a:t>{</a:t>
            </a:r>
            <a:r>
              <a:rPr lang="zh-CN" altLang="en-US" dirty="0" smtClean="0"/>
              <a:t>省略的部分请按照自己实际使用的硬件选择</a:t>
            </a:r>
            <a:r>
              <a:rPr lang="en-US" altLang="zh-CN" dirty="0" smtClean="0"/>
              <a:t>(</a:t>
            </a:r>
            <a:r>
              <a:rPr lang="zh-CN" altLang="en-US" dirty="0" smtClean="0"/>
              <a:t>事实上大部分人都没有这些设备</a:t>
            </a:r>
            <a:r>
              <a:rPr lang="en-US" altLang="zh-CN" dirty="0" smtClean="0"/>
              <a:t>,</a:t>
            </a:r>
            <a:r>
              <a:rPr lang="zh-CN" altLang="en-US" dirty="0" smtClean="0"/>
              <a:t>可以全不选</a:t>
            </a:r>
            <a:r>
              <a:rPr lang="en-US" altLang="zh-CN" dirty="0" smtClean="0"/>
              <a:t>)} </a:t>
            </a:r>
          </a:p>
          <a:p>
            <a:pPr lvl="1" eaLnBrk="1" hangingPunct="1"/>
            <a:r>
              <a:rPr lang="en-US" altLang="zh-CN" dirty="0" smtClean="0"/>
              <a:t>The shared table of common (or usual) storage devices </a:t>
            </a:r>
          </a:p>
          <a:p>
            <a:pPr lvl="2" eaLnBrk="1" hangingPunct="1"/>
            <a:r>
              <a:rPr lang="zh-CN" altLang="en-US" dirty="0" smtClean="0"/>
              <a:t>该模块包含一张记录了常用</a:t>
            </a:r>
            <a:r>
              <a:rPr lang="en-US" altLang="zh-CN" dirty="0" smtClean="0"/>
              <a:t>USB</a:t>
            </a:r>
            <a:r>
              <a:rPr lang="zh-CN" altLang="en-US" dirty="0" smtClean="0"/>
              <a:t>存储设备及其驱动的表格</a:t>
            </a:r>
            <a:r>
              <a:rPr lang="en-US" altLang="zh-CN" dirty="0" smtClean="0"/>
              <a:t>,</a:t>
            </a:r>
            <a:r>
              <a:rPr lang="zh-CN" altLang="en-US" dirty="0" smtClean="0"/>
              <a:t>这样你无需重新编译模块即可在切换这些设备时自动邦定对应的驱动</a:t>
            </a:r>
            <a:r>
              <a:rPr lang="en-US" altLang="zh-CN" dirty="0" smtClean="0"/>
              <a:t>(</a:t>
            </a:r>
            <a:r>
              <a:rPr lang="zh-CN" altLang="en-US" dirty="0" smtClean="0"/>
              <a:t>还需要对</a:t>
            </a:r>
            <a:r>
              <a:rPr lang="en-US" altLang="zh-CN" dirty="0" smtClean="0"/>
              <a:t>/etc/</a:t>
            </a:r>
            <a:r>
              <a:rPr lang="en-US" altLang="zh-CN" dirty="0" err="1" smtClean="0"/>
              <a:t>modprobe.conf</a:t>
            </a:r>
            <a:r>
              <a:rPr lang="zh-CN" altLang="en-US" dirty="0" smtClean="0"/>
              <a:t>进行相应的设置</a:t>
            </a:r>
            <a:r>
              <a:rPr lang="en-US" altLang="zh-CN" dirty="0" smtClean="0"/>
              <a:t>).</a:t>
            </a:r>
            <a:r>
              <a:rPr lang="zh-CN" altLang="en-US" dirty="0" smtClean="0"/>
              <a:t>不确定的建议不选 </a:t>
            </a:r>
          </a:p>
          <a:p>
            <a:pPr lvl="1" eaLnBrk="1" hangingPunct="1"/>
            <a:r>
              <a:rPr lang="en-US" altLang="zh-CN" dirty="0" smtClean="0"/>
              <a:t>USB Human Interface Device (full HID) support </a:t>
            </a:r>
          </a:p>
          <a:p>
            <a:pPr lvl="2" eaLnBrk="1" hangingPunct="1"/>
            <a:r>
              <a:rPr lang="en-US" altLang="zh-CN" dirty="0" smtClean="0"/>
              <a:t>USB</a:t>
            </a:r>
            <a:r>
              <a:rPr lang="zh-CN" altLang="en-US" dirty="0" smtClean="0"/>
              <a:t>人机界面设备</a:t>
            </a:r>
            <a:r>
              <a:rPr lang="en-US" altLang="zh-CN" dirty="0" smtClean="0"/>
              <a:t>(</a:t>
            </a:r>
            <a:r>
              <a:rPr lang="zh-CN" altLang="en-US" dirty="0" smtClean="0"/>
              <a:t>鼠标</a:t>
            </a:r>
            <a:r>
              <a:rPr lang="en-US" altLang="zh-CN" dirty="0" smtClean="0"/>
              <a:t>/</a:t>
            </a:r>
            <a:r>
              <a:rPr lang="zh-CN" altLang="en-US" dirty="0" smtClean="0"/>
              <a:t>键盘</a:t>
            </a:r>
            <a:r>
              <a:rPr lang="en-US" altLang="zh-CN" dirty="0" smtClean="0"/>
              <a:t>/</a:t>
            </a:r>
            <a:r>
              <a:rPr lang="zh-CN" altLang="en-US" dirty="0" smtClean="0"/>
              <a:t>游戏杆</a:t>
            </a:r>
            <a:r>
              <a:rPr lang="en-US" altLang="zh-CN" dirty="0" smtClean="0"/>
              <a:t>/</a:t>
            </a:r>
            <a:r>
              <a:rPr lang="zh-CN" altLang="en-US" dirty="0" smtClean="0"/>
              <a:t>手写版等人操作计算机的设备</a:t>
            </a:r>
            <a:r>
              <a:rPr lang="en-US" altLang="zh-CN" dirty="0" smtClean="0"/>
              <a:t>),</a:t>
            </a:r>
            <a:r>
              <a:rPr lang="zh-CN" altLang="en-US" dirty="0" smtClean="0"/>
              <a:t>该驱动不能和</a:t>
            </a:r>
            <a:r>
              <a:rPr lang="en-US" altLang="zh-CN" dirty="0" smtClean="0"/>
              <a:t>"USB HID Boot Protocol drivers"</a:t>
            </a:r>
            <a:r>
              <a:rPr lang="zh-CN" altLang="en-US" dirty="0" smtClean="0"/>
              <a:t>同时使用 </a:t>
            </a:r>
          </a:p>
          <a:p>
            <a:pPr lvl="2" eaLnBrk="1" hangingPunct="1"/>
            <a:r>
              <a:rPr lang="en-US" altLang="zh-CN" dirty="0" smtClean="0"/>
              <a:t>HID input layer support </a:t>
            </a:r>
          </a:p>
          <a:p>
            <a:pPr lvl="3" eaLnBrk="1" hangingPunct="1"/>
            <a:r>
              <a:rPr lang="zh-CN" altLang="en-US" dirty="0" smtClean="0"/>
              <a:t>如果你有</a:t>
            </a:r>
            <a:r>
              <a:rPr lang="en-US" altLang="zh-CN" dirty="0" smtClean="0"/>
              <a:t>USB</a:t>
            </a:r>
            <a:r>
              <a:rPr lang="zh-CN" altLang="en-US" dirty="0" smtClean="0"/>
              <a:t>接口的鼠标</a:t>
            </a:r>
            <a:r>
              <a:rPr lang="en-US" altLang="zh-CN" dirty="0" smtClean="0"/>
              <a:t>/</a:t>
            </a:r>
            <a:r>
              <a:rPr lang="zh-CN" altLang="en-US" dirty="0" smtClean="0"/>
              <a:t>键盘</a:t>
            </a:r>
            <a:r>
              <a:rPr lang="en-US" altLang="zh-CN" dirty="0" smtClean="0"/>
              <a:t>/</a:t>
            </a:r>
            <a:r>
              <a:rPr lang="zh-CN" altLang="en-US" dirty="0" smtClean="0"/>
              <a:t>游戏杆</a:t>
            </a:r>
            <a:r>
              <a:rPr lang="en-US" altLang="zh-CN" dirty="0" smtClean="0"/>
              <a:t>/</a:t>
            </a:r>
            <a:r>
              <a:rPr lang="zh-CN" altLang="en-US" dirty="0" smtClean="0"/>
              <a:t>手写板等输入设备就必选 </a:t>
            </a:r>
          </a:p>
          <a:p>
            <a:pPr lvl="3" eaLnBrk="1" hangingPunct="1"/>
            <a:r>
              <a:rPr lang="en-US" altLang="zh-CN" dirty="0" smtClean="0"/>
              <a:t>Enable support for iBook/PowerBook special keys </a:t>
            </a:r>
          </a:p>
          <a:p>
            <a:pPr lvl="4" eaLnBrk="1" hangingPunct="1"/>
            <a:r>
              <a:rPr lang="zh-CN" altLang="en-US" dirty="0" smtClean="0"/>
              <a:t>苹果</a:t>
            </a:r>
            <a:r>
              <a:rPr lang="en-US" altLang="zh-CN" dirty="0" err="1" smtClean="0"/>
              <a:t>iBooks</a:t>
            </a:r>
            <a:r>
              <a:rPr lang="en-US" altLang="zh-CN" dirty="0" smtClean="0"/>
              <a:t>/PowerBooks</a:t>
            </a:r>
            <a:r>
              <a:rPr lang="zh-CN" altLang="en-US" dirty="0" smtClean="0"/>
              <a:t>键盘上的</a:t>
            </a:r>
            <a:r>
              <a:rPr lang="en-US" altLang="zh-CN" dirty="0" smtClean="0"/>
              <a:t>Fn/</a:t>
            </a:r>
            <a:r>
              <a:rPr lang="en-US" altLang="zh-CN" dirty="0" err="1" smtClean="0"/>
              <a:t>Numlock</a:t>
            </a:r>
            <a:r>
              <a:rPr lang="zh-CN" altLang="en-US" dirty="0" smtClean="0"/>
              <a:t>等功能键支持 </a:t>
            </a:r>
          </a:p>
          <a:p>
            <a:pPr lvl="3" eaLnBrk="1" hangingPunct="1"/>
            <a:r>
              <a:rPr lang="en-US" altLang="zh-CN" dirty="0" smtClean="0"/>
              <a:t>Force feedback support </a:t>
            </a:r>
          </a:p>
          <a:p>
            <a:pPr lvl="4" eaLnBrk="1" hangingPunct="1"/>
            <a:r>
              <a:rPr lang="zh-CN" altLang="en-US" dirty="0" smtClean="0"/>
              <a:t>力反馈设备 </a:t>
            </a:r>
          </a:p>
          <a:p>
            <a:pPr lvl="2" eaLnBrk="1" hangingPunct="1"/>
            <a:r>
              <a:rPr lang="en-US" altLang="zh-CN" dirty="0" smtClean="0"/>
              <a:t>/dev/</a:t>
            </a:r>
            <a:r>
              <a:rPr lang="en-US" altLang="zh-CN" dirty="0" err="1" smtClean="0"/>
              <a:t>hiddev</a:t>
            </a:r>
            <a:r>
              <a:rPr lang="en-US" altLang="zh-CN" dirty="0" smtClean="0"/>
              <a:t> raw HID device support </a:t>
            </a:r>
          </a:p>
          <a:p>
            <a:pPr lvl="3" eaLnBrk="1" hangingPunct="1"/>
            <a:r>
              <a:rPr lang="zh-CN" altLang="en-US" dirty="0" smtClean="0"/>
              <a:t>如果你有</a:t>
            </a:r>
            <a:r>
              <a:rPr lang="en-US" altLang="zh-CN" dirty="0" smtClean="0"/>
              <a:t>USB</a:t>
            </a:r>
            <a:r>
              <a:rPr lang="zh-CN" altLang="en-US" dirty="0" smtClean="0"/>
              <a:t>监控装置或不间断电源</a:t>
            </a:r>
            <a:r>
              <a:rPr lang="en-US" altLang="zh-CN" dirty="0" smtClean="0"/>
              <a:t>(UPS)</a:t>
            </a:r>
            <a:r>
              <a:rPr lang="zh-CN" altLang="en-US" dirty="0" smtClean="0"/>
              <a:t>之类的非输入设备就选上 </a:t>
            </a:r>
          </a:p>
          <a:p>
            <a:pPr lvl="2" eaLnBrk="1" hangingPunct="1"/>
            <a:r>
              <a:rPr lang="en-US" altLang="zh-CN" dirty="0" smtClean="0"/>
              <a:t>USB HID Boot Protocol drivers </a:t>
            </a:r>
          </a:p>
          <a:p>
            <a:pPr lvl="3" eaLnBrk="1" hangingPunct="1"/>
            <a:r>
              <a:rPr lang="zh-CN" altLang="en-US" dirty="0" smtClean="0"/>
              <a:t>如果你有绝对的把握确信不为自己的键盘和鼠标使用通常的</a:t>
            </a:r>
            <a:r>
              <a:rPr lang="en-US" altLang="zh-CN" dirty="0" smtClean="0"/>
              <a:t>HID</a:t>
            </a:r>
            <a:r>
              <a:rPr lang="zh-CN" altLang="en-US" dirty="0" smtClean="0"/>
              <a:t>驱动</a:t>
            </a:r>
            <a:r>
              <a:rPr lang="en-US" altLang="zh-CN" dirty="0" smtClean="0"/>
              <a:t>,</a:t>
            </a:r>
            <a:r>
              <a:rPr lang="zh-CN" altLang="en-US" dirty="0" smtClean="0"/>
              <a:t>而要使用</a:t>
            </a:r>
            <a:r>
              <a:rPr lang="en-US" altLang="zh-CN" dirty="0" smtClean="0"/>
              <a:t>Boot Protocol</a:t>
            </a:r>
            <a:r>
              <a:rPr lang="zh-CN" altLang="en-US" dirty="0" smtClean="0"/>
              <a:t>模式的</a:t>
            </a:r>
            <a:r>
              <a:rPr lang="en-US" altLang="zh-CN" dirty="0" smtClean="0"/>
              <a:t>HID</a:t>
            </a:r>
            <a:r>
              <a:rPr lang="zh-CN" altLang="en-US" dirty="0" smtClean="0"/>
              <a:t>驱动</a:t>
            </a:r>
            <a:r>
              <a:rPr lang="en-US" altLang="zh-CN" dirty="0" smtClean="0"/>
              <a:t>(</a:t>
            </a:r>
            <a:r>
              <a:rPr lang="zh-CN" altLang="en-US" dirty="0" smtClean="0"/>
              <a:t>常见于嵌入式环境</a:t>
            </a:r>
            <a:r>
              <a:rPr lang="en-US" altLang="zh-CN" dirty="0" smtClean="0"/>
              <a:t>)</a:t>
            </a:r>
            <a:r>
              <a:rPr lang="zh-CN" altLang="en-US" dirty="0" smtClean="0"/>
              <a:t>就选吧 </a:t>
            </a:r>
          </a:p>
          <a:p>
            <a:pPr lvl="1" eaLnBrk="1" hangingPunct="1"/>
            <a:r>
              <a:rPr lang="en-US" altLang="zh-CN" dirty="0" err="1" smtClean="0"/>
              <a:t>Aiptek</a:t>
            </a:r>
            <a:r>
              <a:rPr lang="en-US" altLang="zh-CN" dirty="0" smtClean="0"/>
              <a:t> 6000U/8000U tablet support </a:t>
            </a:r>
          </a:p>
          <a:p>
            <a:pPr lvl="2" eaLnBrk="1" hangingPunct="1"/>
            <a:r>
              <a:rPr lang="zh-CN" altLang="en-US" dirty="0" smtClean="0"/>
              <a:t>一种手写板 </a:t>
            </a:r>
          </a:p>
          <a:p>
            <a:pPr lvl="1" eaLnBrk="1" hangingPunct="1"/>
            <a:r>
              <a:rPr lang="en-US" altLang="zh-CN" dirty="0" err="1" smtClean="0"/>
              <a:t>Wacom</a:t>
            </a:r>
            <a:r>
              <a:rPr lang="en-US" altLang="zh-CN" dirty="0" smtClean="0"/>
              <a:t> </a:t>
            </a:r>
            <a:r>
              <a:rPr lang="en-US" altLang="zh-CN" dirty="0" err="1" smtClean="0"/>
              <a:t>Intuos</a:t>
            </a:r>
            <a:r>
              <a:rPr lang="en-US" altLang="zh-CN" dirty="0" smtClean="0"/>
              <a:t>/</a:t>
            </a:r>
            <a:r>
              <a:rPr lang="en-US" altLang="zh-CN" dirty="0" err="1" smtClean="0"/>
              <a:t>Graphire</a:t>
            </a:r>
            <a:r>
              <a:rPr lang="en-US" altLang="zh-CN" dirty="0" smtClean="0"/>
              <a:t> tablet support </a:t>
            </a:r>
          </a:p>
          <a:p>
            <a:pPr lvl="2" eaLnBrk="1" hangingPunct="1"/>
            <a:r>
              <a:rPr lang="zh-CN" altLang="en-US" dirty="0" smtClean="0"/>
              <a:t>一种手写</a:t>
            </a:r>
            <a:r>
              <a:rPr lang="en-US" altLang="zh-CN" dirty="0" smtClean="0"/>
              <a:t>/</a:t>
            </a:r>
            <a:r>
              <a:rPr lang="zh-CN" altLang="en-US" dirty="0" smtClean="0"/>
              <a:t>绘图板 </a:t>
            </a:r>
          </a:p>
          <a:p>
            <a:pPr lvl="1" eaLnBrk="1" hangingPunct="1"/>
            <a:r>
              <a:rPr lang="en-US" altLang="zh-CN" dirty="0" err="1" smtClean="0"/>
              <a:t>Acecad</a:t>
            </a:r>
            <a:r>
              <a:rPr lang="en-US" altLang="zh-CN" dirty="0" smtClean="0"/>
              <a:t> Flair tablet support </a:t>
            </a:r>
          </a:p>
          <a:p>
            <a:pPr lvl="2" eaLnBrk="1" hangingPunct="1"/>
            <a:r>
              <a:rPr lang="zh-CN" altLang="en-US" dirty="0" smtClean="0"/>
              <a:t>一种数控绘图板 </a:t>
            </a:r>
          </a:p>
          <a:p>
            <a:pPr lvl="1" eaLnBrk="1" hangingPunct="1"/>
            <a:r>
              <a:rPr lang="en-US" altLang="zh-CN" dirty="0" smtClean="0"/>
              <a:t>KB Gear </a:t>
            </a:r>
            <a:r>
              <a:rPr lang="en-US" altLang="zh-CN" dirty="0" err="1" smtClean="0"/>
              <a:t>JamStudio</a:t>
            </a:r>
            <a:r>
              <a:rPr lang="en-US" altLang="zh-CN" dirty="0" smtClean="0"/>
              <a:t> tablet support </a:t>
            </a:r>
          </a:p>
          <a:p>
            <a:pPr lvl="2" eaLnBrk="1" hangingPunct="1"/>
            <a:r>
              <a:rPr lang="zh-CN" altLang="en-US" dirty="0" smtClean="0"/>
              <a:t>一种手写</a:t>
            </a:r>
            <a:r>
              <a:rPr lang="en-US" altLang="zh-CN" dirty="0" smtClean="0"/>
              <a:t>/</a:t>
            </a:r>
            <a:r>
              <a:rPr lang="zh-CN" altLang="en-US" dirty="0" smtClean="0"/>
              <a:t>绘图板 </a:t>
            </a:r>
          </a:p>
          <a:p>
            <a:pPr lvl="1" eaLnBrk="1" hangingPunct="1"/>
            <a:r>
              <a:rPr lang="en-US" altLang="zh-CN" dirty="0" smtClean="0"/>
              <a:t>Griffin </a:t>
            </a:r>
            <a:r>
              <a:rPr lang="en-US" altLang="zh-CN" dirty="0" err="1" smtClean="0"/>
              <a:t>PowerMate</a:t>
            </a:r>
            <a:r>
              <a:rPr lang="en-US" altLang="zh-CN" dirty="0" smtClean="0"/>
              <a:t> and Contour Jog support </a:t>
            </a:r>
          </a:p>
          <a:p>
            <a:pPr lvl="2" eaLnBrk="1" hangingPunct="1"/>
            <a:r>
              <a:rPr lang="zh-CN" altLang="en-US" dirty="0" smtClean="0"/>
              <a:t>一种具有调节音量</a:t>
            </a:r>
            <a:r>
              <a:rPr lang="en-US" altLang="zh-CN" dirty="0" smtClean="0"/>
              <a:t>/</a:t>
            </a:r>
            <a:r>
              <a:rPr lang="zh-CN" altLang="en-US" dirty="0" smtClean="0"/>
              <a:t>滚动文本</a:t>
            </a:r>
            <a:r>
              <a:rPr lang="en-US" altLang="zh-CN" dirty="0" smtClean="0"/>
              <a:t>/</a:t>
            </a:r>
            <a:r>
              <a:rPr lang="zh-CN" altLang="en-US" dirty="0" smtClean="0"/>
              <a:t>视频快进快退等功能的产品 </a:t>
            </a:r>
          </a:p>
          <a:p>
            <a:pPr lvl="1" eaLnBrk="1" hangingPunct="1"/>
            <a:r>
              <a:rPr lang="en-US" altLang="zh-CN" dirty="0" smtClean="0"/>
              <a:t>USB </a:t>
            </a:r>
            <a:r>
              <a:rPr lang="en-US" altLang="zh-CN" dirty="0" err="1" smtClean="0"/>
              <a:t>Touchscreen</a:t>
            </a:r>
            <a:r>
              <a:rPr lang="en-US" altLang="zh-CN" dirty="0" smtClean="0"/>
              <a:t> Driver </a:t>
            </a:r>
          </a:p>
          <a:p>
            <a:pPr lvl="2" eaLnBrk="1" hangingPunct="1"/>
            <a:r>
              <a:rPr lang="en-US" altLang="zh-CN" dirty="0" smtClean="0"/>
              <a:t>USB</a:t>
            </a:r>
            <a:r>
              <a:rPr lang="zh-CN" altLang="en-US" dirty="0" smtClean="0"/>
              <a:t>触摸屏驱动 </a:t>
            </a:r>
          </a:p>
          <a:p>
            <a:pPr lvl="1" eaLnBrk="1" hangingPunct="1"/>
            <a:r>
              <a:rPr lang="en-US" altLang="zh-CN" dirty="0" err="1" smtClean="0"/>
              <a:t>Yealink</a:t>
            </a:r>
            <a:r>
              <a:rPr lang="en-US" altLang="zh-CN" dirty="0" smtClean="0"/>
              <a:t> usb-p1k </a:t>
            </a:r>
            <a:r>
              <a:rPr lang="en-US" altLang="zh-CN" dirty="0" err="1" smtClean="0"/>
              <a:t>voip</a:t>
            </a:r>
            <a:r>
              <a:rPr lang="en-US" altLang="zh-CN" dirty="0" smtClean="0"/>
              <a:t> phone </a:t>
            </a:r>
          </a:p>
          <a:p>
            <a:pPr lvl="2" eaLnBrk="1" hangingPunct="1"/>
            <a:r>
              <a:rPr lang="zh-CN" altLang="en-US" dirty="0" smtClean="0"/>
              <a:t>一种</a:t>
            </a:r>
            <a:r>
              <a:rPr lang="en-US" altLang="zh-CN" dirty="0" smtClean="0"/>
              <a:t>VoIP</a:t>
            </a:r>
            <a:r>
              <a:rPr lang="zh-CN" altLang="en-US" dirty="0" smtClean="0"/>
              <a:t>电话 </a:t>
            </a:r>
          </a:p>
          <a:p>
            <a:pPr lvl="1" eaLnBrk="1" hangingPunct="1"/>
            <a:r>
              <a:rPr lang="en-US" altLang="zh-CN" dirty="0" smtClean="0"/>
              <a:t>X-Box gamepad support </a:t>
            </a:r>
          </a:p>
          <a:p>
            <a:pPr lvl="2" eaLnBrk="1" hangingPunct="1"/>
            <a:r>
              <a:rPr lang="en-US" altLang="zh-CN" dirty="0" smtClean="0"/>
              <a:t>X-Box</a:t>
            </a:r>
            <a:r>
              <a:rPr lang="zh-CN" altLang="en-US" dirty="0" smtClean="0"/>
              <a:t>游戏板 </a:t>
            </a:r>
          </a:p>
          <a:p>
            <a:pPr lvl="1" eaLnBrk="1" hangingPunct="1"/>
            <a:r>
              <a:rPr lang="en-US" altLang="zh-CN" dirty="0" smtClean="0"/>
              <a:t>ATI / X10 USB RF remote control </a:t>
            </a:r>
          </a:p>
          <a:p>
            <a:pPr lvl="2" eaLnBrk="1" hangingPunct="1"/>
            <a:r>
              <a:rPr lang="zh-CN" altLang="en-US" dirty="0" smtClean="0"/>
              <a:t>一种</a:t>
            </a:r>
            <a:r>
              <a:rPr lang="en-US" altLang="zh-CN" dirty="0" err="1" smtClean="0"/>
              <a:t>usb</a:t>
            </a:r>
            <a:r>
              <a:rPr lang="zh-CN" altLang="en-US" dirty="0" smtClean="0"/>
              <a:t>远程控制设备 </a:t>
            </a:r>
          </a:p>
          <a:p>
            <a:pPr lvl="1" eaLnBrk="1" hangingPunct="1"/>
            <a:r>
              <a:rPr lang="en-US" altLang="zh-CN" dirty="0" smtClean="0"/>
              <a:t>ATI / Philips USB RF remote control </a:t>
            </a:r>
          </a:p>
          <a:p>
            <a:pPr lvl="2" eaLnBrk="1" hangingPunct="1"/>
            <a:r>
              <a:rPr lang="zh-CN" altLang="en-US" dirty="0" smtClean="0"/>
              <a:t>一种</a:t>
            </a:r>
            <a:r>
              <a:rPr lang="en-US" altLang="zh-CN" dirty="0" err="1" smtClean="0"/>
              <a:t>usb</a:t>
            </a:r>
            <a:r>
              <a:rPr lang="zh-CN" altLang="en-US" dirty="0" smtClean="0"/>
              <a:t>远程控制设备 </a:t>
            </a:r>
          </a:p>
          <a:p>
            <a:pPr lvl="1" eaLnBrk="1" hangingPunct="1"/>
            <a:r>
              <a:rPr lang="en-US" altLang="zh-CN" dirty="0" err="1" smtClean="0"/>
              <a:t>Keyspan</a:t>
            </a:r>
            <a:r>
              <a:rPr lang="en-US" altLang="zh-CN" dirty="0" smtClean="0"/>
              <a:t> DMR USB remote control </a:t>
            </a:r>
          </a:p>
          <a:p>
            <a:pPr lvl="2" eaLnBrk="1" hangingPunct="1"/>
            <a:r>
              <a:rPr lang="zh-CN" altLang="en-US" dirty="0" smtClean="0"/>
              <a:t>一种</a:t>
            </a:r>
            <a:r>
              <a:rPr lang="en-US" altLang="zh-CN" dirty="0" err="1" smtClean="0"/>
              <a:t>usb</a:t>
            </a:r>
            <a:r>
              <a:rPr lang="zh-CN" altLang="en-US" dirty="0" smtClean="0"/>
              <a:t>远程控制设备 </a:t>
            </a:r>
          </a:p>
          <a:p>
            <a:pPr lvl="1" eaLnBrk="1" hangingPunct="1"/>
            <a:r>
              <a:rPr lang="en-US" altLang="zh-CN" dirty="0" smtClean="0"/>
              <a:t>Apple USB Touchpad support </a:t>
            </a:r>
          </a:p>
          <a:p>
            <a:pPr lvl="2" eaLnBrk="1" hangingPunct="1"/>
            <a:r>
              <a:rPr lang="zh-CN" altLang="en-US" dirty="0" smtClean="0"/>
              <a:t>苹果机上的触摸板 </a:t>
            </a:r>
          </a:p>
          <a:p>
            <a:pPr lvl="1" eaLnBrk="1" hangingPunct="1"/>
            <a:r>
              <a:rPr lang="en-US" altLang="zh-CN" dirty="0" smtClean="0"/>
              <a:t>USB </a:t>
            </a:r>
            <a:r>
              <a:rPr lang="en-US" altLang="zh-CN" dirty="0" err="1" smtClean="0"/>
              <a:t>Mustek</a:t>
            </a:r>
            <a:r>
              <a:rPr lang="en-US" altLang="zh-CN" dirty="0" smtClean="0"/>
              <a:t> MDC800 Digital Camera support </a:t>
            </a:r>
          </a:p>
          <a:p>
            <a:pPr lvl="2" eaLnBrk="1" hangingPunct="1"/>
            <a:r>
              <a:rPr lang="zh-CN" altLang="en-US" dirty="0" smtClean="0"/>
              <a:t>一种数码相机 </a:t>
            </a:r>
          </a:p>
          <a:p>
            <a:pPr lvl="1" eaLnBrk="1" hangingPunct="1"/>
            <a:r>
              <a:rPr lang="en-US" altLang="zh-CN" dirty="0" err="1" smtClean="0"/>
              <a:t>Microtek</a:t>
            </a:r>
            <a:r>
              <a:rPr lang="en-US" altLang="zh-CN" dirty="0" smtClean="0"/>
              <a:t> X6USB scanner support </a:t>
            </a:r>
          </a:p>
          <a:p>
            <a:pPr lvl="2" eaLnBrk="1" hangingPunct="1"/>
            <a:r>
              <a:rPr lang="zh-CN" altLang="en-US" dirty="0" smtClean="0"/>
              <a:t>一种扫描仪 </a:t>
            </a:r>
          </a:p>
          <a:p>
            <a:pPr lvl="1" eaLnBrk="1" hangingPunct="1"/>
            <a:r>
              <a:rPr lang="en-US" altLang="zh-CN" dirty="0" smtClean="0"/>
              <a:t>USB Network Adapters </a:t>
            </a:r>
          </a:p>
          <a:p>
            <a:pPr lvl="2" eaLnBrk="1" hangingPunct="1"/>
            <a:r>
              <a:rPr lang="en-US" altLang="zh-CN" dirty="0" smtClean="0"/>
              <a:t>USB</a:t>
            </a:r>
            <a:r>
              <a:rPr lang="zh-CN" altLang="en-US" dirty="0" smtClean="0"/>
              <a:t>网络适配器</a:t>
            </a:r>
            <a:r>
              <a:rPr lang="en-US" altLang="zh-CN" dirty="0" smtClean="0"/>
              <a:t>,</a:t>
            </a:r>
            <a:r>
              <a:rPr lang="zh-CN" altLang="en-US" dirty="0" smtClean="0"/>
              <a:t>如果你有这种设备请按自己实际使用的硬件选择子项 </a:t>
            </a:r>
          </a:p>
          <a:p>
            <a:pPr lvl="1" eaLnBrk="1" hangingPunct="1"/>
            <a:r>
              <a:rPr lang="en-US" altLang="zh-CN" dirty="0" smtClean="0"/>
              <a:t>USB Monitor </a:t>
            </a:r>
          </a:p>
          <a:p>
            <a:pPr lvl="2" eaLnBrk="1" hangingPunct="1"/>
            <a:r>
              <a:rPr lang="en-US" altLang="zh-CN" dirty="0" err="1" smtClean="0"/>
              <a:t>usb</a:t>
            </a:r>
            <a:r>
              <a:rPr lang="zh-CN" altLang="en-US" dirty="0" smtClean="0"/>
              <a:t>流量监控</a:t>
            </a:r>
            <a:r>
              <a:rPr lang="en-US" altLang="zh-CN" dirty="0" smtClean="0"/>
              <a:t>,</a:t>
            </a:r>
            <a:r>
              <a:rPr lang="zh-CN" altLang="en-US" dirty="0" smtClean="0"/>
              <a:t>一般没必要选它 </a:t>
            </a:r>
          </a:p>
          <a:p>
            <a:pPr lvl="1" eaLnBrk="1" hangingPunct="1"/>
            <a:r>
              <a:rPr lang="en-US" altLang="zh-CN" dirty="0" smtClean="0"/>
              <a:t>USS720 </a:t>
            </a:r>
            <a:r>
              <a:rPr lang="en-US" altLang="zh-CN" dirty="0" err="1" smtClean="0"/>
              <a:t>parport</a:t>
            </a:r>
            <a:r>
              <a:rPr lang="en-US" altLang="zh-CN" dirty="0" smtClean="0"/>
              <a:t> driver </a:t>
            </a:r>
          </a:p>
          <a:p>
            <a:pPr lvl="2" eaLnBrk="1" hangingPunct="1"/>
            <a:r>
              <a:rPr lang="zh-CN" altLang="en-US" dirty="0" smtClean="0"/>
              <a:t>一种</a:t>
            </a:r>
            <a:r>
              <a:rPr lang="en-US" altLang="zh-CN" dirty="0" smtClean="0"/>
              <a:t>USB</a:t>
            </a:r>
            <a:r>
              <a:rPr lang="zh-CN" altLang="en-US" dirty="0" smtClean="0"/>
              <a:t>接口转并口的转换设备 </a:t>
            </a:r>
          </a:p>
          <a:p>
            <a:pPr lvl="1" eaLnBrk="1" hangingPunct="1"/>
            <a:r>
              <a:rPr lang="en-US" altLang="zh-CN" dirty="0" smtClean="0"/>
              <a:t>USB Serial Converter support </a:t>
            </a:r>
          </a:p>
          <a:p>
            <a:pPr lvl="2" eaLnBrk="1" hangingPunct="1"/>
            <a:r>
              <a:rPr lang="en-US" altLang="zh-CN" dirty="0" smtClean="0"/>
              <a:t>USB</a:t>
            </a:r>
            <a:r>
              <a:rPr lang="zh-CN" altLang="en-US" dirty="0" smtClean="0"/>
              <a:t>接口转串口的转换设备 </a:t>
            </a:r>
          </a:p>
          <a:p>
            <a:pPr lvl="1" eaLnBrk="1" hangingPunct="1"/>
            <a:r>
              <a:rPr lang="en-US" altLang="zh-CN" dirty="0" smtClean="0"/>
              <a:t>EMI 6|2m USB Audio interface support </a:t>
            </a:r>
          </a:p>
          <a:p>
            <a:pPr lvl="2" eaLnBrk="1" hangingPunct="1"/>
            <a:r>
              <a:rPr lang="zh-CN" altLang="en-US" dirty="0" smtClean="0"/>
              <a:t>一种</a:t>
            </a:r>
            <a:r>
              <a:rPr lang="en-US" altLang="zh-CN" dirty="0" smtClean="0"/>
              <a:t>USB</a:t>
            </a:r>
            <a:r>
              <a:rPr lang="zh-CN" altLang="en-US" dirty="0" smtClean="0"/>
              <a:t>音频设备 </a:t>
            </a:r>
          </a:p>
          <a:p>
            <a:pPr lvl="1" eaLnBrk="1" hangingPunct="1"/>
            <a:r>
              <a:rPr lang="en-US" altLang="zh-CN" dirty="0" smtClean="0"/>
              <a:t>EMI 2|6 USB Audio interface support </a:t>
            </a:r>
          </a:p>
          <a:p>
            <a:pPr lvl="2" eaLnBrk="1" hangingPunct="1"/>
            <a:r>
              <a:rPr lang="zh-CN" altLang="en-US" dirty="0" smtClean="0"/>
              <a:t>一种</a:t>
            </a:r>
            <a:r>
              <a:rPr lang="en-US" altLang="zh-CN" dirty="0" smtClean="0"/>
              <a:t>USB</a:t>
            </a:r>
            <a:r>
              <a:rPr lang="zh-CN" altLang="en-US" dirty="0" smtClean="0"/>
              <a:t>音频设备 </a:t>
            </a:r>
          </a:p>
          <a:p>
            <a:pPr lvl="1" eaLnBrk="1" hangingPunct="1"/>
            <a:r>
              <a:rPr lang="en-US" altLang="zh-CN" dirty="0" smtClean="0"/>
              <a:t>ADU devices from </a:t>
            </a:r>
            <a:r>
              <a:rPr lang="en-US" altLang="zh-CN" dirty="0" err="1" smtClean="0"/>
              <a:t>Ontrak</a:t>
            </a:r>
            <a:r>
              <a:rPr lang="en-US" altLang="zh-CN" dirty="0" smtClean="0"/>
              <a:t> Control Systems </a:t>
            </a:r>
          </a:p>
          <a:p>
            <a:pPr lvl="2" eaLnBrk="1" hangingPunct="1"/>
            <a:r>
              <a:rPr lang="en-US" altLang="zh-CN" dirty="0" err="1" smtClean="0"/>
              <a:t>Ontrak</a:t>
            </a:r>
            <a:r>
              <a:rPr lang="en-US" altLang="zh-CN" dirty="0" smtClean="0"/>
              <a:t> Control Systems</a:t>
            </a:r>
            <a:r>
              <a:rPr lang="zh-CN" altLang="en-US" dirty="0" smtClean="0"/>
              <a:t>公司的一种自动拨号设备 </a:t>
            </a:r>
          </a:p>
          <a:p>
            <a:pPr lvl="1" eaLnBrk="1" hangingPunct="1"/>
            <a:r>
              <a:rPr lang="en-US" altLang="zh-CN" dirty="0" smtClean="0"/>
              <a:t>USB </a:t>
            </a:r>
            <a:r>
              <a:rPr lang="en-US" altLang="zh-CN" dirty="0" err="1" smtClean="0"/>
              <a:t>Auerswald</a:t>
            </a:r>
            <a:r>
              <a:rPr lang="en-US" altLang="zh-CN" dirty="0" smtClean="0"/>
              <a:t> ISDN support </a:t>
            </a:r>
          </a:p>
          <a:p>
            <a:pPr lvl="2" eaLnBrk="1" hangingPunct="1"/>
            <a:r>
              <a:rPr lang="zh-CN" altLang="en-US" dirty="0" smtClean="0"/>
              <a:t>一种</a:t>
            </a:r>
            <a:r>
              <a:rPr lang="en-US" altLang="zh-CN" dirty="0" smtClean="0"/>
              <a:t>ISDN</a:t>
            </a:r>
            <a:r>
              <a:rPr lang="zh-CN" altLang="en-US" dirty="0" smtClean="0"/>
              <a:t>设备 </a:t>
            </a:r>
          </a:p>
          <a:p>
            <a:pPr lvl="1" eaLnBrk="1" hangingPunct="1"/>
            <a:r>
              <a:rPr lang="en-US" altLang="zh-CN" dirty="0" smtClean="0"/>
              <a:t>USB Diamond Rio500 support </a:t>
            </a:r>
          </a:p>
          <a:p>
            <a:pPr lvl="2" eaLnBrk="1" hangingPunct="1"/>
            <a:r>
              <a:rPr lang="zh-CN" altLang="en-US" dirty="0" smtClean="0"/>
              <a:t>一种</a:t>
            </a:r>
            <a:r>
              <a:rPr lang="en-US" altLang="zh-CN" dirty="0" smtClean="0"/>
              <a:t>mp3</a:t>
            </a:r>
            <a:r>
              <a:rPr lang="zh-CN" altLang="en-US" dirty="0" smtClean="0"/>
              <a:t>播放机 </a:t>
            </a:r>
          </a:p>
          <a:p>
            <a:pPr lvl="1" eaLnBrk="1" hangingPunct="1"/>
            <a:r>
              <a:rPr lang="en-US" altLang="zh-CN" dirty="0" smtClean="0"/>
              <a:t>USB Lego Infrared Tower support </a:t>
            </a:r>
          </a:p>
          <a:p>
            <a:pPr lvl="2" eaLnBrk="1" hangingPunct="1"/>
            <a:r>
              <a:rPr lang="zh-CN" altLang="en-US" dirty="0" smtClean="0"/>
              <a:t>一种无线发射机 </a:t>
            </a:r>
          </a:p>
          <a:p>
            <a:pPr lvl="1" eaLnBrk="1" hangingPunct="1"/>
            <a:r>
              <a:rPr lang="en-US" altLang="zh-CN" dirty="0" smtClean="0"/>
              <a:t>USB LCD driver support </a:t>
            </a:r>
          </a:p>
          <a:p>
            <a:pPr lvl="2" eaLnBrk="1" hangingPunct="1"/>
            <a:r>
              <a:rPr lang="en-US" altLang="zh-CN" dirty="0" smtClean="0"/>
              <a:t>USB</a:t>
            </a:r>
            <a:r>
              <a:rPr lang="zh-CN" altLang="en-US" dirty="0" smtClean="0"/>
              <a:t>液晶显示器 </a:t>
            </a:r>
          </a:p>
          <a:p>
            <a:pPr lvl="1" eaLnBrk="1" hangingPunct="1"/>
            <a:r>
              <a:rPr lang="en-US" altLang="zh-CN" dirty="0" smtClean="0"/>
              <a:t>USB LED driver support </a:t>
            </a:r>
          </a:p>
          <a:p>
            <a:pPr lvl="2" eaLnBrk="1" hangingPunct="1"/>
            <a:r>
              <a:rPr lang="en-US" altLang="zh-CN" dirty="0" smtClean="0"/>
              <a:t>USB</a:t>
            </a:r>
            <a:r>
              <a:rPr lang="zh-CN" altLang="en-US" dirty="0" smtClean="0"/>
              <a:t>发光二极管 </a:t>
            </a:r>
          </a:p>
          <a:p>
            <a:pPr lvl="1" eaLnBrk="1" hangingPunct="1"/>
            <a:r>
              <a:rPr lang="en-US" altLang="zh-CN" dirty="0" smtClean="0"/>
              <a:t>Cypress CY7C63xxx USB driver support </a:t>
            </a:r>
          </a:p>
          <a:p>
            <a:pPr lvl="2" eaLnBrk="1" hangingPunct="1"/>
            <a:r>
              <a:rPr lang="zh-CN" altLang="en-US" dirty="0" smtClean="0"/>
              <a:t>德国</a:t>
            </a:r>
            <a:r>
              <a:rPr lang="en-US" altLang="zh-CN" dirty="0" smtClean="0"/>
              <a:t>AK </a:t>
            </a:r>
            <a:r>
              <a:rPr lang="en-US" altLang="zh-CN" dirty="0" err="1" smtClean="0"/>
              <a:t>Modul</a:t>
            </a:r>
            <a:r>
              <a:rPr lang="en-US" altLang="zh-CN" dirty="0" smtClean="0"/>
              <a:t>-Bus Computer GmbH</a:t>
            </a:r>
            <a:r>
              <a:rPr lang="zh-CN" altLang="en-US" dirty="0" smtClean="0"/>
              <a:t>公司的一种产品</a:t>
            </a:r>
            <a:r>
              <a:rPr lang="en-US" altLang="zh-CN" dirty="0" smtClean="0"/>
              <a:t>,</a:t>
            </a:r>
            <a:r>
              <a:rPr lang="zh-CN" altLang="en-US" dirty="0" smtClean="0"/>
              <a:t>不知道是用来干什么的 </a:t>
            </a:r>
          </a:p>
          <a:p>
            <a:pPr lvl="1" eaLnBrk="1" hangingPunct="1"/>
            <a:r>
              <a:rPr lang="en-US" altLang="zh-CN" dirty="0" smtClean="0"/>
              <a:t>Cypress USB thermometer driver support </a:t>
            </a:r>
          </a:p>
          <a:p>
            <a:pPr lvl="2" eaLnBrk="1" hangingPunct="1"/>
            <a:r>
              <a:rPr lang="zh-CN" altLang="en-US" dirty="0" smtClean="0"/>
              <a:t>一种温度计</a:t>
            </a:r>
            <a:r>
              <a:rPr lang="en-US" altLang="zh-CN" dirty="0" smtClean="0"/>
              <a:t>?? </a:t>
            </a:r>
          </a:p>
          <a:p>
            <a:pPr lvl="1" eaLnBrk="1" hangingPunct="1"/>
            <a:r>
              <a:rPr lang="en-US" altLang="zh-CN" dirty="0" smtClean="0"/>
              <a:t>USB </a:t>
            </a:r>
            <a:r>
              <a:rPr lang="en-US" altLang="zh-CN" dirty="0" err="1" smtClean="0"/>
              <a:t>Phidgets</a:t>
            </a:r>
            <a:r>
              <a:rPr lang="en-US" altLang="zh-CN" dirty="0" smtClean="0"/>
              <a:t> drivers </a:t>
            </a:r>
          </a:p>
          <a:p>
            <a:pPr lvl="2" eaLnBrk="1" hangingPunct="1"/>
            <a:r>
              <a:rPr lang="zh-CN" altLang="en-US" dirty="0" smtClean="0"/>
              <a:t>来自</a:t>
            </a:r>
            <a:r>
              <a:rPr lang="en-US" altLang="zh-CN" dirty="0" err="1" smtClean="0"/>
              <a:t>Phidgets</a:t>
            </a:r>
            <a:r>
              <a:rPr lang="zh-CN" altLang="en-US" dirty="0" smtClean="0"/>
              <a:t>公司的各种</a:t>
            </a:r>
            <a:r>
              <a:rPr lang="en-US" altLang="zh-CN" dirty="0" smtClean="0"/>
              <a:t>USB</a:t>
            </a:r>
            <a:r>
              <a:rPr lang="zh-CN" altLang="en-US" dirty="0" smtClean="0"/>
              <a:t>产品 </a:t>
            </a:r>
          </a:p>
          <a:p>
            <a:pPr lvl="1" eaLnBrk="1" hangingPunct="1"/>
            <a:r>
              <a:rPr lang="en-US" altLang="zh-CN" dirty="0" smtClean="0"/>
              <a:t>Siemens ID USB Mouse Fingerprint sensor support </a:t>
            </a:r>
          </a:p>
          <a:p>
            <a:pPr lvl="2" eaLnBrk="1" hangingPunct="1"/>
            <a:r>
              <a:rPr lang="zh-CN" altLang="en-US" dirty="0" smtClean="0"/>
              <a:t>西门子公司的一种指纹传感器 </a:t>
            </a:r>
          </a:p>
          <a:p>
            <a:pPr lvl="1" eaLnBrk="1" hangingPunct="1"/>
            <a:r>
              <a:rPr lang="en-US" altLang="zh-CN" dirty="0" err="1" smtClean="0"/>
              <a:t>Elan</a:t>
            </a:r>
            <a:r>
              <a:rPr lang="en-US" altLang="zh-CN" dirty="0" smtClean="0"/>
              <a:t> PCMCIA </a:t>
            </a:r>
            <a:r>
              <a:rPr lang="en-US" altLang="zh-CN" dirty="0" err="1" smtClean="0"/>
              <a:t>CardBus</a:t>
            </a:r>
            <a:r>
              <a:rPr lang="en-US" altLang="zh-CN" dirty="0" smtClean="0"/>
              <a:t> Adapter USB Client </a:t>
            </a:r>
          </a:p>
          <a:p>
            <a:pPr lvl="2" eaLnBrk="1" hangingPunct="1"/>
            <a:r>
              <a:rPr lang="en-US" altLang="zh-CN" dirty="0" err="1" smtClean="0"/>
              <a:t>Elan</a:t>
            </a:r>
            <a:r>
              <a:rPr lang="zh-CN" altLang="en-US" dirty="0" smtClean="0"/>
              <a:t>公司的一种</a:t>
            </a:r>
            <a:r>
              <a:rPr lang="en-US" altLang="zh-CN" dirty="0" smtClean="0"/>
              <a:t>USB</a:t>
            </a:r>
            <a:r>
              <a:rPr lang="zh-CN" altLang="en-US" dirty="0" smtClean="0"/>
              <a:t>转</a:t>
            </a:r>
            <a:r>
              <a:rPr lang="en-US" altLang="zh-CN" dirty="0" smtClean="0"/>
              <a:t>PCMCIA</a:t>
            </a:r>
            <a:r>
              <a:rPr lang="zh-CN" altLang="en-US" dirty="0" smtClean="0"/>
              <a:t>的适配器 </a:t>
            </a:r>
          </a:p>
          <a:p>
            <a:pPr lvl="1" eaLnBrk="1" hangingPunct="1"/>
            <a:r>
              <a:rPr lang="en-US" altLang="zh-CN" dirty="0" smtClean="0"/>
              <a:t>Apple Cinema Display support </a:t>
            </a:r>
          </a:p>
          <a:p>
            <a:pPr lvl="2" eaLnBrk="1" hangingPunct="1"/>
            <a:r>
              <a:rPr lang="zh-CN" altLang="en-US" dirty="0" smtClean="0"/>
              <a:t>苹果公司的一种</a:t>
            </a:r>
            <a:r>
              <a:rPr lang="en-US" altLang="zh-CN" dirty="0" smtClean="0"/>
              <a:t>Cinema Display </a:t>
            </a:r>
          </a:p>
          <a:p>
            <a:pPr lvl="1" eaLnBrk="1" hangingPunct="1"/>
            <a:r>
              <a:rPr lang="en-US" altLang="zh-CN" dirty="0" smtClean="0"/>
              <a:t>USB 2.0 SVGA dongle support (Net2280/SiS315) </a:t>
            </a:r>
          </a:p>
          <a:p>
            <a:pPr lvl="2" eaLnBrk="1" hangingPunct="1"/>
            <a:r>
              <a:rPr lang="zh-CN" altLang="en-US" dirty="0" smtClean="0"/>
              <a:t>一种软件狗 </a:t>
            </a:r>
          </a:p>
          <a:p>
            <a:pPr lvl="1" eaLnBrk="1" hangingPunct="1"/>
            <a:r>
              <a:rPr lang="en-US" altLang="zh-CN" dirty="0" smtClean="0"/>
              <a:t>USB LD driver </a:t>
            </a:r>
          </a:p>
          <a:p>
            <a:pPr lvl="2" eaLnBrk="1" hangingPunct="1"/>
            <a:r>
              <a:rPr lang="en-US" altLang="zh-CN" dirty="0" smtClean="0"/>
              <a:t>USB LD</a:t>
            </a:r>
            <a:r>
              <a:rPr lang="zh-CN" altLang="en-US" dirty="0" smtClean="0"/>
              <a:t>驱动 </a:t>
            </a:r>
          </a:p>
          <a:p>
            <a:pPr lvl="1" eaLnBrk="1" hangingPunct="1"/>
            <a:r>
              <a:rPr lang="en-US" altLang="zh-CN" dirty="0" smtClean="0"/>
              <a:t>PlayStation 2 Trance Vibrator driver support </a:t>
            </a:r>
          </a:p>
          <a:p>
            <a:pPr lvl="2" eaLnBrk="1" hangingPunct="1"/>
            <a:r>
              <a:rPr lang="en-US" altLang="zh-CN" dirty="0" smtClean="0"/>
              <a:t>SONY</a:t>
            </a:r>
            <a:r>
              <a:rPr lang="zh-CN" altLang="en-US" dirty="0" smtClean="0"/>
              <a:t>的</a:t>
            </a:r>
            <a:r>
              <a:rPr lang="en-US" altLang="zh-CN" dirty="0" smtClean="0"/>
              <a:t>PS2</a:t>
            </a:r>
            <a:r>
              <a:rPr lang="zh-CN" altLang="en-US" dirty="0" smtClean="0"/>
              <a:t>上面的</a:t>
            </a:r>
            <a:r>
              <a:rPr lang="en-US" altLang="zh-CN" dirty="0" smtClean="0"/>
              <a:t>"</a:t>
            </a:r>
            <a:r>
              <a:rPr lang="zh-CN" altLang="en-US" dirty="0" smtClean="0"/>
              <a:t>入迷振荡器</a:t>
            </a:r>
            <a:r>
              <a:rPr lang="en-US" altLang="zh-CN" dirty="0" smtClean="0"/>
              <a:t>"(</a:t>
            </a:r>
            <a:r>
              <a:rPr lang="zh-CN" altLang="en-US" dirty="0" smtClean="0"/>
              <a:t>类似于力反馈手柄</a:t>
            </a:r>
            <a:r>
              <a:rPr lang="en-US" altLang="zh-CN" dirty="0" smtClean="0"/>
              <a:t>) </a:t>
            </a:r>
          </a:p>
          <a:p>
            <a:pPr lvl="1" eaLnBrk="1" hangingPunct="1"/>
            <a:r>
              <a:rPr lang="en-US" altLang="zh-CN" dirty="0" smtClean="0"/>
              <a:t>USB testing driver </a:t>
            </a:r>
          </a:p>
          <a:p>
            <a:pPr lvl="2" eaLnBrk="1" hangingPunct="1"/>
            <a:r>
              <a:rPr lang="zh-CN" altLang="en-US" dirty="0" smtClean="0"/>
              <a:t>测试中的驱动</a:t>
            </a:r>
            <a:r>
              <a:rPr lang="en-US" altLang="zh-CN" dirty="0" smtClean="0"/>
              <a:t>,</a:t>
            </a:r>
            <a:r>
              <a:rPr lang="zh-CN" altLang="en-US" dirty="0" smtClean="0"/>
              <a:t>别选 </a:t>
            </a:r>
          </a:p>
          <a:p>
            <a:pPr lvl="1" eaLnBrk="1" hangingPunct="1"/>
            <a:r>
              <a:rPr lang="en-US" altLang="zh-CN" dirty="0" smtClean="0"/>
              <a:t>USB DSL modem support </a:t>
            </a:r>
          </a:p>
          <a:p>
            <a:pPr lvl="2" eaLnBrk="1" hangingPunct="1"/>
            <a:r>
              <a:rPr lang="en-US" altLang="zh-CN" dirty="0" smtClean="0"/>
              <a:t>USB DSL</a:t>
            </a:r>
            <a:r>
              <a:rPr lang="zh-CN" altLang="en-US" dirty="0" smtClean="0"/>
              <a:t>猫 </a:t>
            </a:r>
          </a:p>
          <a:p>
            <a:pPr lvl="1" eaLnBrk="1" hangingPunct="1"/>
            <a:r>
              <a:rPr lang="en-US" altLang="zh-CN" dirty="0" smtClean="0"/>
              <a:t>USB Gadget Support </a:t>
            </a:r>
          </a:p>
          <a:p>
            <a:pPr lvl="2" eaLnBrk="1" hangingPunct="1"/>
            <a:r>
              <a:rPr lang="zh-CN" altLang="en-US" dirty="0" smtClean="0"/>
              <a:t>其他各种杂七杂八的</a:t>
            </a:r>
            <a:r>
              <a:rPr lang="en-US" altLang="zh-CN" dirty="0" err="1" smtClean="0"/>
              <a:t>usb</a:t>
            </a:r>
            <a:r>
              <a:rPr lang="zh-CN" altLang="en-US" dirty="0" smtClean="0"/>
              <a:t>小玩艺 </a:t>
            </a:r>
          </a:p>
          <a:p>
            <a:pPr eaLnBrk="1" hangingPunct="1"/>
            <a:r>
              <a:rPr lang="en-US" altLang="zh-CN" dirty="0" smtClean="0"/>
              <a:t>MMC/SD Card support </a:t>
            </a:r>
          </a:p>
          <a:p>
            <a:pPr lvl="1" eaLnBrk="1" hangingPunct="1"/>
            <a:r>
              <a:rPr lang="en-US" altLang="zh-CN" dirty="0" smtClean="0"/>
              <a:t>MMC/SD</a:t>
            </a:r>
            <a:r>
              <a:rPr lang="zh-CN" altLang="en-US" dirty="0" smtClean="0"/>
              <a:t>卡支持 </a:t>
            </a:r>
          </a:p>
          <a:p>
            <a:pPr eaLnBrk="1" hangingPunct="1"/>
            <a:r>
              <a:rPr lang="en-US" altLang="zh-CN" dirty="0" smtClean="0"/>
              <a:t>LED devices </a:t>
            </a:r>
          </a:p>
          <a:p>
            <a:pPr lvl="1" eaLnBrk="1" hangingPunct="1"/>
            <a:r>
              <a:rPr lang="zh-CN" altLang="en-US" dirty="0" smtClean="0"/>
              <a:t>发光二级管</a:t>
            </a:r>
            <a:r>
              <a:rPr lang="en-US" altLang="zh-CN" dirty="0" smtClean="0"/>
              <a:t>(LED)</a:t>
            </a:r>
            <a:r>
              <a:rPr lang="zh-CN" altLang="en-US" dirty="0" smtClean="0"/>
              <a:t>设备 </a:t>
            </a:r>
          </a:p>
          <a:p>
            <a:pPr eaLnBrk="1" hangingPunct="1"/>
            <a:r>
              <a:rPr lang="en-US" altLang="zh-CN" dirty="0" err="1" smtClean="0"/>
              <a:t>InfiniBand</a:t>
            </a:r>
            <a:r>
              <a:rPr lang="en-US" altLang="zh-CN" dirty="0" smtClean="0"/>
              <a:t> support </a:t>
            </a:r>
          </a:p>
          <a:p>
            <a:pPr lvl="1" eaLnBrk="1" hangingPunct="1"/>
            <a:r>
              <a:rPr lang="en-US" altLang="zh-CN" dirty="0" err="1" smtClean="0"/>
              <a:t>InfiniBand</a:t>
            </a:r>
            <a:r>
              <a:rPr lang="zh-CN" altLang="en-US" dirty="0" smtClean="0"/>
              <a:t>是一个通用的高性能</a:t>
            </a:r>
            <a:r>
              <a:rPr lang="en-US" altLang="zh-CN" dirty="0" smtClean="0"/>
              <a:t>I/O</a:t>
            </a:r>
            <a:r>
              <a:rPr lang="zh-CN" altLang="en-US" dirty="0" smtClean="0"/>
              <a:t>规范</a:t>
            </a:r>
            <a:r>
              <a:rPr lang="en-US" altLang="zh-CN" dirty="0" smtClean="0"/>
              <a:t>,</a:t>
            </a:r>
            <a:r>
              <a:rPr lang="zh-CN" altLang="en-US" dirty="0" smtClean="0"/>
              <a:t>它使得存储区域网中以更低的延时传输</a:t>
            </a:r>
            <a:r>
              <a:rPr lang="en-US" altLang="zh-CN" dirty="0" smtClean="0"/>
              <a:t>I/O</a:t>
            </a:r>
            <a:r>
              <a:rPr lang="zh-CN" altLang="en-US" dirty="0" smtClean="0"/>
              <a:t>消息和集群通讯消息并且提供很好的伸缩性</a:t>
            </a:r>
            <a:r>
              <a:rPr lang="en-US" altLang="zh-CN" dirty="0" smtClean="0"/>
              <a:t>.</a:t>
            </a:r>
            <a:r>
              <a:rPr lang="zh-CN" altLang="en-US" dirty="0" smtClean="0"/>
              <a:t>用于</a:t>
            </a:r>
            <a:r>
              <a:rPr lang="en-US" altLang="zh-CN" dirty="0" smtClean="0"/>
              <a:t>Linux</a:t>
            </a:r>
            <a:r>
              <a:rPr lang="zh-CN" altLang="en-US" dirty="0" smtClean="0"/>
              <a:t>服务器集群系统 </a:t>
            </a:r>
          </a:p>
          <a:p>
            <a:pPr eaLnBrk="1" hangingPunct="1"/>
            <a:r>
              <a:rPr lang="en-US" altLang="zh-CN" dirty="0" smtClean="0"/>
              <a:t>EDAC - error detection and reporting (RAS) </a:t>
            </a:r>
          </a:p>
          <a:p>
            <a:pPr lvl="1" eaLnBrk="1" hangingPunct="1"/>
            <a:r>
              <a:rPr lang="zh-CN" altLang="en-US" dirty="0" smtClean="0"/>
              <a:t>错误检测与纠正</a:t>
            </a:r>
            <a:r>
              <a:rPr lang="en-US" altLang="zh-CN" dirty="0" smtClean="0"/>
              <a:t>(EDAC)</a:t>
            </a:r>
            <a:r>
              <a:rPr lang="zh-CN" altLang="en-US" dirty="0" smtClean="0"/>
              <a:t>的目标是发现并报告甚至纠正在计算机系统中发生的错误</a:t>
            </a:r>
            <a:r>
              <a:rPr lang="en-US" altLang="zh-CN" dirty="0" smtClean="0"/>
              <a:t>,</a:t>
            </a:r>
            <a:r>
              <a:rPr lang="zh-CN" altLang="en-US" dirty="0" smtClean="0"/>
              <a:t>这些错误是由</a:t>
            </a:r>
            <a:r>
              <a:rPr lang="en-US" altLang="zh-CN" dirty="0" smtClean="0"/>
              <a:t>CPU</a:t>
            </a:r>
            <a:r>
              <a:rPr lang="zh-CN" altLang="en-US" dirty="0" smtClean="0"/>
              <a:t>或芯片组报告的底层错误</a:t>
            </a:r>
            <a:r>
              <a:rPr lang="en-US" altLang="zh-CN" dirty="0" smtClean="0"/>
              <a:t>(</a:t>
            </a:r>
            <a:r>
              <a:rPr lang="zh-CN" altLang="en-US" dirty="0" smtClean="0"/>
              <a:t>内存错误</a:t>
            </a:r>
            <a:r>
              <a:rPr lang="en-US" altLang="zh-CN" dirty="0" smtClean="0"/>
              <a:t>/</a:t>
            </a:r>
            <a:r>
              <a:rPr lang="zh-CN" altLang="en-US" dirty="0" smtClean="0"/>
              <a:t>缓存错误</a:t>
            </a:r>
            <a:r>
              <a:rPr lang="en-US" altLang="zh-CN" dirty="0" smtClean="0"/>
              <a:t>/PCI</a:t>
            </a:r>
            <a:r>
              <a:rPr lang="zh-CN" altLang="en-US" dirty="0" smtClean="0"/>
              <a:t>错误</a:t>
            </a:r>
            <a:r>
              <a:rPr lang="en-US" altLang="zh-CN" dirty="0" smtClean="0"/>
              <a:t>/</a:t>
            </a:r>
            <a:r>
              <a:rPr lang="zh-CN" altLang="en-US" dirty="0" smtClean="0"/>
              <a:t>温度过高</a:t>
            </a:r>
            <a:r>
              <a:rPr lang="en-US" altLang="zh-CN" dirty="0" smtClean="0"/>
              <a:t>,</a:t>
            </a:r>
            <a:r>
              <a:rPr lang="zh-CN" altLang="en-US" dirty="0" smtClean="0"/>
              <a:t>等等</a:t>
            </a:r>
            <a:r>
              <a:rPr lang="en-US" altLang="zh-CN" dirty="0" smtClean="0"/>
              <a:t>),</a:t>
            </a:r>
            <a:r>
              <a:rPr lang="zh-CN" altLang="en-US" dirty="0" smtClean="0"/>
              <a:t>建议选择</a:t>
            </a:r>
            <a:r>
              <a:rPr lang="en-US" altLang="zh-CN" dirty="0" smtClean="0"/>
              <a:t>.</a:t>
            </a:r>
            <a:r>
              <a:rPr lang="zh-CN" altLang="en-US" dirty="0" smtClean="0"/>
              <a:t>如果这些代码报告了一个错误</a:t>
            </a:r>
            <a:r>
              <a:rPr lang="en-US" altLang="zh-CN" dirty="0" smtClean="0"/>
              <a:t>,</a:t>
            </a:r>
            <a:r>
              <a:rPr lang="zh-CN" altLang="en-US" dirty="0" smtClean="0"/>
              <a:t>请到</a:t>
            </a:r>
            <a:r>
              <a:rPr lang="en-US" altLang="zh-CN" dirty="0" smtClean="0">
                <a:hlinkClick r:id="rId3"/>
              </a:rPr>
              <a:t>http://bluesmoke.sourceforge.net/</a:t>
            </a:r>
            <a:r>
              <a:rPr lang="zh-CN" altLang="en-US" dirty="0" smtClean="0"/>
              <a:t>和</a:t>
            </a:r>
            <a:r>
              <a:rPr lang="en-US" altLang="zh-CN" dirty="0" smtClean="0">
                <a:hlinkClick r:id="rId4"/>
              </a:rPr>
              <a:t>http://buttersideup.com/edacwiki</a:t>
            </a:r>
            <a:r>
              <a:rPr lang="zh-CN" altLang="en-US" dirty="0" smtClean="0"/>
              <a:t>查看更多信息 </a:t>
            </a:r>
          </a:p>
          <a:p>
            <a:pPr lvl="1" eaLnBrk="1" hangingPunct="1"/>
            <a:r>
              <a:rPr lang="en-US" altLang="zh-CN" dirty="0" smtClean="0"/>
              <a:t>Debugging </a:t>
            </a:r>
          </a:p>
          <a:p>
            <a:pPr lvl="2" eaLnBrk="1" hangingPunct="1"/>
            <a:r>
              <a:rPr lang="zh-CN" altLang="en-US" dirty="0" smtClean="0"/>
              <a:t>仅供调试使用 </a:t>
            </a:r>
          </a:p>
          <a:p>
            <a:pPr lvl="1" eaLnBrk="1" hangingPunct="1"/>
            <a:r>
              <a:rPr lang="en-US" altLang="zh-CN" dirty="0" smtClean="0"/>
              <a:t>Main Memory EDAC (Error Detection And Correction) reporting </a:t>
            </a:r>
          </a:p>
          <a:p>
            <a:pPr lvl="2" eaLnBrk="1" hangingPunct="1"/>
            <a:r>
              <a:rPr lang="zh-CN" altLang="en-US" dirty="0" smtClean="0"/>
              <a:t>一些系统能够检测和修正主内存中的错误</a:t>
            </a:r>
            <a:r>
              <a:rPr lang="en-US" altLang="zh-CN" dirty="0" smtClean="0"/>
              <a:t>,EDAC</a:t>
            </a:r>
            <a:r>
              <a:rPr lang="zh-CN" altLang="en-US" dirty="0" smtClean="0"/>
              <a:t>能够报告这些信息</a:t>
            </a:r>
            <a:r>
              <a:rPr lang="en-US" altLang="zh-CN" dirty="0" smtClean="0"/>
              <a:t>(EDAC</a:t>
            </a:r>
            <a:r>
              <a:rPr lang="zh-CN" altLang="en-US" dirty="0" smtClean="0"/>
              <a:t>自己检测到的或者根据</a:t>
            </a:r>
            <a:r>
              <a:rPr lang="en-US" altLang="zh-CN" dirty="0" smtClean="0"/>
              <a:t>ECC</a:t>
            </a:r>
            <a:r>
              <a:rPr lang="zh-CN" altLang="en-US" dirty="0" smtClean="0"/>
              <a:t>得到的</a:t>
            </a:r>
            <a:r>
              <a:rPr lang="en-US" altLang="zh-CN" dirty="0" smtClean="0"/>
              <a:t>).EDAC</a:t>
            </a:r>
            <a:r>
              <a:rPr lang="zh-CN" altLang="en-US" dirty="0" smtClean="0"/>
              <a:t>还会尽量检测这些错误发生在哪里以便于替换损坏的内存</a:t>
            </a:r>
            <a:r>
              <a:rPr lang="en-US" altLang="zh-CN" dirty="0" smtClean="0"/>
              <a:t>.</a:t>
            </a:r>
            <a:r>
              <a:rPr lang="zh-CN" altLang="en-US" dirty="0" smtClean="0"/>
              <a:t>建议选择并按照你实际使用的芯片组选取子项 </a:t>
            </a:r>
          </a:p>
          <a:p>
            <a:pPr lvl="1" eaLnBrk="1" hangingPunct="1"/>
            <a:r>
              <a:rPr lang="en-US" altLang="zh-CN" dirty="0" smtClean="0"/>
              <a:t>Error detecting method </a:t>
            </a:r>
          </a:p>
          <a:p>
            <a:pPr lvl="2" eaLnBrk="1" hangingPunct="1"/>
            <a:r>
              <a:rPr lang="zh-CN" altLang="en-US" dirty="0" smtClean="0"/>
              <a:t>错误检测方法</a:t>
            </a:r>
            <a:r>
              <a:rPr lang="en-US" altLang="zh-CN" dirty="0" smtClean="0"/>
              <a:t>,</a:t>
            </a:r>
            <a:r>
              <a:rPr lang="zh-CN" altLang="en-US" dirty="0" smtClean="0"/>
              <a:t>当前只有一个</a:t>
            </a:r>
            <a:r>
              <a:rPr lang="en-US" altLang="zh-CN" dirty="0" smtClean="0"/>
              <a:t>"Poll for errors"(</a:t>
            </a:r>
            <a:r>
              <a:rPr lang="zh-CN" altLang="en-US" dirty="0" smtClean="0"/>
              <a:t>错误轮询</a:t>
            </a:r>
            <a:r>
              <a:rPr lang="en-US" altLang="zh-CN" dirty="0" smtClean="0"/>
              <a:t>)</a:t>
            </a:r>
            <a:r>
              <a:rPr lang="zh-CN" altLang="en-US" dirty="0" smtClean="0"/>
              <a:t>可用 </a:t>
            </a:r>
          </a:p>
          <a:p>
            <a:pPr eaLnBrk="1" hangingPunct="1"/>
            <a:r>
              <a:rPr lang="en-US" altLang="zh-CN" dirty="0" smtClean="0"/>
              <a:t>Real Time Clock </a:t>
            </a:r>
          </a:p>
          <a:p>
            <a:pPr lvl="1" eaLnBrk="1" hangingPunct="1"/>
            <a:r>
              <a:rPr lang="zh-CN" altLang="en-US" dirty="0" smtClean="0"/>
              <a:t>所有的</a:t>
            </a:r>
            <a:r>
              <a:rPr lang="en-US" altLang="zh-CN" dirty="0" smtClean="0"/>
              <a:t>PC</a:t>
            </a:r>
            <a:r>
              <a:rPr lang="zh-CN" altLang="en-US" dirty="0" smtClean="0"/>
              <a:t>机主板都包含一个电池动力的实时时钟芯片</a:t>
            </a:r>
            <a:r>
              <a:rPr lang="en-US" altLang="zh-CN" dirty="0" smtClean="0"/>
              <a:t>,</a:t>
            </a:r>
            <a:r>
              <a:rPr lang="zh-CN" altLang="en-US" dirty="0" smtClean="0"/>
              <a:t>以便在断电后仍然能够继续保持时间</a:t>
            </a:r>
            <a:r>
              <a:rPr lang="en-US" altLang="zh-CN" dirty="0" smtClean="0"/>
              <a:t>,RTC</a:t>
            </a:r>
            <a:r>
              <a:rPr lang="zh-CN" altLang="en-US" dirty="0" smtClean="0"/>
              <a:t>通常与</a:t>
            </a:r>
            <a:r>
              <a:rPr lang="en-US" altLang="zh-CN" dirty="0" smtClean="0"/>
              <a:t>CMOS</a:t>
            </a:r>
            <a:r>
              <a:rPr lang="zh-CN" altLang="en-US" dirty="0" smtClean="0"/>
              <a:t>集成在一起</a:t>
            </a:r>
            <a:r>
              <a:rPr lang="en-US" altLang="zh-CN" dirty="0" smtClean="0"/>
              <a:t>,</a:t>
            </a:r>
            <a:r>
              <a:rPr lang="zh-CN" altLang="en-US" dirty="0" smtClean="0"/>
              <a:t>因此</a:t>
            </a:r>
            <a:r>
              <a:rPr lang="en-US" altLang="zh-CN" dirty="0" smtClean="0"/>
              <a:t>BIOS</a:t>
            </a:r>
            <a:r>
              <a:rPr lang="zh-CN" altLang="en-US" dirty="0" smtClean="0"/>
              <a:t>可以从中读取当前时间 </a:t>
            </a:r>
          </a:p>
          <a:p>
            <a:pPr lvl="1" eaLnBrk="1" hangingPunct="1"/>
            <a:r>
              <a:rPr lang="en-US" altLang="zh-CN" dirty="0" smtClean="0"/>
              <a:t>RTC class </a:t>
            </a:r>
          </a:p>
          <a:p>
            <a:pPr lvl="2" eaLnBrk="1" hangingPunct="1"/>
            <a:r>
              <a:rPr lang="zh-CN" altLang="en-US" dirty="0" smtClean="0"/>
              <a:t>通用</a:t>
            </a:r>
            <a:r>
              <a:rPr lang="en-US" altLang="zh-CN" dirty="0" smtClean="0"/>
              <a:t>RTC</a:t>
            </a:r>
            <a:r>
              <a:rPr lang="zh-CN" altLang="en-US" dirty="0" smtClean="0"/>
              <a:t>类支持</a:t>
            </a:r>
            <a:r>
              <a:rPr lang="en-US" altLang="zh-CN" dirty="0" smtClean="0"/>
              <a:t>,</a:t>
            </a:r>
            <a:r>
              <a:rPr lang="zh-CN" altLang="en-US" dirty="0" smtClean="0"/>
              <a:t>选中此项后你就可以在操作系统中使用一个或多个</a:t>
            </a:r>
            <a:r>
              <a:rPr lang="en-US" altLang="zh-CN" dirty="0" smtClean="0"/>
              <a:t>RTC</a:t>
            </a:r>
            <a:r>
              <a:rPr lang="zh-CN" altLang="en-US" dirty="0" smtClean="0"/>
              <a:t>设备</a:t>
            </a:r>
            <a:r>
              <a:rPr lang="en-US" altLang="zh-CN" dirty="0" smtClean="0"/>
              <a:t>(</a:t>
            </a:r>
            <a:r>
              <a:rPr lang="zh-CN" altLang="en-US" dirty="0" smtClean="0"/>
              <a:t>你还必须从下面启用一个或多个</a:t>
            </a:r>
            <a:r>
              <a:rPr lang="en-US" altLang="zh-CN" dirty="0" smtClean="0"/>
              <a:t>RTC</a:t>
            </a:r>
            <a:r>
              <a:rPr lang="zh-CN" altLang="en-US" dirty="0" smtClean="0"/>
              <a:t>接口</a:t>
            </a:r>
            <a:r>
              <a:rPr lang="en-US" altLang="zh-CN" dirty="0" smtClean="0"/>
              <a:t>) </a:t>
            </a:r>
          </a:p>
          <a:p>
            <a:pPr lvl="2" eaLnBrk="1" hangingPunct="1"/>
            <a:r>
              <a:rPr lang="en-US" altLang="zh-CN" dirty="0" smtClean="0"/>
              <a:t>Set system time from RTC on startup </a:t>
            </a:r>
          </a:p>
          <a:p>
            <a:pPr lvl="3" eaLnBrk="1" hangingPunct="1"/>
            <a:r>
              <a:rPr lang="zh-CN" altLang="en-US" dirty="0" smtClean="0"/>
              <a:t>系统启动时使用从指定的</a:t>
            </a:r>
            <a:r>
              <a:rPr lang="en-US" altLang="zh-CN" dirty="0" smtClean="0"/>
              <a:t>RTC</a:t>
            </a:r>
            <a:r>
              <a:rPr lang="zh-CN" altLang="en-US" dirty="0" smtClean="0"/>
              <a:t>设备中读取的时间来设定系统时间</a:t>
            </a:r>
            <a:r>
              <a:rPr lang="en-US" altLang="zh-CN" dirty="0" smtClean="0"/>
              <a:t>,</a:t>
            </a:r>
            <a:r>
              <a:rPr lang="zh-CN" altLang="en-US" dirty="0" smtClean="0"/>
              <a:t>通常这将有助于避免不必要的文件系统检测程序</a:t>
            </a:r>
            <a:r>
              <a:rPr lang="en-US" altLang="zh-CN" dirty="0" smtClean="0"/>
              <a:t>(</a:t>
            </a:r>
            <a:r>
              <a:rPr lang="en-US" altLang="zh-CN" dirty="0" err="1" smtClean="0"/>
              <a:t>fsck</a:t>
            </a:r>
            <a:r>
              <a:rPr lang="en-US" altLang="zh-CN" dirty="0" smtClean="0"/>
              <a:t>)</a:t>
            </a:r>
            <a:r>
              <a:rPr lang="zh-CN" altLang="en-US" dirty="0" smtClean="0"/>
              <a:t>的运行</a:t>
            </a:r>
            <a:r>
              <a:rPr lang="en-US" altLang="zh-CN" dirty="0" smtClean="0"/>
              <a:t>,</a:t>
            </a:r>
            <a:r>
              <a:rPr lang="zh-CN" altLang="en-US" dirty="0" smtClean="0"/>
              <a:t>建议选择 </a:t>
            </a:r>
          </a:p>
          <a:p>
            <a:pPr lvl="3" eaLnBrk="1" hangingPunct="1"/>
            <a:r>
              <a:rPr lang="en-US" altLang="zh-CN" dirty="0" smtClean="0"/>
              <a:t>The RTC to read the time from </a:t>
            </a:r>
          </a:p>
          <a:p>
            <a:pPr lvl="4" eaLnBrk="1" hangingPunct="1"/>
            <a:r>
              <a:rPr lang="zh-CN" altLang="en-US" dirty="0" smtClean="0"/>
              <a:t>指定具体从哪个</a:t>
            </a:r>
            <a:r>
              <a:rPr lang="en-US" altLang="zh-CN" dirty="0" smtClean="0"/>
              <a:t>RTC</a:t>
            </a:r>
            <a:r>
              <a:rPr lang="zh-CN" altLang="en-US" dirty="0" smtClean="0"/>
              <a:t>设备中读取时间 </a:t>
            </a:r>
          </a:p>
          <a:p>
            <a:pPr lvl="2" eaLnBrk="1" hangingPunct="1"/>
            <a:r>
              <a:rPr lang="en-US" altLang="zh-CN" dirty="0" smtClean="0"/>
              <a:t>RTC debug support </a:t>
            </a:r>
          </a:p>
          <a:p>
            <a:pPr lvl="3" eaLnBrk="1" hangingPunct="1"/>
            <a:r>
              <a:rPr lang="zh-CN" altLang="en-US" dirty="0" smtClean="0"/>
              <a:t>仅供调试使用 </a:t>
            </a:r>
          </a:p>
          <a:p>
            <a:pPr lvl="2" eaLnBrk="1" hangingPunct="1"/>
            <a:r>
              <a:rPr lang="en-US" altLang="zh-CN" dirty="0" err="1" smtClean="0"/>
              <a:t>sysfs</a:t>
            </a:r>
            <a:r>
              <a:rPr lang="en-US" altLang="zh-CN" dirty="0" smtClean="0"/>
              <a:t> </a:t>
            </a:r>
          </a:p>
          <a:p>
            <a:pPr lvl="3" eaLnBrk="1" hangingPunct="1"/>
            <a:r>
              <a:rPr lang="zh-CN" altLang="en-US" dirty="0" smtClean="0"/>
              <a:t>允许通过</a:t>
            </a:r>
            <a:r>
              <a:rPr lang="en-US" altLang="zh-CN" dirty="0" err="1" smtClean="0"/>
              <a:t>sysfs</a:t>
            </a:r>
            <a:r>
              <a:rPr lang="zh-CN" altLang="en-US" dirty="0" smtClean="0"/>
              <a:t>接口使用</a:t>
            </a:r>
            <a:r>
              <a:rPr lang="en-US" altLang="zh-CN" dirty="0" smtClean="0"/>
              <a:t>RTC,</a:t>
            </a:r>
            <a:r>
              <a:rPr lang="zh-CN" altLang="en-US" dirty="0" smtClean="0"/>
              <a:t>允许多个</a:t>
            </a:r>
            <a:r>
              <a:rPr lang="en-US" altLang="zh-CN" dirty="0" smtClean="0"/>
              <a:t>RTC</a:t>
            </a:r>
            <a:r>
              <a:rPr lang="zh-CN" altLang="en-US" dirty="0" smtClean="0"/>
              <a:t>设备</a:t>
            </a:r>
            <a:r>
              <a:rPr lang="en-US" altLang="zh-CN" dirty="0" smtClean="0"/>
              <a:t>,</a:t>
            </a:r>
            <a:r>
              <a:rPr lang="zh-CN" altLang="en-US" dirty="0" smtClean="0"/>
              <a:t>也就是</a:t>
            </a:r>
            <a:r>
              <a:rPr lang="en-US" altLang="zh-CN" dirty="0" smtClean="0"/>
              <a:t>/sys/class/</a:t>
            </a:r>
            <a:r>
              <a:rPr lang="en-US" altLang="zh-CN" dirty="0" err="1" smtClean="0"/>
              <a:t>rtc</a:t>
            </a:r>
            <a:r>
              <a:rPr lang="en-US" altLang="zh-CN" dirty="0" smtClean="0"/>
              <a:t>/rtc0~N </a:t>
            </a:r>
          </a:p>
          <a:p>
            <a:pPr lvl="2" eaLnBrk="1" hangingPunct="1"/>
            <a:r>
              <a:rPr lang="en-US" altLang="zh-CN" dirty="0" smtClean="0"/>
              <a:t>proc </a:t>
            </a:r>
          </a:p>
          <a:p>
            <a:pPr lvl="3" eaLnBrk="1" hangingPunct="1"/>
            <a:r>
              <a:rPr lang="zh-CN" altLang="en-US" dirty="0" smtClean="0"/>
              <a:t>允许通过</a:t>
            </a:r>
            <a:r>
              <a:rPr lang="en-US" altLang="zh-CN" dirty="0" smtClean="0"/>
              <a:t>proc</a:t>
            </a:r>
            <a:r>
              <a:rPr lang="zh-CN" altLang="en-US" dirty="0" smtClean="0"/>
              <a:t>接口使用</a:t>
            </a:r>
            <a:r>
              <a:rPr lang="en-US" altLang="zh-CN" dirty="0" smtClean="0"/>
              <a:t>RTC,</a:t>
            </a:r>
            <a:r>
              <a:rPr lang="zh-CN" altLang="en-US" dirty="0" smtClean="0"/>
              <a:t>仅允许一个</a:t>
            </a:r>
            <a:r>
              <a:rPr lang="en-US" altLang="zh-CN" dirty="0" smtClean="0"/>
              <a:t>RTC</a:t>
            </a:r>
            <a:r>
              <a:rPr lang="zh-CN" altLang="en-US" dirty="0" smtClean="0"/>
              <a:t>设备</a:t>
            </a:r>
            <a:r>
              <a:rPr lang="en-US" altLang="zh-CN" dirty="0" smtClean="0"/>
              <a:t>,</a:t>
            </a:r>
            <a:r>
              <a:rPr lang="zh-CN" altLang="en-US" dirty="0" smtClean="0"/>
              <a:t>也就是</a:t>
            </a:r>
            <a:r>
              <a:rPr lang="en-US" altLang="zh-CN" dirty="0" smtClean="0"/>
              <a:t>/proc/driver/</a:t>
            </a:r>
            <a:r>
              <a:rPr lang="en-US" altLang="zh-CN" dirty="0" err="1" smtClean="0"/>
              <a:t>rtc</a:t>
            </a:r>
            <a:r>
              <a:rPr lang="en-US" altLang="zh-CN" dirty="0" smtClean="0"/>
              <a:t> </a:t>
            </a:r>
          </a:p>
          <a:p>
            <a:pPr lvl="2" eaLnBrk="1" hangingPunct="1"/>
            <a:r>
              <a:rPr lang="en-US" altLang="zh-CN" dirty="0" smtClean="0"/>
              <a:t>dev </a:t>
            </a:r>
          </a:p>
          <a:p>
            <a:pPr lvl="3" eaLnBrk="1" hangingPunct="1"/>
            <a:r>
              <a:rPr lang="zh-CN" altLang="en-US" dirty="0" smtClean="0"/>
              <a:t>允许通过</a:t>
            </a:r>
            <a:r>
              <a:rPr lang="en-US" altLang="zh-CN" dirty="0" smtClean="0"/>
              <a:t>dev</a:t>
            </a:r>
            <a:r>
              <a:rPr lang="zh-CN" altLang="en-US" dirty="0" smtClean="0"/>
              <a:t>接口使用</a:t>
            </a:r>
            <a:r>
              <a:rPr lang="en-US" altLang="zh-CN" dirty="0" smtClean="0"/>
              <a:t>RTC,</a:t>
            </a:r>
            <a:r>
              <a:rPr lang="zh-CN" altLang="en-US" dirty="0" smtClean="0"/>
              <a:t>允许多个</a:t>
            </a:r>
            <a:r>
              <a:rPr lang="en-US" altLang="zh-CN" dirty="0" smtClean="0"/>
              <a:t>RTC</a:t>
            </a:r>
            <a:r>
              <a:rPr lang="zh-CN" altLang="en-US" dirty="0" smtClean="0"/>
              <a:t>设备</a:t>
            </a:r>
            <a:r>
              <a:rPr lang="en-US" altLang="zh-CN" dirty="0" smtClean="0"/>
              <a:t>,</a:t>
            </a:r>
            <a:r>
              <a:rPr lang="zh-CN" altLang="en-US" dirty="0" smtClean="0"/>
              <a:t>也就是</a:t>
            </a:r>
            <a:r>
              <a:rPr lang="en-US" altLang="zh-CN" dirty="0" smtClean="0"/>
              <a:t>"</a:t>
            </a:r>
            <a:r>
              <a:rPr lang="en-US" altLang="zh-CN" dirty="0" err="1" smtClean="0"/>
              <a:t>udev</a:t>
            </a:r>
            <a:r>
              <a:rPr lang="en-US" altLang="zh-CN" dirty="0" smtClean="0"/>
              <a:t>"</a:t>
            </a:r>
            <a:r>
              <a:rPr lang="zh-CN" altLang="en-US" dirty="0" smtClean="0"/>
              <a:t>设置的</a:t>
            </a:r>
            <a:r>
              <a:rPr lang="en-US" altLang="zh-CN" dirty="0" smtClean="0"/>
              <a:t>/dev/rtc0~N,</a:t>
            </a:r>
            <a:r>
              <a:rPr lang="zh-CN" altLang="en-US" dirty="0" smtClean="0"/>
              <a:t>建议你建立一个指向其中之一的软连接</a:t>
            </a:r>
            <a:r>
              <a:rPr lang="en-US" altLang="zh-CN" dirty="0" smtClean="0"/>
              <a:t>/dev/</a:t>
            </a:r>
            <a:r>
              <a:rPr lang="en-US" altLang="zh-CN" dirty="0" err="1" smtClean="0"/>
              <a:t>rtc</a:t>
            </a:r>
            <a:r>
              <a:rPr lang="en-US" altLang="zh-CN" dirty="0" smtClean="0"/>
              <a:t>,</a:t>
            </a:r>
            <a:r>
              <a:rPr lang="zh-CN" altLang="en-US" dirty="0" smtClean="0"/>
              <a:t>某些程序</a:t>
            </a:r>
            <a:r>
              <a:rPr lang="en-US" altLang="zh-CN" dirty="0" smtClean="0"/>
              <a:t>(</a:t>
            </a:r>
            <a:r>
              <a:rPr lang="zh-CN" altLang="en-US" dirty="0" smtClean="0"/>
              <a:t>比如</a:t>
            </a:r>
            <a:r>
              <a:rPr lang="en-US" altLang="zh-CN" dirty="0" err="1" smtClean="0"/>
              <a:t>hwclock</a:t>
            </a:r>
            <a:r>
              <a:rPr lang="en-US" altLang="zh-CN" dirty="0" smtClean="0"/>
              <a:t>)</a:t>
            </a:r>
            <a:r>
              <a:rPr lang="zh-CN" altLang="en-US" dirty="0" smtClean="0"/>
              <a:t>需要使用</a:t>
            </a:r>
            <a:r>
              <a:rPr lang="en-US" altLang="zh-CN" dirty="0" smtClean="0"/>
              <a:t>/dev/</a:t>
            </a:r>
            <a:r>
              <a:rPr lang="en-US" altLang="zh-CN" dirty="0" err="1" smtClean="0"/>
              <a:t>rtc</a:t>
            </a:r>
            <a:r>
              <a:rPr lang="en-US" altLang="zh-CN" dirty="0" smtClean="0"/>
              <a:t> </a:t>
            </a:r>
          </a:p>
          <a:p>
            <a:pPr lvl="3" eaLnBrk="1" hangingPunct="1"/>
            <a:r>
              <a:rPr lang="en-US" altLang="zh-CN" dirty="0" smtClean="0"/>
              <a:t>RTC UIE emulation on dev interface </a:t>
            </a:r>
          </a:p>
          <a:p>
            <a:pPr lvl="4" eaLnBrk="1" hangingPunct="1"/>
            <a:r>
              <a:rPr lang="zh-CN" altLang="en-US" dirty="0" smtClean="0"/>
              <a:t>如果底层</a:t>
            </a:r>
            <a:r>
              <a:rPr lang="en-US" altLang="zh-CN" dirty="0" err="1" smtClean="0"/>
              <a:t>rtc</a:t>
            </a:r>
            <a:r>
              <a:rPr lang="zh-CN" altLang="en-US" dirty="0" smtClean="0"/>
              <a:t>芯片驱动没有提供</a:t>
            </a:r>
            <a:r>
              <a:rPr lang="en-US" altLang="zh-CN" dirty="0" smtClean="0"/>
              <a:t>RTC_UIE</a:t>
            </a:r>
            <a:r>
              <a:rPr lang="zh-CN" altLang="en-US" dirty="0" smtClean="0"/>
              <a:t>就仿真一个</a:t>
            </a:r>
            <a:r>
              <a:rPr lang="en-US" altLang="zh-CN" dirty="0" smtClean="0"/>
              <a:t>RTC_UIE.</a:t>
            </a:r>
            <a:r>
              <a:rPr lang="zh-CN" altLang="en-US" dirty="0" smtClean="0"/>
              <a:t>那些请求将产生每秒一次的更新请求以用来同步</a:t>
            </a:r>
            <a:r>
              <a:rPr lang="en-US" altLang="zh-CN" dirty="0" smtClean="0"/>
              <a:t>[</a:t>
            </a:r>
            <a:r>
              <a:rPr lang="zh-CN" altLang="en-US" dirty="0" smtClean="0"/>
              <a:t>这个选项的意思我也搞不清楚究竟时啥意思</a:t>
            </a:r>
            <a:r>
              <a:rPr lang="en-US" altLang="zh-CN" dirty="0" smtClean="0"/>
              <a:t>,</a:t>
            </a:r>
            <a:r>
              <a:rPr lang="zh-CN" altLang="en-US" dirty="0" smtClean="0"/>
              <a:t>翻译的也可能有误</a:t>
            </a:r>
            <a:r>
              <a:rPr lang="en-US" altLang="zh-CN" dirty="0" smtClean="0"/>
              <a:t>] </a:t>
            </a:r>
          </a:p>
          <a:p>
            <a:pPr lvl="2" eaLnBrk="1" hangingPunct="1"/>
            <a:r>
              <a:rPr lang="en-US" altLang="zh-CN" dirty="0" smtClean="0"/>
              <a:t>{</a:t>
            </a:r>
            <a:r>
              <a:rPr lang="zh-CN" altLang="en-US" dirty="0" smtClean="0"/>
              <a:t>此处省略的</a:t>
            </a:r>
            <a:r>
              <a:rPr lang="en-US" altLang="zh-CN" dirty="0" smtClean="0"/>
              <a:t>RTC</a:t>
            </a:r>
            <a:r>
              <a:rPr lang="zh-CN" altLang="en-US" dirty="0" smtClean="0"/>
              <a:t>驱动请按照自己实际使用的</a:t>
            </a:r>
            <a:r>
              <a:rPr lang="en-US" altLang="zh-CN" dirty="0" smtClean="0"/>
              <a:t>RTC</a:t>
            </a:r>
            <a:r>
              <a:rPr lang="zh-CN" altLang="en-US" dirty="0" smtClean="0"/>
              <a:t>芯片进行选择</a:t>
            </a:r>
            <a:r>
              <a:rPr lang="en-US" altLang="zh-CN" dirty="0" smtClean="0"/>
              <a:t>} </a:t>
            </a:r>
          </a:p>
          <a:p>
            <a:pPr eaLnBrk="1" hangingPunct="1"/>
            <a:r>
              <a:rPr lang="en-US" altLang="zh-CN" dirty="0" smtClean="0"/>
              <a:t>DMA Engine support </a:t>
            </a:r>
          </a:p>
          <a:p>
            <a:pPr lvl="1" eaLnBrk="1" hangingPunct="1"/>
            <a:r>
              <a:rPr lang="zh-CN" altLang="en-US" dirty="0" smtClean="0"/>
              <a:t>从</a:t>
            </a:r>
            <a:r>
              <a:rPr lang="en-US" altLang="zh-CN" dirty="0" smtClean="0"/>
              <a:t>Intel </a:t>
            </a:r>
            <a:r>
              <a:rPr lang="en-US" altLang="zh-CN" dirty="0" err="1" smtClean="0"/>
              <a:t>Bensley</a:t>
            </a:r>
            <a:r>
              <a:rPr lang="zh-CN" altLang="en-US" dirty="0" smtClean="0"/>
              <a:t>双核服务器平台开始引入的数据移动加速</a:t>
            </a:r>
            <a:r>
              <a:rPr lang="en-US" altLang="zh-CN" dirty="0" smtClean="0"/>
              <a:t>(Data Movement Acceleration)</a:t>
            </a:r>
            <a:r>
              <a:rPr lang="zh-CN" altLang="en-US" dirty="0" smtClean="0"/>
              <a:t>引擎</a:t>
            </a:r>
            <a:r>
              <a:rPr lang="en-US" altLang="zh-CN" dirty="0" smtClean="0"/>
              <a:t>,</a:t>
            </a:r>
            <a:r>
              <a:rPr lang="zh-CN" altLang="en-US" dirty="0" smtClean="0"/>
              <a:t>它将某些传输数据的操作从</a:t>
            </a:r>
            <a:r>
              <a:rPr lang="en-US" altLang="zh-CN" dirty="0" smtClean="0"/>
              <a:t>CPU</a:t>
            </a:r>
            <a:r>
              <a:rPr lang="zh-CN" altLang="en-US" dirty="0" smtClean="0"/>
              <a:t>转移到专用硬件</a:t>
            </a:r>
            <a:r>
              <a:rPr lang="en-US" altLang="zh-CN" dirty="0" smtClean="0"/>
              <a:t>,</a:t>
            </a:r>
            <a:r>
              <a:rPr lang="zh-CN" altLang="en-US" dirty="0" smtClean="0"/>
              <a:t>从而可以进行异步传输并减轻</a:t>
            </a:r>
            <a:r>
              <a:rPr lang="en-US" altLang="zh-CN" dirty="0" smtClean="0"/>
              <a:t>CPU</a:t>
            </a:r>
            <a:r>
              <a:rPr lang="zh-CN" altLang="en-US" dirty="0" smtClean="0"/>
              <a:t>负载</a:t>
            </a:r>
            <a:r>
              <a:rPr lang="en-US" altLang="zh-CN" dirty="0" smtClean="0"/>
              <a:t>.Intel</a:t>
            </a:r>
            <a:r>
              <a:rPr lang="zh-CN" altLang="en-US" dirty="0" smtClean="0"/>
              <a:t>已将此项技术变为开放的标准</a:t>
            </a:r>
            <a:r>
              <a:rPr lang="en-US" altLang="zh-CN" dirty="0" smtClean="0"/>
              <a:t>,</a:t>
            </a:r>
            <a:r>
              <a:rPr lang="zh-CN" altLang="en-US" dirty="0" smtClean="0"/>
              <a:t>将来应当会有更多的厂商支持 </a:t>
            </a:r>
          </a:p>
          <a:p>
            <a:pPr lvl="1" eaLnBrk="1" hangingPunct="1"/>
            <a:r>
              <a:rPr lang="en-US" altLang="zh-CN" dirty="0" smtClean="0"/>
              <a:t>Network: TCP receive copy offload </a:t>
            </a:r>
          </a:p>
          <a:p>
            <a:pPr lvl="2" eaLnBrk="1" hangingPunct="1"/>
            <a:r>
              <a:rPr lang="zh-CN" altLang="en-US" dirty="0" smtClean="0"/>
              <a:t>通过在网络栈中利用</a:t>
            </a:r>
            <a:r>
              <a:rPr lang="en-US" altLang="zh-CN" dirty="0" smtClean="0"/>
              <a:t>DMA</a:t>
            </a:r>
            <a:r>
              <a:rPr lang="zh-CN" altLang="en-US" dirty="0" smtClean="0"/>
              <a:t>引擎来减少接收数据包时的</a:t>
            </a:r>
            <a:r>
              <a:rPr lang="en-US" altLang="zh-CN" dirty="0" smtClean="0"/>
              <a:t>copy-to-user</a:t>
            </a:r>
            <a:r>
              <a:rPr lang="zh-CN" altLang="en-US" dirty="0" smtClean="0"/>
              <a:t>操作以释放</a:t>
            </a:r>
            <a:r>
              <a:rPr lang="en-US" altLang="zh-CN" dirty="0" smtClean="0"/>
              <a:t>CPU</a:t>
            </a:r>
            <a:r>
              <a:rPr lang="zh-CN" altLang="en-US" dirty="0" smtClean="0"/>
              <a:t>资源</a:t>
            </a:r>
            <a:r>
              <a:rPr lang="en-US" altLang="zh-CN" dirty="0" smtClean="0"/>
              <a:t>,</a:t>
            </a:r>
            <a:r>
              <a:rPr lang="zh-CN" altLang="en-US" dirty="0" smtClean="0"/>
              <a:t>这是</a:t>
            </a:r>
            <a:r>
              <a:rPr lang="en-US" altLang="zh-CN" dirty="0" smtClean="0"/>
              <a:t>DMA</a:t>
            </a:r>
            <a:r>
              <a:rPr lang="zh-CN" altLang="en-US" dirty="0" smtClean="0"/>
              <a:t>引擎目前最主要的用途 </a:t>
            </a:r>
          </a:p>
          <a:p>
            <a:pPr lvl="1" eaLnBrk="1" hangingPunct="1"/>
            <a:r>
              <a:rPr lang="en-US" altLang="zh-CN" dirty="0" smtClean="0"/>
              <a:t>Intel I/OAT DMA support</a:t>
            </a:r>
          </a:p>
          <a:p>
            <a:pPr eaLnBrk="1" hangingPunct="1"/>
            <a:endParaRPr lang="en-US" altLang="zh-CN"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27C4F04E-BF9E-4397-9EA4-EB13EBDB8917}" type="slidenum">
              <a:rPr lang="en-US" altLang="zh-CN" smtClean="0"/>
              <a:pPr/>
              <a:t>25</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Text Box 3"/>
          <p:cNvSpPr>
            <a:spLocks noGrp="1" noChangeArrowheads="1"/>
          </p:cNvSpPr>
          <p:nvPr>
            <p:ph type="body" idx="1"/>
          </p:nvPr>
        </p:nvSpPr>
        <p:spPr>
          <a:noFill/>
        </p:spPr>
        <p:txBody>
          <a:bodyPr wrap="none" anchor="ctr"/>
          <a:lstStyle/>
          <a:p>
            <a:pPr eaLnBrk="1" hangingPunct="1"/>
            <a:r>
              <a:rPr lang="en-US" altLang="zh-CN" smtClean="0"/>
              <a:t>Second extended fs support </a:t>
            </a:r>
          </a:p>
          <a:p>
            <a:pPr lvl="1" eaLnBrk="1" hangingPunct="1"/>
            <a:r>
              <a:rPr lang="en-US" altLang="zh-CN" smtClean="0"/>
              <a:t>Ext2</a:t>
            </a:r>
            <a:r>
              <a:rPr lang="zh-CN" altLang="en-US" smtClean="0"/>
              <a:t>文件系统是</a:t>
            </a:r>
            <a:r>
              <a:rPr lang="en-US" altLang="zh-CN" smtClean="0"/>
              <a:t>Linux</a:t>
            </a:r>
            <a:r>
              <a:rPr lang="zh-CN" altLang="en-US" smtClean="0"/>
              <a:t>的标准文件系统</a:t>
            </a:r>
            <a:r>
              <a:rPr lang="en-US" altLang="zh-CN" smtClean="0"/>
              <a:t>,</a:t>
            </a:r>
            <a:r>
              <a:rPr lang="zh-CN" altLang="en-US" smtClean="0"/>
              <a:t>擅长处理稀疏文件 </a:t>
            </a:r>
          </a:p>
          <a:p>
            <a:pPr lvl="1" eaLnBrk="1" hangingPunct="1"/>
            <a:r>
              <a:rPr lang="en-US" altLang="zh-CN" smtClean="0"/>
              <a:t>Ext2 extended attributes </a:t>
            </a:r>
          </a:p>
          <a:p>
            <a:pPr lvl="2" eaLnBrk="1" hangingPunct="1"/>
            <a:r>
              <a:rPr lang="en-US" altLang="zh-CN" smtClean="0"/>
              <a:t>Ext2</a:t>
            </a:r>
            <a:r>
              <a:rPr lang="zh-CN" altLang="en-US" smtClean="0"/>
              <a:t>文件系统扩展属性</a:t>
            </a:r>
            <a:r>
              <a:rPr lang="en-US" altLang="zh-CN" smtClean="0"/>
              <a:t>(</a:t>
            </a:r>
            <a:r>
              <a:rPr lang="zh-CN" altLang="en-US" smtClean="0"/>
              <a:t>与</a:t>
            </a:r>
            <a:r>
              <a:rPr lang="en-US" altLang="zh-CN" smtClean="0"/>
              <a:t>inode</a:t>
            </a:r>
            <a:r>
              <a:rPr lang="zh-CN" altLang="en-US" smtClean="0"/>
              <a:t>关联的</a:t>
            </a:r>
            <a:r>
              <a:rPr lang="en-US" altLang="zh-CN" smtClean="0"/>
              <a:t>name:value</a:t>
            </a:r>
            <a:r>
              <a:rPr lang="zh-CN" altLang="en-US" smtClean="0"/>
              <a:t>对</a:t>
            </a:r>
            <a:r>
              <a:rPr lang="en-US" altLang="zh-CN" smtClean="0"/>
              <a:t>)</a:t>
            </a:r>
            <a:r>
              <a:rPr lang="zh-CN" altLang="en-US" smtClean="0"/>
              <a:t>支持 </a:t>
            </a:r>
          </a:p>
          <a:p>
            <a:pPr lvl="2" eaLnBrk="1" hangingPunct="1"/>
            <a:r>
              <a:rPr lang="en-US" altLang="zh-CN" smtClean="0"/>
              <a:t>Ext2 POSIX Access Control Lists </a:t>
            </a:r>
          </a:p>
          <a:p>
            <a:pPr lvl="3" eaLnBrk="1" hangingPunct="1"/>
            <a:r>
              <a:rPr lang="en-US" altLang="zh-CN" smtClean="0"/>
              <a:t>POSIX ACL(</a:t>
            </a:r>
            <a:r>
              <a:rPr lang="zh-CN" altLang="en-US" smtClean="0"/>
              <a:t>访问控制列表</a:t>
            </a:r>
            <a:r>
              <a:rPr lang="en-US" altLang="zh-CN" smtClean="0"/>
              <a:t>)</a:t>
            </a:r>
            <a:r>
              <a:rPr lang="zh-CN" altLang="en-US" smtClean="0"/>
              <a:t>支持</a:t>
            </a:r>
            <a:r>
              <a:rPr lang="en-US" altLang="zh-CN" smtClean="0"/>
              <a:t>,</a:t>
            </a:r>
            <a:r>
              <a:rPr lang="zh-CN" altLang="en-US" smtClean="0"/>
              <a:t>可以更精细的针对每个用户进行访问控制</a:t>
            </a:r>
            <a:r>
              <a:rPr lang="en-US" altLang="zh-CN" smtClean="0"/>
              <a:t>,</a:t>
            </a:r>
            <a:r>
              <a:rPr lang="zh-CN" altLang="en-US" smtClean="0"/>
              <a:t>需要外部库和程序的支持 </a:t>
            </a:r>
          </a:p>
          <a:p>
            <a:pPr lvl="2" eaLnBrk="1" hangingPunct="1"/>
            <a:r>
              <a:rPr lang="en-US" altLang="zh-CN" smtClean="0"/>
              <a:t>Ext2 Security Labels </a:t>
            </a:r>
          </a:p>
          <a:p>
            <a:pPr lvl="3" eaLnBrk="1" hangingPunct="1"/>
            <a:r>
              <a:rPr lang="zh-CN" altLang="en-US" smtClean="0"/>
              <a:t>安全标签允许选择使用不同的安全模型实现</a:t>
            </a:r>
            <a:r>
              <a:rPr lang="en-US" altLang="zh-CN" smtClean="0"/>
              <a:t>(</a:t>
            </a:r>
            <a:r>
              <a:rPr lang="zh-CN" altLang="en-US" smtClean="0"/>
              <a:t>如</a:t>
            </a:r>
            <a:r>
              <a:rPr lang="en-US" altLang="zh-CN" smtClean="0"/>
              <a:t>SELinux)</a:t>
            </a:r>
            <a:r>
              <a:rPr lang="zh-CN" altLang="en-US" smtClean="0"/>
              <a:t>的访问控制模型</a:t>
            </a:r>
            <a:r>
              <a:rPr lang="en-US" altLang="zh-CN" smtClean="0"/>
              <a:t>,</a:t>
            </a:r>
            <a:r>
              <a:rPr lang="zh-CN" altLang="en-US" smtClean="0"/>
              <a:t>如果你没有使用需要扩展属性的安全模型就别选 </a:t>
            </a:r>
          </a:p>
          <a:p>
            <a:pPr lvl="1" eaLnBrk="1" hangingPunct="1"/>
            <a:r>
              <a:rPr lang="en-US" altLang="zh-CN" smtClean="0"/>
              <a:t>Ext2 execute in place support </a:t>
            </a:r>
          </a:p>
          <a:p>
            <a:pPr lvl="2" eaLnBrk="1" hangingPunct="1"/>
            <a:r>
              <a:rPr lang="zh-CN" altLang="en-US" smtClean="0"/>
              <a:t>程序在写入存储介质时就已经分配好运行时的地址</a:t>
            </a:r>
            <a:r>
              <a:rPr lang="en-US" altLang="zh-CN" smtClean="0"/>
              <a:t>,</a:t>
            </a:r>
            <a:r>
              <a:rPr lang="zh-CN" altLang="en-US" smtClean="0"/>
              <a:t>因此不需要载入内存即可在芯片内执行</a:t>
            </a:r>
            <a:r>
              <a:rPr lang="en-US" altLang="zh-CN" smtClean="0"/>
              <a:t>,</a:t>
            </a:r>
            <a:r>
              <a:rPr lang="zh-CN" altLang="en-US" smtClean="0"/>
              <a:t>一般仅在嵌入式系统上才有这种设备 </a:t>
            </a:r>
          </a:p>
          <a:p>
            <a:pPr eaLnBrk="1" hangingPunct="1"/>
            <a:r>
              <a:rPr lang="en-US" altLang="zh-CN" smtClean="0"/>
              <a:t>Ext3 journalling file system support </a:t>
            </a:r>
          </a:p>
          <a:p>
            <a:pPr lvl="1" eaLnBrk="1" hangingPunct="1"/>
            <a:r>
              <a:rPr lang="en-US" altLang="zh-CN" smtClean="0"/>
              <a:t>Ext3</a:t>
            </a:r>
            <a:r>
              <a:rPr lang="zh-CN" altLang="en-US" smtClean="0"/>
              <a:t>性能平庸</a:t>
            </a:r>
            <a:r>
              <a:rPr lang="en-US" altLang="zh-CN" smtClean="0"/>
              <a:t>,</a:t>
            </a:r>
            <a:r>
              <a:rPr lang="zh-CN" altLang="en-US" smtClean="0"/>
              <a:t>使用</a:t>
            </a:r>
            <a:r>
              <a:rPr lang="en-US" altLang="zh-CN" smtClean="0"/>
              <a:t>journal</a:t>
            </a:r>
            <a:r>
              <a:rPr lang="zh-CN" altLang="en-US" smtClean="0"/>
              <a:t>日志模式时数据完整性非常好</a:t>
            </a:r>
            <a:r>
              <a:rPr lang="en-US" altLang="zh-CN" smtClean="0"/>
              <a:t>(</a:t>
            </a:r>
            <a:r>
              <a:rPr lang="zh-CN" altLang="en-US" smtClean="0"/>
              <a:t>但怪异的是此时多线程并发读写速度却最快</a:t>
            </a:r>
            <a:r>
              <a:rPr lang="en-US" altLang="zh-CN" smtClean="0"/>
              <a:t>) </a:t>
            </a:r>
          </a:p>
          <a:p>
            <a:pPr lvl="1" eaLnBrk="1" hangingPunct="1"/>
            <a:r>
              <a:rPr lang="en-US" altLang="zh-CN" smtClean="0"/>
              <a:t>Ext3 extended attributes </a:t>
            </a:r>
          </a:p>
          <a:p>
            <a:pPr lvl="2" eaLnBrk="1" hangingPunct="1"/>
            <a:r>
              <a:rPr lang="en-US" altLang="zh-CN" smtClean="0"/>
              <a:t>Ext3</a:t>
            </a:r>
            <a:r>
              <a:rPr lang="zh-CN" altLang="en-US" smtClean="0"/>
              <a:t>文件系统扩展属性</a:t>
            </a:r>
            <a:r>
              <a:rPr lang="en-US" altLang="zh-CN" smtClean="0"/>
              <a:t>(</a:t>
            </a:r>
            <a:r>
              <a:rPr lang="zh-CN" altLang="en-US" smtClean="0"/>
              <a:t>与</a:t>
            </a:r>
            <a:r>
              <a:rPr lang="en-US" altLang="zh-CN" smtClean="0"/>
              <a:t>inode</a:t>
            </a:r>
            <a:r>
              <a:rPr lang="zh-CN" altLang="en-US" smtClean="0"/>
              <a:t>关联的</a:t>
            </a:r>
            <a:r>
              <a:rPr lang="en-US" altLang="zh-CN" smtClean="0"/>
              <a:t>name:value</a:t>
            </a:r>
            <a:r>
              <a:rPr lang="zh-CN" altLang="en-US" smtClean="0"/>
              <a:t>对</a:t>
            </a:r>
            <a:r>
              <a:rPr lang="en-US" altLang="zh-CN" smtClean="0"/>
              <a:t>)</a:t>
            </a:r>
            <a:r>
              <a:rPr lang="zh-CN" altLang="en-US" smtClean="0"/>
              <a:t>支持 </a:t>
            </a:r>
          </a:p>
          <a:p>
            <a:pPr lvl="2" eaLnBrk="1" hangingPunct="1"/>
            <a:r>
              <a:rPr lang="en-US" altLang="zh-CN" smtClean="0"/>
              <a:t>Ext3 POSIX Access Control Lists </a:t>
            </a:r>
          </a:p>
          <a:p>
            <a:pPr lvl="3" eaLnBrk="1" hangingPunct="1"/>
            <a:r>
              <a:rPr lang="en-US" altLang="zh-CN" smtClean="0"/>
              <a:t>POSIX ACL(</a:t>
            </a:r>
            <a:r>
              <a:rPr lang="zh-CN" altLang="en-US" smtClean="0"/>
              <a:t>访问控制列表</a:t>
            </a:r>
            <a:r>
              <a:rPr lang="en-US" altLang="zh-CN" smtClean="0"/>
              <a:t>)</a:t>
            </a:r>
            <a:r>
              <a:rPr lang="zh-CN" altLang="en-US" smtClean="0"/>
              <a:t>支持</a:t>
            </a:r>
            <a:r>
              <a:rPr lang="en-US" altLang="zh-CN" smtClean="0"/>
              <a:t>,</a:t>
            </a:r>
            <a:r>
              <a:rPr lang="zh-CN" altLang="en-US" smtClean="0"/>
              <a:t>可以更精细的针对每个用户进行访问控制</a:t>
            </a:r>
            <a:r>
              <a:rPr lang="en-US" altLang="zh-CN" smtClean="0"/>
              <a:t>,</a:t>
            </a:r>
            <a:r>
              <a:rPr lang="zh-CN" altLang="en-US" smtClean="0"/>
              <a:t>需要外部库和程序的支持 </a:t>
            </a:r>
          </a:p>
          <a:p>
            <a:pPr lvl="2" eaLnBrk="1" hangingPunct="1"/>
            <a:r>
              <a:rPr lang="en-US" altLang="zh-CN" smtClean="0"/>
              <a:t>Ext3 Security Labels </a:t>
            </a:r>
          </a:p>
          <a:p>
            <a:pPr lvl="3" eaLnBrk="1" hangingPunct="1"/>
            <a:r>
              <a:rPr lang="zh-CN" altLang="en-US" smtClean="0"/>
              <a:t>安全标签允许选择使用不同的安全模型实现</a:t>
            </a:r>
            <a:r>
              <a:rPr lang="en-US" altLang="zh-CN" smtClean="0"/>
              <a:t>(</a:t>
            </a:r>
            <a:r>
              <a:rPr lang="zh-CN" altLang="en-US" smtClean="0"/>
              <a:t>如</a:t>
            </a:r>
            <a:r>
              <a:rPr lang="en-US" altLang="zh-CN" smtClean="0"/>
              <a:t>SELinux)</a:t>
            </a:r>
            <a:r>
              <a:rPr lang="zh-CN" altLang="en-US" smtClean="0"/>
              <a:t>的访问控制模型</a:t>
            </a:r>
            <a:r>
              <a:rPr lang="en-US" altLang="zh-CN" smtClean="0"/>
              <a:t>,</a:t>
            </a:r>
            <a:r>
              <a:rPr lang="zh-CN" altLang="en-US" smtClean="0"/>
              <a:t>如果你没有使用需要扩展属性的安全模型就别选 </a:t>
            </a:r>
          </a:p>
          <a:p>
            <a:pPr eaLnBrk="1" hangingPunct="1"/>
            <a:r>
              <a:rPr lang="en-US" altLang="zh-CN" smtClean="0"/>
              <a:t>Ext4dev/ext4 extended fs support </a:t>
            </a:r>
          </a:p>
          <a:p>
            <a:pPr lvl="1" eaLnBrk="1" hangingPunct="1"/>
            <a:r>
              <a:rPr lang="zh-CN" altLang="en-US" smtClean="0"/>
              <a:t>尚处于开发状态的</a:t>
            </a:r>
            <a:r>
              <a:rPr lang="en-US" altLang="zh-CN" smtClean="0"/>
              <a:t>Ext4 </a:t>
            </a:r>
          </a:p>
          <a:p>
            <a:pPr eaLnBrk="1" hangingPunct="1"/>
            <a:r>
              <a:rPr lang="en-US" altLang="zh-CN" smtClean="0"/>
              <a:t>JBD (ext3) debugging support </a:t>
            </a:r>
          </a:p>
          <a:p>
            <a:pPr lvl="1" eaLnBrk="1" hangingPunct="1"/>
            <a:r>
              <a:rPr lang="zh-CN" altLang="en-US" smtClean="0"/>
              <a:t>仅供开发者使用 </a:t>
            </a:r>
          </a:p>
          <a:p>
            <a:pPr eaLnBrk="1" hangingPunct="1"/>
            <a:r>
              <a:rPr lang="en-US" altLang="zh-CN" smtClean="0"/>
              <a:t>JBD2 (ext4dev/ext4) debugging support </a:t>
            </a:r>
          </a:p>
          <a:p>
            <a:pPr lvl="1" eaLnBrk="1" hangingPunct="1"/>
            <a:r>
              <a:rPr lang="zh-CN" altLang="en-US" smtClean="0"/>
              <a:t>仅供开发者使用 </a:t>
            </a:r>
          </a:p>
          <a:p>
            <a:pPr eaLnBrk="1" hangingPunct="1"/>
            <a:r>
              <a:rPr lang="en-US" altLang="zh-CN" smtClean="0"/>
              <a:t>Reiserfs support </a:t>
            </a:r>
          </a:p>
          <a:p>
            <a:pPr lvl="1" eaLnBrk="1" hangingPunct="1"/>
            <a:r>
              <a:rPr lang="zh-CN" altLang="en-US" smtClean="0"/>
              <a:t>性能几乎全面超越</a:t>
            </a:r>
            <a:r>
              <a:rPr lang="en-US" altLang="zh-CN" smtClean="0"/>
              <a:t>Ext2(</a:t>
            </a:r>
            <a:r>
              <a:rPr lang="zh-CN" altLang="en-US" smtClean="0"/>
              <a:t>处理稀疏文件比</a:t>
            </a:r>
            <a:r>
              <a:rPr lang="en-US" altLang="zh-CN" smtClean="0"/>
              <a:t>Ext2</a:t>
            </a:r>
            <a:r>
              <a:rPr lang="zh-CN" altLang="en-US" smtClean="0"/>
              <a:t>慢</a:t>
            </a:r>
            <a:r>
              <a:rPr lang="en-US" altLang="zh-CN" smtClean="0"/>
              <a:t>),</a:t>
            </a:r>
            <a:r>
              <a:rPr lang="zh-CN" altLang="en-US" smtClean="0"/>
              <a:t>小文件</a:t>
            </a:r>
            <a:r>
              <a:rPr lang="en-US" altLang="zh-CN" smtClean="0"/>
              <a:t>(</a:t>
            </a:r>
            <a:r>
              <a:rPr lang="zh-CN" altLang="en-US" smtClean="0"/>
              <a:t>小于</a:t>
            </a:r>
            <a:r>
              <a:rPr lang="en-US" altLang="zh-CN" smtClean="0"/>
              <a:t>4k)</a:t>
            </a:r>
            <a:r>
              <a:rPr lang="zh-CN" altLang="en-US" smtClean="0"/>
              <a:t>性能非常突出</a:t>
            </a:r>
            <a:r>
              <a:rPr lang="en-US" altLang="zh-CN" smtClean="0"/>
              <a:t>,</a:t>
            </a:r>
            <a:r>
              <a:rPr lang="zh-CN" altLang="en-US" smtClean="0"/>
              <a:t>创建和删除文件速度最快</a:t>
            </a:r>
            <a:r>
              <a:rPr lang="en-US" altLang="zh-CN" smtClean="0"/>
              <a:t>,</a:t>
            </a:r>
            <a:r>
              <a:rPr lang="zh-CN" altLang="en-US" smtClean="0"/>
              <a:t>处理大量目录和文件</a:t>
            </a:r>
            <a:r>
              <a:rPr lang="en-US" altLang="zh-CN" smtClean="0"/>
              <a:t>(5k-20k)</a:t>
            </a:r>
            <a:r>
              <a:rPr lang="zh-CN" altLang="en-US" smtClean="0"/>
              <a:t>时仍然非常迅速</a:t>
            </a:r>
            <a:r>
              <a:rPr lang="en-US" altLang="zh-CN" smtClean="0"/>
              <a:t>.</a:t>
            </a:r>
            <a:r>
              <a:rPr lang="zh-CN" altLang="en-US" smtClean="0"/>
              <a:t>日志模式建议使用</a:t>
            </a:r>
            <a:r>
              <a:rPr lang="en-US" altLang="zh-CN" smtClean="0"/>
              <a:t>Ordered,</a:t>
            </a:r>
            <a:r>
              <a:rPr lang="zh-CN" altLang="en-US" smtClean="0"/>
              <a:t>追求极速可使用</a:t>
            </a:r>
            <a:r>
              <a:rPr lang="en-US" altLang="zh-CN" smtClean="0"/>
              <a:t>Writeback</a:t>
            </a:r>
            <a:r>
              <a:rPr lang="zh-CN" altLang="en-US" smtClean="0"/>
              <a:t>模式</a:t>
            </a:r>
            <a:r>
              <a:rPr lang="en-US" altLang="zh-CN" smtClean="0"/>
              <a:t>,</a:t>
            </a:r>
            <a:r>
              <a:rPr lang="zh-CN" altLang="en-US" smtClean="0"/>
              <a:t>追求安全可使用</a:t>
            </a:r>
            <a:r>
              <a:rPr lang="en-US" altLang="zh-CN" smtClean="0"/>
              <a:t>Journal</a:t>
            </a:r>
            <a:r>
              <a:rPr lang="zh-CN" altLang="en-US" smtClean="0"/>
              <a:t>模式</a:t>
            </a:r>
            <a:r>
              <a:rPr lang="en-US" altLang="zh-CN" smtClean="0"/>
              <a:t>.</a:t>
            </a:r>
            <a:r>
              <a:rPr lang="zh-CN" altLang="en-US" smtClean="0"/>
              <a:t>建议使用</a:t>
            </a:r>
            <a:r>
              <a:rPr lang="en-US" altLang="zh-CN" smtClean="0"/>
              <a:t>noatime,notail</a:t>
            </a:r>
            <a:r>
              <a:rPr lang="zh-CN" altLang="en-US" smtClean="0"/>
              <a:t>选项挂载分区以提高速度和避免</a:t>
            </a:r>
            <a:r>
              <a:rPr lang="en-US" altLang="zh-CN" smtClean="0"/>
              <a:t>bug.</a:t>
            </a:r>
            <a:r>
              <a:rPr lang="zh-CN" altLang="en-US" smtClean="0"/>
              <a:t>用于</a:t>
            </a:r>
            <a:r>
              <a:rPr lang="en-US" altLang="zh-CN" smtClean="0"/>
              <a:t>NFS</a:t>
            </a:r>
            <a:r>
              <a:rPr lang="zh-CN" altLang="en-US" smtClean="0"/>
              <a:t>和磁盘限额时需要额外的补丁 </a:t>
            </a:r>
          </a:p>
          <a:p>
            <a:pPr lvl="1" eaLnBrk="1" hangingPunct="1"/>
            <a:r>
              <a:rPr lang="en-US" altLang="zh-CN" smtClean="0"/>
              <a:t>Enable reiserfs debug mode </a:t>
            </a:r>
          </a:p>
          <a:p>
            <a:pPr lvl="2" eaLnBrk="1" hangingPunct="1"/>
            <a:r>
              <a:rPr lang="zh-CN" altLang="en-US" smtClean="0"/>
              <a:t>启用</a:t>
            </a:r>
            <a:r>
              <a:rPr lang="en-US" altLang="zh-CN" smtClean="0"/>
              <a:t>ReiserFS</a:t>
            </a:r>
            <a:r>
              <a:rPr lang="zh-CN" altLang="en-US" smtClean="0"/>
              <a:t>调试模式</a:t>
            </a:r>
            <a:r>
              <a:rPr lang="en-US" altLang="zh-CN" smtClean="0"/>
              <a:t>,</a:t>
            </a:r>
            <a:r>
              <a:rPr lang="zh-CN" altLang="en-US" smtClean="0"/>
              <a:t>仅供开发者使用 </a:t>
            </a:r>
          </a:p>
          <a:p>
            <a:pPr lvl="1" eaLnBrk="1" hangingPunct="1"/>
            <a:r>
              <a:rPr lang="en-US" altLang="zh-CN" smtClean="0"/>
              <a:t>Stats in /proc/fs/reiserfs </a:t>
            </a:r>
          </a:p>
          <a:p>
            <a:pPr lvl="2" eaLnBrk="1" hangingPunct="1"/>
            <a:r>
              <a:rPr lang="zh-CN" altLang="en-US" smtClean="0"/>
              <a:t>在</a:t>
            </a:r>
            <a:r>
              <a:rPr lang="en-US" altLang="zh-CN" smtClean="0"/>
              <a:t>/proc/fs/reiserfs</a:t>
            </a:r>
            <a:r>
              <a:rPr lang="zh-CN" altLang="en-US" smtClean="0"/>
              <a:t>文件中显示</a:t>
            </a:r>
            <a:r>
              <a:rPr lang="en-US" altLang="zh-CN" smtClean="0"/>
              <a:t>Reiserfs</a:t>
            </a:r>
            <a:r>
              <a:rPr lang="zh-CN" altLang="en-US" smtClean="0"/>
              <a:t>文件系统的状态</a:t>
            </a:r>
            <a:r>
              <a:rPr lang="en-US" altLang="zh-CN" smtClean="0"/>
              <a:t>,</a:t>
            </a:r>
            <a:r>
              <a:rPr lang="zh-CN" altLang="en-US" smtClean="0"/>
              <a:t>仅供开发者使用 </a:t>
            </a:r>
          </a:p>
          <a:p>
            <a:pPr lvl="1" eaLnBrk="1" hangingPunct="1"/>
            <a:r>
              <a:rPr lang="en-US" altLang="zh-CN" smtClean="0"/>
              <a:t>ReiserFS extended attributes </a:t>
            </a:r>
          </a:p>
          <a:p>
            <a:pPr lvl="2" eaLnBrk="1" hangingPunct="1"/>
            <a:r>
              <a:rPr lang="en-US" altLang="zh-CN" smtClean="0"/>
              <a:t>ReiserFS</a:t>
            </a:r>
            <a:r>
              <a:rPr lang="zh-CN" altLang="en-US" smtClean="0"/>
              <a:t>文件系统扩展属性</a:t>
            </a:r>
            <a:r>
              <a:rPr lang="en-US" altLang="zh-CN" smtClean="0"/>
              <a:t>(</a:t>
            </a:r>
            <a:r>
              <a:rPr lang="zh-CN" altLang="en-US" smtClean="0"/>
              <a:t>与</a:t>
            </a:r>
            <a:r>
              <a:rPr lang="en-US" altLang="zh-CN" smtClean="0"/>
              <a:t>inode</a:t>
            </a:r>
            <a:r>
              <a:rPr lang="zh-CN" altLang="en-US" smtClean="0"/>
              <a:t>关联的</a:t>
            </a:r>
            <a:r>
              <a:rPr lang="en-US" altLang="zh-CN" smtClean="0"/>
              <a:t>name:value</a:t>
            </a:r>
            <a:r>
              <a:rPr lang="zh-CN" altLang="en-US" smtClean="0"/>
              <a:t>对</a:t>
            </a:r>
            <a:r>
              <a:rPr lang="en-US" altLang="zh-CN" smtClean="0"/>
              <a:t>)</a:t>
            </a:r>
            <a:r>
              <a:rPr lang="zh-CN" altLang="en-US" smtClean="0"/>
              <a:t>支持 </a:t>
            </a:r>
          </a:p>
          <a:p>
            <a:pPr lvl="2" eaLnBrk="1" hangingPunct="1"/>
            <a:r>
              <a:rPr lang="en-US" altLang="zh-CN" smtClean="0"/>
              <a:t>ReiserFS POSIX Access Control Lists </a:t>
            </a:r>
          </a:p>
          <a:p>
            <a:pPr lvl="3" eaLnBrk="1" hangingPunct="1"/>
            <a:r>
              <a:rPr lang="en-US" altLang="zh-CN" smtClean="0"/>
              <a:t>POSIX ACL(</a:t>
            </a:r>
            <a:r>
              <a:rPr lang="zh-CN" altLang="en-US" smtClean="0"/>
              <a:t>访问控制列表</a:t>
            </a:r>
            <a:r>
              <a:rPr lang="en-US" altLang="zh-CN" smtClean="0"/>
              <a:t>)</a:t>
            </a:r>
            <a:r>
              <a:rPr lang="zh-CN" altLang="en-US" smtClean="0"/>
              <a:t>支持</a:t>
            </a:r>
            <a:r>
              <a:rPr lang="en-US" altLang="zh-CN" smtClean="0"/>
              <a:t>,</a:t>
            </a:r>
            <a:r>
              <a:rPr lang="zh-CN" altLang="en-US" smtClean="0"/>
              <a:t>可以更精细的针对每个用户进行访问控制</a:t>
            </a:r>
            <a:r>
              <a:rPr lang="en-US" altLang="zh-CN" smtClean="0"/>
              <a:t>,</a:t>
            </a:r>
            <a:r>
              <a:rPr lang="zh-CN" altLang="en-US" smtClean="0"/>
              <a:t>需要外部库和程序的支持 </a:t>
            </a:r>
          </a:p>
          <a:p>
            <a:pPr lvl="2" eaLnBrk="1" hangingPunct="1"/>
            <a:r>
              <a:rPr lang="en-US" altLang="zh-CN" smtClean="0"/>
              <a:t>ReiserFS Security Labels </a:t>
            </a:r>
          </a:p>
          <a:p>
            <a:pPr lvl="3" eaLnBrk="1" hangingPunct="1"/>
            <a:r>
              <a:rPr lang="zh-CN" altLang="en-US" smtClean="0"/>
              <a:t>安全标签允许选择使用不同的安全模型实现</a:t>
            </a:r>
            <a:r>
              <a:rPr lang="en-US" altLang="zh-CN" smtClean="0"/>
              <a:t>(</a:t>
            </a:r>
            <a:r>
              <a:rPr lang="zh-CN" altLang="en-US" smtClean="0"/>
              <a:t>如</a:t>
            </a:r>
            <a:r>
              <a:rPr lang="en-US" altLang="zh-CN" smtClean="0"/>
              <a:t>SELinux)</a:t>
            </a:r>
            <a:r>
              <a:rPr lang="zh-CN" altLang="en-US" smtClean="0"/>
              <a:t>的访问控制模型</a:t>
            </a:r>
            <a:r>
              <a:rPr lang="en-US" altLang="zh-CN" smtClean="0"/>
              <a:t>,</a:t>
            </a:r>
            <a:r>
              <a:rPr lang="zh-CN" altLang="en-US" smtClean="0"/>
              <a:t>如果你没有使用需要扩展属性的安全模型就别选了 </a:t>
            </a:r>
          </a:p>
          <a:p>
            <a:pPr eaLnBrk="1" hangingPunct="1"/>
            <a:r>
              <a:rPr lang="en-US" altLang="zh-CN" smtClean="0"/>
              <a:t>JFS filesystem support </a:t>
            </a:r>
          </a:p>
          <a:p>
            <a:pPr lvl="1" eaLnBrk="1" hangingPunct="1"/>
            <a:r>
              <a:rPr lang="en-US" altLang="zh-CN" smtClean="0"/>
              <a:t>IBM</a:t>
            </a:r>
            <a:r>
              <a:rPr lang="zh-CN" altLang="en-US" smtClean="0"/>
              <a:t>的</a:t>
            </a:r>
            <a:r>
              <a:rPr lang="en-US" altLang="zh-CN" smtClean="0"/>
              <a:t>JFS</a:t>
            </a:r>
            <a:r>
              <a:rPr lang="zh-CN" altLang="en-US" smtClean="0"/>
              <a:t>文件系统 </a:t>
            </a:r>
          </a:p>
          <a:p>
            <a:pPr eaLnBrk="1" hangingPunct="1"/>
            <a:r>
              <a:rPr lang="en-US" altLang="zh-CN" smtClean="0"/>
              <a:t>XFS filesystem support </a:t>
            </a:r>
          </a:p>
          <a:p>
            <a:pPr lvl="1" eaLnBrk="1" hangingPunct="1"/>
            <a:r>
              <a:rPr lang="zh-CN" altLang="en-US" smtClean="0"/>
              <a:t>碎片最少</a:t>
            </a:r>
            <a:r>
              <a:rPr lang="en-US" altLang="zh-CN" smtClean="0"/>
              <a:t>,</a:t>
            </a:r>
            <a:r>
              <a:rPr lang="zh-CN" altLang="en-US" smtClean="0"/>
              <a:t>多线程并发读写最佳</a:t>
            </a:r>
            <a:r>
              <a:rPr lang="en-US" altLang="zh-CN" smtClean="0"/>
              <a:t>,</a:t>
            </a:r>
            <a:r>
              <a:rPr lang="zh-CN" altLang="en-US" smtClean="0"/>
              <a:t>大文件</a:t>
            </a:r>
            <a:r>
              <a:rPr lang="en-US" altLang="zh-CN" smtClean="0"/>
              <a:t>(&gt;64k)</a:t>
            </a:r>
            <a:r>
              <a:rPr lang="zh-CN" altLang="en-US" smtClean="0"/>
              <a:t>性能最佳</a:t>
            </a:r>
            <a:r>
              <a:rPr lang="en-US" altLang="zh-CN" smtClean="0"/>
              <a:t>,</a:t>
            </a:r>
            <a:r>
              <a:rPr lang="zh-CN" altLang="en-US" smtClean="0"/>
              <a:t>创建和删除文件速度较慢</a:t>
            </a:r>
            <a:r>
              <a:rPr lang="en-US" altLang="zh-CN" smtClean="0"/>
              <a:t>.</a:t>
            </a:r>
            <a:r>
              <a:rPr lang="zh-CN" altLang="en-US" smtClean="0"/>
              <a:t>由于</a:t>
            </a:r>
            <a:r>
              <a:rPr lang="en-US" altLang="zh-CN" smtClean="0"/>
              <a:t>XFS</a:t>
            </a:r>
            <a:r>
              <a:rPr lang="zh-CN" altLang="en-US" smtClean="0"/>
              <a:t>在内存中缓存尽可能多的数据且仅当内存不足时才会将数据刷到磁盘</a:t>
            </a:r>
            <a:r>
              <a:rPr lang="en-US" altLang="zh-CN" smtClean="0"/>
              <a:t>,</a:t>
            </a:r>
            <a:r>
              <a:rPr lang="zh-CN" altLang="en-US" smtClean="0"/>
              <a:t>所以应当仅在确保电力供应不会中断的情况下才使用</a:t>
            </a:r>
            <a:r>
              <a:rPr lang="en-US" altLang="zh-CN" smtClean="0"/>
              <a:t>XFS </a:t>
            </a:r>
          </a:p>
          <a:p>
            <a:pPr lvl="1" eaLnBrk="1" hangingPunct="1"/>
            <a:r>
              <a:rPr lang="en-US" altLang="zh-CN" smtClean="0"/>
              <a:t>Quota support </a:t>
            </a:r>
          </a:p>
          <a:p>
            <a:pPr lvl="2" eaLnBrk="1" hangingPunct="1"/>
            <a:r>
              <a:rPr lang="en-US" altLang="zh-CN" smtClean="0"/>
              <a:t>XFS</a:t>
            </a:r>
            <a:r>
              <a:rPr lang="zh-CN" altLang="en-US" smtClean="0"/>
              <a:t>的磁盘配额支持 </a:t>
            </a:r>
          </a:p>
          <a:p>
            <a:pPr lvl="1" eaLnBrk="1" hangingPunct="1"/>
            <a:r>
              <a:rPr lang="en-US" altLang="zh-CN" smtClean="0"/>
              <a:t>Security Label support </a:t>
            </a:r>
          </a:p>
          <a:p>
            <a:pPr lvl="2" eaLnBrk="1" hangingPunct="1"/>
            <a:r>
              <a:rPr lang="zh-CN" altLang="en-US" smtClean="0"/>
              <a:t>扩展的安全标签支持</a:t>
            </a:r>
            <a:r>
              <a:rPr lang="en-US" altLang="zh-CN" smtClean="0"/>
              <a:t>.SElinux</a:t>
            </a:r>
            <a:r>
              <a:rPr lang="zh-CN" altLang="en-US" smtClean="0"/>
              <a:t>之类的安全系统会使用到这样的扩展安全属性 </a:t>
            </a:r>
          </a:p>
          <a:p>
            <a:pPr lvl="1" eaLnBrk="1" hangingPunct="1"/>
            <a:r>
              <a:rPr lang="en-US" altLang="zh-CN" smtClean="0"/>
              <a:t>POSIX ACL support </a:t>
            </a:r>
          </a:p>
          <a:p>
            <a:pPr lvl="2" eaLnBrk="1" hangingPunct="1"/>
            <a:r>
              <a:rPr lang="en-US" altLang="zh-CN" smtClean="0"/>
              <a:t>POSIX ACL(</a:t>
            </a:r>
            <a:r>
              <a:rPr lang="zh-CN" altLang="en-US" smtClean="0"/>
              <a:t>访问控制列表</a:t>
            </a:r>
            <a:r>
              <a:rPr lang="en-US" altLang="zh-CN" smtClean="0"/>
              <a:t>)</a:t>
            </a:r>
            <a:r>
              <a:rPr lang="zh-CN" altLang="en-US" smtClean="0"/>
              <a:t>支持</a:t>
            </a:r>
            <a:r>
              <a:rPr lang="en-US" altLang="zh-CN" smtClean="0"/>
              <a:t>,</a:t>
            </a:r>
            <a:r>
              <a:rPr lang="zh-CN" altLang="en-US" smtClean="0"/>
              <a:t>可以更精细的针对每个用户进行访问控制</a:t>
            </a:r>
            <a:r>
              <a:rPr lang="en-US" altLang="zh-CN" smtClean="0"/>
              <a:t>,</a:t>
            </a:r>
            <a:r>
              <a:rPr lang="zh-CN" altLang="en-US" smtClean="0"/>
              <a:t>需要外部库和程序的支持 </a:t>
            </a:r>
          </a:p>
          <a:p>
            <a:pPr lvl="1" eaLnBrk="1" hangingPunct="1"/>
            <a:r>
              <a:rPr lang="en-US" altLang="zh-CN" smtClean="0"/>
              <a:t>Realtime support </a:t>
            </a:r>
          </a:p>
          <a:p>
            <a:pPr lvl="2" eaLnBrk="1" hangingPunct="1"/>
            <a:r>
              <a:rPr lang="zh-CN" altLang="en-US" smtClean="0"/>
              <a:t>实时子卷是专门存储文件数据的卷</a:t>
            </a:r>
            <a:r>
              <a:rPr lang="en-US" altLang="zh-CN" smtClean="0"/>
              <a:t>,</a:t>
            </a:r>
            <a:r>
              <a:rPr lang="zh-CN" altLang="en-US" smtClean="0"/>
              <a:t>可以允许将日志与数据分开在不同的磁盘上 </a:t>
            </a:r>
          </a:p>
          <a:p>
            <a:pPr eaLnBrk="1" hangingPunct="1"/>
            <a:r>
              <a:rPr lang="en-US" altLang="zh-CN" smtClean="0"/>
              <a:t>GFS2 file system support </a:t>
            </a:r>
          </a:p>
          <a:p>
            <a:pPr lvl="1" eaLnBrk="1" hangingPunct="1"/>
            <a:r>
              <a:rPr lang="zh-CN" altLang="en-US" smtClean="0"/>
              <a:t>一种用于集群的文件系统 </a:t>
            </a:r>
          </a:p>
          <a:p>
            <a:pPr eaLnBrk="1" hangingPunct="1"/>
            <a:r>
              <a:rPr lang="en-US" altLang="zh-CN" smtClean="0"/>
              <a:t>OCFS2 file system support </a:t>
            </a:r>
          </a:p>
          <a:p>
            <a:pPr lvl="1" eaLnBrk="1" hangingPunct="1"/>
            <a:r>
              <a:rPr lang="zh-CN" altLang="en-US" smtClean="0"/>
              <a:t>一种用于集群的文件系统 </a:t>
            </a:r>
          </a:p>
          <a:p>
            <a:pPr eaLnBrk="1" hangingPunct="1"/>
            <a:r>
              <a:rPr lang="en-US" altLang="zh-CN" smtClean="0"/>
              <a:t>Minix fs support </a:t>
            </a:r>
          </a:p>
          <a:p>
            <a:pPr lvl="1" eaLnBrk="1" hangingPunct="1"/>
            <a:r>
              <a:rPr lang="zh-CN" altLang="en-US" smtClean="0"/>
              <a:t>老古董文件系统 </a:t>
            </a:r>
          </a:p>
          <a:p>
            <a:pPr eaLnBrk="1" hangingPunct="1"/>
            <a:r>
              <a:rPr lang="en-US" altLang="zh-CN" smtClean="0"/>
              <a:t>ROM file system support </a:t>
            </a:r>
          </a:p>
          <a:p>
            <a:pPr lvl="1" eaLnBrk="1" hangingPunct="1"/>
            <a:r>
              <a:rPr lang="zh-CN" altLang="en-US" smtClean="0"/>
              <a:t>用于嵌入式系统的内存文件系统的支持 </a:t>
            </a:r>
          </a:p>
          <a:p>
            <a:pPr eaLnBrk="1" hangingPunct="1"/>
            <a:r>
              <a:rPr lang="en-US" altLang="zh-CN" smtClean="0"/>
              <a:t>Inotify file change notification support </a:t>
            </a:r>
          </a:p>
          <a:p>
            <a:pPr lvl="1" eaLnBrk="1" hangingPunct="1"/>
            <a:r>
              <a:rPr lang="zh-CN" altLang="en-US" smtClean="0"/>
              <a:t>新式的文件系统的变化通知机制</a:t>
            </a:r>
            <a:r>
              <a:rPr lang="en-US" altLang="zh-CN" smtClean="0"/>
              <a:t>,</a:t>
            </a:r>
            <a:r>
              <a:rPr lang="zh-CN" altLang="en-US" smtClean="0"/>
              <a:t>简洁而强大</a:t>
            </a:r>
            <a:r>
              <a:rPr lang="en-US" altLang="zh-CN" smtClean="0"/>
              <a:t>,</a:t>
            </a:r>
            <a:r>
              <a:rPr lang="zh-CN" altLang="en-US" smtClean="0"/>
              <a:t>用于代替老旧的</a:t>
            </a:r>
            <a:r>
              <a:rPr lang="en-US" altLang="zh-CN" smtClean="0"/>
              <a:t>Dnotify </a:t>
            </a:r>
          </a:p>
          <a:p>
            <a:pPr lvl="1" eaLnBrk="1" hangingPunct="1"/>
            <a:r>
              <a:rPr lang="en-US" altLang="zh-CN" smtClean="0"/>
              <a:t>Inotify support for userspace </a:t>
            </a:r>
          </a:p>
          <a:p>
            <a:pPr lvl="2" eaLnBrk="1" hangingPunct="1"/>
            <a:r>
              <a:rPr lang="zh-CN" altLang="en-US" smtClean="0"/>
              <a:t>用户空间的</a:t>
            </a:r>
            <a:r>
              <a:rPr lang="en-US" altLang="zh-CN" smtClean="0"/>
              <a:t>Inotify</a:t>
            </a:r>
            <a:r>
              <a:rPr lang="zh-CN" altLang="en-US" smtClean="0"/>
              <a:t>支持 </a:t>
            </a:r>
          </a:p>
          <a:p>
            <a:pPr eaLnBrk="1" hangingPunct="1"/>
            <a:r>
              <a:rPr lang="en-US" altLang="zh-CN" smtClean="0"/>
              <a:t>Quota support </a:t>
            </a:r>
          </a:p>
          <a:p>
            <a:pPr lvl="1" eaLnBrk="1" hangingPunct="1"/>
            <a:r>
              <a:rPr lang="zh-CN" altLang="en-US" smtClean="0"/>
              <a:t>磁盘配额支持</a:t>
            </a:r>
            <a:r>
              <a:rPr lang="en-US" altLang="zh-CN" smtClean="0"/>
              <a:t>,</a:t>
            </a:r>
            <a:r>
              <a:rPr lang="zh-CN" altLang="en-US" smtClean="0"/>
              <a:t>限制某个用户或者某组用户的磁盘占用空间</a:t>
            </a:r>
            <a:r>
              <a:rPr lang="en-US" altLang="zh-CN" smtClean="0"/>
              <a:t>,Ext2/Ext3/Reiserfs</a:t>
            </a:r>
            <a:r>
              <a:rPr lang="zh-CN" altLang="en-US" smtClean="0"/>
              <a:t>都支持它 </a:t>
            </a:r>
          </a:p>
          <a:p>
            <a:pPr lvl="1" eaLnBrk="1" hangingPunct="1"/>
            <a:r>
              <a:rPr lang="en-US" altLang="zh-CN" smtClean="0"/>
              <a:t>Old quota format support </a:t>
            </a:r>
          </a:p>
          <a:p>
            <a:pPr lvl="2" eaLnBrk="1" hangingPunct="1"/>
            <a:r>
              <a:rPr lang="zh-CN" altLang="en-US" smtClean="0"/>
              <a:t>老式的配额格式支持 </a:t>
            </a:r>
          </a:p>
          <a:p>
            <a:pPr lvl="1" eaLnBrk="1" hangingPunct="1"/>
            <a:r>
              <a:rPr lang="en-US" altLang="zh-CN" smtClean="0"/>
              <a:t>Quota format v2 support </a:t>
            </a:r>
          </a:p>
          <a:p>
            <a:pPr lvl="2" eaLnBrk="1" hangingPunct="1"/>
            <a:r>
              <a:rPr lang="zh-CN" altLang="en-US" smtClean="0"/>
              <a:t>新的</a:t>
            </a:r>
            <a:r>
              <a:rPr lang="en-US" altLang="zh-CN" smtClean="0"/>
              <a:t>v2</a:t>
            </a:r>
            <a:r>
              <a:rPr lang="zh-CN" altLang="en-US" smtClean="0"/>
              <a:t>格式允许使用</a:t>
            </a:r>
            <a:r>
              <a:rPr lang="en-US" altLang="zh-CN" smtClean="0"/>
              <a:t>32</a:t>
            </a:r>
            <a:r>
              <a:rPr lang="zh-CN" altLang="en-US" smtClean="0"/>
              <a:t>位的</a:t>
            </a:r>
            <a:r>
              <a:rPr lang="en-US" altLang="zh-CN" smtClean="0"/>
              <a:t>UID/GID </a:t>
            </a:r>
          </a:p>
          <a:p>
            <a:pPr eaLnBrk="1" hangingPunct="1"/>
            <a:r>
              <a:rPr lang="en-US" altLang="zh-CN" smtClean="0"/>
              <a:t>Dnotify support </a:t>
            </a:r>
          </a:p>
          <a:p>
            <a:pPr lvl="1" eaLnBrk="1" hangingPunct="1"/>
            <a:r>
              <a:rPr lang="zh-CN" altLang="en-US" smtClean="0"/>
              <a:t>旧式的基于目录的文件变化的通知机制</a:t>
            </a:r>
            <a:r>
              <a:rPr lang="en-US" altLang="zh-CN" smtClean="0"/>
              <a:t>(</a:t>
            </a:r>
            <a:r>
              <a:rPr lang="zh-CN" altLang="en-US" smtClean="0"/>
              <a:t>新机制是</a:t>
            </a:r>
            <a:r>
              <a:rPr lang="en-US" altLang="zh-CN" smtClean="0"/>
              <a:t>Inotify),</a:t>
            </a:r>
            <a:r>
              <a:rPr lang="zh-CN" altLang="en-US" smtClean="0"/>
              <a:t>目前仍然有一些程序依赖它 </a:t>
            </a:r>
          </a:p>
          <a:p>
            <a:pPr eaLnBrk="1" hangingPunct="1"/>
            <a:r>
              <a:rPr lang="en-US" altLang="zh-CN" smtClean="0"/>
              <a:t>Kernel automounter support </a:t>
            </a:r>
          </a:p>
          <a:p>
            <a:pPr lvl="1" eaLnBrk="1" hangingPunct="1"/>
            <a:r>
              <a:rPr lang="zh-CN" altLang="en-US" smtClean="0"/>
              <a:t>内核自动加载远程文件系统</a:t>
            </a:r>
            <a:r>
              <a:rPr lang="en-US" altLang="zh-CN" smtClean="0"/>
              <a:t>(v3,</a:t>
            </a:r>
            <a:r>
              <a:rPr lang="zh-CN" altLang="en-US" smtClean="0"/>
              <a:t>就算选也不选这个旧的</a:t>
            </a:r>
            <a:r>
              <a:rPr lang="en-US" altLang="zh-CN" smtClean="0"/>
              <a:t>) </a:t>
            </a:r>
          </a:p>
          <a:p>
            <a:pPr eaLnBrk="1" hangingPunct="1"/>
            <a:r>
              <a:rPr lang="en-US" altLang="zh-CN" smtClean="0"/>
              <a:t>Kernel automounter version 4 support (also supports v3) </a:t>
            </a:r>
          </a:p>
          <a:p>
            <a:pPr lvl="1" eaLnBrk="1" hangingPunct="1"/>
            <a:r>
              <a:rPr lang="zh-CN" altLang="en-US" smtClean="0"/>
              <a:t>新的</a:t>
            </a:r>
            <a:r>
              <a:rPr lang="en-US" altLang="zh-CN" smtClean="0"/>
              <a:t>(v4)</a:t>
            </a:r>
            <a:r>
              <a:rPr lang="zh-CN" altLang="en-US" smtClean="0"/>
              <a:t>的内核自动加载远程文件系统的支持</a:t>
            </a:r>
            <a:r>
              <a:rPr lang="en-US" altLang="zh-CN" smtClean="0"/>
              <a:t>,</a:t>
            </a:r>
            <a:r>
              <a:rPr lang="zh-CN" altLang="en-US" smtClean="0"/>
              <a:t>也支持</a:t>
            </a:r>
            <a:r>
              <a:rPr lang="en-US" altLang="zh-CN" smtClean="0"/>
              <a:t>v3 </a:t>
            </a:r>
          </a:p>
          <a:p>
            <a:pPr eaLnBrk="1" hangingPunct="1"/>
            <a:r>
              <a:rPr lang="en-US" altLang="zh-CN" smtClean="0"/>
              <a:t>Filesystem in Userspace support </a:t>
            </a:r>
          </a:p>
          <a:p>
            <a:pPr lvl="1" eaLnBrk="1" hangingPunct="1"/>
            <a:r>
              <a:rPr lang="en-US" altLang="zh-CN" smtClean="0"/>
              <a:t>FUSE</a:t>
            </a:r>
            <a:r>
              <a:rPr lang="zh-CN" altLang="en-US" smtClean="0"/>
              <a:t>允许在用户空间实现一个文件系统</a:t>
            </a:r>
            <a:r>
              <a:rPr lang="en-US" altLang="zh-CN" smtClean="0"/>
              <a:t>,</a:t>
            </a:r>
            <a:r>
              <a:rPr lang="zh-CN" altLang="en-US" smtClean="0"/>
              <a:t>如果你打算开发一个自己的文件系统或者使用一个基于</a:t>
            </a:r>
            <a:r>
              <a:rPr lang="en-US" altLang="zh-CN" smtClean="0"/>
              <a:t>FUSE</a:t>
            </a:r>
            <a:r>
              <a:rPr lang="zh-CN" altLang="en-US" smtClean="0"/>
              <a:t>的文件系统就选吧 </a:t>
            </a:r>
          </a:p>
          <a:p>
            <a:pPr eaLnBrk="1" hangingPunct="1"/>
            <a:r>
              <a:rPr lang="en-US" altLang="zh-CN" smtClean="0"/>
              <a:t>CD-ROM/DVD Filesystems </a:t>
            </a:r>
          </a:p>
          <a:p>
            <a:pPr lvl="1" eaLnBrk="1" hangingPunct="1"/>
            <a:r>
              <a:rPr lang="en-US" altLang="zh-CN" smtClean="0"/>
              <a:t>CD-ROM/DVD</a:t>
            </a:r>
            <a:r>
              <a:rPr lang="zh-CN" altLang="en-US" smtClean="0"/>
              <a:t>文件系统 </a:t>
            </a:r>
          </a:p>
          <a:p>
            <a:pPr lvl="1" eaLnBrk="1" hangingPunct="1"/>
            <a:r>
              <a:rPr lang="en-US" altLang="zh-CN" smtClean="0"/>
              <a:t>ISO 9660 CDROM file system support </a:t>
            </a:r>
          </a:p>
          <a:p>
            <a:pPr lvl="2" eaLnBrk="1" hangingPunct="1"/>
            <a:r>
              <a:rPr lang="en-US" altLang="zh-CN" smtClean="0"/>
              <a:t>CD-ROM</a:t>
            </a:r>
            <a:r>
              <a:rPr lang="zh-CN" altLang="en-US" smtClean="0"/>
              <a:t>的标准文件系统 </a:t>
            </a:r>
          </a:p>
          <a:p>
            <a:pPr lvl="2" eaLnBrk="1" hangingPunct="1"/>
            <a:r>
              <a:rPr lang="en-US" altLang="zh-CN" smtClean="0"/>
              <a:t>Microsoft Joliet CDROM extensions </a:t>
            </a:r>
          </a:p>
          <a:p>
            <a:pPr lvl="3" eaLnBrk="1" hangingPunct="1"/>
            <a:r>
              <a:rPr lang="en-US" altLang="zh-CN" smtClean="0"/>
              <a:t>Microsoft</a:t>
            </a:r>
            <a:r>
              <a:rPr lang="zh-CN" altLang="en-US" smtClean="0"/>
              <a:t>对</a:t>
            </a:r>
            <a:r>
              <a:rPr lang="en-US" altLang="zh-CN" smtClean="0"/>
              <a:t>ISO 9660</a:t>
            </a:r>
            <a:r>
              <a:rPr lang="zh-CN" altLang="en-US" smtClean="0"/>
              <a:t>文件系统的</a:t>
            </a:r>
            <a:r>
              <a:rPr lang="en-US" altLang="zh-CN" smtClean="0"/>
              <a:t>Joliet</a:t>
            </a:r>
            <a:r>
              <a:rPr lang="zh-CN" altLang="en-US" smtClean="0"/>
              <a:t>扩展</a:t>
            </a:r>
            <a:r>
              <a:rPr lang="en-US" altLang="zh-CN" smtClean="0"/>
              <a:t>,</a:t>
            </a:r>
            <a:r>
              <a:rPr lang="zh-CN" altLang="en-US" smtClean="0"/>
              <a:t>允许在文件名中使用</a:t>
            </a:r>
            <a:r>
              <a:rPr lang="en-US" altLang="zh-CN" smtClean="0"/>
              <a:t>Unicode</a:t>
            </a:r>
            <a:r>
              <a:rPr lang="zh-CN" altLang="en-US" smtClean="0"/>
              <a:t>字符</a:t>
            </a:r>
            <a:r>
              <a:rPr lang="en-US" altLang="zh-CN" smtClean="0"/>
              <a:t>,</a:t>
            </a:r>
            <a:r>
              <a:rPr lang="zh-CN" altLang="en-US" smtClean="0"/>
              <a:t>也允许长文件名 </a:t>
            </a:r>
          </a:p>
          <a:p>
            <a:pPr lvl="2" eaLnBrk="1" hangingPunct="1"/>
            <a:r>
              <a:rPr lang="en-US" altLang="zh-CN" smtClean="0"/>
              <a:t>Transparent decompression extension </a:t>
            </a:r>
          </a:p>
          <a:p>
            <a:pPr lvl="3" eaLnBrk="1" hangingPunct="1"/>
            <a:r>
              <a:rPr lang="en-US" altLang="zh-CN" smtClean="0"/>
              <a:t>Linux</a:t>
            </a:r>
            <a:r>
              <a:rPr lang="zh-CN" altLang="en-US" smtClean="0"/>
              <a:t>对</a:t>
            </a:r>
            <a:r>
              <a:rPr lang="en-US" altLang="zh-CN" smtClean="0"/>
              <a:t>ISO 9660</a:t>
            </a:r>
            <a:r>
              <a:rPr lang="zh-CN" altLang="en-US" smtClean="0"/>
              <a:t>文件系统的扩展</a:t>
            </a:r>
            <a:r>
              <a:rPr lang="en-US" altLang="zh-CN" smtClean="0"/>
              <a:t>,</a:t>
            </a:r>
            <a:r>
              <a:rPr lang="zh-CN" altLang="en-US" smtClean="0"/>
              <a:t>允许将数据透明的压缩存储在</a:t>
            </a:r>
            <a:r>
              <a:rPr lang="en-US" altLang="zh-CN" smtClean="0"/>
              <a:t>CD</a:t>
            </a:r>
            <a:r>
              <a:rPr lang="zh-CN" altLang="en-US" smtClean="0"/>
              <a:t>上 </a:t>
            </a:r>
          </a:p>
          <a:p>
            <a:pPr lvl="1" eaLnBrk="1" hangingPunct="1"/>
            <a:r>
              <a:rPr lang="en-US" altLang="zh-CN" smtClean="0"/>
              <a:t>UDF file system support </a:t>
            </a:r>
          </a:p>
          <a:p>
            <a:pPr lvl="2" eaLnBrk="1" hangingPunct="1"/>
            <a:r>
              <a:rPr lang="zh-CN" altLang="en-US" smtClean="0"/>
              <a:t>某些新式</a:t>
            </a:r>
            <a:r>
              <a:rPr lang="en-US" altLang="zh-CN" smtClean="0"/>
              <a:t>CD/DVD</a:t>
            </a:r>
            <a:r>
              <a:rPr lang="zh-CN" altLang="en-US" smtClean="0"/>
              <a:t>上的文件系统</a:t>
            </a:r>
            <a:r>
              <a:rPr lang="en-US" altLang="zh-CN" smtClean="0"/>
              <a:t>,</a:t>
            </a:r>
            <a:r>
              <a:rPr lang="zh-CN" altLang="en-US" smtClean="0"/>
              <a:t>很少见 </a:t>
            </a:r>
          </a:p>
          <a:p>
            <a:pPr eaLnBrk="1" hangingPunct="1"/>
            <a:r>
              <a:rPr lang="en-US" altLang="zh-CN" smtClean="0"/>
              <a:t>DOS/FAT/NT Filesystems </a:t>
            </a:r>
          </a:p>
          <a:p>
            <a:pPr lvl="1" eaLnBrk="1" hangingPunct="1"/>
            <a:r>
              <a:rPr lang="en-US" altLang="zh-CN" smtClean="0"/>
              <a:t>DOS/Windows</a:t>
            </a:r>
            <a:r>
              <a:rPr lang="zh-CN" altLang="en-US" smtClean="0"/>
              <a:t>的文件系统 </a:t>
            </a:r>
          </a:p>
          <a:p>
            <a:pPr lvl="1" eaLnBrk="1" hangingPunct="1"/>
            <a:r>
              <a:rPr lang="en-US" altLang="zh-CN" smtClean="0"/>
              <a:t>MSDOS fs support </a:t>
            </a:r>
          </a:p>
          <a:p>
            <a:pPr lvl="2" eaLnBrk="1" hangingPunct="1"/>
            <a:r>
              <a:rPr lang="zh-CN" altLang="en-US" smtClean="0"/>
              <a:t>古老的</a:t>
            </a:r>
            <a:r>
              <a:rPr lang="en-US" altLang="zh-CN" smtClean="0"/>
              <a:t>MSDOS</a:t>
            </a:r>
            <a:r>
              <a:rPr lang="zh-CN" altLang="en-US" smtClean="0"/>
              <a:t>文件系统 </a:t>
            </a:r>
          </a:p>
          <a:p>
            <a:pPr lvl="1" eaLnBrk="1" hangingPunct="1"/>
            <a:r>
              <a:rPr lang="en-US" altLang="zh-CN" smtClean="0"/>
              <a:t>VFAT (Windows-95) fs support </a:t>
            </a:r>
          </a:p>
          <a:p>
            <a:pPr lvl="2" eaLnBrk="1" hangingPunct="1"/>
            <a:r>
              <a:rPr lang="zh-CN" altLang="en-US" smtClean="0"/>
              <a:t>从</a:t>
            </a:r>
            <a:r>
              <a:rPr lang="en-US" altLang="zh-CN" smtClean="0"/>
              <a:t>Win95</a:t>
            </a:r>
            <a:r>
              <a:rPr lang="zh-CN" altLang="en-US" smtClean="0"/>
              <a:t>开始使用的</a:t>
            </a:r>
            <a:r>
              <a:rPr lang="en-US" altLang="zh-CN" smtClean="0"/>
              <a:t>VFAT</a:t>
            </a:r>
            <a:r>
              <a:rPr lang="zh-CN" altLang="en-US" smtClean="0"/>
              <a:t>文件系统 </a:t>
            </a:r>
          </a:p>
          <a:p>
            <a:pPr lvl="2" eaLnBrk="1" hangingPunct="1"/>
            <a:r>
              <a:rPr lang="en-US" altLang="zh-CN" smtClean="0"/>
              <a:t>Default codepage for FAT </a:t>
            </a:r>
          </a:p>
          <a:p>
            <a:pPr lvl="3" eaLnBrk="1" hangingPunct="1"/>
            <a:r>
              <a:rPr lang="zh-CN" altLang="en-US" smtClean="0"/>
              <a:t>默认代码页 </a:t>
            </a:r>
          </a:p>
          <a:p>
            <a:pPr lvl="2" eaLnBrk="1" hangingPunct="1"/>
            <a:r>
              <a:rPr lang="en-US" altLang="zh-CN" smtClean="0"/>
              <a:t>Default iocharset for FAT </a:t>
            </a:r>
          </a:p>
          <a:p>
            <a:pPr lvl="3" eaLnBrk="1" hangingPunct="1"/>
            <a:r>
              <a:rPr lang="zh-CN" altLang="en-US" smtClean="0"/>
              <a:t>默认字符集 </a:t>
            </a:r>
          </a:p>
          <a:p>
            <a:pPr lvl="1" eaLnBrk="1" hangingPunct="1"/>
            <a:r>
              <a:rPr lang="en-US" altLang="zh-CN" smtClean="0"/>
              <a:t>NTFS file system support </a:t>
            </a:r>
          </a:p>
          <a:p>
            <a:pPr lvl="2" eaLnBrk="1" hangingPunct="1"/>
            <a:r>
              <a:rPr lang="zh-CN" altLang="en-US" smtClean="0"/>
              <a:t>从</a:t>
            </a:r>
            <a:r>
              <a:rPr lang="en-US" altLang="zh-CN" smtClean="0"/>
              <a:t>WinNT</a:t>
            </a:r>
            <a:r>
              <a:rPr lang="zh-CN" altLang="en-US" smtClean="0"/>
              <a:t>开始使用的</a:t>
            </a:r>
            <a:r>
              <a:rPr lang="en-US" altLang="zh-CN" smtClean="0"/>
              <a:t>NTFS</a:t>
            </a:r>
            <a:r>
              <a:rPr lang="zh-CN" altLang="en-US" smtClean="0"/>
              <a:t>文件系统 </a:t>
            </a:r>
          </a:p>
          <a:p>
            <a:pPr lvl="2" eaLnBrk="1" hangingPunct="1"/>
            <a:r>
              <a:rPr lang="en-US" altLang="zh-CN" smtClean="0"/>
              <a:t>NTFS debugging support </a:t>
            </a:r>
          </a:p>
          <a:p>
            <a:pPr lvl="3" eaLnBrk="1" hangingPunct="1"/>
            <a:r>
              <a:rPr lang="zh-CN" altLang="en-US" smtClean="0"/>
              <a:t>仅供调试使用 </a:t>
            </a:r>
          </a:p>
          <a:p>
            <a:pPr lvl="2" eaLnBrk="1" hangingPunct="1"/>
            <a:r>
              <a:rPr lang="en-US" altLang="zh-CN" smtClean="0"/>
              <a:t>NTFS write support </a:t>
            </a:r>
          </a:p>
          <a:p>
            <a:pPr lvl="3" eaLnBrk="1" hangingPunct="1"/>
            <a:r>
              <a:rPr lang="en-US" altLang="zh-CN" smtClean="0"/>
              <a:t>NTFS</a:t>
            </a:r>
            <a:r>
              <a:rPr lang="zh-CN" altLang="en-US" smtClean="0"/>
              <a:t>写入支持 </a:t>
            </a:r>
          </a:p>
          <a:p>
            <a:pPr eaLnBrk="1" hangingPunct="1"/>
            <a:r>
              <a:rPr lang="en-US" altLang="zh-CN" smtClean="0"/>
              <a:t>Pseudo filesystems </a:t>
            </a:r>
          </a:p>
          <a:p>
            <a:pPr lvl="1" eaLnBrk="1" hangingPunct="1"/>
            <a:r>
              <a:rPr lang="zh-CN" altLang="en-US" smtClean="0"/>
              <a:t>伪文件系统 </a:t>
            </a:r>
          </a:p>
          <a:p>
            <a:pPr lvl="1" eaLnBrk="1" hangingPunct="1"/>
            <a:r>
              <a:rPr lang="en-US" altLang="zh-CN" smtClean="0"/>
              <a:t>/proc file system support </a:t>
            </a:r>
          </a:p>
          <a:p>
            <a:pPr lvl="2" eaLnBrk="1" hangingPunct="1"/>
            <a:r>
              <a:rPr lang="zh-CN" altLang="en-US" smtClean="0"/>
              <a:t>显示系统状态的虚拟文件系统</a:t>
            </a:r>
            <a:r>
              <a:rPr lang="en-US" altLang="zh-CN" smtClean="0"/>
              <a:t>(irq</a:t>
            </a:r>
            <a:r>
              <a:rPr lang="zh-CN" altLang="en-US" smtClean="0"/>
              <a:t>设置</a:t>
            </a:r>
            <a:r>
              <a:rPr lang="en-US" altLang="zh-CN" smtClean="0"/>
              <a:t>,</a:t>
            </a:r>
            <a:r>
              <a:rPr lang="zh-CN" altLang="en-US" smtClean="0"/>
              <a:t>内存使用</a:t>
            </a:r>
            <a:r>
              <a:rPr lang="en-US" altLang="zh-CN" smtClean="0"/>
              <a:t>,</a:t>
            </a:r>
            <a:r>
              <a:rPr lang="zh-CN" altLang="en-US" smtClean="0"/>
              <a:t>加载的设备驱动器</a:t>
            </a:r>
            <a:r>
              <a:rPr lang="en-US" altLang="zh-CN" smtClean="0"/>
              <a:t>,</a:t>
            </a:r>
            <a:r>
              <a:rPr lang="zh-CN" altLang="en-US" smtClean="0"/>
              <a:t>网络状态等</a:t>
            </a:r>
            <a:r>
              <a:rPr lang="en-US" altLang="zh-CN" smtClean="0"/>
              <a:t>),</a:t>
            </a:r>
            <a:r>
              <a:rPr lang="zh-CN" altLang="en-US" smtClean="0"/>
              <a:t>许多程序依赖于它 </a:t>
            </a:r>
          </a:p>
          <a:p>
            <a:pPr lvl="2" eaLnBrk="1" hangingPunct="1"/>
            <a:r>
              <a:rPr lang="en-US" altLang="zh-CN" smtClean="0"/>
              <a:t>/proc/kcore support </a:t>
            </a:r>
          </a:p>
          <a:p>
            <a:pPr lvl="3" eaLnBrk="1" hangingPunct="1"/>
            <a:r>
              <a:rPr lang="zh-CN" altLang="en-US" smtClean="0"/>
              <a:t>系统物理内存的映象 </a:t>
            </a:r>
          </a:p>
          <a:p>
            <a:pPr lvl="2" eaLnBrk="1" hangingPunct="1"/>
            <a:r>
              <a:rPr lang="en-US" altLang="zh-CN" smtClean="0"/>
              <a:t>/proc/vmcore support </a:t>
            </a:r>
          </a:p>
          <a:p>
            <a:pPr lvl="3" eaLnBrk="1" hangingPunct="1"/>
            <a:r>
              <a:rPr lang="zh-CN" altLang="en-US" smtClean="0"/>
              <a:t>以</a:t>
            </a:r>
            <a:r>
              <a:rPr lang="en-US" altLang="zh-CN" smtClean="0"/>
              <a:t>ELF</a:t>
            </a:r>
            <a:r>
              <a:rPr lang="zh-CN" altLang="en-US" smtClean="0"/>
              <a:t>格式转储的已崩溃内核镜像</a:t>
            </a:r>
            <a:r>
              <a:rPr lang="en-US" altLang="zh-CN" smtClean="0"/>
              <a:t>,</a:t>
            </a:r>
            <a:r>
              <a:rPr lang="zh-CN" altLang="en-US" smtClean="0"/>
              <a:t>仅供调试使用 </a:t>
            </a:r>
          </a:p>
          <a:p>
            <a:pPr lvl="2" eaLnBrk="1" hangingPunct="1"/>
            <a:r>
              <a:rPr lang="en-US" altLang="zh-CN" smtClean="0"/>
              <a:t>Sysctl support (/proc/sys) </a:t>
            </a:r>
          </a:p>
          <a:p>
            <a:pPr lvl="3" eaLnBrk="1" hangingPunct="1"/>
            <a:r>
              <a:rPr lang="zh-CN" altLang="en-US" smtClean="0"/>
              <a:t>显示各种不同的内核参数</a:t>
            </a:r>
            <a:r>
              <a:rPr lang="en-US" altLang="zh-CN" smtClean="0"/>
              <a:t>,</a:t>
            </a:r>
            <a:r>
              <a:rPr lang="zh-CN" altLang="en-US" smtClean="0"/>
              <a:t>并让</a:t>
            </a:r>
            <a:r>
              <a:rPr lang="en-US" altLang="zh-CN" smtClean="0"/>
              <a:t>root</a:t>
            </a:r>
            <a:r>
              <a:rPr lang="zh-CN" altLang="en-US" smtClean="0"/>
              <a:t>用户能交互地更改其中的某些内容 </a:t>
            </a:r>
          </a:p>
          <a:p>
            <a:pPr lvl="1" eaLnBrk="1" hangingPunct="1"/>
            <a:r>
              <a:rPr lang="en-US" altLang="zh-CN" smtClean="0"/>
              <a:t>sysfs file system support </a:t>
            </a:r>
          </a:p>
          <a:p>
            <a:pPr lvl="2" eaLnBrk="1" hangingPunct="1"/>
            <a:r>
              <a:rPr lang="zh-CN" altLang="en-US" smtClean="0"/>
              <a:t>导出内核内部对象及其属性和对象之间的相互关系的文件系统</a:t>
            </a:r>
            <a:r>
              <a:rPr lang="en-US" altLang="zh-CN" smtClean="0"/>
              <a:t>,</a:t>
            </a:r>
            <a:r>
              <a:rPr lang="zh-CN" altLang="en-US" smtClean="0"/>
              <a:t>它把连接在系统上的设备和总线以及驱动程序等组织成为一个分级的文件</a:t>
            </a:r>
            <a:r>
              <a:rPr lang="en-US" altLang="zh-CN" smtClean="0"/>
              <a:t>,</a:t>
            </a:r>
            <a:r>
              <a:rPr lang="zh-CN" altLang="en-US" smtClean="0"/>
              <a:t>内核启动时依靠它挂载根分区</a:t>
            </a:r>
            <a:r>
              <a:rPr lang="en-US" altLang="zh-CN" smtClean="0"/>
              <a:t>,</a:t>
            </a:r>
            <a:r>
              <a:rPr lang="zh-CN" altLang="en-US" smtClean="0"/>
              <a:t>禁用</a:t>
            </a:r>
            <a:r>
              <a:rPr lang="en-US" altLang="zh-CN" smtClean="0"/>
              <a:t>sysfs</a:t>
            </a:r>
            <a:r>
              <a:rPr lang="zh-CN" altLang="en-US" smtClean="0"/>
              <a:t>后必须在内核引导参数中使用设备号指定根分区 </a:t>
            </a:r>
          </a:p>
          <a:p>
            <a:pPr lvl="1" eaLnBrk="1" hangingPunct="1"/>
            <a:r>
              <a:rPr lang="en-US" altLang="zh-CN" smtClean="0"/>
              <a:t>Virtual memory file system support (former shm fs) </a:t>
            </a:r>
          </a:p>
          <a:p>
            <a:pPr lvl="2" eaLnBrk="1" hangingPunct="1"/>
            <a:r>
              <a:rPr lang="en-US" altLang="zh-CN" smtClean="0"/>
              <a:t>tmpfs</a:t>
            </a:r>
            <a:r>
              <a:rPr lang="zh-CN" altLang="en-US" smtClean="0"/>
              <a:t>文件系统</a:t>
            </a:r>
            <a:r>
              <a:rPr lang="en-US" altLang="zh-CN" smtClean="0"/>
              <a:t>(</a:t>
            </a:r>
            <a:r>
              <a:rPr lang="zh-CN" altLang="en-US" smtClean="0"/>
              <a:t>以前叫</a:t>
            </a:r>
            <a:r>
              <a:rPr lang="en-US" altLang="zh-CN" smtClean="0"/>
              <a:t>shm[</a:t>
            </a:r>
            <a:r>
              <a:rPr lang="zh-CN" altLang="en-US" smtClean="0"/>
              <a:t>共享内存</a:t>
            </a:r>
            <a:r>
              <a:rPr lang="en-US" altLang="zh-CN" smtClean="0"/>
              <a:t>]</a:t>
            </a:r>
            <a:r>
              <a:rPr lang="zh-CN" altLang="en-US" smtClean="0"/>
              <a:t>文件系统</a:t>
            </a:r>
            <a:r>
              <a:rPr lang="en-US" altLang="zh-CN" smtClean="0"/>
              <a:t>)</a:t>
            </a:r>
            <a:r>
              <a:rPr lang="zh-CN" altLang="en-US" smtClean="0"/>
              <a:t>支持 </a:t>
            </a:r>
          </a:p>
          <a:p>
            <a:pPr lvl="2" eaLnBrk="1" hangingPunct="1"/>
            <a:r>
              <a:rPr lang="en-US" altLang="zh-CN" smtClean="0"/>
              <a:t>Tmpfs POSIX Access Control Lists </a:t>
            </a:r>
          </a:p>
          <a:p>
            <a:pPr lvl="3" eaLnBrk="1" hangingPunct="1"/>
            <a:r>
              <a:rPr lang="en-US" altLang="zh-CN" smtClean="0"/>
              <a:t>POSIX ACL(</a:t>
            </a:r>
            <a:r>
              <a:rPr lang="zh-CN" altLang="en-US" smtClean="0"/>
              <a:t>访问控制列表</a:t>
            </a:r>
            <a:r>
              <a:rPr lang="en-US" altLang="zh-CN" smtClean="0"/>
              <a:t>)</a:t>
            </a:r>
            <a:r>
              <a:rPr lang="zh-CN" altLang="en-US" smtClean="0"/>
              <a:t>支持</a:t>
            </a:r>
            <a:r>
              <a:rPr lang="en-US" altLang="zh-CN" smtClean="0"/>
              <a:t>,</a:t>
            </a:r>
            <a:r>
              <a:rPr lang="zh-CN" altLang="en-US" smtClean="0"/>
              <a:t>可以更精细的针对每个用户进行访问控制</a:t>
            </a:r>
            <a:r>
              <a:rPr lang="en-US" altLang="zh-CN" smtClean="0"/>
              <a:t>,</a:t>
            </a:r>
            <a:r>
              <a:rPr lang="zh-CN" altLang="en-US" smtClean="0"/>
              <a:t>需要外部库和程序的支持 </a:t>
            </a:r>
          </a:p>
          <a:p>
            <a:pPr lvl="1" eaLnBrk="1" hangingPunct="1"/>
            <a:r>
              <a:rPr lang="en-US" altLang="zh-CN" smtClean="0"/>
              <a:t>HugeTLB file system support </a:t>
            </a:r>
          </a:p>
          <a:p>
            <a:pPr lvl="2" eaLnBrk="1" hangingPunct="1"/>
            <a:r>
              <a:rPr lang="zh-CN" altLang="en-US" smtClean="0"/>
              <a:t>大多数现代计算机体系结构提供对多种内存页面大小的支持</a:t>
            </a:r>
            <a:r>
              <a:rPr lang="en-US" altLang="zh-CN" smtClean="0"/>
              <a:t>(</a:t>
            </a:r>
            <a:r>
              <a:rPr lang="zh-CN" altLang="en-US" smtClean="0"/>
              <a:t>比如</a:t>
            </a:r>
            <a:r>
              <a:rPr lang="en-US" altLang="zh-CN" smtClean="0"/>
              <a:t>IA-32</a:t>
            </a:r>
            <a:r>
              <a:rPr lang="zh-CN" altLang="en-US" smtClean="0"/>
              <a:t>结构支持</a:t>
            </a:r>
            <a:r>
              <a:rPr lang="en-US" altLang="zh-CN" smtClean="0"/>
              <a:t>4K</a:t>
            </a:r>
            <a:r>
              <a:rPr lang="zh-CN" altLang="en-US" smtClean="0"/>
              <a:t>和</a:t>
            </a:r>
            <a:r>
              <a:rPr lang="en-US" altLang="zh-CN" smtClean="0"/>
              <a:t>4M(PAE</a:t>
            </a:r>
            <a:r>
              <a:rPr lang="zh-CN" altLang="en-US" smtClean="0"/>
              <a:t>模式为</a:t>
            </a:r>
            <a:r>
              <a:rPr lang="en-US" altLang="zh-CN" smtClean="0"/>
              <a:t>2M)</a:t>
            </a:r>
            <a:r>
              <a:rPr lang="zh-CN" altLang="en-US" smtClean="0"/>
              <a:t>两种页面</a:t>
            </a:r>
            <a:r>
              <a:rPr lang="en-US" altLang="zh-CN" smtClean="0"/>
              <a:t>).TLB(Translation Lookaside Buffer)</a:t>
            </a:r>
            <a:r>
              <a:rPr lang="zh-CN" altLang="en-US" smtClean="0"/>
              <a:t>是虚拟地址到物理地址的翻译缓冲区</a:t>
            </a:r>
            <a:r>
              <a:rPr lang="en-US" altLang="zh-CN" smtClean="0"/>
              <a:t>,</a:t>
            </a:r>
            <a:r>
              <a:rPr lang="zh-CN" altLang="en-US" smtClean="0"/>
              <a:t>这种缓冲区在处理器上是很宝贵的</a:t>
            </a:r>
            <a:r>
              <a:rPr lang="en-US" altLang="zh-CN" smtClean="0"/>
              <a:t>,</a:t>
            </a:r>
            <a:r>
              <a:rPr lang="zh-CN" altLang="en-US" smtClean="0"/>
              <a:t>操作系统总是尝试将有限的</a:t>
            </a:r>
            <a:r>
              <a:rPr lang="en-US" altLang="zh-CN" smtClean="0"/>
              <a:t>TLB</a:t>
            </a:r>
            <a:r>
              <a:rPr lang="zh-CN" altLang="en-US" smtClean="0"/>
              <a:t>资源发挥到极致</a:t>
            </a:r>
            <a:r>
              <a:rPr lang="en-US" altLang="zh-CN" smtClean="0"/>
              <a:t>.</a:t>
            </a:r>
            <a:r>
              <a:rPr lang="zh-CN" altLang="en-US" smtClean="0"/>
              <a:t>特别是能够轻松获得若干</a:t>
            </a:r>
            <a:r>
              <a:rPr lang="en-US" altLang="zh-CN" smtClean="0"/>
              <a:t>G</a:t>
            </a:r>
            <a:r>
              <a:rPr lang="zh-CN" altLang="en-US" smtClean="0"/>
              <a:t>内存的时候</a:t>
            </a:r>
            <a:r>
              <a:rPr lang="en-US" altLang="zh-CN" smtClean="0"/>
              <a:t>(&gt;4G),</a:t>
            </a:r>
            <a:r>
              <a:rPr lang="zh-CN" altLang="en-US" smtClean="0"/>
              <a:t>这种优化就显得尤为关键</a:t>
            </a:r>
            <a:r>
              <a:rPr lang="en-US" altLang="zh-CN" smtClean="0"/>
              <a:t>.</a:t>
            </a:r>
            <a:r>
              <a:rPr lang="zh-CN" altLang="en-US" smtClean="0"/>
              <a:t>只有开启此选项之后才能提供</a:t>
            </a:r>
            <a:r>
              <a:rPr lang="en-US" altLang="zh-CN" smtClean="0"/>
              <a:t>hugepage</a:t>
            </a:r>
            <a:r>
              <a:rPr lang="zh-CN" altLang="en-US" smtClean="0"/>
              <a:t>支持</a:t>
            </a:r>
            <a:r>
              <a:rPr lang="en-US" altLang="zh-CN" smtClean="0"/>
              <a:t>. </a:t>
            </a:r>
          </a:p>
          <a:p>
            <a:pPr lvl="1" eaLnBrk="1" hangingPunct="1"/>
            <a:r>
              <a:rPr lang="en-US" altLang="zh-CN" smtClean="0"/>
              <a:t>Userspace-driven configuration filesystem </a:t>
            </a:r>
          </a:p>
          <a:p>
            <a:pPr lvl="2" eaLnBrk="1" hangingPunct="1"/>
            <a:r>
              <a:rPr lang="en-US" altLang="zh-CN" smtClean="0"/>
              <a:t>configfs</a:t>
            </a:r>
            <a:r>
              <a:rPr lang="zh-CN" altLang="en-US" smtClean="0"/>
              <a:t>是用户空间驱动的文件系统</a:t>
            </a:r>
            <a:r>
              <a:rPr lang="en-US" altLang="zh-CN" smtClean="0"/>
              <a:t>,</a:t>
            </a:r>
            <a:r>
              <a:rPr lang="zh-CN" altLang="en-US" smtClean="0"/>
              <a:t>提供与</a:t>
            </a:r>
            <a:r>
              <a:rPr lang="en-US" altLang="zh-CN" smtClean="0"/>
              <a:t>sysfs</a:t>
            </a:r>
            <a:r>
              <a:rPr lang="zh-CN" altLang="en-US" smtClean="0"/>
              <a:t>相反的功能 </a:t>
            </a:r>
          </a:p>
          <a:p>
            <a:pPr eaLnBrk="1" hangingPunct="1"/>
            <a:r>
              <a:rPr lang="en-US" altLang="zh-CN" smtClean="0"/>
              <a:t>Miscellaneous filesystems </a:t>
            </a:r>
          </a:p>
          <a:p>
            <a:pPr lvl="1" eaLnBrk="1" hangingPunct="1"/>
            <a:r>
              <a:rPr lang="zh-CN" altLang="en-US" smtClean="0"/>
              <a:t>非主流的杂项文件系统 </a:t>
            </a:r>
          </a:p>
          <a:p>
            <a:pPr eaLnBrk="1" hangingPunct="1"/>
            <a:r>
              <a:rPr lang="en-US" altLang="zh-CN" smtClean="0"/>
              <a:t>Network File Systems </a:t>
            </a:r>
          </a:p>
          <a:p>
            <a:pPr lvl="1" eaLnBrk="1" hangingPunct="1"/>
            <a:r>
              <a:rPr lang="zh-CN" altLang="en-US" smtClean="0"/>
              <a:t>网络文件系统 </a:t>
            </a:r>
          </a:p>
          <a:p>
            <a:pPr eaLnBrk="1" hangingPunct="1"/>
            <a:r>
              <a:rPr lang="en-US" altLang="zh-CN" smtClean="0"/>
              <a:t>Partition Types </a:t>
            </a:r>
          </a:p>
          <a:p>
            <a:pPr lvl="1" eaLnBrk="1" hangingPunct="1"/>
            <a:r>
              <a:rPr lang="zh-CN" altLang="en-US" smtClean="0"/>
              <a:t>高级磁盘分区类型</a:t>
            </a:r>
            <a:r>
              <a:rPr lang="en-US" altLang="zh-CN" smtClean="0"/>
              <a:t>,</a:t>
            </a:r>
            <a:r>
              <a:rPr lang="zh-CN" altLang="en-US" smtClean="0"/>
              <a:t>不确定可以全不选 </a:t>
            </a:r>
          </a:p>
          <a:p>
            <a:pPr eaLnBrk="1" hangingPunct="1"/>
            <a:r>
              <a:rPr lang="en-US" altLang="zh-CN" smtClean="0"/>
              <a:t>Native Language Support </a:t>
            </a:r>
          </a:p>
          <a:p>
            <a:pPr lvl="1" eaLnBrk="1" hangingPunct="1"/>
            <a:r>
              <a:rPr lang="zh-CN" altLang="en-US" smtClean="0"/>
              <a:t>本地语言支持</a:t>
            </a:r>
            <a:r>
              <a:rPr lang="en-US" altLang="zh-CN" smtClean="0"/>
              <a:t>.</a:t>
            </a:r>
            <a:r>
              <a:rPr lang="zh-CN" altLang="en-US" smtClean="0"/>
              <a:t>如果你仅仅使用几种主流的</a:t>
            </a:r>
            <a:r>
              <a:rPr lang="en-US" altLang="zh-CN" smtClean="0"/>
              <a:t>Linux</a:t>
            </a:r>
            <a:r>
              <a:rPr lang="zh-CN" altLang="en-US" smtClean="0"/>
              <a:t>文件系统</a:t>
            </a:r>
            <a:r>
              <a:rPr lang="en-US" altLang="zh-CN" smtClean="0"/>
              <a:t>(ext2/3/4,Reiserfs,JFS,XFS),</a:t>
            </a:r>
            <a:r>
              <a:rPr lang="zh-CN" altLang="en-US" smtClean="0"/>
              <a:t>就不需要这个东西</a:t>
            </a:r>
            <a:r>
              <a:rPr lang="en-US" altLang="zh-CN" smtClean="0"/>
              <a:t>.</a:t>
            </a:r>
            <a:r>
              <a:rPr lang="zh-CN" altLang="en-US" smtClean="0"/>
              <a:t>但是如果你需要使用</a:t>
            </a:r>
            <a:r>
              <a:rPr lang="en-US" altLang="zh-CN" smtClean="0"/>
              <a:t>FAT/NTFS</a:t>
            </a:r>
            <a:r>
              <a:rPr lang="zh-CN" altLang="en-US" smtClean="0"/>
              <a:t>分区的话</a:t>
            </a:r>
            <a:r>
              <a:rPr lang="en-US" altLang="zh-CN" smtClean="0"/>
              <a:t>,</a:t>
            </a:r>
            <a:r>
              <a:rPr lang="zh-CN" altLang="en-US" smtClean="0"/>
              <a:t>就需要这个东西了</a:t>
            </a:r>
            <a:r>
              <a:rPr lang="en-US" altLang="zh-CN" smtClean="0"/>
              <a:t>. </a:t>
            </a:r>
          </a:p>
          <a:p>
            <a:pPr lvl="1" eaLnBrk="1" hangingPunct="1"/>
            <a:r>
              <a:rPr lang="en-US" altLang="zh-CN" smtClean="0"/>
              <a:t>Base native language support </a:t>
            </a:r>
          </a:p>
          <a:p>
            <a:pPr lvl="2" eaLnBrk="1" hangingPunct="1"/>
            <a:r>
              <a:rPr lang="zh-CN" altLang="en-US" smtClean="0"/>
              <a:t>如果你启用了本地语言支持</a:t>
            </a:r>
            <a:r>
              <a:rPr lang="en-US" altLang="zh-CN" smtClean="0"/>
              <a:t>,</a:t>
            </a:r>
            <a:r>
              <a:rPr lang="zh-CN" altLang="en-US" smtClean="0"/>
              <a:t>那么这个必选 </a:t>
            </a:r>
          </a:p>
          <a:p>
            <a:pPr lvl="2" eaLnBrk="1" hangingPunct="1"/>
            <a:r>
              <a:rPr lang="en-US" altLang="zh-CN" smtClean="0"/>
              <a:t>Default NLS Option </a:t>
            </a:r>
          </a:p>
          <a:p>
            <a:pPr lvl="3" eaLnBrk="1" hangingPunct="1"/>
            <a:r>
              <a:rPr lang="zh-CN" altLang="en-US" smtClean="0"/>
              <a:t>默认本地语言</a:t>
            </a:r>
            <a:r>
              <a:rPr lang="en-US" altLang="zh-CN" smtClean="0"/>
              <a:t>,</a:t>
            </a:r>
            <a:r>
              <a:rPr lang="zh-CN" altLang="en-US" smtClean="0"/>
              <a:t>建议使用</a:t>
            </a:r>
            <a:r>
              <a:rPr lang="en-US" altLang="zh-CN" smtClean="0"/>
              <a:t>UTF-8 </a:t>
            </a:r>
          </a:p>
          <a:p>
            <a:pPr lvl="2" eaLnBrk="1" hangingPunct="1"/>
            <a:r>
              <a:rPr lang="en-US" altLang="zh-CN" smtClean="0"/>
              <a:t>{</a:t>
            </a:r>
            <a:r>
              <a:rPr lang="zh-CN" altLang="en-US" smtClean="0"/>
              <a:t>此处省略的部分请按需选择</a:t>
            </a:r>
            <a:r>
              <a:rPr lang="en-US" altLang="zh-CN" smtClean="0"/>
              <a:t>,</a:t>
            </a:r>
            <a:r>
              <a:rPr lang="zh-CN" altLang="en-US" smtClean="0"/>
              <a:t>一般至少需要</a:t>
            </a:r>
            <a:r>
              <a:rPr lang="en-US" altLang="zh-CN" smtClean="0"/>
              <a:t>CP437,ASCII,ISO-8859-1} </a:t>
            </a:r>
          </a:p>
          <a:p>
            <a:pPr eaLnBrk="1" hangingPunct="1"/>
            <a:r>
              <a:rPr lang="en-US" altLang="zh-CN" smtClean="0"/>
              <a:t>Distributed Lock Manager </a:t>
            </a:r>
          </a:p>
          <a:p>
            <a:pPr lvl="1" eaLnBrk="1" hangingPunct="1"/>
            <a:r>
              <a:rPr lang="zh-CN" altLang="en-US" smtClean="0"/>
              <a:t>通用的分布式锁管理器</a:t>
            </a:r>
            <a:r>
              <a:rPr lang="en-US" altLang="zh-CN" smtClean="0"/>
              <a:t>,</a:t>
            </a:r>
            <a:r>
              <a:rPr lang="zh-CN" altLang="en-US" smtClean="0"/>
              <a:t>不明白就不选 </a:t>
            </a:r>
          </a:p>
          <a:p>
            <a:pPr eaLnBrk="1" hangingPunct="1"/>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0FBC7ABF-409A-486C-99FE-7BC424ABFB5F}" type="slidenum">
              <a:rPr lang="en-US" altLang="zh-CN" smtClean="0"/>
              <a:pPr/>
              <a:t>26</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Text Box 3"/>
          <p:cNvSpPr>
            <a:spLocks noGrp="1" noChangeArrowheads="1"/>
          </p:cNvSpPr>
          <p:nvPr>
            <p:ph type="body" idx="1"/>
          </p:nvPr>
        </p:nvSpPr>
        <p:spPr>
          <a:noFill/>
        </p:spPr>
        <p:txBody>
          <a:bodyPr wrap="none" anchor="ctr"/>
          <a:lstStyle/>
          <a:p>
            <a:pPr eaLnBrk="1" hangingPunct="1"/>
            <a:r>
              <a:rPr lang="en-US" altLang="zh-CN" smtClean="0"/>
              <a:t>Show timing information on printks </a:t>
            </a:r>
          </a:p>
          <a:p>
            <a:pPr lvl="1" eaLnBrk="1" hangingPunct="1"/>
            <a:r>
              <a:rPr lang="zh-CN" altLang="en-US" smtClean="0"/>
              <a:t>在</a:t>
            </a:r>
            <a:r>
              <a:rPr lang="en-US" altLang="zh-CN" smtClean="0"/>
              <a:t>printk</a:t>
            </a:r>
            <a:r>
              <a:rPr lang="zh-CN" altLang="en-US" smtClean="0"/>
              <a:t>的输出中包含时间信息</a:t>
            </a:r>
            <a:r>
              <a:rPr lang="en-US" altLang="zh-CN" smtClean="0"/>
              <a:t>,</a:t>
            </a:r>
            <a:r>
              <a:rPr lang="zh-CN" altLang="en-US" smtClean="0"/>
              <a:t>可以用来分析内核启动过程各步骤所用时间 </a:t>
            </a:r>
          </a:p>
          <a:p>
            <a:pPr eaLnBrk="1" hangingPunct="1"/>
            <a:r>
              <a:rPr lang="en-US" altLang="zh-CN" smtClean="0"/>
              <a:t>Enable __must_check logic </a:t>
            </a:r>
          </a:p>
          <a:p>
            <a:pPr lvl="1" eaLnBrk="1" hangingPunct="1"/>
            <a:r>
              <a:rPr lang="zh-CN" altLang="en-US" smtClean="0"/>
              <a:t>在编译内核的过程中使用</a:t>
            </a:r>
            <a:r>
              <a:rPr lang="en-US" altLang="zh-CN" smtClean="0"/>
              <a:t>"</a:t>
            </a:r>
            <a:r>
              <a:rPr lang="zh-CN" altLang="en-US" smtClean="0"/>
              <a:t>必须检查</a:t>
            </a:r>
            <a:r>
              <a:rPr lang="en-US" altLang="zh-CN" smtClean="0"/>
              <a:t>"</a:t>
            </a:r>
            <a:r>
              <a:rPr lang="zh-CN" altLang="en-US" smtClean="0"/>
              <a:t>的逻辑</a:t>
            </a:r>
            <a:r>
              <a:rPr lang="en-US" altLang="zh-CN" smtClean="0"/>
              <a:t>,</a:t>
            </a:r>
            <a:r>
              <a:rPr lang="zh-CN" altLang="en-US" smtClean="0"/>
              <a:t>禁用它将不会显示某些警告信息 </a:t>
            </a:r>
          </a:p>
          <a:p>
            <a:pPr eaLnBrk="1" hangingPunct="1"/>
            <a:r>
              <a:rPr lang="en-US" altLang="zh-CN" smtClean="0"/>
              <a:t>Magic SysRq key </a:t>
            </a:r>
          </a:p>
          <a:p>
            <a:pPr lvl="1" eaLnBrk="1" hangingPunct="1"/>
            <a:r>
              <a:rPr lang="zh-CN" altLang="en-US" smtClean="0"/>
              <a:t>不懂的千万别选 </a:t>
            </a:r>
          </a:p>
          <a:p>
            <a:pPr eaLnBrk="1" hangingPunct="1"/>
            <a:r>
              <a:rPr lang="en-US" altLang="zh-CN" smtClean="0"/>
              <a:t>Enable unused/obsolete exported symbols </a:t>
            </a:r>
          </a:p>
          <a:p>
            <a:pPr lvl="1" eaLnBrk="1" hangingPunct="1"/>
            <a:r>
              <a:rPr lang="zh-CN" altLang="en-US" smtClean="0"/>
              <a:t>导出无用和废弃的符号</a:t>
            </a:r>
            <a:r>
              <a:rPr lang="en-US" altLang="zh-CN" smtClean="0"/>
              <a:t>,</a:t>
            </a:r>
            <a:r>
              <a:rPr lang="zh-CN" altLang="en-US" smtClean="0"/>
              <a:t>这将使内核不必要的增大 </a:t>
            </a:r>
          </a:p>
          <a:p>
            <a:pPr eaLnBrk="1" hangingPunct="1"/>
            <a:r>
              <a:rPr lang="en-US" altLang="zh-CN" smtClean="0"/>
              <a:t>Kernel debugging </a:t>
            </a:r>
          </a:p>
          <a:p>
            <a:pPr lvl="1" eaLnBrk="1" hangingPunct="1"/>
            <a:r>
              <a:rPr lang="zh-CN" altLang="en-US" smtClean="0"/>
              <a:t>不是内核开发者的别选 </a:t>
            </a:r>
          </a:p>
          <a:p>
            <a:pPr eaLnBrk="1" hangingPunct="1"/>
            <a:r>
              <a:rPr lang="en-US" altLang="zh-CN" smtClean="0"/>
              <a:t>Debug Filesystem </a:t>
            </a:r>
          </a:p>
          <a:p>
            <a:pPr lvl="1" eaLnBrk="1" hangingPunct="1"/>
            <a:r>
              <a:rPr lang="zh-CN" altLang="en-US" smtClean="0"/>
              <a:t>不是内核开发者的别选 </a:t>
            </a:r>
          </a:p>
          <a:p>
            <a:pPr eaLnBrk="1" hangingPunct="1"/>
            <a:r>
              <a:rPr lang="en-US" altLang="zh-CN" smtClean="0"/>
              <a:t>Compile the kernel with frame unwind information </a:t>
            </a:r>
          </a:p>
          <a:p>
            <a:pPr lvl="1" eaLnBrk="1" hangingPunct="1"/>
            <a:r>
              <a:rPr lang="zh-CN" altLang="en-US" smtClean="0"/>
              <a:t>不是内核开发者的别选 </a:t>
            </a:r>
          </a:p>
          <a:p>
            <a:pPr eaLnBrk="1" hangingPunct="1"/>
            <a:r>
              <a:rPr lang="en-US" altLang="zh-CN" smtClean="0"/>
              <a:t>Run 'make headers_check' when building vmlinux </a:t>
            </a:r>
          </a:p>
          <a:p>
            <a:pPr lvl="1" eaLnBrk="1" hangingPunct="1"/>
            <a:r>
              <a:rPr lang="zh-CN" altLang="en-US" smtClean="0"/>
              <a:t>在编译内核时运行</a:t>
            </a:r>
            <a:r>
              <a:rPr lang="en-US" altLang="zh-CN" smtClean="0"/>
              <a:t>'make headers_check'</a:t>
            </a:r>
            <a:r>
              <a:rPr lang="zh-CN" altLang="en-US" smtClean="0"/>
              <a:t>命令检查内核头文件</a:t>
            </a:r>
            <a:r>
              <a:rPr lang="en-US" altLang="zh-CN" smtClean="0"/>
              <a:t>,</a:t>
            </a:r>
            <a:r>
              <a:rPr lang="zh-CN" altLang="en-US" smtClean="0"/>
              <a:t>当你修改了与用户空间相关的内核头文件后建议启用该选项 </a:t>
            </a:r>
          </a:p>
          <a:p>
            <a:pPr eaLnBrk="1" hangingPunct="1"/>
            <a:r>
              <a:rPr lang="en-US" altLang="zh-CN" smtClean="0"/>
              <a:t>Linux Kernel Dump Test Tool Module </a:t>
            </a:r>
          </a:p>
          <a:p>
            <a:pPr lvl="1" eaLnBrk="1" hangingPunct="1"/>
            <a:r>
              <a:rPr lang="zh-CN" altLang="en-US" smtClean="0"/>
              <a:t>不是内核开发者的别选 </a:t>
            </a:r>
          </a:p>
          <a:p>
            <a:pPr eaLnBrk="1" hangingPunct="1"/>
            <a:r>
              <a:rPr lang="en-US" altLang="zh-CN" smtClean="0"/>
              <a:t>Enable doublefault exception handler </a:t>
            </a:r>
          </a:p>
          <a:p>
            <a:pPr lvl="1" eaLnBrk="1" hangingPunct="1"/>
            <a:r>
              <a:rPr lang="zh-CN" altLang="en-US" smtClean="0"/>
              <a:t>允许捕获非常罕见的导致系统无警告重启的</a:t>
            </a:r>
            <a:r>
              <a:rPr lang="en-US" altLang="zh-CN" smtClean="0"/>
              <a:t>doublefault</a:t>
            </a:r>
            <a:r>
              <a:rPr lang="zh-CN" altLang="en-US" smtClean="0"/>
              <a:t>异常</a:t>
            </a:r>
            <a:r>
              <a:rPr lang="en-US" altLang="zh-CN" smtClean="0"/>
              <a:t>,</a:t>
            </a:r>
            <a:r>
              <a:rPr lang="zh-CN" altLang="en-US" smtClean="0"/>
              <a:t>对于调试非常重要 </a:t>
            </a:r>
          </a:p>
          <a:p>
            <a:pPr eaLnBrk="1" hangingPunct="1"/>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6742DB8A-D5CF-41E9-B83E-5B6671CE23FC}" type="slidenum">
              <a:rPr lang="en-US" altLang="zh-CN" smtClean="0"/>
              <a:pPr/>
              <a:t>27</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Text Box 3"/>
          <p:cNvSpPr>
            <a:spLocks noGrp="1" noChangeArrowheads="1"/>
          </p:cNvSpPr>
          <p:nvPr>
            <p:ph type="body" idx="1"/>
          </p:nvPr>
        </p:nvSpPr>
        <p:spPr>
          <a:noFill/>
        </p:spPr>
        <p:txBody>
          <a:bodyPr wrap="none" anchor="ctr"/>
          <a:lstStyle/>
          <a:p>
            <a:pPr eaLnBrk="1" hangingPunct="1"/>
            <a:r>
              <a:rPr lang="en-US" altLang="zh-CN" smtClean="0"/>
              <a:t>Local version - append to kernel release </a:t>
            </a:r>
          </a:p>
          <a:p>
            <a:pPr lvl="1" eaLnBrk="1" hangingPunct="1"/>
            <a:r>
              <a:rPr lang="zh-CN" altLang="en-US" smtClean="0"/>
              <a:t>在内核版本后面加上自定义的版本字符串</a:t>
            </a:r>
            <a:r>
              <a:rPr lang="en-US" altLang="zh-CN" smtClean="0"/>
              <a:t>(</a:t>
            </a:r>
            <a:r>
              <a:rPr lang="zh-CN" altLang="en-US" smtClean="0"/>
              <a:t>小于</a:t>
            </a:r>
            <a:r>
              <a:rPr lang="en-US" altLang="zh-CN" smtClean="0"/>
              <a:t>64</a:t>
            </a:r>
            <a:r>
              <a:rPr lang="zh-CN" altLang="en-US" smtClean="0"/>
              <a:t>字符</a:t>
            </a:r>
            <a:r>
              <a:rPr lang="en-US" altLang="zh-CN" smtClean="0"/>
              <a:t>),</a:t>
            </a:r>
            <a:r>
              <a:rPr lang="zh-CN" altLang="en-US" smtClean="0"/>
              <a:t>可以用</a:t>
            </a:r>
            <a:r>
              <a:rPr lang="en-US" altLang="zh-CN" smtClean="0"/>
              <a:t>"uname -a"</a:t>
            </a:r>
            <a:r>
              <a:rPr lang="zh-CN" altLang="en-US" smtClean="0"/>
              <a:t>命令看到 </a:t>
            </a:r>
          </a:p>
          <a:p>
            <a:pPr eaLnBrk="1" hangingPunct="1"/>
            <a:r>
              <a:rPr lang="en-US" altLang="zh-CN" smtClean="0"/>
              <a:t>Automatically append version information to the version string </a:t>
            </a:r>
          </a:p>
          <a:p>
            <a:pPr lvl="1" eaLnBrk="1" hangingPunct="1"/>
            <a:r>
              <a:rPr lang="zh-CN" altLang="en-US" smtClean="0"/>
              <a:t>自动在版本字符串后面添加版本信息</a:t>
            </a:r>
            <a:r>
              <a:rPr lang="en-US" altLang="zh-CN" smtClean="0"/>
              <a:t>,</a:t>
            </a:r>
            <a:r>
              <a:rPr lang="zh-CN" altLang="en-US" smtClean="0"/>
              <a:t>编译时需要有</a:t>
            </a:r>
            <a:r>
              <a:rPr lang="en-US" altLang="zh-CN" smtClean="0"/>
              <a:t>perl</a:t>
            </a:r>
            <a:r>
              <a:rPr lang="zh-CN" altLang="en-US" smtClean="0"/>
              <a:t>以及</a:t>
            </a:r>
            <a:r>
              <a:rPr lang="en-US" altLang="zh-CN" smtClean="0"/>
              <a:t>git</a:t>
            </a:r>
            <a:r>
              <a:rPr lang="zh-CN" altLang="en-US" smtClean="0"/>
              <a:t>仓库支持 </a:t>
            </a:r>
          </a:p>
          <a:p>
            <a:pPr eaLnBrk="1" hangingPunct="1"/>
            <a:r>
              <a:rPr lang="en-US" altLang="zh-CN" smtClean="0"/>
              <a:t>Support for paging of anonymous memory (swap) </a:t>
            </a:r>
          </a:p>
          <a:p>
            <a:pPr lvl="1" eaLnBrk="1" hangingPunct="1"/>
            <a:r>
              <a:rPr lang="zh-CN" altLang="en-US" smtClean="0"/>
              <a:t>使用交换分区或者交换文件来做为虚拟内存 </a:t>
            </a:r>
          </a:p>
          <a:p>
            <a:pPr eaLnBrk="1" hangingPunct="1"/>
            <a:r>
              <a:rPr lang="en-US" altLang="zh-CN" smtClean="0"/>
              <a:t>System V IPC </a:t>
            </a:r>
          </a:p>
          <a:p>
            <a:pPr lvl="1" eaLnBrk="1" hangingPunct="1"/>
            <a:r>
              <a:rPr lang="en-US" altLang="zh-CN" smtClean="0"/>
              <a:t>System V</a:t>
            </a:r>
            <a:r>
              <a:rPr lang="zh-CN" altLang="en-US" smtClean="0"/>
              <a:t>进程间通信</a:t>
            </a:r>
            <a:r>
              <a:rPr lang="en-US" altLang="zh-CN" smtClean="0"/>
              <a:t>(IPC)</a:t>
            </a:r>
            <a:r>
              <a:rPr lang="zh-CN" altLang="en-US" smtClean="0"/>
              <a:t>支持</a:t>
            </a:r>
            <a:r>
              <a:rPr lang="en-US" altLang="zh-CN" smtClean="0"/>
              <a:t>,</a:t>
            </a:r>
            <a:r>
              <a:rPr lang="zh-CN" altLang="en-US" smtClean="0"/>
              <a:t>许多程序需要这个功能</a:t>
            </a:r>
            <a:r>
              <a:rPr lang="en-US" altLang="zh-CN" smtClean="0"/>
              <a:t>.</a:t>
            </a:r>
            <a:r>
              <a:rPr lang="zh-CN" altLang="en-US" smtClean="0"/>
              <a:t>必选</a:t>
            </a:r>
            <a:r>
              <a:rPr lang="en-US" altLang="zh-CN" smtClean="0"/>
              <a:t>,</a:t>
            </a:r>
            <a:r>
              <a:rPr lang="zh-CN" altLang="en-US" smtClean="0"/>
              <a:t>除非你知道自己在做什么 </a:t>
            </a:r>
          </a:p>
          <a:p>
            <a:pPr lvl="1" eaLnBrk="1" hangingPunct="1"/>
            <a:r>
              <a:rPr lang="en-US" altLang="zh-CN" smtClean="0"/>
              <a:t>IPC Namespaces </a:t>
            </a:r>
          </a:p>
          <a:p>
            <a:pPr lvl="2" eaLnBrk="1" hangingPunct="1"/>
            <a:r>
              <a:rPr lang="en-US" altLang="zh-CN" smtClean="0"/>
              <a:t>IPC</a:t>
            </a:r>
            <a:r>
              <a:rPr lang="zh-CN" altLang="en-US" smtClean="0"/>
              <a:t>命名空间支持</a:t>
            </a:r>
            <a:r>
              <a:rPr lang="en-US" altLang="zh-CN" smtClean="0"/>
              <a:t>,</a:t>
            </a:r>
            <a:r>
              <a:rPr lang="zh-CN" altLang="en-US" smtClean="0"/>
              <a:t>不确定可以不选 </a:t>
            </a:r>
          </a:p>
          <a:p>
            <a:pPr eaLnBrk="1" hangingPunct="1"/>
            <a:r>
              <a:rPr lang="en-US" altLang="zh-CN" smtClean="0"/>
              <a:t>POSIX Message Queues </a:t>
            </a:r>
          </a:p>
          <a:p>
            <a:pPr lvl="1" eaLnBrk="1" hangingPunct="1"/>
            <a:r>
              <a:rPr lang="en-US" altLang="zh-CN" smtClean="0"/>
              <a:t>POSIX</a:t>
            </a:r>
            <a:r>
              <a:rPr lang="zh-CN" altLang="en-US" smtClean="0"/>
              <a:t>消息队列</a:t>
            </a:r>
            <a:r>
              <a:rPr lang="en-US" altLang="zh-CN" smtClean="0"/>
              <a:t>,</a:t>
            </a:r>
            <a:r>
              <a:rPr lang="zh-CN" altLang="en-US" smtClean="0"/>
              <a:t>这是</a:t>
            </a:r>
            <a:r>
              <a:rPr lang="en-US" altLang="zh-CN" smtClean="0"/>
              <a:t>POSIX IPC</a:t>
            </a:r>
            <a:r>
              <a:rPr lang="zh-CN" altLang="en-US" smtClean="0"/>
              <a:t>中的一部分 </a:t>
            </a:r>
          </a:p>
          <a:p>
            <a:pPr eaLnBrk="1" hangingPunct="1"/>
            <a:r>
              <a:rPr lang="en-US" altLang="zh-CN" smtClean="0"/>
              <a:t>BSD Process Accounting </a:t>
            </a:r>
          </a:p>
          <a:p>
            <a:pPr lvl="1" eaLnBrk="1" hangingPunct="1"/>
            <a:r>
              <a:rPr lang="zh-CN" altLang="en-US" smtClean="0"/>
              <a:t>将进程的统计信息写入文件的用户级系统调用</a:t>
            </a:r>
            <a:r>
              <a:rPr lang="en-US" altLang="zh-CN" smtClean="0"/>
              <a:t>,</a:t>
            </a:r>
            <a:r>
              <a:rPr lang="zh-CN" altLang="en-US" smtClean="0"/>
              <a:t>主要包括进程的创建时间</a:t>
            </a:r>
            <a:r>
              <a:rPr lang="en-US" altLang="zh-CN" smtClean="0"/>
              <a:t>/</a:t>
            </a:r>
            <a:r>
              <a:rPr lang="zh-CN" altLang="en-US" smtClean="0"/>
              <a:t>创建者</a:t>
            </a:r>
            <a:r>
              <a:rPr lang="en-US" altLang="zh-CN" smtClean="0"/>
              <a:t>/</a:t>
            </a:r>
            <a:r>
              <a:rPr lang="zh-CN" altLang="en-US" smtClean="0"/>
              <a:t>内存占用等信息 </a:t>
            </a:r>
          </a:p>
          <a:p>
            <a:pPr lvl="1" eaLnBrk="1" hangingPunct="1"/>
            <a:r>
              <a:rPr lang="en-US" altLang="zh-CN" smtClean="0"/>
              <a:t>BSD Process Accounting version 3 file format </a:t>
            </a:r>
          </a:p>
          <a:p>
            <a:pPr lvl="2" eaLnBrk="1" hangingPunct="1"/>
            <a:r>
              <a:rPr lang="zh-CN" altLang="en-US" smtClean="0"/>
              <a:t>使用新的第三版文件格式</a:t>
            </a:r>
            <a:r>
              <a:rPr lang="en-US" altLang="zh-CN" smtClean="0"/>
              <a:t>,</a:t>
            </a:r>
            <a:r>
              <a:rPr lang="zh-CN" altLang="en-US" smtClean="0"/>
              <a:t>可以包含每个进程的</a:t>
            </a:r>
            <a:r>
              <a:rPr lang="en-US" altLang="zh-CN" smtClean="0"/>
              <a:t>PID</a:t>
            </a:r>
            <a:r>
              <a:rPr lang="zh-CN" altLang="en-US" smtClean="0"/>
              <a:t>和其父进程的</a:t>
            </a:r>
            <a:r>
              <a:rPr lang="en-US" altLang="zh-CN" smtClean="0"/>
              <a:t>PID,</a:t>
            </a:r>
            <a:r>
              <a:rPr lang="zh-CN" altLang="en-US" smtClean="0"/>
              <a:t>但是不兼容老版本的文件格式 </a:t>
            </a:r>
          </a:p>
          <a:p>
            <a:pPr eaLnBrk="1" hangingPunct="1"/>
            <a:r>
              <a:rPr lang="en-US" altLang="zh-CN" smtClean="0"/>
              <a:t>Export task/process statistics through netlink </a:t>
            </a:r>
          </a:p>
          <a:p>
            <a:pPr lvl="1" eaLnBrk="1" hangingPunct="1"/>
            <a:r>
              <a:rPr lang="zh-CN" altLang="en-US" smtClean="0"/>
              <a:t>通过</a:t>
            </a:r>
            <a:r>
              <a:rPr lang="en-US" altLang="zh-CN" smtClean="0"/>
              <a:t>netlink</a:t>
            </a:r>
            <a:r>
              <a:rPr lang="zh-CN" altLang="en-US" smtClean="0"/>
              <a:t>接口向用户空间导出任务</a:t>
            </a:r>
            <a:r>
              <a:rPr lang="en-US" altLang="zh-CN" smtClean="0"/>
              <a:t>/</a:t>
            </a:r>
            <a:r>
              <a:rPr lang="zh-CN" altLang="en-US" smtClean="0"/>
              <a:t>进程的统计信息</a:t>
            </a:r>
            <a:r>
              <a:rPr lang="en-US" altLang="zh-CN" smtClean="0"/>
              <a:t>,</a:t>
            </a:r>
            <a:r>
              <a:rPr lang="zh-CN" altLang="en-US" smtClean="0"/>
              <a:t>与</a:t>
            </a:r>
            <a:r>
              <a:rPr lang="en-US" altLang="zh-CN" smtClean="0"/>
              <a:t>BSD Process Accounting</a:t>
            </a:r>
            <a:r>
              <a:rPr lang="zh-CN" altLang="en-US" smtClean="0"/>
              <a:t>的不同之处在于这些统计信息在整个任务</a:t>
            </a:r>
            <a:r>
              <a:rPr lang="en-US" altLang="zh-CN" smtClean="0"/>
              <a:t>/</a:t>
            </a:r>
            <a:r>
              <a:rPr lang="zh-CN" altLang="en-US" smtClean="0"/>
              <a:t>进程生存期都是可用的 </a:t>
            </a:r>
          </a:p>
          <a:p>
            <a:pPr lvl="1" eaLnBrk="1" hangingPunct="1"/>
            <a:r>
              <a:rPr lang="en-US" altLang="zh-CN" smtClean="0"/>
              <a:t>Enable per-task delay accounting </a:t>
            </a:r>
          </a:p>
          <a:p>
            <a:pPr lvl="2" eaLnBrk="1" hangingPunct="1"/>
            <a:r>
              <a:rPr lang="zh-CN" altLang="en-US" smtClean="0"/>
              <a:t>在统计信息中包含进程等候系统资源</a:t>
            </a:r>
            <a:r>
              <a:rPr lang="en-US" altLang="zh-CN" smtClean="0"/>
              <a:t>(cpu,IO</a:t>
            </a:r>
            <a:r>
              <a:rPr lang="zh-CN" altLang="en-US" smtClean="0"/>
              <a:t>同步</a:t>
            </a:r>
            <a:r>
              <a:rPr lang="en-US" altLang="zh-CN" smtClean="0"/>
              <a:t>,</a:t>
            </a:r>
            <a:r>
              <a:rPr lang="zh-CN" altLang="en-US" smtClean="0"/>
              <a:t>内存交换等</a:t>
            </a:r>
            <a:r>
              <a:rPr lang="en-US" altLang="zh-CN" smtClean="0"/>
              <a:t>)</a:t>
            </a:r>
            <a:r>
              <a:rPr lang="zh-CN" altLang="en-US" smtClean="0"/>
              <a:t>所花费的时间 </a:t>
            </a:r>
          </a:p>
          <a:p>
            <a:pPr eaLnBrk="1" hangingPunct="1"/>
            <a:r>
              <a:rPr lang="en-US" altLang="zh-CN" smtClean="0"/>
              <a:t>UTS Namespaces </a:t>
            </a:r>
          </a:p>
          <a:p>
            <a:pPr lvl="1" eaLnBrk="1" hangingPunct="1"/>
            <a:r>
              <a:rPr lang="en-US" altLang="zh-CN" smtClean="0"/>
              <a:t>UTS</a:t>
            </a:r>
            <a:r>
              <a:rPr lang="zh-CN" altLang="en-US" smtClean="0"/>
              <a:t>名字空间支持</a:t>
            </a:r>
            <a:r>
              <a:rPr lang="en-US" altLang="zh-CN" smtClean="0"/>
              <a:t>,</a:t>
            </a:r>
            <a:r>
              <a:rPr lang="zh-CN" altLang="en-US" smtClean="0"/>
              <a:t>不确定可以不选 </a:t>
            </a:r>
          </a:p>
          <a:p>
            <a:pPr eaLnBrk="1" hangingPunct="1"/>
            <a:r>
              <a:rPr lang="en-US" altLang="zh-CN" smtClean="0"/>
              <a:t>Auditing support </a:t>
            </a:r>
          </a:p>
          <a:p>
            <a:pPr lvl="1" eaLnBrk="1" hangingPunct="1"/>
            <a:r>
              <a:rPr lang="zh-CN" altLang="en-US" smtClean="0"/>
              <a:t>审计支持</a:t>
            </a:r>
            <a:r>
              <a:rPr lang="en-US" altLang="zh-CN" smtClean="0"/>
              <a:t>,</a:t>
            </a:r>
            <a:r>
              <a:rPr lang="zh-CN" altLang="en-US" smtClean="0"/>
              <a:t>某些内核模块</a:t>
            </a:r>
            <a:r>
              <a:rPr lang="en-US" altLang="zh-CN" smtClean="0"/>
              <a:t>(</a:t>
            </a:r>
            <a:r>
              <a:rPr lang="zh-CN" altLang="en-US" smtClean="0"/>
              <a:t>例如</a:t>
            </a:r>
            <a:r>
              <a:rPr lang="en-US" altLang="zh-CN" smtClean="0"/>
              <a:t>SELinux)</a:t>
            </a:r>
            <a:r>
              <a:rPr lang="zh-CN" altLang="en-US" smtClean="0"/>
              <a:t>需要它</a:t>
            </a:r>
            <a:r>
              <a:rPr lang="en-US" altLang="zh-CN" smtClean="0"/>
              <a:t>,</a:t>
            </a:r>
            <a:r>
              <a:rPr lang="zh-CN" altLang="en-US" smtClean="0"/>
              <a:t>只有同时选择其子项才能对系统调用进行审计 </a:t>
            </a:r>
          </a:p>
          <a:p>
            <a:pPr lvl="1" eaLnBrk="1" hangingPunct="1"/>
            <a:r>
              <a:rPr lang="en-US" altLang="zh-CN" smtClean="0"/>
              <a:t>Enable system-call auditing support </a:t>
            </a:r>
          </a:p>
          <a:p>
            <a:pPr lvl="2" eaLnBrk="1" hangingPunct="1"/>
            <a:r>
              <a:rPr lang="zh-CN" altLang="en-US" smtClean="0"/>
              <a:t>支持对系统调用的审计 </a:t>
            </a:r>
          </a:p>
          <a:p>
            <a:pPr eaLnBrk="1" hangingPunct="1"/>
            <a:r>
              <a:rPr lang="en-US" altLang="zh-CN" smtClean="0"/>
              <a:t>Kernel .config support </a:t>
            </a:r>
          </a:p>
          <a:p>
            <a:pPr lvl="1" eaLnBrk="1" hangingPunct="1"/>
            <a:r>
              <a:rPr lang="zh-CN" altLang="en-US" smtClean="0"/>
              <a:t>把内核的配置信息编译进内核中</a:t>
            </a:r>
            <a:r>
              <a:rPr lang="en-US" altLang="zh-CN" smtClean="0"/>
              <a:t>,</a:t>
            </a:r>
            <a:r>
              <a:rPr lang="zh-CN" altLang="en-US" smtClean="0"/>
              <a:t>以后可以通过</a:t>
            </a:r>
            <a:r>
              <a:rPr lang="en-US" altLang="zh-CN" smtClean="0"/>
              <a:t>scripts/extract-ikconfig</a:t>
            </a:r>
            <a:r>
              <a:rPr lang="zh-CN" altLang="en-US" smtClean="0"/>
              <a:t>脚本来提取这些信息 </a:t>
            </a:r>
          </a:p>
          <a:p>
            <a:pPr lvl="1" eaLnBrk="1" hangingPunct="1"/>
            <a:r>
              <a:rPr lang="en-US" altLang="zh-CN" smtClean="0"/>
              <a:t>Enable access to .config through /proc/config.gz </a:t>
            </a:r>
          </a:p>
          <a:p>
            <a:pPr lvl="2" eaLnBrk="1" hangingPunct="1"/>
            <a:r>
              <a:rPr lang="zh-CN" altLang="en-US" smtClean="0"/>
              <a:t>允许通过</a:t>
            </a:r>
            <a:r>
              <a:rPr lang="en-US" altLang="zh-CN" smtClean="0"/>
              <a:t>/proc/config.gz</a:t>
            </a:r>
            <a:r>
              <a:rPr lang="zh-CN" altLang="en-US" smtClean="0"/>
              <a:t>访问内核的配置信息 </a:t>
            </a:r>
          </a:p>
          <a:p>
            <a:pPr eaLnBrk="1" hangingPunct="1"/>
            <a:r>
              <a:rPr lang="en-US" altLang="zh-CN" smtClean="0"/>
              <a:t>Cpuset support </a:t>
            </a:r>
          </a:p>
          <a:p>
            <a:pPr lvl="1" eaLnBrk="1" hangingPunct="1"/>
            <a:r>
              <a:rPr lang="zh-CN" altLang="en-US" smtClean="0"/>
              <a:t>只有含有大量</a:t>
            </a:r>
            <a:r>
              <a:rPr lang="en-US" altLang="zh-CN" smtClean="0"/>
              <a:t>CPU(</a:t>
            </a:r>
            <a:r>
              <a:rPr lang="zh-CN" altLang="en-US" smtClean="0"/>
              <a:t>大于</a:t>
            </a:r>
            <a:r>
              <a:rPr lang="en-US" altLang="zh-CN" smtClean="0"/>
              <a:t>16</a:t>
            </a:r>
            <a:r>
              <a:rPr lang="zh-CN" altLang="en-US" smtClean="0"/>
              <a:t>个</a:t>
            </a:r>
            <a:r>
              <a:rPr lang="en-US" altLang="zh-CN" smtClean="0"/>
              <a:t>)</a:t>
            </a:r>
            <a:r>
              <a:rPr lang="zh-CN" altLang="en-US" smtClean="0"/>
              <a:t>的</a:t>
            </a:r>
            <a:r>
              <a:rPr lang="en-US" altLang="zh-CN" smtClean="0"/>
              <a:t>SMP</a:t>
            </a:r>
            <a:r>
              <a:rPr lang="zh-CN" altLang="en-US" smtClean="0"/>
              <a:t>系统或</a:t>
            </a:r>
            <a:r>
              <a:rPr lang="en-US" altLang="zh-CN" smtClean="0"/>
              <a:t>NUMA(</a:t>
            </a:r>
            <a:r>
              <a:rPr lang="zh-CN" altLang="en-US" smtClean="0"/>
              <a:t>非一致内存访问</a:t>
            </a:r>
            <a:r>
              <a:rPr lang="en-US" altLang="zh-CN" smtClean="0"/>
              <a:t>)</a:t>
            </a:r>
            <a:r>
              <a:rPr lang="zh-CN" altLang="en-US" smtClean="0"/>
              <a:t>系统才需要它 </a:t>
            </a:r>
          </a:p>
          <a:p>
            <a:pPr eaLnBrk="1" hangingPunct="1"/>
            <a:r>
              <a:rPr lang="en-US" altLang="zh-CN" smtClean="0"/>
              <a:t>Kernel-&gt;user space relay support (formerly relayfs) </a:t>
            </a:r>
          </a:p>
          <a:p>
            <a:pPr lvl="1" eaLnBrk="1" hangingPunct="1"/>
            <a:r>
              <a:rPr lang="zh-CN" altLang="en-US" smtClean="0"/>
              <a:t>在某些文件系统上</a:t>
            </a:r>
            <a:r>
              <a:rPr lang="en-US" altLang="zh-CN" smtClean="0"/>
              <a:t>(</a:t>
            </a:r>
            <a:r>
              <a:rPr lang="zh-CN" altLang="en-US" smtClean="0"/>
              <a:t>比如</a:t>
            </a:r>
            <a:r>
              <a:rPr lang="en-US" altLang="zh-CN" smtClean="0"/>
              <a:t>debugfs)</a:t>
            </a:r>
            <a:r>
              <a:rPr lang="zh-CN" altLang="en-US" smtClean="0"/>
              <a:t>提供从内核空间向用户空间传递大量数据的接口 </a:t>
            </a:r>
          </a:p>
          <a:p>
            <a:pPr eaLnBrk="1" hangingPunct="1"/>
            <a:r>
              <a:rPr lang="en-US" altLang="zh-CN" smtClean="0"/>
              <a:t>Initramfs source file(s) </a:t>
            </a:r>
          </a:p>
          <a:p>
            <a:pPr lvl="1" eaLnBrk="1" hangingPunct="1"/>
            <a:r>
              <a:rPr lang="en-US" altLang="zh-CN" smtClean="0"/>
              <a:t>initrd</a:t>
            </a:r>
            <a:r>
              <a:rPr lang="zh-CN" altLang="en-US" smtClean="0"/>
              <a:t>已经被</a:t>
            </a:r>
            <a:r>
              <a:rPr lang="en-US" altLang="zh-CN" smtClean="0"/>
              <a:t>initramfs</a:t>
            </a:r>
            <a:r>
              <a:rPr lang="zh-CN" altLang="en-US" smtClean="0"/>
              <a:t>取代</a:t>
            </a:r>
            <a:r>
              <a:rPr lang="en-US" altLang="zh-CN" smtClean="0"/>
              <a:t>,</a:t>
            </a:r>
            <a:r>
              <a:rPr lang="zh-CN" altLang="en-US" smtClean="0"/>
              <a:t>如果你不明白这是什么意思</a:t>
            </a:r>
            <a:r>
              <a:rPr lang="en-US" altLang="zh-CN" smtClean="0"/>
              <a:t>,</a:t>
            </a:r>
            <a:r>
              <a:rPr lang="zh-CN" altLang="en-US" smtClean="0"/>
              <a:t>请保持空白 </a:t>
            </a:r>
          </a:p>
          <a:p>
            <a:pPr eaLnBrk="1" hangingPunct="1"/>
            <a:r>
              <a:rPr lang="en-US" altLang="zh-CN" smtClean="0"/>
              <a:t>Optimize for size (Look out for broken compilers!) </a:t>
            </a:r>
          </a:p>
          <a:p>
            <a:pPr lvl="1" eaLnBrk="1" hangingPunct="1"/>
            <a:r>
              <a:rPr lang="zh-CN" altLang="en-US" smtClean="0"/>
              <a:t>编译时优化内核尺寸</a:t>
            </a:r>
            <a:r>
              <a:rPr lang="en-US" altLang="zh-CN" smtClean="0"/>
              <a:t>(</a:t>
            </a:r>
            <a:r>
              <a:rPr lang="zh-CN" altLang="en-US" smtClean="0"/>
              <a:t>使用</a:t>
            </a:r>
            <a:r>
              <a:rPr lang="en-US" altLang="zh-CN" smtClean="0"/>
              <a:t>"-Os"</a:t>
            </a:r>
            <a:r>
              <a:rPr lang="zh-CN" altLang="en-US" smtClean="0"/>
              <a:t>而不是</a:t>
            </a:r>
            <a:r>
              <a:rPr lang="en-US" altLang="zh-CN" smtClean="0"/>
              <a:t>"-O2"</a:t>
            </a:r>
            <a:r>
              <a:rPr lang="zh-CN" altLang="en-US" smtClean="0"/>
              <a:t>参数编译</a:t>
            </a:r>
            <a:r>
              <a:rPr lang="en-US" altLang="zh-CN" smtClean="0"/>
              <a:t>),</a:t>
            </a:r>
            <a:r>
              <a:rPr lang="zh-CN" altLang="en-US" smtClean="0"/>
              <a:t>有时会产生错误的二进制代码 </a:t>
            </a:r>
          </a:p>
          <a:p>
            <a:pPr eaLnBrk="1" hangingPunct="1"/>
            <a:r>
              <a:rPr lang="en-US" altLang="zh-CN" smtClean="0"/>
              <a:t>Enable extended accounting over taskstats </a:t>
            </a:r>
          </a:p>
          <a:p>
            <a:pPr lvl="1" eaLnBrk="1" hangingPunct="1"/>
            <a:r>
              <a:rPr lang="zh-CN" altLang="en-US" smtClean="0"/>
              <a:t>收集额外的进程统计信息并通过</a:t>
            </a:r>
            <a:r>
              <a:rPr lang="en-US" altLang="zh-CN" smtClean="0"/>
              <a:t>taskstats</a:t>
            </a:r>
            <a:r>
              <a:rPr lang="zh-CN" altLang="en-US" smtClean="0"/>
              <a:t>接口发送到用户空间 </a:t>
            </a:r>
          </a:p>
          <a:p>
            <a:pPr eaLnBrk="1" hangingPunct="1"/>
            <a:r>
              <a:rPr lang="en-US" altLang="zh-CN" smtClean="0"/>
              <a:t>Configure standard kernel features (for small systems) </a:t>
            </a:r>
          </a:p>
          <a:p>
            <a:pPr lvl="1" eaLnBrk="1" hangingPunct="1"/>
            <a:r>
              <a:rPr lang="zh-CN" altLang="en-US" smtClean="0"/>
              <a:t>配置标准的内核特性</a:t>
            </a:r>
            <a:r>
              <a:rPr lang="en-US" altLang="zh-CN" smtClean="0"/>
              <a:t>(</a:t>
            </a:r>
            <a:r>
              <a:rPr lang="zh-CN" altLang="en-US" smtClean="0"/>
              <a:t>为小型系统</a:t>
            </a:r>
            <a:r>
              <a:rPr lang="en-US" altLang="zh-CN" smtClean="0"/>
              <a:t>) </a:t>
            </a:r>
          </a:p>
          <a:p>
            <a:pPr lvl="1" eaLnBrk="1" hangingPunct="1"/>
            <a:r>
              <a:rPr lang="en-US" altLang="zh-CN" smtClean="0"/>
              <a:t>Enable 16-bit UID system calls </a:t>
            </a:r>
          </a:p>
          <a:p>
            <a:pPr lvl="2" eaLnBrk="1" hangingPunct="1"/>
            <a:r>
              <a:rPr lang="zh-CN" altLang="en-US" smtClean="0"/>
              <a:t>允许对</a:t>
            </a:r>
            <a:r>
              <a:rPr lang="en-US" altLang="zh-CN" smtClean="0"/>
              <a:t>UID</a:t>
            </a:r>
            <a:r>
              <a:rPr lang="zh-CN" altLang="en-US" smtClean="0"/>
              <a:t>系统调用进行过时的</a:t>
            </a:r>
            <a:r>
              <a:rPr lang="en-US" altLang="zh-CN" smtClean="0"/>
              <a:t>16-bit</a:t>
            </a:r>
            <a:r>
              <a:rPr lang="zh-CN" altLang="en-US" smtClean="0"/>
              <a:t>包装 </a:t>
            </a:r>
          </a:p>
          <a:p>
            <a:pPr lvl="1" eaLnBrk="1" hangingPunct="1"/>
            <a:r>
              <a:rPr lang="en-US" altLang="zh-CN" smtClean="0"/>
              <a:t>Sysctl syscall support </a:t>
            </a:r>
          </a:p>
          <a:p>
            <a:pPr lvl="2" eaLnBrk="1" hangingPunct="1"/>
            <a:r>
              <a:rPr lang="zh-CN" altLang="en-US" smtClean="0"/>
              <a:t>不需要重启就能修改内核的某些参数和变量</a:t>
            </a:r>
            <a:r>
              <a:rPr lang="en-US" altLang="zh-CN" smtClean="0"/>
              <a:t>,</a:t>
            </a:r>
            <a:r>
              <a:rPr lang="zh-CN" altLang="en-US" smtClean="0"/>
              <a:t>如果你也选择了支持</a:t>
            </a:r>
            <a:r>
              <a:rPr lang="en-US" altLang="zh-CN" smtClean="0"/>
              <a:t>/proc,</a:t>
            </a:r>
            <a:r>
              <a:rPr lang="zh-CN" altLang="en-US" smtClean="0"/>
              <a:t>将能从</a:t>
            </a:r>
            <a:r>
              <a:rPr lang="en-US" altLang="zh-CN" smtClean="0"/>
              <a:t>/proc/sys</a:t>
            </a:r>
            <a:r>
              <a:rPr lang="zh-CN" altLang="en-US" smtClean="0"/>
              <a:t>存取可以影响内核行为的参数或变量 </a:t>
            </a:r>
          </a:p>
          <a:p>
            <a:pPr lvl="1" eaLnBrk="1" hangingPunct="1"/>
            <a:r>
              <a:rPr lang="en-US" altLang="zh-CN" smtClean="0"/>
              <a:t>Load all symbols for debugging/kksymoops </a:t>
            </a:r>
          </a:p>
          <a:p>
            <a:pPr lvl="2" eaLnBrk="1" hangingPunct="1"/>
            <a:r>
              <a:rPr lang="zh-CN" altLang="en-US" smtClean="0"/>
              <a:t>装载所有的调试符号表信息</a:t>
            </a:r>
            <a:r>
              <a:rPr lang="en-US" altLang="zh-CN" smtClean="0"/>
              <a:t>,</a:t>
            </a:r>
            <a:r>
              <a:rPr lang="zh-CN" altLang="en-US" smtClean="0"/>
              <a:t>仅供调试时选择 </a:t>
            </a:r>
          </a:p>
          <a:p>
            <a:pPr lvl="2" eaLnBrk="1" hangingPunct="1"/>
            <a:r>
              <a:rPr lang="en-US" altLang="zh-CN" smtClean="0"/>
              <a:t>Include all symbols in kallsyms </a:t>
            </a:r>
          </a:p>
          <a:p>
            <a:pPr lvl="3" eaLnBrk="1" hangingPunct="1"/>
            <a:r>
              <a:rPr lang="zh-CN" altLang="en-US" smtClean="0"/>
              <a:t>在</a:t>
            </a:r>
            <a:r>
              <a:rPr lang="en-US" altLang="zh-CN" smtClean="0"/>
              <a:t>kallsyms</a:t>
            </a:r>
            <a:r>
              <a:rPr lang="zh-CN" altLang="en-US" smtClean="0"/>
              <a:t>中包含内核知道的所有符号</a:t>
            </a:r>
            <a:r>
              <a:rPr lang="en-US" altLang="zh-CN" smtClean="0"/>
              <a:t>,</a:t>
            </a:r>
            <a:r>
              <a:rPr lang="zh-CN" altLang="en-US" smtClean="0"/>
              <a:t>内核将会增大</a:t>
            </a:r>
            <a:r>
              <a:rPr lang="en-US" altLang="zh-CN" smtClean="0"/>
              <a:t>300K </a:t>
            </a:r>
          </a:p>
          <a:p>
            <a:pPr lvl="2" eaLnBrk="1" hangingPunct="1"/>
            <a:r>
              <a:rPr lang="en-US" altLang="zh-CN" smtClean="0"/>
              <a:t>Do an extra kallsyms pass </a:t>
            </a:r>
          </a:p>
          <a:p>
            <a:pPr lvl="3" eaLnBrk="1" hangingPunct="1"/>
            <a:r>
              <a:rPr lang="zh-CN" altLang="en-US" smtClean="0"/>
              <a:t>除非你在</a:t>
            </a:r>
            <a:r>
              <a:rPr lang="en-US" altLang="zh-CN" smtClean="0"/>
              <a:t>kallsyms</a:t>
            </a:r>
            <a:r>
              <a:rPr lang="zh-CN" altLang="en-US" smtClean="0"/>
              <a:t>中发现了</a:t>
            </a:r>
            <a:r>
              <a:rPr lang="en-US" altLang="zh-CN" smtClean="0"/>
              <a:t>bug</a:t>
            </a:r>
            <a:r>
              <a:rPr lang="zh-CN" altLang="en-US" smtClean="0"/>
              <a:t>并需要报告这个</a:t>
            </a:r>
            <a:r>
              <a:rPr lang="en-US" altLang="zh-CN" smtClean="0"/>
              <a:t>bug</a:t>
            </a:r>
            <a:r>
              <a:rPr lang="zh-CN" altLang="en-US" smtClean="0"/>
              <a:t>才打开该选项 </a:t>
            </a:r>
          </a:p>
          <a:p>
            <a:pPr lvl="1" eaLnBrk="1" hangingPunct="1"/>
            <a:r>
              <a:rPr lang="en-US" altLang="zh-CN" smtClean="0"/>
              <a:t>Support for hot-pluggable devices </a:t>
            </a:r>
          </a:p>
          <a:p>
            <a:pPr lvl="2" eaLnBrk="1" hangingPunct="1"/>
            <a:r>
              <a:rPr lang="zh-CN" altLang="en-US" smtClean="0"/>
              <a:t>支持热插拔设备</a:t>
            </a:r>
            <a:r>
              <a:rPr lang="en-US" altLang="zh-CN" smtClean="0"/>
              <a:t>,</a:t>
            </a:r>
            <a:r>
              <a:rPr lang="zh-CN" altLang="en-US" smtClean="0"/>
              <a:t>如</a:t>
            </a:r>
            <a:r>
              <a:rPr lang="en-US" altLang="zh-CN" smtClean="0"/>
              <a:t>usb</a:t>
            </a:r>
            <a:r>
              <a:rPr lang="zh-CN" altLang="en-US" smtClean="0"/>
              <a:t>与</a:t>
            </a:r>
            <a:r>
              <a:rPr lang="en-US" altLang="zh-CN" smtClean="0"/>
              <a:t>pc</a:t>
            </a:r>
            <a:r>
              <a:rPr lang="zh-CN" altLang="en-US" smtClean="0"/>
              <a:t>卡等</a:t>
            </a:r>
            <a:r>
              <a:rPr lang="en-US" altLang="zh-CN" smtClean="0"/>
              <a:t>,Udev</a:t>
            </a:r>
            <a:r>
              <a:rPr lang="zh-CN" altLang="en-US" smtClean="0"/>
              <a:t>也需要它 </a:t>
            </a:r>
          </a:p>
          <a:p>
            <a:pPr lvl="1" eaLnBrk="1" hangingPunct="1"/>
            <a:r>
              <a:rPr lang="en-US" altLang="zh-CN" smtClean="0"/>
              <a:t>Enable support for printk </a:t>
            </a:r>
          </a:p>
          <a:p>
            <a:pPr lvl="2" eaLnBrk="1" hangingPunct="1"/>
            <a:r>
              <a:rPr lang="zh-CN" altLang="en-US" smtClean="0"/>
              <a:t>允许内核向终端打印字符信息</a:t>
            </a:r>
            <a:r>
              <a:rPr lang="en-US" altLang="zh-CN" smtClean="0"/>
              <a:t>,</a:t>
            </a:r>
            <a:r>
              <a:rPr lang="zh-CN" altLang="en-US" smtClean="0"/>
              <a:t>在需要诊断内核为什么不能运行时选择 </a:t>
            </a:r>
          </a:p>
          <a:p>
            <a:pPr lvl="1" eaLnBrk="1" hangingPunct="1"/>
            <a:r>
              <a:rPr lang="en-US" altLang="zh-CN" smtClean="0"/>
              <a:t>BUG() support </a:t>
            </a:r>
          </a:p>
          <a:p>
            <a:pPr lvl="2" eaLnBrk="1" hangingPunct="1"/>
            <a:r>
              <a:rPr lang="zh-CN" altLang="en-US" smtClean="0"/>
              <a:t>显示故障和失败条件</a:t>
            </a:r>
            <a:r>
              <a:rPr lang="en-US" altLang="zh-CN" smtClean="0"/>
              <a:t>(BUG</a:t>
            </a:r>
            <a:r>
              <a:rPr lang="zh-CN" altLang="en-US" smtClean="0"/>
              <a:t>和</a:t>
            </a:r>
            <a:r>
              <a:rPr lang="en-US" altLang="zh-CN" smtClean="0"/>
              <a:t>WARN),</a:t>
            </a:r>
            <a:r>
              <a:rPr lang="zh-CN" altLang="en-US" smtClean="0"/>
              <a:t>禁用它将可能导致隐含的错误被忽略 </a:t>
            </a:r>
          </a:p>
          <a:p>
            <a:pPr lvl="1" eaLnBrk="1" hangingPunct="1"/>
            <a:r>
              <a:rPr lang="en-US" altLang="zh-CN" smtClean="0"/>
              <a:t>Enable ELF core dumps </a:t>
            </a:r>
          </a:p>
          <a:p>
            <a:pPr lvl="2" eaLnBrk="1" hangingPunct="1"/>
            <a:r>
              <a:rPr lang="zh-CN" altLang="en-US" smtClean="0"/>
              <a:t>内存转储支持</a:t>
            </a:r>
            <a:r>
              <a:rPr lang="en-US" altLang="zh-CN" smtClean="0"/>
              <a:t>,</a:t>
            </a:r>
            <a:r>
              <a:rPr lang="zh-CN" altLang="en-US" smtClean="0"/>
              <a:t>可以帮助调试</a:t>
            </a:r>
            <a:r>
              <a:rPr lang="en-US" altLang="zh-CN" smtClean="0"/>
              <a:t>ELF</a:t>
            </a:r>
            <a:r>
              <a:rPr lang="zh-CN" altLang="en-US" smtClean="0"/>
              <a:t>格式的程序 </a:t>
            </a:r>
          </a:p>
          <a:p>
            <a:pPr lvl="1" eaLnBrk="1" hangingPunct="1"/>
            <a:r>
              <a:rPr lang="en-US" altLang="zh-CN" smtClean="0"/>
              <a:t>Enable full-sized data structures for core </a:t>
            </a:r>
          </a:p>
          <a:p>
            <a:pPr lvl="2" eaLnBrk="1" hangingPunct="1"/>
            <a:r>
              <a:rPr lang="zh-CN" altLang="en-US" smtClean="0"/>
              <a:t>在内核中使用全尺寸的数据结构</a:t>
            </a:r>
            <a:r>
              <a:rPr lang="en-US" altLang="zh-CN" smtClean="0"/>
              <a:t>.</a:t>
            </a:r>
            <a:r>
              <a:rPr lang="zh-CN" altLang="en-US" smtClean="0"/>
              <a:t>禁用它将使得某些内核的数据结构减小以节约内存</a:t>
            </a:r>
            <a:r>
              <a:rPr lang="en-US" altLang="zh-CN" smtClean="0"/>
              <a:t>,</a:t>
            </a:r>
            <a:r>
              <a:rPr lang="zh-CN" altLang="en-US" smtClean="0"/>
              <a:t>但是将会降低性能 </a:t>
            </a:r>
          </a:p>
          <a:p>
            <a:pPr lvl="1" eaLnBrk="1" hangingPunct="1"/>
            <a:r>
              <a:rPr lang="en-US" altLang="zh-CN" smtClean="0"/>
              <a:t>Enable futex support </a:t>
            </a:r>
          </a:p>
          <a:p>
            <a:pPr lvl="2" eaLnBrk="1" hangingPunct="1"/>
            <a:r>
              <a:rPr lang="zh-CN" altLang="en-US" smtClean="0"/>
              <a:t>快速用户空间互斥体可以使线程串行化以避免竞态条件</a:t>
            </a:r>
            <a:r>
              <a:rPr lang="en-US" altLang="zh-CN" smtClean="0"/>
              <a:t>,</a:t>
            </a:r>
            <a:r>
              <a:rPr lang="zh-CN" altLang="en-US" smtClean="0"/>
              <a:t>也提高了响应速度</a:t>
            </a:r>
            <a:r>
              <a:rPr lang="en-US" altLang="zh-CN" smtClean="0"/>
              <a:t>.</a:t>
            </a:r>
            <a:r>
              <a:rPr lang="zh-CN" altLang="en-US" smtClean="0"/>
              <a:t>禁用它将导致内核不能正确的运行基于</a:t>
            </a:r>
            <a:r>
              <a:rPr lang="en-US" altLang="zh-CN" smtClean="0"/>
              <a:t>glibc</a:t>
            </a:r>
            <a:r>
              <a:rPr lang="zh-CN" altLang="en-US" smtClean="0"/>
              <a:t>的程序 </a:t>
            </a:r>
          </a:p>
          <a:p>
            <a:pPr lvl="1" eaLnBrk="1" hangingPunct="1"/>
            <a:r>
              <a:rPr lang="en-US" altLang="zh-CN" smtClean="0"/>
              <a:t>Enable eventpoll support </a:t>
            </a:r>
          </a:p>
          <a:p>
            <a:pPr lvl="2" eaLnBrk="1" hangingPunct="1"/>
            <a:r>
              <a:rPr lang="zh-CN" altLang="en-US" smtClean="0"/>
              <a:t>支持事件轮循的系统调用 </a:t>
            </a:r>
          </a:p>
          <a:p>
            <a:pPr lvl="1" eaLnBrk="1" hangingPunct="1"/>
            <a:r>
              <a:rPr lang="en-US" altLang="zh-CN" smtClean="0"/>
              <a:t>Use full shmem filesystem </a:t>
            </a:r>
          </a:p>
          <a:p>
            <a:pPr lvl="2" eaLnBrk="1" hangingPunct="1"/>
            <a:r>
              <a:rPr lang="zh-CN" altLang="en-US" smtClean="0"/>
              <a:t>完全使用</a:t>
            </a:r>
            <a:r>
              <a:rPr lang="en-US" altLang="zh-CN" smtClean="0"/>
              <a:t>shmem</a:t>
            </a:r>
            <a:r>
              <a:rPr lang="zh-CN" altLang="en-US" smtClean="0"/>
              <a:t>来代替</a:t>
            </a:r>
            <a:r>
              <a:rPr lang="en-US" altLang="zh-CN" smtClean="0"/>
              <a:t>ramfs.shmem</a:t>
            </a:r>
            <a:r>
              <a:rPr lang="zh-CN" altLang="en-US" smtClean="0"/>
              <a:t>是基于共享内存的文件系统</a:t>
            </a:r>
            <a:r>
              <a:rPr lang="en-US" altLang="zh-CN" smtClean="0"/>
              <a:t>(</a:t>
            </a:r>
            <a:r>
              <a:rPr lang="zh-CN" altLang="en-US" smtClean="0"/>
              <a:t>可能用到</a:t>
            </a:r>
            <a:r>
              <a:rPr lang="en-US" altLang="zh-CN" smtClean="0"/>
              <a:t>swap),</a:t>
            </a:r>
            <a:r>
              <a:rPr lang="zh-CN" altLang="en-US" smtClean="0"/>
              <a:t>在启用</a:t>
            </a:r>
            <a:r>
              <a:rPr lang="en-US" altLang="zh-CN" smtClean="0"/>
              <a:t>TMPFS</a:t>
            </a:r>
            <a:r>
              <a:rPr lang="zh-CN" altLang="en-US" smtClean="0"/>
              <a:t>后可以挂载为</a:t>
            </a:r>
            <a:r>
              <a:rPr lang="en-US" altLang="zh-CN" smtClean="0"/>
              <a:t>tmpfs</a:t>
            </a:r>
            <a:r>
              <a:rPr lang="zh-CN" altLang="en-US" smtClean="0"/>
              <a:t>供用户空间使用</a:t>
            </a:r>
            <a:r>
              <a:rPr lang="en-US" altLang="zh-CN" smtClean="0"/>
              <a:t>,</a:t>
            </a:r>
            <a:r>
              <a:rPr lang="zh-CN" altLang="en-US" smtClean="0"/>
              <a:t>它比简单的</a:t>
            </a:r>
            <a:r>
              <a:rPr lang="en-US" altLang="zh-CN" smtClean="0"/>
              <a:t>ramfs</a:t>
            </a:r>
            <a:r>
              <a:rPr lang="zh-CN" altLang="en-US" smtClean="0"/>
              <a:t>先进许多 </a:t>
            </a:r>
          </a:p>
          <a:p>
            <a:pPr lvl="1" eaLnBrk="1" hangingPunct="1"/>
            <a:r>
              <a:rPr lang="en-US" altLang="zh-CN" smtClean="0"/>
              <a:t>Use full SLAB allocator </a:t>
            </a:r>
          </a:p>
          <a:p>
            <a:pPr lvl="2" eaLnBrk="1" hangingPunct="1"/>
            <a:r>
              <a:rPr lang="zh-CN" altLang="en-US" smtClean="0"/>
              <a:t>使用</a:t>
            </a:r>
            <a:r>
              <a:rPr lang="en-US" altLang="zh-CN" smtClean="0"/>
              <a:t>SLAB</a:t>
            </a:r>
            <a:r>
              <a:rPr lang="zh-CN" altLang="en-US" smtClean="0"/>
              <a:t>完全取代</a:t>
            </a:r>
            <a:r>
              <a:rPr lang="en-US" altLang="zh-CN" smtClean="0"/>
              <a:t>SLOB</a:t>
            </a:r>
            <a:r>
              <a:rPr lang="zh-CN" altLang="en-US" smtClean="0"/>
              <a:t>进行内存分配</a:t>
            </a:r>
            <a:r>
              <a:rPr lang="en-US" altLang="zh-CN" smtClean="0"/>
              <a:t>,SLAB</a:t>
            </a:r>
            <a:r>
              <a:rPr lang="zh-CN" altLang="en-US" smtClean="0"/>
              <a:t>是一种优秀的内存分配管理器</a:t>
            </a:r>
            <a:r>
              <a:rPr lang="en-US" altLang="zh-CN" smtClean="0"/>
              <a:t>,</a:t>
            </a:r>
            <a:r>
              <a:rPr lang="zh-CN" altLang="en-US" smtClean="0"/>
              <a:t>推荐使用 </a:t>
            </a:r>
          </a:p>
          <a:p>
            <a:pPr lvl="1" eaLnBrk="1" hangingPunct="1"/>
            <a:r>
              <a:rPr lang="en-US" altLang="zh-CN" smtClean="0"/>
              <a:t>Enable VM event counters for /proc/vmstat </a:t>
            </a:r>
          </a:p>
          <a:p>
            <a:pPr lvl="2" eaLnBrk="1" hangingPunct="1"/>
            <a:r>
              <a:rPr lang="zh-CN" altLang="en-US" smtClean="0"/>
              <a:t>允许在</a:t>
            </a:r>
            <a:r>
              <a:rPr lang="en-US" altLang="zh-CN" smtClean="0"/>
              <a:t>/proc/vmstat</a:t>
            </a:r>
            <a:r>
              <a:rPr lang="zh-CN" altLang="en-US" smtClean="0"/>
              <a:t>中包含虚拟内存事件记数器 </a:t>
            </a:r>
          </a:p>
          <a:p>
            <a:pPr eaLnBrk="1" hangingPunct="1"/>
            <a:endParaRPr lang="en-US"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3FD6315D-8BB7-49B0-8E45-D14395589A7F}" type="slidenum">
              <a:rPr lang="en-US" altLang="zh-CN" smtClean="0"/>
              <a:pPr/>
              <a:t>28</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Text Box 3"/>
          <p:cNvSpPr>
            <a:spLocks noGrp="1" noChangeArrowheads="1"/>
          </p:cNvSpPr>
          <p:nvPr>
            <p:ph type="body" idx="1"/>
          </p:nvPr>
        </p:nvSpPr>
        <p:spPr>
          <a:noFill/>
        </p:spPr>
        <p:txBody>
          <a:bodyPr wrap="none" anchor="ctr"/>
          <a:lstStyle/>
          <a:p>
            <a:pPr eaLnBrk="1" hangingPunct="1"/>
            <a:r>
              <a:rPr lang="zh-CN" altLang="en-US" smtClean="0"/>
              <a:t>其他选项：</a:t>
            </a:r>
          </a:p>
          <a:p>
            <a:pPr eaLnBrk="1" hangingPunct="1"/>
            <a:r>
              <a:rPr lang="en-US" altLang="zh-CN" b="1" smtClean="0"/>
              <a:t>Block layer</a:t>
            </a:r>
            <a:br>
              <a:rPr lang="en-US" altLang="zh-CN" b="1" smtClean="0"/>
            </a:br>
            <a:r>
              <a:rPr lang="zh-CN" altLang="en-US" b="1" smtClean="0"/>
              <a:t>块设备层</a:t>
            </a:r>
          </a:p>
          <a:p>
            <a:pPr eaLnBrk="1" hangingPunct="1"/>
            <a:r>
              <a:rPr lang="en-US" altLang="zh-CN" smtClean="0"/>
              <a:t>Enable the block layer </a:t>
            </a:r>
          </a:p>
          <a:p>
            <a:pPr lvl="1" eaLnBrk="1" hangingPunct="1"/>
            <a:r>
              <a:rPr lang="zh-CN" altLang="en-US" smtClean="0"/>
              <a:t>块设备支持</a:t>
            </a:r>
            <a:r>
              <a:rPr lang="en-US" altLang="zh-CN" smtClean="0"/>
              <a:t>,</a:t>
            </a:r>
            <a:r>
              <a:rPr lang="zh-CN" altLang="en-US" smtClean="0"/>
              <a:t>使用硬盘</a:t>
            </a:r>
            <a:r>
              <a:rPr lang="en-US" altLang="zh-CN" smtClean="0"/>
              <a:t>/USB/SCSI</a:t>
            </a:r>
            <a:r>
              <a:rPr lang="zh-CN" altLang="en-US" smtClean="0"/>
              <a:t>设备者必选 </a:t>
            </a:r>
          </a:p>
          <a:p>
            <a:pPr lvl="1" eaLnBrk="1" hangingPunct="1"/>
            <a:r>
              <a:rPr lang="en-US" altLang="zh-CN" smtClean="0"/>
              <a:t>Support for Large Block Devices </a:t>
            </a:r>
          </a:p>
          <a:p>
            <a:pPr lvl="2" eaLnBrk="1" hangingPunct="1"/>
            <a:r>
              <a:rPr lang="zh-CN" altLang="en-US" smtClean="0"/>
              <a:t>仅在使用大于</a:t>
            </a:r>
            <a:r>
              <a:rPr lang="en-US" altLang="zh-CN" smtClean="0"/>
              <a:t>2TB</a:t>
            </a:r>
            <a:r>
              <a:rPr lang="zh-CN" altLang="en-US" smtClean="0"/>
              <a:t>的块设备时需要 </a:t>
            </a:r>
          </a:p>
          <a:p>
            <a:pPr lvl="1" eaLnBrk="1" hangingPunct="1"/>
            <a:r>
              <a:rPr lang="en-US" altLang="zh-CN" smtClean="0"/>
              <a:t>Support for tracing block io actions </a:t>
            </a:r>
          </a:p>
          <a:p>
            <a:pPr lvl="2" eaLnBrk="1" hangingPunct="1"/>
            <a:r>
              <a:rPr lang="zh-CN" altLang="en-US" smtClean="0"/>
              <a:t>块队列</a:t>
            </a:r>
            <a:r>
              <a:rPr lang="en-US" altLang="zh-CN" smtClean="0"/>
              <a:t>IO</a:t>
            </a:r>
            <a:r>
              <a:rPr lang="zh-CN" altLang="en-US" smtClean="0"/>
              <a:t>跟踪支持</a:t>
            </a:r>
            <a:r>
              <a:rPr lang="en-US" altLang="zh-CN" smtClean="0"/>
              <a:t>,</a:t>
            </a:r>
            <a:r>
              <a:rPr lang="zh-CN" altLang="en-US" smtClean="0"/>
              <a:t>它允许用户查看在一个块设备队列上发生的所有事件</a:t>
            </a:r>
            <a:r>
              <a:rPr lang="en-US" altLang="zh-CN" smtClean="0"/>
              <a:t>,</a:t>
            </a:r>
            <a:r>
              <a:rPr lang="zh-CN" altLang="en-US" smtClean="0"/>
              <a:t>可以通过</a:t>
            </a:r>
            <a:r>
              <a:rPr lang="en-US" altLang="zh-CN" smtClean="0"/>
              <a:t>blktrace</a:t>
            </a:r>
            <a:r>
              <a:rPr lang="zh-CN" altLang="en-US" smtClean="0"/>
              <a:t>程序获得磁盘当前的详细统计数据 </a:t>
            </a:r>
          </a:p>
          <a:p>
            <a:pPr lvl="1" eaLnBrk="1" hangingPunct="1"/>
            <a:r>
              <a:rPr lang="en-US" altLang="zh-CN" smtClean="0"/>
              <a:t>Support for Large Single Files </a:t>
            </a:r>
          </a:p>
          <a:p>
            <a:pPr lvl="2" eaLnBrk="1" hangingPunct="1"/>
            <a:r>
              <a:rPr lang="zh-CN" altLang="en-US" smtClean="0"/>
              <a:t>仅在可能使用大于</a:t>
            </a:r>
            <a:r>
              <a:rPr lang="en-US" altLang="zh-CN" smtClean="0"/>
              <a:t>2TB</a:t>
            </a:r>
            <a:r>
              <a:rPr lang="zh-CN" altLang="en-US" smtClean="0"/>
              <a:t>的文件时需要 </a:t>
            </a:r>
          </a:p>
          <a:p>
            <a:pPr lvl="1" eaLnBrk="1" hangingPunct="1"/>
            <a:r>
              <a:rPr lang="en-US" altLang="zh-CN" smtClean="0"/>
              <a:t>IO Schedulers </a:t>
            </a:r>
          </a:p>
          <a:p>
            <a:pPr lvl="2" eaLnBrk="1" hangingPunct="1"/>
            <a:r>
              <a:rPr lang="en-US" altLang="zh-CN" smtClean="0"/>
              <a:t>IO</a:t>
            </a:r>
            <a:r>
              <a:rPr lang="zh-CN" altLang="en-US" smtClean="0"/>
              <a:t>调度器 </a:t>
            </a:r>
          </a:p>
          <a:p>
            <a:pPr lvl="2" eaLnBrk="1" hangingPunct="1"/>
            <a:r>
              <a:rPr lang="en-US" altLang="zh-CN" smtClean="0"/>
              <a:t>Anticipatory I/O scheduler </a:t>
            </a:r>
          </a:p>
          <a:p>
            <a:pPr lvl="3" eaLnBrk="1" hangingPunct="1"/>
            <a:r>
              <a:rPr lang="zh-CN" altLang="en-US" smtClean="0"/>
              <a:t>假设一个块设备只有一个物理查找磁头</a:t>
            </a:r>
            <a:r>
              <a:rPr lang="en-US" altLang="zh-CN" smtClean="0"/>
              <a:t>(</a:t>
            </a:r>
            <a:r>
              <a:rPr lang="zh-CN" altLang="en-US" smtClean="0"/>
              <a:t>例如一个单独的</a:t>
            </a:r>
            <a:r>
              <a:rPr lang="en-US" altLang="zh-CN" smtClean="0"/>
              <a:t>SATA</a:t>
            </a:r>
            <a:r>
              <a:rPr lang="zh-CN" altLang="en-US" smtClean="0"/>
              <a:t>硬盘</a:t>
            </a:r>
            <a:r>
              <a:rPr lang="en-US" altLang="zh-CN" smtClean="0"/>
              <a:t>),</a:t>
            </a:r>
            <a:r>
              <a:rPr lang="zh-CN" altLang="en-US" smtClean="0"/>
              <a:t>将多个随机的小写入流合并成一个大写入流</a:t>
            </a:r>
            <a:r>
              <a:rPr lang="en-US" altLang="zh-CN" smtClean="0"/>
              <a:t>,</a:t>
            </a:r>
            <a:r>
              <a:rPr lang="zh-CN" altLang="en-US" smtClean="0"/>
              <a:t>用写入延时换取最大的写入吞吐量</a:t>
            </a:r>
            <a:r>
              <a:rPr lang="en-US" altLang="zh-CN" smtClean="0"/>
              <a:t>.</a:t>
            </a:r>
            <a:r>
              <a:rPr lang="zh-CN" altLang="en-US" smtClean="0"/>
              <a:t>适用于大多数环境</a:t>
            </a:r>
            <a:r>
              <a:rPr lang="en-US" altLang="zh-CN" smtClean="0"/>
              <a:t>,</a:t>
            </a:r>
            <a:r>
              <a:rPr lang="zh-CN" altLang="en-US" smtClean="0"/>
              <a:t>特别是写入较多的环境</a:t>
            </a:r>
            <a:r>
              <a:rPr lang="en-US" altLang="zh-CN" smtClean="0"/>
              <a:t>(</a:t>
            </a:r>
            <a:r>
              <a:rPr lang="zh-CN" altLang="en-US" smtClean="0"/>
              <a:t>比如文件服务器</a:t>
            </a:r>
            <a:r>
              <a:rPr lang="en-US" altLang="zh-CN" smtClean="0"/>
              <a:t>) </a:t>
            </a:r>
          </a:p>
          <a:p>
            <a:pPr lvl="2" eaLnBrk="1" hangingPunct="1"/>
            <a:r>
              <a:rPr lang="en-US" altLang="zh-CN" smtClean="0"/>
              <a:t>Deadline I/O scheduler </a:t>
            </a:r>
          </a:p>
          <a:p>
            <a:pPr lvl="3" eaLnBrk="1" hangingPunct="1"/>
            <a:r>
              <a:rPr lang="zh-CN" altLang="en-US" smtClean="0"/>
              <a:t>使用轮询的调度器</a:t>
            </a:r>
            <a:r>
              <a:rPr lang="en-US" altLang="zh-CN" smtClean="0"/>
              <a:t>,</a:t>
            </a:r>
            <a:r>
              <a:rPr lang="zh-CN" altLang="en-US" smtClean="0"/>
              <a:t>简洁小巧</a:t>
            </a:r>
            <a:r>
              <a:rPr lang="en-US" altLang="zh-CN" smtClean="0"/>
              <a:t>,</a:t>
            </a:r>
            <a:r>
              <a:rPr lang="zh-CN" altLang="en-US" smtClean="0"/>
              <a:t>提供了最小的读取延迟和尚佳的吞吐量</a:t>
            </a:r>
            <a:r>
              <a:rPr lang="en-US" altLang="zh-CN" smtClean="0"/>
              <a:t>,</a:t>
            </a:r>
            <a:r>
              <a:rPr lang="zh-CN" altLang="en-US" smtClean="0"/>
              <a:t>特别适合于读取较多的环境</a:t>
            </a:r>
            <a:r>
              <a:rPr lang="en-US" altLang="zh-CN" smtClean="0"/>
              <a:t>(</a:t>
            </a:r>
            <a:r>
              <a:rPr lang="zh-CN" altLang="en-US" smtClean="0"/>
              <a:t>比如数据库</a:t>
            </a:r>
            <a:r>
              <a:rPr lang="en-US" altLang="zh-CN" smtClean="0"/>
              <a:t>) </a:t>
            </a:r>
          </a:p>
          <a:p>
            <a:pPr lvl="2" eaLnBrk="1" hangingPunct="1"/>
            <a:r>
              <a:rPr lang="en-US" altLang="zh-CN" smtClean="0"/>
              <a:t>CFQ I/O scheduler </a:t>
            </a:r>
          </a:p>
          <a:p>
            <a:pPr lvl="3" eaLnBrk="1" hangingPunct="1"/>
            <a:r>
              <a:rPr lang="zh-CN" altLang="en-US" smtClean="0"/>
              <a:t>使用</a:t>
            </a:r>
            <a:r>
              <a:rPr lang="en-US" altLang="zh-CN" smtClean="0"/>
              <a:t>QoS</a:t>
            </a:r>
            <a:r>
              <a:rPr lang="zh-CN" altLang="en-US" smtClean="0"/>
              <a:t>策略为所有任务分配等量的带宽</a:t>
            </a:r>
            <a:r>
              <a:rPr lang="en-US" altLang="zh-CN" smtClean="0"/>
              <a:t>,</a:t>
            </a:r>
            <a:r>
              <a:rPr lang="zh-CN" altLang="en-US" smtClean="0"/>
              <a:t>避免进程被饿死并实现了较低的延迟</a:t>
            </a:r>
            <a:r>
              <a:rPr lang="en-US" altLang="zh-CN" smtClean="0"/>
              <a:t>,</a:t>
            </a:r>
            <a:r>
              <a:rPr lang="zh-CN" altLang="en-US" smtClean="0"/>
              <a:t>可以认为是上述两种调度器的折中</a:t>
            </a:r>
            <a:r>
              <a:rPr lang="en-US" altLang="zh-CN" smtClean="0"/>
              <a:t>.</a:t>
            </a:r>
            <a:r>
              <a:rPr lang="zh-CN" altLang="en-US" smtClean="0"/>
              <a:t>适用于有大量进程的多用户系统 </a:t>
            </a:r>
          </a:p>
          <a:p>
            <a:pPr lvl="2" eaLnBrk="1" hangingPunct="1"/>
            <a:r>
              <a:rPr lang="en-US" altLang="zh-CN" smtClean="0"/>
              <a:t>Default I/O scheduler </a:t>
            </a:r>
          </a:p>
          <a:p>
            <a:pPr lvl="3" eaLnBrk="1" hangingPunct="1"/>
            <a:r>
              <a:rPr lang="zh-CN" altLang="en-US" smtClean="0"/>
              <a:t>默认</a:t>
            </a:r>
            <a:r>
              <a:rPr lang="en-US" altLang="zh-CN" smtClean="0"/>
              <a:t>IO</a:t>
            </a:r>
            <a:r>
              <a:rPr lang="zh-CN" altLang="en-US" smtClean="0"/>
              <a:t>调度器 </a:t>
            </a:r>
          </a:p>
          <a:p>
            <a:pPr eaLnBrk="1" hangingPunct="1"/>
            <a:r>
              <a:rPr lang="en-US" altLang="zh-CN" b="1" smtClean="0"/>
              <a:t>Processor type and features</a:t>
            </a:r>
            <a:br>
              <a:rPr lang="en-US" altLang="zh-CN" b="1" smtClean="0"/>
            </a:br>
            <a:r>
              <a:rPr lang="zh-CN" altLang="en-US" b="1" smtClean="0"/>
              <a:t>中央处理器</a:t>
            </a:r>
            <a:r>
              <a:rPr lang="en-US" altLang="zh-CN" b="1" smtClean="0"/>
              <a:t>(CPU)</a:t>
            </a:r>
            <a:r>
              <a:rPr lang="zh-CN" altLang="en-US" b="1" smtClean="0"/>
              <a:t>类型及特性</a:t>
            </a:r>
          </a:p>
          <a:p>
            <a:pPr eaLnBrk="1" hangingPunct="1"/>
            <a:r>
              <a:rPr lang="en-US" altLang="zh-CN" smtClean="0"/>
              <a:t>Symmetric multi-processing support </a:t>
            </a:r>
          </a:p>
          <a:p>
            <a:pPr lvl="1" eaLnBrk="1" hangingPunct="1"/>
            <a:r>
              <a:rPr lang="zh-CN" altLang="en-US" smtClean="0"/>
              <a:t>对称多处理器支持</a:t>
            </a:r>
            <a:r>
              <a:rPr lang="en-US" altLang="zh-CN" smtClean="0"/>
              <a:t>,</a:t>
            </a:r>
            <a:r>
              <a:rPr lang="zh-CN" altLang="en-US" smtClean="0"/>
              <a:t>如果你有多个</a:t>
            </a:r>
            <a:r>
              <a:rPr lang="en-US" altLang="zh-CN" smtClean="0"/>
              <a:t>CPU</a:t>
            </a:r>
            <a:r>
              <a:rPr lang="zh-CN" altLang="en-US" smtClean="0"/>
              <a:t>或者使用的是多核</a:t>
            </a:r>
            <a:r>
              <a:rPr lang="en-US" altLang="zh-CN" smtClean="0"/>
              <a:t>CPU</a:t>
            </a:r>
            <a:r>
              <a:rPr lang="zh-CN" altLang="en-US" smtClean="0"/>
              <a:t>就选上</a:t>
            </a:r>
            <a:r>
              <a:rPr lang="en-US" altLang="zh-CN" smtClean="0"/>
              <a:t>.</a:t>
            </a:r>
            <a:r>
              <a:rPr lang="zh-CN" altLang="en-US" smtClean="0"/>
              <a:t>此时</a:t>
            </a:r>
            <a:r>
              <a:rPr lang="en-US" altLang="zh-CN" smtClean="0"/>
              <a:t>"Enhanced Real Time Clock Support"</a:t>
            </a:r>
            <a:r>
              <a:rPr lang="zh-CN" altLang="en-US" smtClean="0"/>
              <a:t>选项必须开启</a:t>
            </a:r>
            <a:r>
              <a:rPr lang="en-US" altLang="zh-CN" smtClean="0"/>
              <a:t>,"Advanced Power Management"</a:t>
            </a:r>
            <a:r>
              <a:rPr lang="zh-CN" altLang="en-US" smtClean="0"/>
              <a:t>选项必须关闭 </a:t>
            </a:r>
          </a:p>
          <a:p>
            <a:pPr eaLnBrk="1" hangingPunct="1"/>
            <a:r>
              <a:rPr lang="en-US" altLang="zh-CN" smtClean="0"/>
              <a:t>Subarchitecture Type </a:t>
            </a:r>
          </a:p>
          <a:p>
            <a:pPr lvl="1" eaLnBrk="1" hangingPunct="1"/>
            <a:r>
              <a:rPr lang="zh-CN" altLang="en-US" smtClean="0"/>
              <a:t>处理器的子架构</a:t>
            </a:r>
            <a:r>
              <a:rPr lang="en-US" altLang="zh-CN" smtClean="0"/>
              <a:t>,</a:t>
            </a:r>
            <a:r>
              <a:rPr lang="zh-CN" altLang="en-US" smtClean="0"/>
              <a:t>大多数人都应当选择</a:t>
            </a:r>
            <a:r>
              <a:rPr lang="en-US" altLang="zh-CN" smtClean="0"/>
              <a:t>"PC-compatible" </a:t>
            </a:r>
          </a:p>
          <a:p>
            <a:pPr eaLnBrk="1" hangingPunct="1"/>
            <a:r>
              <a:rPr lang="en-US" altLang="zh-CN" smtClean="0"/>
              <a:t>Processor family </a:t>
            </a:r>
          </a:p>
          <a:p>
            <a:pPr lvl="1" eaLnBrk="1" hangingPunct="1"/>
            <a:r>
              <a:rPr lang="zh-CN" altLang="en-US" smtClean="0"/>
              <a:t>处理器系列</a:t>
            </a:r>
            <a:r>
              <a:rPr lang="en-US" altLang="zh-CN" smtClean="0"/>
              <a:t>,</a:t>
            </a:r>
            <a:r>
              <a:rPr lang="zh-CN" altLang="en-US" smtClean="0"/>
              <a:t>请按照你实际使用的</a:t>
            </a:r>
            <a:r>
              <a:rPr lang="en-US" altLang="zh-CN" smtClean="0"/>
              <a:t>CPU</a:t>
            </a:r>
            <a:r>
              <a:rPr lang="zh-CN" altLang="en-US" smtClean="0"/>
              <a:t>选择 </a:t>
            </a:r>
          </a:p>
          <a:p>
            <a:pPr eaLnBrk="1" hangingPunct="1"/>
            <a:r>
              <a:rPr lang="en-US" altLang="zh-CN" smtClean="0"/>
              <a:t>Generic x86 support </a:t>
            </a:r>
          </a:p>
          <a:p>
            <a:pPr lvl="1" eaLnBrk="1" hangingPunct="1"/>
            <a:r>
              <a:rPr lang="zh-CN" altLang="en-US" smtClean="0"/>
              <a:t>通用</a:t>
            </a:r>
            <a:r>
              <a:rPr lang="en-US" altLang="zh-CN" smtClean="0"/>
              <a:t>x86</a:t>
            </a:r>
            <a:r>
              <a:rPr lang="zh-CN" altLang="en-US" smtClean="0"/>
              <a:t>支持</a:t>
            </a:r>
            <a:r>
              <a:rPr lang="en-US" altLang="zh-CN" smtClean="0"/>
              <a:t>,</a:t>
            </a:r>
            <a:r>
              <a:rPr lang="zh-CN" altLang="en-US" smtClean="0"/>
              <a:t>如果你的</a:t>
            </a:r>
            <a:r>
              <a:rPr lang="en-US" altLang="zh-CN" smtClean="0"/>
              <a:t>CPU</a:t>
            </a:r>
            <a:r>
              <a:rPr lang="zh-CN" altLang="en-US" smtClean="0"/>
              <a:t>能够在上述</a:t>
            </a:r>
            <a:r>
              <a:rPr lang="en-US" altLang="zh-CN" smtClean="0"/>
              <a:t>"Processor family"</a:t>
            </a:r>
            <a:r>
              <a:rPr lang="zh-CN" altLang="en-US" smtClean="0"/>
              <a:t>中找到就别选 </a:t>
            </a:r>
          </a:p>
          <a:p>
            <a:pPr eaLnBrk="1" hangingPunct="1"/>
            <a:r>
              <a:rPr lang="en-US" altLang="zh-CN" smtClean="0"/>
              <a:t>HPET Timer Support </a:t>
            </a:r>
          </a:p>
          <a:p>
            <a:pPr lvl="1" eaLnBrk="1" hangingPunct="1"/>
            <a:r>
              <a:rPr lang="en-US" altLang="zh-CN" smtClean="0"/>
              <a:t>HPET</a:t>
            </a:r>
            <a:r>
              <a:rPr lang="zh-CN" altLang="en-US" smtClean="0"/>
              <a:t>是替代</a:t>
            </a:r>
            <a:r>
              <a:rPr lang="en-US" altLang="zh-CN" smtClean="0"/>
              <a:t>8254</a:t>
            </a:r>
            <a:r>
              <a:rPr lang="zh-CN" altLang="en-US" smtClean="0"/>
              <a:t>芯片的新一代定时器</a:t>
            </a:r>
            <a:r>
              <a:rPr lang="en-US" altLang="zh-CN" smtClean="0"/>
              <a:t>,i686</a:t>
            </a:r>
            <a:r>
              <a:rPr lang="zh-CN" altLang="en-US" smtClean="0"/>
              <a:t>及以上级别的主板都支持</a:t>
            </a:r>
            <a:r>
              <a:rPr lang="en-US" altLang="zh-CN" smtClean="0"/>
              <a:t>,</a:t>
            </a:r>
            <a:r>
              <a:rPr lang="zh-CN" altLang="en-US" smtClean="0"/>
              <a:t>可以安全的选上 </a:t>
            </a:r>
          </a:p>
          <a:p>
            <a:pPr eaLnBrk="1" hangingPunct="1"/>
            <a:r>
              <a:rPr lang="en-US" altLang="zh-CN" smtClean="0"/>
              <a:t>Maximum number of CPUs </a:t>
            </a:r>
          </a:p>
          <a:p>
            <a:pPr lvl="1" eaLnBrk="1" hangingPunct="1"/>
            <a:r>
              <a:rPr lang="zh-CN" altLang="en-US" smtClean="0"/>
              <a:t>支持的最大</a:t>
            </a:r>
            <a:r>
              <a:rPr lang="en-US" altLang="zh-CN" smtClean="0"/>
              <a:t>CPU</a:t>
            </a:r>
            <a:r>
              <a:rPr lang="zh-CN" altLang="en-US" smtClean="0"/>
              <a:t>数</a:t>
            </a:r>
            <a:r>
              <a:rPr lang="en-US" altLang="zh-CN" smtClean="0"/>
              <a:t>,</a:t>
            </a:r>
            <a:r>
              <a:rPr lang="zh-CN" altLang="en-US" smtClean="0"/>
              <a:t>每增加一个内核将增加</a:t>
            </a:r>
            <a:r>
              <a:rPr lang="en-US" altLang="zh-CN" smtClean="0"/>
              <a:t>8K</a:t>
            </a:r>
            <a:r>
              <a:rPr lang="zh-CN" altLang="en-US" smtClean="0"/>
              <a:t>体积 </a:t>
            </a:r>
          </a:p>
          <a:p>
            <a:pPr eaLnBrk="1" hangingPunct="1"/>
            <a:r>
              <a:rPr lang="en-US" altLang="zh-CN" smtClean="0"/>
              <a:t>SMT (Hyperthreading) scheduler support </a:t>
            </a:r>
          </a:p>
          <a:p>
            <a:pPr lvl="1" eaLnBrk="1" hangingPunct="1"/>
            <a:r>
              <a:rPr lang="zh-CN" altLang="en-US" smtClean="0"/>
              <a:t>支持</a:t>
            </a:r>
            <a:r>
              <a:rPr lang="en-US" altLang="zh-CN" smtClean="0"/>
              <a:t>Intel</a:t>
            </a:r>
            <a:r>
              <a:rPr lang="zh-CN" altLang="en-US" smtClean="0"/>
              <a:t>的超线程</a:t>
            </a:r>
            <a:r>
              <a:rPr lang="en-US" altLang="zh-CN" smtClean="0"/>
              <a:t>(HT)</a:t>
            </a:r>
            <a:r>
              <a:rPr lang="zh-CN" altLang="en-US" smtClean="0"/>
              <a:t>技术 </a:t>
            </a:r>
          </a:p>
          <a:p>
            <a:pPr eaLnBrk="1" hangingPunct="1"/>
            <a:r>
              <a:rPr lang="en-US" altLang="zh-CN" smtClean="0"/>
              <a:t>Multi-core scheduler support </a:t>
            </a:r>
          </a:p>
          <a:p>
            <a:pPr lvl="1" eaLnBrk="1" hangingPunct="1"/>
            <a:r>
              <a:rPr lang="zh-CN" altLang="en-US" smtClean="0"/>
              <a:t>针对多核</a:t>
            </a:r>
            <a:r>
              <a:rPr lang="en-US" altLang="zh-CN" smtClean="0"/>
              <a:t>CPU</a:t>
            </a:r>
            <a:r>
              <a:rPr lang="zh-CN" altLang="en-US" smtClean="0"/>
              <a:t>进行调度策略优化 </a:t>
            </a:r>
          </a:p>
          <a:p>
            <a:pPr eaLnBrk="1" hangingPunct="1"/>
            <a:r>
              <a:rPr lang="en-US" altLang="zh-CN" smtClean="0"/>
              <a:t>Preemption Model </a:t>
            </a:r>
          </a:p>
          <a:p>
            <a:pPr lvl="1" eaLnBrk="1" hangingPunct="1"/>
            <a:r>
              <a:rPr lang="zh-CN" altLang="en-US" smtClean="0"/>
              <a:t>内核抢占模式 </a:t>
            </a:r>
          </a:p>
          <a:p>
            <a:pPr lvl="1" eaLnBrk="1" hangingPunct="1"/>
            <a:r>
              <a:rPr lang="en-US" altLang="zh-CN" smtClean="0"/>
              <a:t>No Forced Preemption (Server) </a:t>
            </a:r>
          </a:p>
          <a:p>
            <a:pPr lvl="2" eaLnBrk="1" hangingPunct="1"/>
            <a:r>
              <a:rPr lang="zh-CN" altLang="en-US" smtClean="0"/>
              <a:t>适合服务器环境的禁止内核抢占 </a:t>
            </a:r>
          </a:p>
          <a:p>
            <a:pPr lvl="1" eaLnBrk="1" hangingPunct="1"/>
            <a:r>
              <a:rPr lang="en-US" altLang="zh-CN" smtClean="0"/>
              <a:t>Voluntary Kernel Preemption (Desktop) </a:t>
            </a:r>
          </a:p>
          <a:p>
            <a:pPr lvl="2" eaLnBrk="1" hangingPunct="1"/>
            <a:r>
              <a:rPr lang="zh-CN" altLang="en-US" smtClean="0"/>
              <a:t>适合普通桌面环境的自愿内核抢占 </a:t>
            </a:r>
          </a:p>
          <a:p>
            <a:pPr lvl="1" eaLnBrk="1" hangingPunct="1"/>
            <a:r>
              <a:rPr lang="en-US" altLang="zh-CN" smtClean="0"/>
              <a:t>Preemptible Kernel (Low-Latency Desktop) </a:t>
            </a:r>
          </a:p>
          <a:p>
            <a:pPr lvl="2" eaLnBrk="1" hangingPunct="1"/>
            <a:r>
              <a:rPr lang="zh-CN" altLang="en-US" smtClean="0"/>
              <a:t>适合运行实时程序的主动内核抢占 </a:t>
            </a:r>
          </a:p>
          <a:p>
            <a:pPr eaLnBrk="1" hangingPunct="1"/>
            <a:r>
              <a:rPr lang="en-US" altLang="zh-CN" smtClean="0"/>
              <a:t>Preempt The Big Kernel Lock </a:t>
            </a:r>
          </a:p>
          <a:p>
            <a:pPr lvl="1" eaLnBrk="1" hangingPunct="1"/>
            <a:r>
              <a:rPr lang="zh-CN" altLang="en-US" smtClean="0"/>
              <a:t>可以抢占大内核锁</a:t>
            </a:r>
            <a:r>
              <a:rPr lang="en-US" altLang="zh-CN" smtClean="0"/>
              <a:t>,</a:t>
            </a:r>
            <a:r>
              <a:rPr lang="zh-CN" altLang="en-US" smtClean="0"/>
              <a:t>应用于实时要求高的场合</a:t>
            </a:r>
            <a:r>
              <a:rPr lang="en-US" altLang="zh-CN" smtClean="0"/>
              <a:t>,</a:t>
            </a:r>
            <a:r>
              <a:rPr lang="zh-CN" altLang="en-US" smtClean="0"/>
              <a:t>不适合服务器环境 </a:t>
            </a:r>
          </a:p>
          <a:p>
            <a:pPr eaLnBrk="1" hangingPunct="1"/>
            <a:r>
              <a:rPr lang="en-US" altLang="zh-CN" smtClean="0"/>
              <a:t>Machine Check Exception </a:t>
            </a:r>
          </a:p>
          <a:p>
            <a:pPr lvl="1" eaLnBrk="1" hangingPunct="1"/>
            <a:r>
              <a:rPr lang="zh-CN" altLang="en-US" smtClean="0"/>
              <a:t>让</a:t>
            </a:r>
            <a:r>
              <a:rPr lang="en-US" altLang="zh-CN" smtClean="0"/>
              <a:t>CPU</a:t>
            </a:r>
            <a:r>
              <a:rPr lang="zh-CN" altLang="en-US" smtClean="0"/>
              <a:t>检测到系统故障时通知内核</a:t>
            </a:r>
            <a:r>
              <a:rPr lang="en-US" altLang="zh-CN" smtClean="0"/>
              <a:t>,</a:t>
            </a:r>
            <a:r>
              <a:rPr lang="zh-CN" altLang="en-US" smtClean="0"/>
              <a:t>以便内核采取相应的措施</a:t>
            </a:r>
            <a:r>
              <a:rPr lang="en-US" altLang="zh-CN" smtClean="0"/>
              <a:t>(</a:t>
            </a:r>
            <a:r>
              <a:rPr lang="zh-CN" altLang="en-US" smtClean="0"/>
              <a:t>如过热关机等</a:t>
            </a:r>
            <a:r>
              <a:rPr lang="en-US" altLang="zh-CN" smtClean="0"/>
              <a:t>) </a:t>
            </a:r>
          </a:p>
          <a:p>
            <a:pPr lvl="1" eaLnBrk="1" hangingPunct="1"/>
            <a:r>
              <a:rPr lang="en-US" altLang="zh-CN" smtClean="0"/>
              <a:t>Check for non-fatal errors on AMD Athlon/Duron / Intel Pentium 4 </a:t>
            </a:r>
          </a:p>
          <a:p>
            <a:pPr lvl="2" eaLnBrk="1" hangingPunct="1"/>
            <a:r>
              <a:rPr lang="zh-CN" altLang="en-US" smtClean="0"/>
              <a:t>每</a:t>
            </a:r>
            <a:r>
              <a:rPr lang="en-US" altLang="zh-CN" smtClean="0"/>
              <a:t>5</a:t>
            </a:r>
            <a:r>
              <a:rPr lang="zh-CN" altLang="en-US" smtClean="0"/>
              <a:t>秒检测一次这些</a:t>
            </a:r>
            <a:r>
              <a:rPr lang="en-US" altLang="zh-CN" smtClean="0"/>
              <a:t>cpu</a:t>
            </a:r>
            <a:r>
              <a:rPr lang="zh-CN" altLang="en-US" smtClean="0"/>
              <a:t>的非致命错误并纠正它们</a:t>
            </a:r>
            <a:r>
              <a:rPr lang="en-US" altLang="zh-CN" smtClean="0"/>
              <a:t>,</a:t>
            </a:r>
            <a:r>
              <a:rPr lang="zh-CN" altLang="en-US" smtClean="0"/>
              <a:t>同时记入日志 </a:t>
            </a:r>
          </a:p>
          <a:p>
            <a:pPr lvl="1" eaLnBrk="1" hangingPunct="1"/>
            <a:r>
              <a:rPr lang="en-US" altLang="zh-CN" smtClean="0"/>
              <a:t>check for P4 thermal throttling interrupt </a:t>
            </a:r>
          </a:p>
          <a:p>
            <a:pPr lvl="2" eaLnBrk="1" hangingPunct="1"/>
            <a:r>
              <a:rPr lang="zh-CN" altLang="en-US" smtClean="0"/>
              <a:t>当</a:t>
            </a:r>
            <a:r>
              <a:rPr lang="en-US" altLang="zh-CN" smtClean="0"/>
              <a:t>P4</a:t>
            </a:r>
            <a:r>
              <a:rPr lang="zh-CN" altLang="en-US" smtClean="0"/>
              <a:t>的</a:t>
            </a:r>
            <a:r>
              <a:rPr lang="en-US" altLang="zh-CN" smtClean="0"/>
              <a:t>cpu</a:t>
            </a:r>
            <a:r>
              <a:rPr lang="zh-CN" altLang="en-US" smtClean="0"/>
              <a:t>过热时显示一条警告消息 </a:t>
            </a:r>
          </a:p>
          <a:p>
            <a:pPr eaLnBrk="1" hangingPunct="1"/>
            <a:r>
              <a:rPr lang="en-US" altLang="zh-CN" smtClean="0"/>
              <a:t>Enable VM86 support </a:t>
            </a:r>
          </a:p>
          <a:p>
            <a:pPr lvl="1" eaLnBrk="1" hangingPunct="1"/>
            <a:r>
              <a:rPr lang="zh-CN" altLang="en-US" smtClean="0"/>
              <a:t>虚拟</a:t>
            </a:r>
            <a:r>
              <a:rPr lang="en-US" altLang="zh-CN" smtClean="0"/>
              <a:t>X86</a:t>
            </a:r>
            <a:r>
              <a:rPr lang="zh-CN" altLang="en-US" smtClean="0"/>
              <a:t>支持</a:t>
            </a:r>
            <a:r>
              <a:rPr lang="en-US" altLang="zh-CN" smtClean="0"/>
              <a:t>,</a:t>
            </a:r>
            <a:r>
              <a:rPr lang="zh-CN" altLang="en-US" smtClean="0"/>
              <a:t>在</a:t>
            </a:r>
            <a:r>
              <a:rPr lang="en-US" altLang="zh-CN" smtClean="0"/>
              <a:t>DOSEMU</a:t>
            </a:r>
            <a:r>
              <a:rPr lang="zh-CN" altLang="en-US" smtClean="0"/>
              <a:t>下运行</a:t>
            </a:r>
            <a:r>
              <a:rPr lang="en-US" altLang="zh-CN" smtClean="0"/>
              <a:t>16-bit</a:t>
            </a:r>
            <a:r>
              <a:rPr lang="zh-CN" altLang="en-US" smtClean="0"/>
              <a:t>程序或</a:t>
            </a:r>
            <a:r>
              <a:rPr lang="en-US" altLang="zh-CN" smtClean="0"/>
              <a:t>XFree86</a:t>
            </a:r>
            <a:r>
              <a:rPr lang="zh-CN" altLang="en-US" smtClean="0"/>
              <a:t>通过</a:t>
            </a:r>
            <a:r>
              <a:rPr lang="en-US" altLang="zh-CN" smtClean="0"/>
              <a:t>BIOS</a:t>
            </a:r>
            <a:r>
              <a:rPr lang="zh-CN" altLang="en-US" smtClean="0"/>
              <a:t>初始化某些显卡的时候才需要 </a:t>
            </a:r>
          </a:p>
          <a:p>
            <a:pPr eaLnBrk="1" hangingPunct="1"/>
            <a:r>
              <a:rPr lang="en-US" altLang="zh-CN" smtClean="0"/>
              <a:t>Toshiba Laptop support </a:t>
            </a:r>
          </a:p>
          <a:p>
            <a:pPr lvl="1" eaLnBrk="1" hangingPunct="1"/>
            <a:r>
              <a:rPr lang="en-US" altLang="zh-CN" smtClean="0"/>
              <a:t>Toshiba</a:t>
            </a:r>
            <a:r>
              <a:rPr lang="zh-CN" altLang="en-US" smtClean="0"/>
              <a:t>笔记本模块支持 </a:t>
            </a:r>
          </a:p>
          <a:p>
            <a:pPr eaLnBrk="1" hangingPunct="1"/>
            <a:r>
              <a:rPr lang="en-US" altLang="zh-CN" smtClean="0"/>
              <a:t>Dell laptop support </a:t>
            </a:r>
          </a:p>
          <a:p>
            <a:pPr lvl="1" eaLnBrk="1" hangingPunct="1"/>
            <a:r>
              <a:rPr lang="en-US" altLang="zh-CN" smtClean="0"/>
              <a:t>Dell</a:t>
            </a:r>
            <a:r>
              <a:rPr lang="zh-CN" altLang="en-US" smtClean="0"/>
              <a:t>笔记本模块支持 </a:t>
            </a:r>
          </a:p>
          <a:p>
            <a:pPr eaLnBrk="1" hangingPunct="1"/>
            <a:r>
              <a:rPr lang="en-US" altLang="zh-CN" smtClean="0"/>
              <a:t>Enable X86 board specific fixups for reboot </a:t>
            </a:r>
          </a:p>
          <a:p>
            <a:pPr lvl="1" eaLnBrk="1" hangingPunct="1"/>
            <a:r>
              <a:rPr lang="zh-CN" altLang="en-US" smtClean="0"/>
              <a:t>修正某些旧</a:t>
            </a:r>
            <a:r>
              <a:rPr lang="en-US" altLang="zh-CN" smtClean="0"/>
              <a:t>x86</a:t>
            </a:r>
            <a:r>
              <a:rPr lang="zh-CN" altLang="en-US" smtClean="0"/>
              <a:t>主板的重起</a:t>
            </a:r>
            <a:r>
              <a:rPr lang="en-US" altLang="zh-CN" smtClean="0"/>
              <a:t>bug,</a:t>
            </a:r>
            <a:r>
              <a:rPr lang="zh-CN" altLang="en-US" smtClean="0"/>
              <a:t>这种主板基本绝种了 </a:t>
            </a:r>
          </a:p>
          <a:p>
            <a:pPr eaLnBrk="1" hangingPunct="1"/>
            <a:r>
              <a:rPr lang="en-US" altLang="zh-CN" smtClean="0"/>
              <a:t>/dev/cpu/microcode - Intel IA32 CPU microcode support </a:t>
            </a:r>
          </a:p>
          <a:p>
            <a:pPr lvl="1" eaLnBrk="1" hangingPunct="1"/>
            <a:r>
              <a:rPr lang="zh-CN" altLang="en-US" smtClean="0"/>
              <a:t>使用不随</a:t>
            </a:r>
            <a:r>
              <a:rPr lang="en-US" altLang="zh-CN" smtClean="0"/>
              <a:t>Linux</a:t>
            </a:r>
            <a:r>
              <a:rPr lang="zh-CN" altLang="en-US" smtClean="0"/>
              <a:t>内核发行的</a:t>
            </a:r>
            <a:r>
              <a:rPr lang="en-US" altLang="zh-CN" smtClean="0"/>
              <a:t>IA32</a:t>
            </a:r>
            <a:r>
              <a:rPr lang="zh-CN" altLang="en-US" smtClean="0"/>
              <a:t>微代码</a:t>
            </a:r>
            <a:r>
              <a:rPr lang="en-US" altLang="zh-CN" smtClean="0"/>
              <a:t>,</a:t>
            </a:r>
            <a:r>
              <a:rPr lang="zh-CN" altLang="en-US" smtClean="0"/>
              <a:t>你必需有</a:t>
            </a:r>
            <a:r>
              <a:rPr lang="en-US" altLang="zh-CN" smtClean="0"/>
              <a:t>IA32</a:t>
            </a:r>
            <a:r>
              <a:rPr lang="zh-CN" altLang="en-US" smtClean="0"/>
              <a:t>微代码二进制文件</a:t>
            </a:r>
            <a:r>
              <a:rPr lang="en-US" altLang="zh-CN" smtClean="0"/>
              <a:t>,</a:t>
            </a:r>
            <a:r>
              <a:rPr lang="zh-CN" altLang="en-US" smtClean="0"/>
              <a:t>仅对</a:t>
            </a:r>
            <a:r>
              <a:rPr lang="en-US" altLang="zh-CN" smtClean="0"/>
              <a:t>Intel</a:t>
            </a:r>
            <a:r>
              <a:rPr lang="zh-CN" altLang="en-US" smtClean="0"/>
              <a:t>的</a:t>
            </a:r>
            <a:r>
              <a:rPr lang="en-US" altLang="zh-CN" smtClean="0"/>
              <a:t>CPU</a:t>
            </a:r>
            <a:r>
              <a:rPr lang="zh-CN" altLang="en-US" smtClean="0"/>
              <a:t>有效 </a:t>
            </a:r>
          </a:p>
          <a:p>
            <a:pPr eaLnBrk="1" hangingPunct="1"/>
            <a:r>
              <a:rPr lang="en-US" altLang="zh-CN" smtClean="0"/>
              <a:t>/dev/cpu/*/msr - Model-specific register support </a:t>
            </a:r>
          </a:p>
          <a:p>
            <a:pPr lvl="1" eaLnBrk="1" hangingPunct="1"/>
            <a:r>
              <a:rPr lang="zh-CN" altLang="en-US" smtClean="0"/>
              <a:t>在多</a:t>
            </a:r>
            <a:r>
              <a:rPr lang="en-US" altLang="zh-CN" smtClean="0"/>
              <a:t>cpu</a:t>
            </a:r>
            <a:r>
              <a:rPr lang="zh-CN" altLang="en-US" smtClean="0"/>
              <a:t>系统中让特权</a:t>
            </a:r>
            <a:r>
              <a:rPr lang="en-US" altLang="zh-CN" smtClean="0"/>
              <a:t>CPU</a:t>
            </a:r>
            <a:r>
              <a:rPr lang="zh-CN" altLang="en-US" smtClean="0"/>
              <a:t>访问</a:t>
            </a:r>
            <a:r>
              <a:rPr lang="en-US" altLang="zh-CN" smtClean="0"/>
              <a:t>x86</a:t>
            </a:r>
            <a:r>
              <a:rPr lang="zh-CN" altLang="en-US" smtClean="0"/>
              <a:t>的</a:t>
            </a:r>
            <a:r>
              <a:rPr lang="en-US" altLang="zh-CN" smtClean="0"/>
              <a:t>MSR</a:t>
            </a:r>
            <a:r>
              <a:rPr lang="zh-CN" altLang="en-US" smtClean="0"/>
              <a:t>寄存器 </a:t>
            </a:r>
          </a:p>
          <a:p>
            <a:pPr eaLnBrk="1" hangingPunct="1"/>
            <a:r>
              <a:rPr lang="en-US" altLang="zh-CN" smtClean="0"/>
              <a:t>/dev/cpu/*/cpuid - CPU information support </a:t>
            </a:r>
          </a:p>
          <a:p>
            <a:pPr lvl="1" eaLnBrk="1" hangingPunct="1"/>
            <a:r>
              <a:rPr lang="zh-CN" altLang="en-US" smtClean="0"/>
              <a:t>能从</a:t>
            </a:r>
            <a:r>
              <a:rPr lang="en-US" altLang="zh-CN" smtClean="0"/>
              <a:t>/dev/cpu/x/cpuid</a:t>
            </a:r>
            <a:r>
              <a:rPr lang="zh-CN" altLang="en-US" smtClean="0"/>
              <a:t>获得</a:t>
            </a:r>
            <a:r>
              <a:rPr lang="en-US" altLang="zh-CN" smtClean="0"/>
              <a:t>CPU</a:t>
            </a:r>
            <a:r>
              <a:rPr lang="zh-CN" altLang="en-US" smtClean="0"/>
              <a:t>的唯一标识符</a:t>
            </a:r>
            <a:r>
              <a:rPr lang="en-US" altLang="zh-CN" smtClean="0"/>
              <a:t>(CPUID) </a:t>
            </a:r>
          </a:p>
          <a:p>
            <a:pPr eaLnBrk="1" hangingPunct="1"/>
            <a:r>
              <a:rPr lang="en-US" altLang="zh-CN" smtClean="0"/>
              <a:t>Firmware Drivers </a:t>
            </a:r>
          </a:p>
          <a:p>
            <a:pPr lvl="1" eaLnBrk="1" hangingPunct="1"/>
            <a:r>
              <a:rPr lang="zh-CN" altLang="en-US" smtClean="0"/>
              <a:t>固件驱动程序 </a:t>
            </a:r>
          </a:p>
          <a:p>
            <a:pPr lvl="1" eaLnBrk="1" hangingPunct="1"/>
            <a:r>
              <a:rPr lang="en-US" altLang="zh-CN" smtClean="0"/>
              <a:t>BIOS Enhanced Disk Drive calls determine boot disk </a:t>
            </a:r>
          </a:p>
          <a:p>
            <a:pPr lvl="2" eaLnBrk="1" hangingPunct="1"/>
            <a:r>
              <a:rPr lang="zh-CN" altLang="en-US" smtClean="0"/>
              <a:t>有些</a:t>
            </a:r>
            <a:r>
              <a:rPr lang="en-US" altLang="zh-CN" smtClean="0"/>
              <a:t>BIOS</a:t>
            </a:r>
            <a:r>
              <a:rPr lang="zh-CN" altLang="en-US" smtClean="0"/>
              <a:t>支持从某块特定的硬盘启动</a:t>
            </a:r>
            <a:r>
              <a:rPr lang="en-US" altLang="zh-CN" smtClean="0"/>
              <a:t>(</a:t>
            </a:r>
            <a:r>
              <a:rPr lang="zh-CN" altLang="en-US" smtClean="0"/>
              <a:t>如果</a:t>
            </a:r>
            <a:r>
              <a:rPr lang="en-US" altLang="zh-CN" smtClean="0"/>
              <a:t>BIOS</a:t>
            </a:r>
            <a:r>
              <a:rPr lang="zh-CN" altLang="en-US" smtClean="0"/>
              <a:t>不支持则可能无法启动</a:t>
            </a:r>
            <a:r>
              <a:rPr lang="en-US" altLang="zh-CN" smtClean="0"/>
              <a:t>),</a:t>
            </a:r>
            <a:r>
              <a:rPr lang="zh-CN" altLang="en-US" smtClean="0"/>
              <a:t>目前大多数</a:t>
            </a:r>
            <a:r>
              <a:rPr lang="en-US" altLang="zh-CN" smtClean="0"/>
              <a:t>BIOS</a:t>
            </a:r>
            <a:r>
              <a:rPr lang="zh-CN" altLang="en-US" smtClean="0"/>
              <a:t>还不支持 </a:t>
            </a:r>
          </a:p>
          <a:p>
            <a:pPr lvl="1" eaLnBrk="1" hangingPunct="1"/>
            <a:r>
              <a:rPr lang="en-US" altLang="zh-CN" smtClean="0"/>
              <a:t>BIOS update support for DELL systems via sysfs </a:t>
            </a:r>
          </a:p>
          <a:p>
            <a:pPr lvl="2" eaLnBrk="1" hangingPunct="1"/>
            <a:r>
              <a:rPr lang="zh-CN" altLang="en-US" smtClean="0"/>
              <a:t>仅适用于</a:t>
            </a:r>
            <a:r>
              <a:rPr lang="en-US" altLang="zh-CN" smtClean="0"/>
              <a:t>DELL</a:t>
            </a:r>
            <a:r>
              <a:rPr lang="zh-CN" altLang="en-US" smtClean="0"/>
              <a:t>机器 </a:t>
            </a:r>
          </a:p>
          <a:p>
            <a:pPr lvl="1" eaLnBrk="1" hangingPunct="1"/>
            <a:r>
              <a:rPr lang="en-US" altLang="zh-CN" smtClean="0"/>
              <a:t>Dell Systems Management Base Driver </a:t>
            </a:r>
          </a:p>
          <a:p>
            <a:pPr lvl="2" eaLnBrk="1" hangingPunct="1"/>
            <a:r>
              <a:rPr lang="zh-CN" altLang="en-US" smtClean="0"/>
              <a:t>仅适用于</a:t>
            </a:r>
            <a:r>
              <a:rPr lang="en-US" altLang="zh-CN" smtClean="0"/>
              <a:t>DELL</a:t>
            </a:r>
            <a:r>
              <a:rPr lang="zh-CN" altLang="en-US" smtClean="0"/>
              <a:t>机器 </a:t>
            </a:r>
          </a:p>
          <a:p>
            <a:pPr eaLnBrk="1" hangingPunct="1"/>
            <a:r>
              <a:rPr lang="en-US" altLang="zh-CN" smtClean="0"/>
              <a:t>High Memory Support </a:t>
            </a:r>
          </a:p>
          <a:p>
            <a:pPr lvl="1" eaLnBrk="1" hangingPunct="1"/>
            <a:r>
              <a:rPr lang="zh-CN" altLang="en-US" smtClean="0"/>
              <a:t>最高内存支持</a:t>
            </a:r>
            <a:r>
              <a:rPr lang="en-US" altLang="zh-CN" smtClean="0"/>
              <a:t>,</a:t>
            </a:r>
            <a:r>
              <a:rPr lang="zh-CN" altLang="en-US" smtClean="0"/>
              <a:t>总内存小于等于</a:t>
            </a:r>
            <a:r>
              <a:rPr lang="en-US" altLang="zh-CN" smtClean="0"/>
              <a:t>1G</a:t>
            </a:r>
            <a:r>
              <a:rPr lang="zh-CN" altLang="en-US" smtClean="0"/>
              <a:t>的选</a:t>
            </a:r>
            <a:r>
              <a:rPr lang="en-US" altLang="zh-CN" smtClean="0"/>
              <a:t>"off",</a:t>
            </a:r>
            <a:r>
              <a:rPr lang="zh-CN" altLang="en-US" smtClean="0"/>
              <a:t>大于</a:t>
            </a:r>
            <a:r>
              <a:rPr lang="en-US" altLang="zh-CN" smtClean="0"/>
              <a:t>4G</a:t>
            </a:r>
            <a:r>
              <a:rPr lang="zh-CN" altLang="en-US" smtClean="0"/>
              <a:t>的选</a:t>
            </a:r>
            <a:r>
              <a:rPr lang="en-US" altLang="zh-CN" smtClean="0"/>
              <a:t>"64G" </a:t>
            </a:r>
          </a:p>
          <a:p>
            <a:pPr eaLnBrk="1" hangingPunct="1"/>
            <a:r>
              <a:rPr lang="en-US" altLang="zh-CN" smtClean="0"/>
              <a:t>Memory split </a:t>
            </a:r>
          </a:p>
          <a:p>
            <a:pPr lvl="1" eaLnBrk="1" hangingPunct="1"/>
            <a:r>
              <a:rPr lang="zh-CN" altLang="en-US" smtClean="0"/>
              <a:t>如果你不是绝对清楚自己在做什么</a:t>
            </a:r>
            <a:r>
              <a:rPr lang="en-US" altLang="zh-CN" smtClean="0"/>
              <a:t>,</a:t>
            </a:r>
            <a:r>
              <a:rPr lang="zh-CN" altLang="en-US" smtClean="0"/>
              <a:t>不要改动这个选项 </a:t>
            </a:r>
          </a:p>
          <a:p>
            <a:pPr eaLnBrk="1" hangingPunct="1"/>
            <a:r>
              <a:rPr lang="en-US" altLang="zh-CN" smtClean="0"/>
              <a:t>Memory model </a:t>
            </a:r>
          </a:p>
          <a:p>
            <a:pPr lvl="1" eaLnBrk="1" hangingPunct="1"/>
            <a:r>
              <a:rPr lang="zh-CN" altLang="en-US" smtClean="0"/>
              <a:t>一般选</a:t>
            </a:r>
            <a:r>
              <a:rPr lang="en-US" altLang="zh-CN" smtClean="0"/>
              <a:t>"Flat Memory",</a:t>
            </a:r>
            <a:r>
              <a:rPr lang="zh-CN" altLang="en-US" smtClean="0"/>
              <a:t>其他选项涉及内存热插拔 </a:t>
            </a:r>
          </a:p>
          <a:p>
            <a:pPr eaLnBrk="1" hangingPunct="1"/>
            <a:r>
              <a:rPr lang="en-US" altLang="zh-CN" smtClean="0"/>
              <a:t>64 bit Memory and IO resources </a:t>
            </a:r>
          </a:p>
          <a:p>
            <a:pPr lvl="1" eaLnBrk="1" hangingPunct="1"/>
            <a:r>
              <a:rPr lang="zh-CN" altLang="en-US" smtClean="0"/>
              <a:t>使用</a:t>
            </a:r>
            <a:r>
              <a:rPr lang="en-US" altLang="zh-CN" smtClean="0"/>
              <a:t>64</a:t>
            </a:r>
            <a:r>
              <a:rPr lang="zh-CN" altLang="en-US" smtClean="0"/>
              <a:t>位的内存和</a:t>
            </a:r>
            <a:r>
              <a:rPr lang="en-US" altLang="zh-CN" smtClean="0"/>
              <a:t>IO</a:t>
            </a:r>
            <a:r>
              <a:rPr lang="zh-CN" altLang="en-US" smtClean="0"/>
              <a:t>资源 </a:t>
            </a:r>
          </a:p>
          <a:p>
            <a:pPr eaLnBrk="1" hangingPunct="1"/>
            <a:r>
              <a:rPr lang="en-US" altLang="zh-CN" smtClean="0"/>
              <a:t>Allocate 3rd-level pagetables from highmem </a:t>
            </a:r>
          </a:p>
          <a:p>
            <a:pPr lvl="1" eaLnBrk="1" hangingPunct="1"/>
            <a:r>
              <a:rPr lang="zh-CN" altLang="en-US" smtClean="0"/>
              <a:t>在内存很多</a:t>
            </a:r>
            <a:r>
              <a:rPr lang="en-US" altLang="zh-CN" smtClean="0"/>
              <a:t>(</a:t>
            </a:r>
            <a:r>
              <a:rPr lang="zh-CN" altLang="en-US" smtClean="0"/>
              <a:t>大于</a:t>
            </a:r>
            <a:r>
              <a:rPr lang="en-US" altLang="zh-CN" smtClean="0"/>
              <a:t>4G)</a:t>
            </a:r>
            <a:r>
              <a:rPr lang="zh-CN" altLang="en-US" smtClean="0"/>
              <a:t>的机器上将用户空间的页表放到高位内存区</a:t>
            </a:r>
            <a:r>
              <a:rPr lang="en-US" altLang="zh-CN" smtClean="0"/>
              <a:t>,</a:t>
            </a:r>
            <a:r>
              <a:rPr lang="zh-CN" altLang="en-US" smtClean="0"/>
              <a:t>以节约宝贵的低端内存 </a:t>
            </a:r>
          </a:p>
          <a:p>
            <a:pPr eaLnBrk="1" hangingPunct="1"/>
            <a:r>
              <a:rPr lang="en-US" altLang="zh-CN" smtClean="0"/>
              <a:t>Math emulation </a:t>
            </a:r>
          </a:p>
          <a:p>
            <a:pPr lvl="1" eaLnBrk="1" hangingPunct="1"/>
            <a:r>
              <a:rPr lang="zh-CN" altLang="en-US" smtClean="0"/>
              <a:t>数学协处理器仿真</a:t>
            </a:r>
            <a:r>
              <a:rPr lang="en-US" altLang="zh-CN" smtClean="0"/>
              <a:t>,486DX</a:t>
            </a:r>
            <a:r>
              <a:rPr lang="zh-CN" altLang="en-US" smtClean="0"/>
              <a:t>以上的</a:t>
            </a:r>
            <a:r>
              <a:rPr lang="en-US" altLang="zh-CN" smtClean="0"/>
              <a:t>cpu</a:t>
            </a:r>
            <a:r>
              <a:rPr lang="zh-CN" altLang="en-US" smtClean="0"/>
              <a:t>就不要选它了 </a:t>
            </a:r>
          </a:p>
          <a:p>
            <a:pPr eaLnBrk="1" hangingPunct="1"/>
            <a:r>
              <a:rPr lang="en-US" altLang="zh-CN" smtClean="0"/>
              <a:t>MTRR (Memory Type Range Register) support </a:t>
            </a:r>
          </a:p>
          <a:p>
            <a:pPr lvl="1" eaLnBrk="1" hangingPunct="1"/>
            <a:r>
              <a:rPr lang="zh-CN" altLang="en-US" smtClean="0"/>
              <a:t>打开它可以提升</a:t>
            </a:r>
            <a:r>
              <a:rPr lang="en-US" altLang="zh-CN" smtClean="0"/>
              <a:t>PCI/AGP</a:t>
            </a:r>
            <a:r>
              <a:rPr lang="zh-CN" altLang="en-US" smtClean="0"/>
              <a:t>总线上的显卡</a:t>
            </a:r>
            <a:r>
              <a:rPr lang="en-US" altLang="zh-CN" smtClean="0"/>
              <a:t>2</a:t>
            </a:r>
            <a:r>
              <a:rPr lang="zh-CN" altLang="en-US" smtClean="0"/>
              <a:t>倍以上的速度</a:t>
            </a:r>
            <a:r>
              <a:rPr lang="en-US" altLang="zh-CN" smtClean="0"/>
              <a:t>,</a:t>
            </a:r>
            <a:r>
              <a:rPr lang="zh-CN" altLang="en-US" smtClean="0"/>
              <a:t>并且可以修正某些</a:t>
            </a:r>
            <a:r>
              <a:rPr lang="en-US" altLang="zh-CN" smtClean="0"/>
              <a:t>BIOS</a:t>
            </a:r>
            <a:r>
              <a:rPr lang="zh-CN" altLang="en-US" smtClean="0"/>
              <a:t>错误 </a:t>
            </a:r>
          </a:p>
          <a:p>
            <a:pPr eaLnBrk="1" hangingPunct="1"/>
            <a:r>
              <a:rPr lang="en-US" altLang="zh-CN" smtClean="0"/>
              <a:t>Boot from EFI support </a:t>
            </a:r>
          </a:p>
          <a:p>
            <a:pPr lvl="1" eaLnBrk="1" hangingPunct="1"/>
            <a:r>
              <a:rPr lang="en-US" altLang="zh-CN" smtClean="0"/>
              <a:t>EFI</a:t>
            </a:r>
            <a:r>
              <a:rPr lang="zh-CN" altLang="en-US" smtClean="0"/>
              <a:t>是一种可代替传统</a:t>
            </a:r>
            <a:r>
              <a:rPr lang="en-US" altLang="zh-CN" smtClean="0"/>
              <a:t>BIOS</a:t>
            </a:r>
            <a:r>
              <a:rPr lang="zh-CN" altLang="en-US" smtClean="0"/>
              <a:t>的技术</a:t>
            </a:r>
            <a:r>
              <a:rPr lang="en-US" altLang="zh-CN" smtClean="0"/>
              <a:t>(</a:t>
            </a:r>
            <a:r>
              <a:rPr lang="zh-CN" altLang="en-US" smtClean="0"/>
              <a:t>目前的</a:t>
            </a:r>
            <a:r>
              <a:rPr lang="en-US" altLang="zh-CN" smtClean="0"/>
              <a:t>Grub/LILO</a:t>
            </a:r>
            <a:r>
              <a:rPr lang="zh-CN" altLang="en-US" smtClean="0"/>
              <a:t>尚不能识别它</a:t>
            </a:r>
            <a:r>
              <a:rPr lang="en-US" altLang="zh-CN" smtClean="0"/>
              <a:t>),</a:t>
            </a:r>
            <a:r>
              <a:rPr lang="zh-CN" altLang="en-US" smtClean="0"/>
              <a:t>但是现在远未普及 </a:t>
            </a:r>
          </a:p>
          <a:p>
            <a:pPr eaLnBrk="1" hangingPunct="1"/>
            <a:r>
              <a:rPr lang="en-US" altLang="zh-CN" smtClean="0"/>
              <a:t>Enable kernel irq balancing </a:t>
            </a:r>
          </a:p>
          <a:p>
            <a:pPr lvl="1" eaLnBrk="1" hangingPunct="1"/>
            <a:r>
              <a:rPr lang="zh-CN" altLang="en-US" smtClean="0"/>
              <a:t>让内核将</a:t>
            </a:r>
            <a:r>
              <a:rPr lang="en-US" altLang="zh-CN" smtClean="0"/>
              <a:t>irq</a:t>
            </a:r>
            <a:r>
              <a:rPr lang="zh-CN" altLang="en-US" smtClean="0"/>
              <a:t>中断平均分配给多个</a:t>
            </a:r>
            <a:r>
              <a:rPr lang="en-US" altLang="zh-CN" smtClean="0"/>
              <a:t>CPU</a:t>
            </a:r>
            <a:r>
              <a:rPr lang="zh-CN" altLang="en-US" smtClean="0"/>
              <a:t>以进行负载均衡</a:t>
            </a:r>
            <a:r>
              <a:rPr lang="en-US" altLang="zh-CN" smtClean="0"/>
              <a:t>,</a:t>
            </a:r>
            <a:r>
              <a:rPr lang="zh-CN" altLang="en-US" smtClean="0"/>
              <a:t>但是要配合</a:t>
            </a:r>
            <a:r>
              <a:rPr lang="en-US" altLang="zh-CN" smtClean="0"/>
              <a:t>irqbanlance</a:t>
            </a:r>
            <a:r>
              <a:rPr lang="zh-CN" altLang="en-US" smtClean="0"/>
              <a:t>守护进程才行 </a:t>
            </a:r>
          </a:p>
          <a:p>
            <a:pPr eaLnBrk="1" hangingPunct="1"/>
            <a:r>
              <a:rPr lang="en-US" altLang="zh-CN" smtClean="0"/>
              <a:t>Use register arguments </a:t>
            </a:r>
          </a:p>
          <a:p>
            <a:pPr lvl="1" eaLnBrk="1" hangingPunct="1"/>
            <a:r>
              <a:rPr lang="zh-CN" altLang="en-US" smtClean="0"/>
              <a:t>使用</a:t>
            </a:r>
            <a:r>
              <a:rPr lang="en-US" altLang="zh-CN" smtClean="0"/>
              <a:t>"-mregparm=3"</a:t>
            </a:r>
            <a:r>
              <a:rPr lang="zh-CN" altLang="en-US" smtClean="0"/>
              <a:t>参数编译内核</a:t>
            </a:r>
            <a:r>
              <a:rPr lang="en-US" altLang="zh-CN" smtClean="0"/>
              <a:t>,</a:t>
            </a:r>
            <a:r>
              <a:rPr lang="zh-CN" altLang="en-US" smtClean="0"/>
              <a:t>将前</a:t>
            </a:r>
            <a:r>
              <a:rPr lang="en-US" altLang="zh-CN" smtClean="0"/>
              <a:t>3</a:t>
            </a:r>
            <a:r>
              <a:rPr lang="zh-CN" altLang="en-US" smtClean="0"/>
              <a:t>个参数以寄存器方式进行参数调用</a:t>
            </a:r>
            <a:r>
              <a:rPr lang="en-US" altLang="zh-CN" smtClean="0"/>
              <a:t>,</a:t>
            </a:r>
            <a:r>
              <a:rPr lang="zh-CN" altLang="en-US" smtClean="0"/>
              <a:t>可以生成更紧凑和高效的代码 </a:t>
            </a:r>
          </a:p>
          <a:p>
            <a:pPr eaLnBrk="1" hangingPunct="1"/>
            <a:r>
              <a:rPr lang="en-US" altLang="zh-CN" smtClean="0"/>
              <a:t>Enable seccomp to safely compute untrusted bytecode </a:t>
            </a:r>
          </a:p>
          <a:p>
            <a:pPr lvl="1" eaLnBrk="1" hangingPunct="1"/>
            <a:r>
              <a:rPr lang="zh-CN" altLang="en-US" smtClean="0"/>
              <a:t>只有嵌入式系统可以不选 </a:t>
            </a:r>
          </a:p>
          <a:p>
            <a:pPr eaLnBrk="1" hangingPunct="1"/>
            <a:r>
              <a:rPr lang="en-US" altLang="zh-CN" smtClean="0"/>
              <a:t>Timer frequency </a:t>
            </a:r>
          </a:p>
          <a:p>
            <a:pPr lvl="1" eaLnBrk="1" hangingPunct="1"/>
            <a:r>
              <a:rPr lang="zh-CN" altLang="en-US" smtClean="0"/>
              <a:t>内核时钟频率</a:t>
            </a:r>
            <a:r>
              <a:rPr lang="en-US" altLang="zh-CN" smtClean="0"/>
              <a:t>,</a:t>
            </a:r>
            <a:r>
              <a:rPr lang="zh-CN" altLang="en-US" smtClean="0"/>
              <a:t>桌面推荐</a:t>
            </a:r>
            <a:r>
              <a:rPr lang="en-US" altLang="zh-CN" smtClean="0"/>
              <a:t>"1000 HZ",</a:t>
            </a:r>
            <a:r>
              <a:rPr lang="zh-CN" altLang="en-US" smtClean="0"/>
              <a:t>服务器推荐</a:t>
            </a:r>
            <a:r>
              <a:rPr lang="en-US" altLang="zh-CN" smtClean="0"/>
              <a:t>"100 HZ"</a:t>
            </a:r>
            <a:r>
              <a:rPr lang="zh-CN" altLang="en-US" smtClean="0"/>
              <a:t>或</a:t>
            </a:r>
            <a:r>
              <a:rPr lang="en-US" altLang="zh-CN" smtClean="0"/>
              <a:t>"250 HZ" </a:t>
            </a:r>
          </a:p>
          <a:p>
            <a:pPr eaLnBrk="1" hangingPunct="1"/>
            <a:r>
              <a:rPr lang="en-US" altLang="zh-CN" smtClean="0"/>
              <a:t>kexec system call </a:t>
            </a:r>
          </a:p>
          <a:p>
            <a:pPr lvl="1" eaLnBrk="1" hangingPunct="1"/>
            <a:r>
              <a:rPr lang="zh-CN" altLang="en-US" smtClean="0"/>
              <a:t>提供</a:t>
            </a:r>
            <a:r>
              <a:rPr lang="en-US" altLang="zh-CN" smtClean="0"/>
              <a:t>kexec</a:t>
            </a:r>
            <a:r>
              <a:rPr lang="zh-CN" altLang="en-US" smtClean="0"/>
              <a:t>系统调用</a:t>
            </a:r>
            <a:r>
              <a:rPr lang="en-US" altLang="zh-CN" smtClean="0"/>
              <a:t>,</a:t>
            </a:r>
            <a:r>
              <a:rPr lang="zh-CN" altLang="en-US" smtClean="0"/>
              <a:t>可以不必重启而切换到另一个内核 </a:t>
            </a:r>
          </a:p>
          <a:p>
            <a:pPr eaLnBrk="1" hangingPunct="1"/>
            <a:r>
              <a:rPr lang="en-US" altLang="zh-CN" smtClean="0"/>
              <a:t>kernel crash dumps </a:t>
            </a:r>
          </a:p>
          <a:p>
            <a:pPr lvl="1" eaLnBrk="1" hangingPunct="1"/>
            <a:r>
              <a:rPr lang="zh-CN" altLang="en-US" smtClean="0"/>
              <a:t>被</a:t>
            </a:r>
            <a:r>
              <a:rPr lang="en-US" altLang="zh-CN" smtClean="0"/>
              <a:t>kexec</a:t>
            </a:r>
            <a:r>
              <a:rPr lang="zh-CN" altLang="en-US" smtClean="0"/>
              <a:t>启动后产生内核崩溃转储 </a:t>
            </a:r>
          </a:p>
          <a:p>
            <a:pPr eaLnBrk="1" hangingPunct="1"/>
            <a:r>
              <a:rPr lang="en-US" altLang="zh-CN" smtClean="0"/>
              <a:t>Physical address where the kernel is loaded </a:t>
            </a:r>
          </a:p>
          <a:p>
            <a:pPr lvl="1" eaLnBrk="1" hangingPunct="1"/>
            <a:r>
              <a:rPr lang="zh-CN" altLang="en-US" smtClean="0"/>
              <a:t>内核加载的物理地址</a:t>
            </a:r>
            <a:r>
              <a:rPr lang="en-US" altLang="zh-CN" smtClean="0"/>
              <a:t>,</a:t>
            </a:r>
            <a:r>
              <a:rPr lang="zh-CN" altLang="en-US" smtClean="0"/>
              <a:t>除非你知道自己在做什么</a:t>
            </a:r>
            <a:r>
              <a:rPr lang="en-US" altLang="zh-CN" smtClean="0"/>
              <a:t>,</a:t>
            </a:r>
            <a:r>
              <a:rPr lang="zh-CN" altLang="en-US" smtClean="0"/>
              <a:t>否则不要修改</a:t>
            </a:r>
            <a:r>
              <a:rPr lang="en-US" altLang="zh-CN" smtClean="0"/>
              <a:t>.</a:t>
            </a:r>
            <a:r>
              <a:rPr lang="zh-CN" altLang="en-US" smtClean="0"/>
              <a:t>在提供</a:t>
            </a:r>
            <a:r>
              <a:rPr lang="en-US" altLang="zh-CN" smtClean="0"/>
              <a:t>kexec</a:t>
            </a:r>
            <a:r>
              <a:rPr lang="zh-CN" altLang="en-US" smtClean="0"/>
              <a:t>系统调用的情况下可能要修改它 </a:t>
            </a:r>
          </a:p>
          <a:p>
            <a:pPr eaLnBrk="1" hangingPunct="1"/>
            <a:r>
              <a:rPr lang="en-US" altLang="zh-CN" smtClean="0"/>
              <a:t>Support for hot-pluggable CPUs </a:t>
            </a:r>
          </a:p>
          <a:p>
            <a:pPr lvl="1" eaLnBrk="1" hangingPunct="1"/>
            <a:r>
              <a:rPr lang="zh-CN" altLang="en-US" smtClean="0"/>
              <a:t>对热插拔</a:t>
            </a:r>
            <a:r>
              <a:rPr lang="en-US" altLang="zh-CN" smtClean="0"/>
              <a:t>CPU</a:t>
            </a:r>
            <a:r>
              <a:rPr lang="zh-CN" altLang="en-US" smtClean="0"/>
              <a:t>提供支持 </a:t>
            </a:r>
          </a:p>
          <a:p>
            <a:pPr eaLnBrk="1" hangingPunct="1"/>
            <a:r>
              <a:rPr lang="en-US" altLang="zh-CN" smtClean="0"/>
              <a:t>Compat VDSO support </a:t>
            </a:r>
          </a:p>
          <a:p>
            <a:pPr lvl="1" eaLnBrk="1" hangingPunct="1"/>
            <a:r>
              <a:rPr lang="zh-CN" altLang="en-US" smtClean="0"/>
              <a:t>如果</a:t>
            </a:r>
            <a:r>
              <a:rPr lang="en-US" altLang="zh-CN" smtClean="0"/>
              <a:t>Glibc</a:t>
            </a:r>
            <a:r>
              <a:rPr lang="zh-CN" altLang="en-US" smtClean="0"/>
              <a:t>版本大于等于</a:t>
            </a:r>
            <a:r>
              <a:rPr lang="en-US" altLang="zh-CN" smtClean="0"/>
              <a:t>2.3.3</a:t>
            </a:r>
            <a:r>
              <a:rPr lang="zh-CN" altLang="en-US" smtClean="0"/>
              <a:t>就不选</a:t>
            </a:r>
            <a:r>
              <a:rPr lang="en-US" altLang="zh-CN" smtClean="0"/>
              <a:t>,</a:t>
            </a:r>
            <a:r>
              <a:rPr lang="zh-CN" altLang="en-US" smtClean="0"/>
              <a:t>否则就选上 </a:t>
            </a:r>
          </a:p>
          <a:p>
            <a:pPr eaLnBrk="1" hangingPunct="1"/>
            <a:r>
              <a:rPr lang="en-US" altLang="zh-CN" b="1" smtClean="0"/>
              <a:t>Power management options</a:t>
            </a:r>
            <a:br>
              <a:rPr lang="en-US" altLang="zh-CN" b="1" smtClean="0"/>
            </a:br>
            <a:r>
              <a:rPr lang="zh-CN" altLang="en-US" b="1" smtClean="0"/>
              <a:t>电源管理选项</a:t>
            </a:r>
          </a:p>
          <a:p>
            <a:pPr eaLnBrk="1" hangingPunct="1"/>
            <a:r>
              <a:rPr lang="en-US" altLang="zh-CN" smtClean="0"/>
              <a:t>Power Management support </a:t>
            </a:r>
          </a:p>
          <a:p>
            <a:pPr lvl="1" eaLnBrk="1" hangingPunct="1"/>
            <a:r>
              <a:rPr lang="zh-CN" altLang="en-US" smtClean="0"/>
              <a:t>电源管理有</a:t>
            </a:r>
            <a:r>
              <a:rPr lang="en-US" altLang="zh-CN" smtClean="0"/>
              <a:t>APM</a:t>
            </a:r>
            <a:r>
              <a:rPr lang="zh-CN" altLang="en-US" smtClean="0"/>
              <a:t>和</a:t>
            </a:r>
            <a:r>
              <a:rPr lang="en-US" altLang="zh-CN" smtClean="0"/>
              <a:t>ACPI</a:t>
            </a:r>
            <a:r>
              <a:rPr lang="zh-CN" altLang="en-US" smtClean="0"/>
              <a:t>两种标准且不能同时使用</a:t>
            </a:r>
            <a:r>
              <a:rPr lang="en-US" altLang="zh-CN" smtClean="0"/>
              <a:t>.</a:t>
            </a:r>
            <a:r>
              <a:rPr lang="zh-CN" altLang="en-US" smtClean="0"/>
              <a:t>即使关闭该选项</a:t>
            </a:r>
            <a:r>
              <a:rPr lang="en-US" altLang="zh-CN" smtClean="0"/>
              <a:t>,X86</a:t>
            </a:r>
            <a:r>
              <a:rPr lang="zh-CN" altLang="en-US" smtClean="0"/>
              <a:t>上运行的</a:t>
            </a:r>
            <a:r>
              <a:rPr lang="en-US" altLang="zh-CN" smtClean="0"/>
              <a:t>Linux</a:t>
            </a:r>
            <a:r>
              <a:rPr lang="zh-CN" altLang="en-US" smtClean="0"/>
              <a:t>也会在空闲时发出</a:t>
            </a:r>
            <a:r>
              <a:rPr lang="en-US" altLang="zh-CN" smtClean="0"/>
              <a:t>HLT</a:t>
            </a:r>
            <a:r>
              <a:rPr lang="zh-CN" altLang="en-US" smtClean="0"/>
              <a:t>指令将</a:t>
            </a:r>
            <a:r>
              <a:rPr lang="en-US" altLang="zh-CN" smtClean="0"/>
              <a:t>CPU</a:t>
            </a:r>
            <a:r>
              <a:rPr lang="zh-CN" altLang="en-US" smtClean="0"/>
              <a:t>进入睡眠状态 </a:t>
            </a:r>
          </a:p>
          <a:p>
            <a:pPr lvl="1" eaLnBrk="1" hangingPunct="1"/>
            <a:r>
              <a:rPr lang="en-US" altLang="zh-CN" smtClean="0"/>
              <a:t>Legacy Power Management API </a:t>
            </a:r>
          </a:p>
          <a:p>
            <a:pPr lvl="2" eaLnBrk="1" hangingPunct="1"/>
            <a:r>
              <a:rPr lang="zh-CN" altLang="en-US" smtClean="0"/>
              <a:t>传统的电源管理</a:t>
            </a:r>
            <a:r>
              <a:rPr lang="en-US" altLang="zh-CN" smtClean="0"/>
              <a:t>API,</a:t>
            </a:r>
            <a:r>
              <a:rPr lang="zh-CN" altLang="en-US" smtClean="0"/>
              <a:t>比如软关机和系统休眠等接口 </a:t>
            </a:r>
          </a:p>
          <a:p>
            <a:pPr lvl="1" eaLnBrk="1" hangingPunct="1"/>
            <a:r>
              <a:rPr lang="en-US" altLang="zh-CN" smtClean="0"/>
              <a:t>Power Management Debug Support </a:t>
            </a:r>
          </a:p>
          <a:p>
            <a:pPr lvl="2" eaLnBrk="1" hangingPunct="1"/>
            <a:r>
              <a:rPr lang="zh-CN" altLang="en-US" smtClean="0"/>
              <a:t>仅供调试使用 </a:t>
            </a:r>
          </a:p>
          <a:p>
            <a:pPr lvl="1" eaLnBrk="1" hangingPunct="1"/>
            <a:r>
              <a:rPr lang="en-US" altLang="zh-CN" smtClean="0"/>
              <a:t>Driver model /sys/devices/.../power/state files </a:t>
            </a:r>
          </a:p>
          <a:p>
            <a:pPr lvl="2" eaLnBrk="1" hangingPunct="1"/>
            <a:r>
              <a:rPr lang="zh-CN" altLang="en-US" smtClean="0"/>
              <a:t>内核帮助文档反对使用该选项</a:t>
            </a:r>
            <a:r>
              <a:rPr lang="en-US" altLang="zh-CN" smtClean="0"/>
              <a:t>,</a:t>
            </a:r>
            <a:r>
              <a:rPr lang="zh-CN" altLang="en-US" smtClean="0"/>
              <a:t>即将被废除 </a:t>
            </a:r>
          </a:p>
          <a:p>
            <a:pPr eaLnBrk="1" hangingPunct="1"/>
            <a:r>
              <a:rPr lang="en-US" altLang="zh-CN" smtClean="0"/>
              <a:t>ACPI (Advanced Configuration and Power Interface) Support </a:t>
            </a:r>
          </a:p>
          <a:p>
            <a:pPr lvl="1" eaLnBrk="1" hangingPunct="1"/>
            <a:r>
              <a:rPr lang="zh-CN" altLang="en-US" smtClean="0"/>
              <a:t>必须运行</a:t>
            </a:r>
            <a:r>
              <a:rPr lang="en-US" altLang="zh-CN" smtClean="0"/>
              <a:t>acpid</a:t>
            </a:r>
            <a:r>
              <a:rPr lang="zh-CN" altLang="en-US" smtClean="0"/>
              <a:t>守护程序</a:t>
            </a:r>
            <a:r>
              <a:rPr lang="en-US" altLang="zh-CN" smtClean="0"/>
              <a:t>ACPI</a:t>
            </a:r>
            <a:r>
              <a:rPr lang="zh-CN" altLang="en-US" smtClean="0"/>
              <a:t>才能起作用</a:t>
            </a:r>
            <a:r>
              <a:rPr lang="en-US" altLang="zh-CN" smtClean="0"/>
              <a:t>.ACPI</a:t>
            </a:r>
            <a:r>
              <a:rPr lang="zh-CN" altLang="en-US" smtClean="0"/>
              <a:t>是为了取代</a:t>
            </a:r>
            <a:r>
              <a:rPr lang="en-US" altLang="zh-CN" smtClean="0"/>
              <a:t>APM</a:t>
            </a:r>
            <a:r>
              <a:rPr lang="zh-CN" altLang="en-US" smtClean="0"/>
              <a:t>而设计的</a:t>
            </a:r>
            <a:r>
              <a:rPr lang="en-US" altLang="zh-CN" smtClean="0"/>
              <a:t>,</a:t>
            </a:r>
            <a:r>
              <a:rPr lang="zh-CN" altLang="en-US" smtClean="0"/>
              <a:t>因此应该尽量使用</a:t>
            </a:r>
            <a:r>
              <a:rPr lang="en-US" altLang="zh-CN" smtClean="0"/>
              <a:t>ACPI</a:t>
            </a:r>
            <a:r>
              <a:rPr lang="zh-CN" altLang="en-US" smtClean="0"/>
              <a:t>而不是</a:t>
            </a:r>
            <a:r>
              <a:rPr lang="en-US" altLang="zh-CN" smtClean="0"/>
              <a:t>APM </a:t>
            </a:r>
          </a:p>
          <a:p>
            <a:pPr lvl="1" eaLnBrk="1" hangingPunct="1"/>
            <a:r>
              <a:rPr lang="en-US" altLang="zh-CN" smtClean="0"/>
              <a:t>AC Adapter </a:t>
            </a:r>
          </a:p>
          <a:p>
            <a:pPr lvl="2" eaLnBrk="1" hangingPunct="1"/>
            <a:r>
              <a:rPr lang="zh-CN" altLang="en-US" smtClean="0"/>
              <a:t>如果你的系统可以在</a:t>
            </a:r>
            <a:r>
              <a:rPr lang="en-US" altLang="zh-CN" smtClean="0"/>
              <a:t>AC</a:t>
            </a:r>
            <a:r>
              <a:rPr lang="zh-CN" altLang="en-US" smtClean="0"/>
              <a:t>和电池之间转换就可以选 </a:t>
            </a:r>
          </a:p>
          <a:p>
            <a:pPr lvl="1" eaLnBrk="1" hangingPunct="1"/>
            <a:r>
              <a:rPr lang="en-US" altLang="zh-CN" smtClean="0"/>
              <a:t>Battery </a:t>
            </a:r>
          </a:p>
          <a:p>
            <a:pPr lvl="2" eaLnBrk="1" hangingPunct="1"/>
            <a:r>
              <a:rPr lang="zh-CN" altLang="en-US" smtClean="0"/>
              <a:t>通过</a:t>
            </a:r>
            <a:r>
              <a:rPr lang="en-US" altLang="zh-CN" smtClean="0"/>
              <a:t>/proc/acpi/battery</a:t>
            </a:r>
            <a:r>
              <a:rPr lang="zh-CN" altLang="en-US" smtClean="0"/>
              <a:t>向用户提供电池状态信息</a:t>
            </a:r>
            <a:r>
              <a:rPr lang="en-US" altLang="zh-CN" smtClean="0"/>
              <a:t>,</a:t>
            </a:r>
            <a:r>
              <a:rPr lang="zh-CN" altLang="en-US" smtClean="0"/>
              <a:t>用电池的笔记本可以选 </a:t>
            </a:r>
          </a:p>
          <a:p>
            <a:pPr lvl="1" eaLnBrk="1" hangingPunct="1"/>
            <a:r>
              <a:rPr lang="en-US" altLang="zh-CN" smtClean="0"/>
              <a:t>Button </a:t>
            </a:r>
          </a:p>
          <a:p>
            <a:pPr lvl="2" eaLnBrk="1" hangingPunct="1"/>
            <a:r>
              <a:rPr lang="zh-CN" altLang="en-US" smtClean="0"/>
              <a:t>守护程序捕获</a:t>
            </a:r>
            <a:r>
              <a:rPr lang="en-US" altLang="zh-CN" smtClean="0"/>
              <a:t>Power,Sleep,Lid</a:t>
            </a:r>
            <a:r>
              <a:rPr lang="zh-CN" altLang="en-US" smtClean="0"/>
              <a:t>按钮事件</a:t>
            </a:r>
            <a:r>
              <a:rPr lang="en-US" altLang="zh-CN" smtClean="0"/>
              <a:t>,</a:t>
            </a:r>
            <a:r>
              <a:rPr lang="zh-CN" altLang="en-US" smtClean="0"/>
              <a:t>并根据</a:t>
            </a:r>
            <a:r>
              <a:rPr lang="en-US" altLang="zh-CN" smtClean="0"/>
              <a:t>/proc/acpi/event</a:t>
            </a:r>
            <a:r>
              <a:rPr lang="zh-CN" altLang="en-US" smtClean="0"/>
              <a:t>做相应的动作</a:t>
            </a:r>
            <a:r>
              <a:rPr lang="en-US" altLang="zh-CN" smtClean="0"/>
              <a:t>,</a:t>
            </a:r>
            <a:r>
              <a:rPr lang="zh-CN" altLang="en-US" smtClean="0"/>
              <a:t>软件控制的</a:t>
            </a:r>
            <a:r>
              <a:rPr lang="en-US" altLang="zh-CN" smtClean="0"/>
              <a:t>poweroff</a:t>
            </a:r>
            <a:r>
              <a:rPr lang="zh-CN" altLang="en-US" smtClean="0"/>
              <a:t>需要它 </a:t>
            </a:r>
          </a:p>
          <a:p>
            <a:pPr lvl="1" eaLnBrk="1" hangingPunct="1"/>
            <a:r>
              <a:rPr lang="en-US" altLang="zh-CN" smtClean="0"/>
              <a:t>Video </a:t>
            </a:r>
          </a:p>
          <a:p>
            <a:pPr lvl="2" eaLnBrk="1" hangingPunct="1"/>
            <a:r>
              <a:rPr lang="zh-CN" altLang="en-US" smtClean="0"/>
              <a:t>仅对集成在主板上的显卡提供</a:t>
            </a:r>
            <a:r>
              <a:rPr lang="en-US" altLang="zh-CN" smtClean="0"/>
              <a:t>ACPI2.0</a:t>
            </a:r>
            <a:r>
              <a:rPr lang="zh-CN" altLang="en-US" smtClean="0"/>
              <a:t>支持</a:t>
            </a:r>
            <a:r>
              <a:rPr lang="en-US" altLang="zh-CN" smtClean="0"/>
              <a:t>,</a:t>
            </a:r>
            <a:r>
              <a:rPr lang="zh-CN" altLang="en-US" smtClean="0"/>
              <a:t>且不是所有集成显卡都支持 </a:t>
            </a:r>
          </a:p>
          <a:p>
            <a:pPr lvl="1" eaLnBrk="1" hangingPunct="1"/>
            <a:r>
              <a:rPr lang="en-US" altLang="zh-CN" smtClean="0"/>
              <a:t>Generic Hotkey </a:t>
            </a:r>
          </a:p>
          <a:p>
            <a:pPr lvl="2" eaLnBrk="1" hangingPunct="1"/>
            <a:r>
              <a:rPr lang="zh-CN" altLang="en-US" smtClean="0"/>
              <a:t>统一的热键驱动</a:t>
            </a:r>
            <a:r>
              <a:rPr lang="en-US" altLang="zh-CN" smtClean="0"/>
              <a:t>,</a:t>
            </a:r>
            <a:r>
              <a:rPr lang="zh-CN" altLang="en-US" smtClean="0"/>
              <a:t>建议不选 </a:t>
            </a:r>
          </a:p>
          <a:p>
            <a:pPr lvl="1" eaLnBrk="1" hangingPunct="1"/>
            <a:r>
              <a:rPr lang="en-US" altLang="zh-CN" smtClean="0"/>
              <a:t>Fan </a:t>
            </a:r>
          </a:p>
          <a:p>
            <a:pPr lvl="2" eaLnBrk="1" hangingPunct="1"/>
            <a:r>
              <a:rPr lang="zh-CN" altLang="en-US" smtClean="0"/>
              <a:t>允许通过用户层的程序来对系统风扇进行控制</a:t>
            </a:r>
            <a:r>
              <a:rPr lang="en-US" altLang="zh-CN" smtClean="0"/>
              <a:t>(</a:t>
            </a:r>
            <a:r>
              <a:rPr lang="zh-CN" altLang="en-US" smtClean="0"/>
              <a:t>开</a:t>
            </a:r>
            <a:r>
              <a:rPr lang="en-US" altLang="zh-CN" smtClean="0"/>
              <a:t>,</a:t>
            </a:r>
            <a:r>
              <a:rPr lang="zh-CN" altLang="en-US" smtClean="0"/>
              <a:t>关</a:t>
            </a:r>
            <a:r>
              <a:rPr lang="en-US" altLang="zh-CN" smtClean="0"/>
              <a:t>,</a:t>
            </a:r>
            <a:r>
              <a:rPr lang="zh-CN" altLang="en-US" smtClean="0"/>
              <a:t>查询状态</a:t>
            </a:r>
            <a:r>
              <a:rPr lang="en-US" altLang="zh-CN" smtClean="0"/>
              <a:t>),</a:t>
            </a:r>
            <a:r>
              <a:rPr lang="zh-CN" altLang="en-US" smtClean="0"/>
              <a:t>支持它的硬件并不多 </a:t>
            </a:r>
          </a:p>
          <a:p>
            <a:pPr lvl="1" eaLnBrk="1" hangingPunct="1"/>
            <a:r>
              <a:rPr lang="en-US" altLang="zh-CN" smtClean="0"/>
              <a:t>Dock </a:t>
            </a:r>
          </a:p>
          <a:p>
            <a:pPr lvl="2" eaLnBrk="1" hangingPunct="1"/>
            <a:r>
              <a:rPr lang="zh-CN" altLang="en-US" smtClean="0"/>
              <a:t>支持由</a:t>
            </a:r>
            <a:r>
              <a:rPr lang="en-US" altLang="zh-CN" smtClean="0"/>
              <a:t>ACPI</a:t>
            </a:r>
            <a:r>
              <a:rPr lang="zh-CN" altLang="en-US" smtClean="0"/>
              <a:t>控制的集线器</a:t>
            </a:r>
            <a:r>
              <a:rPr lang="en-US" altLang="zh-CN" smtClean="0"/>
              <a:t>(docking stations) </a:t>
            </a:r>
          </a:p>
          <a:p>
            <a:pPr lvl="1" eaLnBrk="1" hangingPunct="1"/>
            <a:r>
              <a:rPr lang="en-US" altLang="zh-CN" smtClean="0"/>
              <a:t>Processor </a:t>
            </a:r>
          </a:p>
          <a:p>
            <a:pPr lvl="2" eaLnBrk="1" hangingPunct="1"/>
            <a:r>
              <a:rPr lang="zh-CN" altLang="en-US" smtClean="0"/>
              <a:t>让</a:t>
            </a:r>
            <a:r>
              <a:rPr lang="en-US" altLang="zh-CN" smtClean="0"/>
              <a:t>ACPI</a:t>
            </a:r>
            <a:r>
              <a:rPr lang="zh-CN" altLang="en-US" smtClean="0"/>
              <a:t>处理空闲状态</a:t>
            </a:r>
            <a:r>
              <a:rPr lang="en-US" altLang="zh-CN" smtClean="0"/>
              <a:t>,</a:t>
            </a:r>
            <a:r>
              <a:rPr lang="zh-CN" altLang="en-US" smtClean="0"/>
              <a:t>并使用</a:t>
            </a:r>
            <a:r>
              <a:rPr lang="en-US" altLang="zh-CN" smtClean="0"/>
              <a:t>ACPI C2</a:t>
            </a:r>
            <a:r>
              <a:rPr lang="zh-CN" altLang="en-US" smtClean="0"/>
              <a:t>和</a:t>
            </a:r>
            <a:r>
              <a:rPr lang="en-US" altLang="zh-CN" smtClean="0"/>
              <a:t>C3</a:t>
            </a:r>
            <a:r>
              <a:rPr lang="zh-CN" altLang="en-US" smtClean="0"/>
              <a:t>处理器状态在空闲时节省电能</a:t>
            </a:r>
            <a:r>
              <a:rPr lang="en-US" altLang="zh-CN" smtClean="0"/>
              <a:t>,</a:t>
            </a:r>
            <a:r>
              <a:rPr lang="zh-CN" altLang="en-US" smtClean="0"/>
              <a:t>同时它还被</a:t>
            </a:r>
            <a:r>
              <a:rPr lang="en-US" altLang="zh-CN" smtClean="0"/>
              <a:t>cpufreq</a:t>
            </a:r>
            <a:r>
              <a:rPr lang="zh-CN" altLang="en-US" smtClean="0"/>
              <a:t>的</a:t>
            </a:r>
            <a:r>
              <a:rPr lang="en-US" altLang="zh-CN" smtClean="0"/>
              <a:t>"Performance-state drivers"</a:t>
            </a:r>
            <a:r>
              <a:rPr lang="zh-CN" altLang="en-US" smtClean="0"/>
              <a:t>选项所依赖 </a:t>
            </a:r>
          </a:p>
          <a:p>
            <a:pPr lvl="2" eaLnBrk="1" hangingPunct="1"/>
            <a:r>
              <a:rPr lang="en-US" altLang="zh-CN" smtClean="0"/>
              <a:t>Thermal Zone </a:t>
            </a:r>
          </a:p>
          <a:p>
            <a:pPr lvl="3" eaLnBrk="1" hangingPunct="1"/>
            <a:r>
              <a:rPr lang="zh-CN" altLang="en-US" smtClean="0"/>
              <a:t>系统温度过高时可以利用</a:t>
            </a:r>
            <a:r>
              <a:rPr lang="en-US" altLang="zh-CN" smtClean="0"/>
              <a:t>ACPI thermal zone</a:t>
            </a:r>
            <a:r>
              <a:rPr lang="zh-CN" altLang="en-US" smtClean="0"/>
              <a:t>及时调整工作状态以避免你的</a:t>
            </a:r>
            <a:r>
              <a:rPr lang="en-US" altLang="zh-CN" smtClean="0"/>
              <a:t>CPU</a:t>
            </a:r>
            <a:r>
              <a:rPr lang="zh-CN" altLang="en-US" smtClean="0"/>
              <a:t>被烧毁 </a:t>
            </a:r>
          </a:p>
          <a:p>
            <a:pPr lvl="1" eaLnBrk="1" hangingPunct="1"/>
            <a:r>
              <a:rPr lang="en-US" altLang="zh-CN" smtClean="0"/>
              <a:t>ASUS/Medion Laptop Extras </a:t>
            </a:r>
          </a:p>
          <a:p>
            <a:pPr lvl="2" eaLnBrk="1" hangingPunct="1"/>
            <a:r>
              <a:rPr lang="en-US" altLang="zh-CN" smtClean="0"/>
              <a:t>ASUS</a:t>
            </a:r>
            <a:r>
              <a:rPr lang="zh-CN" altLang="en-US" smtClean="0"/>
              <a:t>笔记本专用</a:t>
            </a:r>
            <a:r>
              <a:rPr lang="en-US" altLang="zh-CN" smtClean="0"/>
              <a:t>,</a:t>
            </a:r>
            <a:r>
              <a:rPr lang="zh-CN" altLang="en-US" smtClean="0"/>
              <a:t>以提供额外按钮的支持</a:t>
            </a:r>
            <a:r>
              <a:rPr lang="en-US" altLang="zh-CN" smtClean="0"/>
              <a:t>,</a:t>
            </a:r>
            <a:r>
              <a:rPr lang="zh-CN" altLang="en-US" smtClean="0"/>
              <a:t>用户可以通过</a:t>
            </a:r>
            <a:r>
              <a:rPr lang="en-US" altLang="zh-CN" smtClean="0"/>
              <a:t>/proc/acpi/asus</a:t>
            </a:r>
            <a:r>
              <a:rPr lang="zh-CN" altLang="en-US" smtClean="0"/>
              <a:t>来打开或者关闭</a:t>
            </a:r>
            <a:r>
              <a:rPr lang="en-US" altLang="zh-CN" smtClean="0"/>
              <a:t>LCD</a:t>
            </a:r>
            <a:r>
              <a:rPr lang="zh-CN" altLang="en-US" smtClean="0"/>
              <a:t>的背光</a:t>
            </a:r>
            <a:r>
              <a:rPr lang="en-US" altLang="zh-CN" smtClean="0"/>
              <a:t>/</a:t>
            </a:r>
            <a:r>
              <a:rPr lang="zh-CN" altLang="en-US" smtClean="0"/>
              <a:t>调整亮度</a:t>
            </a:r>
            <a:r>
              <a:rPr lang="en-US" altLang="zh-CN" smtClean="0"/>
              <a:t>/</a:t>
            </a:r>
            <a:r>
              <a:rPr lang="zh-CN" altLang="en-US" smtClean="0"/>
              <a:t>定制</a:t>
            </a:r>
            <a:r>
              <a:rPr lang="en-US" altLang="zh-CN" smtClean="0"/>
              <a:t>LED</a:t>
            </a:r>
            <a:r>
              <a:rPr lang="zh-CN" altLang="en-US" smtClean="0"/>
              <a:t>的闪烁指示等功能 </a:t>
            </a:r>
          </a:p>
          <a:p>
            <a:pPr lvl="1" eaLnBrk="1" hangingPunct="1"/>
            <a:r>
              <a:rPr lang="en-US" altLang="zh-CN" smtClean="0"/>
              <a:t>IBM ThinkPad Laptop Extras </a:t>
            </a:r>
          </a:p>
          <a:p>
            <a:pPr lvl="2" eaLnBrk="1" hangingPunct="1"/>
            <a:r>
              <a:rPr lang="en-US" altLang="zh-CN" smtClean="0"/>
              <a:t>IBM ThinkPad</a:t>
            </a:r>
            <a:r>
              <a:rPr lang="zh-CN" altLang="en-US" smtClean="0"/>
              <a:t>专用 </a:t>
            </a:r>
          </a:p>
          <a:p>
            <a:pPr lvl="1" eaLnBrk="1" hangingPunct="1"/>
            <a:r>
              <a:rPr lang="en-US" altLang="zh-CN" smtClean="0"/>
              <a:t>Toshiba Laptop Extras </a:t>
            </a:r>
          </a:p>
          <a:p>
            <a:pPr lvl="2" eaLnBrk="1" hangingPunct="1"/>
            <a:r>
              <a:rPr lang="en-US" altLang="zh-CN" smtClean="0"/>
              <a:t>Toshiba</a:t>
            </a:r>
            <a:r>
              <a:rPr lang="zh-CN" altLang="en-US" smtClean="0"/>
              <a:t>笔记本专用 </a:t>
            </a:r>
          </a:p>
          <a:p>
            <a:pPr lvl="1" eaLnBrk="1" hangingPunct="1"/>
            <a:r>
              <a:rPr lang="en-US" altLang="zh-CN" smtClean="0"/>
              <a:t>Disable ACPI for systems before Jan 1st this year </a:t>
            </a:r>
          </a:p>
          <a:p>
            <a:pPr lvl="2" eaLnBrk="1" hangingPunct="1"/>
            <a:r>
              <a:rPr lang="zh-CN" altLang="en-US" smtClean="0"/>
              <a:t>输入四位数的年份</a:t>
            </a:r>
            <a:r>
              <a:rPr lang="en-US" altLang="zh-CN" smtClean="0"/>
              <a:t>,</a:t>
            </a:r>
            <a:r>
              <a:rPr lang="zh-CN" altLang="en-US" smtClean="0"/>
              <a:t>在该年的</a:t>
            </a:r>
            <a:r>
              <a:rPr lang="en-US" altLang="zh-CN" smtClean="0"/>
              <a:t>1</a:t>
            </a:r>
            <a:r>
              <a:rPr lang="zh-CN" altLang="en-US" smtClean="0"/>
              <a:t>月</a:t>
            </a:r>
            <a:r>
              <a:rPr lang="en-US" altLang="zh-CN" smtClean="0"/>
              <a:t>1</a:t>
            </a:r>
            <a:r>
              <a:rPr lang="zh-CN" altLang="en-US" smtClean="0"/>
              <a:t>日前不使用</a:t>
            </a:r>
            <a:r>
              <a:rPr lang="en-US" altLang="zh-CN" smtClean="0"/>
              <a:t>ACPI</a:t>
            </a:r>
            <a:r>
              <a:rPr lang="zh-CN" altLang="en-US" smtClean="0"/>
              <a:t>的功能</a:t>
            </a:r>
            <a:r>
              <a:rPr lang="en-US" altLang="zh-CN" smtClean="0"/>
              <a:t>("0"</a:t>
            </a:r>
            <a:r>
              <a:rPr lang="zh-CN" altLang="en-US" smtClean="0"/>
              <a:t>表示一直使用</a:t>
            </a:r>
            <a:r>
              <a:rPr lang="en-US" altLang="zh-CN" smtClean="0"/>
              <a:t>) </a:t>
            </a:r>
          </a:p>
          <a:p>
            <a:pPr lvl="1" eaLnBrk="1" hangingPunct="1"/>
            <a:r>
              <a:rPr lang="en-US" altLang="zh-CN" smtClean="0"/>
              <a:t>Debug Statements </a:t>
            </a:r>
          </a:p>
          <a:p>
            <a:pPr lvl="2" eaLnBrk="1" hangingPunct="1"/>
            <a:r>
              <a:rPr lang="zh-CN" altLang="en-US" smtClean="0"/>
              <a:t>详细的</a:t>
            </a:r>
            <a:r>
              <a:rPr lang="en-US" altLang="zh-CN" smtClean="0"/>
              <a:t>ACPI</a:t>
            </a:r>
            <a:r>
              <a:rPr lang="zh-CN" altLang="en-US" smtClean="0"/>
              <a:t>调试信息</a:t>
            </a:r>
            <a:r>
              <a:rPr lang="en-US" altLang="zh-CN" smtClean="0"/>
              <a:t>,</a:t>
            </a:r>
            <a:r>
              <a:rPr lang="zh-CN" altLang="en-US" smtClean="0"/>
              <a:t>不搞开发就别选 </a:t>
            </a:r>
          </a:p>
          <a:p>
            <a:pPr lvl="1" eaLnBrk="1" hangingPunct="1"/>
            <a:r>
              <a:rPr lang="en-US" altLang="zh-CN" smtClean="0"/>
              <a:t>Power Management Timer Support </a:t>
            </a:r>
          </a:p>
          <a:p>
            <a:pPr lvl="2" eaLnBrk="1" hangingPunct="1"/>
            <a:r>
              <a:rPr lang="zh-CN" altLang="en-US" smtClean="0"/>
              <a:t>这个</a:t>
            </a:r>
            <a:r>
              <a:rPr lang="en-US" altLang="zh-CN" smtClean="0"/>
              <a:t>Timer</a:t>
            </a:r>
            <a:r>
              <a:rPr lang="zh-CN" altLang="en-US" smtClean="0"/>
              <a:t>在所有</a:t>
            </a:r>
            <a:r>
              <a:rPr lang="en-US" altLang="zh-CN" smtClean="0"/>
              <a:t>ACPI</a:t>
            </a:r>
            <a:r>
              <a:rPr lang="zh-CN" altLang="en-US" smtClean="0"/>
              <a:t>兼容的平台上都可用</a:t>
            </a:r>
            <a:r>
              <a:rPr lang="en-US" altLang="zh-CN" smtClean="0"/>
              <a:t>,</a:t>
            </a:r>
            <a:r>
              <a:rPr lang="zh-CN" altLang="en-US" smtClean="0"/>
              <a:t>且不会受</a:t>
            </a:r>
            <a:r>
              <a:rPr lang="en-US" altLang="zh-CN" smtClean="0"/>
              <a:t>PM</a:t>
            </a:r>
            <a:r>
              <a:rPr lang="zh-CN" altLang="en-US" smtClean="0"/>
              <a:t>功能的影响</a:t>
            </a:r>
            <a:r>
              <a:rPr lang="en-US" altLang="zh-CN" smtClean="0"/>
              <a:t>,</a:t>
            </a:r>
            <a:r>
              <a:rPr lang="zh-CN" altLang="en-US" smtClean="0"/>
              <a:t>建议总是启用它</a:t>
            </a:r>
            <a:r>
              <a:rPr lang="en-US" altLang="zh-CN" smtClean="0"/>
              <a:t>.</a:t>
            </a:r>
            <a:r>
              <a:rPr lang="zh-CN" altLang="en-US" smtClean="0"/>
              <a:t>如果你在</a:t>
            </a:r>
            <a:r>
              <a:rPr lang="en-US" altLang="zh-CN" smtClean="0"/>
              <a:t>kernel log</a:t>
            </a:r>
            <a:r>
              <a:rPr lang="zh-CN" altLang="en-US" smtClean="0"/>
              <a:t>中看到了</a:t>
            </a:r>
            <a:r>
              <a:rPr lang="en-US" altLang="zh-CN" smtClean="0"/>
              <a:t>'many lost ticks'</a:t>
            </a:r>
            <a:r>
              <a:rPr lang="zh-CN" altLang="en-US" smtClean="0"/>
              <a:t>那就必须启用它 </a:t>
            </a:r>
          </a:p>
          <a:p>
            <a:pPr lvl="1" eaLnBrk="1" hangingPunct="1"/>
            <a:r>
              <a:rPr lang="en-US" altLang="zh-CN" smtClean="0"/>
              <a:t>ACPI0004,PNP0A05 and PNP0A06 Container Driver </a:t>
            </a:r>
          </a:p>
          <a:p>
            <a:pPr lvl="2" eaLnBrk="1" hangingPunct="1"/>
            <a:r>
              <a:rPr lang="zh-CN" altLang="en-US" smtClean="0"/>
              <a:t>支持内存和</a:t>
            </a:r>
            <a:r>
              <a:rPr lang="en-US" altLang="zh-CN" smtClean="0"/>
              <a:t>CPU</a:t>
            </a:r>
            <a:r>
              <a:rPr lang="zh-CN" altLang="en-US" smtClean="0"/>
              <a:t>的热插拔 </a:t>
            </a:r>
          </a:p>
          <a:p>
            <a:pPr lvl="1" eaLnBrk="1" hangingPunct="1"/>
            <a:r>
              <a:rPr lang="en-US" altLang="zh-CN" smtClean="0"/>
              <a:t>Smart Battery System </a:t>
            </a:r>
          </a:p>
          <a:p>
            <a:pPr lvl="2" eaLnBrk="1" hangingPunct="1"/>
            <a:r>
              <a:rPr lang="zh-CN" altLang="en-US" smtClean="0"/>
              <a:t>支持依赖于</a:t>
            </a:r>
            <a:r>
              <a:rPr lang="en-US" altLang="zh-CN" smtClean="0"/>
              <a:t>I2C</a:t>
            </a:r>
            <a:r>
              <a:rPr lang="zh-CN" altLang="en-US" smtClean="0"/>
              <a:t>的</a:t>
            </a:r>
            <a:r>
              <a:rPr lang="en-US" altLang="zh-CN" smtClean="0"/>
              <a:t>"</a:t>
            </a:r>
            <a:r>
              <a:rPr lang="zh-CN" altLang="en-US" smtClean="0"/>
              <a:t>智能电池</a:t>
            </a:r>
            <a:r>
              <a:rPr lang="en-US" altLang="zh-CN" smtClean="0"/>
              <a:t>".</a:t>
            </a:r>
            <a:r>
              <a:rPr lang="zh-CN" altLang="en-US" smtClean="0"/>
              <a:t>这种电池非常老旧且罕见</a:t>
            </a:r>
            <a:r>
              <a:rPr lang="en-US" altLang="zh-CN" smtClean="0"/>
              <a:t>,</a:t>
            </a:r>
            <a:r>
              <a:rPr lang="zh-CN" altLang="en-US" smtClean="0"/>
              <a:t>还与当前的</a:t>
            </a:r>
            <a:r>
              <a:rPr lang="en-US" altLang="zh-CN" smtClean="0"/>
              <a:t>ACPI</a:t>
            </a:r>
            <a:r>
              <a:rPr lang="zh-CN" altLang="en-US" smtClean="0"/>
              <a:t>标准兼容性差 </a:t>
            </a:r>
          </a:p>
          <a:p>
            <a:pPr eaLnBrk="1" hangingPunct="1"/>
            <a:r>
              <a:rPr lang="en-US" altLang="zh-CN" smtClean="0"/>
              <a:t>APM (Advanced Power Management) BIOS Support </a:t>
            </a:r>
          </a:p>
          <a:p>
            <a:pPr lvl="1" eaLnBrk="1" hangingPunct="1"/>
            <a:r>
              <a:rPr lang="en-US" altLang="zh-CN" smtClean="0"/>
              <a:t>APM</a:t>
            </a:r>
            <a:r>
              <a:rPr lang="zh-CN" altLang="en-US" smtClean="0"/>
              <a:t>在</a:t>
            </a:r>
            <a:r>
              <a:rPr lang="en-US" altLang="zh-CN" smtClean="0"/>
              <a:t>SMP</a:t>
            </a:r>
            <a:r>
              <a:rPr lang="zh-CN" altLang="en-US" smtClean="0"/>
              <a:t>机器上必须关闭</a:t>
            </a:r>
            <a:r>
              <a:rPr lang="en-US" altLang="zh-CN" smtClean="0"/>
              <a:t>,</a:t>
            </a:r>
            <a:r>
              <a:rPr lang="zh-CN" altLang="en-US" smtClean="0"/>
              <a:t>一般来说当前的笔记本都支持</a:t>
            </a:r>
            <a:r>
              <a:rPr lang="en-US" altLang="zh-CN" smtClean="0"/>
              <a:t>ACPI,</a:t>
            </a:r>
            <a:r>
              <a:rPr lang="zh-CN" altLang="en-US" smtClean="0"/>
              <a:t>所以应尽量关闭该该选项 </a:t>
            </a:r>
          </a:p>
          <a:p>
            <a:pPr lvl="1" eaLnBrk="1" hangingPunct="1"/>
            <a:r>
              <a:rPr lang="en-US" altLang="zh-CN" smtClean="0"/>
              <a:t>Ignore USER SUSPEND </a:t>
            </a:r>
          </a:p>
          <a:p>
            <a:pPr lvl="2" eaLnBrk="1" hangingPunct="1"/>
            <a:r>
              <a:rPr lang="zh-CN" altLang="en-US" smtClean="0"/>
              <a:t>只有</a:t>
            </a:r>
            <a:r>
              <a:rPr lang="en-US" altLang="zh-CN" smtClean="0"/>
              <a:t>NEC Versa M</a:t>
            </a:r>
            <a:r>
              <a:rPr lang="zh-CN" altLang="en-US" smtClean="0"/>
              <a:t>系列的笔记本才需要选择这一项 </a:t>
            </a:r>
          </a:p>
          <a:p>
            <a:pPr lvl="1" eaLnBrk="1" hangingPunct="1"/>
            <a:r>
              <a:rPr lang="en-US" altLang="zh-CN" smtClean="0"/>
              <a:t>Enable PM at boot time </a:t>
            </a:r>
          </a:p>
          <a:p>
            <a:pPr lvl="2" eaLnBrk="1" hangingPunct="1"/>
            <a:r>
              <a:rPr lang="zh-CN" altLang="en-US" smtClean="0"/>
              <a:t>系统启动时即启用</a:t>
            </a:r>
            <a:r>
              <a:rPr lang="en-US" altLang="zh-CN" smtClean="0"/>
              <a:t>APM,</a:t>
            </a:r>
            <a:r>
              <a:rPr lang="zh-CN" altLang="en-US" smtClean="0"/>
              <a:t>选上这个选项能让系统自动的进行电源管理</a:t>
            </a:r>
            <a:r>
              <a:rPr lang="en-US" altLang="zh-CN" smtClean="0"/>
              <a:t>,</a:t>
            </a:r>
            <a:r>
              <a:rPr lang="zh-CN" altLang="en-US" smtClean="0"/>
              <a:t>但常常导致启动时死机 </a:t>
            </a:r>
          </a:p>
          <a:p>
            <a:pPr lvl="1" eaLnBrk="1" hangingPunct="1"/>
            <a:r>
              <a:rPr lang="en-US" altLang="zh-CN" smtClean="0"/>
              <a:t>Make CPU Idle calls when idle </a:t>
            </a:r>
          </a:p>
          <a:p>
            <a:pPr lvl="2" eaLnBrk="1" hangingPunct="1"/>
            <a:r>
              <a:rPr lang="zh-CN" altLang="en-US" smtClean="0"/>
              <a:t>系统空闲时调用空闲指令</a:t>
            </a:r>
            <a:r>
              <a:rPr lang="en-US" altLang="zh-CN" smtClean="0"/>
              <a:t>(halt),</a:t>
            </a:r>
            <a:r>
              <a:rPr lang="zh-CN" altLang="en-US" smtClean="0"/>
              <a:t>只有老式的</a:t>
            </a:r>
            <a:r>
              <a:rPr lang="en-US" altLang="zh-CN" smtClean="0"/>
              <a:t>CPU</a:t>
            </a:r>
            <a:r>
              <a:rPr lang="zh-CN" altLang="en-US" smtClean="0"/>
              <a:t>才需要选它</a:t>
            </a:r>
            <a:r>
              <a:rPr lang="en-US" altLang="zh-CN" smtClean="0"/>
              <a:t>,</a:t>
            </a:r>
            <a:r>
              <a:rPr lang="zh-CN" altLang="en-US" smtClean="0"/>
              <a:t>且对于</a:t>
            </a:r>
            <a:r>
              <a:rPr lang="en-US" altLang="zh-CN" smtClean="0"/>
              <a:t>SMP</a:t>
            </a:r>
            <a:r>
              <a:rPr lang="zh-CN" altLang="en-US" smtClean="0"/>
              <a:t>系统必须关闭 </a:t>
            </a:r>
          </a:p>
          <a:p>
            <a:pPr lvl="1" eaLnBrk="1" hangingPunct="1"/>
            <a:r>
              <a:rPr lang="en-US" altLang="zh-CN" smtClean="0"/>
              <a:t>Enable console blanking using APM </a:t>
            </a:r>
          </a:p>
          <a:p>
            <a:pPr lvl="2" eaLnBrk="1" hangingPunct="1"/>
            <a:r>
              <a:rPr lang="zh-CN" altLang="en-US" smtClean="0"/>
              <a:t>在屏幕空白时关闭</a:t>
            </a:r>
            <a:r>
              <a:rPr lang="en-US" altLang="zh-CN" smtClean="0"/>
              <a:t>LCD</a:t>
            </a:r>
            <a:r>
              <a:rPr lang="zh-CN" altLang="en-US" smtClean="0"/>
              <a:t>背光</a:t>
            </a:r>
            <a:r>
              <a:rPr lang="en-US" altLang="zh-CN" smtClean="0"/>
              <a:t>,</a:t>
            </a:r>
            <a:r>
              <a:rPr lang="zh-CN" altLang="en-US" smtClean="0"/>
              <a:t>事实上对所有的笔记本都无效 </a:t>
            </a:r>
          </a:p>
          <a:p>
            <a:pPr lvl="1" eaLnBrk="1" hangingPunct="1"/>
            <a:r>
              <a:rPr lang="en-US" altLang="zh-CN" smtClean="0"/>
              <a:t>RTC stores time in GMT </a:t>
            </a:r>
          </a:p>
          <a:p>
            <a:pPr lvl="2" eaLnBrk="1" hangingPunct="1"/>
            <a:r>
              <a:rPr lang="zh-CN" altLang="en-US" smtClean="0"/>
              <a:t>将硬件时钟应该设为格林威治时间</a:t>
            </a:r>
            <a:r>
              <a:rPr lang="en-US" altLang="zh-CN" smtClean="0"/>
              <a:t>,</a:t>
            </a:r>
            <a:r>
              <a:rPr lang="zh-CN" altLang="en-US" smtClean="0"/>
              <a:t>否则视为本地时间</a:t>
            </a:r>
            <a:r>
              <a:rPr lang="en-US" altLang="zh-CN" smtClean="0"/>
              <a:t>.</a:t>
            </a:r>
            <a:r>
              <a:rPr lang="zh-CN" altLang="en-US" smtClean="0"/>
              <a:t>建议你使用</a:t>
            </a:r>
            <a:r>
              <a:rPr lang="en-US" altLang="zh-CN" smtClean="0"/>
              <a:t>GMT,</a:t>
            </a:r>
            <a:r>
              <a:rPr lang="zh-CN" altLang="en-US" smtClean="0"/>
              <a:t>这样你无须为时区的改变而担心 </a:t>
            </a:r>
          </a:p>
          <a:p>
            <a:pPr lvl="1" eaLnBrk="1" hangingPunct="1"/>
            <a:r>
              <a:rPr lang="en-US" altLang="zh-CN" smtClean="0"/>
              <a:t>Allow interrupts during APM BIOS calls </a:t>
            </a:r>
          </a:p>
          <a:p>
            <a:pPr lvl="2" eaLnBrk="1" hangingPunct="1"/>
            <a:r>
              <a:rPr lang="zh-CN" altLang="en-US" smtClean="0"/>
              <a:t>允许</a:t>
            </a:r>
            <a:r>
              <a:rPr lang="en-US" altLang="zh-CN" smtClean="0"/>
              <a:t>APM</a:t>
            </a:r>
            <a:r>
              <a:rPr lang="zh-CN" altLang="en-US" smtClean="0"/>
              <a:t>的</a:t>
            </a:r>
            <a:r>
              <a:rPr lang="en-US" altLang="zh-CN" smtClean="0"/>
              <a:t>BIOS</a:t>
            </a:r>
            <a:r>
              <a:rPr lang="zh-CN" altLang="en-US" smtClean="0"/>
              <a:t>调用时中断</a:t>
            </a:r>
            <a:r>
              <a:rPr lang="en-US" altLang="zh-CN" smtClean="0"/>
              <a:t>,IBM Thinkpad</a:t>
            </a:r>
            <a:r>
              <a:rPr lang="zh-CN" altLang="en-US" smtClean="0"/>
              <a:t>的一些新机器需要这项</a:t>
            </a:r>
            <a:r>
              <a:rPr lang="en-US" altLang="zh-CN" smtClean="0"/>
              <a:t>.</a:t>
            </a:r>
            <a:r>
              <a:rPr lang="zh-CN" altLang="en-US" smtClean="0"/>
              <a:t>如果休眠时挂机</a:t>
            </a:r>
            <a:r>
              <a:rPr lang="en-US" altLang="zh-CN" smtClean="0"/>
              <a:t>(</a:t>
            </a:r>
            <a:r>
              <a:rPr lang="zh-CN" altLang="en-US" smtClean="0"/>
              <a:t>包括睡下去就醒不来</a:t>
            </a:r>
            <a:r>
              <a:rPr lang="en-US" altLang="zh-CN" smtClean="0"/>
              <a:t>),</a:t>
            </a:r>
            <a:r>
              <a:rPr lang="zh-CN" altLang="en-US" smtClean="0"/>
              <a:t>可以试试它 </a:t>
            </a:r>
          </a:p>
          <a:p>
            <a:pPr lvl="1" eaLnBrk="1" hangingPunct="1"/>
            <a:r>
              <a:rPr lang="en-US" altLang="zh-CN" smtClean="0"/>
              <a:t>Use real mode APM BIOS call to power off </a:t>
            </a:r>
          </a:p>
          <a:p>
            <a:pPr lvl="2" eaLnBrk="1" hangingPunct="1"/>
            <a:r>
              <a:rPr lang="zh-CN" altLang="en-US" smtClean="0"/>
              <a:t>此驱动为某些有</a:t>
            </a:r>
            <a:r>
              <a:rPr lang="en-US" altLang="zh-CN" smtClean="0"/>
              <a:t>Bug</a:t>
            </a:r>
            <a:r>
              <a:rPr lang="zh-CN" altLang="en-US" smtClean="0"/>
              <a:t>的</a:t>
            </a:r>
            <a:r>
              <a:rPr lang="en-US" altLang="zh-CN" smtClean="0"/>
              <a:t>BIOS</a:t>
            </a:r>
            <a:r>
              <a:rPr lang="zh-CN" altLang="en-US" smtClean="0"/>
              <a:t>准备</a:t>
            </a:r>
            <a:r>
              <a:rPr lang="en-US" altLang="zh-CN" smtClean="0"/>
              <a:t>,</a:t>
            </a:r>
            <a:r>
              <a:rPr lang="zh-CN" altLang="en-US" smtClean="0"/>
              <a:t>如果你的系统不能正常关机或关机时崩溃</a:t>
            </a:r>
            <a:r>
              <a:rPr lang="en-US" altLang="zh-CN" smtClean="0"/>
              <a:t>,</a:t>
            </a:r>
            <a:r>
              <a:rPr lang="zh-CN" altLang="en-US" smtClean="0"/>
              <a:t>可以试试它 </a:t>
            </a:r>
          </a:p>
          <a:p>
            <a:pPr eaLnBrk="1" hangingPunct="1"/>
            <a:r>
              <a:rPr lang="en-US" altLang="zh-CN" smtClean="0"/>
              <a:t>CPU Frequency scaling </a:t>
            </a:r>
          </a:p>
          <a:p>
            <a:pPr lvl="1" eaLnBrk="1" hangingPunct="1"/>
            <a:r>
              <a:rPr lang="zh-CN" altLang="en-US" smtClean="0"/>
              <a:t>允许动态改变</a:t>
            </a:r>
            <a:r>
              <a:rPr lang="en-US" altLang="zh-CN" smtClean="0"/>
              <a:t>CPU</a:t>
            </a:r>
            <a:r>
              <a:rPr lang="zh-CN" altLang="en-US" smtClean="0"/>
              <a:t>主频</a:t>
            </a:r>
            <a:r>
              <a:rPr lang="en-US" altLang="zh-CN" smtClean="0"/>
              <a:t>,</a:t>
            </a:r>
            <a:r>
              <a:rPr lang="zh-CN" altLang="en-US" smtClean="0"/>
              <a:t>达到省电和降温的目的</a:t>
            </a:r>
            <a:r>
              <a:rPr lang="en-US" altLang="zh-CN" smtClean="0"/>
              <a:t>,</a:t>
            </a:r>
            <a:r>
              <a:rPr lang="zh-CN" altLang="en-US" smtClean="0"/>
              <a:t>必须同时启用下面的一种</a:t>
            </a:r>
            <a:r>
              <a:rPr lang="en-US" altLang="zh-CN" smtClean="0"/>
              <a:t>governor</a:t>
            </a:r>
            <a:r>
              <a:rPr lang="zh-CN" altLang="en-US" smtClean="0"/>
              <a:t>才行 </a:t>
            </a:r>
          </a:p>
          <a:p>
            <a:pPr lvl="1" eaLnBrk="1" hangingPunct="1"/>
            <a:r>
              <a:rPr lang="en-US" altLang="zh-CN" smtClean="0"/>
              <a:t>Enable CPUfreq debugging </a:t>
            </a:r>
          </a:p>
          <a:p>
            <a:pPr lvl="2" eaLnBrk="1" hangingPunct="1"/>
            <a:r>
              <a:rPr lang="zh-CN" altLang="en-US" smtClean="0"/>
              <a:t>允许对</a:t>
            </a:r>
            <a:r>
              <a:rPr lang="en-US" altLang="zh-CN" smtClean="0"/>
              <a:t>CPUfreq</a:t>
            </a:r>
            <a:r>
              <a:rPr lang="zh-CN" altLang="en-US" smtClean="0"/>
              <a:t>进行调试 </a:t>
            </a:r>
          </a:p>
          <a:p>
            <a:pPr lvl="1" eaLnBrk="1" hangingPunct="1"/>
            <a:r>
              <a:rPr lang="en-US" altLang="zh-CN" smtClean="0"/>
              <a:t>CPU frequency translation statistics </a:t>
            </a:r>
          </a:p>
          <a:p>
            <a:pPr lvl="2" eaLnBrk="1" hangingPunct="1"/>
            <a:r>
              <a:rPr lang="zh-CN" altLang="en-US" smtClean="0"/>
              <a:t>通过</a:t>
            </a:r>
            <a:r>
              <a:rPr lang="en-US" altLang="zh-CN" smtClean="0"/>
              <a:t>sysfs</a:t>
            </a:r>
            <a:r>
              <a:rPr lang="zh-CN" altLang="en-US" smtClean="0"/>
              <a:t>文件系统输出</a:t>
            </a:r>
            <a:r>
              <a:rPr lang="en-US" altLang="zh-CN" smtClean="0"/>
              <a:t>CPU</a:t>
            </a:r>
            <a:r>
              <a:rPr lang="zh-CN" altLang="en-US" smtClean="0"/>
              <a:t>频率变换的统计信息 </a:t>
            </a:r>
          </a:p>
          <a:p>
            <a:pPr lvl="2" eaLnBrk="1" hangingPunct="1"/>
            <a:r>
              <a:rPr lang="en-US" altLang="zh-CN" smtClean="0"/>
              <a:t>CPU frequency translation statistics details </a:t>
            </a:r>
          </a:p>
          <a:p>
            <a:pPr lvl="3" eaLnBrk="1" hangingPunct="1"/>
            <a:r>
              <a:rPr lang="zh-CN" altLang="en-US" smtClean="0"/>
              <a:t>输出详细的</a:t>
            </a:r>
            <a:r>
              <a:rPr lang="en-US" altLang="zh-CN" smtClean="0"/>
              <a:t>CPU</a:t>
            </a:r>
            <a:r>
              <a:rPr lang="zh-CN" altLang="en-US" smtClean="0"/>
              <a:t>频率变换统计信息 </a:t>
            </a:r>
          </a:p>
          <a:p>
            <a:pPr lvl="1" eaLnBrk="1" hangingPunct="1"/>
            <a:r>
              <a:rPr lang="en-US" altLang="zh-CN" smtClean="0"/>
              <a:t>Default CPUFreq governor </a:t>
            </a:r>
          </a:p>
          <a:p>
            <a:pPr lvl="2" eaLnBrk="1" hangingPunct="1"/>
            <a:r>
              <a:rPr lang="zh-CN" altLang="en-US" smtClean="0"/>
              <a:t>默认的</a:t>
            </a:r>
            <a:r>
              <a:rPr lang="en-US" altLang="zh-CN" smtClean="0"/>
              <a:t>CPU</a:t>
            </a:r>
            <a:r>
              <a:rPr lang="zh-CN" altLang="en-US" smtClean="0"/>
              <a:t>频率调节器 </a:t>
            </a:r>
          </a:p>
          <a:p>
            <a:pPr lvl="1" eaLnBrk="1" hangingPunct="1"/>
            <a:r>
              <a:rPr lang="en-US" altLang="zh-CN" smtClean="0"/>
              <a:t>'performance' governor </a:t>
            </a:r>
          </a:p>
          <a:p>
            <a:pPr lvl="2" eaLnBrk="1" hangingPunct="1"/>
            <a:r>
              <a:rPr lang="en-US" altLang="zh-CN" smtClean="0"/>
              <a:t>'</a:t>
            </a:r>
            <a:r>
              <a:rPr lang="zh-CN" altLang="en-US" smtClean="0"/>
              <a:t>性能</a:t>
            </a:r>
            <a:r>
              <a:rPr lang="en-US" altLang="zh-CN" smtClean="0"/>
              <a:t>'</a:t>
            </a:r>
            <a:r>
              <a:rPr lang="zh-CN" altLang="en-US" smtClean="0"/>
              <a:t>优先</a:t>
            </a:r>
            <a:r>
              <a:rPr lang="en-US" altLang="zh-CN" smtClean="0"/>
              <a:t>,</a:t>
            </a:r>
            <a:r>
              <a:rPr lang="zh-CN" altLang="en-US" smtClean="0"/>
              <a:t>静态的将频率设置为</a:t>
            </a:r>
            <a:r>
              <a:rPr lang="en-US" altLang="zh-CN" smtClean="0"/>
              <a:t>cpu</a:t>
            </a:r>
            <a:r>
              <a:rPr lang="zh-CN" altLang="en-US" smtClean="0"/>
              <a:t>支持的最高频率 </a:t>
            </a:r>
          </a:p>
          <a:p>
            <a:pPr lvl="1" eaLnBrk="1" hangingPunct="1"/>
            <a:r>
              <a:rPr lang="en-US" altLang="zh-CN" smtClean="0"/>
              <a:t>'powersave' governor </a:t>
            </a:r>
          </a:p>
          <a:p>
            <a:pPr lvl="2" eaLnBrk="1" hangingPunct="1"/>
            <a:r>
              <a:rPr lang="en-US" altLang="zh-CN" smtClean="0"/>
              <a:t>'</a:t>
            </a:r>
            <a:r>
              <a:rPr lang="zh-CN" altLang="en-US" smtClean="0"/>
              <a:t>节能</a:t>
            </a:r>
            <a:r>
              <a:rPr lang="en-US" altLang="zh-CN" smtClean="0"/>
              <a:t>'</a:t>
            </a:r>
            <a:r>
              <a:rPr lang="zh-CN" altLang="en-US" smtClean="0"/>
              <a:t>优先</a:t>
            </a:r>
            <a:r>
              <a:rPr lang="en-US" altLang="zh-CN" smtClean="0"/>
              <a:t>,</a:t>
            </a:r>
            <a:r>
              <a:rPr lang="zh-CN" altLang="en-US" smtClean="0"/>
              <a:t>静态的将频率设置为</a:t>
            </a:r>
            <a:r>
              <a:rPr lang="en-US" altLang="zh-CN" smtClean="0"/>
              <a:t>cpu</a:t>
            </a:r>
            <a:r>
              <a:rPr lang="zh-CN" altLang="en-US" smtClean="0"/>
              <a:t>支持的最低频率 </a:t>
            </a:r>
          </a:p>
          <a:p>
            <a:pPr lvl="1" eaLnBrk="1" hangingPunct="1"/>
            <a:r>
              <a:rPr lang="en-US" altLang="zh-CN" smtClean="0"/>
              <a:t>'userspace' governor for userspace frequency scaling </a:t>
            </a:r>
          </a:p>
          <a:p>
            <a:pPr lvl="2" eaLnBrk="1" hangingPunct="1"/>
            <a:r>
              <a:rPr lang="zh-CN" altLang="en-US" smtClean="0"/>
              <a:t>既允许手动调整</a:t>
            </a:r>
            <a:r>
              <a:rPr lang="en-US" altLang="zh-CN" smtClean="0"/>
              <a:t>cpu</a:t>
            </a:r>
            <a:r>
              <a:rPr lang="zh-CN" altLang="en-US" smtClean="0"/>
              <a:t>频率</a:t>
            </a:r>
            <a:r>
              <a:rPr lang="en-US" altLang="zh-CN" smtClean="0"/>
              <a:t>,</a:t>
            </a:r>
            <a:r>
              <a:rPr lang="zh-CN" altLang="en-US" smtClean="0"/>
              <a:t>也允许用户空间的程序动态的调整</a:t>
            </a:r>
            <a:r>
              <a:rPr lang="en-US" altLang="zh-CN" smtClean="0"/>
              <a:t>cpu</a:t>
            </a:r>
            <a:r>
              <a:rPr lang="zh-CN" altLang="en-US" smtClean="0"/>
              <a:t>频率</a:t>
            </a:r>
            <a:r>
              <a:rPr lang="en-US" altLang="zh-CN" smtClean="0"/>
              <a:t>(</a:t>
            </a:r>
            <a:r>
              <a:rPr lang="zh-CN" altLang="en-US" smtClean="0"/>
              <a:t>需要额外的调频软件</a:t>
            </a:r>
            <a:r>
              <a:rPr lang="en-US" altLang="zh-CN" smtClean="0"/>
              <a:t>,</a:t>
            </a:r>
            <a:r>
              <a:rPr lang="zh-CN" altLang="en-US" smtClean="0"/>
              <a:t>比如</a:t>
            </a:r>
            <a:r>
              <a:rPr lang="en-US" altLang="zh-CN" smtClean="0"/>
              <a:t>cpufreqd) </a:t>
            </a:r>
          </a:p>
          <a:p>
            <a:pPr lvl="1" eaLnBrk="1" hangingPunct="1"/>
            <a:r>
              <a:rPr lang="en-US" altLang="zh-CN" smtClean="0"/>
              <a:t>'ondemand' cpufreq policy governor </a:t>
            </a:r>
          </a:p>
          <a:p>
            <a:pPr lvl="2" eaLnBrk="1" hangingPunct="1"/>
            <a:r>
              <a:rPr lang="en-US" altLang="zh-CN" smtClean="0"/>
              <a:t>'</a:t>
            </a:r>
            <a:r>
              <a:rPr lang="zh-CN" altLang="en-US" smtClean="0"/>
              <a:t>立即响应</a:t>
            </a:r>
            <a:r>
              <a:rPr lang="en-US" altLang="zh-CN" smtClean="0"/>
              <a:t>',</a:t>
            </a:r>
            <a:r>
              <a:rPr lang="zh-CN" altLang="en-US" smtClean="0"/>
              <a:t>周期性的考察</a:t>
            </a:r>
            <a:r>
              <a:rPr lang="en-US" altLang="zh-CN" smtClean="0"/>
              <a:t>CPU</a:t>
            </a:r>
            <a:r>
              <a:rPr lang="zh-CN" altLang="en-US" smtClean="0"/>
              <a:t>负载并自动的动态调整</a:t>
            </a:r>
            <a:r>
              <a:rPr lang="en-US" altLang="zh-CN" smtClean="0"/>
              <a:t>cpu</a:t>
            </a:r>
            <a:r>
              <a:rPr lang="zh-CN" altLang="en-US" smtClean="0"/>
              <a:t>频率</a:t>
            </a:r>
            <a:r>
              <a:rPr lang="en-US" altLang="zh-CN" smtClean="0"/>
              <a:t>(</a:t>
            </a:r>
            <a:r>
              <a:rPr lang="zh-CN" altLang="en-US" smtClean="0"/>
              <a:t>不需要额外的调频软件</a:t>
            </a:r>
            <a:r>
              <a:rPr lang="en-US" altLang="zh-CN" smtClean="0"/>
              <a:t>),</a:t>
            </a:r>
            <a:r>
              <a:rPr lang="zh-CN" altLang="en-US" smtClean="0"/>
              <a:t>适合台式机 </a:t>
            </a:r>
          </a:p>
          <a:p>
            <a:pPr lvl="1" eaLnBrk="1" hangingPunct="1"/>
            <a:r>
              <a:rPr lang="en-US" altLang="zh-CN" smtClean="0"/>
              <a:t>'conservative' cpufreq governor </a:t>
            </a:r>
          </a:p>
          <a:p>
            <a:pPr lvl="2" eaLnBrk="1" hangingPunct="1"/>
            <a:r>
              <a:rPr lang="en-US" altLang="zh-CN" smtClean="0"/>
              <a:t>'</a:t>
            </a:r>
            <a:r>
              <a:rPr lang="zh-CN" altLang="en-US" smtClean="0"/>
              <a:t>保守</a:t>
            </a:r>
            <a:r>
              <a:rPr lang="en-US" altLang="zh-CN" smtClean="0"/>
              <a:t>',</a:t>
            </a:r>
            <a:r>
              <a:rPr lang="zh-CN" altLang="en-US" smtClean="0"/>
              <a:t>和</a:t>
            </a:r>
            <a:r>
              <a:rPr lang="en-US" altLang="zh-CN" smtClean="0"/>
              <a:t>'ondemand'</a:t>
            </a:r>
            <a:r>
              <a:rPr lang="zh-CN" altLang="en-US" smtClean="0"/>
              <a:t>相似</a:t>
            </a:r>
            <a:r>
              <a:rPr lang="en-US" altLang="zh-CN" smtClean="0"/>
              <a:t>,</a:t>
            </a:r>
            <a:r>
              <a:rPr lang="zh-CN" altLang="en-US" smtClean="0"/>
              <a:t>但是频率的升降是渐变式的</a:t>
            </a:r>
            <a:r>
              <a:rPr lang="en-US" altLang="zh-CN" smtClean="0"/>
              <a:t>(</a:t>
            </a:r>
            <a:r>
              <a:rPr lang="zh-CN" altLang="en-US" smtClean="0"/>
              <a:t>幅度不会很大</a:t>
            </a:r>
            <a:r>
              <a:rPr lang="en-US" altLang="zh-CN" smtClean="0"/>
              <a:t>),</a:t>
            </a:r>
            <a:r>
              <a:rPr lang="zh-CN" altLang="en-US" smtClean="0"/>
              <a:t>更适合用于笔记本</a:t>
            </a:r>
            <a:r>
              <a:rPr lang="en-US" altLang="zh-CN" smtClean="0"/>
              <a:t>/PDA/AMD64</a:t>
            </a:r>
            <a:r>
              <a:rPr lang="zh-CN" altLang="en-US" smtClean="0"/>
              <a:t>环境 </a:t>
            </a:r>
          </a:p>
          <a:p>
            <a:pPr lvl="1" eaLnBrk="1" hangingPunct="1"/>
            <a:r>
              <a:rPr lang="en-US" altLang="zh-CN" smtClean="0"/>
              <a:t>ACPI Processor P-States driver </a:t>
            </a:r>
          </a:p>
          <a:p>
            <a:pPr lvl="2" eaLnBrk="1" hangingPunct="1"/>
            <a:r>
              <a:rPr lang="zh-CN" altLang="en-US" smtClean="0"/>
              <a:t>将</a:t>
            </a:r>
            <a:r>
              <a:rPr lang="en-US" altLang="zh-CN" smtClean="0"/>
              <a:t>ACPI2.0</a:t>
            </a:r>
            <a:r>
              <a:rPr lang="zh-CN" altLang="en-US" smtClean="0"/>
              <a:t>的处理器性能状态报告给</a:t>
            </a:r>
            <a:r>
              <a:rPr lang="en-US" altLang="zh-CN" smtClean="0"/>
              <a:t>CPUFreq processor drivers</a:t>
            </a:r>
            <a:r>
              <a:rPr lang="zh-CN" altLang="en-US" smtClean="0"/>
              <a:t>以决定如何调整频率</a:t>
            </a:r>
            <a:r>
              <a:rPr lang="en-US" altLang="zh-CN" smtClean="0"/>
              <a:t>,</a:t>
            </a:r>
            <a:r>
              <a:rPr lang="zh-CN" altLang="en-US" smtClean="0"/>
              <a:t>该选项依赖于</a:t>
            </a:r>
            <a:r>
              <a:rPr lang="en-US" altLang="zh-CN" smtClean="0"/>
              <a:t>ACPI-&gt;Processor </a:t>
            </a:r>
          </a:p>
          <a:p>
            <a:pPr lvl="1" eaLnBrk="1" hangingPunct="1"/>
            <a:r>
              <a:rPr lang="en-US" altLang="zh-CN" smtClean="0"/>
              <a:t>{</a:t>
            </a:r>
            <a:r>
              <a:rPr lang="zh-CN" altLang="en-US" smtClean="0"/>
              <a:t>省略的部分请按照自己实际使用的</a:t>
            </a:r>
            <a:r>
              <a:rPr lang="en-US" altLang="zh-CN" smtClean="0"/>
              <a:t>CPU</a:t>
            </a:r>
            <a:r>
              <a:rPr lang="zh-CN" altLang="en-US" smtClean="0"/>
              <a:t>选择</a:t>
            </a:r>
            <a:r>
              <a:rPr lang="en-US" altLang="zh-CN" smtClean="0"/>
              <a:t>} </a:t>
            </a:r>
          </a:p>
          <a:p>
            <a:pPr lvl="1" eaLnBrk="1" hangingPunct="1"/>
            <a:r>
              <a:rPr lang="en-US" altLang="zh-CN" smtClean="0"/>
              <a:t>/proc/acpi/processor/../performance interface </a:t>
            </a:r>
          </a:p>
          <a:p>
            <a:pPr lvl="2" eaLnBrk="1" hangingPunct="1"/>
            <a:r>
              <a:rPr lang="zh-CN" altLang="en-US" smtClean="0"/>
              <a:t>内核帮助文档反对使用该选项</a:t>
            </a:r>
            <a:r>
              <a:rPr lang="en-US" altLang="zh-CN" smtClean="0"/>
              <a:t>,</a:t>
            </a:r>
            <a:r>
              <a:rPr lang="zh-CN" altLang="en-US" smtClean="0"/>
              <a:t>即将被废除 </a:t>
            </a:r>
          </a:p>
          <a:p>
            <a:pPr lvl="1" eaLnBrk="1" hangingPunct="1"/>
            <a:r>
              <a:rPr lang="en-US" altLang="zh-CN" smtClean="0"/>
              <a:t>Relaxed speedstep capability checks </a:t>
            </a:r>
          </a:p>
          <a:p>
            <a:pPr lvl="2" eaLnBrk="1" hangingPunct="1"/>
            <a:r>
              <a:rPr lang="zh-CN" altLang="en-US" smtClean="0"/>
              <a:t>放松对系统的</a:t>
            </a:r>
            <a:r>
              <a:rPr lang="en-US" altLang="zh-CN" smtClean="0"/>
              <a:t>speedstep</a:t>
            </a:r>
            <a:r>
              <a:rPr lang="zh-CN" altLang="en-US" smtClean="0"/>
              <a:t>兼容性检查</a:t>
            </a:r>
            <a:r>
              <a:rPr lang="en-US" altLang="zh-CN" smtClean="0"/>
              <a:t>,</a:t>
            </a:r>
            <a:r>
              <a:rPr lang="zh-CN" altLang="en-US" smtClean="0"/>
              <a:t>仅在某些老旧的</a:t>
            </a:r>
            <a:r>
              <a:rPr lang="en-US" altLang="zh-CN" smtClean="0"/>
              <a:t>Intel</a:t>
            </a:r>
            <a:r>
              <a:rPr lang="zh-CN" altLang="en-US" smtClean="0"/>
              <a:t>系统上需要打开 </a:t>
            </a:r>
          </a:p>
          <a:p>
            <a:pPr eaLnBrk="1" hangingPunct="1"/>
            <a:r>
              <a:rPr lang="en-US" altLang="zh-CN" b="1" smtClean="0"/>
              <a:t>Bus options (PCI, PCMCIA, EISA, MCA, ISA)</a:t>
            </a:r>
            <a:br>
              <a:rPr lang="en-US" altLang="zh-CN" b="1" smtClean="0"/>
            </a:br>
            <a:r>
              <a:rPr lang="zh-CN" altLang="en-US" b="1" smtClean="0"/>
              <a:t>总线选项</a:t>
            </a:r>
          </a:p>
          <a:p>
            <a:pPr eaLnBrk="1" hangingPunct="1"/>
            <a:r>
              <a:rPr lang="en-US" altLang="zh-CN" smtClean="0"/>
              <a:t>PCI support </a:t>
            </a:r>
          </a:p>
          <a:p>
            <a:pPr lvl="1" eaLnBrk="1" hangingPunct="1"/>
            <a:r>
              <a:rPr lang="en-US" altLang="zh-CN" smtClean="0"/>
              <a:t>PCI</a:t>
            </a:r>
            <a:r>
              <a:rPr lang="zh-CN" altLang="en-US" smtClean="0"/>
              <a:t>支持</a:t>
            </a:r>
            <a:r>
              <a:rPr lang="en-US" altLang="zh-CN" smtClean="0"/>
              <a:t>,</a:t>
            </a:r>
            <a:r>
              <a:rPr lang="zh-CN" altLang="en-US" smtClean="0"/>
              <a:t>如果使用了</a:t>
            </a:r>
            <a:r>
              <a:rPr lang="en-US" altLang="zh-CN" smtClean="0"/>
              <a:t>PCI</a:t>
            </a:r>
            <a:r>
              <a:rPr lang="zh-CN" altLang="en-US" smtClean="0"/>
              <a:t>或</a:t>
            </a:r>
            <a:r>
              <a:rPr lang="en-US" altLang="zh-CN" smtClean="0"/>
              <a:t>PCI Express</a:t>
            </a:r>
            <a:r>
              <a:rPr lang="zh-CN" altLang="en-US" smtClean="0"/>
              <a:t>设备就必选 </a:t>
            </a:r>
          </a:p>
          <a:p>
            <a:pPr lvl="1" eaLnBrk="1" hangingPunct="1"/>
            <a:r>
              <a:rPr lang="en-US" altLang="zh-CN" smtClean="0"/>
              <a:t>PCI access mode </a:t>
            </a:r>
          </a:p>
          <a:p>
            <a:pPr lvl="2" eaLnBrk="1" hangingPunct="1"/>
            <a:r>
              <a:rPr lang="en-US" altLang="zh-CN" smtClean="0"/>
              <a:t>PCI</a:t>
            </a:r>
            <a:r>
              <a:rPr lang="zh-CN" altLang="en-US" smtClean="0"/>
              <a:t>访问模式</a:t>
            </a:r>
            <a:r>
              <a:rPr lang="en-US" altLang="zh-CN" smtClean="0"/>
              <a:t>,</a:t>
            </a:r>
            <a:r>
              <a:rPr lang="zh-CN" altLang="en-US" smtClean="0"/>
              <a:t>强列建议选</a:t>
            </a:r>
            <a:r>
              <a:rPr lang="en-US" altLang="zh-CN" smtClean="0"/>
              <a:t>"Any"(</a:t>
            </a:r>
            <a:r>
              <a:rPr lang="zh-CN" altLang="en-US" smtClean="0"/>
              <a:t>系统将优先使用</a:t>
            </a:r>
            <a:r>
              <a:rPr lang="en-US" altLang="zh-CN" smtClean="0"/>
              <a:t>"MMConfig",</a:t>
            </a:r>
            <a:r>
              <a:rPr lang="zh-CN" altLang="en-US" smtClean="0"/>
              <a:t>然后使用</a:t>
            </a:r>
            <a:r>
              <a:rPr lang="en-US" altLang="zh-CN" smtClean="0"/>
              <a:t>"BIOS",</a:t>
            </a:r>
            <a:r>
              <a:rPr lang="zh-CN" altLang="en-US" smtClean="0"/>
              <a:t>最后使用</a:t>
            </a:r>
            <a:r>
              <a:rPr lang="en-US" altLang="zh-CN" smtClean="0"/>
              <a:t>"Direct"</a:t>
            </a:r>
            <a:r>
              <a:rPr lang="zh-CN" altLang="en-US" smtClean="0"/>
              <a:t>检测</a:t>
            </a:r>
            <a:r>
              <a:rPr lang="en-US" altLang="zh-CN" smtClean="0"/>
              <a:t>PCI</a:t>
            </a:r>
            <a:r>
              <a:rPr lang="zh-CN" altLang="en-US" smtClean="0"/>
              <a:t>设备</a:t>
            </a:r>
            <a:r>
              <a:rPr lang="en-US" altLang="zh-CN" smtClean="0"/>
              <a:t>) </a:t>
            </a:r>
          </a:p>
          <a:p>
            <a:pPr lvl="1" eaLnBrk="1" hangingPunct="1"/>
            <a:r>
              <a:rPr lang="en-US" altLang="zh-CN" smtClean="0"/>
              <a:t>PCI Express support </a:t>
            </a:r>
          </a:p>
          <a:p>
            <a:pPr lvl="2" eaLnBrk="1" hangingPunct="1"/>
            <a:r>
              <a:rPr lang="en-US" altLang="zh-CN" smtClean="0"/>
              <a:t>PCI Express</a:t>
            </a:r>
            <a:r>
              <a:rPr lang="zh-CN" altLang="en-US" smtClean="0"/>
              <a:t>支持</a:t>
            </a:r>
            <a:r>
              <a:rPr lang="en-US" altLang="zh-CN" smtClean="0"/>
              <a:t>(</a:t>
            </a:r>
            <a:r>
              <a:rPr lang="zh-CN" altLang="en-US" smtClean="0"/>
              <a:t>目前主要用于显卡和千兆网卡</a:t>
            </a:r>
            <a:r>
              <a:rPr lang="en-US" altLang="zh-CN" smtClean="0"/>
              <a:t>) </a:t>
            </a:r>
          </a:p>
          <a:p>
            <a:pPr lvl="2" eaLnBrk="1" hangingPunct="1"/>
            <a:r>
              <a:rPr lang="en-US" altLang="zh-CN" smtClean="0"/>
              <a:t>PCI Express Hotplug driver </a:t>
            </a:r>
          </a:p>
          <a:p>
            <a:pPr lvl="3" eaLnBrk="1" hangingPunct="1"/>
            <a:r>
              <a:rPr lang="zh-CN" altLang="en-US" smtClean="0"/>
              <a:t>如果你的主板和设备都支持</a:t>
            </a:r>
            <a:r>
              <a:rPr lang="en-US" altLang="zh-CN" smtClean="0"/>
              <a:t>PCI Express</a:t>
            </a:r>
            <a:r>
              <a:rPr lang="zh-CN" altLang="en-US" smtClean="0"/>
              <a:t>热插拔就可以选上 </a:t>
            </a:r>
          </a:p>
          <a:p>
            <a:pPr lvl="3" eaLnBrk="1" hangingPunct="1"/>
            <a:r>
              <a:rPr lang="en-US" altLang="zh-CN" smtClean="0"/>
              <a:t>Use polling mechanism for hot-plug events </a:t>
            </a:r>
          </a:p>
          <a:p>
            <a:pPr lvl="4" eaLnBrk="1" hangingPunct="1"/>
            <a:r>
              <a:rPr lang="zh-CN" altLang="en-US" smtClean="0"/>
              <a:t>对热插拔事件采用轮询机制</a:t>
            </a:r>
            <a:r>
              <a:rPr lang="en-US" altLang="zh-CN" smtClean="0"/>
              <a:t>,</a:t>
            </a:r>
            <a:r>
              <a:rPr lang="zh-CN" altLang="en-US" smtClean="0"/>
              <a:t>仅用于测试目的 </a:t>
            </a:r>
          </a:p>
          <a:p>
            <a:pPr lvl="2" eaLnBrk="1" hangingPunct="1"/>
            <a:r>
              <a:rPr lang="en-US" altLang="zh-CN" smtClean="0"/>
              <a:t>Root Port Advanced Error Reporting support </a:t>
            </a:r>
          </a:p>
          <a:p>
            <a:pPr lvl="3" eaLnBrk="1" hangingPunct="1"/>
            <a:r>
              <a:rPr lang="zh-CN" altLang="en-US" smtClean="0"/>
              <a:t>由</a:t>
            </a:r>
            <a:r>
              <a:rPr lang="en-US" altLang="zh-CN" smtClean="0"/>
              <a:t>PCI Express AER</a:t>
            </a:r>
            <a:r>
              <a:rPr lang="zh-CN" altLang="en-US" smtClean="0"/>
              <a:t>驱动程序处理发送到</a:t>
            </a:r>
            <a:r>
              <a:rPr lang="en-US" altLang="zh-CN" smtClean="0"/>
              <a:t>Root Port</a:t>
            </a:r>
            <a:r>
              <a:rPr lang="zh-CN" altLang="en-US" smtClean="0"/>
              <a:t>的错误信息 </a:t>
            </a:r>
          </a:p>
          <a:p>
            <a:pPr lvl="1" eaLnBrk="1" hangingPunct="1"/>
            <a:r>
              <a:rPr lang="en-US" altLang="zh-CN" smtClean="0"/>
              <a:t>Message Signaled Interrupts (MSI and MSI-X) </a:t>
            </a:r>
          </a:p>
          <a:p>
            <a:pPr lvl="2" eaLnBrk="1" hangingPunct="1"/>
            <a:r>
              <a:rPr lang="en-US" altLang="zh-CN" smtClean="0"/>
              <a:t>PCI Express</a:t>
            </a:r>
            <a:r>
              <a:rPr lang="zh-CN" altLang="en-US" smtClean="0"/>
              <a:t>支持两类中断</a:t>
            </a:r>
            <a:r>
              <a:rPr lang="en-US" altLang="zh-CN" smtClean="0"/>
              <a:t>:INTx</a:t>
            </a:r>
            <a:r>
              <a:rPr lang="zh-CN" altLang="en-US" smtClean="0"/>
              <a:t>使用传统的</a:t>
            </a:r>
            <a:r>
              <a:rPr lang="en-US" altLang="zh-CN" smtClean="0"/>
              <a:t>IRQ</a:t>
            </a:r>
            <a:r>
              <a:rPr lang="zh-CN" altLang="en-US" smtClean="0"/>
              <a:t>中断</a:t>
            </a:r>
            <a:r>
              <a:rPr lang="en-US" altLang="zh-CN" smtClean="0"/>
              <a:t>,</a:t>
            </a:r>
            <a:r>
              <a:rPr lang="zh-CN" altLang="en-US" smtClean="0"/>
              <a:t>可以与现行的</a:t>
            </a:r>
            <a:r>
              <a:rPr lang="en-US" altLang="zh-CN" smtClean="0"/>
              <a:t>PCI</a:t>
            </a:r>
            <a:r>
              <a:rPr lang="zh-CN" altLang="en-US" smtClean="0"/>
              <a:t>总线的驱动程序和操作系统兼容</a:t>
            </a:r>
            <a:r>
              <a:rPr lang="en-US" altLang="zh-CN" smtClean="0"/>
              <a:t>;MSI</a:t>
            </a:r>
            <a:r>
              <a:rPr lang="zh-CN" altLang="en-US" smtClean="0"/>
              <a:t>则是通过</a:t>
            </a:r>
            <a:r>
              <a:rPr lang="en-US" altLang="zh-CN" smtClean="0"/>
              <a:t>inbound Memory Write</a:t>
            </a:r>
            <a:r>
              <a:rPr lang="zh-CN" altLang="en-US" smtClean="0"/>
              <a:t>触发和发送中断</a:t>
            </a:r>
            <a:r>
              <a:rPr lang="en-US" altLang="zh-CN" smtClean="0"/>
              <a:t>,</a:t>
            </a:r>
            <a:r>
              <a:rPr lang="zh-CN" altLang="en-US" smtClean="0"/>
              <a:t>更适合多</a:t>
            </a:r>
            <a:r>
              <a:rPr lang="en-US" altLang="zh-CN" smtClean="0"/>
              <a:t>CPU</a:t>
            </a:r>
            <a:r>
              <a:rPr lang="zh-CN" altLang="en-US" smtClean="0"/>
              <a:t>系统</a:t>
            </a:r>
            <a:r>
              <a:rPr lang="en-US" altLang="zh-CN" smtClean="0"/>
              <a:t>.</a:t>
            </a:r>
            <a:r>
              <a:rPr lang="zh-CN" altLang="en-US" smtClean="0"/>
              <a:t>可以使用</a:t>
            </a:r>
            <a:r>
              <a:rPr lang="en-US" altLang="zh-CN" smtClean="0"/>
              <a:t>"pci=nomsi"</a:t>
            </a:r>
            <a:r>
              <a:rPr lang="zh-CN" altLang="en-US" smtClean="0"/>
              <a:t>内核引导参数关闭</a:t>
            </a:r>
            <a:r>
              <a:rPr lang="en-US" altLang="zh-CN" smtClean="0"/>
              <a:t>MSI </a:t>
            </a:r>
          </a:p>
          <a:p>
            <a:pPr lvl="1" eaLnBrk="1" hangingPunct="1"/>
            <a:r>
              <a:rPr lang="en-US" altLang="zh-CN" smtClean="0"/>
              <a:t>PCI Debugging </a:t>
            </a:r>
          </a:p>
          <a:p>
            <a:pPr lvl="2" eaLnBrk="1" hangingPunct="1"/>
            <a:r>
              <a:rPr lang="zh-CN" altLang="en-US" smtClean="0"/>
              <a:t>将</a:t>
            </a:r>
            <a:r>
              <a:rPr lang="en-US" altLang="zh-CN" smtClean="0"/>
              <a:t>PCI</a:t>
            </a:r>
            <a:r>
              <a:rPr lang="zh-CN" altLang="en-US" smtClean="0"/>
              <a:t>调试信息输出到系统日志里 </a:t>
            </a:r>
          </a:p>
          <a:p>
            <a:pPr lvl="1" eaLnBrk="1" hangingPunct="1"/>
            <a:r>
              <a:rPr lang="en-US" altLang="zh-CN" smtClean="0"/>
              <a:t>Interrupts on hypertransport devices </a:t>
            </a:r>
          </a:p>
          <a:p>
            <a:pPr lvl="2" eaLnBrk="1" hangingPunct="1"/>
            <a:r>
              <a:rPr lang="zh-CN" altLang="en-US" smtClean="0"/>
              <a:t>允许本地的</a:t>
            </a:r>
            <a:r>
              <a:rPr lang="en-US" altLang="zh-CN" smtClean="0"/>
              <a:t>hypertransport</a:t>
            </a:r>
            <a:r>
              <a:rPr lang="zh-CN" altLang="en-US" smtClean="0"/>
              <a:t>设备使用中断 </a:t>
            </a:r>
          </a:p>
          <a:p>
            <a:pPr eaLnBrk="1" hangingPunct="1"/>
            <a:r>
              <a:rPr lang="en-US" altLang="zh-CN" smtClean="0"/>
              <a:t>ISA support </a:t>
            </a:r>
          </a:p>
          <a:p>
            <a:pPr lvl="1" eaLnBrk="1" hangingPunct="1"/>
            <a:r>
              <a:rPr lang="zh-CN" altLang="en-US" smtClean="0"/>
              <a:t>现在基本上没有</a:t>
            </a:r>
            <a:r>
              <a:rPr lang="en-US" altLang="zh-CN" smtClean="0"/>
              <a:t>ISA</a:t>
            </a:r>
            <a:r>
              <a:rPr lang="zh-CN" altLang="en-US" smtClean="0"/>
              <a:t>的设备了</a:t>
            </a:r>
            <a:r>
              <a:rPr lang="en-US" altLang="zh-CN" smtClean="0"/>
              <a:t>,</a:t>
            </a:r>
            <a:r>
              <a:rPr lang="zh-CN" altLang="en-US" smtClean="0"/>
              <a:t>如果你有就选吧 </a:t>
            </a:r>
          </a:p>
          <a:p>
            <a:pPr eaLnBrk="1" hangingPunct="1"/>
            <a:r>
              <a:rPr lang="en-US" altLang="zh-CN" smtClean="0"/>
              <a:t>MCA support </a:t>
            </a:r>
          </a:p>
          <a:p>
            <a:pPr lvl="1" eaLnBrk="1" hangingPunct="1"/>
            <a:r>
              <a:rPr lang="zh-CN" altLang="en-US" smtClean="0"/>
              <a:t>微通道总线</a:t>
            </a:r>
            <a:r>
              <a:rPr lang="en-US" altLang="zh-CN" smtClean="0"/>
              <a:t>,</a:t>
            </a:r>
            <a:r>
              <a:rPr lang="zh-CN" altLang="en-US" smtClean="0"/>
              <a:t>老旧的</a:t>
            </a:r>
            <a:r>
              <a:rPr lang="en-US" altLang="zh-CN" smtClean="0"/>
              <a:t>IBM</a:t>
            </a:r>
            <a:r>
              <a:rPr lang="zh-CN" altLang="en-US" smtClean="0"/>
              <a:t>的台式机和笔记本上可能会有这种总线 </a:t>
            </a:r>
          </a:p>
          <a:p>
            <a:pPr eaLnBrk="1" hangingPunct="1"/>
            <a:r>
              <a:rPr lang="en-US" altLang="zh-CN" smtClean="0"/>
              <a:t>NatSemi SCx200 support </a:t>
            </a:r>
          </a:p>
          <a:p>
            <a:pPr lvl="1" eaLnBrk="1" hangingPunct="1"/>
            <a:r>
              <a:rPr lang="zh-CN" altLang="en-US" smtClean="0"/>
              <a:t>在使用</a:t>
            </a:r>
            <a:r>
              <a:rPr lang="en-US" altLang="zh-CN" smtClean="0"/>
              <a:t>AMD Geode</a:t>
            </a:r>
            <a:r>
              <a:rPr lang="zh-CN" altLang="en-US" smtClean="0"/>
              <a:t>处理器的机器上才可能有 </a:t>
            </a:r>
          </a:p>
          <a:p>
            <a:pPr eaLnBrk="1" hangingPunct="1"/>
            <a:r>
              <a:rPr lang="en-US" altLang="zh-CN" smtClean="0"/>
              <a:t>PCCARD (PCMCIA/CardBus) support </a:t>
            </a:r>
          </a:p>
          <a:p>
            <a:pPr lvl="1" eaLnBrk="1" hangingPunct="1"/>
            <a:r>
              <a:rPr lang="en-US" altLang="zh-CN" smtClean="0"/>
              <a:t>PCMCIA</a:t>
            </a:r>
            <a:r>
              <a:rPr lang="zh-CN" altLang="en-US" smtClean="0"/>
              <a:t>卡</a:t>
            </a:r>
            <a:r>
              <a:rPr lang="en-US" altLang="zh-CN" smtClean="0"/>
              <a:t>(</a:t>
            </a:r>
            <a:r>
              <a:rPr lang="zh-CN" altLang="en-US" smtClean="0"/>
              <a:t>主要用于笔记本</a:t>
            </a:r>
            <a:r>
              <a:rPr lang="en-US" altLang="zh-CN" smtClean="0"/>
              <a:t>)</a:t>
            </a:r>
            <a:r>
              <a:rPr lang="zh-CN" altLang="en-US" smtClean="0"/>
              <a:t>支持 </a:t>
            </a:r>
          </a:p>
          <a:p>
            <a:pPr lvl="1" eaLnBrk="1" hangingPunct="1"/>
            <a:r>
              <a:rPr lang="en-US" altLang="zh-CN" smtClean="0"/>
              <a:t>Enable PCCARD debugging </a:t>
            </a:r>
          </a:p>
          <a:p>
            <a:pPr lvl="2" eaLnBrk="1" hangingPunct="1"/>
            <a:r>
              <a:rPr lang="zh-CN" altLang="en-US" smtClean="0"/>
              <a:t>仅供调试 </a:t>
            </a:r>
          </a:p>
          <a:p>
            <a:pPr lvl="1" eaLnBrk="1" hangingPunct="1"/>
            <a:r>
              <a:rPr lang="en-US" altLang="zh-CN" smtClean="0"/>
              <a:t>16-bit PCMCIA support </a:t>
            </a:r>
          </a:p>
          <a:p>
            <a:pPr lvl="2" eaLnBrk="1" hangingPunct="1"/>
            <a:r>
              <a:rPr lang="zh-CN" altLang="en-US" smtClean="0"/>
              <a:t>一些老的</a:t>
            </a:r>
            <a:r>
              <a:rPr lang="en-US" altLang="zh-CN" smtClean="0"/>
              <a:t>PCMCIA</a:t>
            </a:r>
            <a:r>
              <a:rPr lang="zh-CN" altLang="en-US" smtClean="0"/>
              <a:t>卡使用</a:t>
            </a:r>
            <a:r>
              <a:rPr lang="en-US" altLang="zh-CN" smtClean="0"/>
              <a:t>16</a:t>
            </a:r>
            <a:r>
              <a:rPr lang="zh-CN" altLang="en-US" smtClean="0"/>
              <a:t>位的</a:t>
            </a:r>
            <a:r>
              <a:rPr lang="en-US" altLang="zh-CN" smtClean="0"/>
              <a:t>CardBus </a:t>
            </a:r>
          </a:p>
          <a:p>
            <a:pPr lvl="1" eaLnBrk="1" hangingPunct="1"/>
            <a:r>
              <a:rPr lang="en-US" altLang="zh-CN" smtClean="0"/>
              <a:t>32-bit CardBus support </a:t>
            </a:r>
          </a:p>
          <a:p>
            <a:pPr lvl="2" eaLnBrk="1" hangingPunct="1"/>
            <a:r>
              <a:rPr lang="zh-CN" altLang="en-US" smtClean="0"/>
              <a:t>当前的</a:t>
            </a:r>
            <a:r>
              <a:rPr lang="en-US" altLang="zh-CN" smtClean="0"/>
              <a:t>PCMCIA</a:t>
            </a:r>
            <a:r>
              <a:rPr lang="zh-CN" altLang="en-US" smtClean="0"/>
              <a:t>卡基本上都是</a:t>
            </a:r>
            <a:r>
              <a:rPr lang="en-US" altLang="zh-CN" smtClean="0"/>
              <a:t>32</a:t>
            </a:r>
            <a:r>
              <a:rPr lang="zh-CN" altLang="en-US" smtClean="0"/>
              <a:t>位的</a:t>
            </a:r>
            <a:r>
              <a:rPr lang="en-US" altLang="zh-CN" smtClean="0"/>
              <a:t>CardBus </a:t>
            </a:r>
          </a:p>
          <a:p>
            <a:pPr lvl="1" eaLnBrk="1" hangingPunct="1"/>
            <a:r>
              <a:rPr lang="en-US" altLang="zh-CN" smtClean="0"/>
              <a:t>CardBus yenta-compatible bridge support </a:t>
            </a:r>
          </a:p>
          <a:p>
            <a:pPr lvl="2" eaLnBrk="1" hangingPunct="1"/>
            <a:r>
              <a:rPr lang="zh-CN" altLang="en-US" smtClean="0"/>
              <a:t>使用</a:t>
            </a:r>
            <a:r>
              <a:rPr lang="en-US" altLang="zh-CN" smtClean="0"/>
              <a:t>PCMCIA</a:t>
            </a:r>
            <a:r>
              <a:rPr lang="zh-CN" altLang="en-US" smtClean="0"/>
              <a:t>卡的基本上都需要选择这一项</a:t>
            </a:r>
            <a:r>
              <a:rPr lang="en-US" altLang="zh-CN" smtClean="0"/>
              <a:t>,</a:t>
            </a:r>
            <a:r>
              <a:rPr lang="zh-CN" altLang="en-US" smtClean="0"/>
              <a:t>子项请按照自己实际使用的</a:t>
            </a:r>
            <a:r>
              <a:rPr lang="en-US" altLang="zh-CN" smtClean="0"/>
              <a:t>PCMCIA</a:t>
            </a:r>
            <a:r>
              <a:rPr lang="zh-CN" altLang="en-US" smtClean="0"/>
              <a:t>卡选择 </a:t>
            </a:r>
          </a:p>
          <a:p>
            <a:pPr lvl="1" eaLnBrk="1" hangingPunct="1"/>
            <a:r>
              <a:rPr lang="en-US" altLang="zh-CN" smtClean="0"/>
              <a:t>{</a:t>
            </a:r>
            <a:r>
              <a:rPr lang="zh-CN" altLang="en-US" smtClean="0"/>
              <a:t>省略的部分请按照自己实际使用的</a:t>
            </a:r>
            <a:r>
              <a:rPr lang="en-US" altLang="zh-CN" smtClean="0"/>
              <a:t>PCMCIA</a:t>
            </a:r>
            <a:r>
              <a:rPr lang="zh-CN" altLang="en-US" smtClean="0"/>
              <a:t>卡选择</a:t>
            </a:r>
            <a:r>
              <a:rPr lang="en-US" altLang="zh-CN" smtClean="0"/>
              <a:t>} </a:t>
            </a:r>
          </a:p>
          <a:p>
            <a:pPr eaLnBrk="1" hangingPunct="1"/>
            <a:r>
              <a:rPr lang="en-US" altLang="zh-CN" smtClean="0"/>
              <a:t>PCI Hotplug Support </a:t>
            </a:r>
          </a:p>
          <a:p>
            <a:pPr lvl="1" eaLnBrk="1" hangingPunct="1"/>
            <a:r>
              <a:rPr lang="en-US" altLang="zh-CN" smtClean="0"/>
              <a:t>PCI</a:t>
            </a:r>
            <a:r>
              <a:rPr lang="zh-CN" altLang="en-US" smtClean="0"/>
              <a:t>热插拔支持</a:t>
            </a:r>
            <a:r>
              <a:rPr lang="en-US" altLang="zh-CN" smtClean="0"/>
              <a:t>,</a:t>
            </a:r>
            <a:r>
              <a:rPr lang="zh-CN" altLang="en-US" smtClean="0"/>
              <a:t>如果你有这样的设备就到子项中去选吧 </a:t>
            </a:r>
          </a:p>
          <a:p>
            <a:pPr eaLnBrk="1" hangingPunct="1"/>
            <a:r>
              <a:rPr lang="en-US" altLang="zh-CN" b="1" smtClean="0"/>
              <a:t>Networking</a:t>
            </a:r>
            <a:br>
              <a:rPr lang="en-US" altLang="zh-CN" b="1" smtClean="0"/>
            </a:br>
            <a:r>
              <a:rPr lang="zh-CN" altLang="en-US" b="1" smtClean="0"/>
              <a:t>网络</a:t>
            </a:r>
          </a:p>
          <a:p>
            <a:pPr eaLnBrk="1" hangingPunct="1"/>
            <a:r>
              <a:rPr lang="en-US" altLang="zh-CN" smtClean="0"/>
              <a:t>Networking options </a:t>
            </a:r>
          </a:p>
          <a:p>
            <a:pPr lvl="1" eaLnBrk="1" hangingPunct="1"/>
            <a:r>
              <a:rPr lang="zh-CN" altLang="en-US" smtClean="0"/>
              <a:t>网络选项 </a:t>
            </a:r>
          </a:p>
          <a:p>
            <a:pPr lvl="1" eaLnBrk="1" hangingPunct="1"/>
            <a:r>
              <a:rPr lang="en-US" altLang="zh-CN" smtClean="0"/>
              <a:t>Network packet debugging </a:t>
            </a:r>
          </a:p>
          <a:p>
            <a:pPr lvl="2" eaLnBrk="1" hangingPunct="1"/>
            <a:r>
              <a:rPr lang="zh-CN" altLang="en-US" smtClean="0"/>
              <a:t>在调试不合格的包时加上额外的附加信息</a:t>
            </a:r>
            <a:r>
              <a:rPr lang="en-US" altLang="zh-CN" smtClean="0"/>
              <a:t>,</a:t>
            </a:r>
            <a:r>
              <a:rPr lang="zh-CN" altLang="en-US" smtClean="0"/>
              <a:t>但在遇到</a:t>
            </a:r>
            <a:r>
              <a:rPr lang="en-US" altLang="zh-CN" smtClean="0"/>
              <a:t>Dos</a:t>
            </a:r>
            <a:r>
              <a:rPr lang="zh-CN" altLang="en-US" smtClean="0"/>
              <a:t>攻击时你可能会被日志淹没 </a:t>
            </a:r>
          </a:p>
          <a:p>
            <a:pPr lvl="1" eaLnBrk="1" hangingPunct="1"/>
            <a:r>
              <a:rPr lang="en-US" altLang="zh-CN" smtClean="0"/>
              <a:t>Packet socket </a:t>
            </a:r>
          </a:p>
          <a:p>
            <a:pPr lvl="2" eaLnBrk="1" hangingPunct="1"/>
            <a:r>
              <a:rPr lang="zh-CN" altLang="en-US" smtClean="0"/>
              <a:t>这种</a:t>
            </a:r>
            <a:r>
              <a:rPr lang="en-US" altLang="zh-CN" smtClean="0"/>
              <a:t>Socket</a:t>
            </a:r>
            <a:r>
              <a:rPr lang="zh-CN" altLang="en-US" smtClean="0"/>
              <a:t>可以让应用程序</a:t>
            </a:r>
            <a:r>
              <a:rPr lang="en-US" altLang="zh-CN" smtClean="0"/>
              <a:t>(</a:t>
            </a:r>
            <a:r>
              <a:rPr lang="zh-CN" altLang="en-US" smtClean="0"/>
              <a:t>比如</a:t>
            </a:r>
            <a:r>
              <a:rPr lang="en-US" altLang="zh-CN" smtClean="0"/>
              <a:t>tcpdump,iptables)</a:t>
            </a:r>
            <a:r>
              <a:rPr lang="zh-CN" altLang="en-US" smtClean="0"/>
              <a:t>直接与网络设备通讯</a:t>
            </a:r>
            <a:r>
              <a:rPr lang="en-US" altLang="zh-CN" smtClean="0"/>
              <a:t>,</a:t>
            </a:r>
            <a:r>
              <a:rPr lang="zh-CN" altLang="en-US" smtClean="0"/>
              <a:t>而不通过内核中的其它中介协议 </a:t>
            </a:r>
          </a:p>
          <a:p>
            <a:pPr lvl="2" eaLnBrk="1" hangingPunct="1"/>
            <a:r>
              <a:rPr lang="en-US" altLang="zh-CN" smtClean="0"/>
              <a:t>Packet socket: mmapped IO </a:t>
            </a:r>
          </a:p>
          <a:p>
            <a:pPr lvl="3" eaLnBrk="1" hangingPunct="1"/>
            <a:r>
              <a:rPr lang="zh-CN" altLang="en-US" smtClean="0"/>
              <a:t>让</a:t>
            </a:r>
            <a:r>
              <a:rPr lang="en-US" altLang="zh-CN" smtClean="0"/>
              <a:t>Packet socket</a:t>
            </a:r>
            <a:r>
              <a:rPr lang="zh-CN" altLang="en-US" smtClean="0"/>
              <a:t>驱动程序使用</a:t>
            </a:r>
            <a:r>
              <a:rPr lang="en-US" altLang="zh-CN" smtClean="0"/>
              <a:t>IO</a:t>
            </a:r>
            <a:r>
              <a:rPr lang="zh-CN" altLang="en-US" smtClean="0"/>
              <a:t>映射机制以使连接速度更快 </a:t>
            </a:r>
          </a:p>
          <a:p>
            <a:pPr lvl="1" eaLnBrk="1" hangingPunct="1"/>
            <a:r>
              <a:rPr lang="en-US" altLang="zh-CN" smtClean="0"/>
              <a:t>Unix domain sockets </a:t>
            </a:r>
          </a:p>
          <a:p>
            <a:pPr lvl="2" eaLnBrk="1" hangingPunct="1"/>
            <a:r>
              <a:rPr lang="zh-CN" altLang="en-US" smtClean="0"/>
              <a:t>一种仅运行于本机上的效率高于</a:t>
            </a:r>
            <a:r>
              <a:rPr lang="en-US" altLang="zh-CN" smtClean="0"/>
              <a:t>TCP/IP</a:t>
            </a:r>
            <a:r>
              <a:rPr lang="zh-CN" altLang="en-US" smtClean="0"/>
              <a:t>的</a:t>
            </a:r>
            <a:r>
              <a:rPr lang="en-US" altLang="zh-CN" smtClean="0"/>
              <a:t>Socket,</a:t>
            </a:r>
            <a:r>
              <a:rPr lang="zh-CN" altLang="en-US" smtClean="0"/>
              <a:t>简称</a:t>
            </a:r>
            <a:r>
              <a:rPr lang="en-US" altLang="zh-CN" smtClean="0"/>
              <a:t>Unix socket.</a:t>
            </a:r>
            <a:r>
              <a:rPr lang="zh-CN" altLang="en-US" smtClean="0"/>
              <a:t>许多程序都使用它在操作系统内部进行进程间通信</a:t>
            </a:r>
            <a:r>
              <a:rPr lang="en-US" altLang="zh-CN" smtClean="0"/>
              <a:t>(IPC),</a:t>
            </a:r>
            <a:r>
              <a:rPr lang="zh-CN" altLang="en-US" smtClean="0"/>
              <a:t>比如</a:t>
            </a:r>
            <a:r>
              <a:rPr lang="en-US" altLang="zh-CN" smtClean="0"/>
              <a:t>X Window</a:t>
            </a:r>
            <a:r>
              <a:rPr lang="zh-CN" altLang="en-US" smtClean="0"/>
              <a:t>和</a:t>
            </a:r>
            <a:r>
              <a:rPr lang="en-US" altLang="zh-CN" smtClean="0"/>
              <a:t>syslog </a:t>
            </a:r>
          </a:p>
          <a:p>
            <a:pPr lvl="1" eaLnBrk="1" hangingPunct="1"/>
            <a:r>
              <a:rPr lang="en-US" altLang="zh-CN" smtClean="0"/>
              <a:t>Transformation user configuration interface </a:t>
            </a:r>
          </a:p>
          <a:p>
            <a:pPr lvl="2" eaLnBrk="1" hangingPunct="1"/>
            <a:r>
              <a:rPr lang="zh-CN" altLang="en-US" smtClean="0"/>
              <a:t>为</a:t>
            </a:r>
            <a:r>
              <a:rPr lang="en-US" altLang="zh-CN" smtClean="0"/>
              <a:t>IPsec(</a:t>
            </a:r>
            <a:r>
              <a:rPr lang="zh-CN" altLang="en-US" smtClean="0"/>
              <a:t>可在</a:t>
            </a:r>
            <a:r>
              <a:rPr lang="en-US" altLang="zh-CN" smtClean="0"/>
              <a:t>ip</a:t>
            </a:r>
            <a:r>
              <a:rPr lang="zh-CN" altLang="en-US" smtClean="0"/>
              <a:t>层加密</a:t>
            </a:r>
            <a:r>
              <a:rPr lang="en-US" altLang="zh-CN" smtClean="0"/>
              <a:t>)</a:t>
            </a:r>
            <a:r>
              <a:rPr lang="zh-CN" altLang="en-US" smtClean="0"/>
              <a:t>之类的工具提供</a:t>
            </a:r>
            <a:r>
              <a:rPr lang="en-US" altLang="zh-CN" smtClean="0"/>
              <a:t>XFRM</a:t>
            </a:r>
            <a:r>
              <a:rPr lang="zh-CN" altLang="en-US" smtClean="0"/>
              <a:t>用户配置接口支持 </a:t>
            </a:r>
          </a:p>
          <a:p>
            <a:pPr lvl="1" eaLnBrk="1" hangingPunct="1"/>
            <a:r>
              <a:rPr lang="en-US" altLang="zh-CN" smtClean="0"/>
              <a:t>Transformation sub policy support </a:t>
            </a:r>
          </a:p>
          <a:p>
            <a:pPr lvl="2" eaLnBrk="1" hangingPunct="1"/>
            <a:r>
              <a:rPr lang="en-US" altLang="zh-CN" smtClean="0"/>
              <a:t>XFRM</a:t>
            </a:r>
            <a:r>
              <a:rPr lang="zh-CN" altLang="en-US" smtClean="0"/>
              <a:t>子策略支持</a:t>
            </a:r>
            <a:r>
              <a:rPr lang="en-US" altLang="zh-CN" smtClean="0"/>
              <a:t>,</a:t>
            </a:r>
            <a:r>
              <a:rPr lang="zh-CN" altLang="en-US" smtClean="0"/>
              <a:t>仅供开发者使用 </a:t>
            </a:r>
          </a:p>
          <a:p>
            <a:pPr lvl="1" eaLnBrk="1" hangingPunct="1"/>
            <a:r>
              <a:rPr lang="en-US" altLang="zh-CN" smtClean="0"/>
              <a:t>PF_KEY sockets </a:t>
            </a:r>
          </a:p>
          <a:p>
            <a:pPr lvl="2" eaLnBrk="1" hangingPunct="1"/>
            <a:r>
              <a:rPr lang="zh-CN" altLang="en-US" smtClean="0"/>
              <a:t>用于可信任的密钥管理程序和操作系统内核内部的密钥管理进行通信</a:t>
            </a:r>
            <a:r>
              <a:rPr lang="en-US" altLang="zh-CN" smtClean="0"/>
              <a:t>,IPsec</a:t>
            </a:r>
            <a:r>
              <a:rPr lang="zh-CN" altLang="en-US" smtClean="0"/>
              <a:t>依赖于它 </a:t>
            </a:r>
          </a:p>
          <a:p>
            <a:pPr lvl="1" eaLnBrk="1" hangingPunct="1"/>
            <a:r>
              <a:rPr lang="en-US" altLang="zh-CN" smtClean="0"/>
              <a:t>TCP/IP networking </a:t>
            </a:r>
          </a:p>
          <a:p>
            <a:pPr lvl="2" eaLnBrk="1" hangingPunct="1"/>
            <a:r>
              <a:rPr lang="en-US" altLang="zh-CN" smtClean="0"/>
              <a:t>TCP/IP</a:t>
            </a:r>
            <a:r>
              <a:rPr lang="zh-CN" altLang="en-US" smtClean="0"/>
              <a:t>协议当然要选 </a:t>
            </a:r>
          </a:p>
          <a:p>
            <a:pPr lvl="2" eaLnBrk="1" hangingPunct="1"/>
            <a:r>
              <a:rPr lang="en-US" altLang="zh-CN" smtClean="0"/>
              <a:t>IP: multicasting </a:t>
            </a:r>
          </a:p>
          <a:p>
            <a:pPr lvl="3" eaLnBrk="1" hangingPunct="1"/>
            <a:r>
              <a:rPr lang="zh-CN" altLang="en-US" smtClean="0"/>
              <a:t>群组广播</a:t>
            </a:r>
            <a:r>
              <a:rPr lang="en-US" altLang="zh-CN" smtClean="0"/>
              <a:t>,</a:t>
            </a:r>
            <a:r>
              <a:rPr lang="zh-CN" altLang="en-US" smtClean="0"/>
              <a:t>似乎与网格计算有关</a:t>
            </a:r>
            <a:r>
              <a:rPr lang="en-US" altLang="zh-CN" smtClean="0"/>
              <a:t>,</a:t>
            </a:r>
            <a:r>
              <a:rPr lang="zh-CN" altLang="en-US" smtClean="0"/>
              <a:t>仅在使用</a:t>
            </a:r>
            <a:r>
              <a:rPr lang="en-US" altLang="zh-CN" smtClean="0"/>
              <a:t>MBONE</a:t>
            </a:r>
            <a:r>
              <a:rPr lang="zh-CN" altLang="en-US" smtClean="0"/>
              <a:t>的时候才需要 </a:t>
            </a:r>
          </a:p>
          <a:p>
            <a:pPr lvl="2" eaLnBrk="1" hangingPunct="1"/>
            <a:r>
              <a:rPr lang="en-US" altLang="zh-CN" smtClean="0"/>
              <a:t>IP: advanced router </a:t>
            </a:r>
          </a:p>
          <a:p>
            <a:pPr lvl="3" eaLnBrk="1" hangingPunct="1"/>
            <a:r>
              <a:rPr lang="zh-CN" altLang="en-US" smtClean="0"/>
              <a:t>高级路由</a:t>
            </a:r>
            <a:r>
              <a:rPr lang="en-US" altLang="zh-CN" smtClean="0"/>
              <a:t>,</a:t>
            </a:r>
            <a:r>
              <a:rPr lang="zh-CN" altLang="en-US" smtClean="0"/>
              <a:t>如果想做一个路由器就选吧 </a:t>
            </a:r>
          </a:p>
          <a:p>
            <a:pPr lvl="2" eaLnBrk="1" hangingPunct="1"/>
            <a:r>
              <a:rPr lang="en-US" altLang="zh-CN" smtClean="0"/>
              <a:t>IP: policy routing </a:t>
            </a:r>
          </a:p>
          <a:p>
            <a:pPr lvl="3" eaLnBrk="1" hangingPunct="1"/>
            <a:r>
              <a:rPr lang="zh-CN" altLang="en-US" smtClean="0"/>
              <a:t>策略路由 </a:t>
            </a:r>
          </a:p>
          <a:p>
            <a:pPr lvl="2" eaLnBrk="1" hangingPunct="1"/>
            <a:r>
              <a:rPr lang="en-US" altLang="zh-CN" smtClean="0"/>
              <a:t>IP: equal cost multipath </a:t>
            </a:r>
          </a:p>
          <a:p>
            <a:pPr lvl="3" eaLnBrk="1" hangingPunct="1"/>
            <a:r>
              <a:rPr lang="zh-CN" altLang="en-US" smtClean="0"/>
              <a:t>用于路由的基于目的地址的负载均衡 </a:t>
            </a:r>
          </a:p>
          <a:p>
            <a:pPr lvl="2" eaLnBrk="1" hangingPunct="1"/>
            <a:r>
              <a:rPr lang="en-US" altLang="zh-CN" smtClean="0"/>
              <a:t>IP: verbose route monitoring </a:t>
            </a:r>
          </a:p>
          <a:p>
            <a:pPr lvl="3" eaLnBrk="1" hangingPunct="1"/>
            <a:r>
              <a:rPr lang="zh-CN" altLang="en-US" smtClean="0"/>
              <a:t>显示冗余的路由监控信息 </a:t>
            </a:r>
          </a:p>
          <a:p>
            <a:pPr lvl="2" eaLnBrk="1" hangingPunct="1"/>
            <a:r>
              <a:rPr lang="en-US" altLang="zh-CN" smtClean="0"/>
              <a:t>IP: kernel level autoconfiguration </a:t>
            </a:r>
          </a:p>
          <a:p>
            <a:pPr lvl="3" eaLnBrk="1" hangingPunct="1"/>
            <a:r>
              <a:rPr lang="zh-CN" altLang="en-US" smtClean="0"/>
              <a:t>在内核启动时自动配置</a:t>
            </a:r>
            <a:r>
              <a:rPr lang="en-US" altLang="zh-CN" smtClean="0"/>
              <a:t>ip</a:t>
            </a:r>
            <a:r>
              <a:rPr lang="zh-CN" altLang="en-US" smtClean="0"/>
              <a:t>地址</a:t>
            </a:r>
            <a:r>
              <a:rPr lang="en-US" altLang="zh-CN" smtClean="0"/>
              <a:t>/</a:t>
            </a:r>
            <a:r>
              <a:rPr lang="zh-CN" altLang="en-US" smtClean="0"/>
              <a:t>路由表等</a:t>
            </a:r>
            <a:r>
              <a:rPr lang="en-US" altLang="zh-CN" smtClean="0"/>
              <a:t>,</a:t>
            </a:r>
            <a:r>
              <a:rPr lang="zh-CN" altLang="en-US" smtClean="0"/>
              <a:t>需要从网络启动的无盘工作站才需要这个东西 </a:t>
            </a:r>
          </a:p>
          <a:p>
            <a:pPr lvl="2" eaLnBrk="1" hangingPunct="1"/>
            <a:r>
              <a:rPr lang="en-US" altLang="zh-CN" smtClean="0"/>
              <a:t>IP: tunneling </a:t>
            </a:r>
          </a:p>
          <a:p>
            <a:pPr lvl="3" eaLnBrk="1" hangingPunct="1"/>
            <a:r>
              <a:rPr lang="en-US" altLang="zh-CN" smtClean="0"/>
              <a:t>IP</a:t>
            </a:r>
            <a:r>
              <a:rPr lang="zh-CN" altLang="en-US" smtClean="0"/>
              <a:t>隧道</a:t>
            </a:r>
            <a:r>
              <a:rPr lang="en-US" altLang="zh-CN" smtClean="0"/>
              <a:t>,</a:t>
            </a:r>
            <a:r>
              <a:rPr lang="zh-CN" altLang="en-US" smtClean="0"/>
              <a:t>将一个</a:t>
            </a:r>
            <a:r>
              <a:rPr lang="en-US" altLang="zh-CN" smtClean="0"/>
              <a:t>IP</a:t>
            </a:r>
            <a:r>
              <a:rPr lang="zh-CN" altLang="en-US" smtClean="0"/>
              <a:t>报文封装在另一个</a:t>
            </a:r>
            <a:r>
              <a:rPr lang="en-US" altLang="zh-CN" smtClean="0"/>
              <a:t>IP</a:t>
            </a:r>
            <a:r>
              <a:rPr lang="zh-CN" altLang="en-US" smtClean="0"/>
              <a:t>报文内的技术 </a:t>
            </a:r>
          </a:p>
          <a:p>
            <a:pPr lvl="2" eaLnBrk="1" hangingPunct="1"/>
            <a:r>
              <a:rPr lang="en-US" altLang="zh-CN" smtClean="0"/>
              <a:t>IP: GRE tunnels over IP </a:t>
            </a:r>
          </a:p>
          <a:p>
            <a:pPr lvl="3" eaLnBrk="1" hangingPunct="1"/>
            <a:r>
              <a:rPr lang="zh-CN" altLang="en-US" smtClean="0"/>
              <a:t>基于</a:t>
            </a:r>
            <a:r>
              <a:rPr lang="en-US" altLang="zh-CN" smtClean="0"/>
              <a:t>IP</a:t>
            </a:r>
            <a:r>
              <a:rPr lang="zh-CN" altLang="en-US" smtClean="0"/>
              <a:t>的</a:t>
            </a:r>
            <a:r>
              <a:rPr lang="en-US" altLang="zh-CN" smtClean="0"/>
              <a:t>GRE(</a:t>
            </a:r>
            <a:r>
              <a:rPr lang="zh-CN" altLang="en-US" smtClean="0"/>
              <a:t>通用路由封装</a:t>
            </a:r>
            <a:r>
              <a:rPr lang="en-US" altLang="zh-CN" smtClean="0"/>
              <a:t>)</a:t>
            </a:r>
            <a:r>
              <a:rPr lang="zh-CN" altLang="en-US" smtClean="0"/>
              <a:t>隧道 </a:t>
            </a:r>
          </a:p>
          <a:p>
            <a:pPr lvl="2" eaLnBrk="1" hangingPunct="1"/>
            <a:r>
              <a:rPr lang="en-US" altLang="zh-CN" smtClean="0"/>
              <a:t>IP: multicast routing </a:t>
            </a:r>
          </a:p>
          <a:p>
            <a:pPr lvl="3" eaLnBrk="1" hangingPunct="1"/>
            <a:r>
              <a:rPr lang="zh-CN" altLang="en-US" smtClean="0"/>
              <a:t>多重传播路由 </a:t>
            </a:r>
          </a:p>
          <a:p>
            <a:pPr lvl="2" eaLnBrk="1" hangingPunct="1"/>
            <a:r>
              <a:rPr lang="en-US" altLang="zh-CN" smtClean="0"/>
              <a:t>IP: ARP daemon support </a:t>
            </a:r>
          </a:p>
          <a:p>
            <a:pPr lvl="3" eaLnBrk="1" hangingPunct="1"/>
            <a:r>
              <a:rPr lang="zh-CN" altLang="en-US" smtClean="0"/>
              <a:t>这东西尚处于试验阶段就已经被废弃了 </a:t>
            </a:r>
          </a:p>
          <a:p>
            <a:pPr lvl="2" eaLnBrk="1" hangingPunct="1"/>
            <a:r>
              <a:rPr lang="en-US" altLang="zh-CN" smtClean="0"/>
              <a:t>IP: TCP syncookie support </a:t>
            </a:r>
          </a:p>
          <a:p>
            <a:pPr lvl="3" eaLnBrk="1" hangingPunct="1"/>
            <a:r>
              <a:rPr lang="zh-CN" altLang="en-US" smtClean="0"/>
              <a:t>抵抗</a:t>
            </a:r>
            <a:r>
              <a:rPr lang="en-US" altLang="zh-CN" smtClean="0"/>
              <a:t>SYN flood</a:t>
            </a:r>
            <a:r>
              <a:rPr lang="zh-CN" altLang="en-US" smtClean="0"/>
              <a:t>攻击的好东西</a:t>
            </a:r>
            <a:r>
              <a:rPr lang="en-US" altLang="zh-CN" smtClean="0"/>
              <a:t>,</a:t>
            </a:r>
            <a:r>
              <a:rPr lang="zh-CN" altLang="en-US" smtClean="0"/>
              <a:t>要启用它必须同时启用</a:t>
            </a:r>
            <a:r>
              <a:rPr lang="en-US" altLang="zh-CN" smtClean="0"/>
              <a:t>/proc</a:t>
            </a:r>
            <a:r>
              <a:rPr lang="zh-CN" altLang="en-US" smtClean="0"/>
              <a:t>文件系统和</a:t>
            </a:r>
            <a:r>
              <a:rPr lang="en-US" altLang="zh-CN" smtClean="0"/>
              <a:t>"Sysctl support",</a:t>
            </a:r>
            <a:r>
              <a:rPr lang="zh-CN" altLang="en-US" smtClean="0"/>
              <a:t>然后在系统启动并挂载了</a:t>
            </a:r>
            <a:r>
              <a:rPr lang="en-US" altLang="zh-CN" smtClean="0"/>
              <a:t>/proc</a:t>
            </a:r>
            <a:r>
              <a:rPr lang="zh-CN" altLang="en-US" smtClean="0"/>
              <a:t>之后执行</a:t>
            </a:r>
            <a:r>
              <a:rPr lang="en-US" altLang="zh-CN" smtClean="0"/>
              <a:t>"echo 1 &gt;/proc/sys/net/ipv4/tcp_syncookies"</a:t>
            </a:r>
            <a:r>
              <a:rPr lang="zh-CN" altLang="en-US" smtClean="0"/>
              <a:t>命令 </a:t>
            </a:r>
          </a:p>
          <a:p>
            <a:pPr lvl="2" eaLnBrk="1" hangingPunct="1"/>
            <a:r>
              <a:rPr lang="en-US" altLang="zh-CN" smtClean="0"/>
              <a:t>IP: AH transformation </a:t>
            </a:r>
          </a:p>
          <a:p>
            <a:pPr lvl="3" eaLnBrk="1" hangingPunct="1"/>
            <a:r>
              <a:rPr lang="en-US" altLang="zh-CN" smtClean="0"/>
              <a:t>IPsec</a:t>
            </a:r>
            <a:r>
              <a:rPr lang="zh-CN" altLang="en-US" smtClean="0"/>
              <a:t>验证头</a:t>
            </a:r>
            <a:r>
              <a:rPr lang="en-US" altLang="zh-CN" smtClean="0"/>
              <a:t>(AH)</a:t>
            </a:r>
            <a:r>
              <a:rPr lang="zh-CN" altLang="en-US" smtClean="0"/>
              <a:t>实现了数据发送方的验证处理</a:t>
            </a:r>
            <a:r>
              <a:rPr lang="en-US" altLang="zh-CN" smtClean="0"/>
              <a:t>,</a:t>
            </a:r>
            <a:r>
              <a:rPr lang="zh-CN" altLang="en-US" smtClean="0"/>
              <a:t>可确保数据既对于未经验证的站点不可用也不能在路由过程中更改 </a:t>
            </a:r>
          </a:p>
          <a:p>
            <a:pPr lvl="2" eaLnBrk="1" hangingPunct="1"/>
            <a:r>
              <a:rPr lang="en-US" altLang="zh-CN" smtClean="0"/>
              <a:t>IP: ESP transformation </a:t>
            </a:r>
          </a:p>
          <a:p>
            <a:pPr lvl="3" eaLnBrk="1" hangingPunct="1"/>
            <a:r>
              <a:rPr lang="en-US" altLang="zh-CN" smtClean="0"/>
              <a:t>IPsec</a:t>
            </a:r>
            <a:r>
              <a:rPr lang="zh-CN" altLang="en-US" smtClean="0"/>
              <a:t>封闭安全负载</a:t>
            </a:r>
            <a:r>
              <a:rPr lang="en-US" altLang="zh-CN" smtClean="0"/>
              <a:t>(ESP)</a:t>
            </a:r>
            <a:r>
              <a:rPr lang="zh-CN" altLang="en-US" smtClean="0"/>
              <a:t>实现了发送方的验证处理和数据加密处理</a:t>
            </a:r>
            <a:r>
              <a:rPr lang="en-US" altLang="zh-CN" smtClean="0"/>
              <a:t>,</a:t>
            </a:r>
            <a:r>
              <a:rPr lang="zh-CN" altLang="en-US" smtClean="0"/>
              <a:t>用以确保数据不会被拦截</a:t>
            </a:r>
            <a:r>
              <a:rPr lang="en-US" altLang="zh-CN" smtClean="0"/>
              <a:t>/</a:t>
            </a:r>
            <a:r>
              <a:rPr lang="zh-CN" altLang="en-US" smtClean="0"/>
              <a:t>查看或复制 </a:t>
            </a:r>
          </a:p>
          <a:p>
            <a:pPr lvl="2" eaLnBrk="1" hangingPunct="1"/>
            <a:r>
              <a:rPr lang="en-US" altLang="zh-CN" smtClean="0"/>
              <a:t>IP: IPComp transformation </a:t>
            </a:r>
          </a:p>
          <a:p>
            <a:pPr lvl="3" eaLnBrk="1" hangingPunct="1"/>
            <a:r>
              <a:rPr lang="en-US" altLang="zh-CN" smtClean="0"/>
              <a:t>IPComp(IP</a:t>
            </a:r>
            <a:r>
              <a:rPr lang="zh-CN" altLang="en-US" smtClean="0"/>
              <a:t>静荷载压缩协议</a:t>
            </a:r>
            <a:r>
              <a:rPr lang="en-US" altLang="zh-CN" smtClean="0"/>
              <a:t>),</a:t>
            </a:r>
            <a:r>
              <a:rPr lang="zh-CN" altLang="en-US" smtClean="0"/>
              <a:t>用于支持</a:t>
            </a:r>
            <a:r>
              <a:rPr lang="en-US" altLang="zh-CN" smtClean="0"/>
              <a:t>IPsec </a:t>
            </a:r>
          </a:p>
          <a:p>
            <a:pPr lvl="2" eaLnBrk="1" hangingPunct="1"/>
            <a:r>
              <a:rPr lang="en-US" altLang="zh-CN" smtClean="0"/>
              <a:t>IP: IPsec transport mode </a:t>
            </a:r>
          </a:p>
          <a:p>
            <a:pPr lvl="3" eaLnBrk="1" hangingPunct="1"/>
            <a:r>
              <a:rPr lang="en-US" altLang="zh-CN" smtClean="0"/>
              <a:t>IPsec</a:t>
            </a:r>
            <a:r>
              <a:rPr lang="zh-CN" altLang="en-US" smtClean="0"/>
              <a:t>传输模式</a:t>
            </a:r>
            <a:r>
              <a:rPr lang="en-US" altLang="zh-CN" smtClean="0"/>
              <a:t>,</a:t>
            </a:r>
            <a:r>
              <a:rPr lang="zh-CN" altLang="en-US" smtClean="0"/>
              <a:t>常用于对等通信</a:t>
            </a:r>
            <a:r>
              <a:rPr lang="en-US" altLang="zh-CN" smtClean="0"/>
              <a:t>,</a:t>
            </a:r>
            <a:r>
              <a:rPr lang="zh-CN" altLang="en-US" smtClean="0"/>
              <a:t>用以提供内网安全</a:t>
            </a:r>
            <a:r>
              <a:rPr lang="en-US" altLang="zh-CN" smtClean="0"/>
              <a:t>.</a:t>
            </a:r>
            <a:r>
              <a:rPr lang="zh-CN" altLang="en-US" smtClean="0"/>
              <a:t>数据包经过了加密但</a:t>
            </a:r>
            <a:r>
              <a:rPr lang="en-US" altLang="zh-CN" smtClean="0"/>
              <a:t>IP</a:t>
            </a:r>
            <a:r>
              <a:rPr lang="zh-CN" altLang="en-US" smtClean="0"/>
              <a:t>头没有加密</a:t>
            </a:r>
            <a:r>
              <a:rPr lang="en-US" altLang="zh-CN" smtClean="0"/>
              <a:t>,</a:t>
            </a:r>
            <a:r>
              <a:rPr lang="zh-CN" altLang="en-US" smtClean="0"/>
              <a:t>因此任何标准设备或软件都可查看和使用</a:t>
            </a:r>
            <a:r>
              <a:rPr lang="en-US" altLang="zh-CN" smtClean="0"/>
              <a:t>IP</a:t>
            </a:r>
            <a:r>
              <a:rPr lang="zh-CN" altLang="en-US" smtClean="0"/>
              <a:t>头 </a:t>
            </a:r>
          </a:p>
          <a:p>
            <a:pPr lvl="2" eaLnBrk="1" hangingPunct="1"/>
            <a:r>
              <a:rPr lang="en-US" altLang="zh-CN" smtClean="0"/>
              <a:t>IP: IPsec tunnel mode </a:t>
            </a:r>
          </a:p>
          <a:p>
            <a:pPr lvl="3" eaLnBrk="1" hangingPunct="1"/>
            <a:r>
              <a:rPr lang="en-US" altLang="zh-CN" smtClean="0"/>
              <a:t>IPsec</a:t>
            </a:r>
            <a:r>
              <a:rPr lang="zh-CN" altLang="en-US" smtClean="0"/>
              <a:t>隧道模式</a:t>
            </a:r>
            <a:r>
              <a:rPr lang="en-US" altLang="zh-CN" smtClean="0"/>
              <a:t>,</a:t>
            </a:r>
            <a:r>
              <a:rPr lang="zh-CN" altLang="en-US" smtClean="0"/>
              <a:t>用于提供外网安全</a:t>
            </a:r>
            <a:r>
              <a:rPr lang="en-US" altLang="zh-CN" smtClean="0"/>
              <a:t>(</a:t>
            </a:r>
            <a:r>
              <a:rPr lang="zh-CN" altLang="en-US" smtClean="0"/>
              <a:t>包括虚拟专用网络</a:t>
            </a:r>
            <a:r>
              <a:rPr lang="en-US" altLang="zh-CN" smtClean="0"/>
              <a:t>).</a:t>
            </a:r>
            <a:r>
              <a:rPr lang="zh-CN" altLang="en-US" smtClean="0"/>
              <a:t>整个数据包</a:t>
            </a:r>
            <a:r>
              <a:rPr lang="en-US" altLang="zh-CN" smtClean="0"/>
              <a:t>(</a:t>
            </a:r>
            <a:r>
              <a:rPr lang="zh-CN" altLang="en-US" smtClean="0"/>
              <a:t>数据头和负载</a:t>
            </a:r>
            <a:r>
              <a:rPr lang="en-US" altLang="zh-CN" smtClean="0"/>
              <a:t>)</a:t>
            </a:r>
            <a:r>
              <a:rPr lang="zh-CN" altLang="en-US" smtClean="0"/>
              <a:t>都已经过加密处理且分配有新的</a:t>
            </a:r>
            <a:r>
              <a:rPr lang="en-US" altLang="zh-CN" smtClean="0"/>
              <a:t>ESP</a:t>
            </a:r>
            <a:r>
              <a:rPr lang="zh-CN" altLang="en-US" smtClean="0"/>
              <a:t>头</a:t>
            </a:r>
            <a:r>
              <a:rPr lang="en-US" altLang="zh-CN" smtClean="0"/>
              <a:t>/IP</a:t>
            </a:r>
            <a:r>
              <a:rPr lang="zh-CN" altLang="en-US" smtClean="0"/>
              <a:t>头和验证尾</a:t>
            </a:r>
            <a:r>
              <a:rPr lang="en-US" altLang="zh-CN" smtClean="0"/>
              <a:t>,</a:t>
            </a:r>
            <a:r>
              <a:rPr lang="zh-CN" altLang="en-US" smtClean="0"/>
              <a:t>从而能够隐藏受保护站点的拓扑结构 </a:t>
            </a:r>
          </a:p>
          <a:p>
            <a:pPr lvl="2" eaLnBrk="1" hangingPunct="1"/>
            <a:r>
              <a:rPr lang="en-US" altLang="zh-CN" smtClean="0"/>
              <a:t>IP: IPsec BEET mode </a:t>
            </a:r>
          </a:p>
          <a:p>
            <a:pPr lvl="3" eaLnBrk="1" hangingPunct="1"/>
            <a:r>
              <a:rPr lang="en-US" altLang="zh-CN" smtClean="0"/>
              <a:t>IPsec BEET</a:t>
            </a:r>
            <a:r>
              <a:rPr lang="zh-CN" altLang="en-US" smtClean="0"/>
              <a:t>模式 </a:t>
            </a:r>
          </a:p>
          <a:p>
            <a:pPr lvl="2" eaLnBrk="1" hangingPunct="1"/>
            <a:r>
              <a:rPr lang="en-US" altLang="zh-CN" smtClean="0"/>
              <a:t>INET: socket monitoring interface </a:t>
            </a:r>
          </a:p>
          <a:p>
            <a:pPr lvl="3" eaLnBrk="1" hangingPunct="1"/>
            <a:r>
              <a:rPr lang="en-US" altLang="zh-CN" smtClean="0"/>
              <a:t>socket</a:t>
            </a:r>
            <a:r>
              <a:rPr lang="zh-CN" altLang="en-US" smtClean="0"/>
              <a:t>监视接口</a:t>
            </a:r>
            <a:r>
              <a:rPr lang="en-US" altLang="zh-CN" smtClean="0"/>
              <a:t>,</a:t>
            </a:r>
            <a:r>
              <a:rPr lang="zh-CN" altLang="en-US" smtClean="0"/>
              <a:t>一些</a:t>
            </a:r>
            <a:r>
              <a:rPr lang="en-US" altLang="zh-CN" smtClean="0"/>
              <a:t>Linux</a:t>
            </a:r>
            <a:r>
              <a:rPr lang="zh-CN" altLang="en-US" smtClean="0"/>
              <a:t>本地工具</a:t>
            </a:r>
            <a:r>
              <a:rPr lang="en-US" altLang="zh-CN" smtClean="0"/>
              <a:t>(</a:t>
            </a:r>
            <a:r>
              <a:rPr lang="zh-CN" altLang="en-US" smtClean="0"/>
              <a:t>如</a:t>
            </a:r>
            <a:r>
              <a:rPr lang="en-US" altLang="zh-CN" smtClean="0"/>
              <a:t>:</a:t>
            </a:r>
            <a:r>
              <a:rPr lang="zh-CN" altLang="en-US" smtClean="0"/>
              <a:t>包含</a:t>
            </a:r>
            <a:r>
              <a:rPr lang="en-US" altLang="zh-CN" smtClean="0"/>
              <a:t>ss</a:t>
            </a:r>
            <a:r>
              <a:rPr lang="zh-CN" altLang="en-US" smtClean="0"/>
              <a:t>的</a:t>
            </a:r>
            <a:r>
              <a:rPr lang="en-US" altLang="zh-CN" smtClean="0"/>
              <a:t>iproute2)</a:t>
            </a:r>
            <a:r>
              <a:rPr lang="zh-CN" altLang="en-US" smtClean="0"/>
              <a:t>需要使用它 </a:t>
            </a:r>
          </a:p>
          <a:p>
            <a:pPr lvl="2" eaLnBrk="1" hangingPunct="1"/>
            <a:r>
              <a:rPr lang="en-US" altLang="zh-CN" smtClean="0"/>
              <a:t>TCP: advanced congestion control </a:t>
            </a:r>
          </a:p>
          <a:p>
            <a:pPr lvl="3" eaLnBrk="1" hangingPunct="1"/>
            <a:r>
              <a:rPr lang="zh-CN" altLang="en-US" smtClean="0"/>
              <a:t>高级拥塞控制</a:t>
            </a:r>
            <a:r>
              <a:rPr lang="en-US" altLang="zh-CN" smtClean="0"/>
              <a:t>,</a:t>
            </a:r>
            <a:r>
              <a:rPr lang="zh-CN" altLang="en-US" smtClean="0"/>
              <a:t>如果没有特殊需求</a:t>
            </a:r>
            <a:r>
              <a:rPr lang="en-US" altLang="zh-CN" smtClean="0"/>
              <a:t>(</a:t>
            </a:r>
            <a:r>
              <a:rPr lang="zh-CN" altLang="en-US" smtClean="0"/>
              <a:t>比如无线网络</a:t>
            </a:r>
            <a:r>
              <a:rPr lang="en-US" altLang="zh-CN" smtClean="0"/>
              <a:t>)</a:t>
            </a:r>
            <a:r>
              <a:rPr lang="zh-CN" altLang="en-US" smtClean="0"/>
              <a:t>就别选了</a:t>
            </a:r>
            <a:r>
              <a:rPr lang="en-US" altLang="zh-CN" smtClean="0"/>
              <a:t>,</a:t>
            </a:r>
            <a:r>
              <a:rPr lang="zh-CN" altLang="en-US" smtClean="0"/>
              <a:t>内核会自动将默认的拥塞控制设为</a:t>
            </a:r>
            <a:r>
              <a:rPr lang="en-US" altLang="zh-CN" smtClean="0"/>
              <a:t>"Cubic"</a:t>
            </a:r>
            <a:r>
              <a:rPr lang="zh-CN" altLang="en-US" smtClean="0"/>
              <a:t>并将</a:t>
            </a:r>
            <a:r>
              <a:rPr lang="en-US" altLang="zh-CN" smtClean="0"/>
              <a:t>"Reno"</a:t>
            </a:r>
            <a:r>
              <a:rPr lang="zh-CN" altLang="en-US" smtClean="0"/>
              <a:t>作为候补 </a:t>
            </a:r>
          </a:p>
          <a:p>
            <a:pPr lvl="2" eaLnBrk="1" hangingPunct="1"/>
            <a:r>
              <a:rPr lang="en-US" altLang="zh-CN" smtClean="0"/>
              <a:t>IP: Virtual Server Configuration </a:t>
            </a:r>
          </a:p>
          <a:p>
            <a:pPr lvl="3" eaLnBrk="1" hangingPunct="1"/>
            <a:r>
              <a:rPr lang="en-US" altLang="zh-CN" smtClean="0"/>
              <a:t>IP</a:t>
            </a:r>
            <a:r>
              <a:rPr lang="zh-CN" altLang="en-US" smtClean="0"/>
              <a:t>虚拟服务器允许你基于多台物理机器构建一台高性能的虚拟服务器</a:t>
            </a:r>
            <a:r>
              <a:rPr lang="en-US" altLang="zh-CN" smtClean="0"/>
              <a:t>,</a:t>
            </a:r>
            <a:r>
              <a:rPr lang="zh-CN" altLang="en-US" smtClean="0"/>
              <a:t>不玩集群就别选了 </a:t>
            </a:r>
          </a:p>
          <a:p>
            <a:pPr lvl="2" eaLnBrk="1" hangingPunct="1"/>
            <a:r>
              <a:rPr lang="en-US" altLang="zh-CN" smtClean="0"/>
              <a:t>The IPv6 protocol </a:t>
            </a:r>
          </a:p>
          <a:p>
            <a:pPr lvl="3" eaLnBrk="1" hangingPunct="1"/>
            <a:r>
              <a:rPr lang="zh-CN" altLang="en-US" smtClean="0"/>
              <a:t>你要是需要</a:t>
            </a:r>
            <a:r>
              <a:rPr lang="en-US" altLang="zh-CN" smtClean="0"/>
              <a:t>IPv6</a:t>
            </a:r>
            <a:r>
              <a:rPr lang="zh-CN" altLang="en-US" smtClean="0"/>
              <a:t>就选吧 </a:t>
            </a:r>
          </a:p>
          <a:p>
            <a:pPr lvl="2" eaLnBrk="1" hangingPunct="1"/>
            <a:r>
              <a:rPr lang="en-US" altLang="zh-CN" smtClean="0"/>
              <a:t>NetLabel subsystem support </a:t>
            </a:r>
          </a:p>
          <a:p>
            <a:pPr lvl="3" eaLnBrk="1" hangingPunct="1"/>
            <a:r>
              <a:rPr lang="en-US" altLang="zh-CN" smtClean="0"/>
              <a:t>NetLabel</a:t>
            </a:r>
            <a:r>
              <a:rPr lang="zh-CN" altLang="en-US" smtClean="0"/>
              <a:t>子系统为诸如</a:t>
            </a:r>
            <a:r>
              <a:rPr lang="en-US" altLang="zh-CN" smtClean="0"/>
              <a:t>CIPSO</a:t>
            </a:r>
            <a:r>
              <a:rPr lang="zh-CN" altLang="en-US" smtClean="0"/>
              <a:t>与</a:t>
            </a:r>
            <a:r>
              <a:rPr lang="en-US" altLang="zh-CN" smtClean="0"/>
              <a:t>RIPSO</a:t>
            </a:r>
            <a:r>
              <a:rPr lang="zh-CN" altLang="en-US" smtClean="0"/>
              <a:t>之类能够在分组信息上添加标签的协议提供支持</a:t>
            </a:r>
            <a:r>
              <a:rPr lang="en-US" altLang="zh-CN" smtClean="0"/>
              <a:t>,</a:t>
            </a:r>
            <a:r>
              <a:rPr lang="zh-CN" altLang="en-US" smtClean="0"/>
              <a:t>如果你看不懂就别选了 </a:t>
            </a:r>
          </a:p>
          <a:p>
            <a:pPr lvl="1" eaLnBrk="1" hangingPunct="1"/>
            <a:r>
              <a:rPr lang="en-US" altLang="zh-CN" smtClean="0"/>
              <a:t>Security Marking </a:t>
            </a:r>
          </a:p>
          <a:p>
            <a:pPr lvl="2" eaLnBrk="1" hangingPunct="1"/>
            <a:r>
              <a:rPr lang="zh-CN" altLang="en-US" smtClean="0"/>
              <a:t>对网络包进行安全标记</a:t>
            </a:r>
            <a:r>
              <a:rPr lang="en-US" altLang="zh-CN" smtClean="0"/>
              <a:t>,</a:t>
            </a:r>
            <a:r>
              <a:rPr lang="zh-CN" altLang="en-US" smtClean="0"/>
              <a:t>类似于</a:t>
            </a:r>
            <a:r>
              <a:rPr lang="en-US" altLang="zh-CN" smtClean="0"/>
              <a:t>nfmark,</a:t>
            </a:r>
            <a:r>
              <a:rPr lang="zh-CN" altLang="en-US" smtClean="0"/>
              <a:t>但主要是为安全目的而设计</a:t>
            </a:r>
            <a:r>
              <a:rPr lang="en-US" altLang="zh-CN" smtClean="0"/>
              <a:t>,</a:t>
            </a:r>
            <a:r>
              <a:rPr lang="zh-CN" altLang="en-US" smtClean="0"/>
              <a:t>如果你不明白的话就别选 </a:t>
            </a:r>
          </a:p>
          <a:p>
            <a:pPr lvl="1" eaLnBrk="1" hangingPunct="1"/>
            <a:r>
              <a:rPr lang="en-US" altLang="zh-CN" smtClean="0"/>
              <a:t>Network packet filtering (replaces ipchains) </a:t>
            </a:r>
          </a:p>
          <a:p>
            <a:pPr lvl="2" eaLnBrk="1" hangingPunct="1"/>
            <a:r>
              <a:rPr lang="en-US" altLang="zh-CN" smtClean="0"/>
              <a:t>Netfilter</a:t>
            </a:r>
            <a:r>
              <a:rPr lang="zh-CN" altLang="en-US" smtClean="0"/>
              <a:t>可以对数据包进行过滤和修改</a:t>
            </a:r>
            <a:r>
              <a:rPr lang="en-US" altLang="zh-CN" smtClean="0"/>
              <a:t>,</a:t>
            </a:r>
            <a:r>
              <a:rPr lang="zh-CN" altLang="en-US" smtClean="0"/>
              <a:t>可以作为防火墙</a:t>
            </a:r>
            <a:r>
              <a:rPr lang="en-US" altLang="zh-CN" smtClean="0"/>
              <a:t>("packet filter"</a:t>
            </a:r>
            <a:r>
              <a:rPr lang="zh-CN" altLang="en-US" smtClean="0"/>
              <a:t>或</a:t>
            </a:r>
            <a:r>
              <a:rPr lang="en-US" altLang="zh-CN" smtClean="0"/>
              <a:t>"proxy-based")</a:t>
            </a:r>
            <a:r>
              <a:rPr lang="zh-CN" altLang="en-US" smtClean="0"/>
              <a:t>或网关</a:t>
            </a:r>
            <a:r>
              <a:rPr lang="en-US" altLang="zh-CN" smtClean="0"/>
              <a:t>(NAT)</a:t>
            </a:r>
            <a:r>
              <a:rPr lang="zh-CN" altLang="en-US" smtClean="0"/>
              <a:t>或代理</a:t>
            </a:r>
            <a:r>
              <a:rPr lang="en-US" altLang="zh-CN" smtClean="0"/>
              <a:t>(proxy)</a:t>
            </a:r>
            <a:r>
              <a:rPr lang="zh-CN" altLang="en-US" smtClean="0"/>
              <a:t>或网桥使用</a:t>
            </a:r>
            <a:r>
              <a:rPr lang="en-US" altLang="zh-CN" smtClean="0"/>
              <a:t>.</a:t>
            </a:r>
            <a:r>
              <a:rPr lang="zh-CN" altLang="en-US" smtClean="0"/>
              <a:t>选中此选项后必须将</a:t>
            </a:r>
            <a:r>
              <a:rPr lang="en-US" altLang="zh-CN" smtClean="0"/>
              <a:t>"Fast switching"</a:t>
            </a:r>
            <a:r>
              <a:rPr lang="zh-CN" altLang="en-US" smtClean="0"/>
              <a:t>关闭</a:t>
            </a:r>
            <a:r>
              <a:rPr lang="en-US" altLang="zh-CN" smtClean="0"/>
              <a:t>,</a:t>
            </a:r>
            <a:r>
              <a:rPr lang="zh-CN" altLang="en-US" smtClean="0"/>
              <a:t>否则将前功尽弃 </a:t>
            </a:r>
          </a:p>
          <a:p>
            <a:pPr lvl="2" eaLnBrk="1" hangingPunct="1"/>
            <a:r>
              <a:rPr lang="en-US" altLang="zh-CN" smtClean="0"/>
              <a:t>Network packet filtering debugging </a:t>
            </a:r>
          </a:p>
          <a:p>
            <a:pPr lvl="3" eaLnBrk="1" hangingPunct="1"/>
            <a:r>
              <a:rPr lang="zh-CN" altLang="en-US" smtClean="0"/>
              <a:t>仅供开发者调试</a:t>
            </a:r>
            <a:r>
              <a:rPr lang="en-US" altLang="zh-CN" smtClean="0"/>
              <a:t>Netfilter</a:t>
            </a:r>
            <a:r>
              <a:rPr lang="zh-CN" altLang="en-US" smtClean="0"/>
              <a:t>使用 </a:t>
            </a:r>
          </a:p>
          <a:p>
            <a:pPr lvl="2" eaLnBrk="1" hangingPunct="1"/>
            <a:r>
              <a:rPr lang="en-US" altLang="zh-CN" smtClean="0"/>
              <a:t>Bridged IP/ARP packets filtering </a:t>
            </a:r>
          </a:p>
          <a:p>
            <a:pPr lvl="3" eaLnBrk="1" hangingPunct="1"/>
            <a:r>
              <a:rPr lang="zh-CN" altLang="en-US" smtClean="0"/>
              <a:t>如果你希望使用一个针对桥接的防火墙就打开它 </a:t>
            </a:r>
          </a:p>
          <a:p>
            <a:pPr lvl="2" eaLnBrk="1" hangingPunct="1"/>
            <a:r>
              <a:rPr lang="en-US" altLang="zh-CN" smtClean="0"/>
              <a:t>Core Netfilter Configuration </a:t>
            </a:r>
          </a:p>
          <a:p>
            <a:pPr lvl="3" eaLnBrk="1" hangingPunct="1"/>
            <a:r>
              <a:rPr lang="zh-CN" altLang="en-US" smtClean="0"/>
              <a:t>核心</a:t>
            </a:r>
            <a:r>
              <a:rPr lang="en-US" altLang="zh-CN" smtClean="0"/>
              <a:t>Netfilter</a:t>
            </a:r>
            <a:r>
              <a:rPr lang="zh-CN" altLang="en-US" smtClean="0"/>
              <a:t>配置</a:t>
            </a:r>
            <a:r>
              <a:rPr lang="en-US" altLang="zh-CN" smtClean="0"/>
              <a:t>(</a:t>
            </a:r>
            <a:r>
              <a:rPr lang="zh-CN" altLang="en-US" smtClean="0"/>
              <a:t>当包流过</a:t>
            </a:r>
            <a:r>
              <a:rPr lang="en-US" altLang="zh-CN" smtClean="0"/>
              <a:t>Chain</a:t>
            </a:r>
            <a:r>
              <a:rPr lang="zh-CN" altLang="en-US" smtClean="0"/>
              <a:t>时如果</a:t>
            </a:r>
            <a:r>
              <a:rPr lang="en-US" altLang="zh-CN" smtClean="0"/>
              <a:t>match</a:t>
            </a:r>
            <a:r>
              <a:rPr lang="zh-CN" altLang="en-US" smtClean="0"/>
              <a:t>某个规则那么将由该规则的</a:t>
            </a:r>
            <a:r>
              <a:rPr lang="en-US" altLang="zh-CN" smtClean="0"/>
              <a:t>target</a:t>
            </a:r>
            <a:r>
              <a:rPr lang="zh-CN" altLang="en-US" smtClean="0"/>
              <a:t>来处理</a:t>
            </a:r>
            <a:r>
              <a:rPr lang="en-US" altLang="zh-CN" smtClean="0"/>
              <a:t>,</a:t>
            </a:r>
            <a:r>
              <a:rPr lang="zh-CN" altLang="en-US" smtClean="0"/>
              <a:t>否则将由同一个</a:t>
            </a:r>
            <a:r>
              <a:rPr lang="en-US" altLang="zh-CN" smtClean="0"/>
              <a:t>Chain</a:t>
            </a:r>
            <a:r>
              <a:rPr lang="zh-CN" altLang="en-US" smtClean="0"/>
              <a:t>中的下一个规则进行匹配</a:t>
            </a:r>
            <a:r>
              <a:rPr lang="en-US" altLang="zh-CN" smtClean="0"/>
              <a:t>,</a:t>
            </a:r>
            <a:r>
              <a:rPr lang="zh-CN" altLang="en-US" smtClean="0"/>
              <a:t>若不</a:t>
            </a:r>
            <a:r>
              <a:rPr lang="en-US" altLang="zh-CN" smtClean="0"/>
              <a:t>match</a:t>
            </a:r>
            <a:r>
              <a:rPr lang="zh-CN" altLang="en-US" smtClean="0"/>
              <a:t>所有规则那么最终将由该</a:t>
            </a:r>
            <a:r>
              <a:rPr lang="en-US" altLang="zh-CN" smtClean="0"/>
              <a:t>Chain</a:t>
            </a:r>
            <a:r>
              <a:rPr lang="zh-CN" altLang="en-US" smtClean="0"/>
              <a:t>的</a:t>
            </a:r>
            <a:r>
              <a:rPr lang="en-US" altLang="zh-CN" smtClean="0"/>
              <a:t>policy</a:t>
            </a:r>
            <a:r>
              <a:rPr lang="zh-CN" altLang="en-US" smtClean="0"/>
              <a:t>进行处理</a:t>
            </a:r>
            <a:r>
              <a:rPr lang="en-US" altLang="zh-CN" smtClean="0"/>
              <a:t>) </a:t>
            </a:r>
          </a:p>
          <a:p>
            <a:pPr lvl="3" eaLnBrk="1" hangingPunct="1"/>
            <a:r>
              <a:rPr lang="en-US" altLang="zh-CN" smtClean="0"/>
              <a:t>Netfilter netlink interface </a:t>
            </a:r>
          </a:p>
          <a:p>
            <a:pPr lvl="4" eaLnBrk="1" hangingPunct="1"/>
            <a:r>
              <a:rPr lang="zh-CN" altLang="en-US" smtClean="0"/>
              <a:t>允许</a:t>
            </a:r>
            <a:r>
              <a:rPr lang="en-US" altLang="zh-CN" smtClean="0"/>
              <a:t>Netfilter</a:t>
            </a:r>
            <a:r>
              <a:rPr lang="zh-CN" altLang="en-US" smtClean="0"/>
              <a:t>在与用户空间通信时使用新的</a:t>
            </a:r>
            <a:r>
              <a:rPr lang="en-US" altLang="zh-CN" smtClean="0"/>
              <a:t>netlink</a:t>
            </a:r>
            <a:r>
              <a:rPr lang="zh-CN" altLang="en-US" smtClean="0"/>
              <a:t>接口</a:t>
            </a:r>
            <a:r>
              <a:rPr lang="en-US" altLang="zh-CN" smtClean="0"/>
              <a:t>.netlink Socket</a:t>
            </a:r>
            <a:r>
              <a:rPr lang="zh-CN" altLang="en-US" smtClean="0"/>
              <a:t>是</a:t>
            </a:r>
            <a:r>
              <a:rPr lang="en-US" altLang="zh-CN" smtClean="0"/>
              <a:t>Linux</a:t>
            </a:r>
            <a:r>
              <a:rPr lang="zh-CN" altLang="en-US" smtClean="0"/>
              <a:t>用户态与内核态交流的主要方法之一</a:t>
            </a:r>
            <a:r>
              <a:rPr lang="en-US" altLang="zh-CN" smtClean="0"/>
              <a:t>,</a:t>
            </a:r>
            <a:r>
              <a:rPr lang="zh-CN" altLang="en-US" smtClean="0"/>
              <a:t>且越来越被重视</a:t>
            </a:r>
            <a:r>
              <a:rPr lang="en-US" altLang="zh-CN" smtClean="0"/>
              <a:t>. </a:t>
            </a:r>
          </a:p>
          <a:p>
            <a:pPr lvl="4" eaLnBrk="1" hangingPunct="1"/>
            <a:r>
              <a:rPr lang="en-US" altLang="zh-CN" smtClean="0"/>
              <a:t>Netfilter NFQUEUE over NFNETLINK interface </a:t>
            </a:r>
          </a:p>
          <a:p>
            <a:pPr lvl="4" eaLnBrk="1" hangingPunct="1"/>
            <a:r>
              <a:rPr lang="zh-CN" altLang="en-US" smtClean="0"/>
              <a:t>通过</a:t>
            </a:r>
            <a:r>
              <a:rPr lang="en-US" altLang="zh-CN" smtClean="0"/>
              <a:t>NFNETLINK</a:t>
            </a:r>
            <a:r>
              <a:rPr lang="zh-CN" altLang="en-US" smtClean="0"/>
              <a:t>接口对包进行排队 </a:t>
            </a:r>
          </a:p>
          <a:p>
            <a:pPr lvl="3" eaLnBrk="1" hangingPunct="1"/>
            <a:r>
              <a:rPr lang="en-US" altLang="zh-CN" smtClean="0"/>
              <a:t>Netfilter LOG over NFNETLINK interface </a:t>
            </a:r>
          </a:p>
          <a:p>
            <a:pPr lvl="4" eaLnBrk="1" hangingPunct="1"/>
            <a:r>
              <a:rPr lang="zh-CN" altLang="en-US" smtClean="0"/>
              <a:t>通过</a:t>
            </a:r>
            <a:r>
              <a:rPr lang="en-US" altLang="zh-CN" smtClean="0"/>
              <a:t>NFNETLINK</a:t>
            </a:r>
            <a:r>
              <a:rPr lang="zh-CN" altLang="en-US" smtClean="0"/>
              <a:t>接口对包记录</a:t>
            </a:r>
            <a:r>
              <a:rPr lang="en-US" altLang="zh-CN" smtClean="0"/>
              <a:t>.</a:t>
            </a:r>
            <a:r>
              <a:rPr lang="zh-CN" altLang="en-US" smtClean="0"/>
              <a:t>该选项废弃了</a:t>
            </a:r>
            <a:r>
              <a:rPr lang="en-US" altLang="zh-CN" smtClean="0"/>
              <a:t>ipt_ULOG</a:t>
            </a:r>
            <a:r>
              <a:rPr lang="zh-CN" altLang="en-US" smtClean="0"/>
              <a:t>和</a:t>
            </a:r>
            <a:r>
              <a:rPr lang="en-US" altLang="zh-CN" smtClean="0"/>
              <a:t>ebg_ulog</a:t>
            </a:r>
            <a:r>
              <a:rPr lang="zh-CN" altLang="en-US" smtClean="0"/>
              <a:t>机制</a:t>
            </a:r>
            <a:r>
              <a:rPr lang="en-US" altLang="zh-CN" smtClean="0"/>
              <a:t>,</a:t>
            </a:r>
            <a:r>
              <a:rPr lang="zh-CN" altLang="en-US" smtClean="0"/>
              <a:t>并打算在将来废弃基于</a:t>
            </a:r>
            <a:r>
              <a:rPr lang="en-US" altLang="zh-CN" smtClean="0"/>
              <a:t>syslog</a:t>
            </a:r>
            <a:r>
              <a:rPr lang="zh-CN" altLang="en-US" smtClean="0"/>
              <a:t>的</a:t>
            </a:r>
            <a:r>
              <a:rPr lang="en-US" altLang="zh-CN" smtClean="0"/>
              <a:t>ipt_LOG</a:t>
            </a:r>
            <a:r>
              <a:rPr lang="zh-CN" altLang="en-US" smtClean="0"/>
              <a:t>和</a:t>
            </a:r>
            <a:r>
              <a:rPr lang="en-US" altLang="zh-CN" smtClean="0"/>
              <a:t>ip6t_LOG</a:t>
            </a:r>
            <a:r>
              <a:rPr lang="zh-CN" altLang="en-US" smtClean="0"/>
              <a:t>模块 </a:t>
            </a:r>
          </a:p>
          <a:p>
            <a:pPr lvl="2" eaLnBrk="1" hangingPunct="1"/>
            <a:r>
              <a:rPr lang="en-US" altLang="zh-CN" smtClean="0"/>
              <a:t>Layer 3 Independent Connection tracking </a:t>
            </a:r>
          </a:p>
          <a:p>
            <a:pPr lvl="3" eaLnBrk="1" hangingPunct="1"/>
            <a:r>
              <a:rPr lang="zh-CN" altLang="en-US" smtClean="0"/>
              <a:t>独立于第三层的链接跟踪</a:t>
            </a:r>
            <a:r>
              <a:rPr lang="en-US" altLang="zh-CN" smtClean="0"/>
              <a:t>,</a:t>
            </a:r>
            <a:r>
              <a:rPr lang="zh-CN" altLang="en-US" smtClean="0"/>
              <a:t>通过广义化的</a:t>
            </a:r>
            <a:r>
              <a:rPr lang="en-US" altLang="zh-CN" smtClean="0"/>
              <a:t>ip_conntrack</a:t>
            </a:r>
            <a:r>
              <a:rPr lang="zh-CN" altLang="en-US" smtClean="0"/>
              <a:t>支持其它非</a:t>
            </a:r>
            <a:r>
              <a:rPr lang="en-US" altLang="zh-CN" smtClean="0"/>
              <a:t>IP</a:t>
            </a:r>
            <a:r>
              <a:rPr lang="zh-CN" altLang="en-US" smtClean="0"/>
              <a:t>协议的第三层协议 </a:t>
            </a:r>
          </a:p>
          <a:p>
            <a:pPr lvl="2" eaLnBrk="1" hangingPunct="1"/>
            <a:r>
              <a:rPr lang="en-US" altLang="zh-CN" smtClean="0"/>
              <a:t>Netfilter Xtables support </a:t>
            </a:r>
          </a:p>
          <a:p>
            <a:pPr lvl="3" eaLnBrk="1" hangingPunct="1"/>
            <a:r>
              <a:rPr lang="zh-CN" altLang="en-US" smtClean="0"/>
              <a:t>如果你打算使用</a:t>
            </a:r>
            <a:r>
              <a:rPr lang="en-US" altLang="zh-CN" smtClean="0"/>
              <a:t>ip_tables,ip6_tables,arp_tables</a:t>
            </a:r>
            <a:r>
              <a:rPr lang="zh-CN" altLang="en-US" smtClean="0"/>
              <a:t>之一就必须选上 </a:t>
            </a:r>
          </a:p>
          <a:p>
            <a:pPr lvl="3" eaLnBrk="1" hangingPunct="1"/>
            <a:r>
              <a:rPr lang="en-US" altLang="zh-CN" smtClean="0"/>
              <a:t>"CLASSIFY" target support </a:t>
            </a:r>
          </a:p>
          <a:p>
            <a:pPr lvl="4" eaLnBrk="1" hangingPunct="1"/>
            <a:r>
              <a:rPr lang="zh-CN" altLang="en-US" smtClean="0"/>
              <a:t>允许为包设置优先级</a:t>
            </a:r>
            <a:r>
              <a:rPr lang="en-US" altLang="zh-CN" smtClean="0"/>
              <a:t>,</a:t>
            </a:r>
            <a:r>
              <a:rPr lang="zh-CN" altLang="en-US" smtClean="0"/>
              <a:t>一些排队规则</a:t>
            </a:r>
            <a:r>
              <a:rPr lang="en-US" altLang="zh-CN" smtClean="0"/>
              <a:t>(atm,cbq,dsmark,pfifo_fast,htb,prio)</a:t>
            </a:r>
            <a:r>
              <a:rPr lang="zh-CN" altLang="en-US" smtClean="0"/>
              <a:t>需要使用它 </a:t>
            </a:r>
          </a:p>
          <a:p>
            <a:pPr lvl="3" eaLnBrk="1" hangingPunct="1"/>
            <a:r>
              <a:rPr lang="en-US" altLang="zh-CN" smtClean="0"/>
              <a:t>"CONNMARK" target support </a:t>
            </a:r>
          </a:p>
          <a:p>
            <a:pPr lvl="4" eaLnBrk="1" hangingPunct="1"/>
            <a:r>
              <a:rPr lang="zh-CN" altLang="en-US" smtClean="0"/>
              <a:t>类似于</a:t>
            </a:r>
            <a:r>
              <a:rPr lang="en-US" altLang="zh-CN" smtClean="0"/>
              <a:t>"MARK",</a:t>
            </a:r>
            <a:r>
              <a:rPr lang="zh-CN" altLang="en-US" smtClean="0"/>
              <a:t>但影响的是连接标记的值 </a:t>
            </a:r>
          </a:p>
          <a:p>
            <a:pPr lvl="3" eaLnBrk="1" hangingPunct="1"/>
            <a:r>
              <a:rPr lang="en-US" altLang="zh-CN" smtClean="0"/>
              <a:t>"DSCP" target support </a:t>
            </a:r>
          </a:p>
          <a:p>
            <a:pPr lvl="4" eaLnBrk="1" hangingPunct="1"/>
            <a:r>
              <a:rPr lang="zh-CN" altLang="en-US" smtClean="0"/>
              <a:t>允许对</a:t>
            </a:r>
            <a:r>
              <a:rPr lang="en-US" altLang="zh-CN" smtClean="0"/>
              <a:t>ip</a:t>
            </a:r>
            <a:r>
              <a:rPr lang="zh-CN" altLang="en-US" smtClean="0"/>
              <a:t>包头部的</a:t>
            </a:r>
            <a:r>
              <a:rPr lang="en-US" altLang="zh-CN" smtClean="0"/>
              <a:t>DSCP(Differentiated Services Codepoint)</a:t>
            </a:r>
            <a:r>
              <a:rPr lang="zh-CN" altLang="en-US" smtClean="0"/>
              <a:t>字段进行修改</a:t>
            </a:r>
            <a:r>
              <a:rPr lang="en-US" altLang="zh-CN" smtClean="0"/>
              <a:t>,</a:t>
            </a:r>
            <a:r>
              <a:rPr lang="zh-CN" altLang="en-US" smtClean="0"/>
              <a:t>该字段常用于</a:t>
            </a:r>
            <a:r>
              <a:rPr lang="en-US" altLang="zh-CN" smtClean="0"/>
              <a:t>Qos </a:t>
            </a:r>
          </a:p>
          <a:p>
            <a:pPr lvl="3" eaLnBrk="1" hangingPunct="1"/>
            <a:r>
              <a:rPr lang="en-US" altLang="zh-CN" smtClean="0"/>
              <a:t>"MARK" target support </a:t>
            </a:r>
          </a:p>
          <a:p>
            <a:pPr lvl="4" eaLnBrk="1" hangingPunct="1"/>
            <a:r>
              <a:rPr lang="zh-CN" altLang="en-US" smtClean="0"/>
              <a:t>允许对包进行标记</a:t>
            </a:r>
            <a:r>
              <a:rPr lang="en-US" altLang="zh-CN" smtClean="0"/>
              <a:t>(</a:t>
            </a:r>
            <a:r>
              <a:rPr lang="zh-CN" altLang="en-US" smtClean="0"/>
              <a:t>通常配合</a:t>
            </a:r>
            <a:r>
              <a:rPr lang="en-US" altLang="zh-CN" smtClean="0"/>
              <a:t>ip</a:t>
            </a:r>
            <a:r>
              <a:rPr lang="zh-CN" altLang="en-US" smtClean="0"/>
              <a:t>命令使用</a:t>
            </a:r>
            <a:r>
              <a:rPr lang="en-US" altLang="zh-CN" smtClean="0"/>
              <a:t>),</a:t>
            </a:r>
            <a:r>
              <a:rPr lang="zh-CN" altLang="en-US" smtClean="0"/>
              <a:t>这样就可以改变路由策略或者被其它子系统用来改变其行为 </a:t>
            </a:r>
          </a:p>
          <a:p>
            <a:pPr lvl="3" eaLnBrk="1" hangingPunct="1"/>
            <a:r>
              <a:rPr lang="en-US" altLang="zh-CN" smtClean="0"/>
              <a:t>"NFQUEUE" target Support </a:t>
            </a:r>
          </a:p>
          <a:p>
            <a:pPr lvl="4" eaLnBrk="1" hangingPunct="1"/>
            <a:r>
              <a:rPr lang="zh-CN" altLang="en-US" smtClean="0"/>
              <a:t>用于替代老旧的</a:t>
            </a:r>
            <a:r>
              <a:rPr lang="en-US" altLang="zh-CN" smtClean="0"/>
              <a:t>QUEUE(iptables</a:t>
            </a:r>
            <a:r>
              <a:rPr lang="zh-CN" altLang="en-US" smtClean="0"/>
              <a:t>内建的</a:t>
            </a:r>
            <a:r>
              <a:rPr lang="en-US" altLang="zh-CN" smtClean="0"/>
              <a:t>target</a:t>
            </a:r>
            <a:r>
              <a:rPr lang="zh-CN" altLang="en-US" smtClean="0"/>
              <a:t>之一</a:t>
            </a:r>
            <a:r>
              <a:rPr lang="en-US" altLang="zh-CN" smtClean="0"/>
              <a:t>),</a:t>
            </a:r>
            <a:r>
              <a:rPr lang="zh-CN" altLang="en-US" smtClean="0"/>
              <a:t>因为</a:t>
            </a:r>
            <a:r>
              <a:rPr lang="en-US" altLang="zh-CN" smtClean="0"/>
              <a:t>NFQUEUE</a:t>
            </a:r>
            <a:r>
              <a:rPr lang="zh-CN" altLang="en-US" smtClean="0"/>
              <a:t>能支持最多</a:t>
            </a:r>
            <a:r>
              <a:rPr lang="en-US" altLang="zh-CN" smtClean="0"/>
              <a:t>65535</a:t>
            </a:r>
            <a:r>
              <a:rPr lang="zh-CN" altLang="en-US" smtClean="0"/>
              <a:t>个队列</a:t>
            </a:r>
            <a:r>
              <a:rPr lang="en-US" altLang="zh-CN" smtClean="0"/>
              <a:t>,</a:t>
            </a:r>
            <a:r>
              <a:rPr lang="zh-CN" altLang="en-US" smtClean="0"/>
              <a:t>而</a:t>
            </a:r>
            <a:r>
              <a:rPr lang="en-US" altLang="zh-CN" smtClean="0"/>
              <a:t>QUEUE</a:t>
            </a:r>
            <a:r>
              <a:rPr lang="zh-CN" altLang="en-US" smtClean="0"/>
              <a:t>只能支持一个 </a:t>
            </a:r>
          </a:p>
          <a:p>
            <a:pPr lvl="3" eaLnBrk="1" hangingPunct="1"/>
            <a:r>
              <a:rPr lang="en-US" altLang="zh-CN" smtClean="0"/>
              <a:t>"NOTRACK" target support </a:t>
            </a:r>
          </a:p>
          <a:p>
            <a:pPr lvl="4" eaLnBrk="1" hangingPunct="1"/>
            <a:r>
              <a:rPr lang="zh-CN" altLang="en-US" smtClean="0"/>
              <a:t>允许规则指定哪些包不进入链接跟踪</a:t>
            </a:r>
            <a:r>
              <a:rPr lang="en-US" altLang="zh-CN" smtClean="0"/>
              <a:t>/NAT</a:t>
            </a:r>
            <a:r>
              <a:rPr lang="zh-CN" altLang="en-US" smtClean="0"/>
              <a:t>子系统 </a:t>
            </a:r>
          </a:p>
          <a:p>
            <a:pPr lvl="3" eaLnBrk="1" hangingPunct="1"/>
            <a:r>
              <a:rPr lang="en-US" altLang="zh-CN" smtClean="0"/>
              <a:t>"SECMARK" target support </a:t>
            </a:r>
          </a:p>
          <a:p>
            <a:pPr lvl="4" eaLnBrk="1" hangingPunct="1"/>
            <a:r>
              <a:rPr lang="zh-CN" altLang="en-US" smtClean="0"/>
              <a:t>允许对包进行安全标记</a:t>
            </a:r>
            <a:r>
              <a:rPr lang="en-US" altLang="zh-CN" smtClean="0"/>
              <a:t>,</a:t>
            </a:r>
            <a:r>
              <a:rPr lang="zh-CN" altLang="en-US" smtClean="0"/>
              <a:t>用于安全子系统 </a:t>
            </a:r>
          </a:p>
          <a:p>
            <a:pPr lvl="3" eaLnBrk="1" hangingPunct="1"/>
            <a:r>
              <a:rPr lang="en-US" altLang="zh-CN" smtClean="0"/>
              <a:t>"CONNSECMARK" target support </a:t>
            </a:r>
          </a:p>
          <a:p>
            <a:pPr lvl="4" eaLnBrk="1" hangingPunct="1"/>
            <a:r>
              <a:rPr lang="zh-CN" altLang="en-US" smtClean="0"/>
              <a:t>针对链接进行安全标记</a:t>
            </a:r>
            <a:r>
              <a:rPr lang="en-US" altLang="zh-CN" smtClean="0"/>
              <a:t>,</a:t>
            </a:r>
            <a:r>
              <a:rPr lang="zh-CN" altLang="en-US" smtClean="0"/>
              <a:t>同时还会将连接上的标记还原到包上</a:t>
            </a:r>
            <a:r>
              <a:rPr lang="en-US" altLang="zh-CN" smtClean="0"/>
              <a:t>(</a:t>
            </a:r>
            <a:r>
              <a:rPr lang="zh-CN" altLang="en-US" smtClean="0"/>
              <a:t>如果链接中的包尚未进行安全标记</a:t>
            </a:r>
            <a:r>
              <a:rPr lang="en-US" altLang="zh-CN" smtClean="0"/>
              <a:t>),</a:t>
            </a:r>
            <a:r>
              <a:rPr lang="zh-CN" altLang="en-US" smtClean="0"/>
              <a:t>通常与</a:t>
            </a:r>
            <a:r>
              <a:rPr lang="en-US" altLang="zh-CN" smtClean="0"/>
              <a:t>SECMARK target</a:t>
            </a:r>
            <a:r>
              <a:rPr lang="zh-CN" altLang="en-US" smtClean="0"/>
              <a:t>联合使用 </a:t>
            </a:r>
          </a:p>
          <a:p>
            <a:pPr lvl="3" eaLnBrk="1" hangingPunct="1"/>
            <a:r>
              <a:rPr lang="en-US" altLang="zh-CN" smtClean="0"/>
              <a:t>"comment" match support </a:t>
            </a:r>
          </a:p>
          <a:p>
            <a:pPr lvl="4" eaLnBrk="1" hangingPunct="1"/>
            <a:r>
              <a:rPr lang="zh-CN" altLang="en-US" smtClean="0"/>
              <a:t>允许你在</a:t>
            </a:r>
            <a:r>
              <a:rPr lang="en-US" altLang="zh-CN" smtClean="0"/>
              <a:t>iptables</a:t>
            </a:r>
            <a:r>
              <a:rPr lang="zh-CN" altLang="en-US" smtClean="0"/>
              <a:t>规则集中加入注释 </a:t>
            </a:r>
          </a:p>
          <a:p>
            <a:pPr lvl="3" eaLnBrk="1" hangingPunct="1"/>
            <a:r>
              <a:rPr lang="en-US" altLang="zh-CN" smtClean="0"/>
              <a:t>"connbytes" per-connection counter match support </a:t>
            </a:r>
          </a:p>
          <a:p>
            <a:pPr lvl="4" eaLnBrk="1" hangingPunct="1"/>
            <a:r>
              <a:rPr lang="zh-CN" altLang="en-US" smtClean="0"/>
              <a:t>允许针对单个连接内部每个方向</a:t>
            </a:r>
            <a:r>
              <a:rPr lang="en-US" altLang="zh-CN" smtClean="0"/>
              <a:t>(</a:t>
            </a:r>
            <a:r>
              <a:rPr lang="zh-CN" altLang="en-US" smtClean="0"/>
              <a:t>进</a:t>
            </a:r>
            <a:r>
              <a:rPr lang="en-US" altLang="zh-CN" smtClean="0"/>
              <a:t>/</a:t>
            </a:r>
            <a:r>
              <a:rPr lang="zh-CN" altLang="en-US" smtClean="0"/>
              <a:t>出</a:t>
            </a:r>
            <a:r>
              <a:rPr lang="en-US" altLang="zh-CN" smtClean="0"/>
              <a:t>)</a:t>
            </a:r>
            <a:r>
              <a:rPr lang="zh-CN" altLang="en-US" smtClean="0"/>
              <a:t>匹配已经传送的字节数</a:t>
            </a:r>
            <a:r>
              <a:rPr lang="en-US" altLang="zh-CN" smtClean="0"/>
              <a:t>/</a:t>
            </a:r>
            <a:r>
              <a:rPr lang="zh-CN" altLang="en-US" smtClean="0"/>
              <a:t>包数 </a:t>
            </a:r>
          </a:p>
          <a:p>
            <a:pPr lvl="3" eaLnBrk="1" hangingPunct="1"/>
            <a:r>
              <a:rPr lang="en-US" altLang="zh-CN" smtClean="0"/>
              <a:t>"connmark" connection mark match support </a:t>
            </a:r>
          </a:p>
          <a:p>
            <a:pPr lvl="4" eaLnBrk="1" hangingPunct="1"/>
            <a:r>
              <a:rPr lang="zh-CN" altLang="en-US" smtClean="0"/>
              <a:t>允许针对每个会话匹配先前由</a:t>
            </a:r>
            <a:r>
              <a:rPr lang="en-US" altLang="zh-CN" smtClean="0"/>
              <a:t>"CONNMARK"</a:t>
            </a:r>
            <a:r>
              <a:rPr lang="zh-CN" altLang="en-US" smtClean="0"/>
              <a:t>设置的标记值 </a:t>
            </a:r>
          </a:p>
          <a:p>
            <a:pPr lvl="3" eaLnBrk="1" hangingPunct="1"/>
            <a:r>
              <a:rPr lang="en-US" altLang="zh-CN" smtClean="0"/>
              <a:t>"conntrack" connection tracking match support </a:t>
            </a:r>
          </a:p>
          <a:p>
            <a:pPr lvl="4" eaLnBrk="1" hangingPunct="1"/>
            <a:r>
              <a:rPr lang="zh-CN" altLang="en-US" smtClean="0"/>
              <a:t>连接跟踪匹配</a:t>
            </a:r>
            <a:r>
              <a:rPr lang="en-US" altLang="zh-CN" smtClean="0"/>
              <a:t>,</a:t>
            </a:r>
            <a:r>
              <a:rPr lang="zh-CN" altLang="en-US" smtClean="0"/>
              <a:t>是</a:t>
            </a:r>
            <a:r>
              <a:rPr lang="en-US" altLang="zh-CN" smtClean="0"/>
              <a:t>"state"</a:t>
            </a:r>
            <a:r>
              <a:rPr lang="zh-CN" altLang="en-US" smtClean="0"/>
              <a:t>的超集</a:t>
            </a:r>
            <a:r>
              <a:rPr lang="en-US" altLang="zh-CN" smtClean="0"/>
              <a:t>,</a:t>
            </a:r>
            <a:r>
              <a:rPr lang="zh-CN" altLang="en-US" smtClean="0"/>
              <a:t>它允许额外的链接跟踪信息</a:t>
            </a:r>
            <a:r>
              <a:rPr lang="en-US" altLang="zh-CN" smtClean="0"/>
              <a:t>,</a:t>
            </a:r>
            <a:r>
              <a:rPr lang="zh-CN" altLang="en-US" smtClean="0"/>
              <a:t>在需要设置一些复杂的规则</a:t>
            </a:r>
            <a:r>
              <a:rPr lang="en-US" altLang="zh-CN" smtClean="0"/>
              <a:t>(</a:t>
            </a:r>
            <a:r>
              <a:rPr lang="zh-CN" altLang="en-US" smtClean="0"/>
              <a:t>比如网关</a:t>
            </a:r>
            <a:r>
              <a:rPr lang="en-US" altLang="zh-CN" smtClean="0"/>
              <a:t>)</a:t>
            </a:r>
            <a:r>
              <a:rPr lang="zh-CN" altLang="en-US" smtClean="0"/>
              <a:t>时很有用 </a:t>
            </a:r>
          </a:p>
          <a:p>
            <a:pPr lvl="3" eaLnBrk="1" hangingPunct="1"/>
            <a:r>
              <a:rPr lang="en-US" altLang="zh-CN" smtClean="0"/>
              <a:t>"DCCP" protocol match support </a:t>
            </a:r>
          </a:p>
          <a:p>
            <a:pPr lvl="4" eaLnBrk="1" hangingPunct="1"/>
            <a:r>
              <a:rPr lang="en-US" altLang="zh-CN" smtClean="0"/>
              <a:t>DCCP</a:t>
            </a:r>
            <a:r>
              <a:rPr lang="zh-CN" altLang="en-US" smtClean="0"/>
              <a:t>是打算取代</a:t>
            </a:r>
            <a:r>
              <a:rPr lang="en-US" altLang="zh-CN" smtClean="0"/>
              <a:t>UDP</a:t>
            </a:r>
            <a:r>
              <a:rPr lang="zh-CN" altLang="en-US" smtClean="0"/>
              <a:t>的新传输协议</a:t>
            </a:r>
            <a:r>
              <a:rPr lang="en-US" altLang="zh-CN" smtClean="0"/>
              <a:t>,</a:t>
            </a:r>
            <a:r>
              <a:rPr lang="zh-CN" altLang="en-US" smtClean="0"/>
              <a:t>它在</a:t>
            </a:r>
            <a:r>
              <a:rPr lang="en-US" altLang="zh-CN" smtClean="0"/>
              <a:t>UDP</a:t>
            </a:r>
            <a:r>
              <a:rPr lang="zh-CN" altLang="en-US" smtClean="0"/>
              <a:t>的基础上增加了流控和拥塞控制机制</a:t>
            </a:r>
            <a:r>
              <a:rPr lang="en-US" altLang="zh-CN" smtClean="0"/>
              <a:t>,</a:t>
            </a:r>
            <a:r>
              <a:rPr lang="zh-CN" altLang="en-US" smtClean="0"/>
              <a:t>面向实时业务 </a:t>
            </a:r>
          </a:p>
          <a:p>
            <a:pPr lvl="3" eaLnBrk="1" hangingPunct="1"/>
            <a:r>
              <a:rPr lang="en-US" altLang="zh-CN" smtClean="0"/>
              <a:t>"DSCP" match support </a:t>
            </a:r>
          </a:p>
          <a:p>
            <a:pPr lvl="4" eaLnBrk="1" hangingPunct="1"/>
            <a:r>
              <a:rPr lang="zh-CN" altLang="en-US" smtClean="0"/>
              <a:t>允许对</a:t>
            </a:r>
            <a:r>
              <a:rPr lang="en-US" altLang="zh-CN" smtClean="0"/>
              <a:t>IP</a:t>
            </a:r>
            <a:r>
              <a:rPr lang="zh-CN" altLang="en-US" smtClean="0"/>
              <a:t>包头的</a:t>
            </a:r>
            <a:r>
              <a:rPr lang="en-US" altLang="zh-CN" smtClean="0"/>
              <a:t>DSCP</a:t>
            </a:r>
            <a:r>
              <a:rPr lang="zh-CN" altLang="en-US" smtClean="0"/>
              <a:t>字段进行匹配 </a:t>
            </a:r>
          </a:p>
          <a:p>
            <a:pPr lvl="3" eaLnBrk="1" hangingPunct="1"/>
            <a:r>
              <a:rPr lang="en-US" altLang="zh-CN" smtClean="0"/>
              <a:t>"ESP" match support </a:t>
            </a:r>
          </a:p>
          <a:p>
            <a:pPr lvl="4" eaLnBrk="1" hangingPunct="1"/>
            <a:r>
              <a:rPr lang="zh-CN" altLang="en-US" smtClean="0"/>
              <a:t>允许对</a:t>
            </a:r>
            <a:r>
              <a:rPr lang="en-US" altLang="zh-CN" smtClean="0"/>
              <a:t>IPSec</a:t>
            </a:r>
            <a:r>
              <a:rPr lang="zh-CN" altLang="en-US" smtClean="0"/>
              <a:t>包中的</a:t>
            </a:r>
            <a:r>
              <a:rPr lang="en-US" altLang="zh-CN" smtClean="0"/>
              <a:t>ESP</a:t>
            </a:r>
            <a:r>
              <a:rPr lang="zh-CN" altLang="en-US" smtClean="0"/>
              <a:t>头进行匹配</a:t>
            </a:r>
            <a:r>
              <a:rPr lang="en-US" altLang="zh-CN" smtClean="0"/>
              <a:t>,</a:t>
            </a:r>
            <a:r>
              <a:rPr lang="zh-CN" altLang="en-US" smtClean="0"/>
              <a:t>使用</a:t>
            </a:r>
            <a:r>
              <a:rPr lang="en-US" altLang="zh-CN" smtClean="0"/>
              <a:t>IPsec</a:t>
            </a:r>
            <a:r>
              <a:rPr lang="zh-CN" altLang="en-US" smtClean="0"/>
              <a:t>的话就选上吧 </a:t>
            </a:r>
          </a:p>
          <a:p>
            <a:pPr lvl="3" eaLnBrk="1" hangingPunct="1"/>
            <a:r>
              <a:rPr lang="en-US" altLang="zh-CN" smtClean="0"/>
              <a:t>"helper" match support </a:t>
            </a:r>
          </a:p>
          <a:p>
            <a:pPr lvl="4" eaLnBrk="1" hangingPunct="1"/>
            <a:r>
              <a:rPr lang="zh-CN" altLang="en-US" smtClean="0"/>
              <a:t>加载特定协议的连接跟踪辅助模块</a:t>
            </a:r>
            <a:r>
              <a:rPr lang="en-US" altLang="zh-CN" smtClean="0"/>
              <a:t>,</a:t>
            </a:r>
            <a:r>
              <a:rPr lang="zh-CN" altLang="en-US" smtClean="0"/>
              <a:t>由该模块过滤所跟踪的连接类型的包</a:t>
            </a:r>
            <a:r>
              <a:rPr lang="en-US" altLang="zh-CN" smtClean="0"/>
              <a:t>,</a:t>
            </a:r>
            <a:r>
              <a:rPr lang="zh-CN" altLang="en-US" smtClean="0"/>
              <a:t>比如</a:t>
            </a:r>
            <a:r>
              <a:rPr lang="en-US" altLang="zh-CN" smtClean="0"/>
              <a:t>ip_conntrack_ftp</a:t>
            </a:r>
            <a:r>
              <a:rPr lang="zh-CN" altLang="en-US" smtClean="0"/>
              <a:t>模块 </a:t>
            </a:r>
          </a:p>
          <a:p>
            <a:pPr lvl="3" eaLnBrk="1" hangingPunct="1"/>
            <a:r>
              <a:rPr lang="en-US" altLang="zh-CN" smtClean="0"/>
              <a:t>"length" match support </a:t>
            </a:r>
          </a:p>
          <a:p>
            <a:pPr lvl="4" eaLnBrk="1" hangingPunct="1"/>
            <a:r>
              <a:rPr lang="zh-CN" altLang="en-US" smtClean="0"/>
              <a:t>允许对包的长度进行匹配 </a:t>
            </a:r>
          </a:p>
          <a:p>
            <a:pPr lvl="3" eaLnBrk="1" hangingPunct="1"/>
            <a:r>
              <a:rPr lang="en-US" altLang="zh-CN" smtClean="0"/>
              <a:t>"limit" match support </a:t>
            </a:r>
          </a:p>
          <a:p>
            <a:pPr lvl="4" eaLnBrk="1" hangingPunct="1"/>
            <a:r>
              <a:rPr lang="zh-CN" altLang="en-US" smtClean="0"/>
              <a:t>允许根据包的进出速率进行规则匹配</a:t>
            </a:r>
            <a:r>
              <a:rPr lang="en-US" altLang="zh-CN" smtClean="0"/>
              <a:t>,</a:t>
            </a:r>
            <a:r>
              <a:rPr lang="zh-CN" altLang="en-US" smtClean="0"/>
              <a:t>常和</a:t>
            </a:r>
            <a:r>
              <a:rPr lang="en-US" altLang="zh-CN" smtClean="0"/>
              <a:t>"LOG target"</a:t>
            </a:r>
            <a:r>
              <a:rPr lang="zh-CN" altLang="en-US" smtClean="0"/>
              <a:t>配合使用以抵抗某些</a:t>
            </a:r>
            <a:r>
              <a:rPr lang="en-US" altLang="zh-CN" smtClean="0"/>
              <a:t>Dos</a:t>
            </a:r>
            <a:r>
              <a:rPr lang="zh-CN" altLang="en-US" smtClean="0"/>
              <a:t>攻击 </a:t>
            </a:r>
          </a:p>
          <a:p>
            <a:pPr lvl="3" eaLnBrk="1" hangingPunct="1"/>
            <a:r>
              <a:rPr lang="en-US" altLang="zh-CN" smtClean="0"/>
              <a:t>"mac" address match support </a:t>
            </a:r>
          </a:p>
          <a:p>
            <a:pPr lvl="4" eaLnBrk="1" hangingPunct="1"/>
            <a:r>
              <a:rPr lang="zh-CN" altLang="en-US" smtClean="0"/>
              <a:t>允许根据以太网的</a:t>
            </a:r>
            <a:r>
              <a:rPr lang="en-US" altLang="zh-CN" smtClean="0"/>
              <a:t>MAC</a:t>
            </a:r>
            <a:r>
              <a:rPr lang="zh-CN" altLang="en-US" smtClean="0"/>
              <a:t>进行匹配</a:t>
            </a:r>
            <a:r>
              <a:rPr lang="en-US" altLang="zh-CN" smtClean="0"/>
              <a:t>,</a:t>
            </a:r>
            <a:r>
              <a:rPr lang="zh-CN" altLang="en-US" smtClean="0"/>
              <a:t>常用于无线网络环境 </a:t>
            </a:r>
          </a:p>
          <a:p>
            <a:pPr lvl="3" eaLnBrk="1" hangingPunct="1"/>
            <a:r>
              <a:rPr lang="en-US" altLang="zh-CN" smtClean="0"/>
              <a:t>"mark" match support </a:t>
            </a:r>
          </a:p>
          <a:p>
            <a:pPr lvl="4" eaLnBrk="1" hangingPunct="1"/>
            <a:r>
              <a:rPr lang="zh-CN" altLang="en-US" smtClean="0"/>
              <a:t>允许对先前由</a:t>
            </a:r>
            <a:r>
              <a:rPr lang="en-US" altLang="zh-CN" smtClean="0"/>
              <a:t>"MARK"</a:t>
            </a:r>
            <a:r>
              <a:rPr lang="zh-CN" altLang="en-US" smtClean="0"/>
              <a:t>标记的特定标记值进行匹配 </a:t>
            </a:r>
          </a:p>
          <a:p>
            <a:pPr lvl="3" eaLnBrk="1" hangingPunct="1"/>
            <a:r>
              <a:rPr lang="en-US" altLang="zh-CN" smtClean="0"/>
              <a:t>IPsec "policy" match support </a:t>
            </a:r>
          </a:p>
          <a:p>
            <a:pPr lvl="4" eaLnBrk="1" hangingPunct="1"/>
            <a:r>
              <a:rPr lang="zh-CN" altLang="en-US" smtClean="0"/>
              <a:t>使用</a:t>
            </a:r>
            <a:r>
              <a:rPr lang="en-US" altLang="zh-CN" smtClean="0"/>
              <a:t>IPsec</a:t>
            </a:r>
            <a:r>
              <a:rPr lang="zh-CN" altLang="en-US" smtClean="0"/>
              <a:t>就选上吧 </a:t>
            </a:r>
          </a:p>
          <a:p>
            <a:pPr lvl="3" eaLnBrk="1" hangingPunct="1"/>
            <a:r>
              <a:rPr lang="en-US" altLang="zh-CN" smtClean="0"/>
              <a:t>Multiple port match support </a:t>
            </a:r>
          </a:p>
          <a:p>
            <a:pPr lvl="4" eaLnBrk="1" hangingPunct="1"/>
            <a:r>
              <a:rPr lang="zh-CN" altLang="en-US" smtClean="0"/>
              <a:t>允许对</a:t>
            </a:r>
            <a:r>
              <a:rPr lang="en-US" altLang="zh-CN" smtClean="0"/>
              <a:t>TCP</a:t>
            </a:r>
            <a:r>
              <a:rPr lang="zh-CN" altLang="en-US" smtClean="0"/>
              <a:t>或</a:t>
            </a:r>
            <a:r>
              <a:rPr lang="en-US" altLang="zh-CN" smtClean="0"/>
              <a:t>UDP</a:t>
            </a:r>
            <a:r>
              <a:rPr lang="zh-CN" altLang="en-US" smtClean="0"/>
              <a:t>包同时匹配多个端口</a:t>
            </a:r>
            <a:r>
              <a:rPr lang="en-US" altLang="zh-CN" smtClean="0"/>
              <a:t>(</a:t>
            </a:r>
            <a:r>
              <a:rPr lang="zh-CN" altLang="en-US" smtClean="0"/>
              <a:t>通常情况下只能匹配一个端口</a:t>
            </a:r>
            <a:r>
              <a:rPr lang="en-US" altLang="zh-CN" smtClean="0"/>
              <a:t>) </a:t>
            </a:r>
          </a:p>
          <a:p>
            <a:pPr lvl="3" eaLnBrk="1" hangingPunct="1"/>
            <a:r>
              <a:rPr lang="en-US" altLang="zh-CN" smtClean="0"/>
              <a:t>"physdev" match support </a:t>
            </a:r>
          </a:p>
          <a:p>
            <a:pPr lvl="4" eaLnBrk="1" hangingPunct="1"/>
            <a:r>
              <a:rPr lang="zh-CN" altLang="en-US" smtClean="0"/>
              <a:t>允许对到达的或将要离开的物理桥端口进行匹配 </a:t>
            </a:r>
          </a:p>
          <a:p>
            <a:pPr lvl="3" eaLnBrk="1" hangingPunct="1"/>
            <a:r>
              <a:rPr lang="en-US" altLang="zh-CN" smtClean="0"/>
              <a:t>"pkttype" packet type match support </a:t>
            </a:r>
          </a:p>
          <a:p>
            <a:pPr lvl="4" eaLnBrk="1" hangingPunct="1"/>
            <a:r>
              <a:rPr lang="zh-CN" altLang="en-US" smtClean="0"/>
              <a:t>允许对封包目的地址类别</a:t>
            </a:r>
            <a:r>
              <a:rPr lang="en-US" altLang="zh-CN" smtClean="0"/>
              <a:t>(</a:t>
            </a:r>
            <a:r>
              <a:rPr lang="zh-CN" altLang="en-US" smtClean="0"/>
              <a:t>广播</a:t>
            </a:r>
            <a:r>
              <a:rPr lang="en-US" altLang="zh-CN" smtClean="0"/>
              <a:t>/</a:t>
            </a:r>
            <a:r>
              <a:rPr lang="zh-CN" altLang="en-US" smtClean="0"/>
              <a:t>群播</a:t>
            </a:r>
            <a:r>
              <a:rPr lang="en-US" altLang="zh-CN" smtClean="0"/>
              <a:t>/</a:t>
            </a:r>
            <a:r>
              <a:rPr lang="zh-CN" altLang="en-US" smtClean="0"/>
              <a:t>直播</a:t>
            </a:r>
            <a:r>
              <a:rPr lang="en-US" altLang="zh-CN" smtClean="0"/>
              <a:t>)</a:t>
            </a:r>
            <a:r>
              <a:rPr lang="zh-CN" altLang="en-US" smtClean="0"/>
              <a:t>进行匹配 </a:t>
            </a:r>
          </a:p>
          <a:p>
            <a:pPr lvl="3" eaLnBrk="1" hangingPunct="1"/>
            <a:r>
              <a:rPr lang="en-US" altLang="zh-CN" smtClean="0"/>
              <a:t>"quota" match support </a:t>
            </a:r>
          </a:p>
          <a:p>
            <a:pPr lvl="4" eaLnBrk="1" hangingPunct="1"/>
            <a:r>
              <a:rPr lang="zh-CN" altLang="en-US" smtClean="0"/>
              <a:t>允许对总字节数的限额值进行匹配 </a:t>
            </a:r>
          </a:p>
          <a:p>
            <a:pPr lvl="3" eaLnBrk="1" hangingPunct="1"/>
            <a:r>
              <a:rPr lang="en-US" altLang="zh-CN" smtClean="0"/>
              <a:t>"realm" match support </a:t>
            </a:r>
          </a:p>
          <a:p>
            <a:pPr lvl="4" eaLnBrk="1" hangingPunct="1"/>
            <a:r>
              <a:rPr lang="zh-CN" altLang="en-US" smtClean="0"/>
              <a:t>允许对</a:t>
            </a:r>
            <a:r>
              <a:rPr lang="en-US" altLang="zh-CN" smtClean="0"/>
              <a:t>iptables</a:t>
            </a:r>
            <a:r>
              <a:rPr lang="zh-CN" altLang="en-US" smtClean="0"/>
              <a:t>中的路由子系统中的</a:t>
            </a:r>
            <a:r>
              <a:rPr lang="en-US" altLang="zh-CN" smtClean="0"/>
              <a:t>realm</a:t>
            </a:r>
            <a:r>
              <a:rPr lang="zh-CN" altLang="en-US" smtClean="0"/>
              <a:t>值进行匹配 </a:t>
            </a:r>
          </a:p>
          <a:p>
            <a:pPr lvl="3" eaLnBrk="1" hangingPunct="1"/>
            <a:r>
              <a:rPr lang="en-US" altLang="zh-CN" smtClean="0"/>
              <a:t>"sctp" protocol match support </a:t>
            </a:r>
          </a:p>
          <a:p>
            <a:pPr lvl="4" eaLnBrk="1" hangingPunct="1"/>
            <a:r>
              <a:rPr lang="zh-CN" altLang="en-US" smtClean="0"/>
              <a:t>流控制传输协议</a:t>
            </a:r>
            <a:r>
              <a:rPr lang="en-US" altLang="zh-CN" smtClean="0"/>
              <a:t>(SCTP),</a:t>
            </a:r>
            <a:r>
              <a:rPr lang="zh-CN" altLang="en-US" smtClean="0"/>
              <a:t>十年以后也许能够普及的东西 </a:t>
            </a:r>
          </a:p>
          <a:p>
            <a:pPr lvl="3" eaLnBrk="1" hangingPunct="1"/>
            <a:r>
              <a:rPr lang="en-US" altLang="zh-CN" smtClean="0"/>
              <a:t>"state" match support </a:t>
            </a:r>
          </a:p>
          <a:p>
            <a:pPr lvl="4" eaLnBrk="1" hangingPunct="1"/>
            <a:r>
              <a:rPr lang="zh-CN" altLang="en-US" smtClean="0"/>
              <a:t>这是对包进行分类的有力工具</a:t>
            </a:r>
            <a:r>
              <a:rPr lang="en-US" altLang="zh-CN" smtClean="0"/>
              <a:t>,</a:t>
            </a:r>
            <a:r>
              <a:rPr lang="zh-CN" altLang="en-US" smtClean="0"/>
              <a:t>它允许利用连接跟踪信息对连接中处于特定状态的包进行匹配 </a:t>
            </a:r>
          </a:p>
          <a:p>
            <a:pPr lvl="3" eaLnBrk="1" hangingPunct="1"/>
            <a:r>
              <a:rPr lang="en-US" altLang="zh-CN" smtClean="0"/>
              <a:t>"statistic" match support </a:t>
            </a:r>
          </a:p>
          <a:p>
            <a:pPr lvl="4" eaLnBrk="1" hangingPunct="1"/>
            <a:r>
              <a:rPr lang="zh-CN" altLang="en-US" smtClean="0"/>
              <a:t>允许根据一个给定的百分率对包进行周期性的或随机性的匹配 </a:t>
            </a:r>
          </a:p>
          <a:p>
            <a:pPr lvl="3" eaLnBrk="1" hangingPunct="1"/>
            <a:r>
              <a:rPr lang="en-US" altLang="zh-CN" smtClean="0"/>
              <a:t>"string" match support </a:t>
            </a:r>
          </a:p>
          <a:p>
            <a:pPr lvl="4" eaLnBrk="1" hangingPunct="1"/>
            <a:r>
              <a:rPr lang="zh-CN" altLang="en-US" smtClean="0"/>
              <a:t>允许根据包所承载的数据中包含的特定字符串进行匹配 </a:t>
            </a:r>
          </a:p>
          <a:p>
            <a:pPr lvl="3" eaLnBrk="1" hangingPunct="1"/>
            <a:r>
              <a:rPr lang="en-US" altLang="zh-CN" smtClean="0"/>
              <a:t>"tcpmss" match support </a:t>
            </a:r>
          </a:p>
          <a:p>
            <a:pPr lvl="4" eaLnBrk="1" hangingPunct="1"/>
            <a:r>
              <a:rPr lang="zh-CN" altLang="en-US" smtClean="0"/>
              <a:t>允许根据</a:t>
            </a:r>
            <a:r>
              <a:rPr lang="en-US" altLang="zh-CN" smtClean="0"/>
              <a:t>TCP SYN</a:t>
            </a:r>
            <a:r>
              <a:rPr lang="zh-CN" altLang="en-US" smtClean="0"/>
              <a:t>包头中的</a:t>
            </a:r>
            <a:r>
              <a:rPr lang="en-US" altLang="zh-CN" smtClean="0"/>
              <a:t>MSS(</a:t>
            </a:r>
            <a:r>
              <a:rPr lang="zh-CN" altLang="en-US" smtClean="0"/>
              <a:t>最大分段长度</a:t>
            </a:r>
            <a:r>
              <a:rPr lang="en-US" altLang="zh-CN" smtClean="0"/>
              <a:t>)</a:t>
            </a:r>
            <a:r>
              <a:rPr lang="zh-CN" altLang="en-US" smtClean="0"/>
              <a:t>选项的值进行匹配 </a:t>
            </a:r>
          </a:p>
          <a:p>
            <a:pPr lvl="1" eaLnBrk="1" hangingPunct="1"/>
            <a:r>
              <a:rPr lang="en-US" altLang="zh-CN" smtClean="0"/>
              <a:t>IP: Netfilter Configuration </a:t>
            </a:r>
          </a:p>
          <a:p>
            <a:pPr lvl="2" eaLnBrk="1" hangingPunct="1"/>
            <a:r>
              <a:rPr lang="zh-CN" altLang="en-US" smtClean="0"/>
              <a:t>针对</a:t>
            </a:r>
            <a:r>
              <a:rPr lang="en-US" altLang="zh-CN" smtClean="0"/>
              <a:t>IPv4</a:t>
            </a:r>
            <a:r>
              <a:rPr lang="zh-CN" altLang="en-US" smtClean="0"/>
              <a:t>的</a:t>
            </a:r>
            <a:r>
              <a:rPr lang="en-US" altLang="zh-CN" smtClean="0"/>
              <a:t>Netfilter</a:t>
            </a:r>
            <a:r>
              <a:rPr lang="zh-CN" altLang="en-US" smtClean="0"/>
              <a:t>配置 </a:t>
            </a:r>
          </a:p>
          <a:p>
            <a:pPr lvl="2" eaLnBrk="1" hangingPunct="1"/>
            <a:r>
              <a:rPr lang="en-US" altLang="zh-CN" smtClean="0"/>
              <a:t>Connection tracking (required for masq/NAT) </a:t>
            </a:r>
          </a:p>
          <a:p>
            <a:pPr lvl="3" eaLnBrk="1" hangingPunct="1"/>
            <a:r>
              <a:rPr lang="zh-CN" altLang="en-US" smtClean="0"/>
              <a:t>链接跟踪</a:t>
            </a:r>
            <a:r>
              <a:rPr lang="en-US" altLang="zh-CN" smtClean="0"/>
              <a:t>.</a:t>
            </a:r>
            <a:r>
              <a:rPr lang="zh-CN" altLang="en-US" smtClean="0"/>
              <a:t>可用于报文伪装或地址转换</a:t>
            </a:r>
            <a:r>
              <a:rPr lang="en-US" altLang="zh-CN" smtClean="0"/>
              <a:t>,</a:t>
            </a:r>
            <a:r>
              <a:rPr lang="zh-CN" altLang="en-US" smtClean="0"/>
              <a:t>也可用于增强包过滤能力 </a:t>
            </a:r>
          </a:p>
          <a:p>
            <a:pPr lvl="3" eaLnBrk="1" hangingPunct="1"/>
            <a:r>
              <a:rPr lang="en-US" altLang="zh-CN" smtClean="0"/>
              <a:t>Connection tracking flow accounting </a:t>
            </a:r>
          </a:p>
          <a:p>
            <a:pPr lvl="4" eaLnBrk="1" hangingPunct="1"/>
            <a:r>
              <a:rPr lang="zh-CN" altLang="en-US" smtClean="0"/>
              <a:t>允许针对每个连接记录已经传送的字节</a:t>
            </a:r>
            <a:r>
              <a:rPr lang="en-US" altLang="zh-CN" smtClean="0"/>
              <a:t>/</a:t>
            </a:r>
            <a:r>
              <a:rPr lang="zh-CN" altLang="en-US" smtClean="0"/>
              <a:t>包数</a:t>
            </a:r>
            <a:r>
              <a:rPr lang="en-US" altLang="zh-CN" smtClean="0"/>
              <a:t>,</a:t>
            </a:r>
            <a:r>
              <a:rPr lang="zh-CN" altLang="en-US" smtClean="0"/>
              <a:t>常用于</a:t>
            </a:r>
            <a:r>
              <a:rPr lang="en-US" altLang="zh-CN" smtClean="0"/>
              <a:t>connbytes match </a:t>
            </a:r>
          </a:p>
          <a:p>
            <a:pPr lvl="3" eaLnBrk="1" hangingPunct="1"/>
            <a:r>
              <a:rPr lang="en-US" altLang="zh-CN" smtClean="0"/>
              <a:t>Connection mark tracking support </a:t>
            </a:r>
          </a:p>
          <a:p>
            <a:pPr lvl="4" eaLnBrk="1" hangingPunct="1"/>
            <a:r>
              <a:rPr lang="zh-CN" altLang="en-US" smtClean="0"/>
              <a:t>允许对连接进行标记</a:t>
            </a:r>
            <a:r>
              <a:rPr lang="en-US" altLang="zh-CN" smtClean="0"/>
              <a:t>,</a:t>
            </a:r>
            <a:r>
              <a:rPr lang="zh-CN" altLang="en-US" smtClean="0"/>
              <a:t>与针对单独的包进行标记的不同之处在于它是针对连接流的</a:t>
            </a:r>
            <a:r>
              <a:rPr lang="en-US" altLang="zh-CN" smtClean="0"/>
              <a:t>.CONNMARK target</a:t>
            </a:r>
            <a:r>
              <a:rPr lang="zh-CN" altLang="en-US" smtClean="0"/>
              <a:t>和</a:t>
            </a:r>
            <a:r>
              <a:rPr lang="en-US" altLang="zh-CN" smtClean="0"/>
              <a:t>connmark match</a:t>
            </a:r>
            <a:r>
              <a:rPr lang="zh-CN" altLang="en-US" smtClean="0"/>
              <a:t>需要它的支持 </a:t>
            </a:r>
          </a:p>
          <a:p>
            <a:pPr lvl="3" eaLnBrk="1" hangingPunct="1"/>
            <a:r>
              <a:rPr lang="en-US" altLang="zh-CN" smtClean="0"/>
              <a:t>Connection tracking security mark support </a:t>
            </a:r>
          </a:p>
          <a:p>
            <a:pPr lvl="4" eaLnBrk="1" hangingPunct="1"/>
            <a:r>
              <a:rPr lang="zh-CN" altLang="en-US" smtClean="0"/>
              <a:t>允许对连接进行安全标记</a:t>
            </a:r>
            <a:r>
              <a:rPr lang="en-US" altLang="zh-CN" smtClean="0"/>
              <a:t>,</a:t>
            </a:r>
            <a:r>
              <a:rPr lang="zh-CN" altLang="en-US" smtClean="0"/>
              <a:t>通常这些标记包</a:t>
            </a:r>
            <a:r>
              <a:rPr lang="en-US" altLang="zh-CN" smtClean="0"/>
              <a:t>(SECMARK)</a:t>
            </a:r>
            <a:r>
              <a:rPr lang="zh-CN" altLang="en-US" smtClean="0"/>
              <a:t>复制到其所属连接</a:t>
            </a:r>
            <a:r>
              <a:rPr lang="en-US" altLang="zh-CN" smtClean="0"/>
              <a:t>(CONNSECMARK),</a:t>
            </a:r>
            <a:r>
              <a:rPr lang="zh-CN" altLang="en-US" smtClean="0"/>
              <a:t>再从连接复制到其关联的包</a:t>
            </a:r>
            <a:r>
              <a:rPr lang="en-US" altLang="zh-CN" smtClean="0"/>
              <a:t>(SECMARK) </a:t>
            </a:r>
          </a:p>
          <a:p>
            <a:pPr lvl="3" eaLnBrk="1" hangingPunct="1"/>
            <a:r>
              <a:rPr lang="en-US" altLang="zh-CN" smtClean="0"/>
              <a:t>Connection tracking events </a:t>
            </a:r>
          </a:p>
          <a:p>
            <a:pPr lvl="4" eaLnBrk="1" hangingPunct="1"/>
            <a:r>
              <a:rPr lang="zh-CN" altLang="en-US" smtClean="0"/>
              <a:t>连接跟踪事件支持</a:t>
            </a:r>
            <a:r>
              <a:rPr lang="en-US" altLang="zh-CN" smtClean="0"/>
              <a:t>.</a:t>
            </a:r>
            <a:r>
              <a:rPr lang="zh-CN" altLang="en-US" smtClean="0"/>
              <a:t>如果启用这个选项</a:t>
            </a:r>
            <a:r>
              <a:rPr lang="en-US" altLang="zh-CN" smtClean="0"/>
              <a:t>,</a:t>
            </a:r>
            <a:r>
              <a:rPr lang="zh-CN" altLang="en-US" smtClean="0"/>
              <a:t>连接跟踪代码将提供一个</a:t>
            </a:r>
            <a:r>
              <a:rPr lang="en-US" altLang="zh-CN" smtClean="0"/>
              <a:t>notifier</a:t>
            </a:r>
            <a:r>
              <a:rPr lang="zh-CN" altLang="en-US" smtClean="0"/>
              <a:t>链</a:t>
            </a:r>
            <a:r>
              <a:rPr lang="en-US" altLang="zh-CN" smtClean="0"/>
              <a:t>,</a:t>
            </a:r>
            <a:r>
              <a:rPr lang="zh-CN" altLang="en-US" smtClean="0"/>
              <a:t>它可以被其它内核代码用来获知连接跟踪状态的改变 </a:t>
            </a:r>
          </a:p>
          <a:p>
            <a:pPr lvl="3" eaLnBrk="1" hangingPunct="1"/>
            <a:r>
              <a:rPr lang="en-US" altLang="zh-CN" smtClean="0"/>
              <a:t>Connection tracking netlink interface </a:t>
            </a:r>
          </a:p>
          <a:p>
            <a:pPr lvl="4" eaLnBrk="1" hangingPunct="1"/>
            <a:r>
              <a:rPr lang="zh-CN" altLang="en-US" smtClean="0"/>
              <a:t>支持基于</a:t>
            </a:r>
            <a:r>
              <a:rPr lang="en-US" altLang="zh-CN" smtClean="0"/>
              <a:t>netlink</a:t>
            </a:r>
            <a:r>
              <a:rPr lang="zh-CN" altLang="en-US" smtClean="0"/>
              <a:t>的用户空间接口 </a:t>
            </a:r>
          </a:p>
          <a:p>
            <a:pPr lvl="3" eaLnBrk="1" hangingPunct="1"/>
            <a:r>
              <a:rPr lang="en-US" altLang="zh-CN" smtClean="0"/>
              <a:t>SCTP protocol connection tracking support </a:t>
            </a:r>
          </a:p>
          <a:p>
            <a:pPr lvl="4" eaLnBrk="1" hangingPunct="1"/>
            <a:r>
              <a:rPr lang="en-US" altLang="zh-CN" smtClean="0"/>
              <a:t>SCTP</a:t>
            </a:r>
            <a:r>
              <a:rPr lang="zh-CN" altLang="en-US" smtClean="0"/>
              <a:t>是</a:t>
            </a:r>
            <a:r>
              <a:rPr lang="en-US" altLang="zh-CN" smtClean="0"/>
              <a:t>IP</a:t>
            </a:r>
            <a:r>
              <a:rPr lang="zh-CN" altLang="en-US" smtClean="0"/>
              <a:t>网面向多媒体通信的新一代的流控制传输协议 </a:t>
            </a:r>
          </a:p>
          <a:p>
            <a:pPr lvl="3" eaLnBrk="1" hangingPunct="1"/>
            <a:r>
              <a:rPr lang="en-US" altLang="zh-CN" smtClean="0"/>
              <a:t>FTP protocol support </a:t>
            </a:r>
          </a:p>
          <a:p>
            <a:pPr lvl="4" eaLnBrk="1" hangingPunct="1"/>
            <a:r>
              <a:rPr lang="en-US" altLang="zh-CN" smtClean="0"/>
              <a:t>FTP</a:t>
            </a:r>
            <a:r>
              <a:rPr lang="zh-CN" altLang="en-US" smtClean="0"/>
              <a:t>协议 </a:t>
            </a:r>
          </a:p>
          <a:p>
            <a:pPr lvl="3" eaLnBrk="1" hangingPunct="1"/>
            <a:r>
              <a:rPr lang="en-US" altLang="zh-CN" smtClean="0"/>
              <a:t>IRC protocol support </a:t>
            </a:r>
          </a:p>
          <a:p>
            <a:pPr lvl="4" eaLnBrk="1" hangingPunct="1"/>
            <a:r>
              <a:rPr lang="en-US" altLang="zh-CN" smtClean="0"/>
              <a:t>IRC</a:t>
            </a:r>
            <a:r>
              <a:rPr lang="zh-CN" altLang="en-US" smtClean="0"/>
              <a:t>协议是一种用来实时聊天协议</a:t>
            </a:r>
            <a:r>
              <a:rPr lang="en-US" altLang="zh-CN" smtClean="0"/>
              <a:t>,</a:t>
            </a:r>
            <a:r>
              <a:rPr lang="zh-CN" altLang="en-US" smtClean="0"/>
              <a:t>用过</a:t>
            </a:r>
            <a:r>
              <a:rPr lang="en-US" altLang="zh-CN" smtClean="0"/>
              <a:t>mIRC</a:t>
            </a:r>
            <a:r>
              <a:rPr lang="zh-CN" altLang="en-US" smtClean="0"/>
              <a:t>的人应当不陌生 </a:t>
            </a:r>
          </a:p>
          <a:p>
            <a:pPr lvl="3" eaLnBrk="1" hangingPunct="1"/>
            <a:r>
              <a:rPr lang="en-US" altLang="zh-CN" smtClean="0"/>
              <a:t>NetBIOS name service protocol support </a:t>
            </a:r>
          </a:p>
          <a:p>
            <a:pPr lvl="4" eaLnBrk="1" hangingPunct="1"/>
            <a:r>
              <a:rPr lang="en-US" altLang="zh-CN" smtClean="0"/>
              <a:t>NetBIOS</a:t>
            </a:r>
            <a:r>
              <a:rPr lang="zh-CN" altLang="en-US" smtClean="0"/>
              <a:t>名字服务协议 </a:t>
            </a:r>
          </a:p>
          <a:p>
            <a:pPr lvl="3" eaLnBrk="1" hangingPunct="1"/>
            <a:r>
              <a:rPr lang="en-US" altLang="zh-CN" smtClean="0"/>
              <a:t>TFTP protocol support </a:t>
            </a:r>
          </a:p>
          <a:p>
            <a:pPr lvl="4" eaLnBrk="1" hangingPunct="1"/>
            <a:r>
              <a:rPr lang="en-US" altLang="zh-CN" smtClean="0"/>
              <a:t>TFTP</a:t>
            </a:r>
            <a:r>
              <a:rPr lang="zh-CN" altLang="en-US" smtClean="0"/>
              <a:t>是基于</a:t>
            </a:r>
            <a:r>
              <a:rPr lang="en-US" altLang="zh-CN" smtClean="0"/>
              <a:t>UDP</a:t>
            </a:r>
            <a:r>
              <a:rPr lang="zh-CN" altLang="en-US" smtClean="0"/>
              <a:t>的比</a:t>
            </a:r>
            <a:r>
              <a:rPr lang="en-US" altLang="zh-CN" smtClean="0"/>
              <a:t>FTP</a:t>
            </a:r>
            <a:r>
              <a:rPr lang="zh-CN" altLang="en-US" smtClean="0"/>
              <a:t>简单的文件传输协议 </a:t>
            </a:r>
          </a:p>
          <a:p>
            <a:pPr lvl="3" eaLnBrk="1" hangingPunct="1"/>
            <a:r>
              <a:rPr lang="en-US" altLang="zh-CN" smtClean="0"/>
              <a:t>Amanda backup protocol support </a:t>
            </a:r>
          </a:p>
          <a:p>
            <a:pPr lvl="4" eaLnBrk="1" hangingPunct="1"/>
            <a:r>
              <a:rPr lang="en-US" altLang="zh-CN" smtClean="0"/>
              <a:t>Amanda</a:t>
            </a:r>
            <a:r>
              <a:rPr lang="zh-CN" altLang="en-US" smtClean="0"/>
              <a:t>备份协议 </a:t>
            </a:r>
          </a:p>
          <a:p>
            <a:pPr lvl="3" eaLnBrk="1" hangingPunct="1"/>
            <a:r>
              <a:rPr lang="en-US" altLang="zh-CN" smtClean="0"/>
              <a:t>PPTP protocol support </a:t>
            </a:r>
          </a:p>
          <a:p>
            <a:pPr lvl="4" eaLnBrk="1" hangingPunct="1"/>
            <a:r>
              <a:rPr lang="zh-CN" altLang="en-US" smtClean="0"/>
              <a:t>点对点隧道协议</a:t>
            </a:r>
            <a:r>
              <a:rPr lang="en-US" altLang="zh-CN" smtClean="0"/>
              <a:t>(PPTP)</a:t>
            </a:r>
            <a:r>
              <a:rPr lang="zh-CN" altLang="en-US" smtClean="0"/>
              <a:t>是一种支持多协议虚拟专用网络的网络技术</a:t>
            </a:r>
            <a:r>
              <a:rPr lang="en-US" altLang="zh-CN" smtClean="0"/>
              <a:t>,ADSL</a:t>
            </a:r>
            <a:r>
              <a:rPr lang="zh-CN" altLang="en-US" smtClean="0"/>
              <a:t>用户对它应该很熟悉 </a:t>
            </a:r>
          </a:p>
          <a:p>
            <a:pPr lvl="3" eaLnBrk="1" hangingPunct="1"/>
            <a:r>
              <a:rPr lang="en-US" altLang="zh-CN" smtClean="0"/>
              <a:t>H.323 protocol support </a:t>
            </a:r>
          </a:p>
          <a:p>
            <a:pPr lvl="4" eaLnBrk="1" hangingPunct="1"/>
            <a:r>
              <a:rPr lang="en-US" altLang="zh-CN" smtClean="0"/>
              <a:t>ITU-T</a:t>
            </a:r>
            <a:r>
              <a:rPr lang="zh-CN" altLang="en-US" smtClean="0"/>
              <a:t>提出的用于</a:t>
            </a:r>
            <a:r>
              <a:rPr lang="en-US" altLang="zh-CN" smtClean="0"/>
              <a:t>IP</a:t>
            </a:r>
            <a:r>
              <a:rPr lang="zh-CN" altLang="en-US" smtClean="0"/>
              <a:t>电话的协议 </a:t>
            </a:r>
          </a:p>
          <a:p>
            <a:pPr lvl="3" eaLnBrk="1" hangingPunct="1"/>
            <a:r>
              <a:rPr lang="en-US" altLang="zh-CN" smtClean="0"/>
              <a:t>SIP protocol support </a:t>
            </a:r>
          </a:p>
          <a:p>
            <a:pPr lvl="4" eaLnBrk="1" hangingPunct="1"/>
            <a:r>
              <a:rPr lang="en-US" altLang="zh-CN" smtClean="0"/>
              <a:t>IETE</a:t>
            </a:r>
            <a:r>
              <a:rPr lang="zh-CN" altLang="en-US" smtClean="0"/>
              <a:t>提出的用于</a:t>
            </a:r>
            <a:r>
              <a:rPr lang="en-US" altLang="zh-CN" smtClean="0"/>
              <a:t>IP</a:t>
            </a:r>
            <a:r>
              <a:rPr lang="zh-CN" altLang="en-US" smtClean="0"/>
              <a:t>电话的协议 </a:t>
            </a:r>
          </a:p>
          <a:p>
            <a:pPr lvl="2" eaLnBrk="1" hangingPunct="1"/>
            <a:r>
              <a:rPr lang="en-US" altLang="zh-CN" smtClean="0"/>
              <a:t>IP Userspace queueing via NETLINK </a:t>
            </a:r>
          </a:p>
          <a:p>
            <a:pPr lvl="3" eaLnBrk="1" hangingPunct="1"/>
            <a:r>
              <a:rPr lang="zh-CN" altLang="en-US" smtClean="0"/>
              <a:t>已废弃 </a:t>
            </a:r>
          </a:p>
          <a:p>
            <a:pPr lvl="2" eaLnBrk="1" hangingPunct="1"/>
            <a:r>
              <a:rPr lang="en-US" altLang="zh-CN" smtClean="0"/>
              <a:t>IP tables support (required for filtering/masq/NAT) </a:t>
            </a:r>
          </a:p>
          <a:p>
            <a:pPr lvl="3" eaLnBrk="1" hangingPunct="1"/>
            <a:r>
              <a:rPr lang="zh-CN" altLang="en-US" smtClean="0"/>
              <a:t>要用</a:t>
            </a:r>
            <a:r>
              <a:rPr lang="en-US" altLang="zh-CN" smtClean="0"/>
              <a:t>iptables</a:t>
            </a:r>
            <a:r>
              <a:rPr lang="zh-CN" altLang="en-US" smtClean="0"/>
              <a:t>就肯定要选上 </a:t>
            </a:r>
          </a:p>
          <a:p>
            <a:pPr lvl="3" eaLnBrk="1" hangingPunct="1"/>
            <a:r>
              <a:rPr lang="en-US" altLang="zh-CN" smtClean="0"/>
              <a:t>IP range match support </a:t>
            </a:r>
          </a:p>
          <a:p>
            <a:pPr lvl="4" eaLnBrk="1" hangingPunct="1"/>
            <a:r>
              <a:rPr lang="zh-CN" altLang="en-US" smtClean="0"/>
              <a:t>允许对</a:t>
            </a:r>
            <a:r>
              <a:rPr lang="en-US" altLang="zh-CN" smtClean="0"/>
              <a:t>ip</a:t>
            </a:r>
            <a:r>
              <a:rPr lang="zh-CN" altLang="en-US" smtClean="0"/>
              <a:t>地址的范围进行匹配 </a:t>
            </a:r>
          </a:p>
          <a:p>
            <a:pPr lvl="3" eaLnBrk="1" hangingPunct="1"/>
            <a:r>
              <a:rPr lang="en-US" altLang="zh-CN" smtClean="0"/>
              <a:t>TOS match support </a:t>
            </a:r>
          </a:p>
          <a:p>
            <a:pPr lvl="4" eaLnBrk="1" hangingPunct="1"/>
            <a:r>
              <a:rPr lang="zh-CN" altLang="en-US" smtClean="0"/>
              <a:t>允许对</a:t>
            </a:r>
            <a:r>
              <a:rPr lang="en-US" altLang="zh-CN" smtClean="0"/>
              <a:t>ip</a:t>
            </a:r>
            <a:r>
              <a:rPr lang="zh-CN" altLang="en-US" smtClean="0"/>
              <a:t>包头的</a:t>
            </a:r>
            <a:r>
              <a:rPr lang="en-US" altLang="zh-CN" smtClean="0"/>
              <a:t>TOS(Type Of Service)</a:t>
            </a:r>
            <a:r>
              <a:rPr lang="zh-CN" altLang="en-US" smtClean="0"/>
              <a:t>字段进行匹配 </a:t>
            </a:r>
          </a:p>
          <a:p>
            <a:pPr lvl="3" eaLnBrk="1" hangingPunct="1"/>
            <a:r>
              <a:rPr lang="en-US" altLang="zh-CN" smtClean="0"/>
              <a:t>recent match support </a:t>
            </a:r>
          </a:p>
          <a:p>
            <a:pPr lvl="4" eaLnBrk="1" hangingPunct="1"/>
            <a:r>
              <a:rPr lang="zh-CN" altLang="en-US" smtClean="0"/>
              <a:t>可以创建一个或多个刚刚使用过的</a:t>
            </a:r>
            <a:r>
              <a:rPr lang="en-US" altLang="zh-CN" smtClean="0"/>
              <a:t>ip</a:t>
            </a:r>
            <a:r>
              <a:rPr lang="zh-CN" altLang="en-US" smtClean="0"/>
              <a:t>地址列表</a:t>
            </a:r>
            <a:r>
              <a:rPr lang="en-US" altLang="zh-CN" smtClean="0"/>
              <a:t>,</a:t>
            </a:r>
            <a:r>
              <a:rPr lang="zh-CN" altLang="en-US" smtClean="0"/>
              <a:t>然后根据这些列表进行匹配 </a:t>
            </a:r>
          </a:p>
          <a:p>
            <a:pPr lvl="3" eaLnBrk="1" hangingPunct="1"/>
            <a:r>
              <a:rPr lang="en-US" altLang="zh-CN" smtClean="0"/>
              <a:t>ECN match support </a:t>
            </a:r>
          </a:p>
          <a:p>
            <a:pPr lvl="4" eaLnBrk="1" hangingPunct="1"/>
            <a:r>
              <a:rPr lang="zh-CN" altLang="en-US" smtClean="0"/>
              <a:t>允许对</a:t>
            </a:r>
            <a:r>
              <a:rPr lang="en-US" altLang="zh-CN" smtClean="0"/>
              <a:t>TCP/IP</a:t>
            </a:r>
            <a:r>
              <a:rPr lang="zh-CN" altLang="en-US" smtClean="0"/>
              <a:t>包头的</a:t>
            </a:r>
            <a:r>
              <a:rPr lang="en-US" altLang="zh-CN" smtClean="0"/>
              <a:t>ECN(Explicit Congestion Notification)</a:t>
            </a:r>
            <a:r>
              <a:rPr lang="zh-CN" altLang="en-US" smtClean="0"/>
              <a:t>字段进行匹配</a:t>
            </a:r>
            <a:r>
              <a:rPr lang="en-US" altLang="zh-CN" smtClean="0"/>
              <a:t>.ECN</a:t>
            </a:r>
            <a:r>
              <a:rPr lang="zh-CN" altLang="en-US" smtClean="0"/>
              <a:t>是一种显式拥塞通知技术</a:t>
            </a:r>
            <a:r>
              <a:rPr lang="en-US" altLang="zh-CN" smtClean="0"/>
              <a:t>,</a:t>
            </a:r>
            <a:r>
              <a:rPr lang="zh-CN" altLang="en-US" smtClean="0"/>
              <a:t>它不但要求路由器支持而且要求端到端主机的支持</a:t>
            </a:r>
            <a:r>
              <a:rPr lang="en-US" altLang="zh-CN" smtClean="0"/>
              <a:t>,</a:t>
            </a:r>
            <a:r>
              <a:rPr lang="zh-CN" altLang="en-US" smtClean="0"/>
              <a:t>其基本思想是当路由器发生早期拥塞时不是丢弃包而是尽量对包进行标记</a:t>
            </a:r>
            <a:r>
              <a:rPr lang="en-US" altLang="zh-CN" smtClean="0"/>
              <a:t>,</a:t>
            </a:r>
            <a:r>
              <a:rPr lang="zh-CN" altLang="en-US" smtClean="0"/>
              <a:t>接收方接到带有</a:t>
            </a:r>
            <a:r>
              <a:rPr lang="en-US" altLang="zh-CN" smtClean="0"/>
              <a:t>ECN</a:t>
            </a:r>
            <a:r>
              <a:rPr lang="zh-CN" altLang="en-US" smtClean="0"/>
              <a:t>提示的包时</a:t>
            </a:r>
            <a:r>
              <a:rPr lang="en-US" altLang="zh-CN" smtClean="0"/>
              <a:t>,</a:t>
            </a:r>
            <a:r>
              <a:rPr lang="zh-CN" altLang="en-US" smtClean="0"/>
              <a:t>通知发送方网络即将发生拥塞</a:t>
            </a:r>
            <a:r>
              <a:rPr lang="en-US" altLang="zh-CN" smtClean="0"/>
              <a:t>,</a:t>
            </a:r>
            <a:r>
              <a:rPr lang="zh-CN" altLang="en-US" smtClean="0"/>
              <a:t>也就是它通过对包的标记提示</a:t>
            </a:r>
            <a:r>
              <a:rPr lang="en-US" altLang="zh-CN" smtClean="0"/>
              <a:t>TCP</a:t>
            </a:r>
            <a:r>
              <a:rPr lang="zh-CN" altLang="en-US" smtClean="0"/>
              <a:t>源即将发生拥塞</a:t>
            </a:r>
            <a:r>
              <a:rPr lang="en-US" altLang="zh-CN" smtClean="0"/>
              <a:t>,</a:t>
            </a:r>
            <a:r>
              <a:rPr lang="zh-CN" altLang="en-US" smtClean="0"/>
              <a:t>从而引发拥塞避免算法 </a:t>
            </a:r>
          </a:p>
          <a:p>
            <a:pPr lvl="3" eaLnBrk="1" hangingPunct="1"/>
            <a:r>
              <a:rPr lang="en-US" altLang="zh-CN" smtClean="0"/>
              <a:t>AH match support </a:t>
            </a:r>
          </a:p>
          <a:p>
            <a:pPr lvl="4" eaLnBrk="1" hangingPunct="1"/>
            <a:r>
              <a:rPr lang="zh-CN" altLang="en-US" smtClean="0"/>
              <a:t>允许对</a:t>
            </a:r>
            <a:r>
              <a:rPr lang="en-US" altLang="zh-CN" smtClean="0"/>
              <a:t>IPSec</a:t>
            </a:r>
            <a:r>
              <a:rPr lang="zh-CN" altLang="en-US" smtClean="0"/>
              <a:t>包头的</a:t>
            </a:r>
            <a:r>
              <a:rPr lang="en-US" altLang="zh-CN" smtClean="0"/>
              <a:t>AH</a:t>
            </a:r>
            <a:r>
              <a:rPr lang="zh-CN" altLang="en-US" smtClean="0"/>
              <a:t>字段进行匹配 </a:t>
            </a:r>
          </a:p>
          <a:p>
            <a:pPr lvl="3" eaLnBrk="1" hangingPunct="1"/>
            <a:r>
              <a:rPr lang="en-US" altLang="zh-CN" smtClean="0"/>
              <a:t>TTL match support </a:t>
            </a:r>
          </a:p>
          <a:p>
            <a:pPr lvl="4" eaLnBrk="1" hangingPunct="1"/>
            <a:r>
              <a:rPr lang="zh-CN" altLang="en-US" smtClean="0"/>
              <a:t>允许对</a:t>
            </a:r>
            <a:r>
              <a:rPr lang="en-US" altLang="zh-CN" smtClean="0"/>
              <a:t>ip</a:t>
            </a:r>
            <a:r>
              <a:rPr lang="zh-CN" altLang="en-US" smtClean="0"/>
              <a:t>包头的</a:t>
            </a:r>
            <a:r>
              <a:rPr lang="en-US" altLang="zh-CN" smtClean="0"/>
              <a:t>TTL(</a:t>
            </a:r>
            <a:r>
              <a:rPr lang="zh-CN" altLang="en-US" smtClean="0"/>
              <a:t>生存期</a:t>
            </a:r>
            <a:r>
              <a:rPr lang="en-US" altLang="zh-CN" smtClean="0"/>
              <a:t>)</a:t>
            </a:r>
            <a:r>
              <a:rPr lang="zh-CN" altLang="en-US" smtClean="0"/>
              <a:t>字段进行匹配 </a:t>
            </a:r>
          </a:p>
          <a:p>
            <a:pPr lvl="3" eaLnBrk="1" hangingPunct="1"/>
            <a:r>
              <a:rPr lang="en-US" altLang="zh-CN" smtClean="0"/>
              <a:t>Owner match support </a:t>
            </a:r>
          </a:p>
          <a:p>
            <a:pPr lvl="4" eaLnBrk="1" hangingPunct="1"/>
            <a:r>
              <a:rPr lang="zh-CN" altLang="en-US" smtClean="0"/>
              <a:t>允许对本地生成的包按照其宿主</a:t>
            </a:r>
            <a:r>
              <a:rPr lang="en-US" altLang="zh-CN" smtClean="0"/>
              <a:t>(user,group,process,session)</a:t>
            </a:r>
            <a:r>
              <a:rPr lang="zh-CN" altLang="en-US" smtClean="0"/>
              <a:t>进行匹配 </a:t>
            </a:r>
          </a:p>
          <a:p>
            <a:pPr lvl="3" eaLnBrk="1" hangingPunct="1"/>
            <a:r>
              <a:rPr lang="en-US" altLang="zh-CN" smtClean="0"/>
              <a:t>address type match support </a:t>
            </a:r>
          </a:p>
          <a:p>
            <a:pPr lvl="4" eaLnBrk="1" hangingPunct="1"/>
            <a:r>
              <a:rPr lang="zh-CN" altLang="en-US" smtClean="0"/>
              <a:t>允许对地址类型</a:t>
            </a:r>
            <a:r>
              <a:rPr lang="en-US" altLang="zh-CN" smtClean="0"/>
              <a:t>(</a:t>
            </a:r>
            <a:r>
              <a:rPr lang="zh-CN" altLang="en-US" smtClean="0"/>
              <a:t>单播</a:t>
            </a:r>
            <a:r>
              <a:rPr lang="en-US" altLang="zh-CN" smtClean="0"/>
              <a:t>,</a:t>
            </a:r>
            <a:r>
              <a:rPr lang="zh-CN" altLang="en-US" smtClean="0"/>
              <a:t>本地</a:t>
            </a:r>
            <a:r>
              <a:rPr lang="en-US" altLang="zh-CN" smtClean="0"/>
              <a:t>,</a:t>
            </a:r>
            <a:r>
              <a:rPr lang="zh-CN" altLang="en-US" smtClean="0"/>
              <a:t>广播</a:t>
            </a:r>
            <a:r>
              <a:rPr lang="en-US" altLang="zh-CN" smtClean="0"/>
              <a:t>)</a:t>
            </a:r>
            <a:r>
              <a:rPr lang="zh-CN" altLang="en-US" smtClean="0"/>
              <a:t>进行匹配 </a:t>
            </a:r>
          </a:p>
          <a:p>
            <a:pPr lvl="3" eaLnBrk="1" hangingPunct="1"/>
            <a:r>
              <a:rPr lang="en-US" altLang="zh-CN" smtClean="0"/>
              <a:t>hashlimit match support </a:t>
            </a:r>
          </a:p>
          <a:p>
            <a:pPr lvl="4" eaLnBrk="1" hangingPunct="1"/>
            <a:r>
              <a:rPr lang="zh-CN" altLang="en-US" smtClean="0"/>
              <a:t>是</a:t>
            </a:r>
            <a:r>
              <a:rPr lang="en-US" altLang="zh-CN" smtClean="0"/>
              <a:t>limit</a:t>
            </a:r>
            <a:r>
              <a:rPr lang="zh-CN" altLang="en-US" smtClean="0"/>
              <a:t>的升级</a:t>
            </a:r>
            <a:r>
              <a:rPr lang="en-US" altLang="zh-CN" smtClean="0"/>
              <a:t>,</a:t>
            </a:r>
            <a:r>
              <a:rPr lang="zh-CN" altLang="en-US" smtClean="0"/>
              <a:t>它基于你选择的</a:t>
            </a:r>
            <a:r>
              <a:rPr lang="en-US" altLang="zh-CN" smtClean="0"/>
              <a:t>ip</a:t>
            </a:r>
            <a:r>
              <a:rPr lang="zh-CN" altLang="en-US" smtClean="0"/>
              <a:t>地址与</a:t>
            </a:r>
            <a:r>
              <a:rPr lang="en-US" altLang="zh-CN" smtClean="0"/>
              <a:t>/</a:t>
            </a:r>
            <a:r>
              <a:rPr lang="zh-CN" altLang="en-US" smtClean="0"/>
              <a:t>或端口动态的创建以</a:t>
            </a:r>
            <a:r>
              <a:rPr lang="en-US" altLang="zh-CN" smtClean="0"/>
              <a:t>limit</a:t>
            </a:r>
            <a:r>
              <a:rPr lang="zh-CN" altLang="en-US" smtClean="0"/>
              <a:t>为桶</a:t>
            </a:r>
            <a:r>
              <a:rPr lang="en-US" altLang="zh-CN" smtClean="0"/>
              <a:t>(bucket)</a:t>
            </a:r>
            <a:r>
              <a:rPr lang="zh-CN" altLang="en-US" smtClean="0"/>
              <a:t>的哈希表</a:t>
            </a:r>
            <a:r>
              <a:rPr lang="en-US" altLang="zh-CN" smtClean="0"/>
              <a:t>.</a:t>
            </a:r>
            <a:r>
              <a:rPr lang="zh-CN" altLang="en-US" smtClean="0"/>
              <a:t>它可以创建诸如</a:t>
            </a:r>
            <a:r>
              <a:rPr lang="en-US" altLang="zh-CN" smtClean="0"/>
              <a:t>"</a:t>
            </a:r>
            <a:r>
              <a:rPr lang="zh-CN" altLang="en-US" smtClean="0"/>
              <a:t>为每个特定的目标</a:t>
            </a:r>
            <a:r>
              <a:rPr lang="en-US" altLang="zh-CN" smtClean="0"/>
              <a:t>IP</a:t>
            </a:r>
            <a:r>
              <a:rPr lang="zh-CN" altLang="en-US" smtClean="0"/>
              <a:t>分配</a:t>
            </a:r>
            <a:r>
              <a:rPr lang="en-US" altLang="zh-CN" smtClean="0"/>
              <a:t>10kpps"</a:t>
            </a:r>
            <a:r>
              <a:rPr lang="zh-CN" altLang="en-US" smtClean="0"/>
              <a:t>或</a:t>
            </a:r>
            <a:r>
              <a:rPr lang="en-US" altLang="zh-CN" smtClean="0"/>
              <a:t>"</a:t>
            </a:r>
            <a:r>
              <a:rPr lang="zh-CN" altLang="en-US" smtClean="0"/>
              <a:t>允许每个特定的源</a:t>
            </a:r>
            <a:r>
              <a:rPr lang="en-US" altLang="zh-CN" smtClean="0"/>
              <a:t>IP</a:t>
            </a:r>
            <a:r>
              <a:rPr lang="zh-CN" altLang="en-US" smtClean="0"/>
              <a:t>分配</a:t>
            </a:r>
            <a:r>
              <a:rPr lang="en-US" altLang="zh-CN" smtClean="0"/>
              <a:t>500pps"</a:t>
            </a:r>
            <a:r>
              <a:rPr lang="zh-CN" altLang="en-US" smtClean="0"/>
              <a:t>之类的规则 </a:t>
            </a:r>
          </a:p>
          <a:p>
            <a:pPr lvl="3" eaLnBrk="1" hangingPunct="1"/>
            <a:r>
              <a:rPr lang="en-US" altLang="zh-CN" smtClean="0"/>
              <a:t>Packet filtering </a:t>
            </a:r>
          </a:p>
          <a:p>
            <a:pPr lvl="4" eaLnBrk="1" hangingPunct="1"/>
            <a:r>
              <a:rPr lang="zh-CN" altLang="en-US" smtClean="0"/>
              <a:t>定义</a:t>
            </a:r>
            <a:r>
              <a:rPr lang="en-US" altLang="zh-CN" smtClean="0"/>
              <a:t>filter</a:t>
            </a:r>
            <a:r>
              <a:rPr lang="zh-CN" altLang="en-US" smtClean="0"/>
              <a:t>表以允许对包进行过滤 </a:t>
            </a:r>
          </a:p>
          <a:p>
            <a:pPr lvl="4" eaLnBrk="1" hangingPunct="1"/>
            <a:r>
              <a:rPr lang="en-US" altLang="zh-CN" smtClean="0"/>
              <a:t>REJECT target support </a:t>
            </a:r>
          </a:p>
          <a:p>
            <a:pPr lvl="4" eaLnBrk="1" hangingPunct="1"/>
            <a:r>
              <a:rPr lang="zh-CN" altLang="en-US" smtClean="0"/>
              <a:t>允许返回一个</a:t>
            </a:r>
            <a:r>
              <a:rPr lang="en-US" altLang="zh-CN" smtClean="0"/>
              <a:t>ICMP</a:t>
            </a:r>
            <a:r>
              <a:rPr lang="zh-CN" altLang="en-US" smtClean="0"/>
              <a:t>错误而不是简单的丢弃包 </a:t>
            </a:r>
          </a:p>
          <a:p>
            <a:pPr lvl="2" eaLnBrk="1" hangingPunct="1"/>
            <a:r>
              <a:rPr lang="en-US" altLang="zh-CN" smtClean="0"/>
              <a:t>LOG target support </a:t>
            </a:r>
          </a:p>
          <a:p>
            <a:pPr lvl="3" eaLnBrk="1" hangingPunct="1"/>
            <a:r>
              <a:rPr lang="zh-CN" altLang="en-US" smtClean="0"/>
              <a:t>允许将符合条件的包头信息通过</a:t>
            </a:r>
            <a:r>
              <a:rPr lang="en-US" altLang="zh-CN" smtClean="0"/>
              <a:t>syslog</a:t>
            </a:r>
            <a:r>
              <a:rPr lang="zh-CN" altLang="en-US" smtClean="0"/>
              <a:t>进行记录 </a:t>
            </a:r>
          </a:p>
          <a:p>
            <a:pPr lvl="2" eaLnBrk="1" hangingPunct="1"/>
            <a:r>
              <a:rPr lang="en-US" altLang="zh-CN" smtClean="0"/>
              <a:t>ULOG target support </a:t>
            </a:r>
          </a:p>
          <a:p>
            <a:pPr lvl="3" eaLnBrk="1" hangingPunct="1"/>
            <a:r>
              <a:rPr lang="zh-CN" altLang="en-US" smtClean="0"/>
              <a:t>透过</a:t>
            </a:r>
            <a:r>
              <a:rPr lang="en-US" altLang="zh-CN" smtClean="0"/>
              <a:t>netlink socket</a:t>
            </a:r>
            <a:r>
              <a:rPr lang="zh-CN" altLang="en-US" smtClean="0"/>
              <a:t>将符合条件的封包交给用户空间的</a:t>
            </a:r>
            <a:r>
              <a:rPr lang="en-US" altLang="zh-CN" smtClean="0"/>
              <a:t>ulogd</a:t>
            </a:r>
            <a:r>
              <a:rPr lang="zh-CN" altLang="en-US" smtClean="0"/>
              <a:t>守护进程</a:t>
            </a:r>
            <a:r>
              <a:rPr lang="en-US" altLang="zh-CN" smtClean="0"/>
              <a:t>.</a:t>
            </a:r>
            <a:r>
              <a:rPr lang="zh-CN" altLang="en-US" smtClean="0"/>
              <a:t>反对使用该选项</a:t>
            </a:r>
            <a:r>
              <a:rPr lang="en-US" altLang="zh-CN" smtClean="0"/>
              <a:t>,</a:t>
            </a:r>
            <a:r>
              <a:rPr lang="zh-CN" altLang="en-US" smtClean="0"/>
              <a:t>因为它已经被</a:t>
            </a:r>
            <a:r>
              <a:rPr lang="en-US" altLang="zh-CN" smtClean="0"/>
              <a:t>NETFILTER_NETLINK_LOG</a:t>
            </a:r>
            <a:r>
              <a:rPr lang="zh-CN" altLang="en-US" smtClean="0"/>
              <a:t>代替 </a:t>
            </a:r>
          </a:p>
          <a:p>
            <a:pPr lvl="2" eaLnBrk="1" hangingPunct="1"/>
            <a:r>
              <a:rPr lang="en-US" altLang="zh-CN" smtClean="0"/>
              <a:t>TCPMSS target support </a:t>
            </a:r>
          </a:p>
          <a:p>
            <a:pPr lvl="3" eaLnBrk="1" hangingPunct="1"/>
            <a:r>
              <a:rPr lang="zh-CN" altLang="en-US" smtClean="0"/>
              <a:t>允许修改</a:t>
            </a:r>
            <a:r>
              <a:rPr lang="en-US" altLang="zh-CN" smtClean="0"/>
              <a:t>TCP</a:t>
            </a:r>
            <a:r>
              <a:rPr lang="zh-CN" altLang="en-US" smtClean="0"/>
              <a:t>包头中的</a:t>
            </a:r>
            <a:r>
              <a:rPr lang="en-US" altLang="zh-CN" smtClean="0"/>
              <a:t>MSS(</a:t>
            </a:r>
            <a:r>
              <a:rPr lang="zh-CN" altLang="en-US" smtClean="0"/>
              <a:t>最大分段长度</a:t>
            </a:r>
            <a:r>
              <a:rPr lang="en-US" altLang="zh-CN" smtClean="0"/>
              <a:t>)</a:t>
            </a:r>
            <a:r>
              <a:rPr lang="zh-CN" altLang="en-US" smtClean="0"/>
              <a:t>选项值 </a:t>
            </a:r>
          </a:p>
          <a:p>
            <a:pPr lvl="2" eaLnBrk="1" hangingPunct="1"/>
            <a:r>
              <a:rPr lang="en-US" altLang="zh-CN" smtClean="0"/>
              <a:t>Full NAT </a:t>
            </a:r>
          </a:p>
          <a:p>
            <a:pPr lvl="3" eaLnBrk="1" hangingPunct="1"/>
            <a:r>
              <a:rPr lang="zh-CN" altLang="en-US" smtClean="0"/>
              <a:t>允许进行伪装</a:t>
            </a:r>
            <a:r>
              <a:rPr lang="en-US" altLang="zh-CN" smtClean="0"/>
              <a:t>/</a:t>
            </a:r>
            <a:r>
              <a:rPr lang="zh-CN" altLang="en-US" smtClean="0"/>
              <a:t>端口转发以及其它的</a:t>
            </a:r>
            <a:r>
              <a:rPr lang="en-US" altLang="zh-CN" smtClean="0"/>
              <a:t>NAT</a:t>
            </a:r>
            <a:r>
              <a:rPr lang="zh-CN" altLang="en-US" smtClean="0"/>
              <a:t>功能</a:t>
            </a:r>
            <a:r>
              <a:rPr lang="en-US" altLang="zh-CN" smtClean="0"/>
              <a:t>,</a:t>
            </a:r>
            <a:r>
              <a:rPr lang="zh-CN" altLang="en-US" smtClean="0"/>
              <a:t>仅在你需要使用</a:t>
            </a:r>
            <a:r>
              <a:rPr lang="en-US" altLang="zh-CN" smtClean="0"/>
              <a:t>iptables</a:t>
            </a:r>
            <a:r>
              <a:rPr lang="zh-CN" altLang="en-US" smtClean="0"/>
              <a:t>中的</a:t>
            </a:r>
            <a:r>
              <a:rPr lang="en-US" altLang="zh-CN" smtClean="0"/>
              <a:t>nat</a:t>
            </a:r>
            <a:r>
              <a:rPr lang="zh-CN" altLang="en-US" smtClean="0"/>
              <a:t>表时才需要选择 </a:t>
            </a:r>
          </a:p>
          <a:p>
            <a:pPr lvl="2" eaLnBrk="1" hangingPunct="1"/>
            <a:r>
              <a:rPr lang="en-US" altLang="zh-CN" smtClean="0"/>
              <a:t>Packet mangling </a:t>
            </a:r>
          </a:p>
          <a:p>
            <a:pPr lvl="3" eaLnBrk="1" hangingPunct="1"/>
            <a:r>
              <a:rPr lang="zh-CN" altLang="en-US" smtClean="0"/>
              <a:t>在</a:t>
            </a:r>
            <a:r>
              <a:rPr lang="en-US" altLang="zh-CN" smtClean="0"/>
              <a:t>iptables</a:t>
            </a:r>
            <a:r>
              <a:rPr lang="zh-CN" altLang="en-US" smtClean="0"/>
              <a:t>中启用</a:t>
            </a:r>
            <a:r>
              <a:rPr lang="en-US" altLang="zh-CN" smtClean="0"/>
              <a:t>mangle</a:t>
            </a:r>
            <a:r>
              <a:rPr lang="zh-CN" altLang="en-US" smtClean="0"/>
              <a:t>表以便对包进行各种修改</a:t>
            </a:r>
            <a:r>
              <a:rPr lang="en-US" altLang="zh-CN" smtClean="0"/>
              <a:t>,</a:t>
            </a:r>
            <a:r>
              <a:rPr lang="zh-CN" altLang="en-US" smtClean="0"/>
              <a:t>常用于改变包的路由 </a:t>
            </a:r>
          </a:p>
          <a:p>
            <a:pPr lvl="2" eaLnBrk="1" hangingPunct="1"/>
            <a:r>
              <a:rPr lang="en-US" altLang="zh-CN" smtClean="0"/>
              <a:t>raw table support (required for NOTRACK/TRACE) </a:t>
            </a:r>
          </a:p>
          <a:p>
            <a:pPr lvl="3" eaLnBrk="1" hangingPunct="1"/>
            <a:r>
              <a:rPr lang="zh-CN" altLang="en-US" smtClean="0"/>
              <a:t>在</a:t>
            </a:r>
            <a:r>
              <a:rPr lang="en-US" altLang="zh-CN" smtClean="0"/>
              <a:t>iptables</a:t>
            </a:r>
            <a:r>
              <a:rPr lang="zh-CN" altLang="en-US" smtClean="0"/>
              <a:t>中添加一个</a:t>
            </a:r>
            <a:r>
              <a:rPr lang="en-US" altLang="zh-CN" smtClean="0"/>
              <a:t>'raw'</a:t>
            </a:r>
            <a:r>
              <a:rPr lang="zh-CN" altLang="en-US" smtClean="0"/>
              <a:t>表</a:t>
            </a:r>
            <a:r>
              <a:rPr lang="en-US" altLang="zh-CN" smtClean="0"/>
              <a:t>,</a:t>
            </a:r>
            <a:r>
              <a:rPr lang="zh-CN" altLang="en-US" smtClean="0"/>
              <a:t>该表在</a:t>
            </a:r>
            <a:r>
              <a:rPr lang="en-US" altLang="zh-CN" smtClean="0"/>
              <a:t>netfilter</a:t>
            </a:r>
            <a:r>
              <a:rPr lang="zh-CN" altLang="en-US" smtClean="0"/>
              <a:t>框架中非常靠前</a:t>
            </a:r>
            <a:r>
              <a:rPr lang="en-US" altLang="zh-CN" smtClean="0"/>
              <a:t>,</a:t>
            </a:r>
            <a:r>
              <a:rPr lang="zh-CN" altLang="en-US" smtClean="0"/>
              <a:t>并在</a:t>
            </a:r>
            <a:r>
              <a:rPr lang="en-US" altLang="zh-CN" smtClean="0"/>
              <a:t>PREROUTING</a:t>
            </a:r>
            <a:r>
              <a:rPr lang="zh-CN" altLang="en-US" smtClean="0"/>
              <a:t>和</a:t>
            </a:r>
            <a:r>
              <a:rPr lang="en-US" altLang="zh-CN" smtClean="0"/>
              <a:t>OUTPUT</a:t>
            </a:r>
            <a:r>
              <a:rPr lang="zh-CN" altLang="en-US" smtClean="0"/>
              <a:t>链上有钩子</a:t>
            </a:r>
            <a:r>
              <a:rPr lang="en-US" altLang="zh-CN" smtClean="0"/>
              <a:t>,</a:t>
            </a:r>
            <a:r>
              <a:rPr lang="zh-CN" altLang="en-US" smtClean="0"/>
              <a:t>从而可以对收到的数据包在连接跟踪前进行处理 </a:t>
            </a:r>
          </a:p>
          <a:p>
            <a:pPr lvl="1" eaLnBrk="1" hangingPunct="1"/>
            <a:r>
              <a:rPr lang="en-US" altLang="zh-CN" smtClean="0"/>
              <a:t>ARP tables support </a:t>
            </a:r>
          </a:p>
          <a:p>
            <a:pPr lvl="2" eaLnBrk="1" hangingPunct="1"/>
            <a:r>
              <a:rPr lang="en-US" altLang="zh-CN" smtClean="0"/>
              <a:t>ARP</a:t>
            </a:r>
            <a:r>
              <a:rPr lang="zh-CN" altLang="en-US" smtClean="0"/>
              <a:t>表支持</a:t>
            </a:r>
            <a:r>
              <a:rPr lang="en-US" altLang="zh-CN" smtClean="0"/>
              <a:t>.</a:t>
            </a:r>
            <a:r>
              <a:rPr lang="zh-CN" altLang="en-US" smtClean="0"/>
              <a:t>只有在局域网中才有</a:t>
            </a:r>
            <a:r>
              <a:rPr lang="en-US" altLang="zh-CN" smtClean="0"/>
              <a:t>ARP</a:t>
            </a:r>
            <a:r>
              <a:rPr lang="zh-CN" altLang="en-US" smtClean="0"/>
              <a:t>欺骗问题</a:t>
            </a:r>
            <a:r>
              <a:rPr lang="en-US" altLang="zh-CN" smtClean="0"/>
              <a:t>,</a:t>
            </a:r>
            <a:r>
              <a:rPr lang="zh-CN" altLang="en-US" smtClean="0"/>
              <a:t>另外路由器也会遭到</a:t>
            </a:r>
            <a:r>
              <a:rPr lang="en-US" altLang="zh-CN" smtClean="0"/>
              <a:t>ARP</a:t>
            </a:r>
            <a:r>
              <a:rPr lang="zh-CN" altLang="en-US" smtClean="0"/>
              <a:t>欺骗 </a:t>
            </a:r>
          </a:p>
          <a:p>
            <a:pPr lvl="2" eaLnBrk="1" hangingPunct="1"/>
            <a:r>
              <a:rPr lang="en-US" altLang="zh-CN" smtClean="0"/>
              <a:t>ARP packet filtering </a:t>
            </a:r>
          </a:p>
          <a:p>
            <a:pPr lvl="3" eaLnBrk="1" hangingPunct="1"/>
            <a:r>
              <a:rPr lang="en-US" altLang="zh-CN" smtClean="0"/>
              <a:t>ARP</a:t>
            </a:r>
            <a:r>
              <a:rPr lang="zh-CN" altLang="en-US" smtClean="0"/>
              <a:t>包过滤</a:t>
            </a:r>
            <a:r>
              <a:rPr lang="en-US" altLang="zh-CN" smtClean="0"/>
              <a:t>.</a:t>
            </a:r>
            <a:r>
              <a:rPr lang="zh-CN" altLang="en-US" smtClean="0"/>
              <a:t>对于进入和离开本地的</a:t>
            </a:r>
            <a:r>
              <a:rPr lang="en-US" altLang="zh-CN" smtClean="0"/>
              <a:t>ARP</a:t>
            </a:r>
            <a:r>
              <a:rPr lang="zh-CN" altLang="en-US" smtClean="0"/>
              <a:t>包定义一个</a:t>
            </a:r>
            <a:r>
              <a:rPr lang="en-US" altLang="zh-CN" smtClean="0"/>
              <a:t>filter</a:t>
            </a:r>
            <a:r>
              <a:rPr lang="zh-CN" altLang="en-US" smtClean="0"/>
              <a:t>表</a:t>
            </a:r>
            <a:r>
              <a:rPr lang="en-US" altLang="zh-CN" smtClean="0"/>
              <a:t>,</a:t>
            </a:r>
            <a:r>
              <a:rPr lang="zh-CN" altLang="en-US" smtClean="0"/>
              <a:t>在桥接的情况下还可以应用于被转发</a:t>
            </a:r>
            <a:r>
              <a:rPr lang="en-US" altLang="zh-CN" smtClean="0"/>
              <a:t>ARP</a:t>
            </a:r>
            <a:r>
              <a:rPr lang="zh-CN" altLang="en-US" smtClean="0"/>
              <a:t>包 </a:t>
            </a:r>
          </a:p>
          <a:p>
            <a:pPr lvl="2" eaLnBrk="1" hangingPunct="1"/>
            <a:r>
              <a:rPr lang="en-US" altLang="zh-CN" smtClean="0"/>
              <a:t>ARP payload mangling </a:t>
            </a:r>
          </a:p>
          <a:p>
            <a:pPr lvl="3" eaLnBrk="1" hangingPunct="1"/>
            <a:r>
              <a:rPr lang="zh-CN" altLang="en-US" smtClean="0"/>
              <a:t>允许对</a:t>
            </a:r>
            <a:r>
              <a:rPr lang="en-US" altLang="zh-CN" smtClean="0"/>
              <a:t>ARP</a:t>
            </a:r>
            <a:r>
              <a:rPr lang="zh-CN" altLang="en-US" smtClean="0"/>
              <a:t>包的荷载部分进行修改</a:t>
            </a:r>
            <a:r>
              <a:rPr lang="en-US" altLang="zh-CN" smtClean="0"/>
              <a:t>,</a:t>
            </a:r>
            <a:r>
              <a:rPr lang="zh-CN" altLang="en-US" smtClean="0"/>
              <a:t>比如修改源和目标物理地址 </a:t>
            </a:r>
          </a:p>
          <a:p>
            <a:pPr eaLnBrk="1" hangingPunct="1"/>
            <a:r>
              <a:rPr lang="en-US" altLang="zh-CN" smtClean="0"/>
              <a:t>IPv6: Netfilter Configuration </a:t>
            </a:r>
          </a:p>
          <a:p>
            <a:pPr lvl="1" eaLnBrk="1" hangingPunct="1"/>
            <a:r>
              <a:rPr lang="zh-CN" altLang="en-US" smtClean="0"/>
              <a:t>针对</a:t>
            </a:r>
            <a:r>
              <a:rPr lang="en-US" altLang="zh-CN" smtClean="0"/>
              <a:t>IPv6</a:t>
            </a:r>
            <a:r>
              <a:rPr lang="zh-CN" altLang="en-US" smtClean="0"/>
              <a:t>的</a:t>
            </a:r>
            <a:r>
              <a:rPr lang="en-US" altLang="zh-CN" smtClean="0"/>
              <a:t>Netfilter</a:t>
            </a:r>
            <a:r>
              <a:rPr lang="zh-CN" altLang="en-US" smtClean="0"/>
              <a:t>配置</a:t>
            </a:r>
            <a:r>
              <a:rPr lang="en-US" altLang="zh-CN" smtClean="0"/>
              <a:t>,</a:t>
            </a:r>
            <a:r>
              <a:rPr lang="zh-CN" altLang="en-US" smtClean="0"/>
              <a:t>需要的话可以参考前面</a:t>
            </a:r>
            <a:r>
              <a:rPr lang="en-US" altLang="zh-CN" smtClean="0"/>
              <a:t>IPv4</a:t>
            </a:r>
            <a:r>
              <a:rPr lang="zh-CN" altLang="en-US" smtClean="0"/>
              <a:t>的</a:t>
            </a:r>
            <a:r>
              <a:rPr lang="en-US" altLang="zh-CN" smtClean="0"/>
              <a:t>Netfilter</a:t>
            </a:r>
            <a:r>
              <a:rPr lang="zh-CN" altLang="en-US" smtClean="0"/>
              <a:t>配置进行选择 </a:t>
            </a:r>
          </a:p>
          <a:p>
            <a:pPr eaLnBrk="1" hangingPunct="1"/>
            <a:r>
              <a:rPr lang="en-US" altLang="zh-CN" smtClean="0"/>
              <a:t>DECnet: Netfilter Configuration </a:t>
            </a:r>
          </a:p>
          <a:p>
            <a:pPr lvl="1" eaLnBrk="1" hangingPunct="1"/>
            <a:r>
              <a:rPr lang="zh-CN" altLang="en-US" smtClean="0"/>
              <a:t>针对</a:t>
            </a:r>
            <a:r>
              <a:rPr lang="en-US" altLang="zh-CN" smtClean="0"/>
              <a:t>DECnet</a:t>
            </a:r>
            <a:r>
              <a:rPr lang="zh-CN" altLang="en-US" smtClean="0"/>
              <a:t>的</a:t>
            </a:r>
            <a:r>
              <a:rPr lang="en-US" altLang="zh-CN" smtClean="0"/>
              <a:t>Netfilter</a:t>
            </a:r>
            <a:r>
              <a:rPr lang="zh-CN" altLang="en-US" smtClean="0"/>
              <a:t>配置 </a:t>
            </a:r>
          </a:p>
          <a:p>
            <a:pPr eaLnBrk="1" hangingPunct="1"/>
            <a:r>
              <a:rPr lang="en-US" altLang="zh-CN" smtClean="0"/>
              <a:t>Bridge: Netfilter Configuration </a:t>
            </a:r>
          </a:p>
          <a:p>
            <a:pPr lvl="1" eaLnBrk="1" hangingPunct="1"/>
            <a:r>
              <a:rPr lang="zh-CN" altLang="en-US" smtClean="0"/>
              <a:t>针对桥接的</a:t>
            </a:r>
            <a:r>
              <a:rPr lang="en-US" altLang="zh-CN" smtClean="0"/>
              <a:t>Netfilter</a:t>
            </a:r>
            <a:r>
              <a:rPr lang="zh-CN" altLang="en-US" smtClean="0"/>
              <a:t>配置 </a:t>
            </a:r>
          </a:p>
          <a:p>
            <a:pPr eaLnBrk="1" hangingPunct="1"/>
            <a:r>
              <a:rPr lang="en-US" altLang="zh-CN" smtClean="0"/>
              <a:t>DCCP Configuration </a:t>
            </a:r>
          </a:p>
          <a:p>
            <a:pPr lvl="1" eaLnBrk="1" hangingPunct="1"/>
            <a:r>
              <a:rPr lang="zh-CN" altLang="en-US" smtClean="0"/>
              <a:t>数据报拥塞控制协议在</a:t>
            </a:r>
            <a:r>
              <a:rPr lang="en-US" altLang="zh-CN" smtClean="0"/>
              <a:t>UDP</a:t>
            </a:r>
            <a:r>
              <a:rPr lang="zh-CN" altLang="en-US" smtClean="0"/>
              <a:t>的基础上增加了流控和拥塞控制机制</a:t>
            </a:r>
            <a:r>
              <a:rPr lang="en-US" altLang="zh-CN" smtClean="0"/>
              <a:t>,</a:t>
            </a:r>
            <a:r>
              <a:rPr lang="zh-CN" altLang="en-US" smtClean="0"/>
              <a:t>使数据报协议能够更好地用于流媒体业务的传输 </a:t>
            </a:r>
          </a:p>
          <a:p>
            <a:pPr eaLnBrk="1" hangingPunct="1"/>
            <a:r>
              <a:rPr lang="en-US" altLang="zh-CN" smtClean="0"/>
              <a:t>SCTP Configuration </a:t>
            </a:r>
          </a:p>
          <a:p>
            <a:pPr lvl="1" eaLnBrk="1" hangingPunct="1"/>
            <a:r>
              <a:rPr lang="zh-CN" altLang="en-US" smtClean="0"/>
              <a:t>流控制传输协议是一种新兴的传输层协议</a:t>
            </a:r>
            <a:r>
              <a:rPr lang="en-US" altLang="zh-CN" smtClean="0"/>
              <a:t>.TCP</a:t>
            </a:r>
            <a:r>
              <a:rPr lang="zh-CN" altLang="en-US" smtClean="0"/>
              <a:t>协议一次只能连接一个</a:t>
            </a:r>
            <a:r>
              <a:rPr lang="en-US" altLang="zh-CN" smtClean="0"/>
              <a:t>IP</a:t>
            </a:r>
            <a:r>
              <a:rPr lang="zh-CN" altLang="en-US" smtClean="0"/>
              <a:t>地址而在</a:t>
            </a:r>
            <a:r>
              <a:rPr lang="en-US" altLang="zh-CN" smtClean="0"/>
              <a:t>SCTP</a:t>
            </a:r>
            <a:r>
              <a:rPr lang="zh-CN" altLang="en-US" smtClean="0"/>
              <a:t>协议一次可以连接多个</a:t>
            </a:r>
            <a:r>
              <a:rPr lang="en-US" altLang="zh-CN" smtClean="0"/>
              <a:t>IP</a:t>
            </a:r>
            <a:r>
              <a:rPr lang="zh-CN" altLang="en-US" smtClean="0"/>
              <a:t>地址且可以自动平衡网络负载</a:t>
            </a:r>
            <a:r>
              <a:rPr lang="en-US" altLang="zh-CN" smtClean="0"/>
              <a:t>,</a:t>
            </a:r>
            <a:r>
              <a:rPr lang="zh-CN" altLang="en-US" smtClean="0"/>
              <a:t>一旦某一个</a:t>
            </a:r>
            <a:r>
              <a:rPr lang="en-US" altLang="zh-CN" smtClean="0"/>
              <a:t>IP</a:t>
            </a:r>
            <a:r>
              <a:rPr lang="zh-CN" altLang="en-US" smtClean="0"/>
              <a:t>地址失效会自动将网络负载转移到其他</a:t>
            </a:r>
            <a:r>
              <a:rPr lang="en-US" altLang="zh-CN" smtClean="0"/>
              <a:t>IP</a:t>
            </a:r>
            <a:r>
              <a:rPr lang="zh-CN" altLang="en-US" smtClean="0"/>
              <a:t>地址上 </a:t>
            </a:r>
          </a:p>
          <a:p>
            <a:pPr eaLnBrk="1" hangingPunct="1"/>
            <a:r>
              <a:rPr lang="en-US" altLang="zh-CN" smtClean="0"/>
              <a:t>TIPC Configuration </a:t>
            </a:r>
          </a:p>
          <a:p>
            <a:pPr lvl="1" eaLnBrk="1" hangingPunct="1"/>
            <a:r>
              <a:rPr lang="zh-CN" altLang="en-US" smtClean="0"/>
              <a:t>透明内部进程间通信协议</a:t>
            </a:r>
            <a:r>
              <a:rPr lang="en-US" altLang="zh-CN" smtClean="0"/>
              <a:t>,</a:t>
            </a:r>
            <a:r>
              <a:rPr lang="zh-CN" altLang="en-US" smtClean="0"/>
              <a:t>以共享内存为基础实现任务和资源的调度</a:t>
            </a:r>
            <a:r>
              <a:rPr lang="en-US" altLang="zh-CN" smtClean="0"/>
              <a:t>,</a:t>
            </a:r>
            <a:r>
              <a:rPr lang="zh-CN" altLang="en-US" smtClean="0"/>
              <a:t>专门用于内部集群通信 </a:t>
            </a:r>
          </a:p>
          <a:p>
            <a:pPr eaLnBrk="1" hangingPunct="1"/>
            <a:r>
              <a:rPr lang="en-US" altLang="zh-CN" smtClean="0"/>
              <a:t>Asynchronous Transfer Mode (ATM) </a:t>
            </a:r>
          </a:p>
          <a:p>
            <a:pPr lvl="1" eaLnBrk="1" hangingPunct="1"/>
            <a:r>
              <a:rPr lang="zh-CN" altLang="en-US" smtClean="0"/>
              <a:t>异步传输模式</a:t>
            </a:r>
            <a:r>
              <a:rPr lang="en-US" altLang="zh-CN" smtClean="0"/>
              <a:t>(ATM)</a:t>
            </a:r>
            <a:r>
              <a:rPr lang="zh-CN" altLang="en-US" smtClean="0"/>
              <a:t>支持 </a:t>
            </a:r>
          </a:p>
          <a:p>
            <a:pPr eaLnBrk="1" hangingPunct="1"/>
            <a:r>
              <a:rPr lang="en-US" altLang="zh-CN" smtClean="0"/>
              <a:t>802.1d Ethernet Bridging </a:t>
            </a:r>
          </a:p>
          <a:p>
            <a:pPr lvl="1" eaLnBrk="1" hangingPunct="1"/>
            <a:r>
              <a:rPr lang="en-US" altLang="zh-CN" smtClean="0"/>
              <a:t>802.1d</a:t>
            </a:r>
            <a:r>
              <a:rPr lang="zh-CN" altLang="en-US" smtClean="0"/>
              <a:t>以太网桥 </a:t>
            </a:r>
          </a:p>
          <a:p>
            <a:pPr eaLnBrk="1" hangingPunct="1"/>
            <a:r>
              <a:rPr lang="en-US" altLang="zh-CN" smtClean="0"/>
              <a:t>802.1Q VLAN Support </a:t>
            </a:r>
          </a:p>
          <a:p>
            <a:pPr lvl="1" eaLnBrk="1" hangingPunct="1"/>
            <a:r>
              <a:rPr lang="en-US" altLang="zh-CN" smtClean="0"/>
              <a:t>802.1Q</a:t>
            </a:r>
            <a:r>
              <a:rPr lang="zh-CN" altLang="en-US" smtClean="0"/>
              <a:t>虚拟局域网 </a:t>
            </a:r>
          </a:p>
          <a:p>
            <a:pPr eaLnBrk="1" hangingPunct="1"/>
            <a:r>
              <a:rPr lang="en-US" altLang="zh-CN" smtClean="0"/>
              <a:t>DECnet Support </a:t>
            </a:r>
          </a:p>
          <a:p>
            <a:pPr lvl="1" eaLnBrk="1" hangingPunct="1"/>
            <a:r>
              <a:rPr lang="en-US" altLang="zh-CN" smtClean="0"/>
              <a:t>DECnet</a:t>
            </a:r>
            <a:r>
              <a:rPr lang="zh-CN" altLang="en-US" smtClean="0"/>
              <a:t>是一种很生僻的协议 </a:t>
            </a:r>
          </a:p>
          <a:p>
            <a:pPr eaLnBrk="1" hangingPunct="1"/>
            <a:r>
              <a:rPr lang="en-US" altLang="zh-CN" smtClean="0"/>
              <a:t>ANSI/IEEE 802.2 LLC type 2 Support </a:t>
            </a:r>
          </a:p>
          <a:p>
            <a:pPr lvl="1" eaLnBrk="1" hangingPunct="1"/>
            <a:r>
              <a:rPr lang="zh-CN" altLang="en-US" smtClean="0"/>
              <a:t>看不懂可以不选 </a:t>
            </a:r>
          </a:p>
          <a:p>
            <a:pPr eaLnBrk="1" hangingPunct="1"/>
            <a:r>
              <a:rPr lang="en-US" altLang="zh-CN" smtClean="0"/>
              <a:t>The IPX protocol </a:t>
            </a:r>
          </a:p>
          <a:p>
            <a:pPr lvl="1" eaLnBrk="1" hangingPunct="1"/>
            <a:r>
              <a:rPr lang="en-US" altLang="zh-CN" smtClean="0"/>
              <a:t>IPX</a:t>
            </a:r>
            <a:r>
              <a:rPr lang="zh-CN" altLang="en-US" smtClean="0"/>
              <a:t>协议 </a:t>
            </a:r>
          </a:p>
          <a:p>
            <a:pPr eaLnBrk="1" hangingPunct="1"/>
            <a:r>
              <a:rPr lang="en-US" altLang="zh-CN" smtClean="0"/>
              <a:t>Appletalk protocol support </a:t>
            </a:r>
          </a:p>
          <a:p>
            <a:pPr lvl="1" eaLnBrk="1" hangingPunct="1"/>
            <a:r>
              <a:rPr lang="zh-CN" altLang="en-US" smtClean="0"/>
              <a:t>与</a:t>
            </a:r>
            <a:r>
              <a:rPr lang="en-US" altLang="zh-CN" smtClean="0"/>
              <a:t>Mac</a:t>
            </a:r>
            <a:r>
              <a:rPr lang="zh-CN" altLang="en-US" smtClean="0"/>
              <a:t>机器通信的协议 </a:t>
            </a:r>
          </a:p>
          <a:p>
            <a:pPr eaLnBrk="1" hangingPunct="1"/>
            <a:r>
              <a:rPr lang="en-US" altLang="zh-CN" smtClean="0"/>
              <a:t>CCITT X.25 Packet Layer </a:t>
            </a:r>
          </a:p>
          <a:p>
            <a:pPr lvl="1" eaLnBrk="1" hangingPunct="1"/>
            <a:r>
              <a:rPr lang="zh-CN" altLang="en-US" smtClean="0"/>
              <a:t>大约没人需要这东西 </a:t>
            </a:r>
          </a:p>
          <a:p>
            <a:pPr eaLnBrk="1" hangingPunct="1"/>
            <a:r>
              <a:rPr lang="en-US" altLang="zh-CN" smtClean="0"/>
              <a:t>LAPB Data Link Driver </a:t>
            </a:r>
          </a:p>
          <a:p>
            <a:pPr lvl="1" eaLnBrk="1" hangingPunct="1"/>
            <a:r>
              <a:rPr lang="zh-CN" altLang="en-US" smtClean="0"/>
              <a:t>大约没人需要这东西 </a:t>
            </a:r>
          </a:p>
          <a:p>
            <a:pPr eaLnBrk="1" hangingPunct="1"/>
            <a:r>
              <a:rPr lang="en-US" altLang="zh-CN" smtClean="0"/>
              <a:t>Acorn Econet/AUN protocols </a:t>
            </a:r>
          </a:p>
          <a:p>
            <a:pPr lvl="1" eaLnBrk="1" hangingPunct="1"/>
            <a:r>
              <a:rPr lang="zh-CN" altLang="en-US" smtClean="0"/>
              <a:t>一种被</a:t>
            </a:r>
            <a:r>
              <a:rPr lang="en-US" altLang="zh-CN" smtClean="0"/>
              <a:t>Acorn</a:t>
            </a:r>
            <a:r>
              <a:rPr lang="zh-CN" altLang="en-US" smtClean="0"/>
              <a:t>计算机使用的又老又慢的协议 </a:t>
            </a:r>
          </a:p>
          <a:p>
            <a:pPr eaLnBrk="1" hangingPunct="1"/>
            <a:r>
              <a:rPr lang="en-US" altLang="zh-CN" smtClean="0"/>
              <a:t>WAN router </a:t>
            </a:r>
          </a:p>
          <a:p>
            <a:pPr lvl="1" eaLnBrk="1" hangingPunct="1"/>
            <a:r>
              <a:rPr lang="zh-CN" altLang="en-US" smtClean="0"/>
              <a:t>广域网路由 </a:t>
            </a:r>
          </a:p>
          <a:p>
            <a:pPr eaLnBrk="1" hangingPunct="1"/>
            <a:r>
              <a:rPr lang="en-US" altLang="zh-CN" smtClean="0"/>
              <a:t>QoS and/or fair queueing </a:t>
            </a:r>
          </a:p>
          <a:p>
            <a:pPr lvl="1" eaLnBrk="1" hangingPunct="1"/>
            <a:r>
              <a:rPr lang="zh-CN" altLang="en-US" smtClean="0"/>
              <a:t>如果你需要</a:t>
            </a:r>
            <a:r>
              <a:rPr lang="en-US" altLang="zh-CN" smtClean="0"/>
              <a:t>Qos</a:t>
            </a:r>
            <a:r>
              <a:rPr lang="zh-CN" altLang="en-US" smtClean="0"/>
              <a:t>或公平队列就选吧 </a:t>
            </a:r>
          </a:p>
          <a:p>
            <a:pPr eaLnBrk="1" hangingPunct="1"/>
            <a:r>
              <a:rPr lang="en-US" altLang="zh-CN" smtClean="0"/>
              <a:t>Network testing </a:t>
            </a:r>
          </a:p>
          <a:p>
            <a:pPr lvl="1" eaLnBrk="1" hangingPunct="1"/>
            <a:r>
              <a:rPr lang="zh-CN" altLang="en-US" smtClean="0"/>
              <a:t>网络测试</a:t>
            </a:r>
            <a:r>
              <a:rPr lang="en-US" altLang="zh-CN" smtClean="0"/>
              <a:t>,</a:t>
            </a:r>
            <a:r>
              <a:rPr lang="zh-CN" altLang="en-US" smtClean="0"/>
              <a:t>仅供调试使用 </a:t>
            </a:r>
          </a:p>
          <a:p>
            <a:pPr eaLnBrk="1" hangingPunct="1"/>
            <a:r>
              <a:rPr lang="en-US" altLang="zh-CN" smtClean="0"/>
              <a:t>Amateur Radio support </a:t>
            </a:r>
          </a:p>
          <a:p>
            <a:pPr lvl="1" eaLnBrk="1" hangingPunct="1"/>
            <a:r>
              <a:rPr lang="zh-CN" altLang="en-US" smtClean="0"/>
              <a:t>业余无线电支持 </a:t>
            </a:r>
          </a:p>
          <a:p>
            <a:pPr eaLnBrk="1" hangingPunct="1"/>
            <a:r>
              <a:rPr lang="en-US" altLang="zh-CN" smtClean="0"/>
              <a:t>IrDA (infrared) subsystem support </a:t>
            </a:r>
          </a:p>
          <a:p>
            <a:pPr lvl="1" eaLnBrk="1" hangingPunct="1"/>
            <a:r>
              <a:rPr lang="zh-CN" altLang="en-US" smtClean="0"/>
              <a:t>红外线支持</a:t>
            </a:r>
            <a:r>
              <a:rPr lang="en-US" altLang="zh-CN" smtClean="0"/>
              <a:t>,</a:t>
            </a:r>
            <a:r>
              <a:rPr lang="zh-CN" altLang="en-US" smtClean="0"/>
              <a:t>比如无线鼠标或无线键盘 </a:t>
            </a:r>
          </a:p>
          <a:p>
            <a:pPr eaLnBrk="1" hangingPunct="1"/>
            <a:r>
              <a:rPr lang="en-US" altLang="zh-CN" smtClean="0"/>
              <a:t>Bluetooth subsystem support </a:t>
            </a:r>
          </a:p>
          <a:p>
            <a:pPr lvl="1" eaLnBrk="1" hangingPunct="1"/>
            <a:r>
              <a:rPr lang="zh-CN" altLang="en-US" smtClean="0"/>
              <a:t>蓝牙支持 </a:t>
            </a:r>
          </a:p>
          <a:p>
            <a:pPr eaLnBrk="1" hangingPunct="1"/>
            <a:r>
              <a:rPr lang="en-US" altLang="zh-CN" smtClean="0"/>
              <a:t>Generic IEEE 802.11 Networking Stack </a:t>
            </a:r>
          </a:p>
          <a:p>
            <a:pPr lvl="1" eaLnBrk="1" hangingPunct="1"/>
            <a:r>
              <a:rPr lang="zh-CN" altLang="en-US" smtClean="0"/>
              <a:t>通用无线局域网</a:t>
            </a:r>
            <a:r>
              <a:rPr lang="en-US" altLang="zh-CN" smtClean="0"/>
              <a:t>(IEEE 802.11</a:t>
            </a:r>
            <a:r>
              <a:rPr lang="zh-CN" altLang="en-US" smtClean="0"/>
              <a:t>系列协议</a:t>
            </a:r>
            <a:r>
              <a:rPr lang="en-US" altLang="zh-CN" smtClean="0"/>
              <a:t>)</a:t>
            </a:r>
            <a:r>
              <a:rPr lang="zh-CN" altLang="en-US" smtClean="0"/>
              <a:t>支持 </a:t>
            </a:r>
          </a:p>
          <a:p>
            <a:pPr eaLnBrk="1" hangingPunct="1"/>
            <a:r>
              <a:rPr lang="en-US" altLang="zh-CN" b="1" smtClean="0"/>
              <a:t>Security options</a:t>
            </a:r>
            <a:br>
              <a:rPr lang="en-US" altLang="zh-CN" b="1" smtClean="0"/>
            </a:br>
            <a:r>
              <a:rPr lang="zh-CN" altLang="en-US" b="1" smtClean="0"/>
              <a:t>安全选项</a:t>
            </a:r>
            <a:br>
              <a:rPr lang="zh-CN" altLang="en-US" b="1" smtClean="0"/>
            </a:br>
            <a:r>
              <a:rPr lang="zh-CN" altLang="en-US" b="1" smtClean="0"/>
              <a:t>这里的选项不明白的建议不要选</a:t>
            </a:r>
            <a:r>
              <a:rPr lang="en-US" altLang="zh-CN" b="1" smtClean="0"/>
              <a:t>,</a:t>
            </a:r>
            <a:r>
              <a:rPr lang="zh-CN" altLang="en-US" b="1" smtClean="0"/>
              <a:t>否则有可能弄巧成拙</a:t>
            </a:r>
            <a:r>
              <a:rPr lang="en-US" altLang="zh-CN" b="1" smtClean="0"/>
              <a:t>.</a:t>
            </a:r>
          </a:p>
          <a:p>
            <a:pPr eaLnBrk="1" hangingPunct="1"/>
            <a:r>
              <a:rPr lang="en-US" altLang="zh-CN" smtClean="0"/>
              <a:t>Enable access key retention support </a:t>
            </a:r>
          </a:p>
          <a:p>
            <a:pPr lvl="1" eaLnBrk="1" hangingPunct="1"/>
            <a:r>
              <a:rPr lang="zh-CN" altLang="en-US" smtClean="0"/>
              <a:t>在内核中保留</a:t>
            </a:r>
            <a:r>
              <a:rPr lang="en-US" altLang="zh-CN" smtClean="0"/>
              <a:t>authentication token</a:t>
            </a:r>
            <a:r>
              <a:rPr lang="zh-CN" altLang="en-US" smtClean="0"/>
              <a:t>和</a:t>
            </a:r>
            <a:r>
              <a:rPr lang="en-US" altLang="zh-CN" smtClean="0"/>
              <a:t>access key </a:t>
            </a:r>
          </a:p>
          <a:p>
            <a:pPr lvl="1" eaLnBrk="1" hangingPunct="1"/>
            <a:r>
              <a:rPr lang="en-US" altLang="zh-CN" smtClean="0"/>
              <a:t>Enable the /proc/keys file by which keys may be viewed </a:t>
            </a:r>
          </a:p>
          <a:p>
            <a:pPr lvl="2" eaLnBrk="1" hangingPunct="1"/>
            <a:r>
              <a:rPr lang="zh-CN" altLang="en-US" smtClean="0"/>
              <a:t>允许有权限的进程通过</a:t>
            </a:r>
            <a:r>
              <a:rPr lang="en-US" altLang="zh-CN" smtClean="0"/>
              <a:t>/proc/keys</a:t>
            </a:r>
            <a:r>
              <a:rPr lang="zh-CN" altLang="en-US" smtClean="0"/>
              <a:t>读取所有的</a:t>
            </a:r>
            <a:r>
              <a:rPr lang="en-US" altLang="zh-CN" smtClean="0"/>
              <a:t>key </a:t>
            </a:r>
          </a:p>
          <a:p>
            <a:pPr eaLnBrk="1" hangingPunct="1"/>
            <a:r>
              <a:rPr lang="en-US" altLang="zh-CN" smtClean="0"/>
              <a:t>Enable different security models </a:t>
            </a:r>
          </a:p>
          <a:p>
            <a:pPr lvl="1" eaLnBrk="1" hangingPunct="1"/>
            <a:r>
              <a:rPr lang="zh-CN" altLang="en-US" smtClean="0"/>
              <a:t>允许内核选择不同的安全模型</a:t>
            </a:r>
            <a:r>
              <a:rPr lang="en-US" altLang="zh-CN" smtClean="0"/>
              <a:t>,</a:t>
            </a:r>
            <a:r>
              <a:rPr lang="zh-CN" altLang="en-US" smtClean="0"/>
              <a:t>如果未选中则内核将使用默认的安全模型 </a:t>
            </a:r>
          </a:p>
          <a:p>
            <a:pPr lvl="1" eaLnBrk="1" hangingPunct="1"/>
            <a:r>
              <a:rPr lang="en-US" altLang="zh-CN" smtClean="0"/>
              <a:t>Socket and Networking Security Hooks </a:t>
            </a:r>
          </a:p>
          <a:p>
            <a:pPr lvl="2" eaLnBrk="1" hangingPunct="1"/>
            <a:r>
              <a:rPr lang="zh-CN" altLang="en-US" smtClean="0"/>
              <a:t>允许安全模型通过</a:t>
            </a:r>
            <a:r>
              <a:rPr lang="en-US" altLang="zh-CN" smtClean="0"/>
              <a:t>Security Hook</a:t>
            </a:r>
            <a:r>
              <a:rPr lang="zh-CN" altLang="en-US" smtClean="0"/>
              <a:t>对</a:t>
            </a:r>
            <a:r>
              <a:rPr lang="en-US" altLang="zh-CN" smtClean="0"/>
              <a:t>Socket</a:t>
            </a:r>
            <a:r>
              <a:rPr lang="zh-CN" altLang="en-US" smtClean="0"/>
              <a:t>与</a:t>
            </a:r>
            <a:r>
              <a:rPr lang="en-US" altLang="zh-CN" smtClean="0"/>
              <a:t>Networking</a:t>
            </a:r>
            <a:r>
              <a:rPr lang="zh-CN" altLang="en-US" smtClean="0"/>
              <a:t>进行访问控制 </a:t>
            </a:r>
          </a:p>
          <a:p>
            <a:pPr lvl="2" eaLnBrk="1" hangingPunct="1"/>
            <a:r>
              <a:rPr lang="en-US" altLang="zh-CN" smtClean="0"/>
              <a:t>XFRM (IPSec) Networking Security Hooks </a:t>
            </a:r>
          </a:p>
          <a:p>
            <a:pPr lvl="3" eaLnBrk="1" hangingPunct="1"/>
            <a:r>
              <a:rPr lang="zh-CN" altLang="en-US" smtClean="0"/>
              <a:t>启用</a:t>
            </a:r>
            <a:r>
              <a:rPr lang="en-US" altLang="zh-CN" smtClean="0"/>
              <a:t>XFRM</a:t>
            </a:r>
            <a:r>
              <a:rPr lang="zh-CN" altLang="en-US" smtClean="0"/>
              <a:t>安全</a:t>
            </a:r>
            <a:r>
              <a:rPr lang="en-US" altLang="zh-CN" smtClean="0"/>
              <a:t>Hook </a:t>
            </a:r>
          </a:p>
          <a:p>
            <a:pPr lvl="1" eaLnBrk="1" hangingPunct="1"/>
            <a:r>
              <a:rPr lang="en-US" altLang="zh-CN" smtClean="0"/>
              <a:t>Default Linux Capabilities </a:t>
            </a:r>
          </a:p>
          <a:p>
            <a:pPr lvl="2" eaLnBrk="1" hangingPunct="1"/>
            <a:r>
              <a:rPr lang="zh-CN" altLang="en-US" smtClean="0"/>
              <a:t>启用与</a:t>
            </a:r>
            <a:r>
              <a:rPr lang="en-US" altLang="zh-CN" smtClean="0"/>
              <a:t>"</a:t>
            </a:r>
            <a:r>
              <a:rPr lang="zh-CN" altLang="en-US" smtClean="0"/>
              <a:t>默认</a:t>
            </a:r>
            <a:r>
              <a:rPr lang="en-US" altLang="zh-CN" smtClean="0"/>
              <a:t>"Linux</a:t>
            </a:r>
            <a:r>
              <a:rPr lang="zh-CN" altLang="en-US" smtClean="0"/>
              <a:t>的兼容性 </a:t>
            </a:r>
          </a:p>
          <a:p>
            <a:pPr lvl="1" eaLnBrk="1" hangingPunct="1"/>
            <a:r>
              <a:rPr lang="en-US" altLang="zh-CN" smtClean="0"/>
              <a:t>Root Plug Support </a:t>
            </a:r>
          </a:p>
          <a:p>
            <a:pPr lvl="2" eaLnBrk="1" hangingPunct="1"/>
            <a:r>
              <a:rPr lang="zh-CN" altLang="en-US" smtClean="0"/>
              <a:t>一个简单的</a:t>
            </a:r>
            <a:r>
              <a:rPr lang="en-US" altLang="zh-CN" smtClean="0"/>
              <a:t>Linux</a:t>
            </a:r>
            <a:r>
              <a:rPr lang="zh-CN" altLang="en-US" smtClean="0"/>
              <a:t>安全模块</a:t>
            </a:r>
            <a:r>
              <a:rPr lang="en-US" altLang="zh-CN" smtClean="0"/>
              <a:t>,</a:t>
            </a:r>
            <a:r>
              <a:rPr lang="zh-CN" altLang="en-US" smtClean="0"/>
              <a:t>在特定的</a:t>
            </a:r>
            <a:r>
              <a:rPr lang="en-US" altLang="zh-CN" smtClean="0"/>
              <a:t>USB</a:t>
            </a:r>
            <a:r>
              <a:rPr lang="zh-CN" altLang="en-US" smtClean="0"/>
              <a:t>设备不存在时它简单的禁止一切</a:t>
            </a:r>
            <a:r>
              <a:rPr lang="en-US" altLang="zh-CN" smtClean="0"/>
              <a:t>egid==0</a:t>
            </a:r>
            <a:r>
              <a:rPr lang="zh-CN" altLang="en-US" smtClean="0"/>
              <a:t>的进程运行 </a:t>
            </a:r>
          </a:p>
          <a:p>
            <a:pPr eaLnBrk="1" hangingPunct="1"/>
            <a:r>
              <a:rPr lang="en-US" altLang="zh-CN" smtClean="0"/>
              <a:t>NSA SELinux Support </a:t>
            </a:r>
          </a:p>
          <a:p>
            <a:pPr lvl="1" eaLnBrk="1" hangingPunct="1"/>
            <a:r>
              <a:rPr lang="zh-CN" altLang="en-US" smtClean="0"/>
              <a:t>美国国家安全局</a:t>
            </a:r>
            <a:r>
              <a:rPr lang="en-US" altLang="zh-CN" smtClean="0"/>
              <a:t>(NSA)</a:t>
            </a:r>
            <a:r>
              <a:rPr lang="zh-CN" altLang="en-US" smtClean="0"/>
              <a:t>开发的安全增强</a:t>
            </a:r>
            <a:r>
              <a:rPr lang="en-US" altLang="zh-CN" smtClean="0"/>
              <a:t>Linux(SELinux),</a:t>
            </a:r>
            <a:r>
              <a:rPr lang="zh-CN" altLang="en-US" smtClean="0"/>
              <a:t>你还需要进行策略配置</a:t>
            </a:r>
            <a:r>
              <a:rPr lang="en-US" altLang="zh-CN" smtClean="0"/>
              <a:t>(checkpolicy)</a:t>
            </a:r>
            <a:r>
              <a:rPr lang="zh-CN" altLang="en-US" smtClean="0"/>
              <a:t>并且对文件系统进行标记</a:t>
            </a:r>
            <a:r>
              <a:rPr lang="en-US" altLang="zh-CN" smtClean="0"/>
              <a:t>(setfiles) </a:t>
            </a:r>
          </a:p>
          <a:p>
            <a:pPr lvl="1" eaLnBrk="1" hangingPunct="1"/>
            <a:r>
              <a:rPr lang="en-US" altLang="zh-CN" smtClean="0"/>
              <a:t>NSA SELinux boot parameter </a:t>
            </a:r>
          </a:p>
          <a:p>
            <a:pPr lvl="2" eaLnBrk="1" hangingPunct="1"/>
            <a:r>
              <a:rPr lang="zh-CN" altLang="en-US" smtClean="0"/>
              <a:t>添加一个内核引导参数以允许在引导时使用</a:t>
            </a:r>
            <a:r>
              <a:rPr lang="en-US" altLang="zh-CN" smtClean="0"/>
              <a:t>'selinux=0'</a:t>
            </a:r>
            <a:r>
              <a:rPr lang="zh-CN" altLang="en-US" smtClean="0"/>
              <a:t>禁用</a:t>
            </a:r>
            <a:r>
              <a:rPr lang="en-US" altLang="zh-CN" smtClean="0"/>
              <a:t>SELinux</a:t>
            </a:r>
            <a:r>
              <a:rPr lang="zh-CN" altLang="en-US" smtClean="0"/>
              <a:t>或</a:t>
            </a:r>
            <a:r>
              <a:rPr lang="en-US" altLang="zh-CN" smtClean="0"/>
              <a:t>'selinux=1'</a:t>
            </a:r>
            <a:r>
              <a:rPr lang="zh-CN" altLang="en-US" smtClean="0"/>
              <a:t>启用</a:t>
            </a:r>
            <a:r>
              <a:rPr lang="en-US" altLang="zh-CN" smtClean="0"/>
              <a:t>SELinux </a:t>
            </a:r>
          </a:p>
          <a:p>
            <a:pPr lvl="2" eaLnBrk="1" hangingPunct="1"/>
            <a:r>
              <a:rPr lang="en-US" altLang="zh-CN" smtClean="0"/>
              <a:t>NSA SELinux boot parameter default value </a:t>
            </a:r>
          </a:p>
          <a:p>
            <a:pPr lvl="3" eaLnBrk="1" hangingPunct="1"/>
            <a:r>
              <a:rPr lang="zh-CN" altLang="en-US" smtClean="0"/>
              <a:t>上述参数的默认值 </a:t>
            </a:r>
          </a:p>
          <a:p>
            <a:pPr lvl="1" eaLnBrk="1" hangingPunct="1"/>
            <a:r>
              <a:rPr lang="en-US" altLang="zh-CN" smtClean="0"/>
              <a:t>NSA SELinux runtime disable </a:t>
            </a:r>
          </a:p>
          <a:p>
            <a:pPr lvl="2" eaLnBrk="1" hangingPunct="1"/>
            <a:r>
              <a:rPr lang="zh-CN" altLang="en-US" smtClean="0"/>
              <a:t>允许在运行时禁用</a:t>
            </a:r>
            <a:r>
              <a:rPr lang="en-US" altLang="zh-CN" smtClean="0"/>
              <a:t>SELinux </a:t>
            </a:r>
          </a:p>
          <a:p>
            <a:pPr lvl="1" eaLnBrk="1" hangingPunct="1"/>
            <a:r>
              <a:rPr lang="en-US" altLang="zh-CN" smtClean="0"/>
              <a:t>NSA SELinux Development Support </a:t>
            </a:r>
          </a:p>
          <a:p>
            <a:pPr lvl="2" eaLnBrk="1" hangingPunct="1"/>
            <a:r>
              <a:rPr lang="en-US" altLang="zh-CN" smtClean="0"/>
              <a:t>SELinux</a:t>
            </a:r>
            <a:r>
              <a:rPr lang="zh-CN" altLang="en-US" smtClean="0"/>
              <a:t>开发支持 </a:t>
            </a:r>
          </a:p>
          <a:p>
            <a:pPr lvl="1" eaLnBrk="1" hangingPunct="1"/>
            <a:r>
              <a:rPr lang="en-US" altLang="zh-CN" smtClean="0"/>
              <a:t>NSA SELinux AVC Statistics </a:t>
            </a:r>
          </a:p>
          <a:p>
            <a:pPr lvl="2" eaLnBrk="1" hangingPunct="1"/>
            <a:r>
              <a:rPr lang="zh-CN" altLang="en-US" smtClean="0"/>
              <a:t>搜集存取向量</a:t>
            </a:r>
            <a:r>
              <a:rPr lang="en-US" altLang="zh-CN" smtClean="0"/>
              <a:t>(access vector)</a:t>
            </a:r>
            <a:r>
              <a:rPr lang="zh-CN" altLang="en-US" smtClean="0"/>
              <a:t>缓冲区的统计信息并在</a:t>
            </a:r>
            <a:r>
              <a:rPr lang="en-US" altLang="zh-CN" smtClean="0"/>
              <a:t>/selinux/avc/cache_stats</a:t>
            </a:r>
            <a:r>
              <a:rPr lang="zh-CN" altLang="en-US" smtClean="0"/>
              <a:t>中显示出来</a:t>
            </a:r>
            <a:r>
              <a:rPr lang="en-US" altLang="zh-CN" smtClean="0"/>
              <a:t>.</a:t>
            </a:r>
            <a:r>
              <a:rPr lang="zh-CN" altLang="en-US" smtClean="0"/>
              <a:t>这些信息可以用</a:t>
            </a:r>
            <a:r>
              <a:rPr lang="en-US" altLang="zh-CN" smtClean="0"/>
              <a:t>avcstat</a:t>
            </a:r>
            <a:r>
              <a:rPr lang="zh-CN" altLang="en-US" smtClean="0"/>
              <a:t>之类的工具查看 </a:t>
            </a:r>
          </a:p>
          <a:p>
            <a:pPr lvl="1" eaLnBrk="1" hangingPunct="1"/>
            <a:r>
              <a:rPr lang="en-US" altLang="zh-CN" smtClean="0"/>
              <a:t>NSA SELinux checkreqprot default value </a:t>
            </a:r>
          </a:p>
          <a:p>
            <a:pPr lvl="2" eaLnBrk="1" hangingPunct="1"/>
            <a:r>
              <a:rPr lang="en-US" altLang="zh-CN" smtClean="0"/>
              <a:t>checkreqprot</a:t>
            </a:r>
            <a:r>
              <a:rPr lang="zh-CN" altLang="en-US" smtClean="0"/>
              <a:t>标志的默认值 </a:t>
            </a:r>
          </a:p>
          <a:p>
            <a:pPr lvl="1" eaLnBrk="1" hangingPunct="1"/>
            <a:r>
              <a:rPr lang="en-US" altLang="zh-CN" smtClean="0"/>
              <a:t>NSA SELinux enable new secmark network controls by default </a:t>
            </a:r>
          </a:p>
          <a:p>
            <a:pPr lvl="2" eaLnBrk="1" hangingPunct="1"/>
            <a:r>
              <a:rPr lang="zh-CN" altLang="en-US" smtClean="0"/>
              <a:t>默认启用新的基于安全标记</a:t>
            </a:r>
            <a:r>
              <a:rPr lang="en-US" altLang="zh-CN" smtClean="0"/>
              <a:t>(secmark)</a:t>
            </a:r>
            <a:r>
              <a:rPr lang="zh-CN" altLang="en-US" smtClean="0"/>
              <a:t>的网络 </a:t>
            </a:r>
          </a:p>
          <a:p>
            <a:pPr lvl="1" eaLnBrk="1" hangingPunct="1"/>
            <a:r>
              <a:rPr lang="en-US" altLang="zh-CN" smtClean="0"/>
              <a:t>NSA SELinux maximum supported policy format version </a:t>
            </a:r>
          </a:p>
          <a:p>
            <a:pPr lvl="2" eaLnBrk="1" hangingPunct="1"/>
            <a:r>
              <a:rPr lang="zh-CN" altLang="en-US" smtClean="0"/>
              <a:t>允许将支持的最高策略格式版本设置为一个特定的数值 </a:t>
            </a:r>
          </a:p>
          <a:p>
            <a:pPr lvl="2" eaLnBrk="1" hangingPunct="1"/>
            <a:r>
              <a:rPr lang="en-US" altLang="zh-CN" smtClean="0"/>
              <a:t>NSA SELinux maximum supported policy format version value </a:t>
            </a:r>
          </a:p>
          <a:p>
            <a:pPr lvl="3" eaLnBrk="1" hangingPunct="1"/>
            <a:r>
              <a:rPr lang="zh-CN" altLang="en-US" smtClean="0"/>
              <a:t>支持的最高策略格式版本的数值 </a:t>
            </a:r>
          </a:p>
          <a:p>
            <a:pPr eaLnBrk="1" hangingPunct="1"/>
            <a:r>
              <a:rPr lang="en-US" altLang="zh-CN" b="1" smtClean="0"/>
              <a:t>Cryptographic options</a:t>
            </a:r>
            <a:br>
              <a:rPr lang="en-US" altLang="zh-CN" b="1" smtClean="0"/>
            </a:br>
            <a:r>
              <a:rPr lang="zh-CN" altLang="en-US" b="1" smtClean="0"/>
              <a:t>加密选项</a:t>
            </a:r>
          </a:p>
          <a:p>
            <a:pPr eaLnBrk="1" hangingPunct="1"/>
            <a:r>
              <a:rPr lang="en-US" altLang="zh-CN" smtClean="0"/>
              <a:t>Cryptographic API </a:t>
            </a:r>
          </a:p>
          <a:p>
            <a:pPr lvl="1" eaLnBrk="1" hangingPunct="1"/>
            <a:r>
              <a:rPr lang="zh-CN" altLang="en-US" smtClean="0"/>
              <a:t>提供核心的加密</a:t>
            </a:r>
            <a:r>
              <a:rPr lang="en-US" altLang="zh-CN" smtClean="0"/>
              <a:t>API</a:t>
            </a:r>
            <a:r>
              <a:rPr lang="zh-CN" altLang="en-US" smtClean="0"/>
              <a:t>支持</a:t>
            </a:r>
            <a:r>
              <a:rPr lang="en-US" altLang="zh-CN" smtClean="0"/>
              <a:t>.</a:t>
            </a:r>
            <a:r>
              <a:rPr lang="zh-CN" altLang="en-US" smtClean="0"/>
              <a:t>这里的加密算法被广泛的应用于驱动程序通信协议等机制中</a:t>
            </a:r>
            <a:r>
              <a:rPr lang="en-US" altLang="zh-CN" smtClean="0"/>
              <a:t>.</a:t>
            </a:r>
            <a:r>
              <a:rPr lang="zh-CN" altLang="en-US" smtClean="0"/>
              <a:t>子选项可以全不选</a:t>
            </a:r>
            <a:r>
              <a:rPr lang="en-US" altLang="zh-CN" smtClean="0"/>
              <a:t>,</a:t>
            </a:r>
            <a:r>
              <a:rPr lang="zh-CN" altLang="en-US" smtClean="0"/>
              <a:t>内核中若有其他部分依赖它</a:t>
            </a:r>
            <a:r>
              <a:rPr lang="en-US" altLang="zh-CN" smtClean="0"/>
              <a:t>,</a:t>
            </a:r>
            <a:r>
              <a:rPr lang="zh-CN" altLang="en-US" smtClean="0"/>
              <a:t>会自动选上 </a:t>
            </a:r>
          </a:p>
          <a:p>
            <a:pPr lvl="1" eaLnBrk="1" hangingPunct="1"/>
            <a:r>
              <a:rPr lang="en-US" altLang="zh-CN" smtClean="0"/>
              <a:t>Cryptographic algorithm manager </a:t>
            </a:r>
          </a:p>
          <a:p>
            <a:pPr lvl="2" eaLnBrk="1" hangingPunct="1"/>
            <a:r>
              <a:rPr lang="zh-CN" altLang="en-US" smtClean="0"/>
              <a:t>创建加密模版实例</a:t>
            </a:r>
            <a:r>
              <a:rPr lang="en-US" altLang="zh-CN" smtClean="0"/>
              <a:t>,</a:t>
            </a:r>
            <a:r>
              <a:rPr lang="zh-CN" altLang="en-US" smtClean="0"/>
              <a:t>必须要选 </a:t>
            </a:r>
          </a:p>
          <a:p>
            <a:pPr lvl="1" eaLnBrk="1" hangingPunct="1"/>
            <a:r>
              <a:rPr lang="en-US" altLang="zh-CN" smtClean="0"/>
              <a:t>HMAC support </a:t>
            </a:r>
          </a:p>
          <a:p>
            <a:pPr lvl="2" eaLnBrk="1" hangingPunct="1"/>
            <a:r>
              <a:rPr lang="zh-CN" altLang="en-US" smtClean="0"/>
              <a:t>为</a:t>
            </a:r>
            <a:r>
              <a:rPr lang="en-US" altLang="zh-CN" smtClean="0"/>
              <a:t>IPSec</a:t>
            </a:r>
            <a:r>
              <a:rPr lang="zh-CN" altLang="en-US" smtClean="0"/>
              <a:t>所必须</a:t>
            </a:r>
            <a:r>
              <a:rPr lang="en-US" altLang="zh-CN" smtClean="0"/>
              <a:t>,</a:t>
            </a:r>
            <a:r>
              <a:rPr lang="zh-CN" altLang="en-US" smtClean="0"/>
              <a:t>可为</a:t>
            </a:r>
            <a:r>
              <a:rPr lang="en-US" altLang="zh-CN" smtClean="0"/>
              <a:t>PPPoE</a:t>
            </a:r>
            <a:r>
              <a:rPr lang="zh-CN" altLang="en-US" smtClean="0"/>
              <a:t>提供压缩支持 </a:t>
            </a:r>
          </a:p>
          <a:p>
            <a:pPr lvl="1" eaLnBrk="1" hangingPunct="1"/>
            <a:r>
              <a:rPr lang="en-US" altLang="zh-CN" smtClean="0"/>
              <a:t>Null algorithms </a:t>
            </a:r>
          </a:p>
          <a:p>
            <a:pPr lvl="2" eaLnBrk="1" hangingPunct="1"/>
            <a:r>
              <a:rPr lang="en-US" altLang="zh-CN" smtClean="0"/>
              <a:t>NULL</a:t>
            </a:r>
            <a:r>
              <a:rPr lang="zh-CN" altLang="en-US" smtClean="0"/>
              <a:t>加密算法</a:t>
            </a:r>
            <a:r>
              <a:rPr lang="en-US" altLang="zh-CN" smtClean="0"/>
              <a:t>(</a:t>
            </a:r>
            <a:r>
              <a:rPr lang="zh-CN" altLang="en-US" smtClean="0"/>
              <a:t>什么也不做</a:t>
            </a:r>
            <a:r>
              <a:rPr lang="en-US" altLang="zh-CN" smtClean="0"/>
              <a:t>),</a:t>
            </a:r>
            <a:r>
              <a:rPr lang="zh-CN" altLang="en-US" smtClean="0"/>
              <a:t>用于</a:t>
            </a:r>
            <a:r>
              <a:rPr lang="en-US" altLang="zh-CN" smtClean="0"/>
              <a:t>IPsec</a:t>
            </a:r>
            <a:r>
              <a:rPr lang="zh-CN" altLang="en-US" smtClean="0"/>
              <a:t>协议的封装安全载荷模块</a:t>
            </a:r>
            <a:r>
              <a:rPr lang="en-US" altLang="zh-CN" smtClean="0"/>
              <a:t>(ESP) </a:t>
            </a:r>
          </a:p>
          <a:p>
            <a:pPr lvl="1" eaLnBrk="1" hangingPunct="1"/>
            <a:r>
              <a:rPr lang="en-US" altLang="zh-CN" smtClean="0"/>
              <a:t>MD4 digest algorithm </a:t>
            </a:r>
          </a:p>
          <a:p>
            <a:pPr lvl="2" eaLnBrk="1" hangingPunct="1"/>
            <a:r>
              <a:rPr lang="zh-CN" altLang="en-US" smtClean="0"/>
              <a:t>老旧的摘要算法</a:t>
            </a:r>
            <a:r>
              <a:rPr lang="en-US" altLang="zh-CN" smtClean="0"/>
              <a:t>,</a:t>
            </a:r>
            <a:r>
              <a:rPr lang="zh-CN" altLang="en-US" smtClean="0"/>
              <a:t>已经过时 </a:t>
            </a:r>
          </a:p>
          <a:p>
            <a:pPr lvl="1" eaLnBrk="1" hangingPunct="1"/>
            <a:r>
              <a:rPr lang="en-US" altLang="zh-CN" smtClean="0"/>
              <a:t>MD5 digest algorithm </a:t>
            </a:r>
          </a:p>
          <a:p>
            <a:pPr lvl="2" eaLnBrk="1" hangingPunct="1"/>
            <a:r>
              <a:rPr lang="zh-CN" altLang="en-US" smtClean="0"/>
              <a:t>主流摘要算法</a:t>
            </a:r>
            <a:r>
              <a:rPr lang="en-US" altLang="zh-CN" smtClean="0"/>
              <a:t>,128</a:t>
            </a:r>
            <a:r>
              <a:rPr lang="zh-CN" altLang="en-US" smtClean="0"/>
              <a:t>位</a:t>
            </a:r>
            <a:r>
              <a:rPr lang="en-US" altLang="zh-CN" smtClean="0"/>
              <a:t>(</a:t>
            </a:r>
            <a:r>
              <a:rPr lang="zh-CN" altLang="en-US" smtClean="0"/>
              <a:t>已被中国山东大学王小云攻破</a:t>
            </a:r>
            <a:r>
              <a:rPr lang="en-US" altLang="zh-CN" smtClean="0"/>
              <a:t>,</a:t>
            </a:r>
            <a:r>
              <a:rPr lang="zh-CN" altLang="en-US" smtClean="0"/>
              <a:t>可以快速找到碰撞</a:t>
            </a:r>
            <a:r>
              <a:rPr lang="en-US" altLang="zh-CN" smtClean="0"/>
              <a:t>) </a:t>
            </a:r>
          </a:p>
          <a:p>
            <a:pPr lvl="1" eaLnBrk="1" hangingPunct="1"/>
            <a:r>
              <a:rPr lang="en-US" altLang="zh-CN" smtClean="0"/>
              <a:t>SHA1 digest algorithm </a:t>
            </a:r>
          </a:p>
          <a:p>
            <a:pPr lvl="2" eaLnBrk="1" hangingPunct="1"/>
            <a:r>
              <a:rPr lang="zh-CN" altLang="en-US" smtClean="0"/>
              <a:t>主流摘要算法</a:t>
            </a:r>
            <a:r>
              <a:rPr lang="en-US" altLang="zh-CN" smtClean="0"/>
              <a:t>,160</a:t>
            </a:r>
            <a:r>
              <a:rPr lang="zh-CN" altLang="en-US" smtClean="0"/>
              <a:t>位</a:t>
            </a:r>
            <a:r>
              <a:rPr lang="en-US" altLang="zh-CN" smtClean="0"/>
              <a:t>(</a:t>
            </a:r>
            <a:r>
              <a:rPr lang="zh-CN" altLang="en-US" smtClean="0"/>
              <a:t>已被中国山东大学王小云攻破</a:t>
            </a:r>
            <a:r>
              <a:rPr lang="en-US" altLang="zh-CN" smtClean="0"/>
              <a:t>,</a:t>
            </a:r>
            <a:r>
              <a:rPr lang="zh-CN" altLang="en-US" smtClean="0"/>
              <a:t>可以快速找到碰撞</a:t>
            </a:r>
            <a:r>
              <a:rPr lang="en-US" altLang="zh-CN" smtClean="0"/>
              <a:t>),</a:t>
            </a:r>
            <a:r>
              <a:rPr lang="zh-CN" altLang="en-US" smtClean="0"/>
              <a:t>速度与</a:t>
            </a:r>
            <a:r>
              <a:rPr lang="en-US" altLang="zh-CN" smtClean="0"/>
              <a:t>MD5</a:t>
            </a:r>
            <a:r>
              <a:rPr lang="zh-CN" altLang="en-US" smtClean="0"/>
              <a:t>相当 </a:t>
            </a:r>
          </a:p>
          <a:p>
            <a:pPr lvl="1" eaLnBrk="1" hangingPunct="1"/>
            <a:r>
              <a:rPr lang="en-US" altLang="zh-CN" smtClean="0"/>
              <a:t>SHA256 digest algorithm </a:t>
            </a:r>
          </a:p>
          <a:p>
            <a:pPr lvl="2" eaLnBrk="1" hangingPunct="1"/>
            <a:r>
              <a:rPr lang="zh-CN" altLang="en-US" smtClean="0"/>
              <a:t>更好的摘要算法</a:t>
            </a:r>
            <a:r>
              <a:rPr lang="en-US" altLang="zh-CN" smtClean="0"/>
              <a:t>,256</a:t>
            </a:r>
            <a:r>
              <a:rPr lang="zh-CN" altLang="en-US" smtClean="0"/>
              <a:t>位</a:t>
            </a:r>
            <a:r>
              <a:rPr lang="en-US" altLang="zh-CN" smtClean="0"/>
              <a:t>,</a:t>
            </a:r>
            <a:r>
              <a:rPr lang="zh-CN" altLang="en-US" smtClean="0"/>
              <a:t>速度较</a:t>
            </a:r>
            <a:r>
              <a:rPr lang="en-US" altLang="zh-CN" smtClean="0"/>
              <a:t>SHA1</a:t>
            </a:r>
            <a:r>
              <a:rPr lang="zh-CN" altLang="en-US" smtClean="0"/>
              <a:t>稍慢 </a:t>
            </a:r>
          </a:p>
          <a:p>
            <a:pPr lvl="1" eaLnBrk="1" hangingPunct="1"/>
            <a:r>
              <a:rPr lang="en-US" altLang="zh-CN" smtClean="0"/>
              <a:t>SHA384 and SHA512 digest algorithms </a:t>
            </a:r>
          </a:p>
          <a:p>
            <a:pPr lvl="2" eaLnBrk="1" hangingPunct="1"/>
            <a:r>
              <a:rPr lang="zh-CN" altLang="en-US" smtClean="0"/>
              <a:t>更好的摘要算法</a:t>
            </a:r>
            <a:r>
              <a:rPr lang="en-US" altLang="zh-CN" smtClean="0"/>
              <a:t>,384/512</a:t>
            </a:r>
            <a:r>
              <a:rPr lang="zh-CN" altLang="en-US" smtClean="0"/>
              <a:t>位</a:t>
            </a:r>
            <a:r>
              <a:rPr lang="en-US" altLang="zh-CN" smtClean="0"/>
              <a:t>,</a:t>
            </a:r>
            <a:r>
              <a:rPr lang="zh-CN" altLang="en-US" smtClean="0"/>
              <a:t>速度大约只有</a:t>
            </a:r>
            <a:r>
              <a:rPr lang="en-US" altLang="zh-CN" smtClean="0"/>
              <a:t>SHA1</a:t>
            </a:r>
            <a:r>
              <a:rPr lang="zh-CN" altLang="en-US" smtClean="0"/>
              <a:t>的</a:t>
            </a:r>
            <a:r>
              <a:rPr lang="en-US" altLang="zh-CN" smtClean="0"/>
              <a:t>40-50% </a:t>
            </a:r>
          </a:p>
          <a:p>
            <a:pPr lvl="1" eaLnBrk="1" hangingPunct="1"/>
            <a:r>
              <a:rPr lang="en-US" altLang="zh-CN" smtClean="0"/>
              <a:t>Whirlpool digest algorithms </a:t>
            </a:r>
          </a:p>
          <a:p>
            <a:pPr lvl="2" eaLnBrk="1" hangingPunct="1"/>
            <a:r>
              <a:rPr lang="zh-CN" altLang="en-US" smtClean="0"/>
              <a:t>最安全的摘要算法</a:t>
            </a:r>
            <a:r>
              <a:rPr lang="en-US" altLang="zh-CN" smtClean="0"/>
              <a:t>,512</a:t>
            </a:r>
            <a:r>
              <a:rPr lang="zh-CN" altLang="en-US" smtClean="0"/>
              <a:t>位</a:t>
            </a:r>
            <a:r>
              <a:rPr lang="en-US" altLang="zh-CN" smtClean="0"/>
              <a:t>,</a:t>
            </a:r>
            <a:r>
              <a:rPr lang="zh-CN" altLang="en-US" smtClean="0"/>
              <a:t>已被列入</a:t>
            </a:r>
            <a:r>
              <a:rPr lang="en-US" altLang="zh-CN" smtClean="0"/>
              <a:t>ISO</a:t>
            </a:r>
            <a:r>
              <a:rPr lang="zh-CN" altLang="en-US" smtClean="0"/>
              <a:t>标准</a:t>
            </a:r>
            <a:r>
              <a:rPr lang="en-US" altLang="zh-CN" smtClean="0"/>
              <a:t>,</a:t>
            </a:r>
            <a:r>
              <a:rPr lang="zh-CN" altLang="en-US" smtClean="0"/>
              <a:t>目前最新版本为</a:t>
            </a:r>
            <a:r>
              <a:rPr lang="en-US" altLang="zh-CN" smtClean="0"/>
              <a:t>3.0(2003</a:t>
            </a:r>
            <a:r>
              <a:rPr lang="zh-CN" altLang="en-US" smtClean="0"/>
              <a:t>年发布</a:t>
            </a:r>
            <a:r>
              <a:rPr lang="en-US" altLang="zh-CN" smtClean="0"/>
              <a:t>) </a:t>
            </a:r>
          </a:p>
          <a:p>
            <a:pPr lvl="1" eaLnBrk="1" hangingPunct="1"/>
            <a:r>
              <a:rPr lang="en-US" altLang="zh-CN" smtClean="0"/>
              <a:t>Tiger digest algorithms </a:t>
            </a:r>
          </a:p>
          <a:p>
            <a:pPr lvl="2" eaLnBrk="1" hangingPunct="1"/>
            <a:r>
              <a:rPr lang="zh-CN" altLang="en-US" smtClean="0"/>
              <a:t>号称最快的摘要算法</a:t>
            </a:r>
            <a:r>
              <a:rPr lang="en-US" altLang="zh-CN" smtClean="0"/>
              <a:t>,192</a:t>
            </a:r>
            <a:r>
              <a:rPr lang="zh-CN" altLang="en-US" smtClean="0"/>
              <a:t>位</a:t>
            </a:r>
            <a:r>
              <a:rPr lang="en-US" altLang="zh-CN" smtClean="0"/>
              <a:t>,</a:t>
            </a:r>
            <a:r>
              <a:rPr lang="zh-CN" altLang="en-US" smtClean="0"/>
              <a:t>专门为</a:t>
            </a:r>
            <a:r>
              <a:rPr lang="en-US" altLang="zh-CN" smtClean="0"/>
              <a:t>64</a:t>
            </a:r>
            <a:r>
              <a:rPr lang="zh-CN" altLang="en-US" smtClean="0"/>
              <a:t>位</a:t>
            </a:r>
            <a:r>
              <a:rPr lang="en-US" altLang="zh-CN" smtClean="0"/>
              <a:t>CPU</a:t>
            </a:r>
            <a:r>
              <a:rPr lang="zh-CN" altLang="en-US" smtClean="0"/>
              <a:t>进行了优化 </a:t>
            </a:r>
          </a:p>
          <a:p>
            <a:pPr lvl="1" eaLnBrk="1" hangingPunct="1"/>
            <a:r>
              <a:rPr lang="en-US" altLang="zh-CN" smtClean="0"/>
              <a:t>ECB support </a:t>
            </a:r>
          </a:p>
          <a:p>
            <a:pPr lvl="2" eaLnBrk="1" hangingPunct="1"/>
            <a:r>
              <a:rPr lang="zh-CN" altLang="en-US" smtClean="0"/>
              <a:t>电子密码本</a:t>
            </a:r>
            <a:r>
              <a:rPr lang="en-US" altLang="zh-CN" smtClean="0"/>
              <a:t>,</a:t>
            </a:r>
            <a:r>
              <a:rPr lang="zh-CN" altLang="en-US" smtClean="0"/>
              <a:t>最简单的加密方法 </a:t>
            </a:r>
          </a:p>
          <a:p>
            <a:pPr lvl="1" eaLnBrk="1" hangingPunct="1"/>
            <a:r>
              <a:rPr lang="en-US" altLang="zh-CN" smtClean="0"/>
              <a:t>CBC support </a:t>
            </a:r>
          </a:p>
          <a:p>
            <a:pPr lvl="2" eaLnBrk="1" hangingPunct="1"/>
            <a:r>
              <a:rPr lang="zh-CN" altLang="en-US" smtClean="0"/>
              <a:t>密码块链</a:t>
            </a:r>
            <a:r>
              <a:rPr lang="en-US" altLang="zh-CN" smtClean="0"/>
              <a:t>,IPSec</a:t>
            </a:r>
            <a:r>
              <a:rPr lang="zh-CN" altLang="en-US" smtClean="0"/>
              <a:t>需要使用它 </a:t>
            </a:r>
          </a:p>
          <a:p>
            <a:pPr lvl="1" eaLnBrk="1" hangingPunct="1"/>
            <a:r>
              <a:rPr lang="en-US" altLang="zh-CN" smtClean="0"/>
              <a:t>DES and Triple DES EDE cipher algorithms </a:t>
            </a:r>
          </a:p>
          <a:p>
            <a:pPr lvl="2" eaLnBrk="1" hangingPunct="1"/>
            <a:r>
              <a:rPr lang="zh-CN" altLang="en-US" smtClean="0"/>
              <a:t>老迈的</a:t>
            </a:r>
            <a:r>
              <a:rPr lang="en-US" altLang="zh-CN" smtClean="0"/>
              <a:t>(DES)</a:t>
            </a:r>
            <a:r>
              <a:rPr lang="zh-CN" altLang="en-US" smtClean="0"/>
              <a:t>和尚佳的</a:t>
            </a:r>
            <a:r>
              <a:rPr lang="en-US" altLang="zh-CN" smtClean="0"/>
              <a:t>(Triple DES)</a:t>
            </a:r>
            <a:r>
              <a:rPr lang="zh-CN" altLang="en-US" smtClean="0"/>
              <a:t>对称加密算法 </a:t>
            </a:r>
          </a:p>
          <a:p>
            <a:pPr lvl="1" eaLnBrk="1" hangingPunct="1"/>
            <a:r>
              <a:rPr lang="en-US" altLang="zh-CN" smtClean="0"/>
              <a:t>Blowfish cipher algorithm </a:t>
            </a:r>
          </a:p>
          <a:p>
            <a:pPr lvl="2" eaLnBrk="1" hangingPunct="1"/>
            <a:r>
              <a:rPr lang="zh-CN" altLang="en-US" smtClean="0"/>
              <a:t>又老又慢的对称加密算法 </a:t>
            </a:r>
          </a:p>
          <a:p>
            <a:pPr lvl="1" eaLnBrk="1" hangingPunct="1"/>
            <a:r>
              <a:rPr lang="en-US" altLang="zh-CN" smtClean="0"/>
              <a:t>Twofish cipher algorithm </a:t>
            </a:r>
          </a:p>
          <a:p>
            <a:pPr lvl="2" eaLnBrk="1" hangingPunct="1"/>
            <a:r>
              <a:rPr lang="zh-CN" altLang="en-US" smtClean="0"/>
              <a:t>很强的对称加密算法</a:t>
            </a:r>
            <a:r>
              <a:rPr lang="en-US" altLang="zh-CN" smtClean="0"/>
              <a:t>,</a:t>
            </a:r>
            <a:r>
              <a:rPr lang="zh-CN" altLang="en-US" smtClean="0"/>
              <a:t>使用较广 </a:t>
            </a:r>
          </a:p>
          <a:p>
            <a:pPr lvl="1" eaLnBrk="1" hangingPunct="1"/>
            <a:r>
              <a:rPr lang="en-US" altLang="zh-CN" smtClean="0"/>
              <a:t>Twofish cipher algorithms (i586) </a:t>
            </a:r>
          </a:p>
          <a:p>
            <a:pPr lvl="2" eaLnBrk="1" hangingPunct="1"/>
            <a:r>
              <a:rPr lang="zh-CN" altLang="en-US" smtClean="0"/>
              <a:t>很强的对称加密算法</a:t>
            </a:r>
            <a:r>
              <a:rPr lang="en-US" altLang="zh-CN" smtClean="0"/>
              <a:t>,</a:t>
            </a:r>
            <a:r>
              <a:rPr lang="zh-CN" altLang="en-US" smtClean="0"/>
              <a:t>使用较广</a:t>
            </a:r>
            <a:r>
              <a:rPr lang="en-US" altLang="zh-CN" smtClean="0"/>
              <a:t>(</a:t>
            </a:r>
            <a:r>
              <a:rPr lang="zh-CN" altLang="en-US" smtClean="0"/>
              <a:t>针对</a:t>
            </a:r>
            <a:r>
              <a:rPr lang="en-US" altLang="zh-CN" smtClean="0"/>
              <a:t>i586</a:t>
            </a:r>
            <a:r>
              <a:rPr lang="zh-CN" altLang="en-US" smtClean="0"/>
              <a:t>的版本</a:t>
            </a:r>
            <a:r>
              <a:rPr lang="en-US" altLang="zh-CN" smtClean="0"/>
              <a:t>) </a:t>
            </a:r>
          </a:p>
          <a:p>
            <a:pPr lvl="1" eaLnBrk="1" hangingPunct="1"/>
            <a:r>
              <a:rPr lang="en-US" altLang="zh-CN" smtClean="0"/>
              <a:t>Serpent cipher algorithm </a:t>
            </a:r>
          </a:p>
          <a:p>
            <a:pPr lvl="2" eaLnBrk="1" hangingPunct="1"/>
            <a:r>
              <a:rPr lang="zh-CN" altLang="en-US" smtClean="0"/>
              <a:t>很强的对称加密算法 </a:t>
            </a:r>
          </a:p>
          <a:p>
            <a:pPr lvl="1" eaLnBrk="1" hangingPunct="1"/>
            <a:r>
              <a:rPr lang="en-US" altLang="zh-CN" smtClean="0"/>
              <a:t>AES cipher algorithms </a:t>
            </a:r>
          </a:p>
          <a:p>
            <a:pPr lvl="2" eaLnBrk="1" hangingPunct="1"/>
            <a:r>
              <a:rPr lang="zh-CN" altLang="en-US" smtClean="0"/>
              <a:t>最佳的对称加密算法</a:t>
            </a:r>
            <a:r>
              <a:rPr lang="en-US" altLang="zh-CN" smtClean="0"/>
              <a:t>(Rijndael),128/192/256</a:t>
            </a:r>
            <a:r>
              <a:rPr lang="zh-CN" altLang="en-US" smtClean="0"/>
              <a:t>位</a:t>
            </a:r>
            <a:r>
              <a:rPr lang="en-US" altLang="zh-CN" smtClean="0"/>
              <a:t>,</a:t>
            </a:r>
            <a:r>
              <a:rPr lang="zh-CN" altLang="en-US" smtClean="0"/>
              <a:t>强度最高</a:t>
            </a:r>
            <a:r>
              <a:rPr lang="en-US" altLang="zh-CN" smtClean="0"/>
              <a:t>,</a:t>
            </a:r>
            <a:r>
              <a:rPr lang="zh-CN" altLang="en-US" smtClean="0"/>
              <a:t>快速且节省内存 </a:t>
            </a:r>
          </a:p>
          <a:p>
            <a:pPr lvl="1" eaLnBrk="1" hangingPunct="1"/>
            <a:r>
              <a:rPr lang="en-US" altLang="zh-CN" smtClean="0"/>
              <a:t>AES cipher algorithms (i586) </a:t>
            </a:r>
          </a:p>
          <a:p>
            <a:pPr lvl="2" eaLnBrk="1" hangingPunct="1"/>
            <a:r>
              <a:rPr lang="zh-CN" altLang="en-US" smtClean="0"/>
              <a:t>最佳的对称加密算法</a:t>
            </a:r>
            <a:r>
              <a:rPr lang="en-US" altLang="zh-CN" smtClean="0"/>
              <a:t>(Rijndael),128/192/256</a:t>
            </a:r>
            <a:r>
              <a:rPr lang="zh-CN" altLang="en-US" smtClean="0"/>
              <a:t>位</a:t>
            </a:r>
            <a:r>
              <a:rPr lang="en-US" altLang="zh-CN" smtClean="0"/>
              <a:t>,</a:t>
            </a:r>
            <a:r>
              <a:rPr lang="zh-CN" altLang="en-US" smtClean="0"/>
              <a:t>强度最高</a:t>
            </a:r>
            <a:r>
              <a:rPr lang="en-US" altLang="zh-CN" smtClean="0"/>
              <a:t>,</a:t>
            </a:r>
            <a:r>
              <a:rPr lang="zh-CN" altLang="en-US" smtClean="0"/>
              <a:t>快速且节省内存</a:t>
            </a:r>
            <a:r>
              <a:rPr lang="en-US" altLang="zh-CN" smtClean="0"/>
              <a:t>(</a:t>
            </a:r>
            <a:r>
              <a:rPr lang="zh-CN" altLang="en-US" smtClean="0"/>
              <a:t>针对</a:t>
            </a:r>
            <a:r>
              <a:rPr lang="en-US" altLang="zh-CN" smtClean="0"/>
              <a:t>i586</a:t>
            </a:r>
            <a:r>
              <a:rPr lang="zh-CN" altLang="en-US" smtClean="0"/>
              <a:t>的版本</a:t>
            </a:r>
            <a:r>
              <a:rPr lang="en-US" altLang="zh-CN" smtClean="0"/>
              <a:t>) </a:t>
            </a:r>
          </a:p>
          <a:p>
            <a:pPr lvl="1" eaLnBrk="1" hangingPunct="1"/>
            <a:r>
              <a:rPr lang="en-US" altLang="zh-CN" smtClean="0"/>
              <a:t>CAST5 (CAST-128) cipher algorithm </a:t>
            </a:r>
          </a:p>
          <a:p>
            <a:pPr lvl="2" eaLnBrk="1" hangingPunct="1"/>
            <a:r>
              <a:rPr lang="zh-CN" altLang="en-US" smtClean="0"/>
              <a:t>对称加密算法 </a:t>
            </a:r>
          </a:p>
          <a:p>
            <a:pPr lvl="1" eaLnBrk="1" hangingPunct="1"/>
            <a:r>
              <a:rPr lang="en-US" altLang="zh-CN" smtClean="0"/>
              <a:t>CAST6 (CAST-256) cipher algorithm </a:t>
            </a:r>
          </a:p>
          <a:p>
            <a:pPr lvl="2" eaLnBrk="1" hangingPunct="1"/>
            <a:r>
              <a:rPr lang="zh-CN" altLang="en-US" smtClean="0"/>
              <a:t>对称加密算法 </a:t>
            </a:r>
          </a:p>
          <a:p>
            <a:pPr lvl="1" eaLnBrk="1" hangingPunct="1"/>
            <a:r>
              <a:rPr lang="en-US" altLang="zh-CN" smtClean="0"/>
              <a:t>TEA, XTEA and XETA cipher algorithms </a:t>
            </a:r>
          </a:p>
          <a:p>
            <a:pPr lvl="2" eaLnBrk="1" hangingPunct="1"/>
            <a:r>
              <a:rPr lang="zh-CN" altLang="en-US" smtClean="0"/>
              <a:t>较弱的对称加密算法 </a:t>
            </a:r>
          </a:p>
          <a:p>
            <a:pPr lvl="1" eaLnBrk="1" hangingPunct="1"/>
            <a:r>
              <a:rPr lang="en-US" altLang="zh-CN" smtClean="0"/>
              <a:t>ARC4 cipher algorithm </a:t>
            </a:r>
          </a:p>
          <a:p>
            <a:pPr lvl="2" eaLnBrk="1" hangingPunct="1"/>
            <a:r>
              <a:rPr lang="zh-CN" altLang="en-US" smtClean="0"/>
              <a:t>脆弱的流对称加密算法 </a:t>
            </a:r>
          </a:p>
          <a:p>
            <a:pPr lvl="1" eaLnBrk="1" hangingPunct="1"/>
            <a:r>
              <a:rPr lang="en-US" altLang="zh-CN" smtClean="0"/>
              <a:t>Khazad cipher algorithm </a:t>
            </a:r>
          </a:p>
          <a:p>
            <a:pPr lvl="2" eaLnBrk="1" hangingPunct="1"/>
            <a:r>
              <a:rPr lang="zh-CN" altLang="en-US" smtClean="0"/>
              <a:t>对称加密算法 </a:t>
            </a:r>
          </a:p>
          <a:p>
            <a:pPr lvl="1" eaLnBrk="1" hangingPunct="1"/>
            <a:r>
              <a:rPr lang="en-US" altLang="zh-CN" smtClean="0"/>
              <a:t>Anubis cipher algorithm </a:t>
            </a:r>
          </a:p>
          <a:p>
            <a:pPr lvl="2" eaLnBrk="1" hangingPunct="1"/>
            <a:r>
              <a:rPr lang="zh-CN" altLang="en-US" smtClean="0"/>
              <a:t>对称加密算法 </a:t>
            </a:r>
          </a:p>
          <a:p>
            <a:pPr lvl="1" eaLnBrk="1" hangingPunct="1"/>
            <a:r>
              <a:rPr lang="en-US" altLang="zh-CN" smtClean="0"/>
              <a:t>Deflate compression algorithm </a:t>
            </a:r>
          </a:p>
          <a:p>
            <a:pPr lvl="2" eaLnBrk="1" hangingPunct="1"/>
            <a:r>
              <a:rPr lang="zh-CN" altLang="en-US" smtClean="0"/>
              <a:t>压缩算法</a:t>
            </a:r>
            <a:r>
              <a:rPr lang="en-US" altLang="zh-CN" smtClean="0"/>
              <a:t>,</a:t>
            </a:r>
            <a:r>
              <a:rPr lang="zh-CN" altLang="en-US" smtClean="0"/>
              <a:t>当在</a:t>
            </a:r>
            <a:r>
              <a:rPr lang="en-US" altLang="zh-CN" smtClean="0"/>
              <a:t>IPSec</a:t>
            </a:r>
            <a:r>
              <a:rPr lang="zh-CN" altLang="en-US" smtClean="0"/>
              <a:t>中使用</a:t>
            </a:r>
            <a:r>
              <a:rPr lang="en-US" altLang="zh-CN" smtClean="0"/>
              <a:t>IPCOMP</a:t>
            </a:r>
            <a:r>
              <a:rPr lang="zh-CN" altLang="en-US" smtClean="0"/>
              <a:t>协议时才需要 </a:t>
            </a:r>
          </a:p>
          <a:p>
            <a:pPr lvl="1" eaLnBrk="1" hangingPunct="1"/>
            <a:r>
              <a:rPr lang="en-US" altLang="zh-CN" smtClean="0"/>
              <a:t>Michael MIC keyed digest algorithm </a:t>
            </a:r>
          </a:p>
          <a:p>
            <a:pPr lvl="2" eaLnBrk="1" hangingPunct="1"/>
            <a:r>
              <a:rPr lang="zh-CN" altLang="en-US" smtClean="0"/>
              <a:t>摘要算法</a:t>
            </a:r>
            <a:r>
              <a:rPr lang="en-US" altLang="zh-CN" smtClean="0"/>
              <a:t>,</a:t>
            </a:r>
            <a:r>
              <a:rPr lang="zh-CN" altLang="en-US" smtClean="0"/>
              <a:t>仅仅用于校验</a:t>
            </a:r>
            <a:r>
              <a:rPr lang="en-US" altLang="zh-CN" smtClean="0"/>
              <a:t>iSCSI</a:t>
            </a:r>
            <a:r>
              <a:rPr lang="zh-CN" altLang="en-US" smtClean="0"/>
              <a:t>设备传输的数据</a:t>
            </a:r>
            <a:r>
              <a:rPr lang="en-US" altLang="zh-CN" smtClean="0"/>
              <a:t>,</a:t>
            </a:r>
            <a:r>
              <a:rPr lang="zh-CN" altLang="en-US" smtClean="0"/>
              <a:t>因为算法本身比较脆弱 </a:t>
            </a:r>
          </a:p>
          <a:p>
            <a:pPr lvl="1" eaLnBrk="1" hangingPunct="1"/>
            <a:r>
              <a:rPr lang="en-US" altLang="zh-CN" smtClean="0"/>
              <a:t>CRC32c CRC algorithm </a:t>
            </a:r>
          </a:p>
          <a:p>
            <a:pPr lvl="2" eaLnBrk="1" hangingPunct="1"/>
            <a:r>
              <a:rPr lang="zh-CN" altLang="en-US" smtClean="0"/>
              <a:t>摘要算法</a:t>
            </a:r>
            <a:r>
              <a:rPr lang="en-US" altLang="zh-CN" smtClean="0"/>
              <a:t>,</a:t>
            </a:r>
            <a:r>
              <a:rPr lang="zh-CN" altLang="en-US" smtClean="0"/>
              <a:t>可用于校验</a:t>
            </a:r>
            <a:r>
              <a:rPr lang="en-US" altLang="zh-CN" smtClean="0"/>
              <a:t>iSCSI</a:t>
            </a:r>
            <a:r>
              <a:rPr lang="zh-CN" altLang="en-US" smtClean="0"/>
              <a:t>设备传输的数据 </a:t>
            </a:r>
          </a:p>
          <a:p>
            <a:pPr lvl="1" eaLnBrk="1" hangingPunct="1"/>
            <a:r>
              <a:rPr lang="en-US" altLang="zh-CN" smtClean="0"/>
              <a:t>Testing module </a:t>
            </a:r>
          </a:p>
          <a:p>
            <a:pPr lvl="2" eaLnBrk="1" hangingPunct="1"/>
            <a:r>
              <a:rPr lang="zh-CN" altLang="en-US" smtClean="0"/>
              <a:t>快速且丑陋的测试模块 </a:t>
            </a:r>
          </a:p>
          <a:p>
            <a:pPr lvl="1" eaLnBrk="1" hangingPunct="1"/>
            <a:r>
              <a:rPr lang="en-US" altLang="zh-CN" smtClean="0"/>
              <a:t>Hardware crypto devices </a:t>
            </a:r>
          </a:p>
          <a:p>
            <a:pPr lvl="2" eaLnBrk="1" hangingPunct="1"/>
            <a:r>
              <a:rPr lang="zh-CN" altLang="en-US" smtClean="0"/>
              <a:t>仅有</a:t>
            </a:r>
            <a:r>
              <a:rPr lang="en-US" altLang="zh-CN" smtClean="0"/>
              <a:t>VIA C7</a:t>
            </a:r>
            <a:r>
              <a:rPr lang="zh-CN" altLang="en-US" smtClean="0"/>
              <a:t>系列处理器支持硬件加密</a:t>
            </a:r>
            <a:r>
              <a:rPr lang="en-US" altLang="zh-CN" smtClean="0"/>
              <a:t>(VIA PadLock</a:t>
            </a:r>
            <a:r>
              <a:rPr lang="zh-CN" altLang="en-US" smtClean="0"/>
              <a:t>高级加密引擎</a:t>
            </a:r>
            <a:r>
              <a:rPr lang="en-US" altLang="zh-CN" smtClean="0"/>
              <a:t>) </a:t>
            </a:r>
          </a:p>
          <a:p>
            <a:pPr eaLnBrk="1" hangingPunct="1"/>
            <a:r>
              <a:rPr lang="en-US" altLang="zh-CN" b="1" smtClean="0"/>
              <a:t>Library routines</a:t>
            </a:r>
            <a:br>
              <a:rPr lang="en-US" altLang="zh-CN" b="1" smtClean="0"/>
            </a:br>
            <a:r>
              <a:rPr lang="zh-CN" altLang="en-US" b="1" smtClean="0"/>
              <a:t>库子程序</a:t>
            </a:r>
            <a:br>
              <a:rPr lang="zh-CN" altLang="en-US" b="1" smtClean="0"/>
            </a:br>
            <a:r>
              <a:rPr lang="zh-CN" altLang="en-US" b="1" smtClean="0"/>
              <a:t>仅有那些不包含在内核原码中的第三方内核模块才可能需要</a:t>
            </a:r>
            <a:r>
              <a:rPr lang="en-US" altLang="zh-CN" b="1" smtClean="0"/>
              <a:t>,</a:t>
            </a:r>
            <a:r>
              <a:rPr lang="zh-CN" altLang="en-US" b="1" smtClean="0"/>
              <a:t>可以全不选</a:t>
            </a:r>
            <a:r>
              <a:rPr lang="en-US" altLang="zh-CN" b="1" smtClean="0"/>
              <a:t>,</a:t>
            </a:r>
            <a:r>
              <a:rPr lang="zh-CN" altLang="en-US" b="1" smtClean="0"/>
              <a:t>内核中若有其他部分依赖它</a:t>
            </a:r>
            <a:r>
              <a:rPr lang="en-US" altLang="zh-CN" b="1" smtClean="0"/>
              <a:t>,</a:t>
            </a:r>
            <a:r>
              <a:rPr lang="zh-CN" altLang="en-US" b="1" smtClean="0"/>
              <a:t>会自动选上</a:t>
            </a:r>
          </a:p>
          <a:p>
            <a:pPr eaLnBrk="1" hangingPunct="1"/>
            <a:r>
              <a:rPr lang="en-US" altLang="zh-CN" smtClean="0"/>
              <a:t>CRC-CCITT functions </a:t>
            </a:r>
          </a:p>
          <a:p>
            <a:pPr lvl="1" eaLnBrk="1" hangingPunct="1"/>
            <a:r>
              <a:rPr lang="zh-CN" altLang="en-US" smtClean="0"/>
              <a:t>传送</a:t>
            </a:r>
            <a:r>
              <a:rPr lang="en-US" altLang="zh-CN" smtClean="0"/>
              <a:t>8-bit</a:t>
            </a:r>
            <a:r>
              <a:rPr lang="zh-CN" altLang="en-US" smtClean="0"/>
              <a:t>字符</a:t>
            </a:r>
            <a:r>
              <a:rPr lang="en-US" altLang="zh-CN" smtClean="0"/>
              <a:t>,</a:t>
            </a:r>
            <a:r>
              <a:rPr lang="zh-CN" altLang="en-US" smtClean="0"/>
              <a:t>欧洲标准 </a:t>
            </a:r>
          </a:p>
          <a:p>
            <a:pPr eaLnBrk="1" hangingPunct="1"/>
            <a:r>
              <a:rPr lang="en-US" altLang="zh-CN" smtClean="0"/>
              <a:t>CRC16 functions </a:t>
            </a:r>
          </a:p>
          <a:p>
            <a:pPr lvl="1" eaLnBrk="1" hangingPunct="1"/>
            <a:r>
              <a:rPr lang="zh-CN" altLang="en-US" smtClean="0"/>
              <a:t>传送</a:t>
            </a:r>
            <a:r>
              <a:rPr lang="en-US" altLang="zh-CN" smtClean="0"/>
              <a:t>8-bit</a:t>
            </a:r>
            <a:r>
              <a:rPr lang="zh-CN" altLang="en-US" smtClean="0"/>
              <a:t>字符</a:t>
            </a:r>
            <a:r>
              <a:rPr lang="en-US" altLang="zh-CN" smtClean="0"/>
              <a:t>,</a:t>
            </a:r>
            <a:r>
              <a:rPr lang="zh-CN" altLang="en-US" smtClean="0"/>
              <a:t>美国标准 </a:t>
            </a:r>
          </a:p>
          <a:p>
            <a:pPr eaLnBrk="1" hangingPunct="1"/>
            <a:r>
              <a:rPr lang="en-US" altLang="zh-CN" smtClean="0"/>
              <a:t>CRC32 functions </a:t>
            </a:r>
          </a:p>
          <a:p>
            <a:pPr lvl="1" eaLnBrk="1" hangingPunct="1"/>
            <a:r>
              <a:rPr lang="zh-CN" altLang="en-US" smtClean="0"/>
              <a:t>用于点对点的同步数据传输中</a:t>
            </a:r>
            <a:r>
              <a:rPr lang="en-US" altLang="zh-CN" smtClean="0"/>
              <a:t>,</a:t>
            </a:r>
            <a:r>
              <a:rPr lang="zh-CN" altLang="en-US" smtClean="0"/>
              <a:t>传输网络数据包所必须的 </a:t>
            </a:r>
          </a:p>
          <a:p>
            <a:pPr eaLnBrk="1" hangingPunct="1"/>
            <a:r>
              <a:rPr lang="en-US" altLang="zh-CN" smtClean="0"/>
              <a:t>CRC32c (Castagnoli, et al) Cyclic Redundancy-Check </a:t>
            </a:r>
          </a:p>
          <a:p>
            <a:pPr lvl="1" eaLnBrk="1" hangingPunct="1"/>
            <a:r>
              <a:rPr lang="zh-CN" altLang="en-US" smtClean="0"/>
              <a:t>用于点对点的同步数据传输中</a:t>
            </a:r>
            <a:r>
              <a:rPr lang="en-US" altLang="zh-CN" smtClean="0"/>
              <a:t>,</a:t>
            </a:r>
            <a:r>
              <a:rPr lang="zh-CN" altLang="en-US" smtClean="0"/>
              <a:t>比如</a:t>
            </a:r>
            <a:r>
              <a:rPr lang="en-US" altLang="zh-CN" smtClean="0"/>
              <a:t>iSCSI</a:t>
            </a:r>
            <a:r>
              <a:rPr lang="zh-CN" altLang="en-US" smtClean="0"/>
              <a:t>设备 </a:t>
            </a:r>
          </a:p>
          <a:p>
            <a:pPr eaLnBrk="1" hangingPunct="1"/>
            <a:r>
              <a:rPr lang="en-US" altLang="zh-CN" smtClean="0"/>
              <a:t>Load an Alternate Configuration File </a:t>
            </a:r>
          </a:p>
          <a:p>
            <a:pPr lvl="1" eaLnBrk="1" hangingPunct="1"/>
            <a:r>
              <a:rPr lang="zh-CN" altLang="en-US" smtClean="0"/>
              <a:t>读入一个外部配置文件 </a:t>
            </a:r>
          </a:p>
          <a:p>
            <a:pPr eaLnBrk="1" hangingPunct="1"/>
            <a:r>
              <a:rPr lang="en-US" altLang="zh-CN" smtClean="0"/>
              <a:t>Save Configuration to an Alternate File </a:t>
            </a:r>
          </a:p>
          <a:p>
            <a:pPr lvl="1" eaLnBrk="1" hangingPunct="1"/>
            <a:r>
              <a:rPr lang="zh-CN" altLang="en-US" smtClean="0"/>
              <a:t>将配置保存到一个外部文件 </a:t>
            </a:r>
          </a:p>
          <a:p>
            <a:pPr eaLnBrk="1" hangingPunct="1"/>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962A0726-6B7B-4B9C-B226-EE8232864DF3}" type="slidenum">
              <a:rPr lang="en-US" altLang="zh-CN" smtClean="0"/>
              <a:pPr/>
              <a:t>29</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D2A76BD0-D30A-4795-A6E6-CD8AC4CAFFDB}" type="slidenum">
              <a:rPr lang="en-US" altLang="zh-CN" smtClean="0"/>
              <a:pPr/>
              <a:t>3</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E455EFE3-F7CB-4E92-B872-6FC1B1CD09E1}" type="slidenum">
              <a:rPr lang="en-US" altLang="zh-CN" smtClean="0"/>
              <a:pPr/>
              <a:t>30</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9C7AAD00-0C61-49E6-9D4D-BE9BD2460669}" type="slidenum">
              <a:rPr lang="en-US" altLang="zh-CN" smtClean="0"/>
              <a:pPr/>
              <a:t>31</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Text Box 3"/>
          <p:cNvSpPr>
            <a:spLocks noGrp="1" noChangeArrowheads="1"/>
          </p:cNvSpPr>
          <p:nvPr>
            <p:ph type="body" idx="1"/>
          </p:nvPr>
        </p:nvSpPr>
        <p:spPr>
          <a:noFill/>
        </p:spPr>
        <p:txBody>
          <a:bodyPr wrap="none" anchor="ctr"/>
          <a:lstStyle/>
          <a:p>
            <a:pPr eaLnBrk="1" hangingPunct="1"/>
            <a:r>
              <a:rPr lang="zh-CN" altLang="en-US" smtClean="0"/>
              <a:t>执行</a:t>
            </a:r>
            <a:r>
              <a:rPr lang="en-US" altLang="zh-CN" smtClean="0"/>
              <a:t>make menuconfig</a:t>
            </a:r>
            <a:r>
              <a:rPr lang="zh-CN" altLang="en-US" smtClean="0"/>
              <a:t>时调用顶层</a:t>
            </a:r>
            <a:r>
              <a:rPr lang="en-US" altLang="zh-CN" smtClean="0"/>
              <a:t>Makefile</a:t>
            </a:r>
            <a:r>
              <a:rPr lang="zh-CN" altLang="en-US" smtClean="0"/>
              <a:t>如下语句</a:t>
            </a:r>
          </a:p>
          <a:p>
            <a:pPr eaLnBrk="1" hangingPunct="1"/>
            <a:r>
              <a:rPr lang="en-US" altLang="zh-CN" smtClean="0"/>
              <a:t>config %config: scripts_basic outputmakefile FORCE</a:t>
            </a:r>
          </a:p>
          <a:p>
            <a:pPr eaLnBrk="1" hangingPunct="1"/>
            <a:r>
              <a:rPr lang="en-US" altLang="zh-CN" smtClean="0"/>
              <a:t>	$(Q)mkdir -p include/linux include/config</a:t>
            </a:r>
          </a:p>
          <a:p>
            <a:pPr eaLnBrk="1" hangingPunct="1"/>
            <a:r>
              <a:rPr lang="en-US" altLang="zh-CN" smtClean="0"/>
              <a:t>	$(Q)$(MAKE) $(build)=scripts/kconfig $@</a:t>
            </a:r>
          </a:p>
          <a:p>
            <a:pPr eaLnBrk="1" hangingPunct="1"/>
            <a:r>
              <a:rPr lang="zh-CN" altLang="en-US" smtClean="0"/>
              <a:t>可以看出接着调用了</a:t>
            </a:r>
            <a:r>
              <a:rPr lang="en-US" altLang="zh-CN" smtClean="0"/>
              <a:t>scripts/kconfig</a:t>
            </a:r>
            <a:r>
              <a:rPr lang="zh-CN" altLang="en-US" smtClean="0"/>
              <a:t>中的</a:t>
            </a:r>
            <a:r>
              <a:rPr lang="en-US" altLang="zh-CN" smtClean="0"/>
              <a:t>Makefile</a:t>
            </a:r>
            <a:r>
              <a:rPr lang="zh-CN" altLang="en-US" smtClean="0"/>
              <a:t>，并且把</a:t>
            </a:r>
            <a:r>
              <a:rPr lang="en-US" altLang="zh-CN" smtClean="0"/>
              <a:t>menuconfig</a:t>
            </a:r>
            <a:r>
              <a:rPr lang="zh-CN" altLang="en-US" smtClean="0"/>
              <a:t>传递给这个</a:t>
            </a:r>
            <a:r>
              <a:rPr lang="en-US" altLang="zh-CN" smtClean="0"/>
              <a:t>Makefile</a:t>
            </a:r>
          </a:p>
          <a:p>
            <a:pPr eaLnBrk="1" hangingPunct="1"/>
            <a:r>
              <a:rPr lang="en-US" altLang="zh-CN" smtClean="0"/>
              <a:t>menuconfig: $(obj)/mconf</a:t>
            </a:r>
          </a:p>
          <a:p>
            <a:pPr eaLnBrk="1" hangingPunct="1"/>
            <a:r>
              <a:rPr lang="en-US" altLang="zh-CN" smtClean="0"/>
              <a:t>	$&lt; arch/$(ARCH)/Kconfig</a:t>
            </a:r>
          </a:p>
          <a:p>
            <a:pPr eaLnBrk="1" hangingPunct="1"/>
            <a:r>
              <a:rPr lang="en-US" altLang="zh-CN" smtClean="0"/>
              <a:t>Makefile</a:t>
            </a:r>
            <a:r>
              <a:rPr lang="zh-CN" altLang="en-US" smtClean="0"/>
              <a:t>会执行上面语句生成主菜单</a:t>
            </a:r>
          </a:p>
          <a:p>
            <a:pPr eaLnBrk="1" hangingPunct="1"/>
            <a:endParaRPr lang="zh-CN" altLang="en-US" smtClean="0"/>
          </a:p>
          <a:p>
            <a:pPr eaLnBrk="1" hangingPunct="1"/>
            <a:r>
              <a:rPr lang="zh-CN" altLang="en-US" smtClean="0"/>
              <a:t>配置结束后，存放在内核源码目录下，文件名为</a:t>
            </a:r>
            <a:r>
              <a:rPr lang="en-US" altLang="zh-CN" smtClean="0"/>
              <a:t>.config</a:t>
            </a:r>
          </a:p>
          <a:p>
            <a:pPr eaLnBrk="1" hangingPunct="1"/>
            <a:endParaRPr lang="en-US" altLang="zh-CN" smtClean="0"/>
          </a:p>
          <a:p>
            <a:pPr eaLnBrk="1" hangingPunct="1"/>
            <a:endParaRPr lang="en-US" altLang="zh-CN" smtClean="0"/>
          </a:p>
          <a:p>
            <a:pPr eaLnBrk="1" hangingPunct="1"/>
            <a:endParaRPr lang="en-US"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D30459CB-E21D-457F-AAB7-BA0FBA6FAA14}" type="slidenum">
              <a:rPr lang="en-US" altLang="zh-CN" smtClean="0"/>
              <a:pPr/>
              <a:t>32</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Text Box 3"/>
          <p:cNvSpPr>
            <a:spLocks noGrp="1" noChangeArrowheads="1"/>
          </p:cNvSpPr>
          <p:nvPr>
            <p:ph type="body" idx="1"/>
          </p:nvPr>
        </p:nvSpPr>
        <p:spPr>
          <a:noFill/>
        </p:spPr>
        <p:txBody>
          <a:bodyPr wrap="none" anchor="ctr"/>
          <a:lstStyle/>
          <a:p>
            <a:pPr eaLnBrk="1" hangingPunct="1"/>
            <a:r>
              <a:rPr lang="en-US" altLang="zh-CN" dirty="0" err="1" smtClean="0"/>
              <a:t>config</a:t>
            </a:r>
            <a:r>
              <a:rPr lang="zh-CN" altLang="en-US" dirty="0" smtClean="0"/>
              <a:t>条目常被其他条目包括，用来生成菜单、进行多项选择</a:t>
            </a:r>
          </a:p>
          <a:p>
            <a:pPr eaLnBrk="1" hangingPunct="1"/>
            <a:r>
              <a:rPr lang="en-US" altLang="zh-CN" dirty="0" smtClean="0"/>
              <a:t>menu</a:t>
            </a:r>
            <a:r>
              <a:rPr lang="zh-CN" altLang="en-US" dirty="0" smtClean="0"/>
              <a:t>、</a:t>
            </a:r>
            <a:r>
              <a:rPr lang="en-US" altLang="zh-CN" dirty="0" err="1" smtClean="0"/>
              <a:t>endmenu</a:t>
            </a:r>
            <a:endParaRPr lang="en-US" altLang="zh-CN" dirty="0" smtClean="0"/>
          </a:p>
          <a:p>
            <a:pPr eaLnBrk="1" hangingPunct="1"/>
            <a:r>
              <a:rPr lang="en-US" altLang="zh-CN" dirty="0" smtClean="0"/>
              <a:t>	</a:t>
            </a:r>
            <a:r>
              <a:rPr lang="zh-CN" altLang="en-US" dirty="0" smtClean="0"/>
              <a:t>用于生成菜单，</a:t>
            </a:r>
            <a:r>
              <a:rPr lang="en-US" altLang="zh-CN" dirty="0" smtClean="0"/>
              <a:t>menu</a:t>
            </a:r>
            <a:r>
              <a:rPr lang="zh-CN" altLang="en-US" dirty="0" smtClean="0"/>
              <a:t>之后的字符串是菜单名，</a:t>
            </a:r>
            <a:r>
              <a:rPr lang="en-US" altLang="zh-CN" dirty="0" smtClean="0"/>
              <a:t>menu</a:t>
            </a:r>
            <a:r>
              <a:rPr lang="zh-CN" altLang="en-US" dirty="0" smtClean="0"/>
              <a:t>和</a:t>
            </a:r>
            <a:r>
              <a:rPr lang="en-US" altLang="zh-CN" dirty="0" err="1" smtClean="0"/>
              <a:t>endmenu</a:t>
            </a:r>
            <a:r>
              <a:rPr lang="zh-CN" altLang="en-US" dirty="0" smtClean="0"/>
              <a:t>之间有很多</a:t>
            </a:r>
            <a:r>
              <a:rPr lang="en-US" altLang="zh-CN" dirty="0" err="1" smtClean="0"/>
              <a:t>config</a:t>
            </a:r>
            <a:r>
              <a:rPr lang="zh-CN" altLang="en-US" dirty="0" smtClean="0"/>
              <a:t>条目。</a:t>
            </a:r>
          </a:p>
          <a:p>
            <a:pPr eaLnBrk="1" hangingPunct="1"/>
            <a:r>
              <a:rPr lang="en-US" altLang="zh-CN" dirty="0" smtClean="0"/>
              <a:t>choice</a:t>
            </a:r>
            <a:r>
              <a:rPr lang="zh-CN" altLang="en-US" dirty="0" smtClean="0"/>
              <a:t>、</a:t>
            </a:r>
            <a:r>
              <a:rPr lang="en-US" altLang="zh-CN" dirty="0" err="1" smtClean="0"/>
              <a:t>endchoice</a:t>
            </a:r>
            <a:endParaRPr lang="en-US" altLang="zh-CN" dirty="0" smtClean="0"/>
          </a:p>
          <a:p>
            <a:pPr eaLnBrk="1" hangingPunct="1"/>
            <a:r>
              <a:rPr lang="en-US" altLang="zh-CN" dirty="0" smtClean="0"/>
              <a:t>	choice</a:t>
            </a:r>
            <a:r>
              <a:rPr lang="zh-CN" altLang="en-US" dirty="0" smtClean="0"/>
              <a:t>条目将多个类似的配置现象组合在一起，供用户单选和多选。实际使用中，也是在</a:t>
            </a:r>
            <a:r>
              <a:rPr lang="en-US" altLang="zh-CN" dirty="0" smtClean="0"/>
              <a:t>choice</a:t>
            </a:r>
            <a:r>
              <a:rPr lang="zh-CN" altLang="en-US" dirty="0" smtClean="0"/>
              <a:t>和</a:t>
            </a:r>
            <a:r>
              <a:rPr lang="en-US" altLang="zh-CN" dirty="0" err="1" smtClean="0"/>
              <a:t>endchoice</a:t>
            </a:r>
            <a:r>
              <a:rPr lang="zh-CN" altLang="en-US" dirty="0" smtClean="0"/>
              <a:t>之间定义多个</a:t>
            </a:r>
            <a:r>
              <a:rPr lang="en-US" altLang="zh-CN" dirty="0" err="1" smtClean="0"/>
              <a:t>config</a:t>
            </a:r>
            <a:r>
              <a:rPr lang="zh-CN" altLang="en-US" dirty="0" smtClean="0"/>
              <a:t>条目，比如</a:t>
            </a:r>
            <a:r>
              <a:rPr lang="en-US" altLang="zh-CN" dirty="0" smtClean="0"/>
              <a:t>arm/arm/</a:t>
            </a:r>
            <a:r>
              <a:rPr lang="en-US" altLang="zh-CN" dirty="0" err="1" smtClean="0"/>
              <a:t>Kconfig</a:t>
            </a:r>
            <a:endParaRPr lang="en-US" altLang="zh-CN" dirty="0" smtClean="0"/>
          </a:p>
          <a:p>
            <a:pPr eaLnBrk="1" hangingPunct="1"/>
            <a:r>
              <a:rPr lang="en-US" altLang="zh-CN" dirty="0" smtClean="0"/>
              <a:t>	choice</a:t>
            </a:r>
            <a:r>
              <a:rPr lang="zh-CN" altLang="en-US" dirty="0" smtClean="0"/>
              <a:t>条目中定义的变量类型只能有</a:t>
            </a:r>
            <a:r>
              <a:rPr lang="en-US" altLang="zh-CN" dirty="0" err="1" smtClean="0"/>
              <a:t>Bool</a:t>
            </a:r>
            <a:r>
              <a:rPr lang="zh-CN" altLang="en-US" dirty="0" smtClean="0"/>
              <a:t>和</a:t>
            </a:r>
            <a:r>
              <a:rPr lang="en-US" altLang="zh-CN" dirty="0" err="1" smtClean="0"/>
              <a:t>tristate</a:t>
            </a:r>
            <a:r>
              <a:rPr lang="zh-CN" altLang="en-US" dirty="0" smtClean="0"/>
              <a:t>，不能同时有这两种类型的变量。</a:t>
            </a:r>
          </a:p>
          <a:p>
            <a:pPr eaLnBrk="1" hangingPunct="1"/>
            <a:r>
              <a:rPr lang="en-US" altLang="zh-CN" dirty="0" smtClean="0"/>
              <a:t>source</a:t>
            </a:r>
          </a:p>
          <a:p>
            <a:pPr eaLnBrk="1" hangingPunct="1"/>
            <a:r>
              <a:rPr lang="en-US" altLang="zh-CN" dirty="0" smtClean="0"/>
              <a:t>	source</a:t>
            </a:r>
            <a:r>
              <a:rPr lang="zh-CN" altLang="en-US" dirty="0" smtClean="0"/>
              <a:t>条目用于读入另一个</a:t>
            </a:r>
            <a:r>
              <a:rPr lang="en-US" altLang="zh-CN" dirty="0" err="1" smtClean="0"/>
              <a:t>Kconfig</a:t>
            </a:r>
            <a:r>
              <a:rPr lang="zh-CN" altLang="en-US" dirty="0" smtClean="0"/>
              <a:t>文件</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CEBDE01C-A0D8-4B46-AC5C-537F7006F769}" type="slidenum">
              <a:rPr lang="en-US" altLang="zh-CN" smtClean="0"/>
              <a:pPr/>
              <a:t>33</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Text Box 3"/>
          <p:cNvSpPr>
            <a:spLocks noGrp="1" noChangeArrowheads="1"/>
          </p:cNvSpPr>
          <p:nvPr>
            <p:ph type="body" idx="1"/>
          </p:nvPr>
        </p:nvSpPr>
        <p:spPr>
          <a:noFill/>
        </p:spPr>
        <p:txBody>
          <a:bodyPr wrap="none" anchor="ctr"/>
          <a:lstStyle/>
          <a:p>
            <a:pPr eaLnBrk="1" hangingPunct="1"/>
            <a:r>
              <a:rPr lang="en-US" altLang="zh-CN" smtClean="0"/>
              <a:t>type definition</a:t>
            </a:r>
          </a:p>
          <a:p>
            <a:pPr eaLnBrk="1" hangingPunct="1"/>
            <a:r>
              <a:rPr lang="en-US" altLang="zh-CN" smtClean="0"/>
              <a:t>	bool</a:t>
            </a:r>
            <a:r>
              <a:rPr lang="zh-CN" altLang="en-US" smtClean="0"/>
              <a:t>表示有两种取值：</a:t>
            </a:r>
            <a:r>
              <a:rPr lang="en-US" altLang="zh-CN" smtClean="0"/>
              <a:t>y/n</a:t>
            </a:r>
          </a:p>
          <a:p>
            <a:pPr eaLnBrk="1" hangingPunct="1"/>
            <a:r>
              <a:rPr lang="en-US" altLang="zh-CN" smtClean="0"/>
              <a:t>	tristate</a:t>
            </a:r>
            <a:r>
              <a:rPr lang="zh-CN" altLang="en-US" smtClean="0"/>
              <a:t>表示有三种取值：</a:t>
            </a:r>
            <a:r>
              <a:rPr lang="en-US" altLang="zh-CN" smtClean="0"/>
              <a:t>y/m/n</a:t>
            </a:r>
          </a:p>
          <a:p>
            <a:pPr eaLnBrk="1" hangingPunct="1"/>
            <a:r>
              <a:rPr lang="en-US" altLang="zh-CN" smtClean="0"/>
              <a:t>	string</a:t>
            </a:r>
            <a:r>
              <a:rPr lang="zh-CN" altLang="en-US" smtClean="0"/>
              <a:t>表示取值为字符串</a:t>
            </a:r>
          </a:p>
          <a:p>
            <a:pPr eaLnBrk="1" hangingPunct="1"/>
            <a:r>
              <a:rPr lang="zh-CN" altLang="en-US" smtClean="0"/>
              <a:t>	</a:t>
            </a:r>
            <a:r>
              <a:rPr lang="en-US" altLang="zh-CN" smtClean="0"/>
              <a:t>hex</a:t>
            </a:r>
            <a:r>
              <a:rPr lang="zh-CN" altLang="en-US" smtClean="0"/>
              <a:t>表示取值为十六进制的数据</a:t>
            </a:r>
          </a:p>
          <a:p>
            <a:pPr eaLnBrk="1" hangingPunct="1"/>
            <a:r>
              <a:rPr lang="zh-CN" altLang="en-US" smtClean="0"/>
              <a:t>	</a:t>
            </a:r>
            <a:r>
              <a:rPr lang="en-US" altLang="zh-CN" smtClean="0"/>
              <a:t>int</a:t>
            </a:r>
            <a:r>
              <a:rPr lang="zh-CN" altLang="en-US" smtClean="0"/>
              <a:t>表示取值为十进制的数据</a:t>
            </a:r>
          </a:p>
          <a:p>
            <a:pPr eaLnBrk="1" hangingPunct="1"/>
            <a:r>
              <a:rPr lang="en-US" altLang="zh-CN" smtClean="0"/>
              <a:t>input prompt</a:t>
            </a:r>
          </a:p>
          <a:p>
            <a:pPr eaLnBrk="1" hangingPunct="1"/>
            <a:r>
              <a:rPr lang="en-US" altLang="zh-CN" smtClean="0"/>
              <a:t>	</a:t>
            </a:r>
            <a:r>
              <a:rPr lang="en-US" altLang="zh-CN" smtClean="0">
                <a:latin typeface="Times New Roman" pitchFamily="18" charset="0"/>
              </a:rPr>
              <a:t>“</a:t>
            </a:r>
            <a:r>
              <a:rPr lang="en-US" altLang="zh-CN" smtClean="0"/>
              <a:t>prompt</a:t>
            </a:r>
            <a:r>
              <a:rPr lang="en-US" altLang="zh-CN" smtClean="0">
                <a:latin typeface="Times New Roman" pitchFamily="18" charset="0"/>
              </a:rPr>
              <a:t>”</a:t>
            </a:r>
            <a:r>
              <a:rPr lang="en-US" altLang="zh-CN" smtClean="0"/>
              <a:t> &lt;prompt&gt;[</a:t>
            </a:r>
            <a:r>
              <a:rPr lang="en-US" altLang="zh-CN" smtClean="0">
                <a:latin typeface="Times New Roman" pitchFamily="18" charset="0"/>
              </a:rPr>
              <a:t>“</a:t>
            </a:r>
            <a:r>
              <a:rPr lang="en-US" altLang="zh-CN" smtClean="0"/>
              <a:t>if</a:t>
            </a:r>
            <a:r>
              <a:rPr lang="en-US" altLang="zh-CN" smtClean="0">
                <a:latin typeface="Times New Roman" pitchFamily="18" charset="0"/>
              </a:rPr>
              <a:t>”</a:t>
            </a:r>
            <a:r>
              <a:rPr lang="en-US" altLang="zh-CN" smtClean="0"/>
              <a:t>&lt;expr&gt;]</a:t>
            </a:r>
          </a:p>
          <a:p>
            <a:pPr eaLnBrk="1" hangingPunct="1"/>
            <a:r>
              <a:rPr lang="en-US" altLang="zh-CN" smtClean="0"/>
              <a:t>	</a:t>
            </a:r>
            <a:r>
              <a:rPr lang="zh-CN" altLang="en-US" smtClean="0"/>
              <a:t>使用</a:t>
            </a:r>
            <a:r>
              <a:rPr lang="en-US" altLang="zh-CN" smtClean="0"/>
              <a:t>if &lt;expr&gt;</a:t>
            </a:r>
            <a:r>
              <a:rPr lang="zh-CN" altLang="en-US" smtClean="0"/>
              <a:t>则表示</a:t>
            </a:r>
            <a:r>
              <a:rPr lang="en-US" altLang="zh-CN" smtClean="0"/>
              <a:t>expr</a:t>
            </a:r>
            <a:r>
              <a:rPr lang="zh-CN" altLang="en-US" smtClean="0"/>
              <a:t>为真时才显示信息。在实际使用时，</a:t>
            </a:r>
            <a:r>
              <a:rPr lang="en-US" altLang="zh-CN" smtClean="0"/>
              <a:t>prompt</a:t>
            </a:r>
            <a:r>
              <a:rPr lang="zh-CN" altLang="en-US" smtClean="0"/>
              <a:t>关键字可以省略。</a:t>
            </a:r>
          </a:p>
          <a:p>
            <a:pPr eaLnBrk="1" hangingPunct="1"/>
            <a:r>
              <a:rPr lang="en-US" altLang="zh-CN" smtClean="0"/>
              <a:t>default </a:t>
            </a:r>
            <a:r>
              <a:rPr lang="zh-CN" altLang="en-US" smtClean="0"/>
              <a:t>设置默认值</a:t>
            </a:r>
          </a:p>
          <a:p>
            <a:pPr eaLnBrk="1" hangingPunct="1"/>
            <a:r>
              <a:rPr lang="en-US" altLang="zh-CN" smtClean="0"/>
              <a:t>dependencies </a:t>
            </a:r>
            <a:r>
              <a:rPr lang="zh-CN" altLang="en-US" smtClean="0"/>
              <a:t>设置依赖关系</a:t>
            </a:r>
          </a:p>
          <a:p>
            <a:pPr eaLnBrk="1" hangingPunct="1"/>
            <a:r>
              <a:rPr lang="en-US" altLang="zh-CN" smtClean="0"/>
              <a:t>reverse dependences </a:t>
            </a:r>
            <a:r>
              <a:rPr lang="zh-CN" altLang="en-US" smtClean="0"/>
              <a:t>反依赖</a:t>
            </a:r>
          </a:p>
          <a:p>
            <a:pPr eaLnBrk="1" hangingPunct="1"/>
            <a:r>
              <a:rPr lang="en-US" altLang="zh-CN" smtClean="0"/>
              <a:t>numerical ranges </a:t>
            </a:r>
            <a:r>
              <a:rPr lang="zh-CN" altLang="en-US" smtClean="0"/>
              <a:t>设置取值范围</a:t>
            </a:r>
          </a:p>
          <a:p>
            <a:pPr eaLnBrk="1" hangingPunct="1"/>
            <a:r>
              <a:rPr lang="en-US" altLang="zh-CN" smtClean="0"/>
              <a:t>help text </a:t>
            </a:r>
            <a:r>
              <a:rPr lang="zh-CN" altLang="en-US" smtClean="0"/>
              <a:t>帮助信息</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9FE27C28-AD40-4E63-957D-9F6676122A7D}" type="slidenum">
              <a:rPr lang="en-US" altLang="zh-CN" smtClean="0"/>
              <a:pPr/>
              <a:t>34</a:t>
            </a:fld>
            <a:endParaRPr lang="en-US" altLang="zh-CN" smtClean="0"/>
          </a:p>
        </p:txBody>
      </p:sp>
      <p:sp>
        <p:nvSpPr>
          <p:cNvPr id="82947"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zh-CN" altLang="en-US"/>
          </a:p>
        </p:txBody>
      </p:sp>
      <p:sp>
        <p:nvSpPr>
          <p:cNvPr id="82948" name="Text Box 3"/>
          <p:cNvSpPr>
            <a:spLocks noGrp="1" noChangeArrowheads="1"/>
          </p:cNvSpPr>
          <p:nvPr>
            <p:ph type="body"/>
          </p:nvPr>
        </p:nvSpPr>
        <p:spPr>
          <a:noFill/>
        </p:spPr>
        <p:txBody>
          <a:bodyPr lIns="90000" tIns="46800" rIns="90000" bIns="46800"/>
          <a:lstStyle/>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latin typeface="Arial Narrow" pitchFamily="34" charset="0"/>
              </a:rPr>
              <a:t>可加载内核模块</a:t>
            </a: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模块可以看作是功能相对独立的一段程序代码 </a:t>
            </a:r>
            <a:r>
              <a:rPr lang="en-US" altLang="zh-CN" smtClean="0">
                <a:latin typeface="Arial Narrow" pitchFamily="34" charset="0"/>
              </a:rPr>
              <a:t>(</a:t>
            </a:r>
            <a:r>
              <a:rPr lang="en-US" smtClean="0">
                <a:latin typeface="Arial Narrow" pitchFamily="34" charset="0"/>
              </a:rPr>
              <a:t>驱动</a:t>
            </a:r>
            <a:r>
              <a:rPr lang="en-US" altLang="zh-CN" smtClean="0">
                <a:latin typeface="Arial Narrow" pitchFamily="34" charset="0"/>
              </a:rPr>
              <a:t>, </a:t>
            </a:r>
            <a:r>
              <a:rPr lang="en-US" smtClean="0">
                <a:latin typeface="Arial Narrow" pitchFamily="34" charset="0"/>
              </a:rPr>
              <a:t>文件系统和其他</a:t>
            </a:r>
            <a:r>
              <a:rPr lang="en-US" altLang="zh-CN" smtClean="0">
                <a:latin typeface="Arial Narrow" pitchFamily="34" charset="0"/>
              </a:rPr>
              <a:t>)</a:t>
            </a:r>
            <a:r>
              <a:rPr lang="en-US" smtClean="0">
                <a:latin typeface="Arial Narrow" pitchFamily="34" charset="0"/>
              </a:rPr>
              <a:t>，其可以增加内核的功能</a:t>
            </a:r>
          </a:p>
          <a:p>
            <a:pPr lvl="1"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模块能在任何被</a:t>
            </a:r>
            <a:r>
              <a:rPr lang="en-US" b="1" smtClean="0">
                <a:latin typeface="Arial Narrow" pitchFamily="34" charset="0"/>
              </a:rPr>
              <a:t>需要的时候</a:t>
            </a:r>
            <a:r>
              <a:rPr lang="en-US" b="1" smtClean="0">
                <a:solidFill>
                  <a:srgbClr val="009999"/>
                </a:solidFill>
                <a:latin typeface="Arial Narrow" pitchFamily="34" charset="0"/>
              </a:rPr>
              <a:t>加载</a:t>
            </a:r>
            <a:r>
              <a:rPr lang="en-US" smtClean="0">
                <a:latin typeface="Arial Narrow" pitchFamily="34" charset="0"/>
              </a:rPr>
              <a:t>和</a:t>
            </a:r>
            <a:r>
              <a:rPr lang="en-US" b="1" smtClean="0">
                <a:solidFill>
                  <a:srgbClr val="009999"/>
                </a:solidFill>
                <a:latin typeface="Arial Narrow" pitchFamily="34" charset="0"/>
              </a:rPr>
              <a:t>卸载</a:t>
            </a:r>
          </a:p>
          <a:p>
            <a:pPr lvl="1"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模块运行在内核空间和内核有同样的权限</a:t>
            </a: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模块的优点</a:t>
            </a:r>
          </a:p>
          <a:p>
            <a:pPr lvl="1"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有利于减小内核代码的大小</a:t>
            </a:r>
          </a:p>
          <a:p>
            <a:pPr lvl="1"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有利于编写不兼容驱动和商业方面的版权保护</a:t>
            </a:r>
          </a:p>
          <a:p>
            <a:pPr lvl="1"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使用编译好的二进制驱动时，不用重新编译内核</a:t>
            </a:r>
          </a:p>
          <a:p>
            <a:pPr lvl="1"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模块化使得开发调试驱动时不用频繁重启内核，因此开发驱动更方便：加载，调试，卸载，重新编译，加载</a:t>
            </a:r>
            <a:r>
              <a:rPr lang="en-US" altLang="zh-CN" smtClean="0">
                <a:latin typeface="Arial Narrow" pitchFamily="34" charset="0"/>
              </a:rPr>
              <a:t>...</a:t>
            </a: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latin typeface="Arial Narrow" pitchFamily="34" charset="0"/>
              </a:rPr>
              <a:t>模块也能被静态编译到内核</a:t>
            </a:r>
            <a:endParaRPr lang="zh-CN" altLang="en-US" smtClean="0">
              <a:latin typeface="Arial Narrow" pitchFamily="34" charset="0"/>
            </a:endParaRP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mtClean="0">
              <a:latin typeface="Arial Narrow" pitchFamily="34" charset="0"/>
            </a:endParaRP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mtClean="0">
                <a:latin typeface="Arial Narrow" pitchFamily="34" charset="0"/>
              </a:rPr>
              <a:t>CONFIG_LEDS_S3C24XX=y	#</a:t>
            </a:r>
            <a:r>
              <a:rPr lang="zh-CN" altLang="en-US" smtClean="0">
                <a:latin typeface="Arial Narrow" pitchFamily="34" charset="0"/>
              </a:rPr>
              <a:t>对应的文件被编进内核</a:t>
            </a: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mtClean="0">
                <a:latin typeface="Arial Narrow" pitchFamily="34" charset="0"/>
              </a:rPr>
              <a:t>CONFIG_LEDS_S3C24XX=m	#</a:t>
            </a:r>
            <a:r>
              <a:rPr lang="zh-CN" altLang="en-US" smtClean="0">
                <a:latin typeface="Arial Narrow" pitchFamily="34" charset="0"/>
              </a:rPr>
              <a:t>对应的文件被编成模块</a:t>
            </a: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mtClean="0">
                <a:latin typeface="Arial Narrow" pitchFamily="34" charset="0"/>
              </a:rPr>
              <a:t>#CONFIG_LEDS_S3C24XX=n	#</a:t>
            </a:r>
            <a:r>
              <a:rPr lang="zh-CN" altLang="en-US" smtClean="0">
                <a:latin typeface="Arial Narrow" pitchFamily="34" charset="0"/>
              </a:rPr>
              <a:t>对应的文件没有被编译</a:t>
            </a:r>
          </a:p>
          <a:p>
            <a:pPr defTabSz="449263" eaLnBrk="1" hangingPunct="1">
              <a:spcBef>
                <a:spcPts val="450"/>
              </a:spcBef>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mtClean="0">
              <a:latin typeface="Arial Narrow"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miter lim="800000"/>
            <a:headEnd/>
            <a:tailEnd/>
          </a:ln>
        </p:spPr>
        <p:txBody>
          <a:bodyPr/>
          <a:lstStyle/>
          <a:p>
            <a:fld id="{DE243E71-83B7-473C-85DD-A2F01ED4C23C}" type="slidenum">
              <a:rPr lang="en-US" altLang="zh-CN" smtClean="0"/>
              <a:pPr/>
              <a:t>35</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Text Box 3"/>
          <p:cNvSpPr>
            <a:spLocks noGrp="1" noChangeArrowheads="1"/>
          </p:cNvSpPr>
          <p:nvPr>
            <p:ph type="body" idx="1"/>
          </p:nvPr>
        </p:nvSpPr>
        <p:spPr>
          <a:noFill/>
        </p:spPr>
        <p:txBody>
          <a:bodyPr wrap="none" anchor="ctr"/>
          <a:lstStyle/>
          <a:p>
            <a:pPr eaLnBrk="1" hangingPunct="1"/>
            <a:r>
              <a:rPr lang="en-US" altLang="zh-CN" smtClean="0"/>
              <a:t>make dep</a:t>
            </a:r>
            <a:r>
              <a:rPr lang="zh-CN" altLang="en-US" smtClean="0"/>
              <a:t>生成依赖关系，在</a:t>
            </a:r>
            <a:r>
              <a:rPr lang="en-US" altLang="zh-CN" smtClean="0"/>
              <a:t>2.4</a:t>
            </a:r>
            <a:r>
              <a:rPr lang="zh-CN" altLang="en-US" smtClean="0"/>
              <a:t>内核的时候需要这一步，在</a:t>
            </a:r>
            <a:r>
              <a:rPr lang="en-US" altLang="zh-CN" smtClean="0"/>
              <a:t>2.6</a:t>
            </a:r>
            <a:r>
              <a:rPr lang="zh-CN" altLang="en-US" smtClean="0"/>
              <a:t>的时候就不需要了</a:t>
            </a:r>
          </a:p>
          <a:p>
            <a:pPr eaLnBrk="1" hangingPunct="1"/>
            <a:r>
              <a:rPr lang="en-US" altLang="zh-CN" smtClean="0"/>
              <a:t>make zImage </a:t>
            </a:r>
            <a:r>
              <a:rPr lang="zh-CN" altLang="en-US" smtClean="0"/>
              <a:t>生成</a:t>
            </a:r>
            <a:r>
              <a:rPr lang="en-US" altLang="zh-CN" smtClean="0"/>
              <a:t>zImage</a:t>
            </a:r>
            <a:r>
              <a:rPr lang="zh-CN" altLang="en-US" smtClean="0"/>
              <a:t>内核镜像</a:t>
            </a:r>
          </a:p>
          <a:p>
            <a:pPr eaLnBrk="1" hangingPunct="1"/>
            <a:r>
              <a:rPr lang="en-US" altLang="zh-CN" smtClean="0"/>
              <a:t>make module </a:t>
            </a:r>
            <a:r>
              <a:rPr lang="zh-CN" altLang="en-US" smtClean="0"/>
              <a:t>编译内核中的模块</a:t>
            </a:r>
          </a:p>
          <a:p>
            <a:pPr eaLnBrk="1" hangingPunct="1"/>
            <a:r>
              <a:rPr lang="en-US" altLang="zh-CN" smtClean="0"/>
              <a:t>make module_install </a:t>
            </a:r>
            <a:r>
              <a:rPr lang="zh-CN" altLang="en-US" smtClean="0"/>
              <a:t>安装内核中的模块到指定路径</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miter lim="800000"/>
            <a:headEnd/>
            <a:tailEnd/>
          </a:ln>
        </p:spPr>
        <p:txBody>
          <a:bodyPr/>
          <a:lstStyle/>
          <a:p>
            <a:fld id="{6FD16630-AF71-40B7-ADF8-379EF7F48FB3}" type="slidenum">
              <a:rPr lang="en-US" altLang="zh-CN" smtClean="0"/>
              <a:pPr/>
              <a:t>36</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7D826BBA-AA97-4285-827C-D90BBD0B5DA8}" type="slidenum">
              <a:rPr lang="en-US" altLang="zh-CN" smtClean="0"/>
              <a:pPr/>
              <a:t>37</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7D826BBA-AA97-4285-827C-D90BBD0B5DA8}" type="slidenum">
              <a:rPr lang="en-US" altLang="zh-CN" smtClean="0"/>
              <a:pPr/>
              <a:t>38</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0A8B67AC-6532-4D84-B732-E9787D7DC35D}" type="slidenum">
              <a:rPr lang="en-US" altLang="zh-CN" smtClean="0"/>
              <a:pPr/>
              <a:t>39</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7E80B96B-1FAA-49B6-8972-8EADC09AACC0}" type="slidenum">
              <a:rPr lang="en-US" altLang="zh-CN" smtClean="0"/>
              <a:pPr/>
              <a:t>4</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75E18488-EE30-476A-BFE6-A997DF915944}" type="slidenum">
              <a:rPr lang="en-US" altLang="zh-CN" smtClean="0"/>
              <a:pPr/>
              <a:t>40</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28CE7A89-5BF3-474E-AC10-73BB4B997159}" type="slidenum">
              <a:rPr lang="en-US" altLang="zh-CN" smtClean="0"/>
              <a:pPr/>
              <a:t>5</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440D7FDF-1C4F-46F8-98C3-35AC915F36A9}" type="slidenum">
              <a:rPr lang="en-US" altLang="zh-CN" smtClean="0"/>
              <a:pPr/>
              <a:t>6</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41B796C8-65E6-4703-947A-8D1A7B09A45D}" type="slidenum">
              <a:rPr lang="en-US" altLang="zh-CN" smtClean="0"/>
              <a:pPr/>
              <a:t>7</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4E3DF538-7BA4-4A69-9D4B-DBE1F38E6682}" type="slidenum">
              <a:rPr lang="en-US" altLang="zh-CN" smtClean="0"/>
              <a:pPr/>
              <a:t>8</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wrap="none" anchor="ct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28504F85-7108-4001-AD54-A2658C7438C1}" type="slidenum">
              <a:rPr lang="en-US" altLang="zh-CN" smtClean="0"/>
              <a:pPr/>
              <a:t>9</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Text Box 3"/>
          <p:cNvSpPr>
            <a:spLocks noGrp="1" noChangeArrowheads="1"/>
          </p:cNvSpPr>
          <p:nvPr>
            <p:ph type="body" idx="1"/>
          </p:nvPr>
        </p:nvSpPr>
        <p:spPr>
          <a:noFill/>
        </p:spPr>
        <p:txBody>
          <a:bodyPr wrap="none" anchor="ctr"/>
          <a:lstStyle/>
          <a:p>
            <a:pPr eaLnBrk="1" hangingPunct="1"/>
            <a:r>
              <a:rPr lang="en-US" altLang="zh-CN" smtClean="0"/>
              <a:t>linux</a:t>
            </a:r>
            <a:r>
              <a:rPr lang="zh-CN" altLang="en-US" smtClean="0"/>
              <a:t>内核的版本可以通过源代码的顶层目录下的</a:t>
            </a:r>
            <a:r>
              <a:rPr lang="en-US" altLang="zh-CN" smtClean="0"/>
              <a:t>Makefile</a:t>
            </a:r>
            <a:r>
              <a:rPr lang="zh-CN" altLang="en-US" smtClean="0"/>
              <a:t>中看到，如下</a:t>
            </a:r>
          </a:p>
          <a:p>
            <a:pPr eaLnBrk="1" hangingPunct="1"/>
            <a:r>
              <a:rPr lang="en-US" altLang="zh-CN" smtClean="0"/>
              <a:t>VERSION	=	2</a:t>
            </a:r>
          </a:p>
          <a:p>
            <a:pPr eaLnBrk="1" hangingPunct="1"/>
            <a:r>
              <a:rPr lang="en-US" altLang="zh-CN" smtClean="0"/>
              <a:t>PATCHLEVEL	=	6</a:t>
            </a:r>
          </a:p>
          <a:p>
            <a:pPr eaLnBrk="1" hangingPunct="1"/>
            <a:r>
              <a:rPr lang="en-US" altLang="zh-CN" smtClean="0"/>
              <a:t>SUBLEVEL	=	22</a:t>
            </a:r>
          </a:p>
          <a:p>
            <a:pPr eaLnBrk="1" hangingPunct="1"/>
            <a:r>
              <a:rPr lang="en-US" altLang="zh-CN" smtClean="0"/>
              <a:t>EXTRAVERSION	=	6</a:t>
            </a:r>
          </a:p>
          <a:p>
            <a:pPr eaLnBrk="1" hangingPunct="1"/>
            <a:r>
              <a:rPr lang="zh-CN" altLang="en-US" smtClean="0"/>
              <a:t>这个构成了一个版本号</a:t>
            </a:r>
            <a:r>
              <a:rPr lang="en-US" altLang="zh-CN" smtClean="0"/>
              <a:t>2.6.22.6</a:t>
            </a:r>
          </a:p>
          <a:p>
            <a:pPr eaLnBrk="1" hangingPunct="1"/>
            <a:endParaRPr lang="en-US" altLang="zh-CN" smtClean="0"/>
          </a:p>
          <a:p>
            <a:pPr eaLnBrk="1" hangingPunct="1"/>
            <a:r>
              <a:rPr lang="zh-CN" altLang="en-US" smtClean="0"/>
              <a:t>其中</a:t>
            </a:r>
            <a:r>
              <a:rPr lang="en-US" altLang="zh-CN" smtClean="0"/>
              <a:t>VERSION</a:t>
            </a:r>
            <a:r>
              <a:rPr lang="zh-CN" altLang="en-US" smtClean="0"/>
              <a:t>和</a:t>
            </a:r>
            <a:r>
              <a:rPr lang="en-US" altLang="zh-CN" smtClean="0"/>
              <a:t>PATCHLEVEL</a:t>
            </a:r>
            <a:r>
              <a:rPr lang="zh-CN" altLang="en-US" smtClean="0"/>
              <a:t>构成主版本号，稳定版本的版本主版本号用偶数表示，每个</a:t>
            </a:r>
            <a:r>
              <a:rPr lang="en-US" altLang="zh-CN" smtClean="0"/>
              <a:t>2~3</a:t>
            </a:r>
            <a:r>
              <a:rPr lang="zh-CN" altLang="en-US" smtClean="0"/>
              <a:t>年出现一个稳定的稳定版本，开发版本号用奇数表示，它是下一个稳定版本的前身</a:t>
            </a:r>
          </a:p>
          <a:p>
            <a:pPr eaLnBrk="1" hangingPunct="1"/>
            <a:r>
              <a:rPr lang="en-US" altLang="zh-CN" smtClean="0"/>
              <a:t>SUBLEVEL</a:t>
            </a:r>
            <a:r>
              <a:rPr lang="zh-CN" altLang="en-US" smtClean="0"/>
              <a:t>为此版本号，它不分奇偶，顺序递增。每隔</a:t>
            </a:r>
            <a:r>
              <a:rPr lang="en-US" altLang="zh-CN" smtClean="0"/>
              <a:t>1~2</a:t>
            </a:r>
            <a:r>
              <a:rPr lang="zh-CN" altLang="en-US" smtClean="0"/>
              <a:t>个月发布一个稳定版本</a:t>
            </a:r>
          </a:p>
          <a:p>
            <a:pPr eaLnBrk="1" hangingPunct="1"/>
            <a:r>
              <a:rPr lang="en-US" altLang="zh-CN" smtClean="0"/>
              <a:t>EXTRAVERSION</a:t>
            </a:r>
            <a:r>
              <a:rPr lang="zh-CN" altLang="en-US" smtClean="0"/>
              <a:t>为扩展版本号，它不分奇偶，顺序递增。每周发布几次扩展版本号，修正最新版本的问题。值得注意的是，它可以不是数字，而是类似于</a:t>
            </a:r>
            <a:r>
              <a:rPr lang="en-US" altLang="zh-CN" smtClean="0"/>
              <a:t>-rc6</a:t>
            </a:r>
            <a:r>
              <a:rPr lang="zh-CN" altLang="en-US" smtClean="0"/>
              <a:t>的字样，表示这是一个测试版本。在新的稳定版本发布之前，会发布几个测试版本用于测试。</a:t>
            </a:r>
          </a:p>
          <a:p>
            <a:pPr eaLnBrk="1" hangingPunct="1"/>
            <a:endParaRPr lang="zh-CN" altLang="en-US" smtClean="0"/>
          </a:p>
          <a:p>
            <a:pPr eaLnBrk="1" hangingPunct="1"/>
            <a:r>
              <a:rPr lang="en-US" altLang="zh-CN" smtClean="0"/>
              <a:t>2.6</a:t>
            </a:r>
            <a:r>
              <a:rPr lang="zh-CN" altLang="en-US" smtClean="0"/>
              <a:t>内核有很多</a:t>
            </a:r>
            <a:r>
              <a:rPr lang="en-US" altLang="zh-CN" smtClean="0"/>
              <a:t>2.4</a:t>
            </a:r>
            <a:r>
              <a:rPr lang="zh-CN" altLang="en-US" smtClean="0"/>
              <a:t>内核所不具备的特性	</a:t>
            </a:r>
          </a:p>
          <a:p>
            <a:pPr eaLnBrk="1" hangingPunct="1"/>
            <a:r>
              <a:rPr lang="zh-CN" altLang="en-US" smtClean="0"/>
              <a:t>	如</a:t>
            </a:r>
            <a:r>
              <a:rPr lang="en-US" altLang="zh-CN" smtClean="0"/>
              <a:t>2.6</a:t>
            </a:r>
            <a:r>
              <a:rPr lang="zh-CN" altLang="en-US" smtClean="0"/>
              <a:t>内核吸收了一些新技术，在性能，支持和可用性方面不断提高，这些改进多数是添加支持更多的系统结构、处理器、总线、借口和设备也有一些是标准化内部借口。简化了扩展添加新设备和子系统的支持。	</a:t>
            </a:r>
          </a:p>
          <a:p>
            <a:pPr eaLnBrk="1" hangingPunct="1"/>
            <a:r>
              <a:rPr lang="zh-CN" altLang="en-US" smtClean="0"/>
              <a:t>	在添加这些新特性之外，内核做了很大的修改。	</a:t>
            </a:r>
            <a:r>
              <a:rPr lang="en-US" altLang="zh-CN" smtClean="0"/>
              <a:t>2.6</a:t>
            </a:r>
            <a:r>
              <a:rPr lang="zh-CN" altLang="en-US" smtClean="0"/>
              <a:t>内核的调度算法更加的出色，它在高负载的情况下尤为突出，同时对多处理器有很好的扩展。	</a:t>
            </a:r>
          </a:p>
          <a:p>
            <a:pPr eaLnBrk="1" hangingPunct="1"/>
            <a:r>
              <a:rPr lang="zh-CN" altLang="en-US" smtClean="0"/>
              <a:t>	最大的改动是</a:t>
            </a:r>
            <a:r>
              <a:rPr lang="en-US" altLang="zh-CN" smtClean="0"/>
              <a:t>2.4</a:t>
            </a:r>
            <a:r>
              <a:rPr lang="zh-CN" altLang="en-US" smtClean="0"/>
              <a:t>是一个非抢占是内核，而</a:t>
            </a:r>
            <a:r>
              <a:rPr lang="en-US" altLang="zh-CN" smtClean="0"/>
              <a:t>2.6</a:t>
            </a:r>
            <a:r>
              <a:rPr lang="zh-CN" altLang="en-US" smtClean="0"/>
              <a:t>是一个抢占式内核，在</a:t>
            </a:r>
            <a:r>
              <a:rPr lang="en-US" altLang="zh-CN" smtClean="0"/>
              <a:t>2.4</a:t>
            </a:r>
            <a:r>
              <a:rPr lang="zh-CN" altLang="en-US" smtClean="0"/>
              <a:t>中内核态运行的任务是不允许打断的，只能她主动释放资源，而</a:t>
            </a:r>
            <a:r>
              <a:rPr lang="en-US" altLang="zh-CN" smtClean="0"/>
              <a:t>2.6</a:t>
            </a:r>
            <a:r>
              <a:rPr lang="zh-CN" altLang="en-US" smtClean="0"/>
              <a:t>的内核中引入了优先级的概念，一个任务可以被抢占，为了让更加重要的任务继续运行。这样可以极大的增强系统的用户交互性，用户将觉得系统会更快	</a:t>
            </a:r>
          </a:p>
          <a:p>
            <a:pPr eaLnBrk="1" hangingPunct="1"/>
            <a:r>
              <a:rPr lang="zh-CN" altLang="en-US" smtClean="0"/>
              <a:t>	当然不是多有的任务都是可以被抢占的，如内核中的关键代码就不允许抢占，这样可以确保每个</a:t>
            </a:r>
            <a:r>
              <a:rPr lang="en-US" altLang="zh-CN" smtClean="0"/>
              <a:t>cpu</a:t>
            </a:r>
            <a:r>
              <a:rPr lang="zh-CN" altLang="en-US" smtClean="0"/>
              <a:t>的数据结构和状态始终受到保护。</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71B67554-C019-4136-8B03-98BB46EFEB92}"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60D96481-C205-450A-A4B6-65F9446310DD}"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A9BF6E00-2F12-41A5-904A-C8B879BB599C}"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a:t>www.embedu.org</a:t>
            </a:r>
          </a:p>
        </p:txBody>
      </p:sp>
      <p:sp>
        <p:nvSpPr>
          <p:cNvPr id="4" name="灯片编号占位符 22"/>
          <p:cNvSpPr>
            <a:spLocks noGrp="1"/>
          </p:cNvSpPr>
          <p:nvPr>
            <p:ph type="sldNum" sz="quarter" idx="11"/>
          </p:nvPr>
        </p:nvSpPr>
        <p:spPr/>
        <p:txBody>
          <a:bodyPr/>
          <a:lstStyle>
            <a:lvl1pPr>
              <a:defRPr/>
            </a:lvl1pPr>
          </a:lstStyle>
          <a:p>
            <a:pPr>
              <a:defRPr/>
            </a:pPr>
            <a:fld id="{D3A905D4-49DF-4F98-8CB3-D63D64D820E7}" type="slidenum">
              <a:rPr lang="en-US" altLang="zh-CN"/>
              <a:pPr>
                <a:defRPr/>
              </a:pPr>
              <a:t>‹#›</a:t>
            </a:fld>
            <a:endParaRPr lang="en-US" altLang="zh-CN"/>
          </a:p>
        </p:txBody>
      </p:sp>
      <p:sp>
        <p:nvSpPr>
          <p:cNvPr id="5"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0138"/>
          </a:xfrm>
        </p:spPr>
        <p:txBody>
          <a:bodyPr/>
          <a:lstStyle/>
          <a:p>
            <a:pPr lvl="0"/>
            <a:endParaRPr lang="zh-CN" altLang="en-US" noProof="0" smtClean="0"/>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E581DBF0-C189-4410-962A-3159EA2A734D}"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E10946D1-16DB-468D-9542-53BA24AB3AE9}"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DA21FE3F-8332-4518-BFCA-03636EC7A62C}"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0E093B8D-9C2F-4826-85BD-F599E1587193}"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62EB357F-EBF4-43CE-87DF-0D320C40D24F}"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灯片编号占位符 6"/>
          <p:cNvSpPr>
            <a:spLocks noGrp="1"/>
          </p:cNvSpPr>
          <p:nvPr>
            <p:ph type="sldNum" sz="quarter" idx="11"/>
          </p:nvPr>
        </p:nvSpPr>
        <p:spPr/>
        <p:txBody>
          <a:bodyPr/>
          <a:lstStyle>
            <a:lvl1pPr>
              <a:defRPr/>
            </a:lvl1pPr>
          </a:lstStyle>
          <a:p>
            <a:pPr>
              <a:defRPr/>
            </a:pPr>
            <a:fld id="{33A6754A-2356-495C-883F-BBA9CE4C9538}" type="slidenum">
              <a:rPr lang="en-US" altLang="zh-CN"/>
              <a:pPr>
                <a:defRPr/>
              </a:pPr>
              <a:t>‹#›</a:t>
            </a:fld>
            <a:endParaRPr lang="en-US" altLang="zh-CN"/>
          </a:p>
        </p:txBody>
      </p:sp>
      <p:sp>
        <p:nvSpPr>
          <p:cNvPr id="9"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p:cNvSpPr>
          <p:nvPr>
            <p:ph type="dt" sz="half" idx="10"/>
          </p:nvPr>
        </p:nvSpPr>
        <p:spPr/>
        <p:txBody>
          <a:bodyPr/>
          <a:lstStyle>
            <a:lvl1pPr>
              <a:defRPr/>
            </a:lvl1pPr>
          </a:lstStyle>
          <a:p>
            <a:pPr>
              <a:defRPr/>
            </a:pPr>
            <a:endParaRPr lang="en-US" altLang="zh-CN"/>
          </a:p>
        </p:txBody>
      </p:sp>
      <p:sp>
        <p:nvSpPr>
          <p:cNvPr id="4" name="灯片编号占位符 6"/>
          <p:cNvSpPr>
            <a:spLocks noGrp="1"/>
          </p:cNvSpPr>
          <p:nvPr>
            <p:ph type="sldNum" sz="quarter" idx="11"/>
          </p:nvPr>
        </p:nvSpPr>
        <p:spPr/>
        <p:txBody>
          <a:bodyPr/>
          <a:lstStyle>
            <a:lvl1pPr>
              <a:defRPr/>
            </a:lvl1pPr>
          </a:lstStyle>
          <a:p>
            <a:pPr>
              <a:defRPr/>
            </a:pPr>
            <a:fld id="{E5ABA701-F8E6-4135-A014-5B628E3C5220}" type="slidenum">
              <a:rPr lang="en-US" altLang="zh-CN"/>
              <a:pPr>
                <a:defRPr/>
              </a:pPr>
              <a:t>‹#›</a:t>
            </a:fld>
            <a:endParaRPr lang="en-US" altLang="zh-CN"/>
          </a:p>
        </p:txBody>
      </p:sp>
      <p:sp>
        <p:nvSpPr>
          <p:cNvPr id="5"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D64EDA0C-EF3C-4BEB-9501-0D1BBD703E67}"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p:txBody>
          <a:bodyPr/>
          <a:lstStyle>
            <a:lvl1pPr>
              <a:defRPr/>
            </a:lvl1pPr>
          </a:lstStyle>
          <a:p>
            <a:pPr>
              <a:defRPr/>
            </a:pPr>
            <a:endParaRPr lang="en-US" altLang="zh-CN"/>
          </a:p>
        </p:txBody>
      </p:sp>
      <p:sp>
        <p:nvSpPr>
          <p:cNvPr id="3" name="灯片编号占位符 6"/>
          <p:cNvSpPr>
            <a:spLocks noGrp="1"/>
          </p:cNvSpPr>
          <p:nvPr>
            <p:ph type="sldNum" sz="quarter" idx="11"/>
          </p:nvPr>
        </p:nvSpPr>
        <p:spPr/>
        <p:txBody>
          <a:bodyPr/>
          <a:lstStyle>
            <a:lvl1pPr>
              <a:defRPr/>
            </a:lvl1pPr>
          </a:lstStyle>
          <a:p>
            <a:pPr>
              <a:defRPr/>
            </a:pPr>
            <a:fld id="{2F24D6D1-DE1E-4DC5-BEE8-8DED5D13D304}" type="slidenum">
              <a:rPr lang="en-US" altLang="zh-CN"/>
              <a:pPr>
                <a:defRPr/>
              </a:pPr>
              <a:t>‹#›</a:t>
            </a:fld>
            <a:endParaRPr lang="en-US" altLang="zh-CN"/>
          </a:p>
        </p:txBody>
      </p:sp>
      <p:sp>
        <p:nvSpPr>
          <p:cNvPr id="4"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F9FDAFD7-9E7D-4347-BA8F-04CF8398E429}"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C4115EA4-FB53-4EA0-894C-7A7A6119AD6E}"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0FD36833-F919-476C-B572-F884490FCADE}"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p:txBody>
          <a:bodyPr/>
          <a:lstStyle>
            <a:lvl1pPr>
              <a:defRPr/>
            </a:lvl1pPr>
          </a:lstStyle>
          <a:p>
            <a:pPr>
              <a:defRPr/>
            </a:pPr>
            <a:endParaRPr lang="en-US" altLang="zh-CN"/>
          </a:p>
        </p:txBody>
      </p:sp>
      <p:sp>
        <p:nvSpPr>
          <p:cNvPr id="5" name="灯片编号占位符 6"/>
          <p:cNvSpPr>
            <a:spLocks noGrp="1"/>
          </p:cNvSpPr>
          <p:nvPr>
            <p:ph type="sldNum" sz="quarter" idx="11"/>
          </p:nvPr>
        </p:nvSpPr>
        <p:spPr/>
        <p:txBody>
          <a:bodyPr/>
          <a:lstStyle>
            <a:lvl1pPr>
              <a:defRPr/>
            </a:lvl1pPr>
          </a:lstStyle>
          <a:p>
            <a:pPr>
              <a:defRPr/>
            </a:pPr>
            <a:fld id="{6E264F2D-8DCC-4030-9C53-D6A0DA61623E}"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C3E2F6C1-80C6-4EF1-9D2C-28067CE670B4}"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2EDE2EAE-6D56-4369-BFDC-49E932764BD9}"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A113552B-68C0-412E-B52B-D7960AAA7D53}"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7FE36968-34DE-468E-9D9B-CDB3142A481C}"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灯片编号占位符 5"/>
          <p:cNvSpPr>
            <a:spLocks noGrp="1"/>
          </p:cNvSpPr>
          <p:nvPr>
            <p:ph type="sldNum" sz="quarter" idx="11"/>
          </p:nvPr>
        </p:nvSpPr>
        <p:spPr/>
        <p:txBody>
          <a:bodyPr/>
          <a:lstStyle>
            <a:lvl1pPr>
              <a:defRPr/>
            </a:lvl1pPr>
          </a:lstStyle>
          <a:p>
            <a:pPr>
              <a:defRPr/>
            </a:pPr>
            <a:fld id="{78129A26-1052-4949-BF43-7A810109ACE7}" type="slidenum">
              <a:rPr lang="en-US" altLang="zh-CN"/>
              <a:pPr>
                <a:defRPr/>
              </a:pPr>
              <a:t>‹#›</a:t>
            </a:fld>
            <a:endParaRPr lang="en-US" altLang="zh-CN"/>
          </a:p>
        </p:txBody>
      </p:sp>
      <p:sp>
        <p:nvSpPr>
          <p:cNvPr id="9"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p:txBody>
          <a:bodyPr/>
          <a:lstStyle>
            <a:lvl1pPr>
              <a:defRPr/>
            </a:lvl1pPr>
          </a:lstStyle>
          <a:p>
            <a:pPr>
              <a:defRPr/>
            </a:pPr>
            <a:fld id="{EFEA24F1-5439-4041-A60C-20C46F3B6A54}"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灯片编号占位符 5"/>
          <p:cNvSpPr>
            <a:spLocks noGrp="1"/>
          </p:cNvSpPr>
          <p:nvPr>
            <p:ph type="sldNum" sz="quarter" idx="11"/>
          </p:nvPr>
        </p:nvSpPr>
        <p:spPr/>
        <p:txBody>
          <a:bodyPr/>
          <a:lstStyle>
            <a:lvl1pPr>
              <a:defRPr/>
            </a:lvl1pPr>
          </a:lstStyle>
          <a:p>
            <a:pPr>
              <a:defRPr/>
            </a:pPr>
            <a:fld id="{E8D8F2B4-E4FF-48E2-A362-07829288F82C}" type="slidenum">
              <a:rPr lang="en-US" altLang="zh-CN"/>
              <a:pPr>
                <a:defRPr/>
              </a:pPr>
              <a:t>‹#›</a:t>
            </a:fld>
            <a:endParaRPr lang="en-US" altLang="zh-CN"/>
          </a:p>
        </p:txBody>
      </p:sp>
      <p:sp>
        <p:nvSpPr>
          <p:cNvPr id="5"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灯片编号占位符 5"/>
          <p:cNvSpPr>
            <a:spLocks noGrp="1"/>
          </p:cNvSpPr>
          <p:nvPr>
            <p:ph type="sldNum" sz="quarter" idx="11"/>
          </p:nvPr>
        </p:nvSpPr>
        <p:spPr/>
        <p:txBody>
          <a:bodyPr/>
          <a:lstStyle>
            <a:lvl1pPr>
              <a:defRPr/>
            </a:lvl1pPr>
          </a:lstStyle>
          <a:p>
            <a:pPr>
              <a:defRPr/>
            </a:pPr>
            <a:fld id="{26DE5CFB-CC8C-44C7-8D32-099ED4487B94}" type="slidenum">
              <a:rPr lang="en-US" altLang="zh-CN"/>
              <a:pPr>
                <a:defRPr/>
              </a:pPr>
              <a:t>‹#›</a:t>
            </a:fld>
            <a:endParaRPr lang="en-US" altLang="zh-CN"/>
          </a:p>
        </p:txBody>
      </p:sp>
      <p:sp>
        <p:nvSpPr>
          <p:cNvPr id="4"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C62CB3D2-B46B-4322-AFE2-F3B9345494A0}"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7809C214-0B4F-4B88-BC11-39B691F3CF60}" type="slidenum">
              <a:rPr lang="en-US" altLang="zh-CN"/>
              <a:pPr>
                <a:defRPr/>
              </a:pPr>
              <a:t>‹#›</a:t>
            </a:fld>
            <a:endParaRPr lang="en-US" altLang="zh-CN"/>
          </a:p>
        </p:txBody>
      </p:sp>
      <p:sp>
        <p:nvSpPr>
          <p:cNvPr id="7"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63B6A745-F29F-4712-A9A1-2BEE16C43C1B}"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80AC5D90-1B51-4EE5-9C29-E4EB0372A12A}" type="slidenum">
              <a:rPr lang="en-US" altLang="zh-CN"/>
              <a:pPr>
                <a:defRPr/>
              </a:pPr>
              <a:t>‹#›</a:t>
            </a:fld>
            <a:endParaRPr lang="en-US" altLang="zh-CN"/>
          </a:p>
        </p:txBody>
      </p:sp>
      <p:sp>
        <p:nvSpPr>
          <p:cNvPr id="6" name="页脚占位符 2"/>
          <p:cNvSpPr>
            <a:spLocks noGrp="1"/>
          </p:cNvSpPr>
          <p:nvPr>
            <p:ph type="ftr" sz="quarter" idx="12"/>
          </p:nvPr>
        </p:nvSpPr>
        <p:spPr/>
        <p:txBody>
          <a:bodyPr/>
          <a:lstStyle>
            <a:lvl1pPr>
              <a:defRPr/>
            </a:lvl1pPr>
          </a:lstStyle>
          <a:p>
            <a:pPr>
              <a:defRPr/>
            </a:pPr>
            <a:r>
              <a:rPr lang="en-US" altLang="zh-CN"/>
              <a:t>www.embedu.org</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2"/>
          <p:cNvSpPr>
            <a:spLocks noGrp="1"/>
          </p:cNvSpPr>
          <p:nvPr>
            <p:ph type="ftr" sz="quarter" idx="10"/>
          </p:nvPr>
        </p:nvSpPr>
        <p:spPr/>
        <p:txBody>
          <a:bodyPr/>
          <a:lstStyle>
            <a:lvl1pPr>
              <a:defRPr/>
            </a:lvl1pPr>
          </a:lstStyle>
          <a:p>
            <a:pPr>
              <a:defRPr/>
            </a:pPr>
            <a:r>
              <a:rPr lang="en-US" altLang="zh-CN"/>
              <a:t>www.embedu.org</a:t>
            </a:r>
          </a:p>
        </p:txBody>
      </p:sp>
      <p:sp>
        <p:nvSpPr>
          <p:cNvPr id="6" name="灯片编号占位符 22"/>
          <p:cNvSpPr>
            <a:spLocks noGrp="1"/>
          </p:cNvSpPr>
          <p:nvPr>
            <p:ph type="sldNum" sz="quarter" idx="11"/>
          </p:nvPr>
        </p:nvSpPr>
        <p:spPr/>
        <p:txBody>
          <a:bodyPr/>
          <a:lstStyle>
            <a:lvl1pPr>
              <a:defRPr/>
            </a:lvl1pPr>
          </a:lstStyle>
          <a:p>
            <a:pPr>
              <a:defRPr/>
            </a:pPr>
            <a:fld id="{84B35B08-FB43-448A-9FC5-E94C998D16F7}"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2"/>
          <p:cNvSpPr>
            <a:spLocks noGrp="1"/>
          </p:cNvSpPr>
          <p:nvPr>
            <p:ph type="ftr" sz="quarter" idx="10"/>
          </p:nvPr>
        </p:nvSpPr>
        <p:spPr/>
        <p:txBody>
          <a:bodyPr/>
          <a:lstStyle>
            <a:lvl1pPr>
              <a:defRPr/>
            </a:lvl1pPr>
          </a:lstStyle>
          <a:p>
            <a:pPr>
              <a:defRPr/>
            </a:pPr>
            <a:r>
              <a:rPr lang="en-US" altLang="zh-CN"/>
              <a:t>www.embedu.org</a:t>
            </a:r>
          </a:p>
        </p:txBody>
      </p:sp>
      <p:sp>
        <p:nvSpPr>
          <p:cNvPr id="8" name="灯片编号占位符 22"/>
          <p:cNvSpPr>
            <a:spLocks noGrp="1"/>
          </p:cNvSpPr>
          <p:nvPr>
            <p:ph type="sldNum" sz="quarter" idx="11"/>
          </p:nvPr>
        </p:nvSpPr>
        <p:spPr/>
        <p:txBody>
          <a:bodyPr/>
          <a:lstStyle>
            <a:lvl1pPr>
              <a:defRPr/>
            </a:lvl1pPr>
          </a:lstStyle>
          <a:p>
            <a:pPr>
              <a:defRPr/>
            </a:pPr>
            <a:fld id="{61126047-AD9B-486F-9C0A-76165A71DFD4}" type="slidenum">
              <a:rPr lang="en-US" altLang="zh-CN"/>
              <a:pPr>
                <a:defRPr/>
              </a:pPr>
              <a:t>‹#›</a:t>
            </a:fld>
            <a:endParaRPr lang="en-US" altLang="zh-CN"/>
          </a:p>
        </p:txBody>
      </p:sp>
      <p:sp>
        <p:nvSpPr>
          <p:cNvPr id="9"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直接连接符 2"/>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4" name="等腰三角形 3"/>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pic>
        <p:nvPicPr>
          <p:cNvPr id="5" name="Picture 4"/>
          <p:cNvPicPr>
            <a:picLocks noChangeAspect="1" noChangeArrowheads="1"/>
          </p:cNvPicPr>
          <p:nvPr/>
        </p:nvPicPr>
        <p:blipFill>
          <a:blip r:embed="rId2"/>
          <a:srcRect/>
          <a:stretch>
            <a:fillRect/>
          </a:stretch>
        </p:blipFill>
        <p:spPr bwMode="auto">
          <a:xfrm>
            <a:off x="3938588" y="1235075"/>
            <a:ext cx="2462212" cy="669925"/>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6705600" y="1295400"/>
            <a:ext cx="1724025" cy="615950"/>
          </a:xfrm>
          <a:prstGeom prst="rect">
            <a:avLst/>
          </a:prstGeom>
          <a:noFill/>
          <a:ln w="9525">
            <a:noFill/>
            <a:miter lim="800000"/>
            <a:headEnd/>
            <a:tailEnd/>
          </a:ln>
        </p:spPr>
      </p:pic>
      <p:sp>
        <p:nvSpPr>
          <p:cNvPr id="7" name="矩形 6"/>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8" name="矩形 7"/>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9" name="矩形 8"/>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0" name="矩形 9"/>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1" name="Rectangle 11"/>
          <p:cNvSpPr>
            <a:spLocks noChangeArrowheads="1"/>
          </p:cNvSpPr>
          <p:nvPr/>
        </p:nvSpPr>
        <p:spPr bwMode="auto">
          <a:xfrm>
            <a:off x="1371600" y="5105400"/>
            <a:ext cx="6400800" cy="609600"/>
          </a:xfrm>
          <a:prstGeom prst="rect">
            <a:avLst/>
          </a:prstGeom>
          <a:noFill/>
          <a:ln w="9525">
            <a:noFill/>
            <a:miter lim="800000"/>
            <a:headEnd/>
            <a:tailEnd/>
          </a:ln>
          <a:effectLst/>
        </p:spPr>
        <p:txBody>
          <a:bodyPr/>
          <a:lstStyle/>
          <a:p>
            <a:pPr>
              <a:defRPr/>
            </a:pPr>
            <a:endParaRPr lang="zh-CN" altLang="zh-CN"/>
          </a:p>
        </p:txBody>
      </p:sp>
      <p:sp>
        <p:nvSpPr>
          <p:cNvPr id="12" name="直接连接符 11"/>
          <p:cNvSpPr>
            <a:spLocks noChangeShapeType="1"/>
          </p:cNvSpPr>
          <p:nvPr/>
        </p:nvSpPr>
        <p:spPr bwMode="auto">
          <a:xfrm>
            <a:off x="457200" y="19812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2202634" name="标题占位符 21"/>
          <p:cNvSpPr>
            <a:spLocks noGrp="1"/>
          </p:cNvSpPr>
          <p:nvPr>
            <p:ph type="ctrTitle"/>
          </p:nvPr>
        </p:nvSpPr>
        <p:spPr>
          <a:xfrm>
            <a:off x="1524000" y="3886200"/>
            <a:ext cx="6629400" cy="1066800"/>
          </a:xfrm>
        </p:spPr>
        <p:txBody>
          <a:bodyPr/>
          <a:lstStyle>
            <a:lvl1pPr>
              <a:defRPr/>
            </a:lvl1pPr>
          </a:lstStyle>
          <a:p>
            <a:r>
              <a:rPr lang="zh-CN" altLang="en-US" smtClean="0"/>
              <a:t>单击此处编辑母版标题样式</a:t>
            </a:r>
            <a:endParaRPr lang="zh-CN" altLang="en-US"/>
          </a:p>
        </p:txBody>
      </p:sp>
    </p:spTree>
  </p:cSld>
  <p:clrMapOvr>
    <a:masterClrMapping/>
  </p:clrMapOvr>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a:t>www.embedu.org</a:t>
            </a:r>
          </a:p>
        </p:txBody>
      </p:sp>
      <p:sp>
        <p:nvSpPr>
          <p:cNvPr id="4" name="灯片编号占位符 22"/>
          <p:cNvSpPr>
            <a:spLocks noGrp="1"/>
          </p:cNvSpPr>
          <p:nvPr>
            <p:ph type="sldNum" sz="quarter" idx="11"/>
          </p:nvPr>
        </p:nvSpPr>
        <p:spPr/>
        <p:txBody>
          <a:bodyPr/>
          <a:lstStyle>
            <a:lvl1pPr>
              <a:defRPr/>
            </a:lvl1pPr>
          </a:lstStyle>
          <a:p>
            <a:pPr>
              <a:defRPr/>
            </a:pPr>
            <a:fld id="{9ED0D890-0DA1-4FA5-B8C4-9A5669284D00}" type="slidenum">
              <a:rPr lang="en-US" altLang="zh-CN"/>
              <a:pPr>
                <a:defRPr/>
              </a:pPr>
              <a:t>‹#›</a:t>
            </a:fld>
            <a:endParaRPr lang="en-US" altLang="zh-CN"/>
          </a:p>
        </p:txBody>
      </p:sp>
      <p:sp>
        <p:nvSpPr>
          <p:cNvPr id="5"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038600" cy="4910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p:cNvSpPr>
          <p:nvPr>
            <p:ph type="dt" sz="half" idx="10"/>
          </p:nvPr>
        </p:nvSpPr>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p:cNvSpPr>
          <p:nvPr>
            <p:ph type="dt" sz="half" idx="10"/>
          </p:nvPr>
        </p:nvSpPr>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2400"/>
            <a:ext cx="2057400" cy="5976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2400"/>
            <a:ext cx="6019800" cy="5976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r>
              <a:rPr lang="en-US" altLang="zh-CN" smtClean="0"/>
              <a:t>www.embedu.org</a:t>
            </a:r>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en-US" altLang="zh-CN"/>
              <a:t>www.embedu.org</a:t>
            </a:r>
          </a:p>
        </p:txBody>
      </p:sp>
      <p:sp>
        <p:nvSpPr>
          <p:cNvPr id="4" name="灯片编号占位符 22"/>
          <p:cNvSpPr>
            <a:spLocks noGrp="1"/>
          </p:cNvSpPr>
          <p:nvPr>
            <p:ph type="sldNum" sz="quarter" idx="11"/>
          </p:nvPr>
        </p:nvSpPr>
        <p:spPr>
          <a:xfrm>
            <a:off x="609600" y="6381750"/>
            <a:ext cx="2133600" cy="476250"/>
          </a:xfrm>
          <a:prstGeom prst="rect">
            <a:avLst/>
          </a:prstGeom>
        </p:spPr>
        <p:txBody>
          <a:bodyPr/>
          <a:lstStyle>
            <a:lvl1pPr>
              <a:defRPr/>
            </a:lvl1pPr>
          </a:lstStyle>
          <a:p>
            <a:pPr>
              <a:defRPr/>
            </a:pPr>
            <a:fld id="{D3A905D4-49DF-4F98-8CB3-D63D64D820E7}" type="slidenum">
              <a:rPr lang="en-US" altLang="zh-CN"/>
              <a:pPr>
                <a:defRPr/>
              </a:pPr>
              <a:t>‹#›</a:t>
            </a:fld>
            <a:endParaRPr lang="en-US" altLang="zh-CN"/>
          </a:p>
        </p:txBody>
      </p:sp>
      <p:sp>
        <p:nvSpPr>
          <p:cNvPr id="5"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p:txBody>
          <a:bodyPr/>
          <a:lstStyle>
            <a:lvl1pPr>
              <a:defRPr/>
            </a:lvl1pPr>
          </a:lstStyle>
          <a:p>
            <a:pPr>
              <a:defRPr/>
            </a:pPr>
            <a:r>
              <a:rPr lang="en-US" altLang="zh-CN"/>
              <a:t>www.embedu.org</a:t>
            </a:r>
          </a:p>
        </p:txBody>
      </p:sp>
      <p:sp>
        <p:nvSpPr>
          <p:cNvPr id="3" name="灯片编号占位符 22"/>
          <p:cNvSpPr>
            <a:spLocks noGrp="1"/>
          </p:cNvSpPr>
          <p:nvPr>
            <p:ph type="sldNum" sz="quarter" idx="11"/>
          </p:nvPr>
        </p:nvSpPr>
        <p:spPr/>
        <p:txBody>
          <a:bodyPr/>
          <a:lstStyle>
            <a:lvl1pPr>
              <a:defRPr/>
            </a:lvl1pPr>
          </a:lstStyle>
          <a:p>
            <a:pPr>
              <a:defRPr/>
            </a:pPr>
            <a:fld id="{1F35BD85-8322-4464-A122-ADB2170E34C3}" type="slidenum">
              <a:rPr lang="en-US" altLang="zh-CN"/>
              <a:pPr>
                <a:defRPr/>
              </a:pPr>
              <a:t>‹#›</a:t>
            </a:fld>
            <a:endParaRPr lang="en-US" altLang="zh-CN"/>
          </a:p>
        </p:txBody>
      </p:sp>
      <p:sp>
        <p:nvSpPr>
          <p:cNvPr id="4"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0138"/>
          </a:xfrm>
        </p:spPr>
        <p:txBody>
          <a:bodyPr/>
          <a:lstStyle/>
          <a:p>
            <a:pPr lvl="0"/>
            <a:endParaRPr lang="zh-CN" altLang="en-US" noProof="0" smtClean="0"/>
          </a:p>
        </p:txBody>
      </p:sp>
      <p:sp>
        <p:nvSpPr>
          <p:cNvPr id="4" name="页脚占位符 2"/>
          <p:cNvSpPr>
            <a:spLocks noGrp="1"/>
          </p:cNvSpPr>
          <p:nvPr>
            <p:ph type="ftr" sz="quarter" idx="10"/>
          </p:nvPr>
        </p:nvSpPr>
        <p:spPr/>
        <p:txBody>
          <a:bodyPr/>
          <a:lstStyle>
            <a:lvl1pPr>
              <a:defRPr/>
            </a:lvl1pPr>
          </a:lstStyle>
          <a:p>
            <a:pPr>
              <a:defRPr/>
            </a:pPr>
            <a:r>
              <a:rPr lang="en-US" altLang="zh-CN"/>
              <a:t>www.embedu.org</a:t>
            </a:r>
          </a:p>
        </p:txBody>
      </p:sp>
      <p:sp>
        <p:nvSpPr>
          <p:cNvPr id="5" name="灯片编号占位符 22"/>
          <p:cNvSpPr>
            <a:spLocks noGrp="1"/>
          </p:cNvSpPr>
          <p:nvPr>
            <p:ph type="sldNum" sz="quarter" idx="11"/>
          </p:nvPr>
        </p:nvSpPr>
        <p:spPr>
          <a:xfrm>
            <a:off x="609600" y="6381750"/>
            <a:ext cx="2133600" cy="476250"/>
          </a:xfrm>
          <a:prstGeom prst="rect">
            <a:avLst/>
          </a:prstGeom>
        </p:spPr>
        <p:txBody>
          <a:bodyPr/>
          <a:lstStyle>
            <a:lvl1pPr>
              <a:defRPr/>
            </a:lvl1pPr>
          </a:lstStyle>
          <a:p>
            <a:pPr>
              <a:defRPr/>
            </a:pPr>
            <a:fld id="{E581DBF0-C189-4410-962A-3159EA2A734D}" type="slidenum">
              <a:rPr lang="en-US" altLang="zh-CN"/>
              <a:pPr>
                <a:defRPr/>
              </a:pPr>
              <a:t>‹#›</a:t>
            </a:fld>
            <a:endParaRPr lang="en-US" altLang="zh-CN"/>
          </a:p>
        </p:txBody>
      </p:sp>
      <p:sp>
        <p:nvSpPr>
          <p:cNvPr id="6"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a:t>www.embedu.org</a:t>
            </a:r>
          </a:p>
        </p:txBody>
      </p:sp>
      <p:sp>
        <p:nvSpPr>
          <p:cNvPr id="6" name="灯片编号占位符 22"/>
          <p:cNvSpPr>
            <a:spLocks noGrp="1"/>
          </p:cNvSpPr>
          <p:nvPr>
            <p:ph type="sldNum" sz="quarter" idx="11"/>
          </p:nvPr>
        </p:nvSpPr>
        <p:spPr/>
        <p:txBody>
          <a:bodyPr/>
          <a:lstStyle>
            <a:lvl1pPr>
              <a:defRPr/>
            </a:lvl1pPr>
          </a:lstStyle>
          <a:p>
            <a:pPr>
              <a:defRPr/>
            </a:pPr>
            <a:fld id="{8CDE123A-AC58-4F70-98AE-14F0B4A0C558}"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2"/>
          <p:cNvSpPr>
            <a:spLocks noGrp="1"/>
          </p:cNvSpPr>
          <p:nvPr>
            <p:ph type="ftr" sz="quarter" idx="10"/>
          </p:nvPr>
        </p:nvSpPr>
        <p:spPr/>
        <p:txBody>
          <a:bodyPr/>
          <a:lstStyle>
            <a:lvl1pPr>
              <a:defRPr/>
            </a:lvl1pPr>
          </a:lstStyle>
          <a:p>
            <a:pPr>
              <a:defRPr/>
            </a:pPr>
            <a:r>
              <a:rPr lang="en-US" altLang="zh-CN"/>
              <a:t>www.embedu.org</a:t>
            </a:r>
          </a:p>
        </p:txBody>
      </p:sp>
      <p:sp>
        <p:nvSpPr>
          <p:cNvPr id="6" name="灯片编号占位符 22"/>
          <p:cNvSpPr>
            <a:spLocks noGrp="1"/>
          </p:cNvSpPr>
          <p:nvPr>
            <p:ph type="sldNum" sz="quarter" idx="11"/>
          </p:nvPr>
        </p:nvSpPr>
        <p:spPr/>
        <p:txBody>
          <a:bodyPr/>
          <a:lstStyle>
            <a:lvl1pPr>
              <a:defRPr/>
            </a:lvl1pPr>
          </a:lstStyle>
          <a:p>
            <a:pPr>
              <a:defRPr/>
            </a:pPr>
            <a:fld id="{AF24C8B4-EDFE-428A-8577-1D1936F7491E}" type="slidenum">
              <a:rPr lang="en-US" altLang="zh-CN"/>
              <a:pPr>
                <a:defRPr/>
              </a:pPr>
              <a:t>‹#›</a:t>
            </a:fld>
            <a:endParaRPr lang="en-US" altLang="zh-CN"/>
          </a:p>
        </p:txBody>
      </p:sp>
      <p:sp>
        <p:nvSpPr>
          <p:cNvPr id="7" name="日期占位符 13"/>
          <p:cNvSpPr>
            <a:spLocks noGrp="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2.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2.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2.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1.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029"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sp>
        <p:nvSpPr>
          <p:cNvPr id="13" name="灯片编号占位符 22"/>
          <p:cNvSpPr>
            <a:spLocks noGrp="1"/>
          </p:cNvSpPr>
          <p:nvPr>
            <p:ph type="sldNum" sz="quarter" idx="4"/>
          </p:nvPr>
        </p:nvSpPr>
        <p:spPr>
          <a:xfrm>
            <a:off x="60960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A6C850E8-1A85-44E1-82CD-2806965DFF4C}" type="slidenum">
              <a:rPr lang="en-US" altLang="zh-CN"/>
              <a:pPr>
                <a:defRPr/>
              </a:pPr>
              <a:t>‹#›</a:t>
            </a:fld>
            <a:endParaRPr lang="en-US" altLang="zh-CN"/>
          </a:p>
        </p:txBody>
      </p:sp>
      <p:sp>
        <p:nvSpPr>
          <p:cNvPr id="14" name="日期占位符 13"/>
          <p:cNvSpPr>
            <a:spLocks noGrp="1"/>
          </p:cNvSpPr>
          <p:nvPr>
            <p:ph type="dt" sz="half" idx="2"/>
          </p:nvPr>
        </p:nvSpPr>
        <p:spPr>
          <a:xfrm>
            <a:off x="7467600" y="638175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pic>
        <p:nvPicPr>
          <p:cNvPr id="1034" name="Picture 10"/>
          <p:cNvPicPr>
            <a:picLocks noChangeAspect="1" noChangeArrowheads="1"/>
          </p:cNvPicPr>
          <p:nvPr/>
        </p:nvPicPr>
        <p:blipFill>
          <a:blip r:embed="rId15"/>
          <a:srcRect/>
          <a:stretch>
            <a:fillRect/>
          </a:stretch>
        </p:blipFill>
        <p:spPr bwMode="auto">
          <a:xfrm>
            <a:off x="6858000" y="304800"/>
            <a:ext cx="1724025" cy="615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fontAlgn="base">
        <a:spcBef>
          <a:spcPct val="0"/>
        </a:spcBef>
        <a:spcAft>
          <a:spcPct val="0"/>
        </a:spcAft>
        <a:defRPr sz="3200">
          <a:solidFill>
            <a:schemeClr val="tx2"/>
          </a:solidFill>
          <a:latin typeface="Arial" charset="0"/>
          <a:ea typeface="宋体" pitchFamily="2" charset="-122"/>
        </a:defRPr>
      </a:lvl6pPr>
      <a:lvl7pPr marL="914400" algn="l" rtl="0" fontAlgn="base">
        <a:spcBef>
          <a:spcPct val="0"/>
        </a:spcBef>
        <a:spcAft>
          <a:spcPct val="0"/>
        </a:spcAft>
        <a:defRPr sz="3200">
          <a:solidFill>
            <a:schemeClr val="tx2"/>
          </a:solidFill>
          <a:latin typeface="Arial" charset="0"/>
          <a:ea typeface="宋体" pitchFamily="2" charset="-122"/>
        </a:defRPr>
      </a:lvl7pPr>
      <a:lvl8pPr marL="1371600" algn="l" rtl="0" fontAlgn="base">
        <a:spcBef>
          <a:spcPct val="0"/>
        </a:spcBef>
        <a:spcAft>
          <a:spcPct val="0"/>
        </a:spcAft>
        <a:defRPr sz="3200">
          <a:solidFill>
            <a:schemeClr val="tx2"/>
          </a:solidFill>
          <a:latin typeface="Arial" charset="0"/>
          <a:ea typeface="宋体" pitchFamily="2" charset="-122"/>
        </a:defRPr>
      </a:lvl8pPr>
      <a:lvl9pPr marL="1828800" algn="l" rtl="0" fontAlgn="base">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fontAlgn="base">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2051" name="直接连接符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2053"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4"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日期占位符 4"/>
          <p:cNvSpPr>
            <a:spLocks noGrp="1"/>
          </p:cNvSpPr>
          <p:nvPr>
            <p:ph type="dt" sz="half" idx="2"/>
          </p:nvPr>
        </p:nvSpPr>
        <p:spPr>
          <a:xfrm>
            <a:off x="6400800" y="6492875"/>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17" name="灯片编号占位符 6"/>
          <p:cNvSpPr>
            <a:spLocks noGrp="1"/>
          </p:cNvSpPr>
          <p:nvPr>
            <p:ph type="sldNum" sz="quarter" idx="4"/>
          </p:nvPr>
        </p:nvSpPr>
        <p:spPr>
          <a:xfrm>
            <a:off x="612775" y="640080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4626EF9C-F1C3-4AF0-8D00-8AD122F53E7D}" type="slidenum">
              <a:rPr lang="en-US" altLang="zh-CN"/>
              <a:pPr>
                <a:defRPr/>
              </a:pPr>
              <a:t>‹#›</a:t>
            </a:fld>
            <a:endParaRPr lang="en-US" altLang="zh-CN"/>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pic>
        <p:nvPicPr>
          <p:cNvPr id="2058" name="Picture 12"/>
          <p:cNvPicPr>
            <a:picLocks noChangeAspect="1" noChangeArrowheads="1"/>
          </p:cNvPicPr>
          <p:nvPr/>
        </p:nvPicPr>
        <p:blipFill>
          <a:blip r:embed="rId13"/>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eaLnBrk="0" fontAlgn="base" hangingPunct="0">
        <a:spcBef>
          <a:spcPct val="0"/>
        </a:spcBef>
        <a:spcAft>
          <a:spcPct val="0"/>
        </a:spcAft>
        <a:defRPr sz="3200">
          <a:solidFill>
            <a:schemeClr val="tx2"/>
          </a:solidFill>
          <a:latin typeface="Arial" charset="0"/>
          <a:ea typeface="宋体" pitchFamily="2" charset="-122"/>
        </a:defRPr>
      </a:lvl6pPr>
      <a:lvl7pPr marL="914400" algn="l" rtl="0" eaLnBrk="0" fontAlgn="base" hangingPunct="0">
        <a:spcBef>
          <a:spcPct val="0"/>
        </a:spcBef>
        <a:spcAft>
          <a:spcPct val="0"/>
        </a:spcAft>
        <a:defRPr sz="3200">
          <a:solidFill>
            <a:schemeClr val="tx2"/>
          </a:solidFill>
          <a:latin typeface="Arial" charset="0"/>
          <a:ea typeface="宋体" pitchFamily="2" charset="-122"/>
        </a:defRPr>
      </a:lvl7pPr>
      <a:lvl8pPr marL="1371600" algn="l" rtl="0" eaLnBrk="0" fontAlgn="base" hangingPunct="0">
        <a:spcBef>
          <a:spcPct val="0"/>
        </a:spcBef>
        <a:spcAft>
          <a:spcPct val="0"/>
        </a:spcAft>
        <a:defRPr sz="3200">
          <a:solidFill>
            <a:schemeClr val="tx2"/>
          </a:solidFill>
          <a:latin typeface="Arial" charset="0"/>
          <a:ea typeface="宋体" pitchFamily="2" charset="-122"/>
        </a:defRPr>
      </a:lvl8pPr>
      <a:lvl9pPr marL="1828800" algn="l" rtl="0" eaLnBrk="0" fontAlgn="base" hangingPunct="0">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3076" name="直接连接符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3077"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8"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 name="日期占位符 3"/>
          <p:cNvSpPr>
            <a:spLocks noGrp="1"/>
          </p:cNvSpPr>
          <p:nvPr>
            <p:ph type="dt" sz="half" idx="2"/>
          </p:nvPr>
        </p:nvSpPr>
        <p:spPr>
          <a:xfrm>
            <a:off x="6400800" y="6492875"/>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17" name="灯片编号占位符 5"/>
          <p:cNvSpPr>
            <a:spLocks noGrp="1"/>
          </p:cNvSpPr>
          <p:nvPr>
            <p:ph type="sldNum" sz="quarter" idx="4"/>
          </p:nvPr>
        </p:nvSpPr>
        <p:spPr>
          <a:xfrm>
            <a:off x="612775" y="640080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fld id="{A54A2CC5-6B02-4DD7-B306-EF1BE4AC541E}" type="slidenum">
              <a:rPr lang="en-US" altLang="zh-CN"/>
              <a:pPr>
                <a:defRPr/>
              </a:pPr>
              <a:t>‹#›</a:t>
            </a:fld>
            <a:endParaRPr lang="en-US" altLang="zh-CN"/>
          </a:p>
        </p:txBody>
      </p:sp>
      <p:sp>
        <p:nvSpPr>
          <p:cNvPr id="3" name="页脚占位符 2"/>
          <p:cNvSpPr>
            <a:spLocks noGrp="1"/>
          </p:cNvSpPr>
          <p:nvPr>
            <p:ph type="ftr" sz="quarter" idx="3"/>
          </p:nvPr>
        </p:nvSpPr>
        <p:spPr>
          <a:xfrm>
            <a:off x="31242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a:t>www.embedu.org</a:t>
            </a:r>
          </a:p>
        </p:txBody>
      </p:sp>
      <p:pic>
        <p:nvPicPr>
          <p:cNvPr id="3082" name="Picture 12"/>
          <p:cNvPicPr>
            <a:picLocks noChangeAspect="1" noChangeArrowheads="1"/>
          </p:cNvPicPr>
          <p:nvPr/>
        </p:nvPicPr>
        <p:blipFill>
          <a:blip r:embed="rId13"/>
          <a:srcRect/>
          <a:stretch>
            <a:fillRect/>
          </a:stretch>
        </p:blipFill>
        <p:spPr bwMode="auto">
          <a:xfrm>
            <a:off x="6781800" y="304800"/>
            <a:ext cx="1854200" cy="50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a:solidFill>
            <a:schemeClr val="tx2"/>
          </a:solidFill>
          <a:latin typeface="+mn-lt"/>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3"/>
          <a:srcRect/>
          <a:stretch>
            <a:fillRect/>
          </a:stretch>
        </p:blipFill>
        <p:spPr bwMode="auto">
          <a:xfrm>
            <a:off x="3938588" y="1235075"/>
            <a:ext cx="2462212" cy="669925"/>
          </a:xfrm>
          <a:prstGeom prst="rect">
            <a:avLst/>
          </a:prstGeom>
          <a:noFill/>
          <a:ln w="9525">
            <a:noFill/>
            <a:miter lim="800000"/>
            <a:headEnd/>
            <a:tailEnd/>
          </a:ln>
        </p:spPr>
      </p:pic>
      <p:pic>
        <p:nvPicPr>
          <p:cNvPr id="4099" name="Picture 5"/>
          <p:cNvPicPr>
            <a:picLocks noChangeAspect="1" noChangeArrowheads="1"/>
          </p:cNvPicPr>
          <p:nvPr/>
        </p:nvPicPr>
        <p:blipFill>
          <a:blip r:embed="rId14"/>
          <a:srcRect/>
          <a:stretch>
            <a:fillRect/>
          </a:stretch>
        </p:blipFill>
        <p:spPr bwMode="auto">
          <a:xfrm>
            <a:off x="6705600" y="1295400"/>
            <a:ext cx="1724025" cy="615950"/>
          </a:xfrm>
          <a:prstGeom prst="rect">
            <a:avLst/>
          </a:prstGeom>
          <a:noFill/>
          <a:ln w="9525">
            <a:noFill/>
            <a:miter lim="800000"/>
            <a:headEnd/>
            <a:tailEnd/>
          </a:ln>
        </p:spPr>
      </p:pic>
      <p:sp>
        <p:nvSpPr>
          <p:cNvPr id="15" name="矩形 1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6" name="矩形 1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7" name="矩形 1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8" name="矩形 1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4104" name="Rectangle 11"/>
          <p:cNvSpPr>
            <a:spLocks noChangeArrowheads="1"/>
          </p:cNvSpPr>
          <p:nvPr/>
        </p:nvSpPr>
        <p:spPr bwMode="auto">
          <a:xfrm>
            <a:off x="1371600" y="5105400"/>
            <a:ext cx="6400800" cy="609600"/>
          </a:xfrm>
          <a:prstGeom prst="rect">
            <a:avLst/>
          </a:prstGeom>
          <a:noFill/>
          <a:ln w="9525">
            <a:noFill/>
            <a:miter lim="800000"/>
            <a:headEnd/>
            <a:tailEnd/>
          </a:ln>
        </p:spPr>
        <p:txBody>
          <a:bodyPr/>
          <a:lstStyle/>
          <a:p>
            <a:pPr algn="ctr">
              <a:spcBef>
                <a:spcPts val="600"/>
              </a:spcBef>
              <a:buClr>
                <a:schemeClr val="accent1"/>
              </a:buClr>
              <a:buSzPct val="76000"/>
              <a:buFont typeface="Wingdings 3" pitchFamily="18" charset="2"/>
              <a:buNone/>
              <a:defRPr/>
            </a:pPr>
            <a:endParaRPr lang="zh-CN" altLang="zh-CN" sz="2800">
              <a:latin typeface="Times New Roman" pitchFamily="18" charset="0"/>
            </a:endParaRPr>
          </a:p>
        </p:txBody>
      </p:sp>
      <p:sp>
        <p:nvSpPr>
          <p:cNvPr id="4105" name="直接连接符 19"/>
          <p:cNvSpPr>
            <a:spLocks noChangeShapeType="1"/>
          </p:cNvSpPr>
          <p:nvPr/>
        </p:nvSpPr>
        <p:spPr bwMode="auto">
          <a:xfrm>
            <a:off x="457200" y="19812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4106"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7"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 name="日期占位符 13"/>
          <p:cNvSpPr>
            <a:spLocks noGrp="1"/>
          </p:cNvSpPr>
          <p:nvPr>
            <p:ph type="dt" sz="half" idx="2"/>
          </p:nvPr>
        </p:nvSpPr>
        <p:spPr>
          <a:xfrm>
            <a:off x="7010400" y="579120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eaLnBrk="0" fontAlgn="base" hangingPunct="0">
        <a:spcBef>
          <a:spcPct val="0"/>
        </a:spcBef>
        <a:spcAft>
          <a:spcPct val="0"/>
        </a:spcAft>
        <a:defRPr sz="3200">
          <a:solidFill>
            <a:schemeClr val="tx2"/>
          </a:solidFill>
          <a:latin typeface="Arial" charset="0"/>
          <a:ea typeface="宋体" pitchFamily="2" charset="-122"/>
        </a:defRPr>
      </a:lvl6pPr>
      <a:lvl7pPr marL="914400" algn="l" rtl="0" eaLnBrk="0" fontAlgn="base" hangingPunct="0">
        <a:spcBef>
          <a:spcPct val="0"/>
        </a:spcBef>
        <a:spcAft>
          <a:spcPct val="0"/>
        </a:spcAft>
        <a:defRPr sz="3200">
          <a:solidFill>
            <a:schemeClr val="tx2"/>
          </a:solidFill>
          <a:latin typeface="Arial" charset="0"/>
          <a:ea typeface="宋体" pitchFamily="2" charset="-122"/>
        </a:defRPr>
      </a:lvl7pPr>
      <a:lvl8pPr marL="1371600" algn="l" rtl="0" eaLnBrk="0" fontAlgn="base" hangingPunct="0">
        <a:spcBef>
          <a:spcPct val="0"/>
        </a:spcBef>
        <a:spcAft>
          <a:spcPct val="0"/>
        </a:spcAft>
        <a:defRPr sz="3200">
          <a:solidFill>
            <a:schemeClr val="tx2"/>
          </a:solidFill>
          <a:latin typeface="Arial" charset="0"/>
          <a:ea typeface="宋体" pitchFamily="2" charset="-122"/>
        </a:defRPr>
      </a:lvl8pPr>
      <a:lvl9pPr marL="1828800" algn="l" rtl="0" eaLnBrk="0" fontAlgn="base" hangingPunct="0">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13"/>
          <a:srcRect/>
          <a:stretch>
            <a:fillRect/>
          </a:stretch>
        </p:blipFill>
        <p:spPr bwMode="auto">
          <a:xfrm>
            <a:off x="3938588" y="1235075"/>
            <a:ext cx="2462212" cy="669925"/>
          </a:xfrm>
          <a:prstGeom prst="rect">
            <a:avLst/>
          </a:prstGeom>
          <a:noFill/>
          <a:ln w="9525">
            <a:noFill/>
            <a:miter lim="800000"/>
            <a:headEnd/>
            <a:tailEnd/>
          </a:ln>
        </p:spPr>
      </p:pic>
      <p:pic>
        <p:nvPicPr>
          <p:cNvPr id="5123" name="Picture 5"/>
          <p:cNvPicPr>
            <a:picLocks noChangeAspect="1" noChangeArrowheads="1"/>
          </p:cNvPicPr>
          <p:nvPr/>
        </p:nvPicPr>
        <p:blipFill>
          <a:blip r:embed="rId14"/>
          <a:srcRect/>
          <a:stretch>
            <a:fillRect/>
          </a:stretch>
        </p:blipFill>
        <p:spPr bwMode="auto">
          <a:xfrm>
            <a:off x="6705600" y="1295400"/>
            <a:ext cx="1724025" cy="615950"/>
          </a:xfrm>
          <a:prstGeom prst="rect">
            <a:avLst/>
          </a:prstGeom>
          <a:noFill/>
          <a:ln w="9525">
            <a:noFill/>
            <a:miter lim="800000"/>
            <a:headEnd/>
            <a:tailEnd/>
          </a:ln>
        </p:spPr>
      </p:pic>
      <p:sp>
        <p:nvSpPr>
          <p:cNvPr id="15" name="矩形 14"/>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6" name="矩形 15"/>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7" name="矩形 16"/>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18" name="矩形 17"/>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sp>
        <p:nvSpPr>
          <p:cNvPr id="5128" name="Rectangle 11"/>
          <p:cNvSpPr>
            <a:spLocks noChangeArrowheads="1"/>
          </p:cNvSpPr>
          <p:nvPr/>
        </p:nvSpPr>
        <p:spPr bwMode="auto">
          <a:xfrm>
            <a:off x="1371600" y="5105400"/>
            <a:ext cx="6400800" cy="609600"/>
          </a:xfrm>
          <a:prstGeom prst="rect">
            <a:avLst/>
          </a:prstGeom>
          <a:noFill/>
          <a:ln w="9525">
            <a:noFill/>
            <a:miter lim="800000"/>
            <a:headEnd/>
            <a:tailEnd/>
          </a:ln>
        </p:spPr>
        <p:txBody>
          <a:bodyPr/>
          <a:lstStyle/>
          <a:p>
            <a:pPr algn="ctr">
              <a:spcBef>
                <a:spcPts val="600"/>
              </a:spcBef>
              <a:buClr>
                <a:schemeClr val="accent1"/>
              </a:buClr>
              <a:buSzPct val="76000"/>
              <a:buFont typeface="Wingdings 3" pitchFamily="18" charset="2"/>
              <a:buNone/>
              <a:defRPr/>
            </a:pPr>
            <a:endParaRPr lang="zh-CN" altLang="zh-CN" sz="2800">
              <a:latin typeface="Times New Roman" pitchFamily="18" charset="0"/>
            </a:endParaRPr>
          </a:p>
        </p:txBody>
      </p:sp>
      <p:sp>
        <p:nvSpPr>
          <p:cNvPr id="5129" name="直接连接符 19"/>
          <p:cNvSpPr>
            <a:spLocks noChangeShapeType="1"/>
          </p:cNvSpPr>
          <p:nvPr/>
        </p:nvSpPr>
        <p:spPr bwMode="auto">
          <a:xfrm>
            <a:off x="457200" y="1981200"/>
            <a:ext cx="8229600" cy="0"/>
          </a:xfrm>
          <a:prstGeom prst="line">
            <a:avLst/>
          </a:prstGeom>
          <a:noFill/>
          <a:ln w="9525" algn="ctr">
            <a:solidFill>
              <a:schemeClr val="accent2"/>
            </a:solidFill>
            <a:prstDash val="dash"/>
            <a:round/>
            <a:headEnd/>
            <a:tailEnd/>
          </a:ln>
        </p:spPr>
        <p:txBody>
          <a:bodyPr/>
          <a:lstStyle/>
          <a:p>
            <a:pPr>
              <a:defRPr/>
            </a:pPr>
            <a:endParaRPr lang="zh-CN" altLang="en-US"/>
          </a:p>
        </p:txBody>
      </p:sp>
      <p:sp>
        <p:nvSpPr>
          <p:cNvPr id="513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3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 name="日期占位符 13"/>
          <p:cNvSpPr>
            <a:spLocks noGrp="1"/>
          </p:cNvSpPr>
          <p:nvPr>
            <p:ph type="dt" sz="half" idx="2"/>
          </p:nvPr>
        </p:nvSpPr>
        <p:spPr>
          <a:xfrm>
            <a:off x="7010400" y="5791200"/>
            <a:ext cx="12192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mj-lt"/>
                <a:ea typeface="+mn-ea"/>
                <a:cs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宋体" pitchFamily="2" charset="-122"/>
        </a:defRPr>
      </a:lvl2pPr>
      <a:lvl3pPr algn="l" rtl="0" eaLnBrk="0" fontAlgn="base" hangingPunct="0">
        <a:spcBef>
          <a:spcPct val="0"/>
        </a:spcBef>
        <a:spcAft>
          <a:spcPct val="0"/>
        </a:spcAft>
        <a:defRPr sz="3200">
          <a:solidFill>
            <a:schemeClr val="tx2"/>
          </a:solidFill>
          <a:latin typeface="Arial" charset="0"/>
          <a:ea typeface="宋体" pitchFamily="2" charset="-122"/>
        </a:defRPr>
      </a:lvl3pPr>
      <a:lvl4pPr algn="l" rtl="0" eaLnBrk="0" fontAlgn="base" hangingPunct="0">
        <a:spcBef>
          <a:spcPct val="0"/>
        </a:spcBef>
        <a:spcAft>
          <a:spcPct val="0"/>
        </a:spcAft>
        <a:defRPr sz="3200">
          <a:solidFill>
            <a:schemeClr val="tx2"/>
          </a:solidFill>
          <a:latin typeface="Arial" charset="0"/>
          <a:ea typeface="宋体" pitchFamily="2" charset="-122"/>
        </a:defRPr>
      </a:lvl4pPr>
      <a:lvl5pPr algn="l" rtl="0" eaLnBrk="0" fontAlgn="base" hangingPunct="0">
        <a:spcBef>
          <a:spcPct val="0"/>
        </a:spcBef>
        <a:spcAft>
          <a:spcPct val="0"/>
        </a:spcAft>
        <a:defRPr sz="3200">
          <a:solidFill>
            <a:schemeClr val="tx2"/>
          </a:solidFill>
          <a:latin typeface="Arial" charset="0"/>
          <a:ea typeface="宋体" pitchFamily="2" charset="-122"/>
        </a:defRPr>
      </a:lvl5pPr>
      <a:lvl6pPr marL="457200" algn="l" rtl="0" eaLnBrk="0" fontAlgn="base" hangingPunct="0">
        <a:spcBef>
          <a:spcPct val="0"/>
        </a:spcBef>
        <a:spcAft>
          <a:spcPct val="0"/>
        </a:spcAft>
        <a:defRPr sz="3200">
          <a:solidFill>
            <a:schemeClr val="tx2"/>
          </a:solidFill>
          <a:latin typeface="Arial" charset="0"/>
          <a:ea typeface="宋体" pitchFamily="2" charset="-122"/>
        </a:defRPr>
      </a:lvl6pPr>
      <a:lvl7pPr marL="914400" algn="l" rtl="0" eaLnBrk="0" fontAlgn="base" hangingPunct="0">
        <a:spcBef>
          <a:spcPct val="0"/>
        </a:spcBef>
        <a:spcAft>
          <a:spcPct val="0"/>
        </a:spcAft>
        <a:defRPr sz="3200">
          <a:solidFill>
            <a:schemeClr val="tx2"/>
          </a:solidFill>
          <a:latin typeface="Arial" charset="0"/>
          <a:ea typeface="宋体" pitchFamily="2" charset="-122"/>
        </a:defRPr>
      </a:lvl7pPr>
      <a:lvl8pPr marL="1371600" algn="l" rtl="0" eaLnBrk="0" fontAlgn="base" hangingPunct="0">
        <a:spcBef>
          <a:spcPct val="0"/>
        </a:spcBef>
        <a:spcAft>
          <a:spcPct val="0"/>
        </a:spcAft>
        <a:defRPr sz="3200">
          <a:solidFill>
            <a:schemeClr val="tx2"/>
          </a:solidFill>
          <a:latin typeface="Arial" charset="0"/>
          <a:ea typeface="宋体" pitchFamily="2" charset="-122"/>
        </a:defRPr>
      </a:lvl8pPr>
      <a:lvl9pPr marL="1828800" algn="l" rtl="0" eaLnBrk="0" fontAlgn="base" hangingPunct="0">
        <a:spcBef>
          <a:spcPct val="0"/>
        </a:spcBef>
        <a:spcAft>
          <a:spcPct val="0"/>
        </a:spcAft>
        <a:defRPr sz="3200">
          <a:solidFill>
            <a:schemeClr val="tx2"/>
          </a:solidFill>
          <a:latin typeface="Arial" charset="0"/>
          <a:ea typeface="宋体" pitchFamily="2"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0" fontAlgn="base" hangingPunct="0">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ea typeface="+mn-ea"/>
              <a:cs typeface="Arial" charset="0"/>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cs typeface="Arial" charset="0"/>
            </a:endParaRPr>
          </a:p>
        </p:txBody>
      </p:sp>
      <p:pic>
        <p:nvPicPr>
          <p:cNvPr id="3079" name="Picture 7"/>
          <p:cNvPicPr>
            <a:picLocks noChangeAspect="1" noChangeArrowheads="1"/>
          </p:cNvPicPr>
          <p:nvPr/>
        </p:nvPicPr>
        <p:blipFill>
          <a:blip r:embed="rId15"/>
          <a:srcRect/>
          <a:stretch>
            <a:fillRect/>
          </a:stretch>
        </p:blipFill>
        <p:spPr bwMode="auto">
          <a:xfrm>
            <a:off x="6858000" y="304800"/>
            <a:ext cx="1724025" cy="615950"/>
          </a:xfrm>
          <a:prstGeom prst="rect">
            <a:avLst/>
          </a:prstGeom>
          <a:noFill/>
          <a:ln w="9525">
            <a:noFill/>
            <a:miter lim="800000"/>
            <a:headEnd/>
            <a:tailEnd/>
          </a:ln>
        </p:spPr>
      </p:pic>
      <p:sp>
        <p:nvSpPr>
          <p:cNvPr id="14" name="日期占位符 13"/>
          <p:cNvSpPr>
            <a:spLocks noGrp="1"/>
          </p:cNvSpPr>
          <p:nvPr>
            <p:ph type="dt" sz="half" idx="2"/>
          </p:nvPr>
        </p:nvSpPr>
        <p:spPr>
          <a:xfrm>
            <a:off x="7010400" y="6381750"/>
            <a:ext cx="2133600" cy="476250"/>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ea typeface="+mn-ea"/>
                <a:cs typeface="Arial" charset="0"/>
              </a:defRPr>
            </a:lvl1pPr>
          </a:lstStyle>
          <a:p>
            <a:pPr>
              <a:defRPr/>
            </a:pPr>
            <a:endParaRPr lang="en-US" altLang="zh-CN"/>
          </a:p>
        </p:txBody>
      </p:sp>
      <p:sp>
        <p:nvSpPr>
          <p:cNvPr id="3" name="页脚占位符 2"/>
          <p:cNvSpPr>
            <a:spLocks noGrp="1"/>
          </p:cNvSpPr>
          <p:nvPr>
            <p:ph type="ftr" sz="quarter" idx="3"/>
          </p:nvPr>
        </p:nvSpPr>
        <p:spPr>
          <a:xfrm>
            <a:off x="3657600" y="6381750"/>
            <a:ext cx="2895600" cy="476250"/>
          </a:xfrm>
          <a:prstGeom prst="rect">
            <a:avLst/>
          </a:prstGeom>
        </p:spPr>
        <p:txBody>
          <a:bodyPr vert="horz" wrap="square" lIns="91440" tIns="45720" rIns="91440" bIns="45720" numCol="1" anchor="t" anchorCtr="0" compatLnSpc="1">
            <a:prstTxWarp prst="textNoShape">
              <a:avLst/>
            </a:prstTxWarp>
          </a:bodyPr>
          <a:lstStyle>
            <a:lvl1pPr algn="ctr">
              <a:defRPr sz="1400">
                <a:solidFill>
                  <a:schemeClr val="tx2"/>
                </a:solidFill>
                <a:cs typeface="Arial" charset="0"/>
              </a:defRPr>
            </a:lvl1pPr>
          </a:lstStyle>
          <a:p>
            <a:pPr>
              <a:defRPr/>
            </a:pPr>
            <a:r>
              <a:rPr lang="en-US" altLang="zh-CN" smtClean="0"/>
              <a:t>www.embedu.org</a:t>
            </a:r>
            <a:endParaRPr lang="en-US" altLang="zh-CN"/>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hf hdr="0" dt="0"/>
  <p:txStyles>
    <p:titleStyle>
      <a:lvl1pPr algn="l" rtl="0" eaLnBrk="1" fontAlgn="base" hangingPunct="1">
        <a:spcBef>
          <a:spcPct val="0"/>
        </a:spcBef>
        <a:spcAft>
          <a:spcPct val="0"/>
        </a:spcAft>
        <a:defRPr sz="3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ea typeface="宋体" pitchFamily="2" charset="-122"/>
        </a:defRPr>
      </a:lvl2pPr>
      <a:lvl3pPr algn="l" rtl="0" eaLnBrk="1" fontAlgn="base" hangingPunct="1">
        <a:spcBef>
          <a:spcPct val="0"/>
        </a:spcBef>
        <a:spcAft>
          <a:spcPct val="0"/>
        </a:spcAft>
        <a:defRPr sz="3200">
          <a:solidFill>
            <a:schemeClr val="tx2"/>
          </a:solidFill>
          <a:latin typeface="Arial" charset="0"/>
          <a:ea typeface="宋体" pitchFamily="2" charset="-122"/>
        </a:defRPr>
      </a:lvl3pPr>
      <a:lvl4pPr algn="l" rtl="0" eaLnBrk="1" fontAlgn="base" hangingPunct="1">
        <a:spcBef>
          <a:spcPct val="0"/>
        </a:spcBef>
        <a:spcAft>
          <a:spcPct val="0"/>
        </a:spcAft>
        <a:defRPr sz="3200">
          <a:solidFill>
            <a:schemeClr val="tx2"/>
          </a:solidFill>
          <a:latin typeface="Arial" charset="0"/>
          <a:ea typeface="宋体" pitchFamily="2" charset="-122"/>
        </a:defRPr>
      </a:lvl4pPr>
      <a:lvl5pPr algn="l" rtl="0" eaLnBrk="1" fontAlgn="base" hangingPunct="1">
        <a:spcBef>
          <a:spcPct val="0"/>
        </a:spcBef>
        <a:spcAft>
          <a:spcPct val="0"/>
        </a:spcAft>
        <a:defRPr sz="3200">
          <a:solidFill>
            <a:schemeClr val="tx2"/>
          </a:solidFill>
          <a:latin typeface="Arial" charset="0"/>
          <a:ea typeface="宋体" pitchFamily="2" charset="-122"/>
        </a:defRPr>
      </a:lvl5pPr>
      <a:lvl6pPr marL="457200" algn="l" rtl="0" eaLnBrk="1" fontAlgn="base" hangingPunct="1">
        <a:spcBef>
          <a:spcPct val="0"/>
        </a:spcBef>
        <a:spcAft>
          <a:spcPct val="0"/>
        </a:spcAft>
        <a:defRPr sz="3200">
          <a:solidFill>
            <a:schemeClr val="tx2"/>
          </a:solidFill>
          <a:latin typeface="Arial" charset="0"/>
          <a:ea typeface="宋体" pitchFamily="2" charset="-122"/>
        </a:defRPr>
      </a:lvl6pPr>
      <a:lvl7pPr marL="914400" algn="l" rtl="0" eaLnBrk="1" fontAlgn="base" hangingPunct="1">
        <a:spcBef>
          <a:spcPct val="0"/>
        </a:spcBef>
        <a:spcAft>
          <a:spcPct val="0"/>
        </a:spcAft>
        <a:defRPr sz="3200">
          <a:solidFill>
            <a:schemeClr val="tx2"/>
          </a:solidFill>
          <a:latin typeface="Arial" charset="0"/>
          <a:ea typeface="宋体" pitchFamily="2" charset="-122"/>
        </a:defRPr>
      </a:lvl7pPr>
      <a:lvl8pPr marL="1371600" algn="l" rtl="0" eaLnBrk="1" fontAlgn="base" hangingPunct="1">
        <a:spcBef>
          <a:spcPct val="0"/>
        </a:spcBef>
        <a:spcAft>
          <a:spcPct val="0"/>
        </a:spcAft>
        <a:defRPr sz="3200">
          <a:solidFill>
            <a:schemeClr val="tx2"/>
          </a:solidFill>
          <a:latin typeface="Arial" charset="0"/>
          <a:ea typeface="宋体" pitchFamily="2" charset="-122"/>
        </a:defRPr>
      </a:lvl8pPr>
      <a:lvl9pPr marL="1828800" algn="l" rtl="0" eaLnBrk="1" fontAlgn="base" hangingPunct="1">
        <a:spcBef>
          <a:spcPct val="0"/>
        </a:spcBef>
        <a:spcAft>
          <a:spcPct val="0"/>
        </a:spcAft>
        <a:defRPr sz="3200">
          <a:solidFill>
            <a:schemeClr val="tx2"/>
          </a:solidFill>
          <a:latin typeface="Arial" charset="0"/>
          <a:ea typeface="宋体" pitchFamily="2" charset="-122"/>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8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400">
          <a:solidFill>
            <a:schemeClr val="tx2"/>
          </a:solidFill>
          <a:latin typeface="+mn-lt"/>
          <a:ea typeface="+mn-ea"/>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a:solidFill>
            <a:schemeClr val="tx1"/>
          </a:solidFill>
          <a:latin typeface="+mn-lt"/>
          <a:ea typeface="+mn-ea"/>
        </a:defRPr>
      </a:lvl3pPr>
      <a:lvl4pPr marL="1096963" indent="-228600" algn="l" rtl="0" eaLnBrk="1" fontAlgn="base" hangingPunct="1">
        <a:spcBef>
          <a:spcPts val="400"/>
        </a:spcBef>
        <a:spcAft>
          <a:spcPct val="0"/>
        </a:spcAft>
        <a:buClr>
          <a:srgbClr val="8BA2B4"/>
        </a:buClr>
        <a:buSzPct val="70000"/>
        <a:buFont typeface="Wingdings" pitchFamily="2" charset="2"/>
        <a:buChar char=""/>
        <a:defRPr sz="2000">
          <a:solidFill>
            <a:schemeClr val="tx1"/>
          </a:solidFill>
          <a:latin typeface="+mn-lt"/>
          <a:ea typeface="+mn-ea"/>
        </a:defRPr>
      </a:lvl4pPr>
      <a:lvl5pPr marL="13716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5pPr>
      <a:lvl6pPr marL="18288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6pPr>
      <a:lvl7pPr marL="22860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7pPr>
      <a:lvl8pPr marL="27432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8pPr>
      <a:lvl9pPr marL="3200400" indent="-228600" algn="l" rtl="0" eaLnBrk="1" fontAlgn="base" hangingPunct="1">
        <a:spcBef>
          <a:spcPts val="300"/>
        </a:spcBef>
        <a:spcAft>
          <a:spcPct val="0"/>
        </a:spcAft>
        <a:buClr>
          <a:schemeClr val="accent2"/>
        </a:buClr>
        <a:buSzPct val="7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4.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3" Type="http://schemas.openxmlformats.org/officeDocument/2006/relationships/hyperlink" Target="http://kernel.org/" TargetMode="External"/><Relationship Id="rId2" Type="http://schemas.openxmlformats.org/officeDocument/2006/relationships/notesSlide" Target="../notesSlides/notesSlide15.xml"/><Relationship Id="rId1" Type="http://schemas.openxmlformats.org/officeDocument/2006/relationships/slideLayout" Target="../slideLayouts/slideLayout64.xml"/><Relationship Id="rId5" Type="http://schemas.openxmlformats.org/officeDocument/2006/relationships/hyperlink" Target="http://kernel.org/.../.../linux-*.bz2.sign" TargetMode="External"/><Relationship Id="rId4" Type="http://schemas.openxmlformats.org/officeDocument/2006/relationships/hyperlink" Target="http://kernel.org/pub/linux/kerne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ctrTitle"/>
          </p:nvPr>
        </p:nvSpPr>
        <p:spPr/>
        <p:txBody>
          <a:bodyPr lIns="90000" tIns="46800" rIns="90000" bIns="46800"/>
          <a:lstStyle/>
          <a:p>
            <a:pPr algn="r" defTabSz="449263" eaLnBrk="1" hangingPunct="1">
              <a:buClr>
                <a:srgbClr val="464653"/>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smtClean="0">
                <a:solidFill>
                  <a:srgbClr val="464653"/>
                </a:solidFill>
                <a:ea typeface="黑体" pitchFamily="49" charset="-122"/>
              </a:rPr>
              <a:t>华清远见</a:t>
            </a:r>
          </a:p>
        </p:txBody>
      </p:sp>
      <p:sp>
        <p:nvSpPr>
          <p:cNvPr id="1175555" name="Rectangle 3"/>
          <p:cNvSpPr>
            <a:spLocks noGrp="1"/>
          </p:cNvSpPr>
          <p:nvPr>
            <p:ph type="subTitle" idx="4294967295"/>
          </p:nvPr>
        </p:nvSpPr>
        <p:spPr>
          <a:xfrm>
            <a:off x="1643042" y="2643182"/>
            <a:ext cx="6400800" cy="838200"/>
          </a:xfrm>
          <a:extLst/>
        </p:spPr>
        <p:txBody>
          <a:bodyPr lIns="90000" tIns="46800" rIns="90000" bIns="46800"/>
          <a:lstStyle/>
          <a:p>
            <a:pPr marL="0" indent="0" algn="ctr" defTabSz="449263" eaLnBrk="1" hangingPunct="1">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dirty="0" err="1" smtClean="0">
                <a:effectLst>
                  <a:outerShdw blurRad="38100" dist="38100" dir="2700000" algn="tl">
                    <a:srgbClr val="C0C0C0"/>
                  </a:outerShdw>
                </a:effectLst>
                <a:ea typeface="微软雅黑" pitchFamily="34" charset="-122"/>
              </a:rPr>
              <a:t>配置编译LINUX内核</a:t>
            </a:r>
            <a:endParaRPr lang="en-US" sz="4400" b="1" dirty="0" smtClean="0">
              <a:effectLst>
                <a:outerShdw blurRad="38100" dist="38100" dir="2700000" algn="tl">
                  <a:srgbClr val="C0C0C0"/>
                </a:outerShdw>
              </a:effectLst>
              <a:ea typeface="微软雅黑" pitchFamily="34" charset="-122"/>
            </a:endParaRPr>
          </a:p>
        </p:txBody>
      </p:sp>
      <p:sp>
        <p:nvSpPr>
          <p:cNvPr id="6146" name="页脚占位符 2"/>
          <p:cNvSpPr>
            <a:spLocks noGrp="1"/>
          </p:cNvSpPr>
          <p:nvPr>
            <p:ph type="ftr" sz="quarter" idx="4294967295"/>
          </p:nvPr>
        </p:nvSpPr>
        <p:spPr bwMode="auto">
          <a:xfrm>
            <a:off x="6248400" y="6381750"/>
            <a:ext cx="2895600" cy="476250"/>
          </a:xfrm>
          <a:noFill/>
          <a:ln>
            <a:miter lim="800000"/>
            <a:headEnd/>
            <a:tailEnd/>
          </a:ln>
        </p:spPr>
        <p:txBody>
          <a:bodyPr/>
          <a:lstStyle/>
          <a:p>
            <a:r>
              <a:rPr lang="en-US" altLang="zh-CN" smtClean="0"/>
              <a:t>www.embedu.org</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微软雅黑" pitchFamily="34" charset="-122"/>
                <a:ea typeface="微软雅黑" pitchFamily="34" charset="-122"/>
              </a:rPr>
              <a:t>Linux</a:t>
            </a:r>
            <a:r>
              <a:rPr lang="en-US" b="1" smtClean="0">
                <a:solidFill>
                  <a:srgbClr val="000000"/>
                </a:solidFill>
                <a:latin typeface="微软雅黑" pitchFamily="34" charset="-122"/>
                <a:ea typeface="微软雅黑" pitchFamily="34" charset="-122"/>
              </a:rPr>
              <a:t>内核子系统</a:t>
            </a:r>
          </a:p>
        </p:txBody>
      </p:sp>
      <p:sp>
        <p:nvSpPr>
          <p:cNvPr id="15364"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进程管理</a:t>
            </a:r>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内存管理</a:t>
            </a:r>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文件系统</a:t>
            </a:r>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网络协议</a:t>
            </a:r>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设备管理</a:t>
            </a:r>
          </a:p>
        </p:txBody>
      </p:sp>
      <p:sp>
        <p:nvSpPr>
          <p:cNvPr id="1536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微软雅黑" pitchFamily="34" charset="-122"/>
                <a:ea typeface="微软雅黑" pitchFamily="34" charset="-122"/>
              </a:rPr>
              <a:t>Linux</a:t>
            </a:r>
            <a:r>
              <a:rPr lang="en-US" b="1" smtClean="0">
                <a:solidFill>
                  <a:srgbClr val="000000"/>
                </a:solidFill>
                <a:latin typeface="微软雅黑" pitchFamily="34" charset="-122"/>
                <a:ea typeface="微软雅黑" pitchFamily="34" charset="-122"/>
              </a:rPr>
              <a:t>内核模块结构图</a:t>
            </a:r>
          </a:p>
        </p:txBody>
      </p:sp>
      <p:sp>
        <p:nvSpPr>
          <p:cNvPr id="1638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pic>
        <p:nvPicPr>
          <p:cNvPr id="16388" name="Picture 3"/>
          <p:cNvPicPr>
            <a:picLocks noChangeAspect="1" noChangeArrowheads="1"/>
          </p:cNvPicPr>
          <p:nvPr/>
        </p:nvPicPr>
        <p:blipFill>
          <a:blip r:embed="rId3"/>
          <a:srcRect/>
          <a:stretch>
            <a:fillRect/>
          </a:stretch>
        </p:blipFill>
        <p:spPr bwMode="auto">
          <a:xfrm>
            <a:off x="971550" y="1196975"/>
            <a:ext cx="7200900" cy="51593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17411" name="Text Box 2"/>
          <p:cNvSpPr txBox="1">
            <a:spLocks noChangeArrowheads="1"/>
          </p:cNvSpPr>
          <p:nvPr/>
        </p:nvSpPr>
        <p:spPr bwMode="auto">
          <a:xfrm>
            <a:off x="468313" y="1196975"/>
            <a:ext cx="8229600" cy="4910138"/>
          </a:xfrm>
          <a:prstGeom prst="rect">
            <a:avLst/>
          </a:prstGeom>
          <a:noFill/>
          <a:ln w="9525">
            <a:noFill/>
            <a:round/>
            <a:headEnd/>
            <a:tailEnd/>
          </a:ln>
        </p:spPr>
        <p:txBody>
          <a:bodyPr/>
          <a:lstStyle/>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init</a:t>
            </a:r>
          </a:p>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kernel</a:t>
            </a:r>
          </a:p>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mm</a:t>
            </a:r>
          </a:p>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ipc</a:t>
            </a:r>
          </a:p>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lib</a:t>
            </a:r>
          </a:p>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fs</a:t>
            </a:r>
          </a:p>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net</a:t>
            </a:r>
          </a:p>
          <a:p>
            <a:pPr marL="271463" indent="-271463" defTabSz="449263">
              <a:lnSpc>
                <a:spcPct val="90000"/>
              </a:lnSpc>
              <a:spcBef>
                <a:spcPts val="600"/>
              </a:spcBef>
              <a:buClr>
                <a:srgbClr val="727CA3"/>
              </a:buClr>
              <a:buSzPct val="76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3333CC"/>
                </a:solidFill>
                <a:latin typeface="Times New Roman" pitchFamily="18" charset="0"/>
              </a:rPr>
              <a:t>drivers</a:t>
            </a:r>
          </a:p>
        </p:txBody>
      </p:sp>
      <p:sp>
        <p:nvSpPr>
          <p:cNvPr id="17412"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1">
                <a:solidFill>
                  <a:srgbClr val="000000"/>
                </a:solidFill>
                <a:latin typeface="微软雅黑" pitchFamily="34" charset="-122"/>
                <a:ea typeface="微软雅黑" pitchFamily="34" charset="-122"/>
              </a:rPr>
              <a:t>Linux</a:t>
            </a:r>
            <a:r>
              <a:rPr lang="en-US" sz="3200" b="1">
                <a:solidFill>
                  <a:srgbClr val="000000"/>
                </a:solidFill>
                <a:latin typeface="微软雅黑" pitchFamily="34" charset="-122"/>
                <a:ea typeface="微软雅黑" pitchFamily="34" charset="-122"/>
              </a:rPr>
              <a:t>内核代码结构 </a:t>
            </a:r>
            <a:r>
              <a:rPr lang="en-US" altLang="zh-CN" sz="3200" b="1">
                <a:solidFill>
                  <a:srgbClr val="000000"/>
                </a:solidFill>
                <a:latin typeface="微软雅黑" pitchFamily="34" charset="-122"/>
                <a:ea typeface="微软雅黑" pitchFamily="34" charset="-122"/>
              </a:rPr>
              <a:t>1</a:t>
            </a:r>
          </a:p>
        </p:txBody>
      </p:sp>
      <p:sp>
        <p:nvSpPr>
          <p:cNvPr id="1198084" name="Rectangle 4"/>
          <p:cNvSpPr>
            <a:spLocks noChangeArrowheads="1"/>
          </p:cNvSpPr>
          <p:nvPr/>
        </p:nvSpPr>
        <p:spPr bwMode="auto">
          <a:xfrm>
            <a:off x="3217863" y="1555750"/>
            <a:ext cx="996950" cy="581025"/>
          </a:xfrm>
          <a:prstGeom prst="rect">
            <a:avLst/>
          </a:prstGeom>
          <a:noFill/>
          <a:ln w="9525">
            <a:noFill/>
            <a:round/>
            <a:headEnd/>
            <a:tailEnd/>
          </a:ln>
        </p:spPr>
        <p:txBody>
          <a:bodyPr wrap="none" lIns="90000" tIns="46800" rIns="90000" bIns="46800">
            <a:spAutoFit/>
          </a:bodyPr>
          <a:lstStyle/>
          <a:p>
            <a:pPr algn="ctr" defTabSz="449263">
              <a:spcBef>
                <a:spcPts val="800"/>
              </a:spcBef>
              <a:buClr>
                <a:srgbClr val="FF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3333CC"/>
                </a:solidFill>
                <a:latin typeface="Times New Roman" pitchFamily="18" charset="0"/>
              </a:rPr>
              <a:t>arch</a:t>
            </a:r>
          </a:p>
        </p:txBody>
      </p:sp>
      <p:sp>
        <p:nvSpPr>
          <p:cNvPr id="1198085" name="Rectangle 5"/>
          <p:cNvSpPr>
            <a:spLocks noChangeArrowheads="1"/>
          </p:cNvSpPr>
          <p:nvPr/>
        </p:nvSpPr>
        <p:spPr bwMode="auto">
          <a:xfrm>
            <a:off x="5003800" y="1620838"/>
            <a:ext cx="1368425" cy="2663825"/>
          </a:xfrm>
          <a:prstGeom prst="rect">
            <a:avLst/>
          </a:prstGeom>
          <a:blipFill dpi="0" rotWithShape="0">
            <a:blip r:embed="rId3"/>
            <a:srcRect/>
            <a:tile tx="0" ty="0" sx="100000" sy="100000" flip="none" algn="tl"/>
          </a:blipFill>
          <a:ln w="9525">
            <a:noFill/>
            <a:round/>
            <a:headEnd/>
            <a:tailEnd/>
          </a:ln>
          <a:effectLst>
            <a:outerShdw dist="107933" dir="18900000" algn="ctr" rotWithShape="0">
              <a:srgbClr val="080808">
                <a:alpha val="50026"/>
              </a:srgbClr>
            </a:outerShdw>
          </a:effectLst>
        </p:spPr>
        <p:txBody>
          <a:bodyPr lIns="90000" tIns="46800" rIns="90000" bIns="46800" anchor="ctr">
            <a:spAutoFit/>
          </a:bodyPr>
          <a:lstStyle/>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i386</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arm</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ppc</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m68k</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sh</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a:t>
            </a:r>
          </a:p>
        </p:txBody>
      </p:sp>
      <p:sp>
        <p:nvSpPr>
          <p:cNvPr id="1198086" name="Line 6"/>
          <p:cNvSpPr>
            <a:spLocks noChangeShapeType="1"/>
          </p:cNvSpPr>
          <p:nvPr/>
        </p:nvSpPr>
        <p:spPr bwMode="auto">
          <a:xfrm>
            <a:off x="4356100" y="1844675"/>
            <a:ext cx="431800" cy="1588"/>
          </a:xfrm>
          <a:prstGeom prst="line">
            <a:avLst/>
          </a:prstGeom>
          <a:noFill/>
          <a:ln w="38160">
            <a:solidFill>
              <a:srgbClr val="3333CC"/>
            </a:solidFill>
            <a:miter lim="800000"/>
            <a:headEnd/>
            <a:tailEnd type="triangle" w="med" len="med"/>
          </a:ln>
        </p:spPr>
        <p:txBody>
          <a:bodyPr/>
          <a:lstStyle/>
          <a:p>
            <a:endParaRPr lang="zh-CN" altLang="en-US"/>
          </a:p>
        </p:txBody>
      </p:sp>
      <p:sp>
        <p:nvSpPr>
          <p:cNvPr id="1198087" name="Rectangle 7"/>
          <p:cNvSpPr>
            <a:spLocks noChangeArrowheads="1"/>
          </p:cNvSpPr>
          <p:nvPr/>
        </p:nvSpPr>
        <p:spPr bwMode="auto">
          <a:xfrm>
            <a:off x="6978650" y="1555750"/>
            <a:ext cx="1609725" cy="581025"/>
          </a:xfrm>
          <a:prstGeom prst="rect">
            <a:avLst/>
          </a:prstGeom>
          <a:noFill/>
          <a:ln w="9525">
            <a:noFill/>
            <a:round/>
            <a:headEnd/>
            <a:tailEnd/>
          </a:ln>
        </p:spPr>
        <p:txBody>
          <a:bodyPr wrap="none" lIns="90000" tIns="46800" rIns="90000" bIns="46800">
            <a:spAutoFit/>
          </a:bodyPr>
          <a:lstStyle/>
          <a:p>
            <a:pPr algn="ctr" defTabSz="449263">
              <a:spcBef>
                <a:spcPts val="800"/>
              </a:spcBef>
              <a:buClr>
                <a:srgbClr val="FF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a:solidFill>
                  <a:srgbClr val="3333CC"/>
                </a:solidFill>
                <a:latin typeface="Times New Roman" pitchFamily="18" charset="0"/>
              </a:rPr>
              <a:t>include</a:t>
            </a:r>
          </a:p>
        </p:txBody>
      </p:sp>
      <p:sp>
        <p:nvSpPr>
          <p:cNvPr id="1198088" name="Line 8"/>
          <p:cNvSpPr>
            <a:spLocks noChangeShapeType="1"/>
          </p:cNvSpPr>
          <p:nvPr/>
        </p:nvSpPr>
        <p:spPr bwMode="auto">
          <a:xfrm>
            <a:off x="6588125" y="1844675"/>
            <a:ext cx="431800" cy="1588"/>
          </a:xfrm>
          <a:prstGeom prst="line">
            <a:avLst/>
          </a:prstGeom>
          <a:noFill/>
          <a:ln w="38160">
            <a:solidFill>
              <a:srgbClr val="3333CC"/>
            </a:solidFill>
            <a:miter lim="800000"/>
            <a:headEnd type="triangle" w="med" len="med"/>
            <a:tailEnd/>
          </a:ln>
        </p:spPr>
        <p:txBody>
          <a:bodyPr/>
          <a:lstStyle/>
          <a:p>
            <a:endParaRPr lang="zh-CN" altLang="en-US"/>
          </a:p>
        </p:txBody>
      </p:sp>
      <p:grpSp>
        <p:nvGrpSpPr>
          <p:cNvPr id="2" name="Group 9"/>
          <p:cNvGrpSpPr>
            <a:grpSpLocks/>
          </p:cNvGrpSpPr>
          <p:nvPr/>
        </p:nvGrpSpPr>
        <p:grpSpPr bwMode="auto">
          <a:xfrm>
            <a:off x="2124075" y="4289425"/>
            <a:ext cx="2016125" cy="2222500"/>
            <a:chOff x="1338" y="2702"/>
            <a:chExt cx="1270" cy="1400"/>
          </a:xfrm>
        </p:grpSpPr>
        <p:sp>
          <p:nvSpPr>
            <p:cNvPr id="17430" name="Rectangle 10"/>
            <p:cNvSpPr>
              <a:spLocks noChangeArrowheads="1"/>
            </p:cNvSpPr>
            <p:nvPr/>
          </p:nvSpPr>
          <p:spPr bwMode="auto">
            <a:xfrm>
              <a:off x="1746" y="2702"/>
              <a:ext cx="862" cy="1400"/>
            </a:xfrm>
            <a:prstGeom prst="rect">
              <a:avLst/>
            </a:prstGeom>
            <a:blipFill dpi="0" rotWithShape="0">
              <a:blip r:embed="rId4"/>
              <a:srcRect/>
              <a:tile tx="0" ty="0" sx="100000" sy="100000" flip="none" algn="tl"/>
            </a:blipFill>
            <a:ln w="9525">
              <a:noFill/>
              <a:round/>
              <a:headEnd/>
              <a:tailEnd/>
            </a:ln>
            <a:effectLst>
              <a:outerShdw dist="107933" dir="18900000" algn="ctr" rotWithShape="0">
                <a:srgbClr val="080808">
                  <a:alpha val="50026"/>
                </a:srgbClr>
              </a:outerShdw>
            </a:effectLst>
          </p:spPr>
          <p:txBody>
            <a:bodyPr lIns="90000" tIns="46800" rIns="90000" bIns="46800" anchor="ctr">
              <a:spAutoFit/>
            </a:bodyPr>
            <a:lstStyle/>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char</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usb</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block</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pci</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b="1" i="1">
                  <a:solidFill>
                    <a:srgbClr val="000000"/>
                  </a:solidFill>
                  <a:latin typeface="Times New Roman" pitchFamily="18" charset="0"/>
                </a:rPr>
                <a:t>……</a:t>
              </a:r>
            </a:p>
          </p:txBody>
        </p:sp>
        <p:sp>
          <p:nvSpPr>
            <p:cNvPr id="17431" name="Line 11"/>
            <p:cNvSpPr>
              <a:spLocks noChangeShapeType="1"/>
            </p:cNvSpPr>
            <p:nvPr/>
          </p:nvSpPr>
          <p:spPr bwMode="auto">
            <a:xfrm>
              <a:off x="1338" y="3475"/>
              <a:ext cx="272" cy="1"/>
            </a:xfrm>
            <a:prstGeom prst="line">
              <a:avLst/>
            </a:prstGeom>
            <a:noFill/>
            <a:ln w="38160">
              <a:solidFill>
                <a:srgbClr val="3333CC"/>
              </a:solidFill>
              <a:miter lim="800000"/>
              <a:headEnd/>
              <a:tailEnd type="triangle" w="med" len="med"/>
            </a:ln>
          </p:spPr>
          <p:txBody>
            <a:bodyPr/>
            <a:lstStyle/>
            <a:p>
              <a:endParaRPr lang="zh-CN" altLang="en-US"/>
            </a:p>
          </p:txBody>
        </p:sp>
      </p:grpSp>
      <p:grpSp>
        <p:nvGrpSpPr>
          <p:cNvPr id="3" name="Group 12"/>
          <p:cNvGrpSpPr>
            <a:grpSpLocks/>
          </p:cNvGrpSpPr>
          <p:nvPr/>
        </p:nvGrpSpPr>
        <p:grpSpPr bwMode="auto">
          <a:xfrm>
            <a:off x="5724525" y="3357563"/>
            <a:ext cx="2025650" cy="1339850"/>
            <a:chOff x="3606" y="2113"/>
            <a:chExt cx="1276" cy="844"/>
          </a:xfrm>
        </p:grpSpPr>
        <p:sp>
          <p:nvSpPr>
            <p:cNvPr id="17428" name="Line 13"/>
            <p:cNvSpPr>
              <a:spLocks noChangeShapeType="1"/>
            </p:cNvSpPr>
            <p:nvPr/>
          </p:nvSpPr>
          <p:spPr bwMode="auto">
            <a:xfrm>
              <a:off x="3606" y="2296"/>
              <a:ext cx="680" cy="1"/>
            </a:xfrm>
            <a:prstGeom prst="line">
              <a:avLst/>
            </a:prstGeom>
            <a:noFill/>
            <a:ln w="19080">
              <a:solidFill>
                <a:srgbClr val="3333CC"/>
              </a:solidFill>
              <a:miter lim="800000"/>
              <a:headEnd/>
              <a:tailEnd type="triangle" w="med" len="med"/>
            </a:ln>
          </p:spPr>
          <p:txBody>
            <a:bodyPr/>
            <a:lstStyle/>
            <a:p>
              <a:endParaRPr lang="zh-CN" altLang="en-US"/>
            </a:p>
          </p:txBody>
        </p:sp>
        <p:sp>
          <p:nvSpPr>
            <p:cNvPr id="17429" name="Rectangle 14"/>
            <p:cNvSpPr>
              <a:spLocks noChangeArrowheads="1"/>
            </p:cNvSpPr>
            <p:nvPr/>
          </p:nvSpPr>
          <p:spPr bwMode="auto">
            <a:xfrm>
              <a:off x="4222" y="2113"/>
              <a:ext cx="660" cy="844"/>
            </a:xfrm>
            <a:prstGeom prst="rect">
              <a:avLst/>
            </a:prstGeom>
            <a:blipFill dpi="0" rotWithShape="0">
              <a:blip r:embed="rId5"/>
              <a:srcRect/>
              <a:tile tx="0" ty="0" sx="100000" sy="100000" flip="none" algn="tl"/>
            </a:blipFill>
            <a:ln w="9525">
              <a:noFill/>
              <a:round/>
              <a:headEnd/>
              <a:tailEnd/>
            </a:ln>
            <a:effectLst>
              <a:outerShdw dist="107933" dir="18900000" algn="ctr" rotWithShape="0">
                <a:srgbClr val="080808">
                  <a:alpha val="50026"/>
                </a:srgbClr>
              </a:outerShdw>
            </a:effectLst>
          </p:spPr>
          <p:txBody>
            <a:bodyPr wrap="none" lIns="90000" tIns="46800" rIns="90000" bIns="46800" anchor="ctr">
              <a:spAutoFit/>
            </a:bodyPr>
            <a:lstStyle/>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i="1">
                  <a:solidFill>
                    <a:srgbClr val="000000"/>
                  </a:solidFill>
                  <a:latin typeface="Times New Roman" pitchFamily="18" charset="0"/>
                </a:rPr>
                <a:t>kernel</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i="1">
                  <a:solidFill>
                    <a:srgbClr val="000000"/>
                  </a:solidFill>
                  <a:latin typeface="Times New Roman" pitchFamily="18" charset="0"/>
                </a:rPr>
                <a:t>mm</a:t>
              </a:r>
            </a:p>
            <a:p>
              <a:pPr defTabSz="449263">
                <a:spcBef>
                  <a:spcPts val="600"/>
                </a:spcBef>
                <a:buClr>
                  <a:srgbClr val="FF0000"/>
                </a:buClr>
                <a:buSzPct val="100000"/>
                <a:buFont typeface="Times New Roman"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zh-CN" sz="2400" i="1">
                  <a:solidFill>
                    <a:srgbClr val="000000"/>
                  </a:solidFill>
                  <a:latin typeface="Times New Roman" pitchFamily="18" charset="0"/>
                </a:rPr>
                <a:t>lib</a:t>
              </a:r>
            </a:p>
          </p:txBody>
        </p:sp>
      </p:grpSp>
      <p:grpSp>
        <p:nvGrpSpPr>
          <p:cNvPr id="4" name="Group 15"/>
          <p:cNvGrpSpPr>
            <a:grpSpLocks/>
          </p:cNvGrpSpPr>
          <p:nvPr/>
        </p:nvGrpSpPr>
        <p:grpSpPr bwMode="auto">
          <a:xfrm>
            <a:off x="468313" y="1268413"/>
            <a:ext cx="3581400" cy="3589337"/>
            <a:chOff x="295" y="935"/>
            <a:chExt cx="2256" cy="2125"/>
          </a:xfrm>
        </p:grpSpPr>
        <p:sp>
          <p:nvSpPr>
            <p:cNvPr id="17425" name="Rectangle 16"/>
            <p:cNvSpPr>
              <a:spLocks noChangeArrowheads="1"/>
            </p:cNvSpPr>
            <p:nvPr/>
          </p:nvSpPr>
          <p:spPr bwMode="auto">
            <a:xfrm>
              <a:off x="295" y="935"/>
              <a:ext cx="997" cy="2125"/>
            </a:xfrm>
            <a:prstGeom prst="rect">
              <a:avLst/>
            </a:prstGeom>
            <a:solidFill>
              <a:srgbClr val="00FF00">
                <a:alpha val="20000"/>
              </a:srgbClr>
            </a:solidFill>
            <a:ln w="9360">
              <a:solidFill>
                <a:srgbClr val="000000"/>
              </a:solidFill>
              <a:miter lim="800000"/>
              <a:headEnd/>
              <a:tailEnd/>
            </a:ln>
          </p:spPr>
          <p:txBody>
            <a:bodyPr wrap="none" anchor="ctr"/>
            <a:lstStyle/>
            <a:p>
              <a:endParaRPr lang="zh-CN" altLang="en-US"/>
            </a:p>
          </p:txBody>
        </p:sp>
        <p:sp>
          <p:nvSpPr>
            <p:cNvPr id="17426" name="Line 17"/>
            <p:cNvSpPr>
              <a:spLocks noChangeShapeType="1"/>
            </p:cNvSpPr>
            <p:nvPr/>
          </p:nvSpPr>
          <p:spPr bwMode="auto">
            <a:xfrm>
              <a:off x="1292" y="1969"/>
              <a:ext cx="318" cy="1"/>
            </a:xfrm>
            <a:prstGeom prst="line">
              <a:avLst/>
            </a:prstGeom>
            <a:noFill/>
            <a:ln w="19080">
              <a:solidFill>
                <a:srgbClr val="3333CC"/>
              </a:solidFill>
              <a:miter lim="800000"/>
              <a:headEnd/>
              <a:tailEnd type="triangle" w="med" len="med"/>
            </a:ln>
          </p:spPr>
          <p:txBody>
            <a:bodyPr/>
            <a:lstStyle/>
            <a:p>
              <a:endParaRPr lang="zh-CN" altLang="en-US"/>
            </a:p>
          </p:txBody>
        </p:sp>
        <p:sp>
          <p:nvSpPr>
            <p:cNvPr id="17427" name="Oval 18"/>
            <p:cNvSpPr>
              <a:spLocks noChangeArrowheads="1"/>
            </p:cNvSpPr>
            <p:nvPr/>
          </p:nvSpPr>
          <p:spPr bwMode="auto">
            <a:xfrm>
              <a:off x="1622" y="1805"/>
              <a:ext cx="929" cy="285"/>
            </a:xfrm>
            <a:prstGeom prst="ellipse">
              <a:avLst/>
            </a:prstGeom>
            <a:gradFill rotWithShape="0">
              <a:gsLst>
                <a:gs pos="0">
                  <a:srgbClr val="FFFF00"/>
                </a:gs>
                <a:gs pos="100000">
                  <a:srgbClr val="FF9933"/>
                </a:gs>
              </a:gsLst>
              <a:path path="rect">
                <a:fillToRect l="100000" t="100000"/>
              </a:path>
            </a:gradFill>
            <a:ln w="9525">
              <a:noFill/>
              <a:round/>
              <a:headEnd/>
              <a:tailEnd/>
            </a:ln>
            <a:effectLst>
              <a:outerShdw dist="107933" dir="8100000" algn="ctr" rotWithShape="0">
                <a:srgbClr val="080808">
                  <a:alpha val="50026"/>
                </a:srgbClr>
              </a:outerShdw>
            </a:effectLst>
          </p:spPr>
          <p:txBody>
            <a:bodyPr wrap="none" lIns="90000" tIns="46800" rIns="90000" bIns="46800" anchor="ctr">
              <a:spAutoFit/>
            </a:bodyPr>
            <a:lstStyle/>
            <a:p>
              <a:pPr algn="ctr" defTabSz="449263">
                <a:spcBef>
                  <a:spcPts val="450"/>
                </a:spcBef>
                <a:buClr>
                  <a:srgbClr val="FF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a:solidFill>
                    <a:srgbClr val="000000"/>
                  </a:solidFill>
                  <a:latin typeface="Times New Roman" pitchFamily="18" charset="0"/>
                  <a:ea typeface="华文行楷" pitchFamily="2" charset="-122"/>
                </a:rPr>
                <a:t>平台无关</a:t>
              </a:r>
            </a:p>
          </p:txBody>
        </p:sp>
      </p:grpSp>
      <p:grpSp>
        <p:nvGrpSpPr>
          <p:cNvPr id="5" name="Group 19"/>
          <p:cNvGrpSpPr>
            <a:grpSpLocks/>
          </p:cNvGrpSpPr>
          <p:nvPr/>
        </p:nvGrpSpPr>
        <p:grpSpPr bwMode="auto">
          <a:xfrm>
            <a:off x="5148263" y="3141663"/>
            <a:ext cx="2949575" cy="2497137"/>
            <a:chOff x="3245" y="1979"/>
            <a:chExt cx="1858" cy="1573"/>
          </a:xfrm>
        </p:grpSpPr>
        <p:sp>
          <p:nvSpPr>
            <p:cNvPr id="17422" name="Oval 20"/>
            <p:cNvSpPr>
              <a:spLocks noChangeArrowheads="1"/>
            </p:cNvSpPr>
            <p:nvPr/>
          </p:nvSpPr>
          <p:spPr bwMode="auto">
            <a:xfrm>
              <a:off x="3245" y="3249"/>
              <a:ext cx="929" cy="303"/>
            </a:xfrm>
            <a:prstGeom prst="ellipse">
              <a:avLst/>
            </a:prstGeom>
            <a:gradFill rotWithShape="0">
              <a:gsLst>
                <a:gs pos="0">
                  <a:srgbClr val="FFFF00"/>
                </a:gs>
                <a:gs pos="100000">
                  <a:srgbClr val="FF9933"/>
                </a:gs>
              </a:gsLst>
              <a:path path="rect">
                <a:fillToRect l="100000" t="100000"/>
              </a:path>
            </a:gradFill>
            <a:ln w="9525">
              <a:noFill/>
              <a:round/>
              <a:headEnd/>
              <a:tailEnd/>
            </a:ln>
            <a:effectLst>
              <a:outerShdw dist="107933" dir="2700000" algn="ctr" rotWithShape="0">
                <a:srgbClr val="080808">
                  <a:alpha val="50026"/>
                </a:srgbClr>
              </a:outerShdw>
            </a:effectLst>
          </p:spPr>
          <p:txBody>
            <a:bodyPr wrap="none" lIns="90000" tIns="46800" rIns="90000" bIns="46800" anchor="ctr">
              <a:spAutoFit/>
            </a:bodyPr>
            <a:lstStyle/>
            <a:p>
              <a:pPr algn="ctr" defTabSz="449263">
                <a:spcBef>
                  <a:spcPts val="450"/>
                </a:spcBef>
                <a:buClr>
                  <a:srgbClr val="FF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a:solidFill>
                    <a:srgbClr val="000000"/>
                  </a:solidFill>
                  <a:latin typeface="Times New Roman" pitchFamily="18" charset="0"/>
                  <a:ea typeface="华文行楷" pitchFamily="2" charset="-122"/>
                </a:rPr>
                <a:t>平台相关</a:t>
              </a:r>
            </a:p>
          </p:txBody>
        </p:sp>
        <p:sp>
          <p:nvSpPr>
            <p:cNvPr id="17423" name="Rectangle 21"/>
            <p:cNvSpPr>
              <a:spLocks noChangeArrowheads="1"/>
            </p:cNvSpPr>
            <p:nvPr/>
          </p:nvSpPr>
          <p:spPr bwMode="auto">
            <a:xfrm>
              <a:off x="4286" y="1979"/>
              <a:ext cx="817" cy="1043"/>
            </a:xfrm>
            <a:prstGeom prst="rect">
              <a:avLst/>
            </a:prstGeom>
            <a:solidFill>
              <a:srgbClr val="003300">
                <a:alpha val="32156"/>
              </a:srgbClr>
            </a:solidFill>
            <a:ln w="9360">
              <a:solidFill>
                <a:srgbClr val="000000"/>
              </a:solidFill>
              <a:miter lim="800000"/>
              <a:headEnd/>
              <a:tailEnd/>
            </a:ln>
          </p:spPr>
          <p:txBody>
            <a:bodyPr wrap="none" anchor="ctr"/>
            <a:lstStyle/>
            <a:p>
              <a:endParaRPr lang="zh-CN" altLang="en-US"/>
            </a:p>
          </p:txBody>
        </p:sp>
        <p:sp>
          <p:nvSpPr>
            <p:cNvPr id="17424" name="Line 22"/>
            <p:cNvSpPr>
              <a:spLocks noChangeShapeType="1"/>
            </p:cNvSpPr>
            <p:nvPr/>
          </p:nvSpPr>
          <p:spPr bwMode="auto">
            <a:xfrm flipH="1">
              <a:off x="3877" y="3022"/>
              <a:ext cx="410" cy="227"/>
            </a:xfrm>
            <a:prstGeom prst="line">
              <a:avLst/>
            </a:prstGeom>
            <a:noFill/>
            <a:ln w="19080">
              <a:solidFill>
                <a:srgbClr val="3333CC"/>
              </a:solidFill>
              <a:miter lim="800000"/>
              <a:headE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diamond(in)">
                                      <p:cBhvr additive="repl">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198084"/>
                                        </p:tgtEl>
                                        <p:attrNameLst>
                                          <p:attrName>style.visibility</p:attrName>
                                        </p:attrNameLst>
                                      </p:cBhvr>
                                      <p:to>
                                        <p:strVal val="visible"/>
                                      </p:to>
                                    </p:set>
                                    <p:animEffect transition="in" filter="checkerboard(across)">
                                      <p:cBhvr additive="repl">
                                        <p:cTn id="12" dur="500"/>
                                        <p:tgtEl>
                                          <p:spTgt spid="1198084"/>
                                        </p:tgtEl>
                                      </p:cBhvr>
                                    </p:animEffect>
                                  </p:childTnLst>
                                </p:cTn>
                              </p:par>
                              <p:par>
                                <p:cTn id="13" presetID="5" presetClass="entr" presetSubtype="10" fill="hold" nodeType="withEffect">
                                  <p:stCondLst>
                                    <p:cond delay="0"/>
                                  </p:stCondLst>
                                  <p:childTnLst>
                                    <p:set>
                                      <p:cBhvr additive="repl">
                                        <p:cTn id="14" dur="1" fill="hold">
                                          <p:stCondLst>
                                            <p:cond delay="0"/>
                                          </p:stCondLst>
                                        </p:cTn>
                                        <p:tgtEl>
                                          <p:spTgt spid="1198085"/>
                                        </p:tgtEl>
                                        <p:attrNameLst>
                                          <p:attrName>style.visibility</p:attrName>
                                        </p:attrNameLst>
                                      </p:cBhvr>
                                      <p:to>
                                        <p:strVal val="visible"/>
                                      </p:to>
                                    </p:set>
                                    <p:animEffect transition="in" filter="checkerboard(across)">
                                      <p:cBhvr additive="repl">
                                        <p:cTn id="15" dur="500"/>
                                        <p:tgtEl>
                                          <p:spTgt spid="1198085"/>
                                        </p:tgtEl>
                                      </p:cBhvr>
                                    </p:animEffect>
                                  </p:childTnLst>
                                </p:cTn>
                              </p:par>
                              <p:par>
                                <p:cTn id="16" presetID="5" presetClass="entr" presetSubtype="10" fill="hold" grpId="0" nodeType="withEffect">
                                  <p:stCondLst>
                                    <p:cond delay="0"/>
                                  </p:stCondLst>
                                  <p:childTnLst>
                                    <p:set>
                                      <p:cBhvr additive="repl">
                                        <p:cTn id="17" dur="1" fill="hold">
                                          <p:stCondLst>
                                            <p:cond delay="0"/>
                                          </p:stCondLst>
                                        </p:cTn>
                                        <p:tgtEl>
                                          <p:spTgt spid="1198086"/>
                                        </p:tgtEl>
                                        <p:attrNameLst>
                                          <p:attrName>style.visibility</p:attrName>
                                        </p:attrNameLst>
                                      </p:cBhvr>
                                      <p:to>
                                        <p:strVal val="visible"/>
                                      </p:to>
                                    </p:set>
                                    <p:animEffect transition="in" filter="checkerboard(across)">
                                      <p:cBhvr additive="repl">
                                        <p:cTn id="18" dur="500"/>
                                        <p:tgtEl>
                                          <p:spTgt spid="1198086"/>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1198087"/>
                                        </p:tgtEl>
                                        <p:attrNameLst>
                                          <p:attrName>style.visibility</p:attrName>
                                        </p:attrNameLst>
                                      </p:cBhvr>
                                      <p:to>
                                        <p:strVal val="visible"/>
                                      </p:to>
                                    </p:set>
                                    <p:animEffect transition="in" filter="checkerboard(across)">
                                      <p:cBhvr additive="repl">
                                        <p:cTn id="21" dur="500"/>
                                        <p:tgtEl>
                                          <p:spTgt spid="1198087"/>
                                        </p:tgtEl>
                                      </p:cBhvr>
                                    </p:animEffect>
                                  </p:childTnLst>
                                </p:cTn>
                              </p:par>
                              <p:par>
                                <p:cTn id="22" presetID="5" presetClass="entr" presetSubtype="10" fill="hold" grpId="0" nodeType="withEffect">
                                  <p:stCondLst>
                                    <p:cond delay="0"/>
                                  </p:stCondLst>
                                  <p:childTnLst>
                                    <p:set>
                                      <p:cBhvr additive="repl">
                                        <p:cTn id="23" dur="1" fill="hold">
                                          <p:stCondLst>
                                            <p:cond delay="0"/>
                                          </p:stCondLst>
                                        </p:cTn>
                                        <p:tgtEl>
                                          <p:spTgt spid="1198088"/>
                                        </p:tgtEl>
                                        <p:attrNameLst>
                                          <p:attrName>style.visibility</p:attrName>
                                        </p:attrNameLst>
                                      </p:cBhvr>
                                      <p:to>
                                        <p:strVal val="visible"/>
                                      </p:to>
                                    </p:set>
                                    <p:animEffect transition="in" filter="checkerboard(across)">
                                      <p:cBhvr additive="repl">
                                        <p:cTn id="24" dur="500"/>
                                        <p:tgtEl>
                                          <p:spTgt spid="11980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additive="repl">
                                        <p:cTn id="28" dur="1" fill="hold">
                                          <p:stCondLst>
                                            <p:cond delay="0"/>
                                          </p:stCondLst>
                                        </p:cTn>
                                        <p:tgtEl>
                                          <p:spTgt spid="3"/>
                                        </p:tgtEl>
                                        <p:attrNameLst>
                                          <p:attrName>style.visibility</p:attrName>
                                        </p:attrNameLst>
                                      </p:cBhvr>
                                      <p:to>
                                        <p:strVal val="visible"/>
                                      </p:to>
                                    </p:set>
                                    <p:animEffect transition="in" filter="checkerboard(across)">
                                      <p:cBhvr additive="repl">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additive="repl">
                                        <p:cTn id="33" dur="1" fill="hold">
                                          <p:stCondLst>
                                            <p:cond delay="0"/>
                                          </p:stCondLst>
                                        </p:cTn>
                                        <p:tgtEl>
                                          <p:spTgt spid="4"/>
                                        </p:tgtEl>
                                        <p:attrNameLst>
                                          <p:attrName>style.visibility</p:attrName>
                                        </p:attrNameLst>
                                      </p:cBhvr>
                                      <p:to>
                                        <p:strVal val="visible"/>
                                      </p:to>
                                    </p:set>
                                    <p:animEffect transition="in" filter="checkerboard(across)">
                                      <p:cBhvr additive="repl">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additive="repl">
                                        <p:cTn id="38" dur="1" fill="hold">
                                          <p:stCondLst>
                                            <p:cond delay="0"/>
                                          </p:stCondLst>
                                        </p:cTn>
                                        <p:tgtEl>
                                          <p:spTgt spid="5"/>
                                        </p:tgtEl>
                                        <p:attrNameLst>
                                          <p:attrName>style.visibility</p:attrName>
                                        </p:attrNameLst>
                                      </p:cBhvr>
                                      <p:to>
                                        <p:strVal val="visible"/>
                                      </p:to>
                                    </p:set>
                                    <p:animEffect transition="in" filter="checkerboard(across)">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6" grpId="0" animBg="1"/>
      <p:bldP spid="11980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微软雅黑" pitchFamily="34" charset="-122"/>
                <a:ea typeface="微软雅黑" pitchFamily="34" charset="-122"/>
              </a:rPr>
              <a:t>Linux</a:t>
            </a:r>
            <a:r>
              <a:rPr lang="en-US" b="1" smtClean="0">
                <a:solidFill>
                  <a:srgbClr val="000000"/>
                </a:solidFill>
                <a:latin typeface="微软雅黑" pitchFamily="34" charset="-122"/>
                <a:ea typeface="微软雅黑" pitchFamily="34" charset="-122"/>
              </a:rPr>
              <a:t>系统源代码目录结构（</a:t>
            </a:r>
            <a:r>
              <a:rPr lang="en-US" altLang="zh-CN" b="1" smtClean="0">
                <a:solidFill>
                  <a:srgbClr val="000000"/>
                </a:solidFill>
                <a:latin typeface="微软雅黑" pitchFamily="34" charset="-122"/>
                <a:ea typeface="微软雅黑" pitchFamily="34" charset="-122"/>
              </a:rPr>
              <a:t>2</a:t>
            </a:r>
            <a:r>
              <a:rPr lang="en-US" b="1" smtClean="0">
                <a:solidFill>
                  <a:srgbClr val="000000"/>
                </a:solidFill>
                <a:latin typeface="微软雅黑" pitchFamily="34" charset="-122"/>
                <a:ea typeface="微软雅黑" pitchFamily="34" charset="-122"/>
              </a:rPr>
              <a:t>）</a:t>
            </a:r>
          </a:p>
        </p:txBody>
      </p:sp>
      <p:sp>
        <p:nvSpPr>
          <p:cNvPr id="18434" name="页脚占位符 3"/>
          <p:cNvSpPr>
            <a:spLocks noGrp="1"/>
          </p:cNvSpPr>
          <p:nvPr>
            <p:ph type="ftr" sz="quarter" idx="10"/>
          </p:nvPr>
        </p:nvSpPr>
        <p:spPr bwMode="auto">
          <a:noFill/>
          <a:ln>
            <a:miter lim="800000"/>
            <a:headEnd/>
            <a:tailEnd/>
          </a:ln>
        </p:spPr>
        <p:txBody>
          <a:bodyPr/>
          <a:lstStyle/>
          <a:p>
            <a:r>
              <a:rPr lang="en-US" altLang="zh-CN" smtClean="0"/>
              <a:t>www.embedu.org</a:t>
            </a:r>
          </a:p>
        </p:txBody>
      </p:sp>
      <p:grpSp>
        <p:nvGrpSpPr>
          <p:cNvPr id="18436" name="Group 3"/>
          <p:cNvGrpSpPr>
            <a:grpSpLocks/>
          </p:cNvGrpSpPr>
          <p:nvPr/>
        </p:nvGrpSpPr>
        <p:grpSpPr bwMode="auto">
          <a:xfrm>
            <a:off x="457200" y="1219200"/>
            <a:ext cx="8228013" cy="4910138"/>
            <a:chOff x="288" y="768"/>
            <a:chExt cx="5183" cy="3093"/>
          </a:xfrm>
        </p:grpSpPr>
        <p:sp>
          <p:nvSpPr>
            <p:cNvPr id="18437" name="Rectangle 4"/>
            <p:cNvSpPr>
              <a:spLocks noChangeArrowheads="1"/>
            </p:cNvSpPr>
            <p:nvPr/>
          </p:nvSpPr>
          <p:spPr bwMode="auto">
            <a:xfrm>
              <a:off x="1875" y="768"/>
              <a:ext cx="3597" cy="258"/>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内核管理的核心代码（系统相关代码在</a:t>
              </a:r>
              <a:r>
                <a:rPr lang="en-US" altLang="zh-CN" sz="1600">
                  <a:solidFill>
                    <a:srgbClr val="6B5680"/>
                  </a:solidFill>
                  <a:latin typeface="Arial Narrow" pitchFamily="34" charset="0"/>
                </a:rPr>
                <a:t>arch/*/kernel</a:t>
              </a:r>
              <a:r>
                <a:rPr lang="en-US" sz="1600">
                  <a:solidFill>
                    <a:srgbClr val="6B5680"/>
                  </a:solidFill>
                  <a:latin typeface="Arial Narrow" pitchFamily="34" charset="0"/>
                </a:rPr>
                <a:t>中）</a:t>
              </a:r>
            </a:p>
          </p:txBody>
        </p:sp>
        <p:sp>
          <p:nvSpPr>
            <p:cNvPr id="18438" name="Rectangle 5"/>
            <p:cNvSpPr>
              <a:spLocks noChangeArrowheads="1"/>
            </p:cNvSpPr>
            <p:nvPr/>
          </p:nvSpPr>
          <p:spPr bwMode="auto">
            <a:xfrm>
              <a:off x="288" y="768"/>
              <a:ext cx="1587" cy="258"/>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kernel/</a:t>
              </a:r>
            </a:p>
          </p:txBody>
        </p:sp>
        <p:sp>
          <p:nvSpPr>
            <p:cNvPr id="18439" name="Rectangle 6"/>
            <p:cNvSpPr>
              <a:spLocks noChangeArrowheads="1"/>
            </p:cNvSpPr>
            <p:nvPr/>
          </p:nvSpPr>
          <p:spPr bwMode="auto">
            <a:xfrm>
              <a:off x="1875" y="1980"/>
              <a:ext cx="3597" cy="365"/>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内核的库代码 </a:t>
              </a:r>
              <a:r>
                <a:rPr lang="en-US" altLang="zh-CN" sz="1600">
                  <a:solidFill>
                    <a:srgbClr val="6B5680"/>
                  </a:solidFill>
                  <a:latin typeface="Arial Narrow" pitchFamily="34" charset="0"/>
                </a:rPr>
                <a:t>(zlib, crc32...)</a:t>
              </a:r>
              <a:r>
                <a:rPr lang="en-US" sz="1600">
                  <a:solidFill>
                    <a:srgbClr val="6B5680"/>
                  </a:solidFill>
                  <a:latin typeface="Arial Narrow" pitchFamily="34" charset="0"/>
                </a:rPr>
                <a:t>，和处理器体系结构相关的代码在</a:t>
              </a:r>
              <a:r>
                <a:rPr lang="en-US" altLang="zh-CN" sz="1600">
                  <a:solidFill>
                    <a:srgbClr val="6B5680"/>
                  </a:solidFill>
                  <a:latin typeface="Arial Narrow" pitchFamily="34" charset="0"/>
                </a:rPr>
                <a:t>arch/*/lib</a:t>
              </a:r>
              <a:r>
                <a:rPr lang="en-US" sz="1600">
                  <a:solidFill>
                    <a:srgbClr val="6B5680"/>
                  </a:solidFill>
                  <a:latin typeface="Arial Narrow" pitchFamily="34" charset="0"/>
                </a:rPr>
                <a:t>下</a:t>
              </a:r>
            </a:p>
          </p:txBody>
        </p:sp>
        <p:sp>
          <p:nvSpPr>
            <p:cNvPr id="18440" name="Rectangle 7"/>
            <p:cNvSpPr>
              <a:spLocks noChangeArrowheads="1"/>
            </p:cNvSpPr>
            <p:nvPr/>
          </p:nvSpPr>
          <p:spPr bwMode="auto">
            <a:xfrm>
              <a:off x="288" y="1980"/>
              <a:ext cx="1587" cy="365"/>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lib/</a:t>
              </a:r>
            </a:p>
          </p:txBody>
        </p:sp>
        <p:sp>
          <p:nvSpPr>
            <p:cNvPr id="18441" name="Rectangle 8"/>
            <p:cNvSpPr>
              <a:spLocks noChangeArrowheads="1"/>
            </p:cNvSpPr>
            <p:nvPr/>
          </p:nvSpPr>
          <p:spPr bwMode="auto">
            <a:xfrm>
              <a:off x="1875" y="2659"/>
              <a:ext cx="3597" cy="30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文件系统</a:t>
              </a:r>
            </a:p>
          </p:txBody>
        </p:sp>
        <p:sp>
          <p:nvSpPr>
            <p:cNvPr id="18442" name="Rectangle 9"/>
            <p:cNvSpPr>
              <a:spLocks noChangeArrowheads="1"/>
            </p:cNvSpPr>
            <p:nvPr/>
          </p:nvSpPr>
          <p:spPr bwMode="auto">
            <a:xfrm>
              <a:off x="288" y="2659"/>
              <a:ext cx="1587" cy="30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fs/</a:t>
              </a:r>
            </a:p>
          </p:txBody>
        </p:sp>
        <p:sp>
          <p:nvSpPr>
            <p:cNvPr id="18443" name="Rectangle 10"/>
            <p:cNvSpPr>
              <a:spLocks noChangeArrowheads="1"/>
            </p:cNvSpPr>
            <p:nvPr/>
          </p:nvSpPr>
          <p:spPr bwMode="auto">
            <a:xfrm>
              <a:off x="1875" y="2959"/>
              <a:ext cx="359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IPC</a:t>
              </a:r>
              <a:r>
                <a:rPr lang="en-US" sz="1600">
                  <a:solidFill>
                    <a:srgbClr val="6B5680"/>
                  </a:solidFill>
                  <a:latin typeface="Arial Narrow" pitchFamily="34" charset="0"/>
                </a:rPr>
                <a:t>（进程通讯代码）</a:t>
              </a:r>
            </a:p>
          </p:txBody>
        </p:sp>
        <p:sp>
          <p:nvSpPr>
            <p:cNvPr id="18444" name="Rectangle 11"/>
            <p:cNvSpPr>
              <a:spLocks noChangeArrowheads="1"/>
            </p:cNvSpPr>
            <p:nvPr/>
          </p:nvSpPr>
          <p:spPr bwMode="auto">
            <a:xfrm>
              <a:off x="288" y="2959"/>
              <a:ext cx="158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ipc/</a:t>
              </a:r>
            </a:p>
          </p:txBody>
        </p:sp>
        <p:sp>
          <p:nvSpPr>
            <p:cNvPr id="18445" name="Rectangle 12"/>
            <p:cNvSpPr>
              <a:spLocks noChangeArrowheads="1"/>
            </p:cNvSpPr>
            <p:nvPr/>
          </p:nvSpPr>
          <p:spPr bwMode="auto">
            <a:xfrm>
              <a:off x="1875" y="3260"/>
              <a:ext cx="359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内存管理代码，和处理器体系机构相关的代码在</a:t>
              </a:r>
              <a:r>
                <a:rPr lang="en-US" altLang="zh-CN" sz="1600">
                  <a:solidFill>
                    <a:srgbClr val="6B5680"/>
                  </a:solidFill>
                  <a:latin typeface="Arial Narrow" pitchFamily="34" charset="0"/>
                </a:rPr>
                <a:t>arch/*/mm</a:t>
              </a:r>
              <a:r>
                <a:rPr lang="en-US" sz="1600">
                  <a:solidFill>
                    <a:srgbClr val="6B5680"/>
                  </a:solidFill>
                  <a:latin typeface="Arial Narrow" pitchFamily="34" charset="0"/>
                </a:rPr>
                <a:t>下</a:t>
              </a:r>
            </a:p>
          </p:txBody>
        </p:sp>
        <p:sp>
          <p:nvSpPr>
            <p:cNvPr id="18446" name="Rectangle 13"/>
            <p:cNvSpPr>
              <a:spLocks noChangeArrowheads="1"/>
            </p:cNvSpPr>
            <p:nvPr/>
          </p:nvSpPr>
          <p:spPr bwMode="auto">
            <a:xfrm>
              <a:off x="288" y="3260"/>
              <a:ext cx="158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mm/</a:t>
              </a:r>
            </a:p>
          </p:txBody>
        </p:sp>
        <p:sp>
          <p:nvSpPr>
            <p:cNvPr id="18447" name="Rectangle 14"/>
            <p:cNvSpPr>
              <a:spLocks noChangeArrowheads="1"/>
            </p:cNvSpPr>
            <p:nvPr/>
          </p:nvSpPr>
          <p:spPr bwMode="auto">
            <a:xfrm>
              <a:off x="1875" y="3561"/>
              <a:ext cx="359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网络协议代码</a:t>
              </a:r>
            </a:p>
          </p:txBody>
        </p:sp>
        <p:sp>
          <p:nvSpPr>
            <p:cNvPr id="18448" name="Rectangle 15"/>
            <p:cNvSpPr>
              <a:spLocks noChangeArrowheads="1"/>
            </p:cNvSpPr>
            <p:nvPr/>
          </p:nvSpPr>
          <p:spPr bwMode="auto">
            <a:xfrm>
              <a:off x="288" y="3561"/>
              <a:ext cx="158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net/</a:t>
              </a:r>
            </a:p>
          </p:txBody>
        </p:sp>
        <p:sp>
          <p:nvSpPr>
            <p:cNvPr id="18449" name="Rectangle 16"/>
            <p:cNvSpPr>
              <a:spLocks noChangeArrowheads="1"/>
            </p:cNvSpPr>
            <p:nvPr/>
          </p:nvSpPr>
          <p:spPr bwMode="auto">
            <a:xfrm>
              <a:off x="1875" y="2345"/>
              <a:ext cx="3597" cy="314"/>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系统中驱动程序代码</a:t>
              </a:r>
            </a:p>
          </p:txBody>
        </p:sp>
        <p:sp>
          <p:nvSpPr>
            <p:cNvPr id="18450" name="Rectangle 17"/>
            <p:cNvSpPr>
              <a:spLocks noChangeArrowheads="1"/>
            </p:cNvSpPr>
            <p:nvPr/>
          </p:nvSpPr>
          <p:spPr bwMode="auto">
            <a:xfrm>
              <a:off x="288" y="2345"/>
              <a:ext cx="1587" cy="314"/>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drivers/</a:t>
              </a:r>
            </a:p>
          </p:txBody>
        </p:sp>
        <p:sp>
          <p:nvSpPr>
            <p:cNvPr id="18451" name="Rectangle 18"/>
            <p:cNvSpPr>
              <a:spLocks noChangeArrowheads="1"/>
            </p:cNvSpPr>
            <p:nvPr/>
          </p:nvSpPr>
          <p:spPr bwMode="auto">
            <a:xfrm>
              <a:off x="1875" y="1327"/>
              <a:ext cx="3597" cy="653"/>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Linux </a:t>
              </a:r>
              <a:r>
                <a:rPr lang="en-US" sz="1600">
                  <a:solidFill>
                    <a:srgbClr val="6B5680"/>
                  </a:solidFill>
                  <a:latin typeface="Arial Narrow" pitchFamily="34" charset="0"/>
                </a:rPr>
                <a:t>头文件</a:t>
              </a:r>
            </a:p>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体系结构相关头文件</a:t>
              </a:r>
            </a:p>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Linux kernel core </a:t>
              </a:r>
              <a:r>
                <a:rPr lang="en-US" sz="1600">
                  <a:solidFill>
                    <a:srgbClr val="6B5680"/>
                  </a:solidFill>
                  <a:latin typeface="Arial Narrow" pitchFamily="34" charset="0"/>
                </a:rPr>
                <a:t>头文件</a:t>
              </a:r>
            </a:p>
          </p:txBody>
        </p:sp>
        <p:sp>
          <p:nvSpPr>
            <p:cNvPr id="18452" name="Rectangle 19"/>
            <p:cNvSpPr>
              <a:spLocks noChangeArrowheads="1"/>
            </p:cNvSpPr>
            <p:nvPr/>
          </p:nvSpPr>
          <p:spPr bwMode="auto">
            <a:xfrm>
              <a:off x="288" y="1327"/>
              <a:ext cx="1587" cy="653"/>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include/:</a:t>
              </a:r>
            </a:p>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include/asm-</a:t>
              </a:r>
              <a:r>
                <a:rPr lang="en-US" altLang="zh-CN" sz="1600" i="1">
                  <a:solidFill>
                    <a:srgbClr val="6B5680"/>
                  </a:solidFill>
                  <a:latin typeface="Arial Narrow" pitchFamily="34" charset="0"/>
                </a:rPr>
                <a:t>&lt;arch&gt;</a:t>
              </a:r>
            </a:p>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include/linux</a:t>
              </a:r>
            </a:p>
          </p:txBody>
        </p:sp>
        <p:sp>
          <p:nvSpPr>
            <p:cNvPr id="18453" name="Rectangle 20"/>
            <p:cNvSpPr>
              <a:spLocks noChangeArrowheads="1"/>
            </p:cNvSpPr>
            <p:nvPr/>
          </p:nvSpPr>
          <p:spPr bwMode="auto">
            <a:xfrm>
              <a:off x="1875" y="1026"/>
              <a:ext cx="359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体系结构相关代码，每个目录代码一个体系结构</a:t>
              </a:r>
            </a:p>
          </p:txBody>
        </p:sp>
        <p:sp>
          <p:nvSpPr>
            <p:cNvPr id="18454" name="Rectangle 21"/>
            <p:cNvSpPr>
              <a:spLocks noChangeArrowheads="1"/>
            </p:cNvSpPr>
            <p:nvPr/>
          </p:nvSpPr>
          <p:spPr bwMode="auto">
            <a:xfrm>
              <a:off x="288" y="1026"/>
              <a:ext cx="1587" cy="301"/>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arch/</a:t>
              </a:r>
            </a:p>
          </p:txBody>
        </p:sp>
        <p:sp>
          <p:nvSpPr>
            <p:cNvPr id="18455" name="Line 22"/>
            <p:cNvSpPr>
              <a:spLocks noChangeShapeType="1"/>
            </p:cNvSpPr>
            <p:nvPr/>
          </p:nvSpPr>
          <p:spPr bwMode="auto">
            <a:xfrm>
              <a:off x="288" y="768"/>
              <a:ext cx="5184" cy="1"/>
            </a:xfrm>
            <a:prstGeom prst="line">
              <a:avLst/>
            </a:prstGeom>
            <a:noFill/>
            <a:ln w="28440">
              <a:solidFill>
                <a:srgbClr val="000000"/>
              </a:solidFill>
              <a:miter lim="800000"/>
              <a:headEnd/>
              <a:tailEnd/>
            </a:ln>
          </p:spPr>
          <p:txBody>
            <a:bodyPr/>
            <a:lstStyle/>
            <a:p>
              <a:endParaRPr lang="zh-CN" altLang="en-US"/>
            </a:p>
          </p:txBody>
        </p:sp>
        <p:sp>
          <p:nvSpPr>
            <p:cNvPr id="18456" name="Line 23"/>
            <p:cNvSpPr>
              <a:spLocks noChangeShapeType="1"/>
            </p:cNvSpPr>
            <p:nvPr/>
          </p:nvSpPr>
          <p:spPr bwMode="auto">
            <a:xfrm>
              <a:off x="288" y="1327"/>
              <a:ext cx="5184" cy="1"/>
            </a:xfrm>
            <a:prstGeom prst="line">
              <a:avLst/>
            </a:prstGeom>
            <a:noFill/>
            <a:ln w="12600">
              <a:solidFill>
                <a:srgbClr val="000000"/>
              </a:solidFill>
              <a:miter lim="800000"/>
              <a:headEnd/>
              <a:tailEnd/>
            </a:ln>
          </p:spPr>
          <p:txBody>
            <a:bodyPr/>
            <a:lstStyle/>
            <a:p>
              <a:endParaRPr lang="zh-CN" altLang="en-US"/>
            </a:p>
          </p:txBody>
        </p:sp>
        <p:sp>
          <p:nvSpPr>
            <p:cNvPr id="18457" name="Line 24"/>
            <p:cNvSpPr>
              <a:spLocks noChangeShapeType="1"/>
            </p:cNvSpPr>
            <p:nvPr/>
          </p:nvSpPr>
          <p:spPr bwMode="auto">
            <a:xfrm>
              <a:off x="288" y="1980"/>
              <a:ext cx="5184" cy="1"/>
            </a:xfrm>
            <a:prstGeom prst="line">
              <a:avLst/>
            </a:prstGeom>
            <a:noFill/>
            <a:ln w="12600">
              <a:solidFill>
                <a:srgbClr val="000000"/>
              </a:solidFill>
              <a:miter lim="800000"/>
              <a:headEnd/>
              <a:tailEnd/>
            </a:ln>
          </p:spPr>
          <p:txBody>
            <a:bodyPr/>
            <a:lstStyle/>
            <a:p>
              <a:endParaRPr lang="zh-CN" altLang="en-US"/>
            </a:p>
          </p:txBody>
        </p:sp>
        <p:sp>
          <p:nvSpPr>
            <p:cNvPr id="18458" name="Line 25"/>
            <p:cNvSpPr>
              <a:spLocks noChangeShapeType="1"/>
            </p:cNvSpPr>
            <p:nvPr/>
          </p:nvSpPr>
          <p:spPr bwMode="auto">
            <a:xfrm>
              <a:off x="288" y="3862"/>
              <a:ext cx="5184" cy="1"/>
            </a:xfrm>
            <a:prstGeom prst="line">
              <a:avLst/>
            </a:prstGeom>
            <a:noFill/>
            <a:ln w="28440">
              <a:solidFill>
                <a:srgbClr val="000000"/>
              </a:solidFill>
              <a:miter lim="800000"/>
              <a:headEnd/>
              <a:tailEnd/>
            </a:ln>
          </p:spPr>
          <p:txBody>
            <a:bodyPr/>
            <a:lstStyle/>
            <a:p>
              <a:endParaRPr lang="zh-CN" altLang="en-US"/>
            </a:p>
          </p:txBody>
        </p:sp>
        <p:sp>
          <p:nvSpPr>
            <p:cNvPr id="18459" name="Line 26"/>
            <p:cNvSpPr>
              <a:spLocks noChangeShapeType="1"/>
            </p:cNvSpPr>
            <p:nvPr/>
          </p:nvSpPr>
          <p:spPr bwMode="auto">
            <a:xfrm>
              <a:off x="288" y="768"/>
              <a:ext cx="1" cy="3094"/>
            </a:xfrm>
            <a:prstGeom prst="line">
              <a:avLst/>
            </a:prstGeom>
            <a:noFill/>
            <a:ln w="28440">
              <a:solidFill>
                <a:srgbClr val="000000"/>
              </a:solidFill>
              <a:miter lim="800000"/>
              <a:headEnd/>
              <a:tailEnd/>
            </a:ln>
          </p:spPr>
          <p:txBody>
            <a:bodyPr/>
            <a:lstStyle/>
            <a:p>
              <a:endParaRPr lang="zh-CN" altLang="en-US"/>
            </a:p>
          </p:txBody>
        </p:sp>
        <p:sp>
          <p:nvSpPr>
            <p:cNvPr id="18460" name="Line 27"/>
            <p:cNvSpPr>
              <a:spLocks noChangeShapeType="1"/>
            </p:cNvSpPr>
            <p:nvPr/>
          </p:nvSpPr>
          <p:spPr bwMode="auto">
            <a:xfrm>
              <a:off x="1875" y="768"/>
              <a:ext cx="1" cy="3094"/>
            </a:xfrm>
            <a:prstGeom prst="line">
              <a:avLst/>
            </a:prstGeom>
            <a:noFill/>
            <a:ln w="12600">
              <a:solidFill>
                <a:srgbClr val="000000"/>
              </a:solidFill>
              <a:miter lim="800000"/>
              <a:headEnd/>
              <a:tailEnd/>
            </a:ln>
          </p:spPr>
          <p:txBody>
            <a:bodyPr/>
            <a:lstStyle/>
            <a:p>
              <a:endParaRPr lang="zh-CN" altLang="en-US"/>
            </a:p>
          </p:txBody>
        </p:sp>
        <p:sp>
          <p:nvSpPr>
            <p:cNvPr id="18461" name="Line 28"/>
            <p:cNvSpPr>
              <a:spLocks noChangeShapeType="1"/>
            </p:cNvSpPr>
            <p:nvPr/>
          </p:nvSpPr>
          <p:spPr bwMode="auto">
            <a:xfrm>
              <a:off x="5472" y="768"/>
              <a:ext cx="1" cy="3094"/>
            </a:xfrm>
            <a:prstGeom prst="line">
              <a:avLst/>
            </a:prstGeom>
            <a:noFill/>
            <a:ln w="28440">
              <a:solidFill>
                <a:srgbClr val="000000"/>
              </a:solidFill>
              <a:miter lim="800000"/>
              <a:headEnd/>
              <a:tailEnd/>
            </a:ln>
          </p:spPr>
          <p:txBody>
            <a:bodyPr/>
            <a:lstStyle/>
            <a:p>
              <a:endParaRPr lang="zh-CN" altLang="en-US"/>
            </a:p>
          </p:txBody>
        </p:sp>
        <p:sp>
          <p:nvSpPr>
            <p:cNvPr id="18462" name="Line 29"/>
            <p:cNvSpPr>
              <a:spLocks noChangeShapeType="1"/>
            </p:cNvSpPr>
            <p:nvPr/>
          </p:nvSpPr>
          <p:spPr bwMode="auto">
            <a:xfrm>
              <a:off x="288" y="2659"/>
              <a:ext cx="5184" cy="1"/>
            </a:xfrm>
            <a:prstGeom prst="line">
              <a:avLst/>
            </a:prstGeom>
            <a:noFill/>
            <a:ln w="12600">
              <a:solidFill>
                <a:srgbClr val="000000"/>
              </a:solidFill>
              <a:miter lim="800000"/>
              <a:headEnd/>
              <a:tailEnd/>
            </a:ln>
          </p:spPr>
          <p:txBody>
            <a:bodyPr/>
            <a:lstStyle/>
            <a:p>
              <a:endParaRPr lang="zh-CN" altLang="en-US"/>
            </a:p>
          </p:txBody>
        </p:sp>
        <p:sp>
          <p:nvSpPr>
            <p:cNvPr id="18463" name="Line 30"/>
            <p:cNvSpPr>
              <a:spLocks noChangeShapeType="1"/>
            </p:cNvSpPr>
            <p:nvPr/>
          </p:nvSpPr>
          <p:spPr bwMode="auto">
            <a:xfrm>
              <a:off x="288" y="3561"/>
              <a:ext cx="5184" cy="1"/>
            </a:xfrm>
            <a:prstGeom prst="line">
              <a:avLst/>
            </a:prstGeom>
            <a:noFill/>
            <a:ln w="12600">
              <a:solidFill>
                <a:srgbClr val="000000"/>
              </a:solidFill>
              <a:miter lim="800000"/>
              <a:headEnd/>
              <a:tailEnd/>
            </a:ln>
          </p:spPr>
          <p:txBody>
            <a:bodyPr/>
            <a:lstStyle/>
            <a:p>
              <a:endParaRPr lang="zh-CN" altLang="en-US"/>
            </a:p>
          </p:txBody>
        </p:sp>
        <p:sp>
          <p:nvSpPr>
            <p:cNvPr id="18464" name="Line 31"/>
            <p:cNvSpPr>
              <a:spLocks noChangeShapeType="1"/>
            </p:cNvSpPr>
            <p:nvPr/>
          </p:nvSpPr>
          <p:spPr bwMode="auto">
            <a:xfrm>
              <a:off x="288" y="3260"/>
              <a:ext cx="5184" cy="1"/>
            </a:xfrm>
            <a:prstGeom prst="line">
              <a:avLst/>
            </a:prstGeom>
            <a:noFill/>
            <a:ln w="12600">
              <a:solidFill>
                <a:srgbClr val="000000"/>
              </a:solidFill>
              <a:miter lim="800000"/>
              <a:headEnd/>
              <a:tailEnd/>
            </a:ln>
          </p:spPr>
          <p:txBody>
            <a:bodyPr/>
            <a:lstStyle/>
            <a:p>
              <a:endParaRPr lang="zh-CN" altLang="en-US"/>
            </a:p>
          </p:txBody>
        </p:sp>
        <p:sp>
          <p:nvSpPr>
            <p:cNvPr id="18465" name="Line 32"/>
            <p:cNvSpPr>
              <a:spLocks noChangeShapeType="1"/>
            </p:cNvSpPr>
            <p:nvPr/>
          </p:nvSpPr>
          <p:spPr bwMode="auto">
            <a:xfrm>
              <a:off x="288" y="2959"/>
              <a:ext cx="5184" cy="1"/>
            </a:xfrm>
            <a:prstGeom prst="line">
              <a:avLst/>
            </a:prstGeom>
            <a:noFill/>
            <a:ln w="12600">
              <a:solidFill>
                <a:srgbClr val="000000"/>
              </a:solidFill>
              <a:miter lim="800000"/>
              <a:headEnd/>
              <a:tailEnd/>
            </a:ln>
          </p:spPr>
          <p:txBody>
            <a:bodyPr/>
            <a:lstStyle/>
            <a:p>
              <a:endParaRPr lang="zh-CN" altLang="en-US"/>
            </a:p>
          </p:txBody>
        </p:sp>
        <p:sp>
          <p:nvSpPr>
            <p:cNvPr id="18466" name="Line 33"/>
            <p:cNvSpPr>
              <a:spLocks noChangeShapeType="1"/>
            </p:cNvSpPr>
            <p:nvPr/>
          </p:nvSpPr>
          <p:spPr bwMode="auto">
            <a:xfrm>
              <a:off x="288" y="2345"/>
              <a:ext cx="5184" cy="1"/>
            </a:xfrm>
            <a:prstGeom prst="line">
              <a:avLst/>
            </a:prstGeom>
            <a:noFill/>
            <a:ln w="12600">
              <a:solidFill>
                <a:srgbClr val="000000"/>
              </a:solidFill>
              <a:miter lim="800000"/>
              <a:headEnd/>
              <a:tailEnd/>
            </a:ln>
          </p:spPr>
          <p:txBody>
            <a:bodyPr/>
            <a:lstStyle/>
            <a:p>
              <a:endParaRPr lang="zh-CN" altLang="en-US"/>
            </a:p>
          </p:txBody>
        </p:sp>
        <p:sp>
          <p:nvSpPr>
            <p:cNvPr id="18467" name="Line 34"/>
            <p:cNvSpPr>
              <a:spLocks noChangeShapeType="1"/>
            </p:cNvSpPr>
            <p:nvPr/>
          </p:nvSpPr>
          <p:spPr bwMode="auto">
            <a:xfrm>
              <a:off x="288" y="1026"/>
              <a:ext cx="5184" cy="1"/>
            </a:xfrm>
            <a:prstGeom prst="line">
              <a:avLst/>
            </a:prstGeom>
            <a:noFill/>
            <a:ln w="12600">
              <a:solidFill>
                <a:srgbClr val="000000"/>
              </a:solidFill>
              <a:miter lim="800000"/>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微软雅黑" pitchFamily="34" charset="-122"/>
                <a:ea typeface="微软雅黑" pitchFamily="34" charset="-122"/>
              </a:rPr>
              <a:t>Linux</a:t>
            </a:r>
            <a:r>
              <a:rPr lang="en-US" b="1" smtClean="0">
                <a:solidFill>
                  <a:srgbClr val="000000"/>
                </a:solidFill>
                <a:latin typeface="微软雅黑" pitchFamily="34" charset="-122"/>
                <a:ea typeface="微软雅黑" pitchFamily="34" charset="-122"/>
              </a:rPr>
              <a:t>系统源代码目录结构（</a:t>
            </a:r>
            <a:r>
              <a:rPr lang="en-US" altLang="zh-CN" b="1" smtClean="0">
                <a:solidFill>
                  <a:srgbClr val="000000"/>
                </a:solidFill>
                <a:latin typeface="微软雅黑" pitchFamily="34" charset="-122"/>
                <a:ea typeface="微软雅黑" pitchFamily="34" charset="-122"/>
              </a:rPr>
              <a:t>3</a:t>
            </a:r>
            <a:r>
              <a:rPr lang="en-US" b="1" smtClean="0">
                <a:solidFill>
                  <a:srgbClr val="000000"/>
                </a:solidFill>
                <a:latin typeface="微软雅黑" pitchFamily="34" charset="-122"/>
                <a:ea typeface="微软雅黑" pitchFamily="34" charset="-122"/>
              </a:rPr>
              <a:t>）</a:t>
            </a:r>
          </a:p>
        </p:txBody>
      </p:sp>
      <p:sp>
        <p:nvSpPr>
          <p:cNvPr id="1945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grpSp>
        <p:nvGrpSpPr>
          <p:cNvPr id="19460" name="Group 3"/>
          <p:cNvGrpSpPr>
            <a:grpSpLocks/>
          </p:cNvGrpSpPr>
          <p:nvPr/>
        </p:nvGrpSpPr>
        <p:grpSpPr bwMode="auto">
          <a:xfrm>
            <a:off x="838200" y="1484313"/>
            <a:ext cx="7466013" cy="4257675"/>
            <a:chOff x="528" y="935"/>
            <a:chExt cx="4703" cy="2682"/>
          </a:xfrm>
        </p:grpSpPr>
        <p:sp>
          <p:nvSpPr>
            <p:cNvPr id="19461" name="Rectangle 4"/>
            <p:cNvSpPr>
              <a:spLocks noChangeArrowheads="1"/>
            </p:cNvSpPr>
            <p:nvPr/>
          </p:nvSpPr>
          <p:spPr bwMode="auto">
            <a:xfrm>
              <a:off x="1968" y="1225"/>
              <a:ext cx="3264"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声</a:t>
              </a:r>
              <a:r>
                <a:rPr lang="zh-CN" altLang="en-US" sz="1600">
                  <a:solidFill>
                    <a:srgbClr val="6B5680"/>
                  </a:solidFill>
                  <a:latin typeface="Arial Narrow" pitchFamily="34" charset="0"/>
                </a:rPr>
                <a:t>卡</a:t>
              </a:r>
              <a:r>
                <a:rPr lang="en-US" sz="1600">
                  <a:solidFill>
                    <a:srgbClr val="6B5680"/>
                  </a:solidFill>
                  <a:latin typeface="Arial Narrow" pitchFamily="34" charset="0"/>
                </a:rPr>
                <a:t>驱动程序</a:t>
              </a:r>
            </a:p>
          </p:txBody>
        </p:sp>
        <p:sp>
          <p:nvSpPr>
            <p:cNvPr id="19462" name="Rectangle 5"/>
            <p:cNvSpPr>
              <a:spLocks noChangeArrowheads="1"/>
            </p:cNvSpPr>
            <p:nvPr/>
          </p:nvSpPr>
          <p:spPr bwMode="auto">
            <a:xfrm>
              <a:off x="528" y="1225"/>
              <a:ext cx="1440"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sound/</a:t>
              </a:r>
            </a:p>
          </p:txBody>
        </p:sp>
        <p:sp>
          <p:nvSpPr>
            <p:cNvPr id="19463" name="Rectangle 6"/>
            <p:cNvSpPr>
              <a:spLocks noChangeArrowheads="1"/>
            </p:cNvSpPr>
            <p:nvPr/>
          </p:nvSpPr>
          <p:spPr bwMode="auto">
            <a:xfrm>
              <a:off x="1968" y="1515"/>
              <a:ext cx="3264"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内核文档目录</a:t>
              </a:r>
            </a:p>
          </p:txBody>
        </p:sp>
        <p:sp>
          <p:nvSpPr>
            <p:cNvPr id="19464" name="Rectangle 7"/>
            <p:cNvSpPr>
              <a:spLocks noChangeArrowheads="1"/>
            </p:cNvSpPr>
            <p:nvPr/>
          </p:nvSpPr>
          <p:spPr bwMode="auto">
            <a:xfrm>
              <a:off x="528" y="1515"/>
              <a:ext cx="1440"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Documentation/</a:t>
              </a:r>
            </a:p>
          </p:txBody>
        </p:sp>
        <p:sp>
          <p:nvSpPr>
            <p:cNvPr id="19465" name="Rectangle 8"/>
            <p:cNvSpPr>
              <a:spLocks noChangeArrowheads="1"/>
            </p:cNvSpPr>
            <p:nvPr/>
          </p:nvSpPr>
          <p:spPr bwMode="auto">
            <a:xfrm>
              <a:off x="1968" y="935"/>
              <a:ext cx="3264"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编译配置脚本文件</a:t>
              </a:r>
            </a:p>
          </p:txBody>
        </p:sp>
        <p:sp>
          <p:nvSpPr>
            <p:cNvPr id="19466" name="Rectangle 9"/>
            <p:cNvSpPr>
              <a:spLocks noChangeArrowheads="1"/>
            </p:cNvSpPr>
            <p:nvPr/>
          </p:nvSpPr>
          <p:spPr bwMode="auto">
            <a:xfrm>
              <a:off x="528" y="935"/>
              <a:ext cx="1440"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scripts/</a:t>
              </a:r>
            </a:p>
          </p:txBody>
        </p:sp>
        <p:sp>
          <p:nvSpPr>
            <p:cNvPr id="19467" name="Rectangle 10"/>
            <p:cNvSpPr>
              <a:spLocks noChangeArrowheads="1"/>
            </p:cNvSpPr>
            <p:nvPr/>
          </p:nvSpPr>
          <p:spPr bwMode="auto">
            <a:xfrm>
              <a:off x="1968" y="1805"/>
              <a:ext cx="3264" cy="327"/>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概要和编译介绍</a:t>
              </a:r>
            </a:p>
          </p:txBody>
        </p:sp>
        <p:sp>
          <p:nvSpPr>
            <p:cNvPr id="19468" name="Rectangle 11"/>
            <p:cNvSpPr>
              <a:spLocks noChangeArrowheads="1"/>
            </p:cNvSpPr>
            <p:nvPr/>
          </p:nvSpPr>
          <p:spPr bwMode="auto">
            <a:xfrm>
              <a:off x="528" y="1805"/>
              <a:ext cx="1440" cy="327"/>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README</a:t>
              </a:r>
            </a:p>
          </p:txBody>
        </p:sp>
        <p:sp>
          <p:nvSpPr>
            <p:cNvPr id="19469" name="Rectangle 12"/>
            <p:cNvSpPr>
              <a:spLocks noChangeArrowheads="1"/>
            </p:cNvSpPr>
            <p:nvPr/>
          </p:nvSpPr>
          <p:spPr bwMode="auto">
            <a:xfrm>
              <a:off x="1968" y="2132"/>
              <a:ext cx="3264" cy="327"/>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顶层</a:t>
              </a:r>
              <a:r>
                <a:rPr lang="en-US" altLang="zh-CN" sz="1600">
                  <a:solidFill>
                    <a:srgbClr val="6B5680"/>
                  </a:solidFill>
                  <a:latin typeface="Arial Narrow" pitchFamily="34" charset="0"/>
                </a:rPr>
                <a:t>Makefile</a:t>
              </a:r>
              <a:r>
                <a:rPr lang="en-US" sz="1600">
                  <a:solidFill>
                    <a:srgbClr val="6B5680"/>
                  </a:solidFill>
                  <a:latin typeface="Arial Narrow" pitchFamily="34" charset="0"/>
                </a:rPr>
                <a:t>文件  </a:t>
              </a:r>
              <a:r>
                <a:rPr lang="en-US" altLang="zh-CN" sz="1600">
                  <a:solidFill>
                    <a:srgbClr val="6B5680"/>
                  </a:solidFill>
                  <a:latin typeface="Arial Narrow" pitchFamily="34" charset="0"/>
                </a:rPr>
                <a:t>(sets arch and version)</a:t>
              </a:r>
              <a:r>
                <a:rPr lang="ar-SA" altLang="zh-CN" sz="1600">
                  <a:solidFill>
                    <a:srgbClr val="6B5680"/>
                  </a:solidFill>
                  <a:latin typeface="Arial Narrow" pitchFamily="34" charset="0"/>
                  <a:cs typeface="Arial" charset="0"/>
                </a:rPr>
                <a:t>‏</a:t>
              </a:r>
              <a:endParaRPr lang="en-US" altLang="zh-CN" sz="1600">
                <a:solidFill>
                  <a:srgbClr val="6B5680"/>
                </a:solidFill>
                <a:latin typeface="Arial Narrow" pitchFamily="34" charset="0"/>
              </a:endParaRPr>
            </a:p>
          </p:txBody>
        </p:sp>
        <p:sp>
          <p:nvSpPr>
            <p:cNvPr id="19470" name="Rectangle 13"/>
            <p:cNvSpPr>
              <a:spLocks noChangeArrowheads="1"/>
            </p:cNvSpPr>
            <p:nvPr/>
          </p:nvSpPr>
          <p:spPr bwMode="auto">
            <a:xfrm>
              <a:off x="528" y="2132"/>
              <a:ext cx="1440" cy="327"/>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Makefile</a:t>
              </a:r>
            </a:p>
          </p:txBody>
        </p:sp>
        <p:sp>
          <p:nvSpPr>
            <p:cNvPr id="19471" name="Rectangle 14"/>
            <p:cNvSpPr>
              <a:spLocks noChangeArrowheads="1"/>
            </p:cNvSpPr>
            <p:nvPr/>
          </p:nvSpPr>
          <p:spPr bwMode="auto">
            <a:xfrm>
              <a:off x="1968" y="3328"/>
              <a:ext cx="3264"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Bug </a:t>
              </a:r>
              <a:r>
                <a:rPr lang="en-US" sz="1600">
                  <a:solidFill>
                    <a:srgbClr val="6B5680"/>
                  </a:solidFill>
                  <a:latin typeface="Arial Narrow" pitchFamily="34" charset="0"/>
                </a:rPr>
                <a:t>报告说明</a:t>
              </a:r>
            </a:p>
          </p:txBody>
        </p:sp>
        <p:sp>
          <p:nvSpPr>
            <p:cNvPr id="19472" name="Rectangle 15"/>
            <p:cNvSpPr>
              <a:spLocks noChangeArrowheads="1"/>
            </p:cNvSpPr>
            <p:nvPr/>
          </p:nvSpPr>
          <p:spPr bwMode="auto">
            <a:xfrm>
              <a:off x="528" y="3328"/>
              <a:ext cx="1440"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REPORTINGBUGS</a:t>
              </a:r>
            </a:p>
          </p:txBody>
        </p:sp>
        <p:sp>
          <p:nvSpPr>
            <p:cNvPr id="19473" name="Rectangle 16"/>
            <p:cNvSpPr>
              <a:spLocks noChangeArrowheads="1"/>
            </p:cNvSpPr>
            <p:nvPr/>
          </p:nvSpPr>
          <p:spPr bwMode="auto">
            <a:xfrm>
              <a:off x="1968" y="2749"/>
              <a:ext cx="3264"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Linux </a:t>
              </a:r>
              <a:r>
                <a:rPr lang="en-US" sz="1600">
                  <a:solidFill>
                    <a:srgbClr val="6B5680"/>
                  </a:solidFill>
                  <a:latin typeface="Arial Narrow" pitchFamily="34" charset="0"/>
                </a:rPr>
                <a:t>版权许可 </a:t>
              </a:r>
              <a:r>
                <a:rPr lang="en-US" altLang="zh-CN" sz="1600">
                  <a:solidFill>
                    <a:srgbClr val="6B5680"/>
                  </a:solidFill>
                  <a:latin typeface="Arial Narrow" pitchFamily="34" charset="0"/>
                </a:rPr>
                <a:t>(GNU GPL)</a:t>
              </a:r>
              <a:r>
                <a:rPr lang="ar-SA" altLang="zh-CN" sz="1600">
                  <a:solidFill>
                    <a:srgbClr val="6B5680"/>
                  </a:solidFill>
                  <a:latin typeface="Arial Narrow" pitchFamily="34" charset="0"/>
                  <a:cs typeface="Arial" charset="0"/>
                </a:rPr>
                <a:t>‏</a:t>
              </a:r>
              <a:endParaRPr lang="en-US" altLang="zh-CN" sz="1600">
                <a:solidFill>
                  <a:srgbClr val="6B5680"/>
                </a:solidFill>
                <a:latin typeface="Arial Narrow" pitchFamily="34" charset="0"/>
              </a:endParaRPr>
            </a:p>
          </p:txBody>
        </p:sp>
        <p:sp>
          <p:nvSpPr>
            <p:cNvPr id="19474" name="Rectangle 17"/>
            <p:cNvSpPr>
              <a:spLocks noChangeArrowheads="1"/>
            </p:cNvSpPr>
            <p:nvPr/>
          </p:nvSpPr>
          <p:spPr bwMode="auto">
            <a:xfrm>
              <a:off x="528" y="2749"/>
              <a:ext cx="1440"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COPYING</a:t>
              </a:r>
            </a:p>
          </p:txBody>
        </p:sp>
        <p:sp>
          <p:nvSpPr>
            <p:cNvPr id="19475" name="Rectangle 18"/>
            <p:cNvSpPr>
              <a:spLocks noChangeArrowheads="1"/>
            </p:cNvSpPr>
            <p:nvPr/>
          </p:nvSpPr>
          <p:spPr bwMode="auto">
            <a:xfrm>
              <a:off x="1968" y="3039"/>
              <a:ext cx="3264" cy="289"/>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Linux </a:t>
              </a:r>
              <a:r>
                <a:rPr lang="en-US" sz="1600">
                  <a:solidFill>
                    <a:srgbClr val="6B5680"/>
                  </a:solidFill>
                  <a:latin typeface="Arial Narrow" pitchFamily="34" charset="0"/>
                </a:rPr>
                <a:t>主要贡献者</a:t>
              </a:r>
            </a:p>
          </p:txBody>
        </p:sp>
        <p:sp>
          <p:nvSpPr>
            <p:cNvPr id="19476" name="Rectangle 19"/>
            <p:cNvSpPr>
              <a:spLocks noChangeArrowheads="1"/>
            </p:cNvSpPr>
            <p:nvPr/>
          </p:nvSpPr>
          <p:spPr bwMode="auto">
            <a:xfrm>
              <a:off x="528" y="3039"/>
              <a:ext cx="1440" cy="289"/>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CREDITS</a:t>
              </a:r>
            </a:p>
          </p:txBody>
        </p:sp>
        <p:sp>
          <p:nvSpPr>
            <p:cNvPr id="19477" name="Rectangle 20"/>
            <p:cNvSpPr>
              <a:spLocks noChangeArrowheads="1"/>
            </p:cNvSpPr>
            <p:nvPr/>
          </p:nvSpPr>
          <p:spPr bwMode="auto">
            <a:xfrm>
              <a:off x="1968" y="2459"/>
              <a:ext cx="3264"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6B5680"/>
                  </a:solidFill>
                  <a:latin typeface="Arial Narrow" pitchFamily="34" charset="0"/>
                </a:rPr>
                <a:t>每个部分的维护者</a:t>
              </a:r>
            </a:p>
          </p:txBody>
        </p:sp>
        <p:sp>
          <p:nvSpPr>
            <p:cNvPr id="19478" name="Rectangle 21"/>
            <p:cNvSpPr>
              <a:spLocks noChangeArrowheads="1"/>
            </p:cNvSpPr>
            <p:nvPr/>
          </p:nvSpPr>
          <p:spPr bwMode="auto">
            <a:xfrm>
              <a:off x="528" y="2459"/>
              <a:ext cx="1440" cy="290"/>
            </a:xfrm>
            <a:prstGeom prst="rect">
              <a:avLst/>
            </a:prstGeom>
            <a:noFill/>
            <a:ln w="9525">
              <a:noFill/>
              <a:round/>
              <a:headEnd/>
              <a:tailEnd/>
            </a:ln>
          </p:spPr>
          <p:txBody>
            <a:bodyPr lIns="90000" tIns="46800" rIns="90000" bIns="46800"/>
            <a:lstStyle/>
            <a:p>
              <a:pP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a:solidFill>
                    <a:srgbClr val="6B5680"/>
                  </a:solidFill>
                  <a:latin typeface="Arial Narrow" pitchFamily="34" charset="0"/>
                </a:rPr>
                <a:t>MAINTAINERS</a:t>
              </a:r>
            </a:p>
          </p:txBody>
        </p:sp>
        <p:sp>
          <p:nvSpPr>
            <p:cNvPr id="19479" name="Line 22"/>
            <p:cNvSpPr>
              <a:spLocks noChangeShapeType="1"/>
            </p:cNvSpPr>
            <p:nvPr/>
          </p:nvSpPr>
          <p:spPr bwMode="auto">
            <a:xfrm>
              <a:off x="528" y="935"/>
              <a:ext cx="4704" cy="1"/>
            </a:xfrm>
            <a:prstGeom prst="line">
              <a:avLst/>
            </a:prstGeom>
            <a:noFill/>
            <a:ln w="28440">
              <a:solidFill>
                <a:srgbClr val="000000"/>
              </a:solidFill>
              <a:miter lim="800000"/>
              <a:headEnd/>
              <a:tailEnd/>
            </a:ln>
          </p:spPr>
          <p:txBody>
            <a:bodyPr/>
            <a:lstStyle/>
            <a:p>
              <a:endParaRPr lang="zh-CN" altLang="en-US"/>
            </a:p>
          </p:txBody>
        </p:sp>
        <p:sp>
          <p:nvSpPr>
            <p:cNvPr id="19480" name="Line 23"/>
            <p:cNvSpPr>
              <a:spLocks noChangeShapeType="1"/>
            </p:cNvSpPr>
            <p:nvPr/>
          </p:nvSpPr>
          <p:spPr bwMode="auto">
            <a:xfrm>
              <a:off x="528" y="3618"/>
              <a:ext cx="4704" cy="1"/>
            </a:xfrm>
            <a:prstGeom prst="line">
              <a:avLst/>
            </a:prstGeom>
            <a:noFill/>
            <a:ln w="28440">
              <a:solidFill>
                <a:srgbClr val="000000"/>
              </a:solidFill>
              <a:miter lim="800000"/>
              <a:headEnd/>
              <a:tailEnd/>
            </a:ln>
          </p:spPr>
          <p:txBody>
            <a:bodyPr/>
            <a:lstStyle/>
            <a:p>
              <a:endParaRPr lang="zh-CN" altLang="en-US"/>
            </a:p>
          </p:txBody>
        </p:sp>
        <p:sp>
          <p:nvSpPr>
            <p:cNvPr id="19481" name="Line 24"/>
            <p:cNvSpPr>
              <a:spLocks noChangeShapeType="1"/>
            </p:cNvSpPr>
            <p:nvPr/>
          </p:nvSpPr>
          <p:spPr bwMode="auto">
            <a:xfrm>
              <a:off x="528" y="935"/>
              <a:ext cx="1" cy="2683"/>
            </a:xfrm>
            <a:prstGeom prst="line">
              <a:avLst/>
            </a:prstGeom>
            <a:noFill/>
            <a:ln w="28440">
              <a:solidFill>
                <a:srgbClr val="000000"/>
              </a:solidFill>
              <a:miter lim="800000"/>
              <a:headEnd/>
              <a:tailEnd/>
            </a:ln>
          </p:spPr>
          <p:txBody>
            <a:bodyPr/>
            <a:lstStyle/>
            <a:p>
              <a:endParaRPr lang="zh-CN" altLang="en-US"/>
            </a:p>
          </p:txBody>
        </p:sp>
        <p:sp>
          <p:nvSpPr>
            <p:cNvPr id="19482" name="Line 25"/>
            <p:cNvSpPr>
              <a:spLocks noChangeShapeType="1"/>
            </p:cNvSpPr>
            <p:nvPr/>
          </p:nvSpPr>
          <p:spPr bwMode="auto">
            <a:xfrm>
              <a:off x="1968" y="935"/>
              <a:ext cx="1" cy="2683"/>
            </a:xfrm>
            <a:prstGeom prst="line">
              <a:avLst/>
            </a:prstGeom>
            <a:noFill/>
            <a:ln w="12600">
              <a:solidFill>
                <a:srgbClr val="000000"/>
              </a:solidFill>
              <a:miter lim="800000"/>
              <a:headEnd/>
              <a:tailEnd/>
            </a:ln>
          </p:spPr>
          <p:txBody>
            <a:bodyPr/>
            <a:lstStyle/>
            <a:p>
              <a:endParaRPr lang="zh-CN" altLang="en-US"/>
            </a:p>
          </p:txBody>
        </p:sp>
        <p:sp>
          <p:nvSpPr>
            <p:cNvPr id="19483" name="Line 26"/>
            <p:cNvSpPr>
              <a:spLocks noChangeShapeType="1"/>
            </p:cNvSpPr>
            <p:nvPr/>
          </p:nvSpPr>
          <p:spPr bwMode="auto">
            <a:xfrm>
              <a:off x="5232" y="935"/>
              <a:ext cx="1" cy="2683"/>
            </a:xfrm>
            <a:prstGeom prst="line">
              <a:avLst/>
            </a:prstGeom>
            <a:noFill/>
            <a:ln w="28440">
              <a:solidFill>
                <a:srgbClr val="000000"/>
              </a:solidFill>
              <a:miter lim="800000"/>
              <a:headEnd/>
              <a:tailEnd/>
            </a:ln>
          </p:spPr>
          <p:txBody>
            <a:bodyPr/>
            <a:lstStyle/>
            <a:p>
              <a:endParaRPr lang="zh-CN" altLang="en-US"/>
            </a:p>
          </p:txBody>
        </p:sp>
        <p:sp>
          <p:nvSpPr>
            <p:cNvPr id="19484" name="Line 27"/>
            <p:cNvSpPr>
              <a:spLocks noChangeShapeType="1"/>
            </p:cNvSpPr>
            <p:nvPr/>
          </p:nvSpPr>
          <p:spPr bwMode="auto">
            <a:xfrm>
              <a:off x="528" y="2749"/>
              <a:ext cx="4704" cy="1"/>
            </a:xfrm>
            <a:prstGeom prst="line">
              <a:avLst/>
            </a:prstGeom>
            <a:noFill/>
            <a:ln w="12600">
              <a:solidFill>
                <a:srgbClr val="000000"/>
              </a:solidFill>
              <a:miter lim="800000"/>
              <a:headEnd/>
              <a:tailEnd/>
            </a:ln>
          </p:spPr>
          <p:txBody>
            <a:bodyPr/>
            <a:lstStyle/>
            <a:p>
              <a:endParaRPr lang="zh-CN" altLang="en-US"/>
            </a:p>
          </p:txBody>
        </p:sp>
        <p:sp>
          <p:nvSpPr>
            <p:cNvPr id="19485" name="Line 28"/>
            <p:cNvSpPr>
              <a:spLocks noChangeShapeType="1"/>
            </p:cNvSpPr>
            <p:nvPr/>
          </p:nvSpPr>
          <p:spPr bwMode="auto">
            <a:xfrm>
              <a:off x="528" y="3328"/>
              <a:ext cx="4704" cy="1"/>
            </a:xfrm>
            <a:prstGeom prst="line">
              <a:avLst/>
            </a:prstGeom>
            <a:noFill/>
            <a:ln w="12600">
              <a:solidFill>
                <a:srgbClr val="000000"/>
              </a:solidFill>
              <a:miter lim="800000"/>
              <a:headEnd/>
              <a:tailEnd/>
            </a:ln>
          </p:spPr>
          <p:txBody>
            <a:bodyPr/>
            <a:lstStyle/>
            <a:p>
              <a:endParaRPr lang="zh-CN" altLang="en-US"/>
            </a:p>
          </p:txBody>
        </p:sp>
        <p:sp>
          <p:nvSpPr>
            <p:cNvPr id="19486" name="Line 29"/>
            <p:cNvSpPr>
              <a:spLocks noChangeShapeType="1"/>
            </p:cNvSpPr>
            <p:nvPr/>
          </p:nvSpPr>
          <p:spPr bwMode="auto">
            <a:xfrm>
              <a:off x="528" y="3039"/>
              <a:ext cx="4704" cy="1"/>
            </a:xfrm>
            <a:prstGeom prst="line">
              <a:avLst/>
            </a:prstGeom>
            <a:noFill/>
            <a:ln w="12600">
              <a:solidFill>
                <a:srgbClr val="000000"/>
              </a:solidFill>
              <a:miter lim="800000"/>
              <a:headEnd/>
              <a:tailEnd/>
            </a:ln>
          </p:spPr>
          <p:txBody>
            <a:bodyPr/>
            <a:lstStyle/>
            <a:p>
              <a:endParaRPr lang="zh-CN" altLang="en-US"/>
            </a:p>
          </p:txBody>
        </p:sp>
        <p:sp>
          <p:nvSpPr>
            <p:cNvPr id="19487" name="Line 30"/>
            <p:cNvSpPr>
              <a:spLocks noChangeShapeType="1"/>
            </p:cNvSpPr>
            <p:nvPr/>
          </p:nvSpPr>
          <p:spPr bwMode="auto">
            <a:xfrm>
              <a:off x="528" y="2459"/>
              <a:ext cx="4704" cy="1"/>
            </a:xfrm>
            <a:prstGeom prst="line">
              <a:avLst/>
            </a:prstGeom>
            <a:noFill/>
            <a:ln w="12600">
              <a:solidFill>
                <a:srgbClr val="000000"/>
              </a:solidFill>
              <a:miter lim="800000"/>
              <a:headEnd/>
              <a:tailEnd/>
            </a:ln>
          </p:spPr>
          <p:txBody>
            <a:bodyPr/>
            <a:lstStyle/>
            <a:p>
              <a:endParaRPr lang="zh-CN" altLang="en-US"/>
            </a:p>
          </p:txBody>
        </p:sp>
        <p:sp>
          <p:nvSpPr>
            <p:cNvPr id="19488" name="Line 31"/>
            <p:cNvSpPr>
              <a:spLocks noChangeShapeType="1"/>
            </p:cNvSpPr>
            <p:nvPr/>
          </p:nvSpPr>
          <p:spPr bwMode="auto">
            <a:xfrm>
              <a:off x="528" y="2132"/>
              <a:ext cx="4704" cy="1"/>
            </a:xfrm>
            <a:prstGeom prst="line">
              <a:avLst/>
            </a:prstGeom>
            <a:noFill/>
            <a:ln w="12600">
              <a:solidFill>
                <a:srgbClr val="000000"/>
              </a:solidFill>
              <a:miter lim="800000"/>
              <a:headEnd/>
              <a:tailEnd/>
            </a:ln>
          </p:spPr>
          <p:txBody>
            <a:bodyPr/>
            <a:lstStyle/>
            <a:p>
              <a:endParaRPr lang="zh-CN" altLang="en-US"/>
            </a:p>
          </p:txBody>
        </p:sp>
        <p:sp>
          <p:nvSpPr>
            <p:cNvPr id="19489" name="Line 32"/>
            <p:cNvSpPr>
              <a:spLocks noChangeShapeType="1"/>
            </p:cNvSpPr>
            <p:nvPr/>
          </p:nvSpPr>
          <p:spPr bwMode="auto">
            <a:xfrm>
              <a:off x="528" y="1225"/>
              <a:ext cx="4704" cy="1"/>
            </a:xfrm>
            <a:prstGeom prst="line">
              <a:avLst/>
            </a:prstGeom>
            <a:noFill/>
            <a:ln w="12600">
              <a:solidFill>
                <a:srgbClr val="000000"/>
              </a:solidFill>
              <a:miter lim="800000"/>
              <a:headEnd/>
              <a:tailEnd/>
            </a:ln>
          </p:spPr>
          <p:txBody>
            <a:bodyPr/>
            <a:lstStyle/>
            <a:p>
              <a:endParaRPr lang="zh-CN" altLang="en-US"/>
            </a:p>
          </p:txBody>
        </p:sp>
        <p:sp>
          <p:nvSpPr>
            <p:cNvPr id="19490" name="Line 33"/>
            <p:cNvSpPr>
              <a:spLocks noChangeShapeType="1"/>
            </p:cNvSpPr>
            <p:nvPr/>
          </p:nvSpPr>
          <p:spPr bwMode="auto">
            <a:xfrm>
              <a:off x="528" y="1805"/>
              <a:ext cx="4704" cy="1"/>
            </a:xfrm>
            <a:prstGeom prst="line">
              <a:avLst/>
            </a:prstGeom>
            <a:noFill/>
            <a:ln w="12600">
              <a:solidFill>
                <a:srgbClr val="000000"/>
              </a:solidFill>
              <a:miter lim="800000"/>
              <a:headEnd/>
              <a:tailEnd/>
            </a:ln>
          </p:spPr>
          <p:txBody>
            <a:bodyPr/>
            <a:lstStyle/>
            <a:p>
              <a:endParaRPr lang="zh-CN" altLang="en-US"/>
            </a:p>
          </p:txBody>
        </p:sp>
        <p:sp>
          <p:nvSpPr>
            <p:cNvPr id="19491" name="Line 34"/>
            <p:cNvSpPr>
              <a:spLocks noChangeShapeType="1"/>
            </p:cNvSpPr>
            <p:nvPr/>
          </p:nvSpPr>
          <p:spPr bwMode="auto">
            <a:xfrm>
              <a:off x="528" y="1515"/>
              <a:ext cx="4704" cy="1"/>
            </a:xfrm>
            <a:prstGeom prst="line">
              <a:avLst/>
            </a:prstGeom>
            <a:noFill/>
            <a:ln w="12600">
              <a:solidFill>
                <a:srgbClr val="000000"/>
              </a:solidFill>
              <a:miter lim="800000"/>
              <a:headEnd/>
              <a:tailEnd/>
            </a:ln>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20483" name="Text Box 2"/>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b="1">
                <a:solidFill>
                  <a:srgbClr val="000000"/>
                </a:solidFill>
                <a:latin typeface="微软雅黑" pitchFamily="34" charset="-122"/>
                <a:ea typeface="微软雅黑" pitchFamily="34" charset="-122"/>
              </a:rPr>
              <a:t>下载内核</a:t>
            </a:r>
          </a:p>
          <a:p>
            <a:pPr marL="741363" lvl="1" indent="-284163" defTabSz="449263">
              <a:lnSpc>
                <a:spcPct val="20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a:solidFill>
                  <a:srgbClr val="B292CA"/>
                </a:solidFill>
                <a:latin typeface="Times New Roman" pitchFamily="18" charset="0"/>
                <a:hlinkClick r:id="rId3"/>
              </a:rPr>
              <a:t>http://kernel.org</a:t>
            </a:r>
          </a:p>
          <a:p>
            <a:pPr marL="741363" lvl="1" indent="-284163" defTabSz="449263">
              <a:lnSpc>
                <a:spcPct val="20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a:solidFill>
                  <a:srgbClr val="464653"/>
                </a:solidFill>
                <a:latin typeface="Times New Roman" pitchFamily="18" charset="0"/>
              </a:rPr>
              <a:t>wget </a:t>
            </a:r>
            <a:r>
              <a:rPr lang="en-US" altLang="zh-CN" sz="2000">
                <a:solidFill>
                  <a:srgbClr val="B292CA"/>
                </a:solidFill>
                <a:latin typeface="Times New Roman" pitchFamily="18" charset="0"/>
                <a:hlinkClick r:id="rId4"/>
              </a:rPr>
              <a:t>http://kernel.org/pub/linux/kernel/</a:t>
            </a:r>
            <a:r>
              <a:rPr lang="en-US" altLang="zh-CN" sz="2000">
                <a:solidFill>
                  <a:srgbClr val="464653"/>
                </a:solidFill>
                <a:latin typeface="Times New Roman" pitchFamily="18" charset="0"/>
              </a:rPr>
              <a:t>...</a:t>
            </a:r>
          </a:p>
          <a:p>
            <a:pPr marL="741363" lvl="1" indent="-284163" defTabSz="449263">
              <a:lnSpc>
                <a:spcPct val="20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a:solidFill>
                  <a:srgbClr val="464653"/>
                </a:solidFill>
                <a:latin typeface="Times New Roman" pitchFamily="18" charset="0"/>
              </a:rPr>
              <a:t>wget </a:t>
            </a:r>
            <a:r>
              <a:rPr lang="en-US" altLang="zh-CN" sz="2000">
                <a:solidFill>
                  <a:srgbClr val="B292CA"/>
                </a:solidFill>
                <a:latin typeface="Times New Roman" pitchFamily="18" charset="0"/>
                <a:hlinkClick r:id="rId5"/>
              </a:rPr>
              <a:t>http://kernel.org/.../.../linux-*.bz2.sign</a:t>
            </a:r>
          </a:p>
          <a:p>
            <a:pPr marL="741363" lvl="1" indent="-284163" defTabSz="449263">
              <a:lnSpc>
                <a:spcPct val="20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a:solidFill>
                  <a:srgbClr val="464653"/>
                </a:solidFill>
                <a:latin typeface="Times New Roman" pitchFamily="18" charset="0"/>
              </a:rPr>
              <a:t>gpg –verify linux-2.xx.tar.bz2.sign</a:t>
            </a:r>
          </a:p>
          <a:p>
            <a:pPr marL="741363" lvl="1" indent="-284163" defTabSz="449263">
              <a:lnSpc>
                <a:spcPct val="20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a:solidFill>
                  <a:srgbClr val="464653"/>
                </a:solidFill>
                <a:latin typeface="Times New Roman" pitchFamily="18" charset="0"/>
              </a:rPr>
              <a:t>tar xvf  linux-2.xx.tar.bz2</a:t>
            </a:r>
          </a:p>
          <a:p>
            <a:pPr marL="271463" indent="-271463" defTabSz="449263">
              <a:spcBef>
                <a:spcPts val="600"/>
              </a:spcBef>
              <a:buClr>
                <a:srgbClr val="727CA3"/>
              </a:buClr>
              <a:buSzPct val="76000"/>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400">
              <a:solidFill>
                <a:srgbClr val="000000"/>
              </a:solidFill>
              <a:latin typeface="Times New Roman" pitchFamily="18" charset="0"/>
            </a:endParaRPr>
          </a:p>
          <a:p>
            <a:pPr marL="271463" indent="-271463" defTabSz="449263">
              <a:spcBef>
                <a:spcPts val="600"/>
              </a:spcBef>
              <a:buClr>
                <a:srgbClr val="727CA3"/>
              </a:buClr>
              <a:buSzPct val="76000"/>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400">
              <a:solidFill>
                <a:srgbClr val="000000"/>
              </a:solidFill>
              <a:latin typeface="Times New Roman" pitchFamily="18" charset="0"/>
            </a:endParaRPr>
          </a:p>
        </p:txBody>
      </p:sp>
      <p:sp>
        <p:nvSpPr>
          <p:cNvPr id="20484"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ea typeface="微软雅黑" pitchFamily="34" charset="-122"/>
              </a:rPr>
              <a:t>内核配置与编译</a:t>
            </a:r>
            <a:r>
              <a:rPr lang="en-US" altLang="zh-CN" sz="3200" b="1">
                <a:solidFill>
                  <a:srgbClr val="000000"/>
                </a:solidFill>
                <a:ea typeface="微软雅黑" pitchFamily="34" charset="-122"/>
              </a:rPr>
              <a:t>(1)</a:t>
            </a:r>
            <a:r>
              <a:rPr lang="ar-SA" altLang="zh-CN" sz="3200" b="1">
                <a:solidFill>
                  <a:srgbClr val="000000"/>
                </a:solidFill>
                <a:ea typeface="微软雅黑" pitchFamily="34" charset="-122"/>
                <a:cs typeface="Arial" charset="0"/>
              </a:rPr>
              <a:t>‏</a:t>
            </a:r>
            <a:endParaRPr lang="en-US" altLang="zh-CN" sz="3200" b="1">
              <a:solidFill>
                <a:srgbClr val="000000"/>
              </a:solidFill>
              <a:ea typeface="微软雅黑" pitchFamily="34"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ea typeface="微软雅黑" pitchFamily="34" charset="-122"/>
              </a:rPr>
              <a:t>内核配置与编译</a:t>
            </a:r>
            <a:r>
              <a:rPr lang="en-US" altLang="zh-CN" b="1" smtClean="0">
                <a:solidFill>
                  <a:srgbClr val="000000"/>
                </a:solidFill>
                <a:ea typeface="微软雅黑" pitchFamily="34" charset="-122"/>
              </a:rPr>
              <a:t>(2)</a:t>
            </a:r>
            <a:r>
              <a:rPr lang="ar-SA" altLang="zh-CN" b="1" smtClean="0">
                <a:solidFill>
                  <a:srgbClr val="000000"/>
                </a:solidFill>
                <a:ea typeface="微软雅黑" pitchFamily="34" charset="-122"/>
                <a:cs typeface="Arial" charset="0"/>
              </a:rPr>
              <a:t>‏</a:t>
            </a:r>
            <a:endParaRPr lang="en-US" altLang="zh-CN" b="1" smtClean="0">
              <a:solidFill>
                <a:srgbClr val="000000"/>
              </a:solidFill>
              <a:ea typeface="微软雅黑" pitchFamily="34" charset="-122"/>
            </a:endParaRPr>
          </a:p>
        </p:txBody>
      </p:sp>
      <p:sp>
        <p:nvSpPr>
          <p:cNvPr id="21508" name="Rectangle 3"/>
          <p:cNvSpPr>
            <a:spLocks noGrp="1"/>
          </p:cNvSpPr>
          <p:nvPr>
            <p:ph idx="1"/>
          </p:nvPr>
        </p:nvSpPr>
        <p:spPr>
          <a:xfrm>
            <a:off x="457200" y="1219200"/>
            <a:ext cx="8229600" cy="6692900"/>
          </a:xfrm>
        </p:spPr>
        <p:txBody>
          <a:bodyPr lIns="90000" tIns="46800" rIns="90000" bIns="46800"/>
          <a:lstStyle/>
          <a:p>
            <a:pPr marL="271463" indent="-2714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smtClean="0">
                <a:ea typeface="微软雅黑" pitchFamily="34" charset="-122"/>
              </a:rPr>
              <a:t>使用补丁升级</a:t>
            </a: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如果你有一个版本可以到</a:t>
            </a:r>
            <a:r>
              <a:rPr lang="en-US" altLang="zh-CN" sz="1800" smtClean="0"/>
              <a:t>kernel.org</a:t>
            </a:r>
            <a:r>
              <a:rPr lang="en-US" sz="1800" smtClean="0"/>
              <a:t>下载相应的升级补丁</a:t>
            </a:r>
          </a:p>
          <a:p>
            <a:pPr marL="820738"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smtClean="0"/>
              <a:t>如果想从</a:t>
            </a:r>
            <a:r>
              <a:rPr lang="en-US" altLang="zh-CN" sz="1600" smtClean="0"/>
              <a:t>2.4.26 </a:t>
            </a:r>
            <a:r>
              <a:rPr lang="en-US" sz="1600" smtClean="0"/>
              <a:t>升级到 </a:t>
            </a:r>
            <a:r>
              <a:rPr lang="en-US" altLang="zh-CN" sz="1600" smtClean="0"/>
              <a:t>2.4.27 </a:t>
            </a:r>
            <a:r>
              <a:rPr lang="en-US" sz="1600" smtClean="0"/>
              <a:t>则可以</a:t>
            </a:r>
          </a:p>
          <a:p>
            <a:pPr marL="1095375" lvl="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wget -c ftp://ftp.kernel.org/pub/linux/kernel/v2.4/patch-2.4.27.bz2</a:t>
            </a:r>
          </a:p>
          <a:p>
            <a:pPr marL="1095375" lvl="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wget ftp://ftp.kernel.org/pub/linux/kernel/v2.4/patch-2.4.27.bz2.sign</a:t>
            </a:r>
          </a:p>
          <a:p>
            <a:pPr marL="820738"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smtClean="0"/>
              <a:t>如果想从 </a:t>
            </a:r>
            <a:r>
              <a:rPr lang="en-US" altLang="zh-CN" sz="1600" smtClean="0">
                <a:latin typeface="Arial Narrow" pitchFamily="34" charset="0"/>
              </a:rPr>
              <a:t>2.6.11 </a:t>
            </a:r>
            <a:r>
              <a:rPr lang="en-US" sz="1600" smtClean="0">
                <a:latin typeface="Arial Narrow" pitchFamily="34" charset="0"/>
              </a:rPr>
              <a:t>升级到  </a:t>
            </a:r>
            <a:r>
              <a:rPr lang="en-US" altLang="zh-CN" sz="1600" smtClean="0">
                <a:latin typeface="Arial Narrow" pitchFamily="34" charset="0"/>
              </a:rPr>
              <a:t>2.6.11.12 </a:t>
            </a:r>
            <a:r>
              <a:rPr lang="en-US" sz="1600" smtClean="0"/>
              <a:t>则可以</a:t>
            </a:r>
          </a:p>
          <a:p>
            <a:pPr marL="1095375" lvl="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wget http://www.kernel.org/pub/linux/kernel/v2.6/patch-2.6.11.12.bz2</a:t>
            </a:r>
          </a:p>
          <a:p>
            <a:pPr marL="1095375" lvl="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wget http://www.kernel.org/pub/linux/kernel/v2.6/patch-2.6.11.12.bz2.sign</a:t>
            </a: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确认下载的补丁是否正确</a:t>
            </a:r>
          </a:p>
          <a:p>
            <a:pPr marL="820738"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gpg </a:t>
            </a:r>
            <a:r>
              <a:rPr lang="en-US" altLang="zh-CN" sz="1800" smtClean="0">
                <a:solidFill>
                  <a:srgbClr val="6B5680"/>
                </a:solidFill>
                <a:latin typeface="Arial" charset="0"/>
              </a:rPr>
              <a:t>–</a:t>
            </a:r>
            <a:r>
              <a:rPr lang="en-US" altLang="zh-CN" sz="1800" smtClean="0">
                <a:solidFill>
                  <a:srgbClr val="6B5680"/>
                </a:solidFill>
                <a:latin typeface="Arial Narrow" pitchFamily="34" charset="0"/>
              </a:rPr>
              <a:t>verify patch-2.4.27.bz2.sign</a:t>
            </a: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smtClean="0"/>
              <a:t>为内核代码打补丁</a:t>
            </a:r>
          </a:p>
          <a:p>
            <a:pPr marL="820738"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9FB8CD"/>
                </a:solidFill>
                <a:latin typeface="Arial Narrow" pitchFamily="34" charset="0"/>
              </a:rPr>
              <a:t> </a:t>
            </a:r>
            <a:r>
              <a:rPr lang="en-US" altLang="zh-CN" sz="1800" smtClean="0">
                <a:solidFill>
                  <a:srgbClr val="6B5680"/>
                </a:solidFill>
                <a:latin typeface="Arial Narrow" pitchFamily="34" charset="0"/>
              </a:rPr>
              <a:t>cd linux2.4.26/</a:t>
            </a:r>
          </a:p>
          <a:p>
            <a:pPr marL="820738"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bzcat ../patch-2.4.27.bz2 | patch -p1</a:t>
            </a:r>
          </a:p>
          <a:p>
            <a:pPr marL="820738"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 cd ..</a:t>
            </a:r>
          </a:p>
          <a:p>
            <a:pPr marL="820738" lvl="2"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smtClean="0">
                <a:solidFill>
                  <a:srgbClr val="6B5680"/>
                </a:solidFill>
                <a:latin typeface="Arial Narrow" pitchFamily="34" charset="0"/>
              </a:rPr>
              <a:t>mv linux-2.4.26 linux-2.4.27</a:t>
            </a:r>
          </a:p>
          <a:p>
            <a:pPr marL="546100" lvl="1" defTabSz="449263" eaLnBrk="1" hangingPunct="1">
              <a:lnSpc>
                <a:spcPct val="9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smtClean="0">
              <a:solidFill>
                <a:srgbClr val="6B5680"/>
              </a:solidFill>
              <a:latin typeface="Arial Narrow" pitchFamily="34" charset="0"/>
            </a:endParaRPr>
          </a:p>
        </p:txBody>
      </p:sp>
      <p:sp>
        <p:nvSpPr>
          <p:cNvPr id="2150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ea typeface="微软雅黑" pitchFamily="34" charset="-122"/>
              </a:rPr>
              <a:t>内核配置与编译</a:t>
            </a:r>
            <a:r>
              <a:rPr lang="en-US" altLang="zh-CN" b="1" smtClean="0">
                <a:solidFill>
                  <a:srgbClr val="000000"/>
                </a:solidFill>
                <a:ea typeface="微软雅黑" pitchFamily="34" charset="-122"/>
              </a:rPr>
              <a:t>(3)</a:t>
            </a:r>
            <a:r>
              <a:rPr lang="ar-SA" altLang="zh-CN" b="1" smtClean="0">
                <a:solidFill>
                  <a:srgbClr val="000000"/>
                </a:solidFill>
                <a:ea typeface="微软雅黑" pitchFamily="34" charset="-122"/>
                <a:cs typeface="Arial" charset="0"/>
              </a:rPr>
              <a:t>‏</a:t>
            </a:r>
            <a:endParaRPr lang="en-US" altLang="zh-CN" b="1" smtClean="0">
              <a:solidFill>
                <a:srgbClr val="000000"/>
              </a:solidFill>
              <a:ea typeface="微软雅黑" pitchFamily="34" charset="-122"/>
            </a:endParaRPr>
          </a:p>
        </p:txBody>
      </p:sp>
      <p:sp>
        <p:nvSpPr>
          <p:cNvPr id="22532"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我们配置和编译内核主要关心两类文件</a:t>
            </a:r>
            <a:endParaRPr lang="en-US"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顶层</a:t>
            </a:r>
            <a:r>
              <a:rPr lang="en-US" dirty="0" smtClean="0"/>
              <a:t> </a:t>
            </a:r>
            <a:r>
              <a:rPr lang="en-US" altLang="zh-CN" dirty="0" err="1" smtClean="0"/>
              <a:t>Makefile</a:t>
            </a:r>
            <a:r>
              <a:rPr lang="en-US" altLang="zh-CN" dirty="0" smtClean="0"/>
              <a:t> </a:t>
            </a:r>
            <a:r>
              <a:rPr lang="en-US" dirty="0" err="1" smtClean="0"/>
              <a:t>和各层目录下</a:t>
            </a:r>
            <a:r>
              <a:rPr lang="en-US" dirty="0" smtClean="0"/>
              <a:t> </a:t>
            </a:r>
            <a:r>
              <a:rPr lang="en-US" altLang="zh-CN" dirty="0" err="1" smtClean="0"/>
              <a:t>Makefile</a:t>
            </a:r>
            <a:r>
              <a:rPr lang="en-US" altLang="zh-CN" dirty="0" smtClean="0"/>
              <a:t> </a:t>
            </a:r>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err="1" smtClean="0"/>
              <a:t>Kconfig</a:t>
            </a:r>
            <a:endParaRPr lang="en-US" altLang="zh-CN"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相关文档见：</a:t>
            </a:r>
            <a:r>
              <a:rPr lang="en-US" altLang="zh-CN" dirty="0" err="1" smtClean="0"/>
              <a:t>Documentation</a:t>
            </a:r>
            <a:r>
              <a:rPr lang="en-US" altLang="zh-CN" dirty="0" smtClean="0"/>
              <a:t>\</a:t>
            </a:r>
            <a:r>
              <a:rPr lang="en-US" altLang="zh-CN" dirty="0" err="1" smtClean="0"/>
              <a:t>kbuild</a:t>
            </a:r>
            <a:endParaRPr lang="en-US" altLang="zh-CN"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kconfig-language.txt  </a:t>
            </a:r>
            <a:r>
              <a:rPr lang="en-US" altLang="zh-CN" dirty="0" err="1" smtClean="0"/>
              <a:t>Kconfig</a:t>
            </a:r>
            <a:r>
              <a:rPr lang="en-US" altLang="zh-CN" dirty="0" smtClean="0"/>
              <a:t> </a:t>
            </a:r>
            <a:r>
              <a:rPr lang="en-US" dirty="0" err="1" smtClean="0"/>
              <a:t>语法</a:t>
            </a:r>
            <a:endParaRPr lang="en-US"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makefiles.txt  </a:t>
            </a:r>
            <a:r>
              <a:rPr lang="en-US" altLang="zh-CN" dirty="0" err="1" smtClean="0"/>
              <a:t>Linux</a:t>
            </a:r>
            <a:r>
              <a:rPr lang="en-US" dirty="0" err="1" smtClean="0"/>
              <a:t>内核</a:t>
            </a:r>
            <a:r>
              <a:rPr lang="en-US" altLang="zh-CN" dirty="0" err="1" smtClean="0"/>
              <a:t>Makefiles</a:t>
            </a:r>
            <a:r>
              <a:rPr lang="en-US" dirty="0" err="1" smtClean="0"/>
              <a:t>文档</a:t>
            </a:r>
            <a:endParaRPr lang="en-US"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modules.txt </a:t>
            </a:r>
            <a:r>
              <a:rPr lang="en-US" dirty="0" err="1" smtClean="0"/>
              <a:t>如何编译和安装模块</a:t>
            </a:r>
            <a:endParaRPr lang="en-US" dirty="0" smtClean="0"/>
          </a:p>
        </p:txBody>
      </p:sp>
      <p:sp>
        <p:nvSpPr>
          <p:cNvPr id="2253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ea typeface="微软雅黑" pitchFamily="34" charset="-122"/>
              </a:rPr>
              <a:t>内核配置步骤</a:t>
            </a:r>
          </a:p>
        </p:txBody>
      </p:sp>
      <p:sp>
        <p:nvSpPr>
          <p:cNvPr id="23556" name="Rectangle 3"/>
          <p:cNvSpPr>
            <a:spLocks noGrp="1"/>
          </p:cNvSpPr>
          <p:nvPr>
            <p:ph idx="1"/>
          </p:nvPr>
        </p:nvSpPr>
        <p:spPr>
          <a:xfrm>
            <a:off x="457200" y="1219200"/>
            <a:ext cx="8472488" cy="5030788"/>
          </a:xfrm>
        </p:spPr>
        <p:txBody>
          <a:bodyPr lIns="90000" tIns="46800" rIns="90000" bIns="46800"/>
          <a:lstStyle/>
          <a:p>
            <a:pPr marL="271463" indent="-2714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t>1</a:t>
            </a:r>
            <a:r>
              <a:rPr lang="en-US" sz="2400" dirty="0" smtClean="0"/>
              <a:t>、</a:t>
            </a:r>
            <a:r>
              <a:rPr lang="en-US" altLang="zh-CN" sz="2400" dirty="0" smtClean="0"/>
              <a:t>make </a:t>
            </a:r>
            <a:r>
              <a:rPr lang="en-US" altLang="zh-CN" sz="2400" dirty="0" err="1" smtClean="0"/>
              <a:t>mrproper</a:t>
            </a:r>
            <a:endParaRPr lang="en-US" altLang="zh-CN" sz="2400" dirty="0" smtClean="0"/>
          </a:p>
          <a:p>
            <a:pPr marL="271463" indent="-2714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t>2</a:t>
            </a:r>
            <a:r>
              <a:rPr lang="en-US" sz="2400" dirty="0" smtClean="0"/>
              <a:t>、选择一个和开发板</a:t>
            </a:r>
            <a:r>
              <a:rPr lang="zh-CN" altLang="en-US" sz="2400" dirty="0" smtClean="0"/>
              <a:t>接近</a:t>
            </a:r>
            <a:r>
              <a:rPr lang="en-US" sz="2400" dirty="0" smtClean="0"/>
              <a:t>的</a:t>
            </a:r>
            <a:r>
              <a:rPr lang="zh-CN" altLang="en-US" sz="2400" dirty="0" smtClean="0"/>
              <a:t>缺省</a:t>
            </a:r>
            <a:r>
              <a:rPr lang="en-US" sz="2400" dirty="0" err="1" smtClean="0"/>
              <a:t>配置</a:t>
            </a:r>
            <a:endParaRPr lang="en-US" sz="2400" dirty="0" smtClean="0"/>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solidFill>
                  <a:schemeClr val="tx1"/>
                </a:solidFill>
              </a:rPr>
              <a:t>如：</a:t>
            </a:r>
            <a:r>
              <a:rPr lang="en-US" altLang="zh-CN" sz="2000" dirty="0" err="1" smtClean="0">
                <a:solidFill>
                  <a:schemeClr val="tx1"/>
                </a:solidFill>
              </a:rPr>
              <a:t>arch</a:t>
            </a:r>
            <a:r>
              <a:rPr lang="en-US" altLang="zh-CN" sz="2000" dirty="0" smtClean="0">
                <a:solidFill>
                  <a:schemeClr val="tx1"/>
                </a:solidFill>
              </a:rPr>
              <a:t>/arm/</a:t>
            </a:r>
            <a:r>
              <a:rPr lang="en-US" altLang="zh-CN" sz="2000" dirty="0" err="1" smtClean="0">
                <a:solidFill>
                  <a:schemeClr val="tx1"/>
                </a:solidFill>
              </a:rPr>
              <a:t>configs</a:t>
            </a:r>
            <a:r>
              <a:rPr lang="en-US" altLang="zh-CN" sz="2000" dirty="0" smtClean="0">
                <a:solidFill>
                  <a:schemeClr val="tx1"/>
                </a:solidFill>
              </a:rPr>
              <a:t>/</a:t>
            </a:r>
            <a:r>
              <a:rPr lang="en-US" altLang="zh-CN" sz="2000" dirty="0" err="1" smtClean="0">
                <a:solidFill>
                  <a:schemeClr val="tx1"/>
                </a:solidFill>
              </a:rPr>
              <a:t>exynos_defconfig</a:t>
            </a:r>
            <a:endParaRPr lang="en-US" altLang="zh-CN" sz="2000" dirty="0" smtClean="0">
              <a:solidFill>
                <a:schemeClr val="tx1"/>
              </a:solidFill>
            </a:endParaRP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solidFill>
                  <a:schemeClr val="tx1"/>
                </a:solidFill>
              </a:rPr>
              <a:t>cp  </a:t>
            </a:r>
            <a:r>
              <a:rPr lang="en-US" altLang="zh-CN" sz="2000" dirty="0" smtClean="0">
                <a:solidFill>
                  <a:schemeClr val="tx1"/>
                </a:solidFill>
              </a:rPr>
              <a:t>arch/arm/</a:t>
            </a:r>
            <a:r>
              <a:rPr lang="en-US" altLang="zh-CN" sz="2000" dirty="0" err="1" smtClean="0">
                <a:solidFill>
                  <a:schemeClr val="tx1"/>
                </a:solidFill>
              </a:rPr>
              <a:t>configs</a:t>
            </a:r>
            <a:r>
              <a:rPr lang="en-US" altLang="zh-CN" sz="2000" dirty="0" smtClean="0">
                <a:solidFill>
                  <a:schemeClr val="tx1"/>
                </a:solidFill>
              </a:rPr>
              <a:t>/</a:t>
            </a:r>
            <a:r>
              <a:rPr lang="en-US" altLang="zh-CN" sz="2000" dirty="0" err="1">
                <a:solidFill>
                  <a:schemeClr val="tx1"/>
                </a:solidFill>
              </a:rPr>
              <a:t>exynos</a:t>
            </a:r>
            <a:r>
              <a:rPr lang="en-US" altLang="zh-CN" sz="2000" dirty="0" err="1" smtClean="0">
                <a:solidFill>
                  <a:schemeClr val="tx1"/>
                </a:solidFill>
              </a:rPr>
              <a:t>_defconfig</a:t>
            </a:r>
            <a:r>
              <a:rPr lang="en-US" altLang="zh-CN" sz="2000" dirty="0" smtClean="0">
                <a:solidFill>
                  <a:schemeClr val="tx1"/>
                </a:solidFill>
              </a:rPr>
              <a:t>  </a:t>
            </a:r>
            <a:r>
              <a:rPr lang="en-US" altLang="zh-CN" sz="2000" dirty="0" smtClean="0">
                <a:solidFill>
                  <a:schemeClr val="tx1"/>
                </a:solidFill>
              </a:rPr>
              <a:t>.</a:t>
            </a:r>
            <a:r>
              <a:rPr lang="en-US" altLang="zh-CN" sz="2000" dirty="0" err="1" smtClean="0">
                <a:solidFill>
                  <a:schemeClr val="tx1"/>
                </a:solidFill>
              </a:rPr>
              <a:t>config</a:t>
            </a:r>
            <a:endParaRPr lang="en-US" altLang="zh-CN" sz="2000" dirty="0" smtClean="0">
              <a:solidFill>
                <a:schemeClr val="tx1"/>
              </a:solidFill>
            </a:endParaRPr>
          </a:p>
          <a:p>
            <a:pPr marL="271463" indent="-2714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t>3</a:t>
            </a:r>
            <a:r>
              <a:rPr lang="en-US" sz="2400" dirty="0" smtClean="0"/>
              <a:t>、修改 </a:t>
            </a:r>
            <a:r>
              <a:rPr lang="en-US" altLang="zh-CN" sz="2400" dirty="0" err="1" smtClean="0"/>
              <a:t>makefile</a:t>
            </a:r>
            <a:r>
              <a:rPr lang="en-US" altLang="zh-CN" sz="2400" dirty="0" smtClean="0"/>
              <a:t> </a:t>
            </a: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solidFill>
                  <a:schemeClr val="tx1"/>
                </a:solidFill>
              </a:rPr>
              <a:t>ARCH = arm</a:t>
            </a: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solidFill>
                  <a:schemeClr val="tx1"/>
                </a:solidFill>
              </a:rPr>
              <a:t>CROSS_COMPILE = arm-linux-</a:t>
            </a:r>
          </a:p>
          <a:p>
            <a:pPr marL="271463" indent="-2714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t>4</a:t>
            </a:r>
            <a:r>
              <a:rPr lang="en-US" sz="2400" dirty="0" smtClean="0"/>
              <a:t>、执行配置命令</a:t>
            </a: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t>make </a:t>
            </a:r>
            <a:r>
              <a:rPr lang="en-US" altLang="zh-CN" sz="2000" b="1" dirty="0" smtClean="0"/>
              <a:t>[</a:t>
            </a:r>
            <a:r>
              <a:rPr lang="en-US" altLang="zh-CN" sz="2000" b="1" dirty="0" err="1" smtClean="0"/>
              <a:t>menuconfig|config|xconfig</a:t>
            </a:r>
            <a:r>
              <a:rPr lang="en-US" altLang="zh-CN" sz="2000" b="1" dirty="0" smtClean="0"/>
              <a:t>| </a:t>
            </a:r>
            <a:r>
              <a:rPr lang="en-US" altLang="zh-CN" sz="2000" b="1" dirty="0" err="1" smtClean="0"/>
              <a:t>gconfig|oldconfig</a:t>
            </a:r>
            <a:r>
              <a:rPr lang="en-US" altLang="zh-CN" sz="2000" b="1" dirty="0" smtClean="0"/>
              <a:t>]</a:t>
            </a:r>
          </a:p>
          <a:p>
            <a:pPr marL="271463" indent="-2714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b="1" dirty="0" smtClean="0">
                <a:solidFill>
                  <a:srgbClr val="072DCF"/>
                </a:solidFill>
              </a:rPr>
              <a:t>3-4</a:t>
            </a:r>
            <a:r>
              <a:rPr lang="en-US" sz="2400" b="1" dirty="0" smtClean="0">
                <a:solidFill>
                  <a:srgbClr val="072DCF"/>
                </a:solidFill>
              </a:rPr>
              <a:t>可以</a:t>
            </a:r>
            <a:r>
              <a:rPr lang="zh-CN" altLang="en-US" sz="2400" b="1" dirty="0" smtClean="0">
                <a:solidFill>
                  <a:srgbClr val="072DCF"/>
                </a:solidFill>
              </a:rPr>
              <a:t>合并为以下命令</a:t>
            </a:r>
            <a:endParaRPr lang="en-US" sz="2400" b="1" dirty="0" smtClean="0">
              <a:solidFill>
                <a:srgbClr val="072DCF"/>
              </a:solidFill>
            </a:endParaRP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b="1" dirty="0" smtClean="0">
                <a:solidFill>
                  <a:srgbClr val="072DCF"/>
                </a:solidFill>
              </a:rPr>
              <a:t>make ARCH=arm CROSS_COMPILE=arm-linux- </a:t>
            </a:r>
            <a:r>
              <a:rPr lang="en-US" altLang="zh-CN" sz="2000" b="1" dirty="0" err="1" smtClean="0">
                <a:solidFill>
                  <a:srgbClr val="072DCF"/>
                </a:solidFill>
              </a:rPr>
              <a:t>menuconfig</a:t>
            </a:r>
            <a:endParaRPr lang="en-US" altLang="zh-CN" sz="2000" b="1" dirty="0" smtClean="0">
              <a:solidFill>
                <a:srgbClr val="072DCF"/>
              </a:solidFill>
            </a:endParaRPr>
          </a:p>
          <a:p>
            <a:pPr marL="271463" indent="-271463"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b="1" dirty="0" smtClean="0">
                <a:solidFill>
                  <a:srgbClr val="072DCF"/>
                </a:solidFill>
              </a:rPr>
              <a:t>2-4</a:t>
            </a:r>
            <a:r>
              <a:rPr lang="en-US" sz="2400" b="1" dirty="0" smtClean="0">
                <a:solidFill>
                  <a:srgbClr val="072DCF"/>
                </a:solidFill>
              </a:rPr>
              <a:t>可以合并为</a:t>
            </a:r>
            <a:r>
              <a:rPr lang="zh-CN" altLang="en-US" sz="2400" b="1" dirty="0" smtClean="0">
                <a:solidFill>
                  <a:srgbClr val="072DCF"/>
                </a:solidFill>
              </a:rPr>
              <a:t>以下命令</a:t>
            </a:r>
            <a:endParaRPr lang="en-US" sz="2400" b="1" dirty="0" smtClean="0">
              <a:solidFill>
                <a:srgbClr val="072DCF"/>
              </a:solidFill>
            </a:endParaRPr>
          </a:p>
          <a:p>
            <a:pPr marL="546100" lvl="1" defTabSz="449263"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b="1" dirty="0" smtClean="0">
                <a:solidFill>
                  <a:srgbClr val="072DCF"/>
                </a:solidFill>
              </a:rPr>
              <a:t>make ARCH=arm CROSS_COMPILE=arm-linux-  </a:t>
            </a:r>
            <a:r>
              <a:rPr lang="en-US" altLang="zh-CN" sz="2000" b="1" dirty="0" err="1">
                <a:solidFill>
                  <a:srgbClr val="072DCF"/>
                </a:solidFill>
              </a:rPr>
              <a:t>exynos</a:t>
            </a:r>
            <a:r>
              <a:rPr lang="en-US" altLang="zh-CN" sz="2000" b="1" dirty="0" err="1" smtClean="0">
                <a:solidFill>
                  <a:srgbClr val="072DCF"/>
                </a:solidFill>
              </a:rPr>
              <a:t>_defconfig</a:t>
            </a:r>
            <a:endParaRPr lang="en-US" altLang="zh-CN" sz="2000" b="1" dirty="0" smtClean="0">
              <a:solidFill>
                <a:srgbClr val="072DCF"/>
              </a:solidFill>
            </a:endParaRPr>
          </a:p>
        </p:txBody>
      </p:sp>
      <p:sp>
        <p:nvSpPr>
          <p:cNvPr id="2355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24579"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24580"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1">
                <a:solidFill>
                  <a:srgbClr val="000000"/>
                </a:solidFill>
                <a:latin typeface="微软雅黑" pitchFamily="34" charset="-122"/>
                <a:ea typeface="微软雅黑" pitchFamily="34" charset="-122"/>
              </a:rPr>
              <a:t>make xconfig </a:t>
            </a:r>
            <a:r>
              <a:rPr lang="en-US" sz="3200" b="1">
                <a:solidFill>
                  <a:srgbClr val="000000"/>
                </a:solidFill>
                <a:latin typeface="微软雅黑" pitchFamily="34" charset="-122"/>
                <a:ea typeface="微软雅黑" pitchFamily="34" charset="-122"/>
              </a:rPr>
              <a:t>界面</a:t>
            </a:r>
          </a:p>
        </p:txBody>
      </p:sp>
      <p:pic>
        <p:nvPicPr>
          <p:cNvPr id="24581" name="Picture 4"/>
          <p:cNvPicPr>
            <a:picLocks noChangeAspect="1" noChangeArrowheads="1"/>
          </p:cNvPicPr>
          <p:nvPr/>
        </p:nvPicPr>
        <p:blipFill>
          <a:blip r:embed="rId3"/>
          <a:srcRect/>
          <a:stretch>
            <a:fillRect/>
          </a:stretch>
        </p:blipFill>
        <p:spPr bwMode="auto">
          <a:xfrm>
            <a:off x="827088" y="1700213"/>
            <a:ext cx="7561262" cy="42687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7171" name="Text Box 2"/>
          <p:cNvSpPr txBox="1">
            <a:spLocks noChangeArrowheads="1"/>
          </p:cNvSpPr>
          <p:nvPr/>
        </p:nvSpPr>
        <p:spPr bwMode="auto">
          <a:xfrm>
            <a:off x="3124200" y="6381750"/>
            <a:ext cx="2895600" cy="476250"/>
          </a:xfrm>
          <a:prstGeom prst="rect">
            <a:avLst/>
          </a:prstGeom>
          <a:noFill/>
          <a:ln w="9525">
            <a:noFill/>
            <a:round/>
            <a:headEnd/>
            <a:tailEnd/>
          </a:ln>
        </p:spPr>
        <p:txBody>
          <a:bodyPr lIns="90000" tIns="46800" rIns="90000" bIns="46800"/>
          <a:lstStyle/>
          <a:p>
            <a:pPr algn="ctr" defTabSz="449263">
              <a:buClr>
                <a:srgbClr val="464653"/>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464653"/>
                </a:solidFill>
                <a:cs typeface="Arial" charset="0"/>
              </a:rPr>
              <a:t>www.embedu.org</a:t>
            </a:r>
          </a:p>
        </p:txBody>
      </p:sp>
      <p:sp>
        <p:nvSpPr>
          <p:cNvPr id="7172" name="Text Box 3"/>
          <p:cNvSpPr txBox="1">
            <a:spLocks noChangeArrowheads="1"/>
          </p:cNvSpPr>
          <p:nvPr/>
        </p:nvSpPr>
        <p:spPr bwMode="auto">
          <a:xfrm>
            <a:off x="609600" y="6381750"/>
            <a:ext cx="2133600" cy="476250"/>
          </a:xfrm>
          <a:prstGeom prst="rect">
            <a:avLst/>
          </a:prstGeom>
          <a:noFill/>
          <a:ln w="9525">
            <a:noFill/>
            <a:round/>
            <a:headEnd/>
            <a:tailEnd/>
          </a:ln>
        </p:spPr>
        <p:txBody>
          <a:bodyPr lIns="90000" tIns="46800" rIns="90000" bIns="46800"/>
          <a:lstStyle/>
          <a:p>
            <a:pPr defTabSz="449263">
              <a:buClr>
                <a:srgbClr val="464653"/>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AAC8EB0-1945-4E85-AAFE-31BD4251F071}" type="slidenum">
              <a:rPr lang="en-US" altLang="zh-CN" sz="1400">
                <a:solidFill>
                  <a:srgbClr val="464653"/>
                </a:solidFill>
                <a:cs typeface="Arial" charset="0"/>
              </a:rPr>
              <a:pPr defTabSz="449263">
                <a:buClr>
                  <a:srgbClr val="464653"/>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altLang="zh-CN" sz="1400">
              <a:solidFill>
                <a:srgbClr val="464653"/>
              </a:solidFill>
              <a:cs typeface="Arial" charset="0"/>
            </a:endParaRPr>
          </a:p>
        </p:txBody>
      </p:sp>
      <p:sp>
        <p:nvSpPr>
          <p:cNvPr id="1177604" name="Text Box 4"/>
          <p:cNvSpPr txBox="1">
            <a:spLocks noChangeArrowheads="1"/>
          </p:cNvSpPr>
          <p:nvPr/>
        </p:nvSpPr>
        <p:spPr bwMode="auto">
          <a:xfrm>
            <a:off x="457200" y="152400"/>
            <a:ext cx="8229600" cy="990600"/>
          </a:xfrm>
          <a:prstGeom prst="rect">
            <a:avLst/>
          </a:prstGeom>
          <a:noFill/>
          <a:ln>
            <a:noFill/>
          </a:ln>
          <a:effectLst/>
          <a:extLst/>
        </p:spPr>
        <p:txBody>
          <a:bodyPr anchor="ct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宋体" pitchFamily="2" charset="-122"/>
              </a:defRPr>
            </a:lvl9pPr>
          </a:lstStyle>
          <a:p>
            <a:pPr>
              <a:buClr>
                <a:srgbClr val="464653"/>
              </a:buClr>
              <a:buSzPct val="100000"/>
              <a:buFont typeface="Arial" charset="0"/>
              <a:buNone/>
              <a:defRPr/>
            </a:pPr>
            <a:r>
              <a:rPr lang="en-US" sz="3600" smtClean="0">
                <a:solidFill>
                  <a:srgbClr val="464653"/>
                </a:solidFill>
                <a:effectLst>
                  <a:outerShdw blurRad="38100" dist="38100" dir="2700000" algn="tl">
                    <a:srgbClr val="C0C0C0"/>
                  </a:outerShdw>
                </a:effectLst>
              </a:rPr>
              <a:t>版权</a:t>
            </a:r>
          </a:p>
        </p:txBody>
      </p:sp>
      <p:sp>
        <p:nvSpPr>
          <p:cNvPr id="7174" name="Text Box 5"/>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defTabSz="449263">
              <a:lnSpc>
                <a:spcPct val="13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solidFill>
                  <a:srgbClr val="000000"/>
                </a:solidFill>
                <a:latin typeface="Times New Roman" pitchFamily="18" charset="0"/>
                <a:cs typeface="Times New Roman" pitchFamily="18" charset="0"/>
              </a:rPr>
              <a:t>华清远见嵌入式培训中心版权所有；</a:t>
            </a:r>
          </a:p>
          <a:p>
            <a:pPr marL="271463" indent="-271463" defTabSz="449263">
              <a:lnSpc>
                <a:spcPct val="13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solidFill>
                  <a:srgbClr val="000000"/>
                </a:solidFill>
                <a:latin typeface="Times New Roman" pitchFamily="18" charset="0"/>
                <a:cs typeface="Times New Roman" pitchFamily="18" charset="0"/>
              </a:rPr>
              <a:t>未经华清远见明确许可，不能为任何目的以任何形式复制或传播此文档的任何部分；</a:t>
            </a:r>
          </a:p>
          <a:p>
            <a:pPr marL="271463" indent="-271463" defTabSz="449263">
              <a:lnSpc>
                <a:spcPct val="13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solidFill>
                  <a:srgbClr val="000000"/>
                </a:solidFill>
                <a:latin typeface="Times New Roman" pitchFamily="18" charset="0"/>
                <a:cs typeface="Times New Roman" pitchFamily="18" charset="0"/>
              </a:rPr>
              <a:t>本文档包含的信息如有更改，恕不另行通知；</a:t>
            </a:r>
          </a:p>
          <a:p>
            <a:pPr marL="271463" indent="-271463" defTabSz="449263">
              <a:lnSpc>
                <a:spcPct val="13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a:solidFill>
                  <a:srgbClr val="000000"/>
                </a:solidFill>
                <a:latin typeface="Times New Roman" pitchFamily="18" charset="0"/>
                <a:cs typeface="Times New Roman" pitchFamily="18" charset="0"/>
              </a:rPr>
              <a:t>保留所有权利。</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25603"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25604"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1">
                <a:solidFill>
                  <a:srgbClr val="000000"/>
                </a:solidFill>
                <a:latin typeface="微软雅黑" pitchFamily="34" charset="-122"/>
                <a:ea typeface="微软雅黑" pitchFamily="34" charset="-122"/>
              </a:rPr>
              <a:t>make menuconfig</a:t>
            </a:r>
            <a:r>
              <a:rPr lang="en-US" sz="3200" b="1">
                <a:solidFill>
                  <a:srgbClr val="000000"/>
                </a:solidFill>
                <a:latin typeface="微软雅黑" pitchFamily="34" charset="-122"/>
                <a:ea typeface="微软雅黑" pitchFamily="34" charset="-122"/>
              </a:rPr>
              <a:t>界面</a:t>
            </a:r>
          </a:p>
        </p:txBody>
      </p:sp>
      <p:pic>
        <p:nvPicPr>
          <p:cNvPr id="25605" name="Picture 4"/>
          <p:cNvPicPr>
            <a:picLocks noChangeAspect="1" noChangeArrowheads="1"/>
          </p:cNvPicPr>
          <p:nvPr/>
        </p:nvPicPr>
        <p:blipFill>
          <a:blip r:embed="rId3"/>
          <a:srcRect/>
          <a:stretch>
            <a:fillRect/>
          </a:stretch>
        </p:blipFill>
        <p:spPr bwMode="auto">
          <a:xfrm>
            <a:off x="1547813" y="1341438"/>
            <a:ext cx="5808662" cy="5251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26627"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26628"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代码成熟度</a:t>
            </a:r>
          </a:p>
        </p:txBody>
      </p:sp>
      <p:pic>
        <p:nvPicPr>
          <p:cNvPr id="26629" name="Picture 4"/>
          <p:cNvPicPr>
            <a:picLocks noChangeAspect="1" noChangeArrowheads="1"/>
          </p:cNvPicPr>
          <p:nvPr/>
        </p:nvPicPr>
        <p:blipFill>
          <a:blip r:embed="rId3"/>
          <a:srcRect/>
          <a:stretch>
            <a:fillRect/>
          </a:stretch>
        </p:blipFill>
        <p:spPr bwMode="auto">
          <a:xfrm>
            <a:off x="1546225" y="1341438"/>
            <a:ext cx="5808663" cy="5251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27651"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27652"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模块</a:t>
            </a:r>
          </a:p>
        </p:txBody>
      </p:sp>
      <p:pic>
        <p:nvPicPr>
          <p:cNvPr id="27653" name="Picture 4"/>
          <p:cNvPicPr>
            <a:picLocks noChangeAspect="1" noChangeArrowheads="1"/>
          </p:cNvPicPr>
          <p:nvPr/>
        </p:nvPicPr>
        <p:blipFill>
          <a:blip r:embed="rId3"/>
          <a:srcRect/>
          <a:stretch>
            <a:fillRect/>
          </a:stretch>
        </p:blipFill>
        <p:spPr bwMode="auto">
          <a:xfrm>
            <a:off x="1546225" y="1341438"/>
            <a:ext cx="5808663" cy="5251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28675"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28676"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可执行文件格式</a:t>
            </a:r>
          </a:p>
        </p:txBody>
      </p:sp>
      <p:pic>
        <p:nvPicPr>
          <p:cNvPr id="28677" name="Picture 4"/>
          <p:cNvPicPr>
            <a:picLocks noChangeAspect="1" noChangeArrowheads="1"/>
          </p:cNvPicPr>
          <p:nvPr/>
        </p:nvPicPr>
        <p:blipFill>
          <a:blip r:embed="rId3"/>
          <a:srcRect/>
          <a:stretch>
            <a:fillRect/>
          </a:stretch>
        </p:blipFill>
        <p:spPr bwMode="auto">
          <a:xfrm>
            <a:off x="1546225" y="1341438"/>
            <a:ext cx="5808663" cy="5251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29699"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29700"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设备驱动</a:t>
            </a:r>
          </a:p>
        </p:txBody>
      </p:sp>
      <p:pic>
        <p:nvPicPr>
          <p:cNvPr id="29701" name="Picture 4"/>
          <p:cNvPicPr>
            <a:picLocks noChangeAspect="1" noChangeArrowheads="1"/>
          </p:cNvPicPr>
          <p:nvPr/>
        </p:nvPicPr>
        <p:blipFill>
          <a:blip r:embed="rId3"/>
          <a:srcRect/>
          <a:stretch>
            <a:fillRect/>
          </a:stretch>
        </p:blipFill>
        <p:spPr bwMode="auto">
          <a:xfrm>
            <a:off x="1547813" y="1341438"/>
            <a:ext cx="5808662" cy="5251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30723"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30724"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文件系统</a:t>
            </a:r>
          </a:p>
        </p:txBody>
      </p:sp>
      <p:pic>
        <p:nvPicPr>
          <p:cNvPr id="30725" name="Picture 4"/>
          <p:cNvPicPr>
            <a:picLocks noChangeAspect="1" noChangeArrowheads="1"/>
          </p:cNvPicPr>
          <p:nvPr/>
        </p:nvPicPr>
        <p:blipFill>
          <a:blip r:embed="rId3"/>
          <a:srcRect/>
          <a:stretch>
            <a:fillRect/>
          </a:stretch>
        </p:blipFill>
        <p:spPr bwMode="auto">
          <a:xfrm>
            <a:off x="1547813" y="1341438"/>
            <a:ext cx="5808662" cy="5251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31747" name="Text Box 2"/>
          <p:cNvSpPr txBox="1">
            <a:spLocks noChangeArrowheads="1"/>
          </p:cNvSpPr>
          <p:nvPr/>
        </p:nvSpPr>
        <p:spPr bwMode="auto">
          <a:xfrm>
            <a:off x="457200" y="1219200"/>
            <a:ext cx="8229600" cy="4910138"/>
          </a:xfrm>
          <a:prstGeom prst="rect">
            <a:avLst/>
          </a:prstGeom>
          <a:noFill/>
          <a:ln w="9525">
            <a:noFill/>
            <a:round/>
            <a:headEnd/>
            <a:tailEnd/>
          </a:ln>
        </p:spPr>
        <p:txBody>
          <a:bodyPr wrap="none" anchor="ctr"/>
          <a:lstStyle/>
          <a:p>
            <a:endParaRPr lang="zh-CN" altLang="en-US"/>
          </a:p>
        </p:txBody>
      </p:sp>
      <p:sp>
        <p:nvSpPr>
          <p:cNvPr id="31748"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内核调试</a:t>
            </a:r>
          </a:p>
        </p:txBody>
      </p:sp>
      <p:pic>
        <p:nvPicPr>
          <p:cNvPr id="31749" name="Picture 4"/>
          <p:cNvPicPr>
            <a:picLocks noChangeAspect="1" noChangeArrowheads="1"/>
          </p:cNvPicPr>
          <p:nvPr/>
        </p:nvPicPr>
        <p:blipFill>
          <a:blip r:embed="rId3"/>
          <a:srcRect/>
          <a:stretch>
            <a:fillRect/>
          </a:stretch>
        </p:blipFill>
        <p:spPr bwMode="auto">
          <a:xfrm>
            <a:off x="1546225" y="1341438"/>
            <a:ext cx="5808663" cy="52514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Arial Narrow" pitchFamily="34" charset="0"/>
                <a:ea typeface="隶书" pitchFamily="49" charset="-122"/>
              </a:rPr>
              <a:t>General Setup</a:t>
            </a:r>
            <a:r>
              <a:rPr lang="en-US" altLang="zh-CN" b="1" smtClean="0">
                <a:solidFill>
                  <a:srgbClr val="000000"/>
                </a:solidFill>
                <a:latin typeface="Arial Narrow" pitchFamily="34" charset="0"/>
                <a:ea typeface="微软雅黑" pitchFamily="34" charset="-122"/>
              </a:rPr>
              <a:t>---</a:t>
            </a:r>
            <a:r>
              <a:rPr lang="en-US" b="1" smtClean="0">
                <a:solidFill>
                  <a:srgbClr val="000000"/>
                </a:solidFill>
                <a:latin typeface="Arial Narrow" pitchFamily="34" charset="0"/>
                <a:ea typeface="微软雅黑" pitchFamily="34" charset="-122"/>
              </a:rPr>
              <a:t>缺省命令行选项配置</a:t>
            </a:r>
          </a:p>
        </p:txBody>
      </p:sp>
      <p:sp>
        <p:nvSpPr>
          <p:cNvPr id="3277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pic>
        <p:nvPicPr>
          <p:cNvPr id="32772" name="Picture 3"/>
          <p:cNvPicPr>
            <a:picLocks noChangeAspect="1" noChangeArrowheads="1"/>
          </p:cNvPicPr>
          <p:nvPr/>
        </p:nvPicPr>
        <p:blipFill>
          <a:blip r:embed="rId3"/>
          <a:srcRect/>
          <a:stretch>
            <a:fillRect/>
          </a:stretch>
        </p:blipFill>
        <p:spPr bwMode="auto">
          <a:xfrm>
            <a:off x="838200" y="2101850"/>
            <a:ext cx="7315200" cy="4222750"/>
          </a:xfrm>
          <a:prstGeom prst="rect">
            <a:avLst/>
          </a:prstGeom>
          <a:noFill/>
          <a:ln w="9525">
            <a:noFill/>
            <a:round/>
            <a:headEnd/>
            <a:tailEnd/>
          </a:ln>
        </p:spPr>
      </p:pic>
      <p:sp>
        <p:nvSpPr>
          <p:cNvPr id="32773" name="Text Box 4"/>
          <p:cNvSpPr txBox="1">
            <a:spLocks noChangeArrowheads="1"/>
          </p:cNvSpPr>
          <p:nvPr/>
        </p:nvSpPr>
        <p:spPr bwMode="auto">
          <a:xfrm>
            <a:off x="4311650" y="5257800"/>
            <a:ext cx="3559175" cy="284163"/>
          </a:xfrm>
          <a:prstGeom prst="rect">
            <a:avLst/>
          </a:prstGeom>
          <a:solidFill>
            <a:srgbClr val="FFFFFF"/>
          </a:solidFill>
          <a:ln w="9360">
            <a:solidFill>
              <a:srgbClr val="000000"/>
            </a:solidFill>
            <a:miter lim="800000"/>
            <a:headEnd/>
            <a:tailEnd/>
          </a:ln>
        </p:spPr>
        <p:txBody>
          <a:bodyPr wrap="none" lIns="90000" tIns="46800" rIns="90000" bIns="46800">
            <a:spAutoFit/>
          </a:bodyPr>
          <a:lstStyle/>
          <a:p>
            <a:pPr defTabSz="449263">
              <a:buClr>
                <a:srgbClr val="FF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a:solidFill>
                  <a:srgbClr val="FF0000"/>
                </a:solidFill>
                <a:ea typeface="PMingLiU" pitchFamily="18" charset="-120"/>
              </a:rPr>
              <a:t>Specify NFS server if NFS root file system is used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latin typeface="Arial Narrow" pitchFamily="34" charset="0"/>
                <a:ea typeface="微软雅黑" pitchFamily="34" charset="-122"/>
              </a:rPr>
              <a:t>缺省命令行选项配置说明</a:t>
            </a:r>
          </a:p>
        </p:txBody>
      </p:sp>
      <p:sp>
        <p:nvSpPr>
          <p:cNvPr id="3379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33796" name="Text Box 3"/>
          <p:cNvSpPr txBox="1">
            <a:spLocks noChangeArrowheads="1"/>
          </p:cNvSpPr>
          <p:nvPr/>
        </p:nvSpPr>
        <p:spPr bwMode="auto">
          <a:xfrm>
            <a:off x="395288" y="3213100"/>
            <a:ext cx="8569325" cy="641350"/>
          </a:xfrm>
          <a:prstGeom prst="rect">
            <a:avLst/>
          </a:prstGeom>
          <a:noFill/>
          <a:ln w="9360">
            <a:solidFill>
              <a:srgbClr val="000000"/>
            </a:solidFill>
            <a:miter lim="800000"/>
            <a:headEnd/>
            <a:tailEnd/>
          </a:ln>
        </p:spPr>
        <p:txBody>
          <a:bodyPr lIns="90000" tIns="46800" rIns="90000" bIns="46800">
            <a:spAutoFit/>
          </a:bodyPr>
          <a:lstStyle/>
          <a:p>
            <a:pPr marL="341313" indent="-341313" defTabSz="449263">
              <a:spcBef>
                <a:spcPts val="400"/>
              </a:spcBef>
              <a:buClr>
                <a:srgbClr val="000000"/>
              </a:buClr>
              <a:buSzPct val="50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sz="1600" b="1">
                <a:solidFill>
                  <a:srgbClr val="000099"/>
                </a:solidFill>
                <a:latin typeface="Trebuchet MS" pitchFamily="34" charset="0"/>
              </a:rPr>
              <a:t>root=/dev/nfs rw nfsroot=192.168.1.100:/source/rootfs </a:t>
            </a:r>
          </a:p>
          <a:p>
            <a:pPr marL="341313" indent="-341313" defTabSz="449263">
              <a:spcBef>
                <a:spcPts val="400"/>
              </a:spcBef>
              <a:buClr>
                <a:srgbClr val="000000"/>
              </a:buClr>
              <a:buSzPct val="50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sz="1600" b="1">
                <a:solidFill>
                  <a:srgbClr val="000099"/>
                </a:solidFill>
                <a:latin typeface="Trebuchet MS" pitchFamily="34" charset="0"/>
              </a:rPr>
              <a:t>ip=192.168.1.200 init=/linuxrc console=ttySAC0,115200</a:t>
            </a:r>
          </a:p>
        </p:txBody>
      </p:sp>
      <p:sp>
        <p:nvSpPr>
          <p:cNvPr id="33797" name="AutoShape 4"/>
          <p:cNvSpPr>
            <a:spLocks/>
          </p:cNvSpPr>
          <p:nvPr/>
        </p:nvSpPr>
        <p:spPr bwMode="auto">
          <a:xfrm>
            <a:off x="2051050" y="1700213"/>
            <a:ext cx="3671888" cy="504825"/>
          </a:xfrm>
          <a:prstGeom prst="accentCallout1">
            <a:avLst>
              <a:gd name="adj1" fmla="val 22644"/>
              <a:gd name="adj2" fmla="val -2074"/>
              <a:gd name="adj3" fmla="val 286477"/>
              <a:gd name="adj4" fmla="val -16560"/>
            </a:avLst>
          </a:prstGeom>
          <a:noFill/>
          <a:ln w="9360">
            <a:solidFill>
              <a:srgbClr val="969696"/>
            </a:solidFill>
            <a:miter lim="800000"/>
            <a:headEnd/>
            <a:tailEnd/>
          </a:ln>
        </p:spPr>
        <p:txBody>
          <a:bodyPr lIns="0" tIns="0" rIns="0" bIns="0"/>
          <a:lstStyle/>
          <a:p>
            <a:pPr marL="341313" indent="-341313" defTabSz="449263">
              <a:spcBef>
                <a:spcPts val="350"/>
              </a:spcBef>
              <a:buClr>
                <a:srgbClr val="000000"/>
              </a:buClr>
              <a:buSzPct val="50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sz="1400">
                <a:solidFill>
                  <a:srgbClr val="FF3300"/>
                </a:solidFill>
                <a:latin typeface="Trebuchet MS" pitchFamily="34" charset="0"/>
              </a:rPr>
              <a:t>/dev/nfs is a virtual device which can specify  kernel to mount NFS root file system</a:t>
            </a:r>
          </a:p>
        </p:txBody>
      </p:sp>
      <p:sp>
        <p:nvSpPr>
          <p:cNvPr id="33798" name="AutoShape 5"/>
          <p:cNvSpPr>
            <a:spLocks/>
          </p:cNvSpPr>
          <p:nvPr/>
        </p:nvSpPr>
        <p:spPr bwMode="auto">
          <a:xfrm>
            <a:off x="2484438" y="2420938"/>
            <a:ext cx="1863725" cy="215900"/>
          </a:xfrm>
          <a:prstGeom prst="accentCallout1">
            <a:avLst>
              <a:gd name="adj1" fmla="val 52940"/>
              <a:gd name="adj2" fmla="val -4088"/>
              <a:gd name="adj3" fmla="val 327204"/>
              <a:gd name="adj4" fmla="val -25296"/>
            </a:avLst>
          </a:prstGeom>
          <a:noFill/>
          <a:ln w="9360">
            <a:solidFill>
              <a:srgbClr val="969696"/>
            </a:solidFill>
            <a:miter lim="800000"/>
            <a:headEnd/>
            <a:tailEnd/>
          </a:ln>
        </p:spPr>
        <p:txBody>
          <a:bodyPr lIns="0" tIns="0" rIns="0" bIns="0"/>
          <a:lstStyle/>
          <a:p>
            <a:pPr marL="341313" indent="-341313" defTabSz="449263">
              <a:spcBef>
                <a:spcPts val="350"/>
              </a:spcBef>
              <a:buClr>
                <a:srgbClr val="000000"/>
              </a:buClr>
              <a:buSzPct val="50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sz="1400">
                <a:solidFill>
                  <a:srgbClr val="FF3300"/>
                </a:solidFill>
                <a:latin typeface="Trebuchet MS" pitchFamily="34" charset="0"/>
              </a:rPr>
              <a:t>access privilege</a:t>
            </a:r>
          </a:p>
        </p:txBody>
      </p:sp>
      <p:sp>
        <p:nvSpPr>
          <p:cNvPr id="33799" name="AutoShape 6"/>
          <p:cNvSpPr>
            <a:spLocks/>
          </p:cNvSpPr>
          <p:nvPr/>
        </p:nvSpPr>
        <p:spPr bwMode="auto">
          <a:xfrm>
            <a:off x="4356100" y="2565400"/>
            <a:ext cx="4103688" cy="215900"/>
          </a:xfrm>
          <a:prstGeom prst="accentCallout1">
            <a:avLst>
              <a:gd name="adj1" fmla="val 52940"/>
              <a:gd name="adj2" fmla="val -1856"/>
              <a:gd name="adj3" fmla="val 264704"/>
              <a:gd name="adj4" fmla="val -18144"/>
            </a:avLst>
          </a:prstGeom>
          <a:noFill/>
          <a:ln w="9360">
            <a:solidFill>
              <a:srgbClr val="969696"/>
            </a:solidFill>
            <a:miter lim="800000"/>
            <a:headEnd/>
            <a:tailEnd/>
          </a:ln>
        </p:spPr>
        <p:txBody>
          <a:bodyPr lIns="0" tIns="0" rIns="0" bIns="0"/>
          <a:lstStyle/>
          <a:p>
            <a:pPr marL="341313" indent="-341313" defTabSz="449263">
              <a:spcBef>
                <a:spcPts val="350"/>
              </a:spcBef>
              <a:buClr>
                <a:srgbClr val="000000"/>
              </a:buClr>
              <a:buSzPct val="50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sz="1400">
                <a:solidFill>
                  <a:srgbClr val="FF3300"/>
                </a:solidFill>
                <a:latin typeface="Trebuchet MS" pitchFamily="34" charset="0"/>
              </a:rPr>
              <a:t>nfsroot=&lt;NFS server ip&gt;:&lt;export directory&gt;</a:t>
            </a:r>
          </a:p>
        </p:txBody>
      </p:sp>
      <p:sp>
        <p:nvSpPr>
          <p:cNvPr id="33800" name="AutoShape 7"/>
          <p:cNvSpPr>
            <a:spLocks/>
          </p:cNvSpPr>
          <p:nvPr/>
        </p:nvSpPr>
        <p:spPr bwMode="auto">
          <a:xfrm>
            <a:off x="1214438" y="4572000"/>
            <a:ext cx="1312862" cy="276225"/>
          </a:xfrm>
          <a:prstGeom prst="accentCallout1">
            <a:avLst>
              <a:gd name="adj1" fmla="val -1477"/>
              <a:gd name="adj2" fmla="val -6704"/>
              <a:gd name="adj3" fmla="val -282227"/>
              <a:gd name="adj4" fmla="val -29093"/>
            </a:avLst>
          </a:prstGeom>
          <a:noFill/>
          <a:ln w="9360">
            <a:solidFill>
              <a:srgbClr val="969696"/>
            </a:solidFill>
            <a:miter lim="800000"/>
            <a:headEnd/>
            <a:tailEnd/>
          </a:ln>
        </p:spPr>
        <p:txBody>
          <a:bodyPr lIns="0" tIns="0" rIns="0" bIns="0"/>
          <a:lstStyle/>
          <a:p>
            <a:pPr marL="341313" indent="-341313" defTabSz="449263">
              <a:spcBef>
                <a:spcPts val="350"/>
              </a:spcBef>
              <a:buClr>
                <a:srgbClr val="000000"/>
              </a:buClr>
              <a:buSzPct val="50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sz="1400">
                <a:solidFill>
                  <a:srgbClr val="FF3300"/>
                </a:solidFill>
                <a:latin typeface="Trebuchet MS" pitchFamily="34" charset="0"/>
              </a:rPr>
              <a:t>  ip=&lt;target ip&gt;</a:t>
            </a:r>
          </a:p>
        </p:txBody>
      </p:sp>
      <p:sp>
        <p:nvSpPr>
          <p:cNvPr id="33801" name="AutoShape 8"/>
          <p:cNvSpPr>
            <a:spLocks/>
          </p:cNvSpPr>
          <p:nvPr/>
        </p:nvSpPr>
        <p:spPr bwMode="auto">
          <a:xfrm>
            <a:off x="2857500" y="4143375"/>
            <a:ext cx="1447800" cy="198438"/>
          </a:xfrm>
          <a:prstGeom prst="accentCallout1">
            <a:avLst>
              <a:gd name="adj1" fmla="val 57602"/>
              <a:gd name="adj2" fmla="val 87958"/>
              <a:gd name="adj3" fmla="val -136000"/>
              <a:gd name="adj4" fmla="val 114472"/>
            </a:avLst>
          </a:prstGeom>
          <a:noFill/>
          <a:ln w="9360">
            <a:solidFill>
              <a:srgbClr val="969696"/>
            </a:solidFill>
            <a:miter lim="800000"/>
            <a:headEnd/>
            <a:tailEnd/>
          </a:ln>
        </p:spPr>
        <p:txBody>
          <a:bodyPr lIns="0" tIns="0" rIns="0" bIns="0"/>
          <a:lstStyle/>
          <a:p>
            <a:pPr marL="341313" indent="-341313" defTabSz="449263">
              <a:spcBef>
                <a:spcPts val="350"/>
              </a:spcBef>
              <a:buClr>
                <a:srgbClr val="000000"/>
              </a:buClr>
              <a:buSzPct val="50000"/>
              <a:buFont typeface="Wingdings" pitchFamily="2"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ltLang="zh-CN" sz="1400">
                <a:solidFill>
                  <a:srgbClr val="FF3300"/>
                </a:solidFill>
                <a:latin typeface="Trebuchet MS" pitchFamily="34" charset="0"/>
              </a:rPr>
              <a:t>specify console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Arial Narrow"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smtClean="0">
                <a:solidFill>
                  <a:srgbClr val="000000"/>
                </a:solidFill>
                <a:latin typeface="Arial Narrow" pitchFamily="34" charset="0"/>
                <a:ea typeface="微软雅黑" pitchFamily="34" charset="-122"/>
              </a:rPr>
              <a:t>其他常用命令行选项</a:t>
            </a:r>
          </a:p>
        </p:txBody>
      </p:sp>
      <p:sp>
        <p:nvSpPr>
          <p:cNvPr id="34820" name="Rectangle 3"/>
          <p:cNvSpPr>
            <a:spLocks noGrp="1"/>
          </p:cNvSpPr>
          <p:nvPr>
            <p:ph idx="1"/>
          </p:nvPr>
        </p:nvSpPr>
        <p:spPr>
          <a:xfrm>
            <a:off x="457200" y="1219200"/>
            <a:ext cx="8231188" cy="5424488"/>
          </a:xfrm>
        </p:spPr>
        <p:txBody>
          <a:bodyPr lIns="90000" tIns="46800" rIns="90000" bIns="46800"/>
          <a:lstStyle/>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latin typeface="Arial Narrow" pitchFamily="34" charset="0"/>
              </a:rPr>
              <a:t>root</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solidFill>
                  <a:srgbClr val="000000"/>
                </a:solidFill>
                <a:latin typeface="Arial Narrow" pitchFamily="34" charset="0"/>
              </a:rPr>
              <a:t>指定根文件系统</a:t>
            </a:r>
            <a:endParaRPr lang="en-US" dirty="0" smtClean="0">
              <a:solidFill>
                <a:srgbClr val="000000"/>
              </a:solidFill>
              <a:latin typeface="Arial Narrow" pitchFamily="34" charset="0"/>
            </a:endParaRPr>
          </a:p>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smtClean="0">
                <a:latin typeface="Arial Narrow" pitchFamily="34" charset="0"/>
              </a:rPr>
              <a:t>ro</a:t>
            </a:r>
            <a:r>
              <a:rPr lang="en-US" altLang="zh-CN" sz="2400" dirty="0" smtClean="0">
                <a:latin typeface="Arial Narrow" pitchFamily="34" charset="0"/>
              </a:rPr>
              <a:t> / </a:t>
            </a:r>
            <a:r>
              <a:rPr lang="en-US" altLang="zh-CN" sz="2400" dirty="0" err="1" smtClean="0">
                <a:latin typeface="Arial Narrow" pitchFamily="34" charset="0"/>
              </a:rPr>
              <a:t>rw</a:t>
            </a:r>
            <a:endParaRPr lang="en-US" altLang="zh-CN" sz="2400" dirty="0" smtClean="0">
              <a:latin typeface="Arial Narrow" pitchFamily="34" charset="0"/>
            </a:endParaRP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solidFill>
                  <a:srgbClr val="000000"/>
                </a:solidFill>
                <a:latin typeface="Arial Narrow" pitchFamily="34" charset="0"/>
              </a:rPr>
              <a:t>指定挂在的文件系统的属性</a:t>
            </a:r>
            <a:r>
              <a:rPr lang="en-US" dirty="0" smtClean="0">
                <a:solidFill>
                  <a:srgbClr val="000000"/>
                </a:solidFill>
                <a:latin typeface="Arial Narrow" pitchFamily="34" charset="0"/>
              </a:rPr>
              <a:t> </a:t>
            </a:r>
            <a:r>
              <a:rPr lang="en-US" dirty="0" err="1" smtClean="0">
                <a:solidFill>
                  <a:srgbClr val="000000"/>
                </a:solidFill>
                <a:latin typeface="Arial Narrow" pitchFamily="34" charset="0"/>
              </a:rPr>
              <a:t>只读</a:t>
            </a:r>
            <a:r>
              <a:rPr lang="en-US" altLang="zh-CN" dirty="0" smtClean="0">
                <a:solidFill>
                  <a:srgbClr val="000000"/>
                </a:solidFill>
                <a:latin typeface="Arial Narrow" pitchFamily="34" charset="0"/>
              </a:rPr>
              <a:t>/</a:t>
            </a:r>
            <a:r>
              <a:rPr lang="en-US" dirty="0" err="1" smtClean="0">
                <a:solidFill>
                  <a:srgbClr val="000000"/>
                </a:solidFill>
                <a:latin typeface="Arial Narrow" pitchFamily="34" charset="0"/>
              </a:rPr>
              <a:t>可写</a:t>
            </a:r>
            <a:endParaRPr lang="en-US" dirty="0" smtClean="0">
              <a:solidFill>
                <a:srgbClr val="000000"/>
              </a:solidFill>
              <a:latin typeface="Arial Narrow" pitchFamily="34" charset="0"/>
            </a:endParaRPr>
          </a:p>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latin typeface="Arial Narrow" pitchFamily="34" charset="0"/>
              </a:rPr>
              <a:t>init</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solidFill>
                  <a:srgbClr val="000000"/>
                </a:solidFill>
                <a:latin typeface="Arial Narrow" pitchFamily="34" charset="0"/>
              </a:rPr>
              <a:t>指定内核初始化完成后调用的用户空间程序</a:t>
            </a:r>
            <a:endParaRPr lang="en-US" dirty="0" smtClean="0">
              <a:solidFill>
                <a:srgbClr val="000000"/>
              </a:solidFill>
              <a:latin typeface="Arial Narrow" pitchFamily="34" charset="0"/>
            </a:endParaRP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solidFill>
                  <a:srgbClr val="000000"/>
                </a:solidFill>
                <a:latin typeface="Arial Narrow" pitchFamily="34" charset="0"/>
              </a:rPr>
              <a:t>缺省</a:t>
            </a:r>
            <a:r>
              <a:rPr lang="en-US" altLang="zh-CN" dirty="0" smtClean="0">
                <a:solidFill>
                  <a:srgbClr val="000000"/>
                </a:solidFill>
                <a:latin typeface="Arial Narrow" pitchFamily="34" charset="0"/>
              </a:rPr>
              <a:t>: /</a:t>
            </a:r>
            <a:r>
              <a:rPr lang="en-US" altLang="zh-CN" dirty="0" err="1" smtClean="0">
                <a:solidFill>
                  <a:srgbClr val="000000"/>
                </a:solidFill>
                <a:latin typeface="Arial Narrow" pitchFamily="34" charset="0"/>
              </a:rPr>
              <a:t>sbin</a:t>
            </a:r>
            <a:r>
              <a:rPr lang="en-US" altLang="zh-CN" dirty="0" smtClean="0">
                <a:solidFill>
                  <a:srgbClr val="000000"/>
                </a:solidFill>
                <a:latin typeface="Arial Narrow" pitchFamily="34" charset="0"/>
              </a:rPr>
              <a:t>/</a:t>
            </a:r>
            <a:r>
              <a:rPr lang="en-US" altLang="zh-CN" dirty="0" err="1" smtClean="0">
                <a:solidFill>
                  <a:srgbClr val="000000"/>
                </a:solidFill>
                <a:latin typeface="Arial Narrow" pitchFamily="34" charset="0"/>
              </a:rPr>
              <a:t>init</a:t>
            </a:r>
            <a:r>
              <a:rPr lang="en-US" dirty="0" err="1" smtClean="0">
                <a:solidFill>
                  <a:srgbClr val="000000"/>
                </a:solidFill>
                <a:latin typeface="Arial Narrow" pitchFamily="34" charset="0"/>
              </a:rPr>
              <a:t>，见内核启动代码</a:t>
            </a:r>
            <a:endParaRPr lang="en-US" dirty="0" smtClean="0">
              <a:solidFill>
                <a:srgbClr val="000000"/>
              </a:solidFill>
              <a:latin typeface="Arial Narrow" pitchFamily="34" charset="0"/>
            </a:endParaRPr>
          </a:p>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latin typeface="Arial Narrow" pitchFamily="34" charset="0"/>
              </a:rPr>
              <a:t>console</a:t>
            </a:r>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solidFill>
                  <a:srgbClr val="000000"/>
                </a:solidFill>
                <a:latin typeface="Arial Narrow" pitchFamily="34" charset="0"/>
              </a:rPr>
              <a:t>指定打印信息的终端</a:t>
            </a:r>
            <a:endParaRPr lang="en-US" dirty="0" smtClean="0">
              <a:solidFill>
                <a:srgbClr val="000000"/>
              </a:solidFill>
              <a:latin typeface="Arial Narrow" pitchFamily="34" charset="0"/>
            </a:endParaRPr>
          </a:p>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smtClean="0">
                <a:latin typeface="Arial Narrow" pitchFamily="34" charset="0"/>
              </a:rPr>
              <a:t>参见文档：</a:t>
            </a:r>
            <a:r>
              <a:rPr lang="en-US" altLang="zh-CN" sz="2400" dirty="0" err="1" smtClean="0">
                <a:latin typeface="Arial Narrow" pitchFamily="34" charset="0"/>
              </a:rPr>
              <a:t>Documentation</a:t>
            </a:r>
            <a:r>
              <a:rPr lang="en-US" altLang="zh-CN" sz="2400" dirty="0" smtClean="0">
                <a:latin typeface="Arial Narrow" pitchFamily="34" charset="0"/>
              </a:rPr>
              <a:t>/kernel-parameters.txt</a:t>
            </a:r>
          </a:p>
        </p:txBody>
      </p:sp>
      <p:sp>
        <p:nvSpPr>
          <p:cNvPr id="3481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ea typeface="微软雅黑" pitchFamily="34" charset="-122"/>
              </a:rPr>
              <a:t>内容提纲</a:t>
            </a:r>
          </a:p>
        </p:txBody>
      </p:sp>
      <p:sp>
        <p:nvSpPr>
          <p:cNvPr id="8196" name="Rectangle 3"/>
          <p:cNvSpPr>
            <a:spLocks noGrp="1"/>
          </p:cNvSpPr>
          <p:nvPr>
            <p:ph idx="1"/>
          </p:nvPr>
        </p:nvSpPr>
        <p:spPr>
          <a:xfrm>
            <a:off x="457200" y="1219200"/>
            <a:ext cx="8231188" cy="4878388"/>
          </a:xfrm>
        </p:spPr>
        <p:txBody>
          <a:bodyPr lIns="90000" tIns="46800" rIns="90000" bIns="46800"/>
          <a:lstStyle/>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Linux </a:t>
            </a:r>
            <a:r>
              <a:rPr lang="en-US" dirty="0" err="1" smtClean="0"/>
              <a:t>内核简介</a:t>
            </a:r>
            <a:endParaRPr lang="en-US"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内核源码结构</a:t>
            </a:r>
            <a:endParaRPr lang="en-US"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配置、编译内核</a:t>
            </a:r>
            <a:endParaRPr lang="en-US"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 </a:t>
            </a:r>
            <a:r>
              <a:rPr lang="en-US" altLang="zh-CN" dirty="0" err="1" smtClean="0"/>
              <a:t>zImage</a:t>
            </a:r>
            <a:r>
              <a:rPr lang="en-US" altLang="zh-CN" dirty="0" smtClean="0"/>
              <a:t> </a:t>
            </a:r>
            <a:endParaRPr lang="en-US" altLang="zh-CN"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t>m</a:t>
            </a:r>
            <a:r>
              <a:rPr lang="en-US" altLang="zh-CN" dirty="0" smtClean="0"/>
              <a:t>ake </a:t>
            </a:r>
            <a:r>
              <a:rPr lang="en-US" altLang="zh-CN" dirty="0" err="1" smtClean="0"/>
              <a:t>uImage</a:t>
            </a:r>
            <a:endParaRPr lang="en-US" altLang="zh-CN" dirty="0" smtClean="0"/>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 modules</a:t>
            </a:r>
          </a:p>
        </p:txBody>
      </p:sp>
      <p:sp>
        <p:nvSpPr>
          <p:cNvPr id="819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p:cNvSpPr>
          <p:nvPr>
            <p:ph type="title"/>
          </p:nvPr>
        </p:nvSpPr>
        <p:spPr>
          <a:xfrm>
            <a:off x="457200" y="152400"/>
            <a:ext cx="8231188" cy="992188"/>
          </a:xfrm>
        </p:spPr>
        <p:txBody>
          <a:bodyPr lIns="90000" tIns="46800" rIns="90000" bIns="46800"/>
          <a:lstStyle/>
          <a:p>
            <a:pPr algn="just"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mtClean="0"/>
              <a:t>加载和保存配置</a:t>
            </a:r>
          </a:p>
        </p:txBody>
      </p:sp>
      <p:sp>
        <p:nvSpPr>
          <p:cNvPr id="36868"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选择 </a:t>
            </a:r>
            <a:r>
              <a:rPr lang="en-US" smtClean="0">
                <a:latin typeface="Arial" charset="0"/>
              </a:rPr>
              <a:t>“</a:t>
            </a:r>
            <a:r>
              <a:rPr lang="en-US" altLang="zh-CN" smtClean="0"/>
              <a:t>Load an Alternate Configuration File</a:t>
            </a:r>
            <a:r>
              <a:rPr lang="en-US" altLang="zh-CN" smtClean="0">
                <a:latin typeface="Arial" charset="0"/>
              </a:rPr>
              <a:t>”</a:t>
            </a:r>
            <a:r>
              <a:rPr lang="en-US" altLang="zh-CN" smtClean="0"/>
              <a:t> </a:t>
            </a:r>
            <a:r>
              <a:rPr lang="en-US" smtClean="0"/>
              <a:t>加载一个已经配置好的配置文件</a:t>
            </a:r>
          </a:p>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t>选择</a:t>
            </a:r>
            <a:r>
              <a:rPr lang="en-US" smtClean="0">
                <a:latin typeface="Arial" charset="0"/>
              </a:rPr>
              <a:t>“</a:t>
            </a:r>
            <a:r>
              <a:rPr lang="en-US" altLang="zh-CN" smtClean="0"/>
              <a:t>Save Configuration to an Alternate File</a:t>
            </a:r>
            <a:r>
              <a:rPr lang="en-US" altLang="zh-CN" smtClean="0">
                <a:latin typeface="Arial" charset="0"/>
              </a:rPr>
              <a:t>”</a:t>
            </a:r>
            <a:r>
              <a:rPr lang="en-US" smtClean="0"/>
              <a:t>将当前配置保存到一个配置文件中</a:t>
            </a:r>
          </a:p>
        </p:txBody>
      </p:sp>
      <p:sp>
        <p:nvSpPr>
          <p:cNvPr id="3686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pic>
        <p:nvPicPr>
          <p:cNvPr id="36869" name="Picture 4"/>
          <p:cNvPicPr>
            <a:picLocks noChangeAspect="1" noChangeArrowheads="1"/>
          </p:cNvPicPr>
          <p:nvPr/>
        </p:nvPicPr>
        <p:blipFill>
          <a:blip r:embed="rId3"/>
          <a:srcRect/>
          <a:stretch>
            <a:fillRect/>
          </a:stretch>
        </p:blipFill>
        <p:spPr bwMode="auto">
          <a:xfrm>
            <a:off x="1547813" y="3068638"/>
            <a:ext cx="5808662" cy="35242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ea typeface="微软雅黑" pitchFamily="34" charset="-122"/>
              </a:rPr>
              <a:t>配置过程和结果</a:t>
            </a:r>
          </a:p>
        </p:txBody>
      </p:sp>
      <p:sp>
        <p:nvSpPr>
          <p:cNvPr id="37892" name="Rectangle 3"/>
          <p:cNvSpPr>
            <a:spLocks noGrp="1"/>
          </p:cNvSpPr>
          <p:nvPr>
            <p:ph idx="1"/>
          </p:nvPr>
        </p:nvSpPr>
        <p:spPr>
          <a:xfrm>
            <a:off x="457200" y="1219200"/>
            <a:ext cx="8229600" cy="6119813"/>
          </a:xfrm>
        </p:spPr>
        <p:txBody>
          <a:bodyPr lIns="90000" tIns="46800" rIns="90000" bIns="46800"/>
          <a:lstStyle/>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  %</a:t>
            </a:r>
            <a:r>
              <a:rPr lang="en-US" altLang="zh-CN" dirty="0" err="1" smtClean="0"/>
              <a:t>config</a:t>
            </a:r>
            <a:r>
              <a:rPr lang="en-US" altLang="zh-CN" dirty="0" smtClean="0"/>
              <a:t> </a:t>
            </a:r>
            <a:r>
              <a:rPr lang="en-US" dirty="0" err="1" smtClean="0"/>
              <a:t>执行过程</a:t>
            </a:r>
            <a:endParaRPr lang="en-US" dirty="0" smtClean="0"/>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t>顶层</a:t>
            </a:r>
            <a:r>
              <a:rPr lang="en-US" altLang="zh-CN" sz="2000" dirty="0" err="1" smtClean="0"/>
              <a:t>Makefile</a:t>
            </a:r>
            <a:r>
              <a:rPr lang="en-US" altLang="zh-CN" sz="2000" dirty="0" smtClean="0"/>
              <a:t>- &gt; scripts/</a:t>
            </a:r>
            <a:r>
              <a:rPr lang="en-US" altLang="zh-CN" sz="2000" dirty="0" err="1" smtClean="0"/>
              <a:t>kconfig</a:t>
            </a:r>
            <a:r>
              <a:rPr lang="en-US" altLang="zh-CN" sz="2000" dirty="0" smtClean="0"/>
              <a:t>/</a:t>
            </a:r>
            <a:r>
              <a:rPr lang="en-US" altLang="zh-CN" sz="2000" dirty="0" err="1" smtClean="0"/>
              <a:t>Makefil</a:t>
            </a:r>
            <a:r>
              <a:rPr lang="en-US" altLang="zh-CN" sz="2000" dirty="0" smtClean="0"/>
              <a:t> e-&gt; $&lt; arch/$(ARCH)/</a:t>
            </a:r>
            <a:r>
              <a:rPr lang="en-US" altLang="zh-CN" sz="2000" dirty="0" err="1" smtClean="0"/>
              <a:t>Kconfig</a:t>
            </a:r>
            <a:r>
              <a:rPr lang="en-US" altLang="zh-CN" sz="2000" dirty="0" smtClean="0"/>
              <a:t> </a:t>
            </a:r>
          </a:p>
          <a:p>
            <a:pPr marL="546100" lvl="1"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smtClean="0"/>
              <a:t>$&lt; </a:t>
            </a:r>
            <a:r>
              <a:rPr lang="en-US" sz="2000" dirty="0" smtClean="0"/>
              <a:t>为 </a:t>
            </a:r>
            <a:r>
              <a:rPr lang="en-US" altLang="zh-CN" sz="2000" dirty="0" err="1" smtClean="0"/>
              <a:t>mconf|conf|qconf|gconf</a:t>
            </a:r>
            <a:r>
              <a:rPr lang="en-US" altLang="zh-CN" sz="2000" dirty="0" smtClean="0"/>
              <a:t> </a:t>
            </a:r>
            <a:r>
              <a:rPr lang="en-US" sz="2000" dirty="0" smtClean="0"/>
              <a:t>等</a:t>
            </a:r>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配置结果</a:t>
            </a:r>
            <a:endParaRPr lang="en-US" dirty="0" smtClean="0"/>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a:t>
            </a:r>
            <a:r>
              <a:rPr lang="en-US" altLang="zh-CN" dirty="0" err="1" smtClean="0"/>
              <a:t>config</a:t>
            </a:r>
            <a:endParaRPr lang="en-US" altLang="zh-CN" dirty="0" smtClean="0"/>
          </a:p>
          <a:p>
            <a:pPr marL="820738" lvl="2"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Arial Narrow" pitchFamily="34" charset="0"/>
              </a:rPr>
              <a:t>保存类似</a:t>
            </a:r>
            <a:r>
              <a:rPr lang="en-US" dirty="0" smtClean="0">
                <a:latin typeface="Arial Narrow" pitchFamily="34" charset="0"/>
              </a:rPr>
              <a:t> </a:t>
            </a:r>
            <a:r>
              <a:rPr lang="en-US" altLang="zh-CN" dirty="0" err="1" smtClean="0">
                <a:latin typeface="Arial Narrow" pitchFamily="34" charset="0"/>
              </a:rPr>
              <a:t>CONFIG_xxx</a:t>
            </a:r>
            <a:r>
              <a:rPr lang="en-US" altLang="zh-CN" dirty="0" smtClean="0"/>
              <a:t> </a:t>
            </a:r>
            <a:r>
              <a:rPr lang="en-US" dirty="0" err="1" smtClean="0"/>
              <a:t>的定义，供</a:t>
            </a:r>
            <a:r>
              <a:rPr lang="en-US" altLang="zh-CN" dirty="0" err="1" smtClean="0"/>
              <a:t>Makefile</a:t>
            </a:r>
            <a:r>
              <a:rPr lang="en-US" dirty="0" err="1" smtClean="0"/>
              <a:t>使用</a:t>
            </a:r>
            <a:endParaRPr lang="en-US" dirty="0" smtClean="0"/>
          </a:p>
          <a:p>
            <a:pPr marL="820738" lvl="2"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顶层</a:t>
            </a:r>
            <a:r>
              <a:rPr lang="en-US" altLang="zh-CN" dirty="0" err="1" smtClean="0"/>
              <a:t>Makefile</a:t>
            </a:r>
            <a:r>
              <a:rPr lang="en-US" dirty="0" err="1" smtClean="0"/>
              <a:t>有</a:t>
            </a:r>
            <a:r>
              <a:rPr lang="en-US" altLang="zh-CN" b="1" dirty="0" smtClean="0"/>
              <a:t>-include .</a:t>
            </a:r>
            <a:r>
              <a:rPr lang="en-US" altLang="zh-CN" b="1" dirty="0" err="1" smtClean="0"/>
              <a:t>config</a:t>
            </a:r>
            <a:endParaRPr lang="en-US" altLang="zh-CN" b="1" dirty="0" smtClean="0"/>
          </a:p>
          <a:p>
            <a:pPr marL="546100" lvl="1"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 include/</a:t>
            </a:r>
            <a:r>
              <a:rPr lang="en-US" altLang="zh-CN" dirty="0" err="1" smtClean="0"/>
              <a:t>linux</a:t>
            </a:r>
            <a:r>
              <a:rPr lang="en-US" altLang="zh-CN" dirty="0" smtClean="0"/>
              <a:t>/</a:t>
            </a:r>
            <a:r>
              <a:rPr lang="en-US" altLang="zh-CN" dirty="0" err="1" smtClean="0"/>
              <a:t>autoconf.h</a:t>
            </a:r>
            <a:endParaRPr lang="en-US" altLang="zh-CN" dirty="0" smtClean="0"/>
          </a:p>
          <a:p>
            <a:pPr marL="820738" lvl="2"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include/</a:t>
            </a:r>
            <a:r>
              <a:rPr lang="en-US" altLang="zh-CN" dirty="0" err="1" smtClean="0"/>
              <a:t>linux</a:t>
            </a:r>
            <a:r>
              <a:rPr lang="en-US" altLang="zh-CN" dirty="0" smtClean="0"/>
              <a:t>/</a:t>
            </a:r>
            <a:r>
              <a:rPr lang="en-US" altLang="zh-CN" dirty="0" err="1" smtClean="0"/>
              <a:t>config.h</a:t>
            </a:r>
            <a:r>
              <a:rPr lang="en-US" altLang="zh-CN" dirty="0" smtClean="0"/>
              <a:t> </a:t>
            </a:r>
            <a:r>
              <a:rPr lang="en-US" dirty="0" err="1" smtClean="0"/>
              <a:t>文件中包含引用了</a:t>
            </a:r>
            <a:r>
              <a:rPr lang="en-US" altLang="zh-CN" dirty="0" err="1" smtClean="0"/>
              <a:t>linux</a:t>
            </a:r>
            <a:r>
              <a:rPr lang="en-US" altLang="zh-CN" dirty="0" smtClean="0"/>
              <a:t>/</a:t>
            </a:r>
            <a:r>
              <a:rPr lang="en-US" altLang="zh-CN" dirty="0" err="1" smtClean="0"/>
              <a:t>autoconf.h</a:t>
            </a:r>
            <a:r>
              <a:rPr lang="en-US" dirty="0" err="1" smtClean="0"/>
              <a:t>文件</a:t>
            </a:r>
            <a:endParaRPr lang="en-US" dirty="0" smtClean="0"/>
          </a:p>
          <a:p>
            <a:pPr marL="820738" lvl="2"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Arial Narrow" pitchFamily="34" charset="0"/>
              </a:rPr>
              <a:t>保存类似</a:t>
            </a:r>
            <a:r>
              <a:rPr lang="en-US" dirty="0" smtClean="0">
                <a:latin typeface="Arial Narrow" pitchFamily="34" charset="0"/>
              </a:rPr>
              <a:t> </a:t>
            </a:r>
            <a:r>
              <a:rPr lang="en-US" altLang="zh-CN" dirty="0" smtClean="0">
                <a:latin typeface="Arial Narrow" pitchFamily="34" charset="0"/>
              </a:rPr>
              <a:t>#define </a:t>
            </a:r>
            <a:r>
              <a:rPr lang="en-US" altLang="zh-CN" dirty="0" err="1" smtClean="0"/>
              <a:t>CONFIG_xxx</a:t>
            </a:r>
            <a:r>
              <a:rPr lang="en-US" dirty="0" smtClean="0"/>
              <a:t>，</a:t>
            </a:r>
            <a:r>
              <a:rPr lang="en-US" altLang="zh-CN" dirty="0" smtClean="0"/>
              <a:t>#</a:t>
            </a:r>
            <a:r>
              <a:rPr lang="en-US" altLang="zh-CN" dirty="0" err="1" smtClean="0"/>
              <a:t>undef</a:t>
            </a:r>
            <a:r>
              <a:rPr lang="en-US" altLang="zh-CN" dirty="0" smtClean="0"/>
              <a:t> </a:t>
            </a:r>
            <a:r>
              <a:rPr lang="en-US" altLang="zh-CN" dirty="0" err="1" smtClean="0"/>
              <a:t>CONFIG_xxx</a:t>
            </a:r>
            <a:r>
              <a:rPr lang="en-US" dirty="0" err="1" smtClean="0"/>
              <a:t>的配置</a:t>
            </a:r>
            <a:endParaRPr lang="en-US" dirty="0" smtClean="0"/>
          </a:p>
          <a:p>
            <a:pPr marL="271463" indent="-271463" defTabSz="449263" eaLnBrk="1" hangingPunct="1">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p>
        </p:txBody>
      </p:sp>
      <p:sp>
        <p:nvSpPr>
          <p:cNvPr id="3789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ea typeface="微软雅黑" pitchFamily="34" charset="-122"/>
              </a:rPr>
              <a:t>Kconfig </a:t>
            </a:r>
            <a:r>
              <a:rPr lang="en-US" b="1" smtClean="0">
                <a:solidFill>
                  <a:srgbClr val="000000"/>
                </a:solidFill>
                <a:ea typeface="微软雅黑" pitchFamily="34" charset="-122"/>
              </a:rPr>
              <a:t>简单语法</a:t>
            </a:r>
            <a:r>
              <a:rPr lang="en-US" altLang="zh-CN" b="1" smtClean="0">
                <a:solidFill>
                  <a:srgbClr val="000000"/>
                </a:solidFill>
                <a:ea typeface="微软雅黑" pitchFamily="34" charset="-122"/>
              </a:rPr>
              <a:t>-</a:t>
            </a:r>
            <a:r>
              <a:rPr lang="en-US" b="1" smtClean="0">
                <a:solidFill>
                  <a:srgbClr val="000000"/>
                </a:solidFill>
                <a:ea typeface="微软雅黑" pitchFamily="34" charset="-122"/>
              </a:rPr>
              <a:t>菜单</a:t>
            </a:r>
          </a:p>
        </p:txBody>
      </p:sp>
      <p:sp>
        <p:nvSpPr>
          <p:cNvPr id="38916"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smtClean="0"/>
              <a:t>menu </a:t>
            </a:r>
            <a:r>
              <a:rPr lang="en-US" sz="2400" smtClean="0"/>
              <a:t>、</a:t>
            </a:r>
            <a:r>
              <a:rPr lang="en-US" altLang="zh-CN" sz="2400" smtClean="0"/>
              <a:t>endmenu</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menu &lt;prompt&gt;</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	&lt;menu options&gt;</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	&lt;menu block&gt;</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endmenu</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smtClean="0"/>
              <a:t>choice</a:t>
            </a:r>
            <a:r>
              <a:rPr lang="zh-CN" altLang="en-US" sz="2400" smtClean="0"/>
              <a:t>、</a:t>
            </a:r>
            <a:r>
              <a:rPr lang="en-US" altLang="zh-CN" sz="2400" smtClean="0"/>
              <a:t>endchoice</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choice</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	&lt;choice options&gt;</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	&lt;choice block&gt;</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endchoice</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arch/arm/Kconfig</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smtClean="0"/>
              <a:t>source</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source  &lt;prompt&gt;</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smtClean="0"/>
              <a:t>drivers/Kconfig</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solidFill>
                  <a:srgbClr val="FF3300"/>
                </a:solidFill>
              </a:rPr>
              <a:t>详细信息参看相关内核文档：</a:t>
            </a:r>
            <a:r>
              <a:rPr lang="en-US" altLang="zh-CN" sz="2400" smtClean="0">
                <a:solidFill>
                  <a:srgbClr val="FF3300"/>
                </a:solidFill>
              </a:rPr>
              <a:t>Documentation\kbuild</a:t>
            </a:r>
          </a:p>
        </p:txBody>
      </p:sp>
      <p:sp>
        <p:nvSpPr>
          <p:cNvPr id="38914"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ea typeface="微软雅黑" pitchFamily="34" charset="-122"/>
              </a:rPr>
              <a:t>Kconfig</a:t>
            </a:r>
            <a:r>
              <a:rPr lang="en-US" b="1" smtClean="0">
                <a:solidFill>
                  <a:srgbClr val="000000"/>
                </a:solidFill>
                <a:ea typeface="微软雅黑" pitchFamily="34" charset="-122"/>
              </a:rPr>
              <a:t>简单语法</a:t>
            </a:r>
            <a:r>
              <a:rPr lang="en-US" altLang="zh-CN" b="1" smtClean="0">
                <a:solidFill>
                  <a:srgbClr val="000000"/>
                </a:solidFill>
                <a:ea typeface="微软雅黑" pitchFamily="34" charset="-122"/>
              </a:rPr>
              <a:t>-</a:t>
            </a:r>
            <a:r>
              <a:rPr lang="en-US" b="1" smtClean="0">
                <a:solidFill>
                  <a:srgbClr val="000000"/>
                </a:solidFill>
                <a:ea typeface="微软雅黑" pitchFamily="34" charset="-122"/>
              </a:rPr>
              <a:t>菜单项</a:t>
            </a:r>
          </a:p>
        </p:txBody>
      </p:sp>
      <p:sp>
        <p:nvSpPr>
          <p:cNvPr id="39940"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config</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config MODVERSIONS</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	bool "Set version information on all module symbols"</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	depends MODULES</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	help</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	  Usually, modules have to be recompiled whenever you switch to a new</a:t>
            </a:r>
          </a:p>
          <a:p>
            <a:pPr marL="546100" lvl="1" defTabSz="449263" eaLnBrk="1" hangingPunct="1">
              <a:lnSpc>
                <a:spcPct val="80000"/>
              </a:lnSpc>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	  kernel.  ...</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type definition</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bool/tristate/string/hex/int</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input prompt</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prompt &lt;prompt&gt; [if &lt;expr&gt;]</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default value:</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default &lt;expr&gt; [if &lt;expr&gt;]</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dependencies </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depends on/requires &lt;expr&gt;</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numerical ranges</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range &lt;symbol&gt; &lt;symbol&gt; [if &lt;expr&gt;]</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help text</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smtClean="0"/>
              <a:t> help or ---help---</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smtClean="0">
                <a:solidFill>
                  <a:srgbClr val="FF3300"/>
                </a:solidFill>
              </a:rPr>
              <a:t>详细信息参看相关内核文档：</a:t>
            </a:r>
            <a:r>
              <a:rPr lang="en-US" altLang="zh-CN" sz="1600" smtClean="0">
                <a:solidFill>
                  <a:srgbClr val="FF3300"/>
                </a:solidFill>
              </a:rPr>
              <a:t>Documentation\kbuild</a:t>
            </a:r>
          </a:p>
        </p:txBody>
      </p:sp>
      <p:sp>
        <p:nvSpPr>
          <p:cNvPr id="3993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ea typeface="微软雅黑" pitchFamily="34" charset="-122"/>
              </a:rPr>
              <a:t>内核</a:t>
            </a:r>
            <a:r>
              <a:rPr lang="en-US" altLang="zh-CN" b="1" smtClean="0">
                <a:solidFill>
                  <a:srgbClr val="000000"/>
                </a:solidFill>
                <a:ea typeface="微软雅黑" pitchFamily="34" charset="-122"/>
              </a:rPr>
              <a:t>Makefile</a:t>
            </a:r>
            <a:r>
              <a:rPr lang="en-US" b="1" smtClean="0">
                <a:solidFill>
                  <a:srgbClr val="000000"/>
                </a:solidFill>
                <a:ea typeface="微软雅黑" pitchFamily="34" charset="-122"/>
              </a:rPr>
              <a:t>简介</a:t>
            </a:r>
          </a:p>
        </p:txBody>
      </p:sp>
      <p:sp>
        <p:nvSpPr>
          <p:cNvPr id="40964" name="Rectangle 3"/>
          <p:cNvSpPr>
            <a:spLocks noGrp="1"/>
          </p:cNvSpPr>
          <p:nvPr>
            <p:ph idx="1"/>
          </p:nvPr>
        </p:nvSpPr>
        <p:spPr>
          <a:xfrm>
            <a:off x="685800" y="1196975"/>
            <a:ext cx="7772400" cy="5111750"/>
          </a:xfrm>
        </p:spPr>
        <p:txBody>
          <a:bodyPr lIns="90000" tIns="46800" rIns="90000" bIns="46800"/>
          <a:lstStyle/>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err="1" smtClean="0">
                <a:latin typeface="Arial Narrow" pitchFamily="34" charset="0"/>
              </a:rPr>
              <a:t>顶层</a:t>
            </a:r>
            <a:r>
              <a:rPr lang="en-US" sz="1800" dirty="0" smtClean="0">
                <a:latin typeface="Arial Narrow" pitchFamily="34" charset="0"/>
              </a:rPr>
              <a:t> </a:t>
            </a:r>
            <a:r>
              <a:rPr lang="en-US" altLang="zh-CN" sz="1800" dirty="0" err="1" smtClean="0">
                <a:latin typeface="Arial Narrow" pitchFamily="34" charset="0"/>
              </a:rPr>
              <a:t>Makefile</a:t>
            </a:r>
            <a:endParaRPr lang="en-US" altLang="zh-CN" sz="1800" dirty="0" smtClean="0">
              <a:latin typeface="Arial Narrow" pitchFamily="34" charset="0"/>
            </a:endParaRP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dirty="0" smtClean="0">
                <a:solidFill>
                  <a:srgbClr val="000000"/>
                </a:solidFill>
              </a:rPr>
              <a:t>.</a:t>
            </a:r>
            <a:r>
              <a:rPr lang="en-US" altLang="zh-CN" sz="1400" dirty="0" err="1" smtClean="0">
                <a:solidFill>
                  <a:srgbClr val="000000"/>
                </a:solidFill>
              </a:rPr>
              <a:t>config</a:t>
            </a:r>
            <a:r>
              <a:rPr lang="en-US" altLang="zh-CN" sz="1400" dirty="0" smtClean="0">
                <a:solidFill>
                  <a:srgbClr val="000000"/>
                </a:solidFill>
              </a:rPr>
              <a:t> </a:t>
            </a:r>
            <a:r>
              <a:rPr lang="en-US" sz="1400" dirty="0" err="1" smtClean="0">
                <a:solidFill>
                  <a:srgbClr val="000000"/>
                </a:solidFill>
              </a:rPr>
              <a:t>文件中</a:t>
            </a:r>
            <a:r>
              <a:rPr lang="en-US" altLang="zh-CN" sz="1400" dirty="0" err="1" smtClean="0">
                <a:solidFill>
                  <a:srgbClr val="000000"/>
                </a:solidFill>
              </a:rPr>
              <a:t>CONFIG_XXX</a:t>
            </a:r>
            <a:r>
              <a:rPr lang="en-US" altLang="zh-CN" sz="1400" dirty="0" smtClean="0">
                <a:solidFill>
                  <a:srgbClr val="000000"/>
                </a:solidFill>
              </a:rPr>
              <a:t>=y/m</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solidFill>
                  <a:srgbClr val="000000"/>
                </a:solidFill>
                <a:latin typeface="Arial Narrow" pitchFamily="34" charset="0"/>
              </a:rPr>
              <a:t>定义</a:t>
            </a:r>
            <a:r>
              <a:rPr lang="en-US" sz="1600" dirty="0" smtClean="0">
                <a:solidFill>
                  <a:srgbClr val="000000"/>
                </a:solidFill>
                <a:latin typeface="Arial Narrow" pitchFamily="34" charset="0"/>
              </a:rPr>
              <a:t> </a:t>
            </a:r>
            <a:r>
              <a:rPr lang="en-US" altLang="zh-CN" sz="1050" dirty="0" smtClean="0">
                <a:latin typeface="Arial Narrow" pitchFamily="34" charset="0"/>
              </a:rPr>
              <a:t>ARCH  CROSS_COMPILE  CPPFLAGS  SUBDIRS  LIBS </a:t>
            </a:r>
            <a:r>
              <a:rPr lang="en-US" altLang="zh-CN" sz="1050" dirty="0" smtClean="0">
                <a:latin typeface="Arial" charset="0"/>
              </a:rPr>
              <a:t>…</a:t>
            </a:r>
            <a:endParaRPr lang="en-US" altLang="zh-CN" sz="1050" dirty="0" smtClean="0">
              <a:latin typeface="Arial Narrow" pitchFamily="34" charset="0"/>
            </a:endParaRP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smtClean="0">
                <a:solidFill>
                  <a:srgbClr val="000000"/>
                </a:solidFill>
                <a:latin typeface="Arial Narrow" pitchFamily="34" charset="0"/>
              </a:rPr>
              <a:t>vmlinux</a:t>
            </a:r>
            <a:r>
              <a:rPr lang="en-US" altLang="zh-CN" sz="1600" dirty="0" smtClean="0">
                <a:solidFill>
                  <a:srgbClr val="000000"/>
                </a:solidFill>
                <a:latin typeface="Arial Narrow" pitchFamily="34" charset="0"/>
              </a:rPr>
              <a:t>:</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solidFill>
                  <a:srgbClr val="000000"/>
                </a:solidFill>
                <a:latin typeface="Arial Narrow" pitchFamily="34" charset="0"/>
              </a:rPr>
              <a:t>include arch/$(ARCH)/</a:t>
            </a:r>
            <a:r>
              <a:rPr lang="en-US" altLang="zh-CN" sz="1600" dirty="0" err="1" smtClean="0">
                <a:solidFill>
                  <a:srgbClr val="000000"/>
                </a:solidFill>
                <a:latin typeface="Arial Narrow" pitchFamily="34" charset="0"/>
              </a:rPr>
              <a:t>Makefile</a:t>
            </a:r>
            <a:endParaRPr lang="en-US" altLang="zh-CN" sz="1600" dirty="0" smtClean="0">
              <a:solidFill>
                <a:srgbClr val="000000"/>
              </a:solidFill>
              <a:latin typeface="Arial Narrow" pitchFamily="34" charset="0"/>
            </a:endParaRP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err="1" smtClean="0">
                <a:solidFill>
                  <a:srgbClr val="000000"/>
                </a:solidFill>
                <a:latin typeface="Arial Narrow" pitchFamily="34" charset="0"/>
              </a:rPr>
              <a:t>menuconfig</a:t>
            </a:r>
            <a:r>
              <a:rPr lang="en-US" altLang="zh-CN" sz="1600" dirty="0" smtClean="0">
                <a:solidFill>
                  <a:srgbClr val="000000"/>
                </a:solidFill>
                <a:latin typeface="Arial Narrow" pitchFamily="34" charset="0"/>
              </a:rPr>
              <a:t>: include/</a:t>
            </a:r>
            <a:r>
              <a:rPr lang="en-US" altLang="zh-CN" sz="1600" dirty="0" err="1" smtClean="0">
                <a:solidFill>
                  <a:srgbClr val="000000"/>
                </a:solidFill>
                <a:latin typeface="Arial Narrow" pitchFamily="34" charset="0"/>
              </a:rPr>
              <a:t>linux</a:t>
            </a:r>
            <a:r>
              <a:rPr lang="en-US" altLang="zh-CN" sz="1600" dirty="0" smtClean="0">
                <a:solidFill>
                  <a:srgbClr val="000000"/>
                </a:solidFill>
                <a:latin typeface="Arial Narrow" pitchFamily="34" charset="0"/>
              </a:rPr>
              <a:t>/</a:t>
            </a:r>
            <a:r>
              <a:rPr lang="en-US" altLang="zh-CN" sz="1600" dirty="0" err="1" smtClean="0">
                <a:solidFill>
                  <a:srgbClr val="000000"/>
                </a:solidFill>
                <a:latin typeface="Arial Narrow" pitchFamily="34" charset="0"/>
              </a:rPr>
              <a:t>version.h</a:t>
            </a:r>
            <a:r>
              <a:rPr lang="en-US" altLang="zh-CN" sz="1600" dirty="0" smtClean="0">
                <a:solidFill>
                  <a:srgbClr val="000000"/>
                </a:solidFill>
                <a:latin typeface="Arial Narrow" pitchFamily="34" charset="0"/>
              </a:rPr>
              <a:t> </a:t>
            </a:r>
            <a:r>
              <a:rPr lang="en-US" altLang="zh-CN" sz="1600" dirty="0" err="1" smtClean="0">
                <a:solidFill>
                  <a:srgbClr val="000000"/>
                </a:solidFill>
                <a:latin typeface="Arial Narrow" pitchFamily="34" charset="0"/>
              </a:rPr>
              <a:t>symlinks</a:t>
            </a:r>
            <a:endParaRPr lang="en-US" altLang="zh-CN" sz="1600" dirty="0" smtClean="0">
              <a:solidFill>
                <a:srgbClr val="000000"/>
              </a:solidFill>
              <a:latin typeface="Arial Narrow" pitchFamily="34" charset="0"/>
            </a:endParaRP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solidFill>
                  <a:srgbClr val="000000"/>
                </a:solidFill>
                <a:latin typeface="Arial Narrow" pitchFamily="34" charset="0"/>
              </a:rPr>
              <a:t>clean:</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dirty="0" err="1" smtClean="0">
                <a:latin typeface="Arial Narrow" pitchFamily="34" charset="0"/>
              </a:rPr>
              <a:t>各层子目录下</a:t>
            </a:r>
            <a:r>
              <a:rPr lang="en-US" sz="1800" dirty="0" smtClean="0">
                <a:latin typeface="Arial Narrow" pitchFamily="34" charset="0"/>
              </a:rPr>
              <a:t> </a:t>
            </a:r>
            <a:r>
              <a:rPr lang="en-US" altLang="zh-CN" sz="1800" dirty="0" err="1" smtClean="0">
                <a:latin typeface="Arial Narrow" pitchFamily="34" charset="0"/>
              </a:rPr>
              <a:t>Makefile</a:t>
            </a:r>
            <a:endParaRPr lang="en-US" altLang="zh-CN" sz="1800" dirty="0" smtClean="0">
              <a:latin typeface="Arial Narrow" pitchFamily="34" charset="0"/>
            </a:endParaRP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solidFill>
                  <a:srgbClr val="000000"/>
                </a:solidFill>
                <a:latin typeface="Arial Narrow" pitchFamily="34" charset="0"/>
              </a:rPr>
              <a:t>compiling the dependent objects in the directories</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dirty="0" err="1" smtClean="0">
                <a:solidFill>
                  <a:srgbClr val="000000"/>
                </a:solidFill>
              </a:rPr>
              <a:t>obj</a:t>
            </a:r>
            <a:r>
              <a:rPr lang="en-US" altLang="zh-CN" sz="1400" dirty="0" smtClean="0">
                <a:solidFill>
                  <a:srgbClr val="000000"/>
                </a:solidFill>
              </a:rPr>
              <a:t>-y</a:t>
            </a:r>
            <a:r>
              <a:rPr lang="en-US" sz="1400" dirty="0" smtClean="0">
                <a:solidFill>
                  <a:srgbClr val="000000"/>
                </a:solidFill>
              </a:rPr>
              <a:t>， </a:t>
            </a:r>
            <a:r>
              <a:rPr lang="en-US" altLang="zh-CN" sz="1400" dirty="0" err="1" smtClean="0">
                <a:solidFill>
                  <a:srgbClr val="000000"/>
                </a:solidFill>
              </a:rPr>
              <a:t>obj</a:t>
            </a:r>
            <a:r>
              <a:rPr lang="en-US" altLang="zh-CN" sz="1400" dirty="0" smtClean="0">
                <a:solidFill>
                  <a:srgbClr val="000000"/>
                </a:solidFill>
              </a:rPr>
              <a:t>-m</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dirty="0" err="1" smtClean="0">
                <a:solidFill>
                  <a:srgbClr val="000000"/>
                </a:solidFill>
              </a:rPr>
              <a:t>obj</a:t>
            </a:r>
            <a:r>
              <a:rPr lang="en-US" altLang="zh-CN" sz="1400" dirty="0" smtClean="0">
                <a:solidFill>
                  <a:srgbClr val="000000"/>
                </a:solidFill>
              </a:rPr>
              <a:t>-$(CONFIG_XXX) += ???.o</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solidFill>
                  <a:srgbClr val="000000"/>
                </a:solidFill>
              </a:rPr>
              <a:t>递归目录</a:t>
            </a:r>
            <a:r>
              <a:rPr lang="en-US" sz="1400" dirty="0" smtClean="0">
                <a:solidFill>
                  <a:srgbClr val="000000"/>
                </a:solidFill>
              </a:rPr>
              <a:t> </a:t>
            </a:r>
            <a:r>
              <a:rPr lang="en-US" altLang="zh-CN" sz="1400" dirty="0" err="1" smtClean="0">
                <a:solidFill>
                  <a:srgbClr val="000000"/>
                </a:solidFill>
              </a:rPr>
              <a:t>obj</a:t>
            </a:r>
            <a:r>
              <a:rPr lang="en-US" altLang="zh-CN" sz="1400" dirty="0" smtClean="0">
                <a:solidFill>
                  <a:srgbClr val="000000"/>
                </a:solidFill>
              </a:rPr>
              <a:t>-$(CONFIG_XXX) += </a:t>
            </a:r>
            <a:r>
              <a:rPr lang="en-US" altLang="zh-CN" sz="1400" dirty="0" err="1" smtClean="0">
                <a:solidFill>
                  <a:srgbClr val="000000"/>
                </a:solidFill>
              </a:rPr>
              <a:t>subdirname</a:t>
            </a:r>
            <a:r>
              <a:rPr lang="en-US" altLang="zh-CN" sz="1400" dirty="0" smtClean="0">
                <a:solidFill>
                  <a:srgbClr val="000000"/>
                </a:solidFill>
              </a:rPr>
              <a:t>/</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solidFill>
                  <a:srgbClr val="000000"/>
                </a:solidFill>
              </a:rPr>
              <a:t>静态编译进内核与编译成动态加载模块</a:t>
            </a:r>
            <a:endParaRPr lang="en-US" sz="1400" dirty="0" smtClean="0">
              <a:solidFill>
                <a:srgbClr val="000000"/>
              </a:solidFill>
            </a:endParaRPr>
          </a:p>
          <a:p>
            <a:pPr marL="820738" lvl="2"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Compiled as a separate module</a:t>
            </a:r>
          </a:p>
          <a:p>
            <a:pPr marL="1095375" lvl="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CONFIG_ISO9660_FS=m</a:t>
            </a:r>
          </a:p>
          <a:p>
            <a:pPr marL="820738" lvl="2"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Driver options</a:t>
            </a:r>
          </a:p>
          <a:p>
            <a:pPr marL="1095375" lvl="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CONFIG_USB=y</a:t>
            </a:r>
          </a:p>
          <a:p>
            <a:pPr marL="1095375" lvl="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CONFIG_SCSI=y</a:t>
            </a:r>
          </a:p>
          <a:p>
            <a:pPr marL="820738" lvl="2"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Compiled statically in the kernel</a:t>
            </a:r>
          </a:p>
          <a:p>
            <a:pPr marL="1095375" lvl="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CONFIG_PROC_FS=y</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solidFill>
                  <a:srgbClr val="0000CC"/>
                </a:solidFill>
              </a:rPr>
              <a:t>详细信息参看相关内核文档：</a:t>
            </a:r>
            <a:r>
              <a:rPr lang="en-US" altLang="zh-CN" sz="1600" dirty="0" err="1" smtClean="0">
                <a:solidFill>
                  <a:srgbClr val="0000CC"/>
                </a:solidFill>
              </a:rPr>
              <a:t>Documentation</a:t>
            </a:r>
            <a:r>
              <a:rPr lang="en-US" altLang="zh-CN" sz="1600" dirty="0" smtClean="0">
                <a:solidFill>
                  <a:srgbClr val="0000CC"/>
                </a:solidFill>
              </a:rPr>
              <a:t>\</a:t>
            </a:r>
            <a:r>
              <a:rPr lang="en-US" altLang="zh-CN" sz="1600" dirty="0" err="1" smtClean="0">
                <a:solidFill>
                  <a:srgbClr val="0000CC"/>
                </a:solidFill>
              </a:rPr>
              <a:t>kbuild</a:t>
            </a:r>
            <a:endParaRPr lang="en-US" altLang="zh-CN" sz="1600" dirty="0" smtClean="0">
              <a:solidFill>
                <a:srgbClr val="0000CC"/>
              </a:solidFill>
            </a:endParaRPr>
          </a:p>
        </p:txBody>
      </p:sp>
      <p:sp>
        <p:nvSpPr>
          <p:cNvPr id="4096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latin typeface="微软雅黑" pitchFamily="34" charset="-122"/>
                <a:ea typeface="微软雅黑" pitchFamily="34" charset="-122"/>
              </a:rPr>
              <a:t>编译内核</a:t>
            </a:r>
          </a:p>
        </p:txBody>
      </p:sp>
      <p:sp>
        <p:nvSpPr>
          <p:cNvPr id="41988"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Arial Narrow" pitchFamily="34" charset="0"/>
              </a:rPr>
              <a:t>编译内核</a:t>
            </a:r>
            <a:endParaRPr lang="en-US" dirty="0" smtClean="0">
              <a:latin typeface="Arial Narrow" pitchFamily="34" charset="0"/>
            </a:endParaRPr>
          </a:p>
          <a:p>
            <a:pPr marL="546100" lvl="1" defTabSz="449263" eaLnBrk="1" hangingPunct="1">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 </a:t>
            </a:r>
            <a:r>
              <a:rPr lang="en-US" altLang="zh-CN" dirty="0" err="1" smtClean="0"/>
              <a:t>zImage</a:t>
            </a:r>
            <a:endParaRPr lang="en-US" altLang="zh-CN" dirty="0" smtClean="0"/>
          </a:p>
          <a:p>
            <a:pPr marL="546100" lvl="1" defTabSz="449263" eaLnBrk="1" hangingPunct="1">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t>m</a:t>
            </a:r>
            <a:r>
              <a:rPr lang="en-US" altLang="zh-CN" dirty="0" smtClean="0"/>
              <a:t>ake </a:t>
            </a:r>
            <a:r>
              <a:rPr lang="en-US" altLang="zh-CN" dirty="0" err="1" smtClean="0"/>
              <a:t>uImage</a:t>
            </a:r>
            <a:endParaRPr lang="en-US" altLang="zh-CN" dirty="0" smtClean="0"/>
          </a:p>
          <a:p>
            <a:pPr marL="546100" lvl="1" defTabSz="449263" eaLnBrk="1" hangingPunct="1">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a:t>m</a:t>
            </a:r>
            <a:r>
              <a:rPr lang="en-US" altLang="zh-CN" dirty="0" smtClean="0"/>
              <a:t>ake </a:t>
            </a:r>
            <a:r>
              <a:rPr lang="en-US" altLang="zh-CN" dirty="0" err="1" smtClean="0"/>
              <a:t>dtbs</a:t>
            </a:r>
            <a:endParaRPr lang="en-US" altLang="zh-CN" dirty="0" smtClean="0"/>
          </a:p>
          <a:p>
            <a:pPr marL="546100" lvl="1" defTabSz="449263" eaLnBrk="1" hangingPunct="1">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 modules </a:t>
            </a:r>
          </a:p>
          <a:p>
            <a:pPr marL="546100" lvl="1" defTabSz="449263" eaLnBrk="1" hangingPunct="1">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 </a:t>
            </a:r>
            <a:r>
              <a:rPr lang="en-US" altLang="zh-CN" dirty="0" err="1" smtClean="0"/>
              <a:t>modules_install</a:t>
            </a:r>
            <a:endParaRPr lang="en-US" altLang="zh-CN" dirty="0" smtClean="0"/>
          </a:p>
        </p:txBody>
      </p:sp>
      <p:sp>
        <p:nvSpPr>
          <p:cNvPr id="41986"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43011" name="Text Box 2"/>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solidFill>
                  <a:srgbClr val="000000"/>
                </a:solidFill>
                <a:latin typeface="Times New Roman" pitchFamily="18" charset="0"/>
              </a:rPr>
              <a:t>vmlinux</a:t>
            </a:r>
            <a:endParaRPr lang="en-US" altLang="zh-CN" sz="2400" dirty="0">
              <a:solidFill>
                <a:srgbClr val="000000"/>
              </a:solidFill>
              <a:latin typeface="Times New Roman" pitchFamily="18" charset="0"/>
            </a:endParaRP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464653"/>
                </a:solidFill>
                <a:latin typeface="Times New Roman" pitchFamily="18" charset="0"/>
              </a:rPr>
              <a:t>未压缩的</a:t>
            </a:r>
            <a:r>
              <a:rPr lang="en-US" altLang="zh-CN" sz="2400" dirty="0" err="1">
                <a:solidFill>
                  <a:srgbClr val="464653"/>
                </a:solidFill>
                <a:latin typeface="Times New Roman" pitchFamily="18" charset="0"/>
              </a:rPr>
              <a:t>Linux</a:t>
            </a:r>
            <a:r>
              <a:rPr lang="en-US" sz="2400" dirty="0" err="1">
                <a:solidFill>
                  <a:srgbClr val="464653"/>
                </a:solidFill>
                <a:latin typeface="Times New Roman" pitchFamily="18" charset="0"/>
              </a:rPr>
              <a:t>内核</a:t>
            </a:r>
            <a:endParaRPr lang="en-US" sz="2400" dirty="0">
              <a:solidFill>
                <a:srgbClr val="464653"/>
              </a:solidFill>
              <a:latin typeface="Times New Roman" pitchFamily="18" charset="0"/>
            </a:endParaRPr>
          </a:p>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000000"/>
                </a:solidFill>
                <a:latin typeface="Times New Roman" pitchFamily="18" charset="0"/>
              </a:rPr>
              <a:t>arch/&lt;arch&gt;/boot/</a:t>
            </a:r>
            <a:r>
              <a:rPr lang="en-US" altLang="zh-CN" sz="2400" dirty="0" err="1">
                <a:solidFill>
                  <a:srgbClr val="000000"/>
                </a:solidFill>
                <a:latin typeface="Times New Roman" pitchFamily="18" charset="0"/>
              </a:rPr>
              <a:t>zImage</a:t>
            </a:r>
            <a:endParaRPr lang="en-US" altLang="zh-CN" sz="2400" dirty="0">
              <a:solidFill>
                <a:srgbClr val="000000"/>
              </a:solidFill>
              <a:latin typeface="Times New Roman" pitchFamily="18" charset="0"/>
            </a:endParaRP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464653"/>
                </a:solidFill>
                <a:latin typeface="Times New Roman" pitchFamily="18" charset="0"/>
              </a:rPr>
              <a:t>经</a:t>
            </a:r>
            <a:r>
              <a:rPr lang="en-US" altLang="zh-CN" sz="2400" dirty="0" err="1">
                <a:solidFill>
                  <a:srgbClr val="464653"/>
                </a:solidFill>
                <a:latin typeface="Times New Roman" pitchFamily="18" charset="0"/>
              </a:rPr>
              <a:t>zlib</a:t>
            </a:r>
            <a:r>
              <a:rPr lang="en-US" sz="2400" dirty="0" err="1">
                <a:solidFill>
                  <a:srgbClr val="464653"/>
                </a:solidFill>
                <a:latin typeface="Times New Roman" pitchFamily="18" charset="0"/>
              </a:rPr>
              <a:t>压缩后的</a:t>
            </a:r>
            <a:r>
              <a:rPr lang="en-US" altLang="zh-CN" sz="2400" dirty="0" err="1">
                <a:solidFill>
                  <a:srgbClr val="464653"/>
                </a:solidFill>
                <a:latin typeface="Times New Roman" pitchFamily="18" charset="0"/>
              </a:rPr>
              <a:t>Linux</a:t>
            </a:r>
            <a:r>
              <a:rPr lang="en-US" sz="2400" dirty="0" err="1">
                <a:solidFill>
                  <a:srgbClr val="464653"/>
                </a:solidFill>
                <a:latin typeface="Times New Roman" pitchFamily="18" charset="0"/>
              </a:rPr>
              <a:t>内核</a:t>
            </a:r>
            <a:endParaRPr lang="en-US" sz="2400" dirty="0">
              <a:solidFill>
                <a:srgbClr val="464653"/>
              </a:solidFill>
              <a:latin typeface="Times New Roman" pitchFamily="18" charset="0"/>
            </a:endParaRPr>
          </a:p>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000000"/>
                </a:solidFill>
                <a:latin typeface="Times New Roman" pitchFamily="18" charset="0"/>
              </a:rPr>
              <a:t>arch/&lt;arch&gt;/boot/</a:t>
            </a:r>
            <a:r>
              <a:rPr lang="en-US" altLang="zh-CN" sz="2400" dirty="0" err="1">
                <a:solidFill>
                  <a:srgbClr val="000000"/>
                </a:solidFill>
                <a:latin typeface="Times New Roman" pitchFamily="18" charset="0"/>
              </a:rPr>
              <a:t>bzImage</a:t>
            </a:r>
            <a:endParaRPr lang="en-US" altLang="zh-CN" sz="2400" dirty="0">
              <a:solidFill>
                <a:srgbClr val="000000"/>
              </a:solidFill>
              <a:latin typeface="Times New Roman" pitchFamily="18" charset="0"/>
            </a:endParaRP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464653"/>
                </a:solidFill>
                <a:latin typeface="Times New Roman" pitchFamily="18" charset="0"/>
              </a:rPr>
              <a:t>经</a:t>
            </a:r>
            <a:r>
              <a:rPr lang="en-US" altLang="zh-CN" sz="2400" dirty="0" err="1">
                <a:solidFill>
                  <a:srgbClr val="464653"/>
                </a:solidFill>
                <a:latin typeface="Times New Roman" pitchFamily="18" charset="0"/>
              </a:rPr>
              <a:t>zlib</a:t>
            </a:r>
            <a:r>
              <a:rPr lang="en-US" sz="2400" dirty="0" err="1">
                <a:solidFill>
                  <a:srgbClr val="464653"/>
                </a:solidFill>
                <a:latin typeface="Times New Roman" pitchFamily="18" charset="0"/>
              </a:rPr>
              <a:t>压缩后的</a:t>
            </a:r>
            <a:r>
              <a:rPr lang="en-US" altLang="zh-CN" sz="2400" dirty="0" err="1">
                <a:solidFill>
                  <a:srgbClr val="464653"/>
                </a:solidFill>
                <a:latin typeface="Times New Roman" pitchFamily="18" charset="0"/>
              </a:rPr>
              <a:t>Linux</a:t>
            </a:r>
            <a:r>
              <a:rPr lang="en-US" sz="2400" dirty="0" err="1">
                <a:solidFill>
                  <a:srgbClr val="464653"/>
                </a:solidFill>
                <a:latin typeface="Times New Roman" pitchFamily="18" charset="0"/>
              </a:rPr>
              <a:t>内核，</a:t>
            </a:r>
            <a:r>
              <a:rPr lang="en-US" altLang="zh-CN" sz="2400" dirty="0" err="1">
                <a:solidFill>
                  <a:srgbClr val="464653"/>
                </a:solidFill>
                <a:latin typeface="Times New Roman" pitchFamily="18" charset="0"/>
              </a:rPr>
              <a:t>b</a:t>
            </a:r>
            <a:r>
              <a:rPr lang="en-US" sz="2400" dirty="0" err="1">
                <a:solidFill>
                  <a:srgbClr val="464653"/>
                </a:solidFill>
                <a:latin typeface="Times New Roman" pitchFamily="18" charset="0"/>
              </a:rPr>
              <a:t>是指</a:t>
            </a:r>
            <a:r>
              <a:rPr lang="en-US" altLang="zh-CN" sz="2400" dirty="0" err="1">
                <a:solidFill>
                  <a:srgbClr val="464653"/>
                </a:solidFill>
                <a:latin typeface="Times New Roman" pitchFamily="18" charset="0"/>
              </a:rPr>
              <a:t>big</a:t>
            </a:r>
            <a:r>
              <a:rPr lang="en-US" sz="2400" dirty="0" err="1">
                <a:solidFill>
                  <a:srgbClr val="464653"/>
                </a:solidFill>
                <a:latin typeface="Times New Roman" pitchFamily="18" charset="0"/>
              </a:rPr>
              <a:t>，压缩比更高</a:t>
            </a:r>
            <a:endParaRPr lang="en-US" sz="2400" dirty="0">
              <a:solidFill>
                <a:srgbClr val="464653"/>
              </a:solidFill>
              <a:latin typeface="Times New Roman" pitchFamily="18" charset="0"/>
            </a:endParaRPr>
          </a:p>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000000"/>
                </a:solidFill>
                <a:latin typeface="Times New Roman" pitchFamily="18" charset="0"/>
              </a:rPr>
              <a:t>arch/&lt;arch&gt;/boot/</a:t>
            </a:r>
            <a:r>
              <a:rPr lang="en-US" altLang="zh-CN" sz="2400" dirty="0" err="1">
                <a:solidFill>
                  <a:srgbClr val="000000"/>
                </a:solidFill>
                <a:latin typeface="Times New Roman" pitchFamily="18" charset="0"/>
              </a:rPr>
              <a:t>uImage</a:t>
            </a:r>
            <a:endParaRPr lang="en-US" altLang="zh-CN" sz="2400" dirty="0">
              <a:solidFill>
                <a:srgbClr val="000000"/>
              </a:solidFill>
              <a:latin typeface="Times New Roman" pitchFamily="18" charset="0"/>
            </a:endParaRP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solidFill>
                  <a:srgbClr val="464653"/>
                </a:solidFill>
                <a:latin typeface="Times New Roman" pitchFamily="18" charset="0"/>
              </a:rPr>
              <a:t>Uboot</a:t>
            </a:r>
            <a:r>
              <a:rPr lang="en-US" sz="2400" dirty="0" err="1">
                <a:solidFill>
                  <a:srgbClr val="464653"/>
                </a:solidFill>
                <a:latin typeface="Times New Roman" pitchFamily="18" charset="0"/>
              </a:rPr>
              <a:t>格式的内核文件（会用到</a:t>
            </a:r>
            <a:r>
              <a:rPr lang="en-US" altLang="zh-CN" sz="2400" dirty="0" err="1">
                <a:solidFill>
                  <a:srgbClr val="464653"/>
                </a:solidFill>
                <a:latin typeface="Times New Roman" pitchFamily="18" charset="0"/>
              </a:rPr>
              <a:t>uboot</a:t>
            </a:r>
            <a:r>
              <a:rPr lang="en-US" sz="2400" dirty="0" err="1">
                <a:solidFill>
                  <a:srgbClr val="464653"/>
                </a:solidFill>
                <a:latin typeface="Times New Roman" pitchFamily="18" charset="0"/>
              </a:rPr>
              <a:t>工具</a:t>
            </a:r>
            <a:r>
              <a:rPr lang="en-US" altLang="zh-CN" sz="2400" dirty="0" err="1">
                <a:solidFill>
                  <a:srgbClr val="464653"/>
                </a:solidFill>
                <a:latin typeface="Times New Roman" pitchFamily="18" charset="0"/>
              </a:rPr>
              <a:t>mkimage</a:t>
            </a:r>
            <a:r>
              <a:rPr lang="en-US" sz="2400" dirty="0">
                <a:solidFill>
                  <a:srgbClr val="464653"/>
                </a:solidFill>
                <a:latin typeface="Times New Roman" pitchFamily="18" charset="0"/>
              </a:rPr>
              <a:t>）</a:t>
            </a:r>
          </a:p>
          <a:p>
            <a:pPr marL="546100" lvl="1" indent="-273050" defTabSz="449263">
              <a:spcBef>
                <a:spcPts val="500"/>
              </a:spcBef>
              <a:buClr>
                <a:srgbClr val="9FB8CD"/>
              </a:buClr>
              <a:buSzPct val="76000"/>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400" dirty="0">
              <a:solidFill>
                <a:srgbClr val="464653"/>
              </a:solidFill>
              <a:latin typeface="Times New Roman" pitchFamily="18" charset="0"/>
            </a:endParaRPr>
          </a:p>
        </p:txBody>
      </p:sp>
      <p:sp>
        <p:nvSpPr>
          <p:cNvPr id="43012"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编译生成的文件</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44035" name="Text Box 2"/>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a:solidFill>
                  <a:srgbClr val="000000"/>
                </a:solidFill>
                <a:latin typeface="Times New Roman" pitchFamily="18" charset="0"/>
              </a:rPr>
              <a:t>System.map</a:t>
            </a: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solidFill>
                  <a:srgbClr val="464653"/>
                </a:solidFill>
                <a:latin typeface="Times New Roman" pitchFamily="18" charset="0"/>
              </a:rPr>
              <a:t>内核符号地址</a:t>
            </a:r>
          </a:p>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a:solidFill>
                  <a:srgbClr val="000000"/>
                </a:solidFill>
                <a:latin typeface="Times New Roman" pitchFamily="18" charset="0"/>
              </a:rPr>
              <a:t>modules.order</a:t>
            </a: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a:solidFill>
                  <a:srgbClr val="464653"/>
                </a:solidFill>
                <a:latin typeface="Times New Roman" pitchFamily="18" charset="0"/>
              </a:rPr>
              <a:t>编译生成的模块名称</a:t>
            </a:r>
            <a:endParaRPr lang="en-US" sz="2400">
              <a:solidFill>
                <a:srgbClr val="464653"/>
              </a:solidFill>
              <a:latin typeface="Times New Roman" pitchFamily="18" charset="0"/>
            </a:endParaRPr>
          </a:p>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a:solidFill>
                  <a:srgbClr val="000000"/>
                </a:solidFill>
                <a:latin typeface="Times New Roman" pitchFamily="18" charset="0"/>
              </a:rPr>
              <a:t>/lib/modules/&lt;version&gt;</a:t>
            </a: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a:solidFill>
                  <a:srgbClr val="464653"/>
                </a:solidFill>
                <a:latin typeface="Times New Roman" pitchFamily="18" charset="0"/>
              </a:rPr>
              <a:t>缺省</a:t>
            </a:r>
            <a:r>
              <a:rPr lang="en-US" sz="2400">
                <a:solidFill>
                  <a:srgbClr val="464653"/>
                </a:solidFill>
                <a:latin typeface="Times New Roman" pitchFamily="18" charset="0"/>
              </a:rPr>
              <a:t>模块</a:t>
            </a:r>
            <a:r>
              <a:rPr lang="zh-CN" altLang="en-US" sz="2400">
                <a:solidFill>
                  <a:srgbClr val="464653"/>
                </a:solidFill>
                <a:latin typeface="Times New Roman" pitchFamily="18" charset="0"/>
              </a:rPr>
              <a:t>安装路径</a:t>
            </a:r>
            <a:endParaRPr lang="en-US" sz="2400">
              <a:solidFill>
                <a:srgbClr val="464653"/>
              </a:solidFill>
              <a:latin typeface="Times New Roman" pitchFamily="18" charset="0"/>
            </a:endParaRPr>
          </a:p>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a:solidFill>
                  <a:srgbClr val="000000"/>
                </a:solidFill>
                <a:latin typeface="Times New Roman" pitchFamily="18" charset="0"/>
              </a:rPr>
              <a:t>modules.dep</a:t>
            </a: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a:solidFill>
                  <a:srgbClr val="464653"/>
                </a:solidFill>
                <a:latin typeface="Times New Roman" pitchFamily="18" charset="0"/>
              </a:rPr>
              <a:t>模块依赖文件</a:t>
            </a:r>
          </a:p>
          <a:p>
            <a:pPr marL="546100" lvl="1" indent="-273050" defTabSz="449263">
              <a:spcBef>
                <a:spcPts val="500"/>
              </a:spcBef>
              <a:buClr>
                <a:srgbClr val="9FB8CD"/>
              </a:buClr>
              <a:buSzPct val="76000"/>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400">
              <a:solidFill>
                <a:srgbClr val="464653"/>
              </a:solidFill>
              <a:latin typeface="Times New Roman" pitchFamily="18" charset="0"/>
            </a:endParaRPr>
          </a:p>
        </p:txBody>
      </p:sp>
      <p:sp>
        <p:nvSpPr>
          <p:cNvPr id="44036"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编译生成的文件</a:t>
            </a:r>
            <a:r>
              <a:rPr lang="en-US" altLang="zh-CN" sz="3200" b="1">
                <a:solidFill>
                  <a:srgbClr val="000000"/>
                </a:solidFill>
                <a:latin typeface="微软雅黑" pitchFamily="34" charset="-122"/>
                <a:ea typeface="微软雅黑" pitchFamily="34" charset="-122"/>
              </a:rPr>
              <a:t>(2)</a:t>
            </a:r>
            <a:r>
              <a:rPr lang="ar-SA" altLang="zh-CN" sz="3200" b="1">
                <a:solidFill>
                  <a:srgbClr val="000000"/>
                </a:solidFill>
                <a:latin typeface="微软雅黑" pitchFamily="34" charset="-122"/>
                <a:ea typeface="微软雅黑" pitchFamily="34" charset="-122"/>
                <a:cs typeface="Arial" charset="0"/>
              </a:rPr>
              <a:t>‏</a:t>
            </a:r>
            <a:endParaRPr lang="en-US" altLang="zh-CN" sz="3200" b="1">
              <a:solidFill>
                <a:srgbClr val="000000"/>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44035" name="Text Box 2"/>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defTabSz="449263">
              <a:lnSpc>
                <a:spcPct val="150000"/>
              </a:lnSpc>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000000"/>
                </a:solidFill>
                <a:latin typeface="Times New Roman" pitchFamily="18" charset="0"/>
              </a:rPr>
              <a:t>a</a:t>
            </a:r>
            <a:r>
              <a:rPr lang="en-US" altLang="zh-CN" sz="2400" dirty="0" smtClean="0">
                <a:solidFill>
                  <a:srgbClr val="000000"/>
                </a:solidFill>
                <a:latin typeface="Times New Roman" pitchFamily="18" charset="0"/>
              </a:rPr>
              <a:t>rch/&lt;arch&gt;/boot/</a:t>
            </a:r>
            <a:r>
              <a:rPr lang="en-US" altLang="zh-CN" sz="2400" dirty="0" err="1" smtClean="0">
                <a:solidFill>
                  <a:srgbClr val="000000"/>
                </a:solidFill>
                <a:latin typeface="Times New Roman" pitchFamily="18" charset="0"/>
              </a:rPr>
              <a:t>dts</a:t>
            </a:r>
            <a:r>
              <a:rPr lang="en-US" altLang="zh-CN" sz="2400" dirty="0" smtClean="0">
                <a:solidFill>
                  <a:srgbClr val="000000"/>
                </a:solidFill>
                <a:latin typeface="Times New Roman" pitchFamily="18" charset="0"/>
              </a:rPr>
              <a:t>/*.</a:t>
            </a:r>
            <a:r>
              <a:rPr lang="en-US" altLang="zh-CN" sz="2400" dirty="0" err="1" smtClean="0">
                <a:solidFill>
                  <a:srgbClr val="000000"/>
                </a:solidFill>
                <a:latin typeface="Times New Roman" pitchFamily="18" charset="0"/>
              </a:rPr>
              <a:t>dtb</a:t>
            </a:r>
            <a:endParaRPr lang="en-US" altLang="zh-CN" sz="2400" dirty="0">
              <a:solidFill>
                <a:srgbClr val="000000"/>
              </a:solidFill>
              <a:latin typeface="Times New Roman" pitchFamily="18" charset="0"/>
            </a:endParaRPr>
          </a:p>
          <a:p>
            <a:pPr marL="546100" lvl="1" indent="-273050" defTabSz="449263">
              <a:lnSpc>
                <a:spcPct val="150000"/>
              </a:lnSpc>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400" dirty="0" smtClean="0">
                <a:solidFill>
                  <a:srgbClr val="464653"/>
                </a:solidFill>
                <a:latin typeface="Times New Roman" pitchFamily="18" charset="0"/>
              </a:rPr>
              <a:t>编译生成的设备树文件</a:t>
            </a:r>
            <a:endParaRPr lang="en-US" sz="2400" dirty="0">
              <a:solidFill>
                <a:srgbClr val="464653"/>
              </a:solidFill>
              <a:latin typeface="Times New Roman" pitchFamily="18" charset="0"/>
            </a:endParaRPr>
          </a:p>
          <a:p>
            <a:pPr marL="546100" lvl="1" indent="-273050" defTabSz="449263">
              <a:spcBef>
                <a:spcPts val="500"/>
              </a:spcBef>
              <a:buClr>
                <a:srgbClr val="9FB8CD"/>
              </a:buClr>
              <a:buSzPct val="76000"/>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400" dirty="0">
              <a:solidFill>
                <a:srgbClr val="464653"/>
              </a:solidFill>
              <a:latin typeface="Times New Roman" pitchFamily="18" charset="0"/>
            </a:endParaRPr>
          </a:p>
        </p:txBody>
      </p:sp>
      <p:sp>
        <p:nvSpPr>
          <p:cNvPr id="44036"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编译生成的文件</a:t>
            </a:r>
            <a:r>
              <a:rPr lang="en-US" altLang="zh-CN" sz="3200" b="1">
                <a:solidFill>
                  <a:srgbClr val="000000"/>
                </a:solidFill>
                <a:latin typeface="微软雅黑" pitchFamily="34" charset="-122"/>
                <a:ea typeface="微软雅黑" pitchFamily="34" charset="-122"/>
              </a:rPr>
              <a:t>(2)</a:t>
            </a:r>
            <a:r>
              <a:rPr lang="ar-SA" altLang="zh-CN" sz="3200" b="1">
                <a:solidFill>
                  <a:srgbClr val="000000"/>
                </a:solidFill>
                <a:latin typeface="微软雅黑" pitchFamily="34" charset="-122"/>
                <a:ea typeface="微软雅黑" pitchFamily="34" charset="-122"/>
                <a:cs typeface="Arial" charset="0"/>
              </a:rPr>
              <a:t>‏</a:t>
            </a:r>
            <a:endParaRPr lang="en-US" altLang="zh-CN" sz="3200" b="1">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75843012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45059" name="Text Box 2"/>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000000"/>
                </a:solidFill>
                <a:latin typeface="Times New Roman" pitchFamily="18" charset="0"/>
              </a:rPr>
              <a:t>查看帮助</a:t>
            </a:r>
            <a:endParaRPr lang="en-US" sz="2400" dirty="0">
              <a:solidFill>
                <a:srgbClr val="000000"/>
              </a:solidFill>
              <a:latin typeface="Times New Roman" pitchFamily="18" charset="0"/>
            </a:endParaRPr>
          </a:p>
          <a:p>
            <a:pPr marL="546100" lvl="1" indent="-273050" defTabSz="449263">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464653"/>
                </a:solidFill>
                <a:latin typeface="Times New Roman" pitchFamily="18" charset="0"/>
              </a:rPr>
              <a:t>make </a:t>
            </a:r>
            <a:r>
              <a:rPr lang="en-US" altLang="zh-CN" sz="2400" dirty="0" smtClean="0">
                <a:solidFill>
                  <a:srgbClr val="464653"/>
                </a:solidFill>
                <a:latin typeface="Times New Roman" pitchFamily="18" charset="0"/>
              </a:rPr>
              <a:t> help</a:t>
            </a:r>
            <a:endParaRPr lang="en-US" altLang="zh-CN" sz="2400" dirty="0">
              <a:solidFill>
                <a:srgbClr val="464653"/>
              </a:solidFill>
              <a:latin typeface="Times New Roman" pitchFamily="18" charset="0"/>
            </a:endParaRPr>
          </a:p>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000000"/>
                </a:solidFill>
                <a:latin typeface="Times New Roman" pitchFamily="18" charset="0"/>
              </a:rPr>
              <a:t>查看完整命令行</a:t>
            </a:r>
            <a:endParaRPr lang="en-US" sz="2400" dirty="0">
              <a:solidFill>
                <a:srgbClr val="000000"/>
              </a:solidFill>
              <a:latin typeface="Times New Roman" pitchFamily="18" charset="0"/>
            </a:endParaRPr>
          </a:p>
          <a:p>
            <a:pPr marL="546100" lvl="1" indent="-273050" defTabSz="449263">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464653"/>
                </a:solidFill>
                <a:latin typeface="Times New Roman" pitchFamily="18" charset="0"/>
              </a:rPr>
              <a:t>make  V = 1</a:t>
            </a:r>
          </a:p>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000000"/>
                </a:solidFill>
                <a:latin typeface="Times New Roman" pitchFamily="18" charset="0"/>
              </a:rPr>
              <a:t>删除生成的文件</a:t>
            </a:r>
            <a:endParaRPr lang="en-US" sz="2400" dirty="0">
              <a:solidFill>
                <a:srgbClr val="000000"/>
              </a:solidFill>
              <a:latin typeface="Times New Roman" pitchFamily="18" charset="0"/>
            </a:endParaRPr>
          </a:p>
          <a:p>
            <a:pPr marL="546100" lvl="1" indent="-273050" defTabSz="449263">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464653"/>
                </a:solidFill>
                <a:latin typeface="Times New Roman" pitchFamily="18" charset="0"/>
              </a:rPr>
              <a:t>make </a:t>
            </a:r>
            <a:r>
              <a:rPr lang="en-US" altLang="zh-CN" sz="2400" dirty="0" smtClean="0">
                <a:solidFill>
                  <a:srgbClr val="464653"/>
                </a:solidFill>
                <a:latin typeface="Times New Roman" pitchFamily="18" charset="0"/>
              </a:rPr>
              <a:t> clean</a:t>
            </a:r>
            <a:endParaRPr lang="en-US" altLang="zh-CN" sz="2400" dirty="0">
              <a:solidFill>
                <a:srgbClr val="464653"/>
              </a:solidFill>
              <a:latin typeface="Times New Roman" pitchFamily="18" charset="0"/>
            </a:endParaRPr>
          </a:p>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000000"/>
                </a:solidFill>
                <a:latin typeface="Times New Roman" pitchFamily="18" charset="0"/>
              </a:rPr>
              <a:t>删除全部生成的文件，包括</a:t>
            </a:r>
            <a:r>
              <a:rPr lang="en-US" altLang="zh-CN" sz="2400" dirty="0" err="1">
                <a:solidFill>
                  <a:srgbClr val="000000"/>
                </a:solidFill>
                <a:latin typeface="Times New Roman" pitchFamily="18" charset="0"/>
              </a:rPr>
              <a:t>.config</a:t>
            </a:r>
            <a:endParaRPr lang="en-US" altLang="zh-CN" sz="2400" dirty="0">
              <a:solidFill>
                <a:srgbClr val="000000"/>
              </a:solidFill>
              <a:latin typeface="Times New Roman" pitchFamily="18" charset="0"/>
            </a:endParaRPr>
          </a:p>
          <a:p>
            <a:pPr marL="546100" lvl="1" indent="-273050" defTabSz="449263">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464653"/>
                </a:solidFill>
                <a:latin typeface="Times New Roman" pitchFamily="18" charset="0"/>
              </a:rPr>
              <a:t>make </a:t>
            </a:r>
            <a:r>
              <a:rPr lang="en-US" altLang="zh-CN" sz="2400" dirty="0" err="1">
                <a:solidFill>
                  <a:srgbClr val="464653"/>
                </a:solidFill>
                <a:latin typeface="Times New Roman" pitchFamily="18" charset="0"/>
              </a:rPr>
              <a:t>mrproper</a:t>
            </a:r>
            <a:r>
              <a:rPr lang="en-US" altLang="zh-CN" sz="2400" dirty="0">
                <a:solidFill>
                  <a:srgbClr val="464653"/>
                </a:solidFill>
                <a:latin typeface="Times New Roman" pitchFamily="18" charset="0"/>
              </a:rPr>
              <a:t>   #</a:t>
            </a:r>
            <a:r>
              <a:rPr lang="en-US" sz="2400" dirty="0" err="1">
                <a:solidFill>
                  <a:srgbClr val="464653"/>
                </a:solidFill>
                <a:latin typeface="Times New Roman" pitchFamily="18" charset="0"/>
              </a:rPr>
              <a:t>执行完</a:t>
            </a:r>
            <a:r>
              <a:rPr lang="zh-CN" altLang="en-US" sz="2400" dirty="0">
                <a:solidFill>
                  <a:srgbClr val="464653"/>
                </a:solidFill>
                <a:latin typeface="Times New Roman" pitchFamily="18" charset="0"/>
              </a:rPr>
              <a:t>该命令</a:t>
            </a:r>
            <a:r>
              <a:rPr lang="en-US" sz="2400" dirty="0" err="1">
                <a:solidFill>
                  <a:srgbClr val="464653"/>
                </a:solidFill>
                <a:latin typeface="Times New Roman" pitchFamily="18" charset="0"/>
              </a:rPr>
              <a:t>后要重新配置内核</a:t>
            </a:r>
            <a:endParaRPr lang="en-US" sz="2400" dirty="0">
              <a:solidFill>
                <a:srgbClr val="464653"/>
              </a:solidFill>
              <a:latin typeface="Times New Roman" pitchFamily="18" charset="0"/>
            </a:endParaRPr>
          </a:p>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err="1">
                <a:solidFill>
                  <a:srgbClr val="000000"/>
                </a:solidFill>
                <a:latin typeface="Times New Roman" pitchFamily="18" charset="0"/>
              </a:rPr>
              <a:t>生成</a:t>
            </a:r>
            <a:r>
              <a:rPr lang="en-US" altLang="zh-CN" sz="2400" dirty="0" err="1">
                <a:solidFill>
                  <a:srgbClr val="000000"/>
                </a:solidFill>
                <a:latin typeface="Times New Roman" pitchFamily="18" charset="0"/>
              </a:rPr>
              <a:t>tags</a:t>
            </a:r>
            <a:r>
              <a:rPr lang="en-US" sz="2400" dirty="0" err="1">
                <a:solidFill>
                  <a:srgbClr val="000000"/>
                </a:solidFill>
                <a:latin typeface="Times New Roman" pitchFamily="18" charset="0"/>
              </a:rPr>
              <a:t>文件</a:t>
            </a:r>
            <a:endParaRPr lang="en-US" sz="2400" dirty="0">
              <a:solidFill>
                <a:srgbClr val="000000"/>
              </a:solidFill>
              <a:latin typeface="Times New Roman" pitchFamily="18" charset="0"/>
            </a:endParaRPr>
          </a:p>
          <a:p>
            <a:pPr marL="546100" lvl="1" indent="-273050" defTabSz="449263">
              <a:spcBef>
                <a:spcPts val="500"/>
              </a:spcBef>
              <a:buClr>
                <a:srgbClr val="9FB8CD"/>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464653"/>
                </a:solidFill>
                <a:latin typeface="Times New Roman" pitchFamily="18" charset="0"/>
              </a:rPr>
              <a:t>make tags</a:t>
            </a:r>
          </a:p>
        </p:txBody>
      </p:sp>
      <p:sp>
        <p:nvSpPr>
          <p:cNvPr id="45060"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编译技巧</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solidFill>
                  <a:srgbClr val="000000"/>
                </a:solidFill>
                <a:ea typeface="微软雅黑" pitchFamily="34" charset="-122"/>
              </a:rPr>
              <a:t>预备知识</a:t>
            </a:r>
          </a:p>
        </p:txBody>
      </p:sp>
      <p:sp>
        <p:nvSpPr>
          <p:cNvPr id="9220"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err="1" smtClean="0"/>
              <a:t>C</a:t>
            </a:r>
            <a:r>
              <a:rPr lang="en-US" dirty="0" err="1" smtClean="0"/>
              <a:t>语言编程知识</a:t>
            </a:r>
            <a:endParaRPr lang="en-US"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err="1" smtClean="0"/>
              <a:t>linux</a:t>
            </a:r>
            <a:r>
              <a:rPr lang="en-US" altLang="zh-CN" dirty="0" smtClean="0"/>
              <a:t> shell </a:t>
            </a:r>
            <a:r>
              <a:rPr lang="en-US" dirty="0" err="1" smtClean="0"/>
              <a:t>编程</a:t>
            </a:r>
            <a:endParaRPr lang="en-US"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嵌入式</a:t>
            </a:r>
            <a:r>
              <a:rPr lang="zh-CN" altLang="en-US" dirty="0" smtClean="0"/>
              <a:t>系统</a:t>
            </a:r>
            <a:r>
              <a:rPr lang="en-US" dirty="0" err="1" smtClean="0"/>
              <a:t>的组成和交叉编译</a:t>
            </a:r>
            <a:endParaRPr lang="en-US"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err="1" smtClean="0"/>
              <a:t>gnu</a:t>
            </a:r>
            <a:r>
              <a:rPr lang="en-US" dirty="0" err="1" smtClean="0"/>
              <a:t>工具链的使用</a:t>
            </a:r>
            <a:endParaRPr lang="en-US" dirty="0" smtClean="0"/>
          </a:p>
          <a:p>
            <a:pPr marL="271462" defTabSz="449263">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t>make ,</a:t>
            </a:r>
            <a:r>
              <a:rPr lang="en-US" altLang="zh-CN" dirty="0" err="1" smtClean="0"/>
              <a:t>gcc</a:t>
            </a:r>
            <a:r>
              <a:rPr lang="en-US" dirty="0" err="1" smtClean="0"/>
              <a:t>，</a:t>
            </a:r>
            <a:r>
              <a:rPr lang="en-US" altLang="zh-CN" dirty="0" err="1" smtClean="0"/>
              <a:t>ld</a:t>
            </a:r>
            <a:r>
              <a:rPr lang="en-US" altLang="zh-CN" dirty="0" smtClean="0"/>
              <a:t> </a:t>
            </a:r>
            <a:r>
              <a:rPr lang="en-US" dirty="0" err="1" smtClean="0"/>
              <a:t>等等</a:t>
            </a:r>
            <a:endParaRPr lang="en-US"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最好熟悉相关硬件的体系结构</a:t>
            </a:r>
            <a:endParaRPr lang="en-US" dirty="0" smtClean="0"/>
          </a:p>
        </p:txBody>
      </p:sp>
      <p:sp>
        <p:nvSpPr>
          <p:cNvPr id="921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46083" name="Text Box 2"/>
          <p:cNvSpPr txBox="1">
            <a:spLocks noChangeArrowheads="1"/>
          </p:cNvSpPr>
          <p:nvPr/>
        </p:nvSpPr>
        <p:spPr bwMode="auto">
          <a:xfrm>
            <a:off x="685800" y="2130425"/>
            <a:ext cx="7772400" cy="1470025"/>
          </a:xfrm>
          <a:prstGeom prst="rect">
            <a:avLst/>
          </a:prstGeom>
          <a:noFill/>
          <a:ln w="9525">
            <a:noFill/>
            <a:round/>
            <a:headEnd/>
            <a:tailEnd/>
          </a:ln>
        </p:spPr>
        <p:txBody>
          <a:bodyPr anchor="b"/>
          <a:lstStyle/>
          <a:p>
            <a:pPr algn="ct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5400" b="1">
                <a:solidFill>
                  <a:srgbClr val="000000"/>
                </a:solidFill>
                <a:latin typeface="微软雅黑" pitchFamily="34" charset="-122"/>
                <a:ea typeface="微软雅黑" pitchFamily="34" charset="-122"/>
              </a:rPr>
              <a:t>结 束</a:t>
            </a:r>
          </a:p>
        </p:txBody>
      </p:sp>
      <p:sp>
        <p:nvSpPr>
          <p:cNvPr id="46084" name="Text Box 3"/>
          <p:cNvSpPr txBox="1">
            <a:spLocks noChangeArrowheads="1"/>
          </p:cNvSpPr>
          <p:nvPr/>
        </p:nvSpPr>
        <p:spPr bwMode="auto">
          <a:xfrm>
            <a:off x="1371600" y="3886200"/>
            <a:ext cx="6400800" cy="1752600"/>
          </a:xfrm>
          <a:prstGeom prst="rect">
            <a:avLst/>
          </a:prstGeom>
          <a:noFill/>
          <a:ln w="9525">
            <a:noFill/>
            <a:round/>
            <a:headEnd/>
            <a:tailEnd/>
          </a:ln>
        </p:spPr>
        <p:txBody>
          <a:bodyPr/>
          <a:lstStyle/>
          <a:p>
            <a:pPr algn="ctr" defTabSz="449263">
              <a:spcBef>
                <a:spcPts val="600"/>
              </a:spcBef>
              <a:buClr>
                <a:srgbClr val="727CA3"/>
              </a:buClr>
              <a:buSzPct val="76000"/>
              <a:buFont typeface="Wingdings 3" pitchFamily="18"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imes New Roman" pitchFamily="18" charset="0"/>
                <a:ea typeface="黑体" pitchFamily="49" charset="-122"/>
              </a:rPr>
              <a:t>华清远见</a:t>
            </a:r>
          </a:p>
        </p:txBody>
      </p:sp>
      <p:sp>
        <p:nvSpPr>
          <p:cNvPr id="46085" name="Text Box 4"/>
          <p:cNvSpPr txBox="1">
            <a:spLocks noChangeArrowheads="1"/>
          </p:cNvSpPr>
          <p:nvPr/>
        </p:nvSpPr>
        <p:spPr bwMode="auto">
          <a:xfrm>
            <a:off x="612775" y="6400800"/>
            <a:ext cx="1981200" cy="365125"/>
          </a:xfrm>
          <a:prstGeom prst="rect">
            <a:avLst/>
          </a:prstGeom>
          <a:noFill/>
          <a:ln w="9525">
            <a:noFill/>
            <a:round/>
            <a:headEnd/>
            <a:tailEnd/>
          </a:ln>
        </p:spPr>
        <p:txBody>
          <a:bodyPr lIns="90000" tIns="46800" rIns="90000" bIns="46800"/>
          <a:lstStyle/>
          <a:p>
            <a:pPr defTabSz="449263">
              <a:buClr>
                <a:srgbClr val="464653"/>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745A189-C077-4852-BC62-B1E29254760D}" type="slidenum">
              <a:rPr lang="en-US" altLang="zh-CN" sz="1400">
                <a:solidFill>
                  <a:srgbClr val="464653"/>
                </a:solidFill>
                <a:cs typeface="Arial" charset="0"/>
              </a:rPr>
              <a:pPr defTabSz="449263">
                <a:buClr>
                  <a:srgbClr val="464653"/>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40</a:t>
            </a:fld>
            <a:endParaRPr lang="en-US" altLang="zh-CN" sz="1400">
              <a:solidFill>
                <a:srgbClr val="464653"/>
              </a:solidFill>
              <a:cs typeface="Arial" charset="0"/>
            </a:endParaRPr>
          </a:p>
        </p:txBody>
      </p:sp>
      <p:sp>
        <p:nvSpPr>
          <p:cNvPr id="46086" name="Text Box 5"/>
          <p:cNvSpPr txBox="1">
            <a:spLocks noChangeArrowheads="1"/>
          </p:cNvSpPr>
          <p:nvPr/>
        </p:nvSpPr>
        <p:spPr bwMode="auto">
          <a:xfrm>
            <a:off x="3124200" y="6381750"/>
            <a:ext cx="2895600" cy="476250"/>
          </a:xfrm>
          <a:prstGeom prst="rect">
            <a:avLst/>
          </a:prstGeom>
          <a:noFill/>
          <a:ln w="9525">
            <a:noFill/>
            <a:round/>
            <a:headEnd/>
            <a:tailEnd/>
          </a:ln>
        </p:spPr>
        <p:txBody>
          <a:bodyPr lIns="90000" tIns="46800" rIns="90000" bIns="46800"/>
          <a:lstStyle/>
          <a:p>
            <a:pPr algn="ctr" defTabSz="449263">
              <a:buClr>
                <a:srgbClr val="464653"/>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464653"/>
                </a:solidFill>
                <a:cs typeface="Arial" charset="0"/>
              </a:rPr>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微软雅黑" pitchFamily="34" charset="-122"/>
                <a:ea typeface="微软雅黑" pitchFamily="34" charset="-122"/>
              </a:rPr>
              <a:t>Linux</a:t>
            </a:r>
            <a:r>
              <a:rPr lang="en-US" b="1" smtClean="0">
                <a:solidFill>
                  <a:srgbClr val="000000"/>
                </a:solidFill>
                <a:latin typeface="微软雅黑" pitchFamily="34" charset="-122"/>
                <a:ea typeface="微软雅黑" pitchFamily="34" charset="-122"/>
              </a:rPr>
              <a:t>内核</a:t>
            </a:r>
          </a:p>
        </p:txBody>
      </p:sp>
      <p:sp>
        <p:nvSpPr>
          <p:cNvPr id="10244" name="Rectangle 3"/>
          <p:cNvSpPr>
            <a:spLocks noGrp="1"/>
          </p:cNvSpPr>
          <p:nvPr>
            <p:ph idx="1"/>
          </p:nvPr>
        </p:nvSpPr>
        <p:spPr>
          <a:xfrm>
            <a:off x="457200" y="1219200"/>
            <a:ext cx="8231188" cy="4911725"/>
          </a:xfrm>
        </p:spPr>
        <p:txBody>
          <a:bodyPr lIns="90000" tIns="46800" rIns="90000" bIns="46800"/>
          <a:lstStyle/>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从技术上说</a:t>
            </a:r>
            <a:r>
              <a:rPr lang="en-US" dirty="0" smtClean="0"/>
              <a:t> </a:t>
            </a:r>
            <a:r>
              <a:rPr lang="en-US" altLang="zh-CN" dirty="0" err="1" smtClean="0"/>
              <a:t>linux</a:t>
            </a:r>
            <a:r>
              <a:rPr lang="en-US" altLang="zh-CN" dirty="0" smtClean="0"/>
              <a:t> </a:t>
            </a:r>
            <a:r>
              <a:rPr lang="en-US" dirty="0" err="1" smtClean="0"/>
              <a:t>是一个内核</a:t>
            </a:r>
            <a:endParaRPr lang="en-US" dirty="0" smtClean="0"/>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Arial" charset="0"/>
              </a:rPr>
              <a:t>“</a:t>
            </a:r>
            <a:r>
              <a:rPr lang="en-US" dirty="0" err="1" smtClean="0"/>
              <a:t>内核</a:t>
            </a:r>
            <a:r>
              <a:rPr lang="en-US" dirty="0" err="1" smtClean="0">
                <a:latin typeface="Arial" charset="0"/>
              </a:rPr>
              <a:t>”</a:t>
            </a:r>
            <a:r>
              <a:rPr lang="en-US" dirty="0" err="1" smtClean="0"/>
              <a:t>指的是一个提供硬件抽象层、磁盘及文件系统控制、多任务等功能的系统软件</a:t>
            </a:r>
            <a:r>
              <a:rPr lang="en-US" dirty="0" smtClean="0"/>
              <a:t>。</a:t>
            </a:r>
            <a:r>
              <a:rPr lang="en-US" dirty="0" err="1" smtClean="0"/>
              <a:t>一个内核不是一套完整的操作系统</a:t>
            </a:r>
            <a:r>
              <a:rPr lang="en-US" dirty="0" smtClean="0"/>
              <a:t>。</a:t>
            </a:r>
          </a:p>
          <a:p>
            <a:pPr marL="271463" indent="-271463" defTabSz="449263" eaLnBrk="1" hangingPunct="1">
              <a:lnSpc>
                <a:spcPct val="15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通常我们使用的</a:t>
            </a:r>
            <a:r>
              <a:rPr lang="en-US" dirty="0" smtClean="0"/>
              <a:t> </a:t>
            </a:r>
            <a:r>
              <a:rPr lang="en-US" altLang="zh-CN" dirty="0" err="1" smtClean="0"/>
              <a:t>linux</a:t>
            </a:r>
            <a:r>
              <a:rPr lang="en-US" altLang="zh-CN" dirty="0" smtClean="0"/>
              <a:t> </a:t>
            </a:r>
            <a:r>
              <a:rPr lang="en-US" dirty="0" err="1" smtClean="0"/>
              <a:t>系统是一个集</a:t>
            </a:r>
            <a:r>
              <a:rPr lang="en-US" dirty="0" smtClean="0"/>
              <a:t> </a:t>
            </a:r>
            <a:r>
              <a:rPr lang="en-US" altLang="zh-CN" dirty="0" err="1" smtClean="0"/>
              <a:t>linux</a:t>
            </a:r>
            <a:r>
              <a:rPr lang="en-US" altLang="zh-CN" dirty="0" smtClean="0"/>
              <a:t> </a:t>
            </a:r>
            <a:r>
              <a:rPr lang="en-US" dirty="0" err="1" smtClean="0"/>
              <a:t>内核、工具集、各种库、桌面管理器、应用程序等一体的一个发布包</a:t>
            </a:r>
            <a:r>
              <a:rPr lang="en-US" dirty="0" smtClean="0"/>
              <a:t> </a:t>
            </a:r>
            <a:r>
              <a:rPr lang="en-US" altLang="zh-CN" dirty="0" smtClean="0"/>
              <a:t>(</a:t>
            </a:r>
            <a:r>
              <a:rPr lang="en-US" dirty="0" err="1" smtClean="0"/>
              <a:t>发行版</a:t>
            </a:r>
            <a:r>
              <a:rPr lang="en-US" altLang="zh-CN" dirty="0" smtClean="0"/>
              <a:t>)</a:t>
            </a:r>
            <a:r>
              <a:rPr lang="ar-SA" altLang="zh-CN" dirty="0" smtClean="0">
                <a:cs typeface="Arial" charset="0"/>
              </a:rPr>
              <a:t>‏</a:t>
            </a:r>
            <a:endParaRPr lang="en-US" altLang="zh-CN" dirty="0" smtClean="0"/>
          </a:p>
        </p:txBody>
      </p:sp>
      <p:sp>
        <p:nvSpPr>
          <p:cNvPr id="10242"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11267" name="Text Box 2"/>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solidFill>
                  <a:schemeClr val="tx1">
                    <a:lumMod val="50000"/>
                    <a:lumOff val="50000"/>
                  </a:schemeClr>
                </a:solidFill>
                <a:latin typeface="Times New Roman" pitchFamily="18" charset="0"/>
              </a:rPr>
              <a:t>Debian</a:t>
            </a:r>
            <a:r>
              <a:rPr lang="en-US" altLang="zh-CN" sz="2400" dirty="0">
                <a:solidFill>
                  <a:schemeClr val="tx1">
                    <a:lumMod val="50000"/>
                    <a:lumOff val="50000"/>
                  </a:schemeClr>
                </a:solidFill>
                <a:latin typeface="Times New Roman" pitchFamily="18" charset="0"/>
              </a:rPr>
              <a:t> GNU/Linux</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0000CC"/>
                </a:solidFill>
                <a:latin typeface="Times New Roman" pitchFamily="18" charset="0"/>
              </a:rPr>
              <a:t>Red Hat Linux</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rgbClr val="0000CC"/>
                </a:solidFill>
                <a:latin typeface="Times New Roman" pitchFamily="18" charset="0"/>
              </a:rPr>
              <a:t>Fedora Core</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solidFill>
                  <a:srgbClr val="0000CC"/>
                </a:solidFill>
                <a:latin typeface="Times New Roman" pitchFamily="18" charset="0"/>
              </a:rPr>
              <a:t>Ubuntu</a:t>
            </a:r>
            <a:r>
              <a:rPr lang="en-US" altLang="zh-CN" sz="2400" dirty="0">
                <a:solidFill>
                  <a:srgbClr val="0000CC"/>
                </a:solidFill>
                <a:latin typeface="Times New Roman" pitchFamily="18" charset="0"/>
              </a:rPr>
              <a:t> Linux</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a:solidFill>
                  <a:schemeClr val="tx1">
                    <a:lumMod val="50000"/>
                    <a:lumOff val="50000"/>
                  </a:schemeClr>
                </a:solidFill>
                <a:latin typeface="Times New Roman" pitchFamily="18" charset="0"/>
              </a:rPr>
              <a:t>SUSE Linux</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solidFill>
                  <a:schemeClr val="tx1">
                    <a:lumMod val="50000"/>
                    <a:lumOff val="50000"/>
                  </a:schemeClr>
                </a:solidFill>
                <a:latin typeface="Times New Roman" pitchFamily="18" charset="0"/>
              </a:rPr>
              <a:t>Gentoo</a:t>
            </a:r>
            <a:r>
              <a:rPr lang="en-US" altLang="zh-CN" sz="2400" dirty="0">
                <a:solidFill>
                  <a:schemeClr val="tx1">
                    <a:lumMod val="50000"/>
                    <a:lumOff val="50000"/>
                  </a:schemeClr>
                </a:solidFill>
                <a:latin typeface="Times New Roman" pitchFamily="18" charset="0"/>
              </a:rPr>
              <a:t> Linux</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solidFill>
                  <a:schemeClr val="tx1">
                    <a:lumMod val="50000"/>
                    <a:lumOff val="50000"/>
                  </a:schemeClr>
                </a:solidFill>
                <a:latin typeface="Times New Roman" pitchFamily="18" charset="0"/>
              </a:rPr>
              <a:t>Asianux</a:t>
            </a:r>
            <a:endParaRPr lang="en-US" altLang="zh-CN" sz="2400" dirty="0">
              <a:solidFill>
                <a:schemeClr val="tx1">
                  <a:lumMod val="50000"/>
                  <a:lumOff val="50000"/>
                </a:schemeClr>
              </a:solidFill>
              <a:latin typeface="Times New Roman" pitchFamily="18" charset="0"/>
            </a:endParaRP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smtClean="0">
                <a:solidFill>
                  <a:schemeClr val="tx1">
                    <a:lumMod val="50000"/>
                    <a:lumOff val="50000"/>
                  </a:schemeClr>
                </a:solidFill>
                <a:latin typeface="Times New Roman" pitchFamily="18" charset="0"/>
              </a:rPr>
              <a:t>Slackware</a:t>
            </a:r>
            <a:r>
              <a:rPr lang="en-US" altLang="zh-CN" sz="2400" dirty="0" smtClean="0">
                <a:solidFill>
                  <a:schemeClr val="tx1">
                    <a:lumMod val="50000"/>
                    <a:lumOff val="50000"/>
                  </a:schemeClr>
                </a:solidFill>
                <a:latin typeface="Times New Roman" pitchFamily="18" charset="0"/>
              </a:rPr>
              <a:t> </a:t>
            </a:r>
            <a:r>
              <a:rPr lang="en-US" altLang="zh-CN" sz="2400" dirty="0">
                <a:solidFill>
                  <a:schemeClr val="tx1">
                    <a:lumMod val="50000"/>
                    <a:lumOff val="50000"/>
                  </a:schemeClr>
                </a:solidFill>
                <a:latin typeface="Times New Roman" pitchFamily="18" charset="0"/>
              </a:rPr>
              <a:t>Linux</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smtClean="0">
                <a:solidFill>
                  <a:schemeClr val="tx1">
                    <a:lumMod val="50000"/>
                    <a:lumOff val="50000"/>
                  </a:schemeClr>
                </a:solidFill>
                <a:latin typeface="Times New Roman" pitchFamily="18" charset="0"/>
              </a:rPr>
              <a:t>Turbo </a:t>
            </a:r>
            <a:r>
              <a:rPr lang="en-US" altLang="zh-CN" sz="2400" dirty="0">
                <a:solidFill>
                  <a:schemeClr val="tx1">
                    <a:lumMod val="50000"/>
                    <a:lumOff val="50000"/>
                  </a:schemeClr>
                </a:solidFill>
                <a:latin typeface="Times New Roman" pitchFamily="18" charset="0"/>
              </a:rPr>
              <a:t>Linux </a:t>
            </a:r>
          </a:p>
          <a:p>
            <a:pPr marL="271463" indent="-271463" algn="just"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400" dirty="0" err="1">
                <a:solidFill>
                  <a:schemeClr val="tx1">
                    <a:lumMod val="50000"/>
                    <a:lumOff val="50000"/>
                  </a:schemeClr>
                </a:solidFill>
                <a:latin typeface="Times New Roman" pitchFamily="18" charset="0"/>
              </a:rPr>
              <a:t>CentOS</a:t>
            </a:r>
            <a:endParaRPr lang="en-US" altLang="zh-CN" sz="2000" dirty="0">
              <a:solidFill>
                <a:schemeClr val="tx1">
                  <a:lumMod val="50000"/>
                  <a:lumOff val="50000"/>
                </a:schemeClr>
              </a:solidFill>
              <a:latin typeface="Times New Roman" pitchFamily="18" charset="0"/>
            </a:endParaRPr>
          </a:p>
        </p:txBody>
      </p:sp>
      <p:sp>
        <p:nvSpPr>
          <p:cNvPr id="11268"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latin typeface="微软雅黑" pitchFamily="34" charset="-122"/>
                <a:ea typeface="微软雅黑" pitchFamily="34" charset="-122"/>
              </a:rPr>
              <a:t>主流的 </a:t>
            </a:r>
            <a:r>
              <a:rPr lang="en-US" altLang="zh-CN" sz="3200" b="1">
                <a:solidFill>
                  <a:srgbClr val="000000"/>
                </a:solidFill>
                <a:latin typeface="微软雅黑" pitchFamily="34" charset="-122"/>
                <a:ea typeface="微软雅黑" pitchFamily="34" charset="-122"/>
              </a:rPr>
              <a:t>Linux </a:t>
            </a:r>
            <a:r>
              <a:rPr lang="en-US" sz="3200" b="1">
                <a:solidFill>
                  <a:srgbClr val="000000"/>
                </a:solidFill>
                <a:latin typeface="微软雅黑" pitchFamily="34" charset="-122"/>
                <a:ea typeface="微软雅黑" pitchFamily="34" charset="-122"/>
              </a:rPr>
              <a:t>发行版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微软雅黑" pitchFamily="34" charset="-122"/>
                <a:ea typeface="微软雅黑" pitchFamily="34" charset="-122"/>
              </a:rPr>
              <a:t>Linux </a:t>
            </a:r>
            <a:r>
              <a:rPr lang="en-US" b="1" smtClean="0">
                <a:solidFill>
                  <a:srgbClr val="000000"/>
                </a:solidFill>
                <a:latin typeface="微软雅黑" pitchFamily="34" charset="-122"/>
                <a:ea typeface="微软雅黑" pitchFamily="34" charset="-122"/>
              </a:rPr>
              <a:t>内核的特性</a:t>
            </a:r>
          </a:p>
        </p:txBody>
      </p:sp>
      <p:sp>
        <p:nvSpPr>
          <p:cNvPr id="12292" name="Rectangle 3"/>
          <p:cNvSpPr>
            <a:spLocks noGrp="1"/>
          </p:cNvSpPr>
          <p:nvPr>
            <p:ph idx="1"/>
          </p:nvPr>
        </p:nvSpPr>
        <p:spPr>
          <a:xfrm>
            <a:off x="457200" y="1219200"/>
            <a:ext cx="8231188" cy="4878388"/>
          </a:xfrm>
        </p:spPr>
        <p:txBody>
          <a:bodyPr lIns="90000" tIns="46800" rIns="90000" bIns="46800"/>
          <a:lstStyle/>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可以移植，支持的硬件平台广泛</a:t>
            </a:r>
            <a:endParaRPr lang="en-US" sz="16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solidFill>
                  <a:srgbClr val="000000"/>
                </a:solidFill>
                <a:latin typeface="Arial Narrow" pitchFamily="34" charset="0"/>
              </a:rPr>
              <a:t>有</a:t>
            </a:r>
            <a:r>
              <a:rPr lang="en-US" altLang="zh-CN" sz="1400" dirty="0" err="1" smtClean="0">
                <a:solidFill>
                  <a:srgbClr val="000000"/>
                </a:solidFill>
                <a:latin typeface="Arial Narrow" pitchFamily="34" charset="0"/>
              </a:rPr>
              <a:t>MMU</a:t>
            </a:r>
            <a:r>
              <a:rPr lang="en-US" sz="1400" dirty="0" err="1" smtClean="0">
                <a:solidFill>
                  <a:srgbClr val="000000"/>
                </a:solidFill>
                <a:latin typeface="Arial Narrow" pitchFamily="34" charset="0"/>
              </a:rPr>
              <a:t>和没有</a:t>
            </a:r>
            <a:r>
              <a:rPr lang="en-US" altLang="zh-CN" sz="1400" dirty="0" err="1" smtClean="0">
                <a:solidFill>
                  <a:srgbClr val="000000"/>
                </a:solidFill>
                <a:latin typeface="Arial Narrow" pitchFamily="34" charset="0"/>
              </a:rPr>
              <a:t>MMU</a:t>
            </a:r>
            <a:r>
              <a:rPr lang="en-US" sz="1400" dirty="0" err="1" smtClean="0">
                <a:solidFill>
                  <a:srgbClr val="000000"/>
                </a:solidFill>
                <a:latin typeface="Arial Narrow" pitchFamily="34" charset="0"/>
              </a:rPr>
              <a:t>的处理器均支持</a:t>
            </a:r>
            <a:endParaRPr lang="en-US" sz="1400" dirty="0" smtClean="0">
              <a:solidFill>
                <a:srgbClr val="000000"/>
              </a:solidFill>
              <a:latin typeface="Arial Narrow" pitchFamily="34" charset="0"/>
            </a:endParaRP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dirty="0" smtClean="0">
                <a:solidFill>
                  <a:srgbClr val="000000"/>
                </a:solidFill>
                <a:latin typeface="Arial Narrow" pitchFamily="34" charset="0"/>
              </a:rPr>
              <a:t>32 bit </a:t>
            </a:r>
            <a:r>
              <a:rPr lang="en-US" sz="1400" dirty="0" err="1" smtClean="0">
                <a:solidFill>
                  <a:srgbClr val="000000"/>
                </a:solidFill>
                <a:latin typeface="Arial Narrow" pitchFamily="34" charset="0"/>
              </a:rPr>
              <a:t>处理器</a:t>
            </a:r>
            <a:r>
              <a:rPr lang="en-US" sz="1400" dirty="0" smtClean="0">
                <a:solidFill>
                  <a:srgbClr val="000000"/>
                </a:solidFill>
                <a:latin typeface="Arial Narrow" pitchFamily="34" charset="0"/>
              </a:rPr>
              <a:t> </a:t>
            </a:r>
            <a:r>
              <a:rPr lang="en-US" altLang="zh-CN" sz="1400" dirty="0" smtClean="0">
                <a:solidFill>
                  <a:srgbClr val="000000"/>
                </a:solidFill>
                <a:latin typeface="Arial Narrow" pitchFamily="34" charset="0"/>
              </a:rPr>
              <a:t>(arch/ subdirectories)</a:t>
            </a:r>
            <a:r>
              <a:rPr lang="ar-SA" altLang="zh-CN" sz="1400" dirty="0" smtClean="0">
                <a:solidFill>
                  <a:srgbClr val="000000"/>
                </a:solidFill>
                <a:latin typeface="Arial Narrow" pitchFamily="34" charset="0"/>
                <a:cs typeface="Arial" charset="0"/>
              </a:rPr>
              <a:t>‏</a:t>
            </a:r>
            <a:endParaRPr lang="en-US" altLang="zh-CN" sz="1400" dirty="0" smtClean="0">
              <a:solidFill>
                <a:srgbClr val="000000"/>
              </a:solidFill>
              <a:latin typeface="Arial Narrow" pitchFamily="34" charset="0"/>
            </a:endParaRPr>
          </a:p>
          <a:p>
            <a:pPr marL="820738" lvl="2"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alpha, arm, </a:t>
            </a:r>
            <a:r>
              <a:rPr lang="en-US" altLang="zh-CN" sz="1050" dirty="0" err="1" smtClean="0">
                <a:latin typeface="Arial Narrow" pitchFamily="34" charset="0"/>
              </a:rPr>
              <a:t>cris</a:t>
            </a:r>
            <a:r>
              <a:rPr lang="en-US" altLang="zh-CN" sz="1050" dirty="0" smtClean="0">
                <a:latin typeface="Arial Narrow" pitchFamily="34" charset="0"/>
              </a:rPr>
              <a:t>, </a:t>
            </a:r>
            <a:r>
              <a:rPr lang="en-US" altLang="zh-CN" sz="1050" dirty="0" err="1" smtClean="0">
                <a:latin typeface="Arial Narrow" pitchFamily="34" charset="0"/>
              </a:rPr>
              <a:t>frv</a:t>
            </a:r>
            <a:r>
              <a:rPr lang="en-US" altLang="zh-CN" sz="1050" dirty="0" smtClean="0">
                <a:latin typeface="Arial Narrow" pitchFamily="34" charset="0"/>
              </a:rPr>
              <a:t>, h8300, i386, m68k, m32r,m68knommu, </a:t>
            </a:r>
            <a:r>
              <a:rPr lang="en-US" altLang="zh-CN" sz="1050" dirty="0" err="1" smtClean="0">
                <a:latin typeface="Arial Narrow" pitchFamily="34" charset="0"/>
              </a:rPr>
              <a:t>mips</a:t>
            </a:r>
            <a:r>
              <a:rPr lang="en-US" altLang="zh-CN" sz="1050" dirty="0" smtClean="0">
                <a:latin typeface="Arial Narrow" pitchFamily="34" charset="0"/>
              </a:rPr>
              <a:t>, </a:t>
            </a:r>
            <a:r>
              <a:rPr lang="en-US" altLang="zh-CN" sz="1050" dirty="0" err="1" smtClean="0">
                <a:latin typeface="Arial Narrow" pitchFamily="34" charset="0"/>
              </a:rPr>
              <a:t>parisc</a:t>
            </a:r>
            <a:r>
              <a:rPr lang="en-US" altLang="zh-CN" sz="1050" dirty="0" smtClean="0">
                <a:latin typeface="Arial Narrow" pitchFamily="34" charset="0"/>
              </a:rPr>
              <a:t>, </a:t>
            </a:r>
            <a:r>
              <a:rPr lang="en-US" altLang="zh-CN" sz="1050" dirty="0" err="1" smtClean="0">
                <a:latin typeface="Arial Narrow" pitchFamily="34" charset="0"/>
              </a:rPr>
              <a:t>ppc</a:t>
            </a:r>
            <a:r>
              <a:rPr lang="en-US" altLang="zh-CN" sz="1050" dirty="0" smtClean="0">
                <a:latin typeface="Arial Narrow" pitchFamily="34" charset="0"/>
              </a:rPr>
              <a:t>, s390, </a:t>
            </a:r>
            <a:r>
              <a:rPr lang="en-US" altLang="zh-CN" sz="1050" dirty="0" err="1" smtClean="0">
                <a:latin typeface="Arial Narrow" pitchFamily="34" charset="0"/>
              </a:rPr>
              <a:t>sh</a:t>
            </a:r>
            <a:r>
              <a:rPr lang="en-US" altLang="zh-CN" sz="1050" dirty="0" smtClean="0">
                <a:latin typeface="Arial Narrow" pitchFamily="34" charset="0"/>
              </a:rPr>
              <a:t>, </a:t>
            </a:r>
            <a:r>
              <a:rPr lang="en-US" altLang="zh-CN" sz="1050" dirty="0" err="1" smtClean="0">
                <a:latin typeface="Arial Narrow" pitchFamily="34" charset="0"/>
              </a:rPr>
              <a:t>sparc</a:t>
            </a:r>
            <a:r>
              <a:rPr lang="en-US" altLang="zh-CN" sz="1050" dirty="0" smtClean="0">
                <a:latin typeface="Arial Narrow" pitchFamily="34" charset="0"/>
              </a:rPr>
              <a:t>, um, v850</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dirty="0" smtClean="0">
                <a:solidFill>
                  <a:srgbClr val="000000"/>
                </a:solidFill>
                <a:latin typeface="Arial Narrow" pitchFamily="34" charset="0"/>
              </a:rPr>
              <a:t>64 </a:t>
            </a:r>
            <a:r>
              <a:rPr lang="en-US" sz="1400" dirty="0" err="1" smtClean="0">
                <a:solidFill>
                  <a:srgbClr val="000000"/>
                </a:solidFill>
                <a:latin typeface="Arial Narrow" pitchFamily="34" charset="0"/>
              </a:rPr>
              <a:t>处理器</a:t>
            </a:r>
            <a:r>
              <a:rPr lang="en-US" altLang="zh-CN" sz="1400" dirty="0" smtClean="0">
                <a:solidFill>
                  <a:srgbClr val="000000"/>
                </a:solidFill>
                <a:latin typeface="Arial Narrow" pitchFamily="34" charset="0"/>
              </a:rPr>
              <a:t>:</a:t>
            </a:r>
          </a:p>
          <a:p>
            <a:pPr marL="820738" lvl="2"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050" dirty="0" smtClean="0">
                <a:latin typeface="Arial Narrow" pitchFamily="34" charset="0"/>
              </a:rPr>
              <a:t>ia64, mips64, ppc64, sh64, sparc64, x86_64</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solidFill>
                  <a:srgbClr val="000000"/>
                </a:solidFill>
                <a:latin typeface="Arial Narrow" pitchFamily="34" charset="0"/>
              </a:rPr>
              <a:t>更多的细节看</a:t>
            </a:r>
            <a:r>
              <a:rPr lang="en-US" altLang="zh-CN" sz="1400" dirty="0" err="1" smtClean="0">
                <a:solidFill>
                  <a:srgbClr val="000000"/>
                </a:solidFill>
                <a:latin typeface="Arial Narrow" pitchFamily="34" charset="0"/>
              </a:rPr>
              <a:t>Documentation</a:t>
            </a:r>
            <a:r>
              <a:rPr lang="en-US" altLang="zh-CN" sz="1400" dirty="0" smtClean="0">
                <a:solidFill>
                  <a:srgbClr val="000000"/>
                </a:solidFill>
                <a:latin typeface="Arial Narrow" pitchFamily="34" charset="0"/>
              </a:rPr>
              <a:t>/&lt;arch&gt;/  </a:t>
            </a:r>
            <a:r>
              <a:rPr lang="en-US" sz="1400" dirty="0" smtClean="0">
                <a:solidFill>
                  <a:srgbClr val="000000"/>
                </a:solidFill>
                <a:latin typeface="Arial Narrow" pitchFamily="34" charset="0"/>
              </a:rPr>
              <a:t>（</a:t>
            </a:r>
            <a:r>
              <a:rPr lang="en-US" altLang="zh-CN" sz="1400" dirty="0" err="1" smtClean="0">
                <a:solidFill>
                  <a:srgbClr val="000000"/>
                </a:solidFill>
                <a:latin typeface="Arial Narrow" pitchFamily="34" charset="0"/>
              </a:rPr>
              <a:t>arch</a:t>
            </a:r>
            <a:r>
              <a:rPr lang="en-US" sz="1400" dirty="0" err="1" smtClean="0">
                <a:solidFill>
                  <a:srgbClr val="000000"/>
                </a:solidFill>
                <a:latin typeface="Arial Narrow" pitchFamily="34" charset="0"/>
              </a:rPr>
              <a:t>为处理器类型如</a:t>
            </a:r>
            <a:r>
              <a:rPr lang="en-US" sz="1400" dirty="0" smtClean="0">
                <a:solidFill>
                  <a:srgbClr val="000000"/>
                </a:solidFill>
                <a:latin typeface="Arial Narrow" pitchFamily="34" charset="0"/>
              </a:rPr>
              <a:t> </a:t>
            </a:r>
            <a:r>
              <a:rPr lang="en-US" sz="1400" dirty="0" smtClean="0">
                <a:solidFill>
                  <a:srgbClr val="000000"/>
                </a:solidFill>
                <a:latin typeface="Arial" charset="0"/>
              </a:rPr>
              <a:t>”</a:t>
            </a:r>
            <a:r>
              <a:rPr lang="en-US" altLang="zh-CN" sz="1400" dirty="0" smtClean="0">
                <a:solidFill>
                  <a:srgbClr val="000000"/>
                </a:solidFill>
                <a:latin typeface="Arial Narrow" pitchFamily="34" charset="0"/>
              </a:rPr>
              <a:t>arm</a:t>
            </a:r>
            <a:r>
              <a:rPr lang="en-US" altLang="zh-CN" sz="1400" dirty="0" smtClean="0">
                <a:solidFill>
                  <a:srgbClr val="000000"/>
                </a:solidFill>
                <a:latin typeface="Arial" charset="0"/>
              </a:rPr>
              <a:t>“</a:t>
            </a:r>
            <a:r>
              <a:rPr lang="en-US" sz="1400" dirty="0" smtClean="0">
                <a:solidFill>
                  <a:srgbClr val="000000"/>
                </a:solidFill>
                <a:latin typeface="Arial Narrow" pitchFamily="34" charset="0"/>
              </a:rPr>
              <a:t>）</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高可扩展性</a:t>
            </a:r>
            <a:endParaRPr lang="en-US" sz="16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t>可剪裁、可扩展，可以运行在大型主机，也可以运行在个人计算机上</a:t>
            </a:r>
            <a:endParaRPr lang="en-US" sz="14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高可靠性、稳定性</a:t>
            </a:r>
            <a:endParaRPr lang="en-US" sz="16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t>稳定性是</a:t>
            </a:r>
            <a:r>
              <a:rPr lang="en-US" altLang="zh-CN" sz="1400" dirty="0" err="1" smtClean="0"/>
              <a:t>linux</a:t>
            </a:r>
            <a:r>
              <a:rPr lang="en-US" sz="1400" dirty="0" err="1" smtClean="0"/>
              <a:t>鲜明特点，安装了</a:t>
            </a:r>
            <a:r>
              <a:rPr lang="en-US" altLang="zh-CN" sz="1400" dirty="0" err="1" smtClean="0"/>
              <a:t>linux</a:t>
            </a:r>
            <a:r>
              <a:rPr lang="en-US" sz="1400" dirty="0" err="1" smtClean="0"/>
              <a:t>系统的主机，连续运行一年不宕机是很平常的事情</a:t>
            </a:r>
            <a:endParaRPr lang="en-US" sz="14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超强的网络功能</a:t>
            </a:r>
            <a:endParaRPr lang="en-US" sz="16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真正的多任务，多用户系统</a:t>
            </a:r>
            <a:endParaRPr lang="en-US" sz="16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t>多个用户可以同时登录到系统同时工作</a:t>
            </a:r>
            <a:endParaRPr lang="en-US" sz="14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耗费的资源相对较少</a:t>
            </a:r>
            <a:endParaRPr lang="en-US" sz="16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模块化设计</a:t>
            </a:r>
            <a:endParaRPr lang="en-US" sz="16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err="1" smtClean="0"/>
              <a:t>模块可以动态加载，卸载，可以减少系统体积，同时可以用来解决冲突问题，模块调试</a:t>
            </a:r>
            <a:endParaRPr lang="en-US" sz="14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遵循</a:t>
            </a:r>
            <a:r>
              <a:rPr lang="en-US" altLang="zh-CN" sz="1600" dirty="0" err="1" smtClean="0"/>
              <a:t>GPL</a:t>
            </a:r>
            <a:r>
              <a:rPr lang="en-US" sz="1600" dirty="0" err="1" smtClean="0"/>
              <a:t>开源许可协议的，开放系统</a:t>
            </a:r>
            <a:endParaRPr lang="en-US" sz="16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t>编程更加简单，资源丰富</a:t>
            </a:r>
            <a:endParaRPr lang="en-US" sz="1600" dirty="0" smtClean="0"/>
          </a:p>
        </p:txBody>
      </p:sp>
      <p:sp>
        <p:nvSpPr>
          <p:cNvPr id="12290"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1"/>
          <p:cNvSpPr>
            <a:spLocks noGrp="1"/>
          </p:cNvSpPr>
          <p:nvPr>
            <p:ph type="ftr" sz="quarter" idx="11"/>
          </p:nvPr>
        </p:nvSpPr>
        <p:spPr bwMode="auto">
          <a:noFill/>
          <a:ln>
            <a:miter lim="800000"/>
            <a:headEnd/>
            <a:tailEnd/>
          </a:ln>
        </p:spPr>
        <p:txBody>
          <a:bodyPr/>
          <a:lstStyle/>
          <a:p>
            <a:r>
              <a:rPr lang="en-US" altLang="zh-CN" smtClean="0"/>
              <a:t>www.embedu.org</a:t>
            </a:r>
          </a:p>
        </p:txBody>
      </p:sp>
      <p:sp>
        <p:nvSpPr>
          <p:cNvPr id="13315" name="Text Box 2"/>
          <p:cNvSpPr txBox="1">
            <a:spLocks noChangeArrowheads="1"/>
          </p:cNvSpPr>
          <p:nvPr/>
        </p:nvSpPr>
        <p:spPr bwMode="auto">
          <a:xfrm>
            <a:off x="457200" y="1219200"/>
            <a:ext cx="8229600" cy="4910138"/>
          </a:xfrm>
          <a:prstGeom prst="rect">
            <a:avLst/>
          </a:prstGeom>
          <a:noFill/>
          <a:ln w="9525">
            <a:noFill/>
            <a:round/>
            <a:headEnd/>
            <a:tailEnd/>
          </a:ln>
        </p:spPr>
        <p:txBody>
          <a:bodyPr/>
          <a:lstStyle/>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000000"/>
                </a:solidFill>
                <a:latin typeface="Times New Roman" pitchFamily="18" charset="0"/>
              </a:rPr>
              <a:t>GPL = General Public License</a:t>
            </a:r>
          </a:p>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000000"/>
                </a:solidFill>
                <a:latin typeface="Times New Roman" pitchFamily="18" charset="0"/>
              </a:rPr>
              <a:t>http://www.gnu.org/copyleft/copyleft.html</a:t>
            </a:r>
          </a:p>
          <a:p>
            <a:pPr marL="271463" indent="-271463" defTabSz="449263">
              <a:spcBef>
                <a:spcPts val="600"/>
              </a:spcBef>
              <a:buClr>
                <a:srgbClr val="727CA3"/>
              </a:buClr>
              <a:buSzPct val="76000"/>
              <a:buFont typeface="Wingdings 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800">
                <a:solidFill>
                  <a:srgbClr val="000000"/>
                </a:solidFill>
                <a:latin typeface="Times New Roman" pitchFamily="18" charset="0"/>
              </a:rPr>
              <a:t>http://www.gnu.org/licenses/gplfaq.html</a:t>
            </a:r>
          </a:p>
          <a:p>
            <a:pPr marL="271463" indent="-271463" defTabSz="449263">
              <a:spcBef>
                <a:spcPts val="600"/>
              </a:spcBef>
              <a:buClr>
                <a:srgbClr val="727CA3"/>
              </a:buClr>
              <a:buSzPct val="76000"/>
              <a:buFont typeface="Wingdings 3"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2800">
              <a:solidFill>
                <a:srgbClr val="000000"/>
              </a:solidFill>
              <a:latin typeface="Times New Roman" pitchFamily="18" charset="0"/>
            </a:endParaRPr>
          </a:p>
        </p:txBody>
      </p:sp>
      <p:sp>
        <p:nvSpPr>
          <p:cNvPr id="13316" name="Text Box 3"/>
          <p:cNvSpPr txBox="1">
            <a:spLocks noChangeArrowheads="1"/>
          </p:cNvSpPr>
          <p:nvPr/>
        </p:nvSpPr>
        <p:spPr bwMode="auto">
          <a:xfrm>
            <a:off x="457200" y="152400"/>
            <a:ext cx="8229600" cy="990600"/>
          </a:xfrm>
          <a:prstGeom prst="rect">
            <a:avLst/>
          </a:prstGeom>
          <a:noFill/>
          <a:ln w="9525">
            <a:noFill/>
            <a:round/>
            <a:headEnd/>
            <a:tailEnd/>
          </a:ln>
        </p:spPr>
        <p:txBody>
          <a:bodyPr anchor="b"/>
          <a:lstStyle/>
          <a:p>
            <a:pPr defTabSz="449263">
              <a:buClr>
                <a:srgbClr val="000000"/>
              </a:buClr>
              <a:buSzPct val="100000"/>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3200" b="1">
                <a:solidFill>
                  <a:srgbClr val="000000"/>
                </a:solidFill>
                <a:latin typeface="微软雅黑" pitchFamily="34" charset="-122"/>
                <a:ea typeface="微软雅黑" pitchFamily="34" charset="-122"/>
              </a:rPr>
              <a:t>GPL </a:t>
            </a:r>
            <a:r>
              <a:rPr lang="en-US" sz="3200" b="1">
                <a:solidFill>
                  <a:srgbClr val="000000"/>
                </a:solidFill>
                <a:latin typeface="微软雅黑" pitchFamily="34" charset="-122"/>
                <a:ea typeface="微软雅黑" pitchFamily="34" charset="-122"/>
              </a:rPr>
              <a:t>相关资料</a:t>
            </a:r>
          </a:p>
        </p:txBody>
      </p:sp>
      <p:pic>
        <p:nvPicPr>
          <p:cNvPr id="13317" name="Picture 4"/>
          <p:cNvPicPr>
            <a:picLocks noChangeAspect="1" noChangeArrowheads="1"/>
          </p:cNvPicPr>
          <p:nvPr/>
        </p:nvPicPr>
        <p:blipFill>
          <a:blip r:embed="rId3"/>
          <a:srcRect/>
          <a:stretch>
            <a:fillRect/>
          </a:stretch>
        </p:blipFill>
        <p:spPr bwMode="auto">
          <a:xfrm>
            <a:off x="1403350" y="3789363"/>
            <a:ext cx="1524000" cy="1905000"/>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a:xfrm>
            <a:off x="457200" y="152400"/>
            <a:ext cx="8231188" cy="992188"/>
          </a:xfrm>
        </p:spPr>
        <p:txBody>
          <a:bodyPr lIns="90000" tIns="46800" rIns="90000" bIns="46800"/>
          <a:lstStyle/>
          <a:p>
            <a:pPr defTabSz="449263" eaLnBrk="1" hangingPunct="1">
              <a:buClr>
                <a:srgbClr val="000000"/>
              </a:buClr>
              <a:buFont typeface="微软雅黑" pitchFamily="34" charset="-12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smtClean="0">
                <a:solidFill>
                  <a:srgbClr val="000000"/>
                </a:solidFill>
                <a:latin typeface="微软雅黑" pitchFamily="34" charset="-122"/>
                <a:ea typeface="微软雅黑" pitchFamily="34" charset="-122"/>
              </a:rPr>
              <a:t>Linux</a:t>
            </a:r>
            <a:r>
              <a:rPr lang="en-US" b="1" smtClean="0">
                <a:solidFill>
                  <a:srgbClr val="000000"/>
                </a:solidFill>
                <a:latin typeface="微软雅黑" pitchFamily="34" charset="-122"/>
                <a:ea typeface="微软雅黑" pitchFamily="34" charset="-122"/>
              </a:rPr>
              <a:t>内核版本</a:t>
            </a:r>
          </a:p>
        </p:txBody>
      </p:sp>
      <p:sp>
        <p:nvSpPr>
          <p:cNvPr id="14340" name="Rectangle 3"/>
          <p:cNvSpPr>
            <a:spLocks noGrp="1"/>
          </p:cNvSpPr>
          <p:nvPr>
            <p:ph idx="1"/>
          </p:nvPr>
        </p:nvSpPr>
        <p:spPr>
          <a:xfrm>
            <a:off x="457200" y="1219200"/>
            <a:ext cx="8229600" cy="5164138"/>
          </a:xfrm>
        </p:spPr>
        <p:txBody>
          <a:bodyPr lIns="90000" tIns="46800" rIns="90000" bIns="46800"/>
          <a:lstStyle/>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t>目前</a:t>
            </a:r>
            <a:r>
              <a:rPr lang="en-US" altLang="zh-CN" sz="2000" dirty="0" err="1" smtClean="0"/>
              <a:t>linux</a:t>
            </a:r>
            <a:r>
              <a:rPr lang="en-US" sz="2000" dirty="0" err="1" smtClean="0"/>
              <a:t>系统采用</a:t>
            </a:r>
            <a:r>
              <a:rPr lang="en-US" sz="2000" dirty="0" smtClean="0"/>
              <a:t> </a:t>
            </a:r>
            <a:r>
              <a:rPr lang="en-US" altLang="zh-CN" sz="2000" dirty="0" smtClean="0"/>
              <a:t>A.B.C.D </a:t>
            </a:r>
            <a:r>
              <a:rPr lang="en-US" sz="2000" dirty="0" err="1" smtClean="0"/>
              <a:t>的版本号管理方式</a:t>
            </a:r>
            <a:endParaRPr lang="en-US" sz="20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A </a:t>
            </a:r>
            <a:r>
              <a:rPr lang="en-US" sz="1800" dirty="0" err="1" smtClean="0"/>
              <a:t>表示</a:t>
            </a:r>
            <a:r>
              <a:rPr lang="en-US" altLang="zh-CN" sz="1800" dirty="0" err="1" smtClean="0"/>
              <a:t>linux</a:t>
            </a:r>
            <a:r>
              <a:rPr lang="en-US" sz="1800" dirty="0" err="1" smtClean="0"/>
              <a:t>的主版本号</a:t>
            </a:r>
            <a:endParaRPr lang="en-US" sz="18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B </a:t>
            </a:r>
            <a:r>
              <a:rPr lang="en-US" sz="1800" dirty="0" err="1" smtClean="0"/>
              <a:t>表示</a:t>
            </a:r>
            <a:r>
              <a:rPr lang="en-US" altLang="zh-CN" sz="1800" dirty="0" err="1" smtClean="0"/>
              <a:t>linux</a:t>
            </a:r>
            <a:r>
              <a:rPr lang="en-US" sz="1800" dirty="0" err="1" smtClean="0"/>
              <a:t>的次版本号，</a:t>
            </a:r>
            <a:r>
              <a:rPr lang="en-US" altLang="zh-CN" sz="1800" dirty="0" err="1" smtClean="0"/>
              <a:t>B</a:t>
            </a:r>
            <a:r>
              <a:rPr lang="en-US" altLang="zh-CN" sz="1800" dirty="0" smtClean="0"/>
              <a:t> </a:t>
            </a:r>
            <a:r>
              <a:rPr lang="en-US" sz="1800" dirty="0" err="1" smtClean="0"/>
              <a:t>为偶数表示稳定版本，奇数表示开发中的版本</a:t>
            </a:r>
            <a:endParaRPr lang="en-US" sz="18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C </a:t>
            </a:r>
            <a:r>
              <a:rPr lang="en-US" sz="1800" dirty="0" err="1" smtClean="0"/>
              <a:t>表示</a:t>
            </a:r>
            <a:r>
              <a:rPr lang="en-US" altLang="zh-CN" sz="1800" dirty="0" err="1" smtClean="0"/>
              <a:t>linux</a:t>
            </a:r>
            <a:r>
              <a:rPr lang="en-US" sz="1800" dirty="0" err="1" smtClean="0"/>
              <a:t>的发行版本号</a:t>
            </a:r>
            <a:endParaRPr lang="en-US" sz="18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D </a:t>
            </a:r>
            <a:r>
              <a:rPr lang="en-US" sz="1800" dirty="0" err="1" smtClean="0"/>
              <a:t>表示更新版本号</a:t>
            </a:r>
            <a:endParaRPr lang="en-US" sz="1800"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t>主版本</a:t>
            </a:r>
            <a:r>
              <a:rPr lang="en-US" sz="2000" dirty="0" err="1" smtClean="0"/>
              <a:t>（</a:t>
            </a:r>
            <a:r>
              <a:rPr lang="en-US" altLang="zh-CN" sz="2000" dirty="0" err="1" smtClean="0"/>
              <a:t>X.Y</a:t>
            </a:r>
            <a:r>
              <a:rPr lang="en-US" sz="2000" dirty="0" smtClean="0"/>
              <a:t>）</a:t>
            </a:r>
            <a:endParaRPr lang="en-US" sz="20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1" dirty="0" smtClean="0"/>
              <a:t>1.</a:t>
            </a:r>
            <a:r>
              <a:rPr lang="en-US" altLang="zh-CN" sz="1800" b="1" dirty="0" smtClean="0">
                <a:solidFill>
                  <a:srgbClr val="FF0000"/>
                </a:solidFill>
              </a:rPr>
              <a:t>0</a:t>
            </a:r>
            <a:r>
              <a:rPr lang="en-US" altLang="zh-CN" sz="1800" b="1" dirty="0" smtClean="0"/>
              <a:t>	   2.</a:t>
            </a:r>
            <a:r>
              <a:rPr lang="en-US" altLang="zh-CN" sz="1800" b="1" dirty="0" smtClean="0">
                <a:solidFill>
                  <a:srgbClr val="FF0000"/>
                </a:solidFill>
              </a:rPr>
              <a:t>0  </a:t>
            </a:r>
            <a:r>
              <a:rPr lang="en-US" altLang="zh-CN" sz="1800" b="1" dirty="0" smtClean="0"/>
              <a:t>2.</a:t>
            </a:r>
            <a:r>
              <a:rPr lang="en-US" altLang="zh-CN" sz="1800" b="1" dirty="0" smtClean="0">
                <a:solidFill>
                  <a:srgbClr val="FF0000"/>
                </a:solidFill>
              </a:rPr>
              <a:t>2   </a:t>
            </a:r>
            <a:r>
              <a:rPr lang="en-US" altLang="zh-CN" sz="1800" b="1" dirty="0" smtClean="0"/>
              <a:t>2.</a:t>
            </a:r>
            <a:r>
              <a:rPr lang="en-US" altLang="zh-CN" sz="1800" b="1" dirty="0" smtClean="0">
                <a:solidFill>
                  <a:srgbClr val="FF0000"/>
                </a:solidFill>
              </a:rPr>
              <a:t>4  </a:t>
            </a:r>
            <a:r>
              <a:rPr lang="en-US" altLang="zh-CN" sz="1800" b="1" dirty="0" smtClean="0"/>
              <a:t>2.</a:t>
            </a:r>
            <a:r>
              <a:rPr lang="en-US" altLang="zh-CN" sz="1800" b="1" dirty="0" smtClean="0">
                <a:solidFill>
                  <a:srgbClr val="FF0000"/>
                </a:solidFill>
              </a:rPr>
              <a:t>6</a:t>
            </a:r>
            <a:r>
              <a:rPr lang="en-US" altLang="zh-CN" sz="1800" b="1" dirty="0" smtClean="0"/>
              <a:t> </a:t>
            </a:r>
            <a:r>
              <a:rPr lang="en-US" altLang="zh-CN" sz="1800" b="1" dirty="0" smtClean="0"/>
              <a:t> 3.x</a:t>
            </a:r>
            <a:endParaRPr lang="en-US" altLang="zh-CN" sz="1800" b="1"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t>稳定版本发布一般</a:t>
            </a:r>
            <a:r>
              <a:rPr lang="en-US" sz="2000" dirty="0" smtClean="0"/>
              <a:t> </a:t>
            </a:r>
            <a:r>
              <a:rPr lang="en-US" altLang="zh-CN" sz="2000" dirty="0" smtClean="0"/>
              <a:t>1,2</a:t>
            </a:r>
            <a:r>
              <a:rPr lang="en-US" sz="2000" dirty="0" smtClean="0"/>
              <a:t>月</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1" dirty="0" smtClean="0"/>
              <a:t>2.0.40 2.2.12  2.4.18  </a:t>
            </a:r>
            <a:r>
              <a:rPr lang="en-US" altLang="zh-CN" sz="1800" b="1" dirty="0" smtClean="0"/>
              <a:t>2.6.15  3.13</a:t>
            </a:r>
            <a:endParaRPr lang="en-US" altLang="zh-CN" sz="1800" b="1" dirty="0" smtClean="0"/>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t>稳定更新版本</a:t>
            </a:r>
            <a:endParaRPr lang="en-US" sz="20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1" dirty="0" smtClean="0"/>
              <a:t>2.6.23.1~ 2.6.23.7</a:t>
            </a:r>
          </a:p>
          <a:p>
            <a:pPr marL="271463" indent="-271463"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dirty="0" err="1" smtClean="0"/>
              <a:t>Kernel.org</a:t>
            </a:r>
            <a:r>
              <a:rPr lang="en-US" sz="2000" dirty="0" err="1" smtClean="0"/>
              <a:t>上目前维护的主版本</a:t>
            </a:r>
            <a:endParaRPr lang="en-US" sz="2000" dirty="0" smtClean="0"/>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2.2</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2.4</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2.6</a:t>
            </a:r>
          </a:p>
          <a:p>
            <a:pPr marL="546100" lvl="1" defTabSz="449263" eaLnBrk="1" hangingPunct="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dirty="0" smtClean="0"/>
              <a:t>3.x</a:t>
            </a:r>
            <a:endParaRPr lang="en-US" altLang="zh-CN" sz="1800" dirty="0" smtClean="0"/>
          </a:p>
        </p:txBody>
      </p:sp>
      <p:sp>
        <p:nvSpPr>
          <p:cNvPr id="14338" name="页脚占位符 3"/>
          <p:cNvSpPr>
            <a:spLocks noGrp="1"/>
          </p:cNvSpPr>
          <p:nvPr>
            <p:ph type="ftr" sz="quarter" idx="11"/>
          </p:nvPr>
        </p:nvSpPr>
        <p:spPr bwMode="auto">
          <a:noFill/>
          <a:ln>
            <a:miter lim="800000"/>
            <a:headEnd/>
            <a:tailEnd/>
          </a:ln>
        </p:spPr>
        <p:txBody>
          <a:bodyPr/>
          <a:lstStyle/>
          <a:p>
            <a:r>
              <a:rPr lang="en-US" altLang="zh-CN" smtClean="0"/>
              <a:t>www.embedu.org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质朴">
  <a:themeElements>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质朴">
  <a:themeElements>
    <a:clrScheme name="10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0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3_质朴">
  <a:themeElements>
    <a:clrScheme name="1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3_质朴">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质朴">
  <a:themeElements>
    <a:clrScheme name="1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1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质朴">
  <a:themeElements>
    <a:clrScheme name="2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2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质朴">
  <a:themeElements>
    <a:clrScheme name="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fontScheme name="3_质朴">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质朴 1">
        <a:dk1>
          <a:srgbClr val="000000"/>
        </a:dk1>
        <a:lt1>
          <a:srgbClr val="FFFFFF"/>
        </a:lt1>
        <a:dk2>
          <a:srgbClr val="464653"/>
        </a:dk2>
        <a:lt2>
          <a:srgbClr val="DDE9EC"/>
        </a:lt2>
        <a:accent1>
          <a:srgbClr val="727CA3"/>
        </a:accent1>
        <a:accent2>
          <a:srgbClr val="9FB8CD"/>
        </a:accent2>
        <a:accent3>
          <a:srgbClr val="FFFFFF"/>
        </a:accent3>
        <a:accent4>
          <a:srgbClr val="000000"/>
        </a:accent4>
        <a:accent5>
          <a:srgbClr val="BCBFCE"/>
        </a:accent5>
        <a:accent6>
          <a:srgbClr val="90A6BA"/>
        </a:accent6>
        <a:hlink>
          <a:srgbClr val="B292CA"/>
        </a:hlink>
        <a:folHlink>
          <a:srgbClr val="6B56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文件操作</Template>
  <TotalTime>4602</TotalTime>
  <Words>12100</Words>
  <Application>Microsoft Office PowerPoint</Application>
  <PresentationFormat>全屏显示(4:3)</PresentationFormat>
  <Paragraphs>2153</Paragraphs>
  <Slides>40</Slides>
  <Notes>40</Notes>
  <HiddenSlides>0</HiddenSlides>
  <MMClips>0</MMClips>
  <ScaleCrop>false</ScaleCrop>
  <HeadingPairs>
    <vt:vector size="4" baseType="variant">
      <vt:variant>
        <vt:lpstr>主题</vt:lpstr>
      </vt:variant>
      <vt:variant>
        <vt:i4>6</vt:i4>
      </vt:variant>
      <vt:variant>
        <vt:lpstr>幻灯片标题</vt:lpstr>
      </vt:variant>
      <vt:variant>
        <vt:i4>40</vt:i4>
      </vt:variant>
    </vt:vector>
  </HeadingPairs>
  <TitlesOfParts>
    <vt:vector size="46" baseType="lpstr">
      <vt:lpstr>质朴</vt:lpstr>
      <vt:lpstr>10_质朴</vt:lpstr>
      <vt:lpstr>13_质朴</vt:lpstr>
      <vt:lpstr>1_质朴</vt:lpstr>
      <vt:lpstr>2_质朴</vt:lpstr>
      <vt:lpstr>3_质朴</vt:lpstr>
      <vt:lpstr>华清远见</vt:lpstr>
      <vt:lpstr>PowerPoint 演示文稿</vt:lpstr>
      <vt:lpstr>内容提纲</vt:lpstr>
      <vt:lpstr>预备知识</vt:lpstr>
      <vt:lpstr>Linux内核</vt:lpstr>
      <vt:lpstr>PowerPoint 演示文稿</vt:lpstr>
      <vt:lpstr>Linux 内核的特性</vt:lpstr>
      <vt:lpstr>PowerPoint 演示文稿</vt:lpstr>
      <vt:lpstr>Linux内核版本</vt:lpstr>
      <vt:lpstr>Linux内核子系统</vt:lpstr>
      <vt:lpstr>Linux内核模块结构图</vt:lpstr>
      <vt:lpstr>PowerPoint 演示文稿</vt:lpstr>
      <vt:lpstr>Linux系统源代码目录结构（2）</vt:lpstr>
      <vt:lpstr>Linux系统源代码目录结构（3）</vt:lpstr>
      <vt:lpstr>PowerPoint 演示文稿</vt:lpstr>
      <vt:lpstr>内核配置与编译(2)‏</vt:lpstr>
      <vt:lpstr>内核配置与编译(3)‏</vt:lpstr>
      <vt:lpstr>内核配置步骤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General Setup---缺省命令行选项配置</vt:lpstr>
      <vt:lpstr>缺省命令行选项配置说明</vt:lpstr>
      <vt:lpstr>其他常用命令行选项</vt:lpstr>
      <vt:lpstr>加载和保存配置</vt:lpstr>
      <vt:lpstr>配置过程和结果</vt:lpstr>
      <vt:lpstr>Kconfig 简单语法-菜单</vt:lpstr>
      <vt:lpstr>Kconfig简单语法-菜单项</vt:lpstr>
      <vt:lpstr>内核Makefile简介</vt:lpstr>
      <vt:lpstr>编译内核</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标准I/O库 </dc:title>
  <dc:creator>User</dc:creator>
  <cp:lastModifiedBy>曹忠明</cp:lastModifiedBy>
  <cp:revision>772</cp:revision>
  <dcterms:created xsi:type="dcterms:W3CDTF">2008-06-24T03:08:57Z</dcterms:created>
  <dcterms:modified xsi:type="dcterms:W3CDTF">2014-08-14T03:56:25Z</dcterms:modified>
</cp:coreProperties>
</file>