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64" r:id="rId7"/>
    <p:sldId id="265" r:id="rId8"/>
    <p:sldId id="266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34" y="-24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5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3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6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2F30D-8B4B-4C6B-B9A2-A3EE09D35A21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73F3-4738-462B-AC37-559B52431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GC-stall and Page Scan Attacks </a:t>
            </a:r>
            <a:br>
              <a:rPr lang="en-US" dirty="0" smtClean="0"/>
            </a:br>
            <a:r>
              <a:rPr lang="en-US" dirty="0" smtClean="0"/>
              <a:t>by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Cuong Tran </a:t>
            </a:r>
          </a:p>
          <a:p>
            <a:r>
              <a:rPr lang="en-US" dirty="0" smtClean="0"/>
              <a:t>LinkedIn Performance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Gate keepers: SRE and </a:t>
            </a:r>
            <a:r>
              <a:rPr lang="en-US" b="1" dirty="0" err="1" smtClean="0"/>
              <a:t>SysOps</a:t>
            </a:r>
            <a:endParaRPr lang="en-US" b="1" dirty="0" smtClean="0"/>
          </a:p>
          <a:p>
            <a:r>
              <a:rPr lang="en-US" b="1" dirty="0" smtClean="0"/>
              <a:t>Safe to roll-out fixes for GC attacks now</a:t>
            </a:r>
          </a:p>
          <a:p>
            <a:pPr lvl="1"/>
            <a:r>
              <a:rPr lang="en-US" dirty="0" smtClean="0"/>
              <a:t>Linux: Flush changes more frequently and protect heap</a:t>
            </a:r>
          </a:p>
          <a:p>
            <a:pPr lvl="2"/>
            <a:r>
              <a:rPr lang="en-US" dirty="0" err="1" smtClean="0">
                <a:latin typeface="Courier" pitchFamily="49" charset="0"/>
              </a:rPr>
              <a:t>sysctl</a:t>
            </a:r>
            <a:r>
              <a:rPr lang="en-US" dirty="0" smtClean="0">
                <a:latin typeface="Courier" pitchFamily="49" charset="0"/>
              </a:rPr>
              <a:t> –w </a:t>
            </a:r>
            <a:r>
              <a:rPr lang="en-US" dirty="0" err="1" smtClean="0">
                <a:latin typeface="Courier" pitchFamily="49" charset="0"/>
              </a:rPr>
              <a:t>vm.dirty_writeback_centisecs</a:t>
            </a:r>
            <a:r>
              <a:rPr lang="en-US" dirty="0" smtClean="0">
                <a:latin typeface="Courier" pitchFamily="49" charset="0"/>
              </a:rPr>
              <a:t> = 500</a:t>
            </a:r>
          </a:p>
          <a:p>
            <a:pPr lvl="2"/>
            <a:r>
              <a:rPr lang="en-US" dirty="0" err="1" smtClean="0">
                <a:latin typeface="Courier" pitchFamily="49" charset="0"/>
              </a:rPr>
              <a:t>sysctl</a:t>
            </a:r>
            <a:r>
              <a:rPr lang="en-US" dirty="0" smtClean="0">
                <a:latin typeface="Courier" pitchFamily="49" charset="0"/>
              </a:rPr>
              <a:t> –w </a:t>
            </a:r>
            <a:r>
              <a:rPr lang="en-US" dirty="0" err="1" smtClean="0">
                <a:latin typeface="Courier" pitchFamily="49" charset="0"/>
              </a:rPr>
              <a:t>vm.dirty_expire_centisecs</a:t>
            </a:r>
            <a:r>
              <a:rPr lang="en-US" dirty="0" smtClean="0">
                <a:latin typeface="Courier" pitchFamily="49" charset="0"/>
              </a:rPr>
              <a:t> = 500</a:t>
            </a:r>
          </a:p>
          <a:p>
            <a:pPr lvl="2"/>
            <a:r>
              <a:rPr lang="en-US" sz="2600" dirty="0" err="1" smtClean="0">
                <a:latin typeface="Courier" pitchFamily="49" charset="0"/>
              </a:rPr>
              <a:t>sysctl</a:t>
            </a:r>
            <a:r>
              <a:rPr lang="en-US" sz="2600" dirty="0" smtClean="0">
                <a:latin typeface="Courier" pitchFamily="49" charset="0"/>
              </a:rPr>
              <a:t> –w </a:t>
            </a:r>
            <a:r>
              <a:rPr lang="en-US" sz="2600" dirty="0" err="1" smtClean="0">
                <a:latin typeface="Courier" pitchFamily="49" charset="0"/>
              </a:rPr>
              <a:t>vm.swappiness</a:t>
            </a:r>
            <a:r>
              <a:rPr lang="en-US" sz="2600" dirty="0" smtClean="0">
                <a:latin typeface="Courier" pitchFamily="49" charset="0"/>
              </a:rPr>
              <a:t>=0</a:t>
            </a:r>
          </a:p>
          <a:p>
            <a:pPr lvl="1"/>
            <a:r>
              <a:rPr lang="en-US" sz="2600" dirty="0" smtClean="0"/>
              <a:t>JVM: Give JVM heap all memory it needs when started</a:t>
            </a:r>
          </a:p>
          <a:p>
            <a:pPr lvl="2"/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–XX:+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AlwaysPreTouch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Heap size per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AutoTune</a:t>
            </a: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/>
              <a:t>Gradual roll-out fixes of page scan attacks. </a:t>
            </a:r>
          </a:p>
          <a:p>
            <a:pPr lvl="1"/>
            <a:r>
              <a:rPr lang="en-US" b="1" dirty="0" smtClean="0"/>
              <a:t>Best for back-end servers</a:t>
            </a:r>
          </a:p>
          <a:p>
            <a:pPr lvl="1"/>
            <a:r>
              <a:rPr lang="en-US" dirty="0" smtClean="0"/>
              <a:t>Linux: Turn off THP and NUMA optimization</a:t>
            </a:r>
          </a:p>
          <a:p>
            <a:pPr lvl="2"/>
            <a:r>
              <a:rPr lang="en-US" dirty="0" smtClean="0">
                <a:latin typeface="Courier" pitchFamily="49" charset="0"/>
              </a:rPr>
              <a:t>echo never &gt; /sys/kernel/mm/</a:t>
            </a:r>
            <a:r>
              <a:rPr lang="en-US" dirty="0" err="1" smtClean="0">
                <a:latin typeface="Courier" pitchFamily="49" charset="0"/>
              </a:rPr>
              <a:t>redhat_transparent_hugepage</a:t>
            </a:r>
            <a:r>
              <a:rPr lang="en-US" dirty="0" smtClean="0">
                <a:latin typeface="Courier" pitchFamily="49" charset="0"/>
              </a:rPr>
              <a:t>/enabled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sysctl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vm.zone_reclaim_mode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lvl="1"/>
            <a:r>
              <a:rPr lang="en-US" dirty="0" smtClean="0"/>
              <a:t>Work with product groups to test on small group of servers before applying changes to the rest</a:t>
            </a:r>
          </a:p>
        </p:txBody>
      </p:sp>
    </p:spTree>
    <p:extLst>
      <p:ext uri="{BB962C8B-B14F-4D97-AF65-F5344CB8AC3E}">
        <p14:creationId xmlns:p14="http://schemas.microsoft.com/office/powerpoint/2010/main" val="26486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 attacks by Linux</a:t>
            </a:r>
          </a:p>
          <a:p>
            <a:r>
              <a:rPr lang="en-US" dirty="0" smtClean="0"/>
              <a:t>Page scan attacks by Linux</a:t>
            </a:r>
          </a:p>
          <a:p>
            <a:r>
              <a:rPr lang="en-US" dirty="0" smtClean="0"/>
              <a:t>Recommendations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</a:t>
            </a:r>
            <a:br>
              <a:rPr lang="en-US" dirty="0" smtClean="0"/>
            </a:br>
            <a:r>
              <a:rPr lang="en-US" dirty="0" smtClean="0"/>
              <a:t>GC </a:t>
            </a:r>
            <a:r>
              <a:rPr lang="en-US" dirty="0"/>
              <a:t>attacks by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2013-10-05</a:t>
            </a:r>
            <a:r>
              <a:rPr lang="en-US" sz="2000" dirty="0" smtClean="0"/>
              <a:t>T05:01:04.179+0000:…. : 216982K-&gt;9328K(256000K), 0.0666320 </a:t>
            </a:r>
            <a:r>
              <a:rPr lang="en-US" sz="2000" dirty="0" err="1" smtClean="0"/>
              <a:t>secs</a:t>
            </a:r>
            <a:r>
              <a:rPr lang="en-US" sz="2000" dirty="0" smtClean="0"/>
              <a:t>] 377835K-&gt;170188K(768000K), 0.0675850 </a:t>
            </a:r>
            <a:r>
              <a:rPr lang="en-US" sz="2000" dirty="0" err="1" smtClean="0"/>
              <a:t>secs</a:t>
            </a:r>
            <a:r>
              <a:rPr lang="en-US" sz="2000" dirty="0" smtClean="0"/>
              <a:t>] </a:t>
            </a:r>
            <a:r>
              <a:rPr lang="en-US" dirty="0" smtClean="0"/>
              <a:t>[</a:t>
            </a:r>
            <a:r>
              <a:rPr lang="en-US" dirty="0"/>
              <a:t>Times: user=</a:t>
            </a:r>
            <a:r>
              <a:rPr lang="en-US" dirty="0">
                <a:solidFill>
                  <a:srgbClr val="FF0000"/>
                </a:solidFill>
              </a:rPr>
              <a:t>0.17</a:t>
            </a:r>
            <a:r>
              <a:rPr lang="en-US" dirty="0"/>
              <a:t> sys=</a:t>
            </a:r>
            <a:r>
              <a:rPr lang="en-US" dirty="0">
                <a:solidFill>
                  <a:srgbClr val="FF0000"/>
                </a:solidFill>
              </a:rPr>
              <a:t>0.00</a:t>
            </a:r>
            <a:r>
              <a:rPr lang="en-US" dirty="0"/>
              <a:t>, real=</a:t>
            </a:r>
            <a:r>
              <a:rPr lang="en-US" dirty="0">
                <a:solidFill>
                  <a:srgbClr val="FF0000"/>
                </a:solidFill>
              </a:rPr>
              <a:t>3.18</a:t>
            </a:r>
            <a:r>
              <a:rPr lang="en-US" dirty="0"/>
              <a:t> </a:t>
            </a:r>
            <a:r>
              <a:rPr lang="en-US" dirty="0" err="1"/>
              <a:t>secs</a:t>
            </a:r>
            <a:r>
              <a:rPr lang="en-US" dirty="0" smtClean="0"/>
              <a:t>]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2013-09-19</a:t>
            </a:r>
            <a:r>
              <a:rPr lang="en-US" sz="2000" dirty="0" smtClean="0"/>
              <a:t>T06:14:03.632+0000</a:t>
            </a:r>
            <a:r>
              <a:rPr lang="en-US" sz="2000" dirty="0"/>
              <a:t>: 44372.834: [GC [1 CMS-initial-mark: 703914K(921600K)] 718372K(1433600K), 126.1196340 </a:t>
            </a:r>
            <a:r>
              <a:rPr lang="en-US" sz="2000" dirty="0" err="1"/>
              <a:t>secs</a:t>
            </a:r>
            <a:r>
              <a:rPr lang="en-US" sz="2000" dirty="0"/>
              <a:t>] </a:t>
            </a:r>
            <a:r>
              <a:rPr lang="en-US" dirty="0"/>
              <a:t>[Times: user=</a:t>
            </a:r>
            <a:r>
              <a:rPr lang="en-US" dirty="0">
                <a:solidFill>
                  <a:srgbClr val="FF0000"/>
                </a:solidFill>
              </a:rPr>
              <a:t>0.00</a:t>
            </a:r>
            <a:r>
              <a:rPr lang="en-US" dirty="0"/>
              <a:t> sys=</a:t>
            </a:r>
            <a:r>
              <a:rPr lang="en-US" dirty="0">
                <a:solidFill>
                  <a:srgbClr val="FF0000"/>
                </a:solidFill>
              </a:rPr>
              <a:t>127.31</a:t>
            </a:r>
            <a:r>
              <a:rPr lang="en-US" dirty="0"/>
              <a:t>, real=</a:t>
            </a:r>
            <a:r>
              <a:rPr lang="en-US" dirty="0">
                <a:solidFill>
                  <a:srgbClr val="FF0000"/>
                </a:solidFill>
              </a:rPr>
              <a:t>126.10</a:t>
            </a:r>
            <a:r>
              <a:rPr lang="en-US" dirty="0"/>
              <a:t> </a:t>
            </a:r>
            <a:r>
              <a:rPr lang="en-US" dirty="0" err="1"/>
              <a:t>secs</a:t>
            </a:r>
            <a:r>
              <a:rPr lang="en-US" dirty="0" smtClean="0"/>
              <a:t>]</a:t>
            </a:r>
          </a:p>
          <a:p>
            <a:r>
              <a:rPr lang="en-US" dirty="0" smtClean="0"/>
              <a:t>GC stopped the world for minutes but:</a:t>
            </a:r>
          </a:p>
          <a:p>
            <a:pPr lvl="1"/>
            <a:r>
              <a:rPr lang="en-US" dirty="0" smtClean="0"/>
              <a:t>Did no real work (CPU time in user mode = 0) </a:t>
            </a:r>
          </a:p>
          <a:p>
            <a:pPr lvl="1"/>
            <a:r>
              <a:rPr lang="en-US" dirty="0" smtClean="0"/>
              <a:t>Burned cycles </a:t>
            </a:r>
            <a:r>
              <a:rPr lang="en-US" smtClean="0"/>
              <a:t>in Linux kernel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attacks by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IO starvation</a:t>
            </a:r>
          </a:p>
          <a:p>
            <a:pPr lvl="1"/>
            <a:r>
              <a:rPr lang="en-US" dirty="0" smtClean="0"/>
              <a:t>Symptom: GC log shows “</a:t>
            </a:r>
            <a:r>
              <a:rPr lang="en-US" dirty="0" smtClean="0">
                <a:solidFill>
                  <a:srgbClr val="C00000"/>
                </a:solidFill>
              </a:rPr>
              <a:t>low</a:t>
            </a:r>
            <a:r>
              <a:rPr lang="en-US" dirty="0" smtClean="0"/>
              <a:t> user time, </a:t>
            </a:r>
            <a:r>
              <a:rPr lang="en-US" dirty="0" smtClean="0">
                <a:solidFill>
                  <a:srgbClr val="C00000"/>
                </a:solidFill>
              </a:rPr>
              <a:t>low</a:t>
            </a:r>
            <a:r>
              <a:rPr lang="en-US" dirty="0" smtClean="0"/>
              <a:t> system time, </a:t>
            </a:r>
            <a:r>
              <a:rPr lang="en-US" dirty="0" smtClean="0">
                <a:solidFill>
                  <a:srgbClr val="C00000"/>
                </a:solidFill>
              </a:rPr>
              <a:t>long</a:t>
            </a:r>
            <a:r>
              <a:rPr lang="en-US" dirty="0" smtClean="0"/>
              <a:t> GC pause”. </a:t>
            </a:r>
          </a:p>
          <a:p>
            <a:pPr lvl="1"/>
            <a:r>
              <a:rPr lang="en-US" dirty="0" smtClean="0"/>
              <a:t>Cause: GC threads stuck in kernel waiting for IO, usually due to journal commits or FS flush of changes by </a:t>
            </a:r>
            <a:r>
              <a:rPr lang="en-US" dirty="0" err="1" smtClean="0"/>
              <a:t>gzip</a:t>
            </a:r>
            <a:r>
              <a:rPr lang="en-US" dirty="0" smtClean="0"/>
              <a:t> of log rolling</a:t>
            </a:r>
          </a:p>
          <a:p>
            <a:r>
              <a:rPr lang="en-US" b="1" dirty="0" smtClean="0"/>
              <a:t>Memory starvation. </a:t>
            </a:r>
          </a:p>
          <a:p>
            <a:pPr lvl="1"/>
            <a:r>
              <a:rPr lang="en-US" dirty="0" smtClean="0"/>
              <a:t>Symptom: GC log shows “</a:t>
            </a:r>
            <a:r>
              <a:rPr lang="en-US" dirty="0" smtClean="0">
                <a:solidFill>
                  <a:srgbClr val="C00000"/>
                </a:solidFill>
              </a:rPr>
              <a:t>Low </a:t>
            </a:r>
            <a:r>
              <a:rPr lang="en-US" dirty="0" smtClean="0"/>
              <a:t>user time, </a:t>
            </a:r>
            <a:r>
              <a:rPr lang="en-US" dirty="0" smtClean="0">
                <a:solidFill>
                  <a:srgbClr val="C00000"/>
                </a:solidFill>
              </a:rPr>
              <a:t>high</a:t>
            </a:r>
            <a:r>
              <a:rPr lang="en-US" dirty="0" smtClean="0"/>
              <a:t> system time, </a:t>
            </a:r>
            <a:r>
              <a:rPr lang="en-US" dirty="0" smtClean="0">
                <a:solidFill>
                  <a:srgbClr val="C00000"/>
                </a:solidFill>
              </a:rPr>
              <a:t>long</a:t>
            </a:r>
            <a:r>
              <a:rPr lang="en-US" dirty="0" smtClean="0"/>
              <a:t> GC pause”</a:t>
            </a:r>
          </a:p>
          <a:p>
            <a:pPr lvl="1"/>
            <a:r>
              <a:rPr lang="en-US" dirty="0" smtClean="0"/>
              <a:t>Cause: Memory pressure triggers swapping or scanning for free memory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AE5D-1A46-EF47-86AA-2994628AA5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for GC-attacks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IO Starvation</a:t>
            </a:r>
          </a:p>
          <a:p>
            <a:pPr lvl="1"/>
            <a:r>
              <a:rPr lang="en-US" dirty="0" smtClean="0"/>
              <a:t>Strategy: Even out workload to disk drives (flush every 5 s rather than 30 s)</a:t>
            </a:r>
          </a:p>
          <a:p>
            <a:pPr lvl="1">
              <a:buNone/>
            </a:pPr>
            <a:r>
              <a:rPr lang="en-US" sz="2400" dirty="0" smtClean="0">
                <a:latin typeface="Courier" pitchFamily="49" charset="0"/>
              </a:rPr>
              <a:t>  </a:t>
            </a:r>
            <a:r>
              <a:rPr lang="en-US" sz="2400" dirty="0" err="1" smtClean="0">
                <a:latin typeface="Courier" pitchFamily="49" charset="0"/>
              </a:rPr>
              <a:t>sysctl</a:t>
            </a:r>
            <a:r>
              <a:rPr lang="en-US" sz="2400" dirty="0" smtClean="0">
                <a:latin typeface="Courier" pitchFamily="49" charset="0"/>
              </a:rPr>
              <a:t> –w </a:t>
            </a:r>
            <a:r>
              <a:rPr lang="en-US" sz="2400" dirty="0" err="1" smtClean="0">
                <a:latin typeface="Courier" pitchFamily="49" charset="0"/>
              </a:rPr>
              <a:t>vm.dirty_writeback_centisecs</a:t>
            </a:r>
            <a:r>
              <a:rPr lang="en-US" sz="2400" dirty="0" smtClean="0">
                <a:latin typeface="Courier" pitchFamily="49" charset="0"/>
              </a:rPr>
              <a:t> = 500</a:t>
            </a:r>
          </a:p>
          <a:p>
            <a:pPr lvl="1">
              <a:buNone/>
            </a:pPr>
            <a:r>
              <a:rPr lang="en-US" sz="2400" dirty="0" smtClean="0">
                <a:latin typeface="Courier" pitchFamily="49" charset="0"/>
              </a:rPr>
              <a:t>  </a:t>
            </a:r>
            <a:r>
              <a:rPr lang="en-US" sz="2400" dirty="0" err="1" smtClean="0">
                <a:latin typeface="Courier" pitchFamily="49" charset="0"/>
              </a:rPr>
              <a:t>sysctl</a:t>
            </a:r>
            <a:r>
              <a:rPr lang="en-US" sz="2400" dirty="0" smtClean="0">
                <a:latin typeface="Courier" pitchFamily="49" charset="0"/>
              </a:rPr>
              <a:t> –w </a:t>
            </a:r>
            <a:r>
              <a:rPr lang="en-US" sz="2400" dirty="0" err="1" smtClean="0">
                <a:latin typeface="Courier" pitchFamily="49" charset="0"/>
              </a:rPr>
              <a:t>vm.dirty_expire_centisecs</a:t>
            </a:r>
            <a:r>
              <a:rPr lang="en-US" sz="2400" dirty="0" smtClean="0">
                <a:latin typeface="Courier" pitchFamily="49" charset="0"/>
              </a:rPr>
              <a:t> = 500</a:t>
            </a:r>
          </a:p>
          <a:p>
            <a:pPr lvl="1"/>
            <a:r>
              <a:rPr lang="en-US" dirty="0" smtClean="0"/>
              <a:t>In progress: Direct IO with </a:t>
            </a:r>
            <a:r>
              <a:rPr lang="en-US" dirty="0" err="1" smtClean="0"/>
              <a:t>gzip</a:t>
            </a:r>
            <a:r>
              <a:rPr lang="en-US" dirty="0" smtClean="0"/>
              <a:t> or </a:t>
            </a:r>
            <a:r>
              <a:rPr lang="en-US" dirty="0" err="1" smtClean="0"/>
              <a:t>gzip</a:t>
            </a:r>
            <a:r>
              <a:rPr lang="en-US" dirty="0" smtClean="0"/>
              <a:t> as-you-go</a:t>
            </a:r>
          </a:p>
          <a:p>
            <a:r>
              <a:rPr lang="en-US" b="1" dirty="0" smtClean="0"/>
              <a:t>Memory Starvation</a:t>
            </a:r>
          </a:p>
          <a:p>
            <a:pPr lvl="1"/>
            <a:r>
              <a:rPr lang="en-US" dirty="0" smtClean="0"/>
              <a:t>Strategy: Pre-allocate memory to JVM heap and protect it against swapping </a:t>
            </a:r>
            <a:r>
              <a:rPr lang="en-US" smtClean="0"/>
              <a:t>or scanning</a:t>
            </a:r>
            <a:endParaRPr lang="en-US" dirty="0" smtClean="0"/>
          </a:p>
          <a:p>
            <a:pPr lvl="1"/>
            <a:r>
              <a:rPr lang="en-US" dirty="0" smtClean="0"/>
              <a:t>Turn on </a:t>
            </a:r>
            <a:r>
              <a:rPr lang="en-US" sz="2400" dirty="0" smtClean="0">
                <a:latin typeface="Courier PS Bold" pitchFamily="49" charset="0"/>
              </a:rPr>
              <a:t>–XX:+</a:t>
            </a:r>
            <a:r>
              <a:rPr lang="en-US" sz="2400" dirty="0" err="1" smtClean="0">
                <a:latin typeface="Courier PS Bold" pitchFamily="49" charset="0"/>
              </a:rPr>
              <a:t>AlwaysPreTouch</a:t>
            </a:r>
            <a:r>
              <a:rPr lang="en-US" sz="2400" dirty="0" smtClean="0">
                <a:latin typeface="Courier PS Bold" pitchFamily="49" charset="0"/>
              </a:rPr>
              <a:t> </a:t>
            </a:r>
            <a:r>
              <a:rPr lang="en-US" dirty="0" smtClean="0"/>
              <a:t>option in JVM</a:t>
            </a:r>
          </a:p>
          <a:p>
            <a:pPr lvl="1"/>
            <a:r>
              <a:rPr lang="en-US" sz="2400" dirty="0" err="1" smtClean="0">
                <a:latin typeface="Courier" pitchFamily="49" charset="0"/>
              </a:rPr>
              <a:t>Sysctl</a:t>
            </a:r>
            <a:r>
              <a:rPr lang="en-US" sz="2400" dirty="0" smtClean="0">
                <a:latin typeface="Courier" pitchFamily="49" charset="0"/>
              </a:rPr>
              <a:t> –w </a:t>
            </a:r>
            <a:r>
              <a:rPr lang="en-US" sz="2400" dirty="0" err="1" smtClean="0">
                <a:latin typeface="Courier" pitchFamily="49" charset="0"/>
              </a:rPr>
              <a:t>vm.swappiness</a:t>
            </a:r>
            <a:r>
              <a:rPr lang="en-US" sz="2400" dirty="0" smtClean="0">
                <a:latin typeface="Courier" pitchFamily="49" charset="0"/>
              </a:rPr>
              <a:t>=0</a:t>
            </a:r>
            <a:r>
              <a:rPr lang="en-US" dirty="0" smtClean="0"/>
              <a:t> to protect heap and anonymous memory</a:t>
            </a:r>
          </a:p>
          <a:p>
            <a:pPr lvl="1"/>
            <a:r>
              <a:rPr lang="en-US" dirty="0" smtClean="0"/>
              <a:t>JVM start up has 2 second delay to allocate all memory (17GB)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AE5D-1A46-EF47-86AA-2994628AA5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scan </a:t>
            </a:r>
            <a:r>
              <a:rPr lang="en-US" dirty="0"/>
              <a:t>a</a:t>
            </a:r>
            <a:r>
              <a:rPr lang="en-US" dirty="0" smtClean="0"/>
              <a:t>ttacks by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AE5D-1A46-EF47-86AA-2994628AA5C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eat1-app1001.pgscank-eat1-app1001.pgscan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082"/>
            <a:ext cx="9144000" cy="463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0" y="1917256"/>
            <a:ext cx="3132845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Measured: 7,000,000 scans/sec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Stall: 2+ minutes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Goal: 0 scans/sec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 err="1" smtClean="0"/>
              <a:t>Redhat</a:t>
            </a:r>
            <a:r>
              <a:rPr lang="en-US" b="1" dirty="0" smtClean="0"/>
              <a:t> enhancement for performance</a:t>
            </a:r>
          </a:p>
          <a:p>
            <a:pPr lvl="1"/>
            <a:r>
              <a:rPr lang="en-US" dirty="0" smtClean="0"/>
              <a:t>2MB huge pages vs. 4KB regular pages</a:t>
            </a:r>
          </a:p>
          <a:p>
            <a:pPr lvl="1"/>
            <a:r>
              <a:rPr lang="en-US" dirty="0" smtClean="0"/>
              <a:t>Less TLB miss and page table walk</a:t>
            </a:r>
          </a:p>
          <a:p>
            <a:pPr lvl="1"/>
            <a:r>
              <a:rPr lang="en-US" dirty="0" smtClean="0"/>
              <a:t>Only work for anonymous memory (</a:t>
            </a:r>
            <a:r>
              <a:rPr lang="en-US" sz="2400" dirty="0" err="1" smtClean="0">
                <a:latin typeface="Courier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Improve 10% performance for </a:t>
            </a:r>
            <a:r>
              <a:rPr lang="en-US" dirty="0" err="1" smtClean="0"/>
              <a:t>SPECjbb</a:t>
            </a:r>
            <a:r>
              <a:rPr lang="en-US" dirty="0" smtClean="0"/>
              <a:t>, app server workload</a:t>
            </a:r>
          </a:p>
          <a:p>
            <a:r>
              <a:rPr lang="en-US" b="1" dirty="0" smtClean="0"/>
              <a:t>But THP can degrade performance severely</a:t>
            </a:r>
          </a:p>
          <a:p>
            <a:pPr lvl="1"/>
            <a:r>
              <a:rPr lang="en-US" dirty="0" smtClean="0"/>
              <a:t>Collapsing, Compacting, Splitting, Migration</a:t>
            </a:r>
          </a:p>
          <a:p>
            <a:pPr lvl="1"/>
            <a:r>
              <a:rPr lang="en-US" dirty="0" smtClean="0"/>
              <a:t>Very high </a:t>
            </a:r>
            <a:r>
              <a:rPr lang="en-US" sz="2400" dirty="0" err="1" smtClean="0">
                <a:latin typeface="Courier" pitchFamily="49" charset="0"/>
              </a:rPr>
              <a:t>pgscand</a:t>
            </a:r>
            <a:r>
              <a:rPr lang="en-US" sz="2400" dirty="0" smtClean="0">
                <a:latin typeface="Courier" pitchFamily="49" charset="0"/>
              </a:rPr>
              <a:t>/s</a:t>
            </a:r>
          </a:p>
          <a:p>
            <a:pPr lvl="1"/>
            <a:r>
              <a:rPr lang="en-US" dirty="0" smtClean="0"/>
              <a:t>Very busy </a:t>
            </a:r>
            <a:r>
              <a:rPr lang="en-US" sz="2400" dirty="0" err="1" smtClean="0">
                <a:latin typeface="Courier" pitchFamily="49" charset="0"/>
              </a:rPr>
              <a:t>khugepaged</a:t>
            </a:r>
            <a:endParaRPr lang="en-US" sz="2400" dirty="0" smtClean="0">
              <a:latin typeface="Courier" pitchFamily="49" charset="0"/>
            </a:endParaRPr>
          </a:p>
          <a:p>
            <a:pPr lvl="1"/>
            <a:r>
              <a:rPr lang="en-US" sz="2600" dirty="0" smtClean="0"/>
              <a:t>Very high system </a:t>
            </a:r>
            <a:r>
              <a:rPr lang="en-US" sz="2600" dirty="0" smtClean="0"/>
              <a:t>time when process compacts memory or </a:t>
            </a:r>
            <a:r>
              <a:rPr lang="en-US" sz="2600" dirty="0" err="1" smtClean="0"/>
              <a:t>khugepaged</a:t>
            </a:r>
            <a:r>
              <a:rPr lang="en-US" sz="2600" dirty="0" smtClean="0"/>
              <a:t> runs</a:t>
            </a:r>
            <a:endParaRPr lang="en-US" sz="2600" dirty="0" smtClean="0"/>
          </a:p>
          <a:p>
            <a:r>
              <a:rPr lang="en-US" sz="3000" b="1" dirty="0" smtClean="0"/>
              <a:t>THP optimization can increase GC stall time by minutes</a:t>
            </a:r>
            <a:endParaRPr lang="en-US" sz="3500" b="1" dirty="0" smtClean="0">
              <a:latin typeface="Courier PS Bold" pitchFamily="49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Transparent Huge Page (THP)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4088" y="20246"/>
            <a:ext cx="42415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>
                    <a:lumMod val="65000"/>
                  </a:schemeClr>
                </a:solidFill>
              </a:rPr>
              <a:t>Cause : Page Scan Attacks</a:t>
            </a:r>
            <a:endParaRPr lang="en-US" sz="3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 Linux optimization for NUMA</a:t>
            </a:r>
          </a:p>
          <a:p>
            <a:pPr lvl="1"/>
            <a:r>
              <a:rPr lang="en-US" dirty="0" smtClean="0"/>
              <a:t>2 CPU sockets, each having 12 cores and local memory. </a:t>
            </a:r>
          </a:p>
          <a:p>
            <a:pPr lvl="1"/>
            <a:r>
              <a:rPr lang="en-US" dirty="0" smtClean="0"/>
              <a:t>Memory accessible by all 24 cores but local memory is faster</a:t>
            </a:r>
          </a:p>
          <a:p>
            <a:pPr lvl="1"/>
            <a:r>
              <a:rPr lang="en-US" dirty="0" smtClean="0"/>
              <a:t>Linux tries to allocate local memory to application threads, i.e., from local zone</a:t>
            </a:r>
          </a:p>
          <a:p>
            <a:pPr lvl="1"/>
            <a:r>
              <a:rPr lang="en-US" dirty="0" smtClean="0"/>
              <a:t>Best suited for applications that can fit in one local zone</a:t>
            </a:r>
          </a:p>
          <a:p>
            <a:r>
              <a:rPr lang="en-US" b="1" dirty="0" smtClean="0"/>
              <a:t>NUMA optimization can degrade performance severely</a:t>
            </a:r>
          </a:p>
          <a:p>
            <a:pPr lvl="1"/>
            <a:r>
              <a:rPr lang="en-US" dirty="0" smtClean="0"/>
              <a:t>Very high </a:t>
            </a:r>
            <a:r>
              <a:rPr lang="en-US" dirty="0" err="1" smtClean="0">
                <a:latin typeface="Courier PS Bold" pitchFamily="49" charset="0"/>
              </a:rPr>
              <a:t>pgscand</a:t>
            </a:r>
            <a:r>
              <a:rPr lang="en-US" dirty="0" smtClean="0">
                <a:latin typeface="Courier PS Bold" pitchFamily="49" charset="0"/>
              </a:rPr>
              <a:t>/s</a:t>
            </a:r>
          </a:p>
          <a:p>
            <a:pPr lvl="1"/>
            <a:r>
              <a:rPr lang="en-US" dirty="0" smtClean="0"/>
              <a:t>Linux </a:t>
            </a:r>
            <a:r>
              <a:rPr lang="en-US" dirty="0" smtClean="0">
                <a:latin typeface="Courier PS Bold" pitchFamily="49" charset="0"/>
              </a:rPr>
              <a:t>zone-reclaim  </a:t>
            </a:r>
            <a:r>
              <a:rPr lang="en-US" dirty="0" smtClean="0"/>
              <a:t>insists on finding memory on local zone although memory is plentiful on the other zone</a:t>
            </a:r>
          </a:p>
          <a:p>
            <a:pPr lvl="1"/>
            <a:r>
              <a:rPr lang="en-US" dirty="0" smtClean="0"/>
              <a:t>Linux migrates memory including THP, creating a viscous cycle of breaking up 2 MB pages, scanning for 4 KB free pages, and re-assembling 4KB into 2 MB pages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NUMA Optimization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2454" y="20246"/>
            <a:ext cx="42415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>
                    <a:lumMod val="65000"/>
                  </a:schemeClr>
                </a:solidFill>
              </a:rPr>
              <a:t>Cause : Page Scan Attacks</a:t>
            </a:r>
            <a:endParaRPr lang="en-US" sz="3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Turn off THP optimization and thus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khugepaged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" pitchFamily="49" charset="0"/>
              </a:rPr>
              <a:t>echo never &gt; /sys/kernel/mm/</a:t>
            </a:r>
            <a:r>
              <a:rPr lang="en-US" sz="2400" dirty="0" err="1" smtClean="0">
                <a:latin typeface="Courier" pitchFamily="49" charset="0"/>
              </a:rPr>
              <a:t>redhat_transparent_hugepage</a:t>
            </a:r>
            <a:r>
              <a:rPr lang="en-US" sz="2400" dirty="0" smtClean="0">
                <a:latin typeface="Courier" pitchFamily="49" charset="0"/>
              </a:rPr>
              <a:t>/enabled</a:t>
            </a:r>
          </a:p>
          <a:p>
            <a:pPr lvl="1"/>
            <a:r>
              <a:rPr lang="en-US" dirty="0" smtClean="0"/>
              <a:t>Will not affect file-IO or memory mapped files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, Oracle, </a:t>
            </a:r>
            <a:r>
              <a:rPr lang="en-US" dirty="0" err="1" smtClean="0"/>
              <a:t>Hadoop</a:t>
            </a:r>
            <a:r>
              <a:rPr lang="en-US" dirty="0" smtClean="0"/>
              <a:t> recommends no THP</a:t>
            </a:r>
          </a:p>
          <a:p>
            <a:r>
              <a:rPr lang="en-US" b="1" dirty="0" smtClean="0"/>
              <a:t>Turn </a:t>
            </a:r>
            <a:r>
              <a:rPr lang="en-US" b="1" dirty="0" smtClean="0"/>
              <a:t>off zone-reclaim optimization</a:t>
            </a:r>
            <a:endParaRPr lang="en-US" b="1" dirty="0" smtClean="0">
              <a:latin typeface="Courier PS Bold" pitchFamily="49" charset="0"/>
            </a:endParaRPr>
          </a:p>
          <a:p>
            <a:pPr lvl="1"/>
            <a:r>
              <a:rPr lang="en-US" sz="2200" dirty="0" err="1" smtClean="0">
                <a:latin typeface="Courier" pitchFamily="49" charset="0"/>
              </a:rPr>
              <a:t>sysctl</a:t>
            </a:r>
            <a:r>
              <a:rPr lang="en-US" sz="2200" dirty="0" smtClean="0">
                <a:latin typeface="Courier" pitchFamily="49" charset="0"/>
              </a:rPr>
              <a:t> –w </a:t>
            </a:r>
            <a:r>
              <a:rPr lang="en-US" sz="2200" dirty="0" err="1" smtClean="0">
                <a:latin typeface="Courier" pitchFamily="49" charset="0"/>
              </a:rPr>
              <a:t>vm.zone_reclaim_mode</a:t>
            </a:r>
            <a:r>
              <a:rPr lang="en-US" sz="2200" dirty="0" smtClean="0">
                <a:latin typeface="Courier" pitchFamily="49" charset="0"/>
              </a:rPr>
              <a:t>=0</a:t>
            </a:r>
          </a:p>
          <a:p>
            <a:pPr lvl="1"/>
            <a:r>
              <a:rPr lang="en-US" dirty="0" smtClean="0"/>
              <a:t>Twitter recommends </a:t>
            </a:r>
            <a:r>
              <a:rPr lang="en-US" dirty="0" smtClean="0"/>
              <a:t>NUMA interleaving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latin typeface="Courier PS Bold" pitchFamily="49" charset="0"/>
            </a:endParaRPr>
          </a:p>
          <a:p>
            <a:pPr lvl="1"/>
            <a:endParaRPr lang="en-US" dirty="0" smtClean="0">
              <a:latin typeface="Courier PS Bold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AE5D-1A46-EF47-86AA-2994628AA5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24088" y="20246"/>
            <a:ext cx="42415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>
                    <a:lumMod val="65000"/>
                  </a:schemeClr>
                </a:solidFill>
              </a:rPr>
              <a:t>Cause : Page Scan Attacks</a:t>
            </a:r>
            <a:endParaRPr lang="en-US" sz="3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654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GC-stall and Page Scan Attacks  by Linux</vt:lpstr>
      <vt:lpstr>Agenda</vt:lpstr>
      <vt:lpstr>Examples of  GC attacks by Linux</vt:lpstr>
      <vt:lpstr>GC attacks by Linux</vt:lpstr>
      <vt:lpstr>Solutions for GC-attacks</vt:lpstr>
      <vt:lpstr>Page scan attacks by Linux</vt:lpstr>
      <vt:lpstr> Transparent Huge Page (THP) </vt:lpstr>
      <vt:lpstr>NUMA Optimization</vt:lpstr>
      <vt:lpstr>Solutions</vt:lpstr>
      <vt:lpstr>Recommendations</vt:lpstr>
    </vt:vector>
  </TitlesOfParts>
  <Company>LinkedIn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Tran</dc:creator>
  <cp:lastModifiedBy>Cuong Tran</cp:lastModifiedBy>
  <cp:revision>37</cp:revision>
  <dcterms:created xsi:type="dcterms:W3CDTF">2013-10-13T16:55:59Z</dcterms:created>
  <dcterms:modified xsi:type="dcterms:W3CDTF">2013-10-17T17:53:26Z</dcterms:modified>
</cp:coreProperties>
</file>