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7"/>
  </p:notesMasterIdLst>
  <p:handoutMasterIdLst>
    <p:handoutMasterId r:id="rId18"/>
  </p:handoutMasterIdLst>
  <p:sldIdLst>
    <p:sldId id="264" r:id="rId2"/>
    <p:sldId id="368" r:id="rId3"/>
    <p:sldId id="371" r:id="rId4"/>
    <p:sldId id="369" r:id="rId5"/>
    <p:sldId id="370" r:id="rId6"/>
    <p:sldId id="372" r:id="rId7"/>
    <p:sldId id="373" r:id="rId8"/>
    <p:sldId id="374" r:id="rId9"/>
    <p:sldId id="375" r:id="rId10"/>
    <p:sldId id="377" r:id="rId11"/>
    <p:sldId id="376" r:id="rId12"/>
    <p:sldId id="367" r:id="rId13"/>
    <p:sldId id="378" r:id="rId14"/>
    <p:sldId id="379" r:id="rId15"/>
    <p:sldId id="260" r:id="rId16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1755" autoAdjust="0"/>
  </p:normalViewPr>
  <p:slideViewPr>
    <p:cSldViewPr showGuides="1">
      <p:cViewPr varScale="1">
        <p:scale>
          <a:sx n="68" d="100"/>
          <a:sy n="68" d="100"/>
        </p:scale>
        <p:origin x="1060" y="9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04 Clustering Practice Word2Vec</a:t>
            </a: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2020.05.03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F9E6901-278D-4BD9-BE04-011622FA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ACFC7FF-3454-4670-B7A8-FF026200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- </a:t>
            </a:r>
            <a:r>
              <a:rPr lang="en-US" altLang="zh-TW" dirty="0" err="1"/>
              <a:t>Hireachical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A240DA-2574-4673-A280-8C714548B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982"/>
            <a:ext cx="9906000" cy="54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8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A875AD-43DB-4455-B8C0-1AD32B3E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DC73ACB-6D7D-458D-9529-C9B88228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-DBSCAN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8C93D1-4B9F-411C-BBE0-F59609AA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956"/>
            <a:ext cx="9906000" cy="46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3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PCA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82DE1F-B2B3-4FBA-9F1D-D85E8241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" y="838200"/>
            <a:ext cx="342729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441F90-2166-4AE7-A84E-2D62937CF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82" y="838200"/>
            <a:ext cx="342729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36FF916-8DDB-43D6-A5E1-CB966F4B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25" y="838200"/>
            <a:ext cx="3427290" cy="259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DB38691-1C4E-4DE6-8A0D-9388B4C8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36" y="3764062"/>
            <a:ext cx="342729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8BFC758-5F6B-43F9-A54A-6C9B9317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3757788"/>
            <a:ext cx="3427290" cy="259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C7D1AE2-68CE-49B0-A1A8-35A806C6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C0B3DEE-BD36-41CF-BB92-216534BB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Evaluation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5A4FF6-0EBF-4464-BB92-2F1F6F15D453}"/>
              </a:ext>
            </a:extLst>
          </p:cNvPr>
          <p:cNvSpPr/>
          <p:nvPr/>
        </p:nvSpPr>
        <p:spPr>
          <a:xfrm>
            <a:off x="228600" y="914400"/>
            <a:ext cx="4407024" cy="5257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Athletic Training, Golf, Golf Apparel, Track &amp; Field, Boxing &amp; MMA, Lacrosse, Hockey, Badminton, Bowl, Golf Balls, Varsity, Team Sports, Athletic, Volleyball, MLB, Gear, NBA, Games, Game, Basket, Football, Bowling, Pitcher, Tennis &amp; Racquets, Cup, Outdoor Games, Baseball &amp; Softball, Baseball, Sports Bras, Sports &amp; Outdoor Play, Sport, Indoor, Athletic Apparel, Sports &amp; Outdoors, Sports, Women's Golf Clubs, Soccer, NHL, Fantasy, NFL, NCAA, Basketball, Men's Golf Clubs, Polo, Rugby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2793B4-B64B-4C70-B196-8E9F36EA32D3}"/>
              </a:ext>
            </a:extLst>
          </p:cNvPr>
          <p:cNvSpPr/>
          <p:nvPr/>
        </p:nvSpPr>
        <p:spPr>
          <a:xfrm>
            <a:off x="5270376" y="914400"/>
            <a:ext cx="4407024" cy="5257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 Animal, Pets, Animals, Toddler, Animal, Art Doll, Kids, Human Figure Doll, Afghan, Doll Clothing, Women, Women's Accessories, Finding, Pet Lover, Bags &amp; Cases, Toys, Electronics for Kids, Children's Books, Kids' Bath, Other Accessories, Children, Baby &amp; Toddler Toys, Stuffed Animals &amp; Plush, Costume, Child Friendly, Women's Handbags, Doll, Kids' Bedding, Doll Clothes, Feeding, Pet Supplies, Dogs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58EF26-C7E9-4477-84DF-9CB06140A3BF}"/>
              </a:ext>
            </a:extLst>
          </p:cNvPr>
          <p:cNvSpPr/>
          <p:nvPr/>
        </p:nvSpPr>
        <p:spPr>
          <a:xfrm>
            <a:off x="1251012" y="1143000"/>
            <a:ext cx="2362200" cy="3810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cluster 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C7D03D-8715-419D-958F-830DFA715AD2}"/>
              </a:ext>
            </a:extLst>
          </p:cNvPr>
          <p:cNvSpPr/>
          <p:nvPr/>
        </p:nvSpPr>
        <p:spPr>
          <a:xfrm>
            <a:off x="6292788" y="1143000"/>
            <a:ext cx="2362200" cy="3810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cluster 1</a:t>
            </a:r>
          </a:p>
        </p:txBody>
      </p:sp>
    </p:spTree>
    <p:extLst>
      <p:ext uri="{BB962C8B-B14F-4D97-AF65-F5344CB8AC3E}">
        <p14:creationId xmlns:p14="http://schemas.microsoft.com/office/powerpoint/2010/main" val="320000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C7D1AE2-68CE-49B0-A1A8-35A806C6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C0B3DEE-BD36-41CF-BB92-216534BB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Evaluation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5A4FF6-0EBF-4464-BB92-2F1F6F15D453}"/>
              </a:ext>
            </a:extLst>
          </p:cNvPr>
          <p:cNvSpPr/>
          <p:nvPr/>
        </p:nvSpPr>
        <p:spPr>
          <a:xfrm>
            <a:off x="228600" y="914400"/>
            <a:ext cx="4407024" cy="5257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Girls, Face, Fan Shop, Dress Up &amp; Pretend Play, Sleep Positioners, Watch, Boys, 50 To 75 Years, Desktops &amp; All-In-Ones, A-Line, New Year's, Home, Boys 2T-5T, Kids' Home Store, Day of the Dead, Music, St Patrick's, Other, Video Game, 75 To 100 Years, Sun, Dance, Top &amp; T-shirts, Men, T-Shirts, House, One-Piece, Live Sound &amp; Stage, One Button, Birthday, Block, Baby &amp; Child Care, Fans, Health &amp; Baby Care, Boys (4+), All Other Sports, Two-Piece, Car Care, Girls 0-24 </a:t>
            </a:r>
            <a:r>
              <a:rPr lang="en-US" sz="1600" dirty="0" err="1"/>
              <a:t>Mos</a:t>
            </a:r>
            <a:r>
              <a:rPr lang="en-US" sz="1600" dirty="0"/>
              <a:t>, Girls 2T-5T, Bed, Girls (4+), T-shirts, Boys 0-24 </a:t>
            </a:r>
            <a:r>
              <a:rPr lang="en-US" sz="1600" dirty="0" err="1"/>
              <a:t>Mos</a:t>
            </a:r>
            <a:r>
              <a:rPr lang="en-US" sz="1600" dirty="0"/>
              <a:t>, 100 Years or Older, How to, One-Pieces, Baby, Baby Seats, Something Blue, Tag, Boyfriend, Others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2793B4-B64B-4C70-B196-8E9F36EA32D3}"/>
              </a:ext>
            </a:extLst>
          </p:cNvPr>
          <p:cNvSpPr/>
          <p:nvPr/>
        </p:nvSpPr>
        <p:spPr>
          <a:xfrm>
            <a:off x="5270376" y="914400"/>
            <a:ext cx="4407024" cy="5257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Crewneck, Turtleneck, Vest, Gloves, Sweatshirt, Pullover, Blazers &amp; Sport Coats, Jackets, Apparel, Pumps, Hooded, Suits &amp; Blazers, Cleats, Tuxedo, Joggers, Coats &amp; Jackets, Capris, Cropped, Trench, Swim Trunks, Overalls, Collared, Puffer, Cardigan, Peacoat, Wool, Tracksuits &amp; Sweats, Swim Briefs, Thermal Underwear, Footwear, Leash, Parka, Turtleneck, Mock, Skirts, </a:t>
            </a:r>
            <a:r>
              <a:rPr lang="en-US" sz="1600" dirty="0" err="1"/>
              <a:t>Skorts</a:t>
            </a:r>
            <a:r>
              <a:rPr lang="en-US" sz="1600" dirty="0"/>
              <a:t> &amp; Dresses, Scarves &amp; Wraps, Hawaiian, Snowboard, Windbreaker, Capri, Cropped, Tops &amp; Blouses, Sunglasses, Bomber, Outerwear, Khakis, Chinos, Flats, Swimwear, Raincoat, Oxfords, Corduroys, Belts, Vest, Sleeveless, Fleece Jacket, Vests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58EF26-C7E9-4477-84DF-9CB06140A3BF}"/>
              </a:ext>
            </a:extLst>
          </p:cNvPr>
          <p:cNvSpPr/>
          <p:nvPr/>
        </p:nvSpPr>
        <p:spPr>
          <a:xfrm>
            <a:off x="1251012" y="1143000"/>
            <a:ext cx="2362200" cy="3810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cluster 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C7D03D-8715-419D-958F-830DFA715AD2}"/>
              </a:ext>
            </a:extLst>
          </p:cNvPr>
          <p:cNvSpPr/>
          <p:nvPr/>
        </p:nvSpPr>
        <p:spPr>
          <a:xfrm>
            <a:off x="6292788" y="1143000"/>
            <a:ext cx="2362200" cy="3810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cluster 5</a:t>
            </a:r>
          </a:p>
        </p:txBody>
      </p:sp>
    </p:spTree>
    <p:extLst>
      <p:ext uri="{BB962C8B-B14F-4D97-AF65-F5344CB8AC3E}">
        <p14:creationId xmlns:p14="http://schemas.microsoft.com/office/powerpoint/2010/main" val="91978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28DD5F-1BD3-4D8C-A36D-149C381D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簡介</a:t>
            </a:r>
          </a:p>
          <a:p>
            <a:pPr lvl="1"/>
            <a:r>
              <a:rPr lang="en-US" altLang="zh-TW" dirty="0"/>
              <a:t>Word2Vec</a:t>
            </a:r>
            <a:r>
              <a:rPr lang="zh-TW" altLang="en-US" dirty="0"/>
              <a:t>其實是</a:t>
            </a:r>
            <a:r>
              <a:rPr lang="en-US" altLang="zh-TW" dirty="0"/>
              <a:t>Word to Vector</a:t>
            </a:r>
            <a:r>
              <a:rPr lang="zh-TW" altLang="en-US" dirty="0"/>
              <a:t>的簡稱，意在將每一個字轉換成一條向量，並讓這字的語意透過這條向量描繪出來。早期做自然語言處理時，很難對讓電腦對詞背後的意思有更深一層的理解，因此詞與詞之間的關係很難被挖掘出來，像是相似詞、相反詞、對應詞等，因此</a:t>
            </a:r>
            <a:r>
              <a:rPr lang="en-US" altLang="zh-TW" dirty="0"/>
              <a:t>Word2Vec</a:t>
            </a:r>
            <a:r>
              <a:rPr lang="zh-TW" altLang="en-US" dirty="0"/>
              <a:t>在這樣的背景下產生就顯得極其珍貴。</a:t>
            </a:r>
          </a:p>
          <a:p>
            <a:r>
              <a:rPr lang="zh-TW" altLang="en-US" dirty="0"/>
              <a:t>作用</a:t>
            </a:r>
            <a:r>
              <a:rPr lang="en-US" altLang="zh-TW" dirty="0"/>
              <a:t>&amp;</a:t>
            </a:r>
            <a:r>
              <a:rPr lang="zh-TW" altLang="en-US" dirty="0"/>
              <a:t>賣點</a:t>
            </a:r>
          </a:p>
          <a:p>
            <a:pPr lvl="1"/>
            <a:r>
              <a:rPr lang="zh-TW" altLang="en-US" dirty="0"/>
              <a:t>它可以找到相似的字。</a:t>
            </a:r>
          </a:p>
          <a:p>
            <a:pPr lvl="1"/>
            <a:r>
              <a:rPr lang="zh-TW" altLang="en-US" dirty="0"/>
              <a:t>它可以加減，像是</a:t>
            </a:r>
            <a:r>
              <a:rPr lang="en-US" altLang="zh-TW" dirty="0"/>
              <a:t>Taiwan-Taipei=Germany-Berlin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已經訓練好的</a:t>
            </a:r>
            <a:r>
              <a:rPr lang="en-US" altLang="zh-TW" dirty="0"/>
              <a:t>model:</a:t>
            </a:r>
          </a:p>
          <a:p>
            <a:pPr lvl="1"/>
            <a:r>
              <a:rPr lang="en-US" altLang="zh-TW" dirty="0"/>
              <a:t>Google Pretrained Models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dirty="0">
                <a:hlinkClick r:id="rId2"/>
              </a:rPr>
              <a:t>https://code.google.com/archive/p/word2vec/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本課程使用之</a:t>
            </a:r>
            <a:r>
              <a:rPr lang="en-US" altLang="zh-TW" dirty="0" err="1"/>
              <a:t>GloVe</a:t>
            </a:r>
            <a:r>
              <a:rPr lang="en-US" altLang="zh-TW" dirty="0"/>
              <a:t> Word2Vec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時間考量已經壓縮過，只留下這個文件中會用到的字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專案</a:t>
            </a:r>
            <a:r>
              <a:rPr lang="en-US" altLang="zh-TW" dirty="0"/>
              <a:t>: </a:t>
            </a:r>
            <a:r>
              <a:rPr lang="zh-TW" altLang="en-US" dirty="0"/>
              <a:t>將</a:t>
            </a:r>
            <a:r>
              <a:rPr lang="en-US" altLang="zh-TW" dirty="0"/>
              <a:t>e-commerce</a:t>
            </a:r>
            <a:r>
              <a:rPr lang="zh-TW" altLang="en-US" dirty="0"/>
              <a:t>商品標籤分群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DDD633-5BAF-411C-B15B-A2238EB8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443C7DD-5E98-43D0-B7D5-5A6CBBA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361031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&amp; Package Used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4197D0-70E6-4DB4-9997-A64FA4D79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906000" cy="26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2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BF20CF0-DEB1-4B9B-A288-249D9185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112B6E9-BCAA-4377-9DAE-0FA55294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Pretrained Work2Vec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DD953B-3596-4323-AE9E-D016E7856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949"/>
            <a:ext cx="9906000" cy="45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7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D9224A-F993-49EF-89DF-A9D550F2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EAEC14E-900E-4DA0-8B4E-31E0CD29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Goods Category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004AFA-C100-4D1C-B2F4-64E05B12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944"/>
            <a:ext cx="9906000" cy="48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4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3024AAF-2DEA-46A7-84F9-AE33EC9E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885825" lvl="1" indent="-514350">
              <a:buFont typeface="+mj-lt"/>
              <a:buAutoNum type="arabicPeriod"/>
            </a:pPr>
            <a:r>
              <a:rPr lang="en-US" dirty="0"/>
              <a:t>Tokenize: Split category label into tokens </a:t>
            </a:r>
          </a:p>
          <a:p>
            <a:pPr marL="1247775" lvl="2" indent="-514350"/>
            <a:r>
              <a:rPr lang="en-US" sz="2400" dirty="0"/>
              <a:t>'Small Animal'=&gt; ['small', 'animal’]</a:t>
            </a:r>
          </a:p>
          <a:p>
            <a:pPr marL="885825" lvl="1" indent="-514350">
              <a:buFont typeface="+mj-lt"/>
              <a:buAutoNum type="arabicPeriod"/>
            </a:pPr>
            <a:r>
              <a:rPr lang="en-US" dirty="0"/>
              <a:t>Convert tokens to vector:</a:t>
            </a:r>
          </a:p>
          <a:p>
            <a:pPr marL="1247775" lvl="2" indent="-514350"/>
            <a:r>
              <a:rPr lang="en-US" sz="2400" dirty="0"/>
              <a:t>small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[0.3, 0.5, 0.7]</a:t>
            </a:r>
          </a:p>
          <a:p>
            <a:pPr marL="1247775" lvl="2" indent="-514350"/>
            <a:r>
              <a:rPr lang="en-US" sz="2400" dirty="0"/>
              <a:t>animal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[0.7, 0.5, 0.3]</a:t>
            </a:r>
            <a:endParaRPr lang="en-US" sz="2400" dirty="0"/>
          </a:p>
          <a:p>
            <a:pPr marL="885825" lvl="1" indent="-514350">
              <a:buFont typeface="+mj-lt"/>
              <a:buAutoNum type="arabicPeriod"/>
            </a:pPr>
            <a:r>
              <a:rPr lang="en-US" dirty="0"/>
              <a:t>Doc2Vec: Average vectors of all tokens together </a:t>
            </a:r>
            <a:r>
              <a:rPr lang="en-US" dirty="0" err="1"/>
              <a:t>elementwisely</a:t>
            </a:r>
            <a:r>
              <a:rPr lang="en-US" dirty="0"/>
              <a:t>.</a:t>
            </a:r>
          </a:p>
          <a:p>
            <a:pPr marL="1247775" lvl="2" indent="-514350"/>
            <a:r>
              <a:rPr lang="en-US" sz="2400" dirty="0"/>
              <a:t>small + animal: [1/2, 1/2, 1/2]</a:t>
            </a:r>
            <a:endParaRPr lang="en-US" altLang="zh-TW" sz="2400" dirty="0"/>
          </a:p>
          <a:p>
            <a:pPr marL="885825" lvl="1" indent="-514350">
              <a:buFont typeface="+mj-lt"/>
              <a:buAutoNum type="arabicPeriod"/>
            </a:pPr>
            <a:r>
              <a:rPr lang="en-US" altLang="zh-TW" dirty="0"/>
              <a:t>Clustering</a:t>
            </a:r>
          </a:p>
          <a:p>
            <a:pPr marL="1247775" lvl="2" indent="-514350"/>
            <a:r>
              <a:rPr lang="en-US" altLang="zh-TW" sz="2400" dirty="0" err="1"/>
              <a:t>Kmeans</a:t>
            </a:r>
            <a:endParaRPr lang="en-US" altLang="zh-TW" sz="2400" dirty="0"/>
          </a:p>
          <a:p>
            <a:pPr marL="1247775" lvl="2" indent="-514350"/>
            <a:r>
              <a:rPr lang="en-US" altLang="zh-TW" sz="2400" dirty="0" err="1"/>
              <a:t>Hireachical</a:t>
            </a:r>
            <a:endParaRPr lang="en-US" altLang="zh-TW" sz="2400" dirty="0"/>
          </a:p>
          <a:p>
            <a:pPr marL="1247775" lvl="2" indent="-514350"/>
            <a:r>
              <a:rPr lang="en-US" altLang="zh-TW" sz="2400" dirty="0"/>
              <a:t>DBSCAN</a:t>
            </a:r>
          </a:p>
          <a:p>
            <a:pPr marL="885825" lvl="1" indent="-514350">
              <a:buFont typeface="+mj-lt"/>
              <a:buAutoNum type="arabicPeriod"/>
            </a:pPr>
            <a:endParaRPr lang="en-US" altLang="zh-TW" dirty="0"/>
          </a:p>
          <a:p>
            <a:pPr marL="885825" lvl="1" indent="-514350">
              <a:buFont typeface="+mj-lt"/>
              <a:buAutoNum type="arabicPeriod"/>
            </a:pPr>
            <a:endParaRPr lang="en-US" dirty="0"/>
          </a:p>
          <a:p>
            <a:pPr marL="885825" lvl="1" indent="-514350">
              <a:buFont typeface="+mj-lt"/>
              <a:buAutoNum type="arabicPeriod"/>
            </a:pPr>
            <a:endParaRPr lang="en-US" dirty="0"/>
          </a:p>
          <a:p>
            <a:pPr marL="885825" lvl="1" indent="-514350">
              <a:buFont typeface="+mj-lt"/>
              <a:buAutoNum type="arabicPeriod"/>
            </a:pPr>
            <a:endParaRPr lang="en-US" dirty="0"/>
          </a:p>
          <a:p>
            <a:pPr marL="885825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43FE3BC-E6F1-4C4D-8527-14CD942F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FCB46FD-D11B-4FB7-8CBC-8C8E7B93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56793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90CE4D5-F902-43EC-984C-0C5ED36E4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0" y="1310418"/>
            <a:ext cx="9359900" cy="452608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B7BD827-F42F-4D9E-932B-600DA8BB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2CCB966-9066-4104-BF25-D629F88A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</a:t>
            </a:r>
          </a:p>
        </p:txBody>
      </p:sp>
    </p:spTree>
    <p:extLst>
      <p:ext uri="{BB962C8B-B14F-4D97-AF65-F5344CB8AC3E}">
        <p14:creationId xmlns:p14="http://schemas.microsoft.com/office/powerpoint/2010/main" val="188217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6E54A1-83BB-41BF-98A3-F709BBAC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8D0D75E-FD48-48F8-BD87-1B222C6F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Doc2Vec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079276-529A-41D8-B2CA-A8D8A042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9906000" cy="583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9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7411337-72E0-4198-AFD2-B91F99E7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2E5763A-9090-4594-B802-5797807E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- </a:t>
            </a:r>
            <a:r>
              <a:rPr lang="en-US" dirty="0" err="1"/>
              <a:t>Kmeans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ED465A-9E52-4769-824D-76C188A1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21"/>
            <a:ext cx="9906000" cy="420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12791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393</TotalTime>
  <Words>827</Words>
  <Application>Microsoft Office PowerPoint</Application>
  <PresentationFormat>A4 紙張 (210x297 公釐)</PresentationFormat>
  <Paragraphs>66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DFKai-SB</vt:lpstr>
      <vt:lpstr>Microsoft JhengHei</vt:lpstr>
      <vt:lpstr>Microsoft YaHei UI</vt:lpstr>
      <vt:lpstr>PMingLiU</vt:lpstr>
      <vt:lpstr>Arial</vt:lpstr>
      <vt:lpstr>Calibri</vt:lpstr>
      <vt:lpstr>2020簡報範本_light</vt:lpstr>
      <vt:lpstr>Machion Learning 04 Clustering Practice Word2Vec</vt:lpstr>
      <vt:lpstr>Word2Vec</vt:lpstr>
      <vt:lpstr>Algorithm &amp; Package Used</vt:lpstr>
      <vt:lpstr>Data – Pretrained Work2Vec</vt:lpstr>
      <vt:lpstr>Data – Goods Category</vt:lpstr>
      <vt:lpstr>Steps</vt:lpstr>
      <vt:lpstr>Tokenize</vt:lpstr>
      <vt:lpstr>Doc2Vec</vt:lpstr>
      <vt:lpstr>Clustering - Kmeans</vt:lpstr>
      <vt:lpstr>Clustering - Hireachical</vt:lpstr>
      <vt:lpstr>Clustering -DBSCAN</vt:lpstr>
      <vt:lpstr>Result - PCA</vt:lpstr>
      <vt:lpstr>Result - Evaluation</vt:lpstr>
      <vt:lpstr>Result - Evaluation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Thinktron</cp:lastModifiedBy>
  <cp:revision>49</cp:revision>
  <cp:lastPrinted>2016-10-13T08:40:55Z</cp:lastPrinted>
  <dcterms:created xsi:type="dcterms:W3CDTF">2020-05-02T08:30:12Z</dcterms:created>
  <dcterms:modified xsi:type="dcterms:W3CDTF">2020-05-07T12:47:40Z</dcterms:modified>
  <cp:category>淺色</cp:category>
</cp:coreProperties>
</file>