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64" r:id="rId2"/>
    <p:sldId id="368" r:id="rId3"/>
    <p:sldId id="380" r:id="rId4"/>
    <p:sldId id="317" r:id="rId5"/>
    <p:sldId id="345" r:id="rId6"/>
    <p:sldId id="381" r:id="rId7"/>
    <p:sldId id="384" r:id="rId8"/>
    <p:sldId id="383" r:id="rId9"/>
    <p:sldId id="389" r:id="rId10"/>
    <p:sldId id="385" r:id="rId11"/>
    <p:sldId id="390" r:id="rId12"/>
    <p:sldId id="386" r:id="rId13"/>
    <p:sldId id="387" r:id="rId14"/>
    <p:sldId id="395" r:id="rId15"/>
    <p:sldId id="397" r:id="rId16"/>
    <p:sldId id="396" r:id="rId17"/>
    <p:sldId id="391" r:id="rId18"/>
    <p:sldId id="398" r:id="rId19"/>
    <p:sldId id="392" r:id="rId20"/>
    <p:sldId id="399" r:id="rId21"/>
    <p:sldId id="404" r:id="rId22"/>
    <p:sldId id="393" r:id="rId23"/>
    <p:sldId id="400" r:id="rId24"/>
    <p:sldId id="401" r:id="rId25"/>
    <p:sldId id="394" r:id="rId26"/>
    <p:sldId id="405" r:id="rId27"/>
    <p:sldId id="406" r:id="rId28"/>
    <p:sldId id="407" r:id="rId29"/>
    <p:sldId id="408" r:id="rId30"/>
    <p:sldId id="412" r:id="rId31"/>
    <p:sldId id="413" r:id="rId32"/>
    <p:sldId id="415" r:id="rId33"/>
    <p:sldId id="260" r:id="rId3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68" d="100"/>
          <a:sy n="68" d="100"/>
        </p:scale>
        <p:origin x="106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05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2020.05.07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31DC78-FFF5-4654-99B1-0E9EE9B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458068B-826D-4AD3-8E24-32C805D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FB4135-163C-4C80-A8A4-8A9B331A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764704"/>
            <a:ext cx="5747320" cy="5616624"/>
          </a:xfrm>
        </p:spPr>
        <p:txBody>
          <a:bodyPr>
            <a:normAutofit/>
          </a:bodyPr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貝式分類器便是將特定條件底下</a:t>
            </a:r>
            <a:r>
              <a:rPr lang="en-US" altLang="zh-TW" dirty="0"/>
              <a:t>(X=rain, hot, high, false)</a:t>
            </a:r>
            <a:r>
              <a:rPr lang="zh-TW" altLang="en-US" dirty="0"/>
              <a:t>，球賽開打的機率 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與球賽沒有開打的機率 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進行比較，根據貝是定理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)=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𝑝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strike="sngStrike" dirty="0"/>
              <a:t>/</a:t>
            </a:r>
            <a:r>
              <a:rPr lang="zh-TW" altLang="en-US" strike="sngStrike" dirty="0"/>
              <a:t>𝑃</a:t>
            </a:r>
            <a:r>
              <a:rPr lang="en-US" altLang="zh-TW" strike="sngStrike" dirty="0"/>
              <a:t>(</a:t>
            </a:r>
            <a:r>
              <a:rPr lang="zh-TW" altLang="en-US" strike="sngStrike" dirty="0"/>
              <a:t>𝑋</a:t>
            </a:r>
            <a:r>
              <a:rPr lang="en-US" altLang="zh-TW" strike="sngStrike" dirty="0"/>
              <a:t>)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)=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𝑛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strike="sngStrike" dirty="0"/>
              <a:t>/</a:t>
            </a:r>
            <a:r>
              <a:rPr lang="zh-TW" altLang="en-US" strike="sngStrike" dirty="0"/>
              <a:t>𝑃</a:t>
            </a:r>
            <a:r>
              <a:rPr lang="en-US" altLang="zh-TW" strike="sngStrike" dirty="0"/>
              <a:t>(</a:t>
            </a:r>
            <a:r>
              <a:rPr lang="zh-TW" altLang="en-US" strike="sngStrike" dirty="0"/>
              <a:t>𝑋</a:t>
            </a:r>
            <a:r>
              <a:rPr lang="en-US" altLang="zh-TW" strike="sngStrike" dirty="0"/>
              <a:t>)</a:t>
            </a:r>
          </a:p>
          <a:p>
            <a:pPr lvl="2"/>
            <a:r>
              <a:rPr lang="zh-TW" altLang="en-US" dirty="0"/>
              <a:t>因為是比較，分母可以忽略，因此請算出 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𝑝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) </a:t>
            </a:r>
            <a:r>
              <a:rPr lang="zh-TW" altLang="en-US" dirty="0"/>
              <a:t>以及 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𝑛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) </a:t>
            </a:r>
            <a:r>
              <a:rPr lang="zh-TW" altLang="en-US" dirty="0"/>
              <a:t>，並進行比較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C3DE5-5C90-458B-AE1F-B52A952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945231"/>
            <a:ext cx="40519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BDDE3E2-F2CD-4F39-8C04-546E1C9E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𝑃(𝑋|𝑝)·𝑃(𝑝)=𝑃(𝑟𝑎𝑖𝑛,ℎ𝑜𝑡,ℎ𝑖𝑔ℎ,𝑓𝑎𝑙𝑠𝑒|𝑝)·𝑃(𝑝)</a:t>
            </a:r>
          </a:p>
          <a:p>
            <a:pPr lvl="2"/>
            <a:r>
              <a:rPr lang="en-US" dirty="0"/>
              <a:t>≈𝑃(𝑟𝑎𝑖𝑛|𝑝)·𝑃(ℎ𝑜𝑡|𝑝)·𝑃(ℎ𝑖𝑔ℎ|𝑝)·𝑃(𝑓𝑎𝑙𝑠𝑒|𝑝)·𝑃(𝑝)</a:t>
            </a:r>
          </a:p>
          <a:p>
            <a:pPr lvl="2"/>
            <a:r>
              <a:rPr lang="en-US" dirty="0"/>
              <a:t>=3/9·2/9·3/9·6/9·9/14=0.010582</a:t>
            </a:r>
          </a:p>
          <a:p>
            <a:pPr lvl="1"/>
            <a:r>
              <a:rPr lang="en-US" dirty="0"/>
              <a:t>𝑃(𝑋|𝑛)·𝑃(𝑛)=𝑃(𝑟𝑎𝑖𝑛,ℎ𝑜𝑡,ℎ𝑖𝑔ℎ,𝑓𝑎𝑙𝑠𝑒|𝑛)·𝑃(𝑛)</a:t>
            </a:r>
          </a:p>
          <a:p>
            <a:pPr lvl="2"/>
            <a:r>
              <a:rPr lang="en-US" dirty="0"/>
              <a:t>≈𝑃(𝑟𝑎𝑖𝑛|𝑛)·𝑃(ℎ𝑜𝑡|𝑛)·𝑃(ℎ𝑖𝑔ℎ|𝑛)·𝑃(𝑓𝑎𝑙𝑠𝑒|𝑛)·𝑃(𝑛)</a:t>
            </a:r>
          </a:p>
          <a:p>
            <a:pPr lvl="2"/>
            <a:r>
              <a:rPr lang="en-US" dirty="0"/>
              <a:t>=2/5·2/5·4/5·2/5·5/14=0.018286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33717A-5BEB-48DD-A3A3-8055CB5A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1A3A653-08B0-4E0B-9137-B83D55FE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95F9B1-CF74-4AD9-A60E-AB65DE84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37" y="1371600"/>
            <a:ext cx="9906000" cy="19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8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D5E1A9-F0F1-4385-BFFF-BBDF9069B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B3E8BF-29B0-42D0-A14D-E1A76765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D50CB8A-D95E-49A5-A84F-B99D6477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2458FE-37F2-4341-93AB-0ECE2803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53" y="3615203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B37326B-E76B-4FA6-977A-B4D268B2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97" y="361520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088C41-9360-4861-B546-22FE744D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0" y="1276135"/>
            <a:ext cx="9001000" cy="18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5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4B32A42-AB69-41C9-8880-B7C5D10A4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Theory</a:t>
                </a:r>
              </a:p>
              <a:p>
                <a:pPr lvl="1"/>
                <a:r>
                  <a:rPr lang="en-US" dirty="0"/>
                  <a:t>Linear regression</a:t>
                </a:r>
              </a:p>
              <a:p>
                <a:pPr lvl="2"/>
                <a:r>
                  <a:rPr lang="en-US" dirty="0"/>
                  <a:t>Loss: RMSE</a:t>
                </a:r>
                <a:br>
                  <a:rPr lang="en-US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Logistic Regression</a:t>
                </a:r>
              </a:p>
              <a:p>
                <a:pPr lvl="2"/>
                <a:r>
                  <a:rPr lang="en-US" dirty="0"/>
                  <a:t>Loss: </a:t>
                </a:r>
                <a:r>
                  <a:rPr lang="en-US" dirty="0" err="1"/>
                  <a:t>logloss</a:t>
                </a:r>
                <a:r>
                  <a:rPr lang="zh-TW" altLang="en-US" dirty="0"/>
                  <a:t> 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4B32A42-AB69-41C9-8880-B7C5D10A4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3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C3FFC9-EBCD-4F28-806B-00B60B8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084351A-621E-4896-91C3-7421D88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04A983-1833-46A1-BF89-30BA2A7BD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71600"/>
            <a:ext cx="4114800" cy="23622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5A36B9-79D6-4B9D-9558-B1E08F31D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8" y="4596966"/>
            <a:ext cx="6357563" cy="19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B32A42-AB69-41C9-8880-B7C5D10A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b="0" dirty="0"/>
              <a:t>Probability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r>
              <a:rPr lang="en-US" b="0" dirty="0"/>
              <a:t>Target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r>
              <a:rPr lang="en-US" altLang="zh-TW" b="0" dirty="0" err="1"/>
              <a:t>L</a:t>
            </a:r>
            <a:r>
              <a:rPr lang="en-US" b="0" dirty="0" err="1"/>
              <a:t>ogloss</a:t>
            </a:r>
            <a:endParaRPr lang="en-US" b="0" dirty="0"/>
          </a:p>
          <a:p>
            <a:pPr lvl="1"/>
            <a:endParaRPr lang="en-US" b="0" dirty="0"/>
          </a:p>
          <a:p>
            <a:pPr marL="361950" lvl="1" indent="0">
              <a:buNone/>
            </a:pP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C3FFC9-EBCD-4F28-806B-00B60B8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084351A-621E-4896-91C3-7421D88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D678CD3-DD47-4E42-86D3-1893BC3A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4381500" cy="9429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78148E-9678-4DF6-9270-5AA3067E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459637"/>
            <a:ext cx="3390900" cy="8477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B504E7-9E18-4E54-97B5-7C1FEC6F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5178896"/>
            <a:ext cx="3933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4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B32A42-AB69-41C9-8880-B7C5D10A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b="0" dirty="0"/>
              <a:t>Why negative and minimize?</a:t>
            </a:r>
          </a:p>
          <a:p>
            <a:pPr lvl="1"/>
            <a:endParaRPr lang="en-US" b="0" dirty="0"/>
          </a:p>
          <a:p>
            <a:pPr marL="361950" lvl="1" indent="0">
              <a:buNone/>
            </a:pP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C3FFC9-EBCD-4F28-806B-00B60B8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084351A-621E-4896-91C3-7421D88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221BB1-0E18-46A9-A14A-707117FA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09" y="2057400"/>
            <a:ext cx="6203581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411C0A5-001C-4150-864D-22F0D85F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A46047-450E-4A74-BA64-78C76904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A903A7D-5ABD-4BCF-94BD-7C69E57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1524D4-743A-4A2B-9575-C49A7920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906000" cy="196906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5856A32-69D5-4C9B-B463-DAC01DE8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32" y="399922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DDAEC9F-5A6D-4F80-A219-6F42FC3B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3999220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6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44680B-2626-4DDC-A540-0AB3CB52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52" y="2215866"/>
            <a:ext cx="4810677" cy="330256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056C81-0096-469B-915D-BE2D96C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4E31A55-A092-48DB-BAFB-C49C7710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9B75F4-CB8B-40E4-ACFB-44756301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" y="1562100"/>
            <a:ext cx="4170205" cy="4610100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1226344-D183-4AAE-9120-A3E23A33F8F1}"/>
              </a:ext>
            </a:extLst>
          </p:cNvPr>
          <p:cNvSpPr/>
          <p:nvPr/>
        </p:nvSpPr>
        <p:spPr>
          <a:xfrm>
            <a:off x="4262856" y="3333750"/>
            <a:ext cx="705172" cy="1066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83F4072C-DE29-406C-94F2-5154FEE81781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80612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我們應該先將哪一個特徵值拿來分類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/>
              <a:t>分類之後能提供較多資訊量者</a:t>
            </a:r>
          </a:p>
          <a:p>
            <a:pPr lvl="2"/>
            <a:r>
              <a:rPr lang="zh-TW" altLang="en-US" dirty="0"/>
              <a:t>如何量化資訊量的多寡</a:t>
            </a:r>
            <a:r>
              <a:rPr lang="en-US" altLang="zh-TW" dirty="0"/>
              <a:t>? Entropy(</a:t>
            </a:r>
            <a:r>
              <a:rPr lang="zh-TW" altLang="en-US" dirty="0"/>
              <a:t>熵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包含</a:t>
            </a:r>
            <a:r>
              <a:rPr lang="en-US" altLang="zh-TW" dirty="0"/>
              <a:t>{m1, m2, …,</a:t>
            </a:r>
            <a:r>
              <a:rPr lang="en-US" altLang="zh-TW" dirty="0" err="1"/>
              <a:t>mn</a:t>
            </a:r>
            <a:r>
              <a:rPr lang="en-US" altLang="zh-TW" dirty="0"/>
              <a:t>}</a:t>
            </a:r>
            <a:r>
              <a:rPr lang="zh-TW" altLang="en-US" dirty="0"/>
              <a:t>的</a:t>
            </a:r>
            <a:r>
              <a:rPr lang="en-US" altLang="zh-TW" dirty="0"/>
              <a:t>M</a:t>
            </a:r>
            <a:r>
              <a:rPr lang="zh-TW" altLang="en-US" dirty="0"/>
              <a:t>訊息的</a:t>
            </a:r>
            <a:r>
              <a:rPr lang="en-US" altLang="zh-TW" dirty="0"/>
              <a:t>Entropy(</a:t>
            </a:r>
            <a:r>
              <a:rPr lang="zh-TW" altLang="en-US" dirty="0"/>
              <a:t>熵</a:t>
            </a:r>
            <a:r>
              <a:rPr lang="en-US" altLang="zh-TW" dirty="0"/>
              <a:t>)</a:t>
            </a:r>
            <a:r>
              <a:rPr lang="zh-TW" altLang="en-US" dirty="0"/>
              <a:t>計算如下</a:t>
            </a:r>
            <a:r>
              <a:rPr lang="en-US" altLang="zh-TW" dirty="0"/>
              <a:t>: 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219C04-D49D-4584-A693-9143AE44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9" y="3199797"/>
            <a:ext cx="3438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我們應該先將哪一個特徵值拿來分類</a:t>
            </a:r>
            <a:r>
              <a:rPr lang="en-US" altLang="zh-TW" dirty="0"/>
              <a:t>?</a:t>
            </a:r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5D23C9-10C8-44EE-A3FA-2A192149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12" y="2609850"/>
            <a:ext cx="2476500" cy="2419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7E24C4-440B-4F3A-A9F7-06320527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460" y="2690517"/>
            <a:ext cx="2333625" cy="22383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CD681D9-8244-4396-A441-4BCA0E23E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09" y="1905000"/>
            <a:ext cx="3438525" cy="7810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F326520-5291-48FE-8180-E89E7F4D2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502" y="5015612"/>
            <a:ext cx="2851720" cy="4592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DC372F-1921-457C-9DE5-55876C17E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5058204"/>
            <a:ext cx="4244280" cy="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60" y="784176"/>
            <a:ext cx="9361040" cy="5616624"/>
          </a:xfrm>
        </p:spPr>
        <p:txBody>
          <a:bodyPr>
            <a:normAutofit/>
          </a:bodyPr>
          <a:lstStyle/>
          <a:p>
            <a:r>
              <a:rPr lang="zh-TW" altLang="en-US" dirty="0"/>
              <a:t>二原分類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多元分類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6C423B-9EEE-4FE4-8F6D-66C52A8F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164"/>
            <a:ext cx="9906000" cy="2450636"/>
          </a:xfrm>
          <a:prstGeom prst="rect">
            <a:avLst/>
          </a:prstGeom>
        </p:spPr>
      </p:pic>
      <p:pic>
        <p:nvPicPr>
          <p:cNvPr id="1026" name="Picture 2" descr="垃圾桶分類貼紙(大)">
            <a:extLst>
              <a:ext uri="{FF2B5EF4-FFF2-40B4-BE49-F238E27FC236}">
                <a16:creationId xmlns:a16="http://schemas.microsoft.com/office/drawing/2014/main" id="{260BA662-9DDE-47B3-9705-8CB93F1F4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26422"/>
            <a:ext cx="4495799" cy="28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1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altLang="zh-TW" dirty="0"/>
              <a:t>Information Gain(</a:t>
            </a:r>
            <a:r>
              <a:rPr lang="zh-TW" altLang="en-US" dirty="0"/>
              <a:t>資訊增量</a:t>
            </a:r>
            <a:r>
              <a:rPr lang="en-US" altLang="zh-TW" dirty="0"/>
              <a:t>)</a:t>
            </a:r>
            <a:r>
              <a:rPr lang="zh-TW" altLang="en-US" dirty="0"/>
              <a:t>可以被定義如下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5FE964-2C5C-4E4F-B7B4-5056AC7D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057400"/>
            <a:ext cx="8724363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7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altLang="zh-TW" dirty="0"/>
              <a:t>Decision Tree</a:t>
            </a:r>
            <a:r>
              <a:rPr lang="zh-TW" altLang="en-US" dirty="0"/>
              <a:t>的進化</a:t>
            </a:r>
            <a:endParaRPr lang="en-US" altLang="zh-TW" dirty="0"/>
          </a:p>
          <a:p>
            <a:pPr lvl="2"/>
            <a:r>
              <a:rPr lang="en-US" altLang="zh-TW" dirty="0"/>
              <a:t>Random Forest(</a:t>
            </a:r>
            <a:r>
              <a:rPr lang="zh-TW" altLang="en-US" dirty="0"/>
              <a:t>隨機森林</a:t>
            </a:r>
            <a:r>
              <a:rPr lang="en-US" altLang="zh-TW" dirty="0"/>
              <a:t>): </a:t>
            </a:r>
            <a:r>
              <a:rPr lang="zh-TW" altLang="en-US" dirty="0"/>
              <a:t>隨機抽取一定比例的</a:t>
            </a:r>
            <a:r>
              <a:rPr lang="en-US" altLang="zh-TW" dirty="0"/>
              <a:t>features</a:t>
            </a:r>
            <a:r>
              <a:rPr lang="zh-TW" altLang="en-US" dirty="0"/>
              <a:t>跟</a:t>
            </a:r>
            <a:r>
              <a:rPr lang="en-US" altLang="zh-TW" dirty="0"/>
              <a:t>rows</a:t>
            </a:r>
            <a:r>
              <a:rPr lang="zh-TW" altLang="en-US" dirty="0"/>
              <a:t>跑決策樹，找出最好的樹。</a:t>
            </a:r>
          </a:p>
          <a:p>
            <a:pPr lvl="2"/>
            <a:r>
              <a:rPr lang="en-US" altLang="zh-TW" dirty="0"/>
              <a:t>Boosting: </a:t>
            </a:r>
            <a:r>
              <a:rPr lang="zh-TW" altLang="en-US" dirty="0"/>
              <a:t>在每一輪的</a:t>
            </a:r>
            <a:r>
              <a:rPr lang="en-US" altLang="zh-TW" dirty="0"/>
              <a:t>fitting</a:t>
            </a:r>
            <a:r>
              <a:rPr lang="zh-TW" altLang="en-US" dirty="0"/>
              <a:t>中加權分類錯誤的</a:t>
            </a:r>
            <a:r>
              <a:rPr lang="en-US" altLang="zh-TW" dirty="0"/>
              <a:t>loss</a:t>
            </a:r>
            <a:r>
              <a:rPr lang="zh-TW" altLang="en-US" dirty="0"/>
              <a:t>，透過</a:t>
            </a:r>
            <a:r>
              <a:rPr lang="en-US" altLang="zh-TW" dirty="0"/>
              <a:t>fit</a:t>
            </a:r>
            <a:r>
              <a:rPr lang="zh-TW" altLang="en-US" dirty="0"/>
              <a:t>加權過的</a:t>
            </a:r>
            <a:r>
              <a:rPr lang="en-US" altLang="zh-TW" dirty="0"/>
              <a:t>y</a:t>
            </a:r>
            <a:r>
              <a:rPr lang="zh-TW" altLang="en-US" dirty="0"/>
              <a:t>，以提升準確率。</a:t>
            </a:r>
          </a:p>
          <a:p>
            <a:pPr lvl="2"/>
            <a:r>
              <a:rPr lang="en-US" altLang="zh-TW" dirty="0"/>
              <a:t>Gradient Boosting: </a:t>
            </a:r>
            <a:r>
              <a:rPr lang="zh-TW" altLang="en-US" dirty="0"/>
              <a:t>每一輪的</a:t>
            </a:r>
            <a:r>
              <a:rPr lang="en-US" altLang="zh-TW" dirty="0"/>
              <a:t>fitting</a:t>
            </a:r>
            <a:r>
              <a:rPr lang="zh-TW" altLang="en-US" dirty="0"/>
              <a:t>去</a:t>
            </a:r>
            <a:r>
              <a:rPr lang="en-US" altLang="zh-TW" dirty="0"/>
              <a:t>fit</a:t>
            </a:r>
            <a:r>
              <a:rPr lang="zh-TW" altLang="en-US" dirty="0"/>
              <a:t>上一輪的</a:t>
            </a:r>
            <a:r>
              <a:rPr lang="en-US" altLang="zh-TW" dirty="0" err="1"/>
              <a:t>resudual</a:t>
            </a:r>
            <a:r>
              <a:rPr lang="zh-TW" altLang="en-US" dirty="0"/>
              <a:t>。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GB Killer: </a:t>
            </a:r>
            <a:r>
              <a:rPr lang="en-US" altLang="zh-TW" dirty="0" err="1">
                <a:solidFill>
                  <a:srgbClr val="FF0000"/>
                </a:solidFill>
              </a:rPr>
              <a:t>XGBoost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LightBoost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CatBoost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4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09EB1F-17FC-45E7-9260-4D68DB9F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Implementation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E5B44E-0053-473B-8421-6762C50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5881919-8B40-4A79-BFE2-F71E827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68D74B-E94E-487F-8025-63DF161F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906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09EB1F-17FC-45E7-9260-4D68DB9F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E5B44E-0053-473B-8421-6762C50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5881919-8B40-4A79-BFE2-F71E827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234B80-9044-4195-9DF5-E32FDA48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3" y="1142158"/>
            <a:ext cx="3661932" cy="26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C000A41-8835-4885-B7F6-6B5D0063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1" y="1142158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A48689F-0504-4129-9D78-D90D734F0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9" y="3864905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5EC28AED-D7DC-483A-A117-53FFE418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1" y="3864905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9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09EB1F-17FC-45E7-9260-4D68DB9F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E5B44E-0053-473B-8421-6762C50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5881919-8B40-4A79-BFE2-F71E827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3A14EBF-4818-44D1-871E-F2F8456F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1" y="1142158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50722FDE-D785-49B3-A2E5-9C749F2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9" y="386490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4E0E08F8-822D-4E7D-B8BA-85FF331E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9" y="1142158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647BDB3B-64EB-4104-BBC8-A84D0E46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84" y="386490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8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farest</a:t>
            </a:r>
            <a:r>
              <a:rPr lang="en-US" dirty="0"/>
              <a:t> margin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2E2A1F-AE71-441C-A5BD-105C57E65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525"/>
            <a:ext cx="4877223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Add some penalties to the mis-classified point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FBC345-FAF6-4E4E-9A06-21DD130D5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67" y="1924766"/>
            <a:ext cx="4724809" cy="4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4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Change kernel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1E39D9-BA52-4720-BA66-496CA659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56" y="1885590"/>
            <a:ext cx="616968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13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Change kernel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6DA2EA-6E67-43DC-963B-A235F132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2" y="2133600"/>
            <a:ext cx="835228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01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 : float, optional (default=1.0)</a:t>
            </a:r>
          </a:p>
          <a:p>
            <a:pPr lvl="2"/>
            <a:r>
              <a:rPr lang="zh-TW" altLang="en-US" dirty="0"/>
              <a:t>錯誤懲罰項</a:t>
            </a:r>
          </a:p>
          <a:p>
            <a:pPr lvl="1"/>
            <a:r>
              <a:rPr lang="en-US" dirty="0"/>
              <a:t>kernel : string, optional (default='</a:t>
            </a:r>
            <a:r>
              <a:rPr lang="en-US" dirty="0" err="1"/>
              <a:t>rbf</a:t>
            </a:r>
            <a:r>
              <a:rPr lang="en-US" dirty="0"/>
              <a:t>')</a:t>
            </a:r>
          </a:p>
          <a:p>
            <a:pPr lvl="2"/>
            <a:r>
              <a:rPr lang="zh-TW" altLang="en-US" dirty="0"/>
              <a:t>決定分隔線的函數</a:t>
            </a:r>
            <a:r>
              <a:rPr lang="en-US" altLang="zh-TW" dirty="0"/>
              <a:t>: '</a:t>
            </a:r>
            <a:r>
              <a:rPr lang="en-US" dirty="0"/>
              <a:t>linear', 'poly', '</a:t>
            </a:r>
            <a:r>
              <a:rPr lang="en-US" dirty="0" err="1"/>
              <a:t>rbf</a:t>
            </a:r>
            <a:r>
              <a:rPr lang="en-US" dirty="0"/>
              <a:t>', 'sigmoid', 'precomputed'</a:t>
            </a:r>
            <a:r>
              <a:rPr lang="zh-TW" altLang="en-US" dirty="0"/>
              <a:t>或是自定義函數</a:t>
            </a:r>
          </a:p>
          <a:p>
            <a:pPr lvl="1"/>
            <a:r>
              <a:rPr lang="en-US" dirty="0"/>
              <a:t>degree : int, optional (default=3)</a:t>
            </a:r>
          </a:p>
          <a:p>
            <a:pPr lvl="2"/>
            <a:r>
              <a:rPr lang="en-US" dirty="0"/>
              <a:t>polynomial(‘poly’)</a:t>
            </a:r>
            <a:r>
              <a:rPr lang="zh-TW" altLang="en-US" dirty="0"/>
              <a:t>分隔函數的</a:t>
            </a:r>
            <a:r>
              <a:rPr lang="en-US" dirty="0"/>
              <a:t>degree，</a:t>
            </a:r>
            <a:r>
              <a:rPr lang="zh-TW" altLang="en-US" dirty="0"/>
              <a:t>如果使用其他分隔函數將直接被忽略。</a:t>
            </a:r>
          </a:p>
          <a:p>
            <a:pPr lvl="1"/>
            <a:r>
              <a:rPr lang="en-US" dirty="0"/>
              <a:t>gamma : float, optional (default=’auto’)</a:t>
            </a:r>
          </a:p>
          <a:p>
            <a:pPr lvl="2"/>
            <a:r>
              <a:rPr lang="en-US" dirty="0"/>
              <a:t>'</a:t>
            </a:r>
            <a:r>
              <a:rPr lang="en-US" dirty="0" err="1"/>
              <a:t>rbf</a:t>
            </a:r>
            <a:r>
              <a:rPr lang="en-US" dirty="0"/>
              <a:t>', 'poly' and 'sigmoid'</a:t>
            </a:r>
            <a:r>
              <a:rPr lang="zh-TW" altLang="en-US" dirty="0"/>
              <a:t>的共變異數</a:t>
            </a:r>
            <a:r>
              <a:rPr lang="en-US" altLang="zh-TW" dirty="0"/>
              <a:t>. </a:t>
            </a:r>
            <a:r>
              <a:rPr lang="zh-TW" altLang="en-US" dirty="0"/>
              <a:t>如果</a:t>
            </a:r>
            <a:r>
              <a:rPr lang="en-US" dirty="0"/>
              <a:t>gamma</a:t>
            </a:r>
            <a:r>
              <a:rPr lang="zh-TW" altLang="en-US" dirty="0"/>
              <a:t>是</a:t>
            </a:r>
            <a:r>
              <a:rPr lang="en-US" altLang="zh-TW" dirty="0"/>
              <a:t>'</a:t>
            </a:r>
            <a:r>
              <a:rPr lang="en-US" dirty="0"/>
              <a:t>auto'</a:t>
            </a:r>
            <a:r>
              <a:rPr lang="zh-TW" altLang="en-US" dirty="0"/>
              <a:t>則預設為 </a:t>
            </a:r>
            <a:r>
              <a:rPr lang="en-US" altLang="zh-TW" dirty="0"/>
              <a:t>1/</a:t>
            </a:r>
            <a:r>
              <a:rPr lang="en-US" dirty="0" err="1"/>
              <a:t>n_features</a:t>
            </a:r>
            <a:r>
              <a:rPr lang="en-US" dirty="0"/>
              <a:t>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演算法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K Nearest Neighbor (KNN)</a:t>
            </a:r>
          </a:p>
          <a:p>
            <a:pPr lvl="1"/>
            <a:r>
              <a:rPr lang="en-US" altLang="zh-TW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Support Vector Machine (SVM, </a:t>
            </a:r>
            <a:r>
              <a:rPr lang="zh-TW" altLang="en-US" dirty="0"/>
              <a:t>支持向量機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1494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C03646-89BB-41A8-B445-AD256AAF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906000" cy="24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47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4AB1204-B6A8-460D-A761-FCFDFDDE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344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3E30CE32-A48B-46C6-91DA-6B47BBCBE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3943903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403D73BF-4BFC-4BA6-8C4B-765A88B5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80" y="3949402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7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3702E2B-01AC-4351-B9EC-C847F154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18794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B67008EC-0946-44C1-A0D8-D3CDCE14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1" y="3905250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B4E46C0C-4072-44D5-B27D-C5F2E8E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79" y="383589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9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73068-5191-4AFB-809D-1055BDAC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4" y="1645890"/>
            <a:ext cx="4100917" cy="29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57FACB-5A52-44E6-AAB6-C47319C6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1645890"/>
            <a:ext cx="4211753" cy="29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9DB402-BE56-4069-8778-9685822D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1AB5A42-7131-48B8-923F-7A12C72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A385C9-1602-4896-8F86-9259ADCE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536915"/>
            <a:ext cx="9906000" cy="341608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D163C8F-3277-409B-A8CA-D0F4A662C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r="8945"/>
          <a:stretch/>
        </p:blipFill>
        <p:spPr bwMode="auto">
          <a:xfrm>
            <a:off x="6324600" y="3111232"/>
            <a:ext cx="3581400" cy="32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0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55C60441-320B-4CA1-A8EF-74A2E051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33F6FA-61A0-4FFD-AA22-8C38103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CD19E0D-7905-4B54-8B38-F3EB6C90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(KNN)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18FFFE-FA7D-4387-9051-430543A1B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1" y="1371600"/>
            <a:ext cx="6679637" cy="50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0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55C60441-320B-4CA1-A8EF-74A2E051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33F6FA-61A0-4FFD-AA22-8C38103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CD19E0D-7905-4B54-8B38-F3EB6C90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(KNN)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794784-1727-42B5-BFDC-07E98250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74433"/>
            <a:ext cx="3574848" cy="25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C106F9A-8B33-4E8C-ACAD-B7989F04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6" y="3779204"/>
            <a:ext cx="3675656" cy="25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2838B8F4-CAF6-4E31-BFE7-DB77DD5D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58" y="1345050"/>
            <a:ext cx="8796483" cy="17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3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B55A381-9E49-4564-B076-BEF72C4D6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Theory</a:t>
                </a:r>
              </a:p>
              <a:p>
                <a:pPr lvl="1"/>
                <a:r>
                  <a:rPr lang="zh-TW" altLang="en-US" dirty="0"/>
                  <a:t>貝式定理</a:t>
                </a:r>
                <a:r>
                  <a:rPr lang="en-US" altLang="zh-TW" dirty="0"/>
                  <a:t>:</a:t>
                </a:r>
              </a:p>
              <a:p>
                <a:pPr lvl="2"/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)=</a:t>
                </a:r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)·</a:t>
                </a:r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)/</a:t>
                </a:r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：在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條件下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發生的機率</a:t>
                </a:r>
              </a:p>
              <a:p>
                <a:pPr lvl="2"/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發生的機率</a:t>
                </a:r>
              </a:p>
              <a:p>
                <a:pPr lvl="2"/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：在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條件下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發生的機率</a:t>
                </a:r>
              </a:p>
              <a:p>
                <a:pPr lvl="1"/>
                <a:r>
                  <a:rPr lang="zh-TW" altLang="en-US" dirty="0"/>
                  <a:t>解釋</a:t>
                </a:r>
                <a:r>
                  <a:rPr lang="en-US" altLang="zh-TW" dirty="0"/>
                  <a:t>: </a:t>
                </a:r>
              </a:p>
              <a:p>
                <a:pPr lvl="2"/>
                <a:r>
                  <a:rPr lang="en-US" altLang="zh-TW" dirty="0"/>
                  <a:t>10</a:t>
                </a:r>
                <a:r>
                  <a:rPr lang="zh-TW" altLang="en-US" dirty="0"/>
                  <a:t>人，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人喜歡看書，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人是女生，是女生且喜歡看書者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人，請問假設已知甲喜歡看書，她為女生的機率是多少</a:t>
                </a:r>
                <a:r>
                  <a:rPr lang="en-US" altLang="zh-TW" dirty="0"/>
                  <a:t>?</a:t>
                </a:r>
              </a:p>
              <a:p>
                <a:pPr lvl="2"/>
                <a:r>
                  <a:rPr lang="en-US" altLang="zh-TW" dirty="0"/>
                  <a:t>P(</a:t>
                </a:r>
                <a:r>
                  <a:rPr lang="zh-TW" altLang="en-US" dirty="0"/>
                  <a:t>女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喜歡看書</a:t>
                </a:r>
                <a:r>
                  <a:rPr lang="en-US" altLang="zh-TW" dirty="0"/>
                  <a:t>)=P(</a:t>
                </a:r>
                <a:r>
                  <a:rPr lang="zh-TW" altLang="en-US" dirty="0"/>
                  <a:t>喜歡看書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女</a:t>
                </a:r>
                <a:r>
                  <a:rPr lang="en-US" altLang="zh-TW" dirty="0"/>
                  <a:t>)*P(</a:t>
                </a:r>
                <a:r>
                  <a:rPr lang="zh-TW" altLang="en-US" dirty="0"/>
                  <a:t>女</a:t>
                </a:r>
                <a:r>
                  <a:rPr lang="en-US" altLang="zh-TW" dirty="0"/>
                  <a:t>)/P(</a:t>
                </a:r>
                <a:r>
                  <a:rPr lang="zh-TW" altLang="en-US" dirty="0"/>
                  <a:t>喜歡看書</a:t>
                </a:r>
                <a:r>
                  <a:rPr lang="en-US" altLang="zh-TW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喜歡看書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喜歡看書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喜歡看書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</m:num>
                      <m:den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全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喜歡看書</m:t>
                        </m:r>
                      </m:num>
                      <m:den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全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B55A381-9E49-4564-B076-BEF72C4D6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3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0216F6-CFB1-4DA5-875F-BA9AA316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C0958D5-56B6-4964-95E2-67720E7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1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55A381-9E49-4564-B076-BEF72C4D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貝式定理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)=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𝐶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)/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：在</a:t>
            </a:r>
            <a:r>
              <a:rPr lang="en-US" altLang="zh-TW" dirty="0"/>
              <a:t>X</a:t>
            </a:r>
            <a:r>
              <a:rPr lang="zh-TW" altLang="en-US" dirty="0"/>
              <a:t>條件下</a:t>
            </a:r>
            <a:r>
              <a:rPr lang="en-US" altLang="zh-TW" dirty="0"/>
              <a:t>C</a:t>
            </a:r>
            <a:r>
              <a:rPr lang="zh-TW" altLang="en-US" dirty="0"/>
              <a:t>發生的機率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) </a:t>
            </a:r>
            <a:r>
              <a:rPr lang="zh-TW" altLang="en-US" dirty="0"/>
              <a:t>：</a:t>
            </a:r>
            <a:r>
              <a:rPr lang="en-US" altLang="zh-TW" dirty="0"/>
              <a:t>C</a:t>
            </a:r>
            <a:r>
              <a:rPr lang="zh-TW" altLang="en-US" dirty="0"/>
              <a:t>發生的機率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：在</a:t>
            </a:r>
            <a:r>
              <a:rPr lang="en-US" altLang="zh-TW" dirty="0"/>
              <a:t>X</a:t>
            </a:r>
            <a:r>
              <a:rPr lang="zh-TW" altLang="en-US" dirty="0"/>
              <a:t>條件下</a:t>
            </a:r>
            <a:r>
              <a:rPr lang="en-US" altLang="zh-TW" dirty="0"/>
              <a:t>C</a:t>
            </a:r>
            <a:r>
              <a:rPr lang="zh-TW" altLang="en-US" dirty="0"/>
              <a:t>發生的機率</a:t>
            </a:r>
          </a:p>
          <a:p>
            <a:pPr lvl="1"/>
            <a:r>
              <a:rPr lang="zh-TW" altLang="en-US" dirty="0"/>
              <a:t>解釋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10</a:t>
            </a:r>
            <a:r>
              <a:rPr lang="zh-TW" altLang="en-US" dirty="0"/>
              <a:t>人，</a:t>
            </a:r>
            <a:r>
              <a:rPr lang="en-US" altLang="zh-TW" dirty="0"/>
              <a:t>3</a:t>
            </a:r>
            <a:r>
              <a:rPr lang="zh-TW" altLang="en-US" dirty="0"/>
              <a:t>人喜歡看書，</a:t>
            </a:r>
            <a:r>
              <a:rPr lang="en-US" altLang="zh-TW" dirty="0"/>
              <a:t>5</a:t>
            </a:r>
            <a:r>
              <a:rPr lang="zh-TW" altLang="en-US" dirty="0"/>
              <a:t>人是女生，是女生且喜歡看書者</a:t>
            </a:r>
            <a:r>
              <a:rPr lang="en-US" altLang="zh-TW" dirty="0"/>
              <a:t>2</a:t>
            </a:r>
            <a:r>
              <a:rPr lang="zh-TW" altLang="en-US" dirty="0"/>
              <a:t>人，請問假設已知甲喜歡看書，她為女生的機率是多少</a:t>
            </a:r>
            <a:r>
              <a:rPr lang="en-US" altLang="zh-TW" dirty="0"/>
              <a:t>?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0216F6-CFB1-4DA5-875F-BA9AA316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C0958D5-56B6-4964-95E2-67720E7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08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516</TotalTime>
  <Words>1110</Words>
  <Application>Microsoft Office PowerPoint</Application>
  <PresentationFormat>A4 紙張 (210x297 公釐)</PresentationFormat>
  <Paragraphs>208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DFKai-SB</vt:lpstr>
      <vt:lpstr>Microsoft JhengHei</vt:lpstr>
      <vt:lpstr>Microsoft YaHei UI</vt:lpstr>
      <vt:lpstr>PMingLiU</vt:lpstr>
      <vt:lpstr>Arial</vt:lpstr>
      <vt:lpstr>Calibri</vt:lpstr>
      <vt:lpstr>Cambria Math</vt:lpstr>
      <vt:lpstr>2020簡報範本_light</vt:lpstr>
      <vt:lpstr>Machion Learning 05 Classification</vt:lpstr>
      <vt:lpstr>Classification</vt:lpstr>
      <vt:lpstr>Classification</vt:lpstr>
      <vt:lpstr>Demo Data</vt:lpstr>
      <vt:lpstr>Practice Data</vt:lpstr>
      <vt:lpstr>K Nearest Neighbor (KNN)</vt:lpstr>
      <vt:lpstr>K Nearest Neighbor (KNN)</vt:lpstr>
      <vt:lpstr>Naïve Bayes (貝氏分類器)</vt:lpstr>
      <vt:lpstr>Naïve Bayes (貝氏分類器)</vt:lpstr>
      <vt:lpstr>Naïve Bayes (貝氏分類器)</vt:lpstr>
      <vt:lpstr>Naïve Bayes (貝氏分類器)</vt:lpstr>
      <vt:lpstr>Naïve Bayes (貝氏分類器)</vt:lpstr>
      <vt:lpstr>logistic regression (羅吉斯回歸)</vt:lpstr>
      <vt:lpstr>logistic regression (羅吉斯回歸)</vt:lpstr>
      <vt:lpstr>logistic regression (羅吉斯回歸)</vt:lpstr>
      <vt:lpstr>logistic regression (羅吉斯回歸)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Thinktron</cp:lastModifiedBy>
  <cp:revision>64</cp:revision>
  <cp:lastPrinted>2016-10-13T08:40:55Z</cp:lastPrinted>
  <dcterms:created xsi:type="dcterms:W3CDTF">2020-05-02T08:30:12Z</dcterms:created>
  <dcterms:modified xsi:type="dcterms:W3CDTF">2020-05-07T14:53:58Z</dcterms:modified>
  <cp:category>淺色</cp:category>
</cp:coreProperties>
</file>