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9" r:id="rId4"/>
    <p:sldId id="267" r:id="rId5"/>
    <p:sldId id="317" r:id="rId6"/>
    <p:sldId id="318" r:id="rId7"/>
    <p:sldId id="319" r:id="rId8"/>
    <p:sldId id="320" r:id="rId9"/>
    <p:sldId id="321" r:id="rId10"/>
    <p:sldId id="310" r:id="rId11"/>
    <p:sldId id="311" r:id="rId12"/>
    <p:sldId id="312" r:id="rId13"/>
    <p:sldId id="313" r:id="rId14"/>
    <p:sldId id="314" r:id="rId15"/>
    <p:sldId id="296" r:id="rId16"/>
    <p:sldId id="315" r:id="rId17"/>
    <p:sldId id="308" r:id="rId18"/>
    <p:sldId id="26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485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A2C9-6A79-43AD-B348-DF7226460345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77CD3-C0CF-40AF-9472-17B4E0731D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36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95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7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5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58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將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PMP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用在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5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個資料集，最後一個資料集是與作者們的業界夥伴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Grab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合作，應用在規模較大的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real graph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26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PMP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是一個簡單但有效的圖異常檢測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GNN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框架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每個節點有各自的聚合函數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中心節點可以動態調整異質與同質鄰居所傳遞的資訊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避免模型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overfitting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主要類別，且也可以解決異質化的問題</a:t>
            </a:r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PMP</a:t>
            </a:r>
            <a:r>
              <a:rPr lang="zh-TW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可以視為對每個節點學習一個可動態調整的</a:t>
            </a:r>
            <a:r>
              <a:rPr lang="en-US" altLang="zh-TW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spectral filter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7CD3-C0CF-40AF-9472-17B4E0731D2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2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D166-3F0A-D6C1-2FBD-F055077E9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8F685C-DC21-B82B-B1E6-FF55AB26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05E41-DC69-CD4D-0FB2-E442FAF5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6906D-D151-693A-9F9D-0EE5B990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37A57-7E05-22D8-1F24-05899C12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2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E956-2126-54C0-8885-4E4F8DC4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D3DE8E-4133-C0FF-DDC0-AA51F9FF4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DDE060-110F-DA7C-24D1-0BE54BC0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4ECD7-4759-0A14-A2F5-8E359E0D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533BE9-4C41-1F37-F005-C245383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2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F07D12-4F7D-ACE1-ED31-F147A257C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25AB4-ABA1-19B8-1AAD-F54E5AE1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53A17-ABF9-F781-8BE0-B672BBC5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6FE9A5-F7CC-88BA-92B2-6DC7A9D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6C9E7-0C17-4118-9DDC-97FBFE3F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770C2-3BF4-8B38-A624-C84B0B7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11212-9DEC-1D87-C06D-90D1A970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7D265-B812-74DD-4960-A33B6750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D0F0E-44E3-C07B-1982-D594C0EE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BF8C8-9055-DB9A-20B6-4B78E9A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10D0F-478D-2945-861E-86EF01F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9121C-D594-300E-C56C-75DEA09D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34302-6795-AC30-5598-6D982809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DF125-21C6-95AC-8D24-554E4534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404DC-9961-320D-DB1E-B2F450ED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62F25-50E2-861A-BDAC-03379AE9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83002-E75D-42FC-97D1-0351F669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E15B60-AA09-FFAC-1509-A67D2D0A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5D518E-D249-51E1-A9AB-8E22903F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8DD265-E260-2F48-3C9B-D42D8C72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11D28-3460-F5E8-7BDD-1567CC04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7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64C8E-1561-7651-5FBE-E09B8D57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04507-634E-BBD6-1CCE-521048B0D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3A27CB-32EA-B1BB-41CB-3BFD521F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A6B6FF-03E6-C171-78A8-2C19AF606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B5F445-41E1-FF23-2CC1-13D11265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A12D3B-61EA-1691-FCF3-1DC0B18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C9DC22-1FB9-B28E-24A3-F572F558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0BE85A-81F8-A9E1-A266-BF58E12E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01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AA5FB-B0C2-05BA-A2FD-3D1E959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C0138C-C76C-E2BB-4121-5B4ACDE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046E3F-5F09-ACF3-8C63-F9D1CCF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8A4F08-A767-0495-7695-6DC3CB5D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85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83A72B-D3A4-A87D-0C46-71ED5E7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34C807-AC56-C010-B07D-D55AA3F8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19B185-A86F-7AD3-3A39-F05644B7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B9BBD-F1C6-F96F-2F46-A4B0034E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8AFCB-8FD3-7E3A-6C88-AFA5B1B7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813710-0B98-3F29-572F-23CA1CF6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33A163-A348-9891-C01E-FC1D609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C41BC2-0EEE-F4B4-CC36-75BF2BD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B74E52-75E1-7AFD-C73B-74C55645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5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45DB2-C486-EC94-B94B-2D8E000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C4131A-CF7D-003E-FC3A-DE29C8C3B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B9302A-AE95-78B9-D7FE-BB3D05A9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D3BD2-2202-C5EE-47F8-3522E0CC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E4145F-BE8B-DEC2-CEB4-61A0B2DC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5479AE-CEE7-B9AB-19D9-C94A29B8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77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A1885A-E588-282A-0044-3F0130FE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64D02-1929-FB5A-66AA-0744CD24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94789-7EE1-D768-E59C-73114F9E6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E5F53-3930-4D41-992E-A3AE04518F3B}" type="datetimeFigureOut">
              <a:rPr lang="zh-TW" altLang="en-US" smtClean="0"/>
              <a:t>2024/7/28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D1C7D8-D022-0A2A-71F3-C305A16B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0A5C1-1BBA-6AAA-7A5C-0AA7310D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80456-523A-457B-82E0-448CF60C87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1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FB437-A975-3075-3C2D-DC900CF2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87" y="322283"/>
            <a:ext cx="11471564" cy="1787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 DNN be a Sure Bet for Tabular Prediction?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15E01-E985-2BC4-7ACB-EA6EBB5DD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5587998"/>
            <a:ext cx="9144000" cy="5324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資訊所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P76124752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莊上緣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DE5CC03C-6722-41D5-5811-7F987ECBBDCA}"/>
              </a:ext>
            </a:extLst>
          </p:cNvPr>
          <p:cNvSpPr txBox="1">
            <a:spLocks/>
          </p:cNvSpPr>
          <p:nvPr/>
        </p:nvSpPr>
        <p:spPr>
          <a:xfrm>
            <a:off x="1547096" y="2667996"/>
            <a:ext cx="9144000" cy="53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SIGKDD 2024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1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9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9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0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3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8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Experiments(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443036-CD90-1467-AFFA-EBAD6BD1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08" y="2313153"/>
            <a:ext cx="8629166" cy="240059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3B4816-49DA-F110-CFDB-D670B58712FE}"/>
              </a:ext>
            </a:extLst>
          </p:cNvPr>
          <p:cNvSpPr txBox="1"/>
          <p:nvPr/>
        </p:nvSpPr>
        <p:spPr>
          <a:xfrm>
            <a:off x="2213789" y="5497199"/>
            <a:ext cx="8315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evaluated model on a </a:t>
            </a:r>
            <a:r>
              <a:rPr lang="en-US" altLang="zh-TW" b="1" dirty="0"/>
              <a:t>large-scale real graph</a:t>
            </a:r>
            <a:r>
              <a:rPr lang="en-US" altLang="zh-TW" dirty="0"/>
              <a:t> from our industry partner, Grab.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3DB313-667D-39AD-11F3-B07A9C96BF7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572240" y="4636510"/>
            <a:ext cx="1799212" cy="86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1053FDE7-1ADF-F6EE-5BB2-AF644CDBD5C1}"/>
              </a:ext>
            </a:extLst>
          </p:cNvPr>
          <p:cNvSpPr/>
          <p:nvPr/>
        </p:nvSpPr>
        <p:spPr>
          <a:xfrm>
            <a:off x="1945982" y="4297037"/>
            <a:ext cx="8186217" cy="37517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50EEAB-7F9C-BE37-4406-417538DDEA7D}"/>
              </a:ext>
            </a:extLst>
          </p:cNvPr>
          <p:cNvSpPr txBox="1"/>
          <p:nvPr/>
        </p:nvSpPr>
        <p:spPr>
          <a:xfrm>
            <a:off x="861746" y="8317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Datasets and Baselines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532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30322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48">
            <a:extLst>
              <a:ext uri="{FF2B5EF4-FFF2-40B4-BE49-F238E27FC236}">
                <a16:creationId xmlns:a16="http://schemas.microsoft.com/office/drawing/2014/main" id="{35561FAE-F1BC-F430-56A9-7D768B94F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" t="20614" b="22803"/>
          <a:stretch/>
        </p:blipFill>
        <p:spPr>
          <a:xfrm>
            <a:off x="10325100" y="5768429"/>
            <a:ext cx="1577520" cy="9125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36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2C17D8E-8537-8506-B77F-FE2204B70B8F}"/>
              </a:ext>
            </a:extLst>
          </p:cNvPr>
          <p:cNvGrpSpPr/>
          <p:nvPr/>
        </p:nvGrpSpPr>
        <p:grpSpPr>
          <a:xfrm>
            <a:off x="723899" y="1099180"/>
            <a:ext cx="3219450" cy="1228725"/>
            <a:chOff x="428625" y="2809875"/>
            <a:chExt cx="3219450" cy="1228725"/>
          </a:xfrm>
        </p:grpSpPr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F32056ED-8772-4B8D-4FA8-D359A9F29B12}"/>
                </a:ext>
              </a:extLst>
            </p:cNvPr>
            <p:cNvSpPr/>
            <p:nvPr/>
          </p:nvSpPr>
          <p:spPr>
            <a:xfrm>
              <a:off x="428625" y="2809875"/>
              <a:ext cx="306705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49DD0C6-9BD4-AA36-074B-9F671D3629D2}"/>
                </a:ext>
              </a:extLst>
            </p:cNvPr>
            <p:cNvSpPr txBox="1"/>
            <p:nvPr/>
          </p:nvSpPr>
          <p:spPr>
            <a:xfrm>
              <a:off x="428625" y="2929622"/>
              <a:ext cx="32194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PMP, a simple yet effective </a:t>
              </a:r>
              <a:r>
                <a:rPr lang="en-US" altLang="zh-TW" b="1" dirty="0"/>
                <a:t>GNN framework</a:t>
              </a:r>
              <a:r>
                <a:rPr lang="en-US" altLang="zh-TW" dirty="0"/>
                <a:t>,  for </a:t>
              </a:r>
              <a:r>
                <a:rPr lang="en-US" altLang="zh-TW" b="1" dirty="0"/>
                <a:t>fraud detection</a:t>
              </a:r>
              <a:r>
                <a:rPr lang="en-US" altLang="zh-TW" dirty="0"/>
                <a:t> task.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55F0857-96DC-B54E-1008-9346E579C626}"/>
              </a:ext>
            </a:extLst>
          </p:cNvPr>
          <p:cNvGrpSpPr/>
          <p:nvPr/>
        </p:nvGrpSpPr>
        <p:grpSpPr>
          <a:xfrm>
            <a:off x="4381500" y="1094417"/>
            <a:ext cx="3219450" cy="1228725"/>
            <a:chOff x="3590925" y="2800350"/>
            <a:chExt cx="3219450" cy="1228725"/>
          </a:xfrm>
        </p:grpSpPr>
        <p:sp>
          <p:nvSpPr>
            <p:cNvPr id="23" name="流程圖: 程序 22">
              <a:extLst>
                <a:ext uri="{FF2B5EF4-FFF2-40B4-BE49-F238E27FC236}">
                  <a16:creationId xmlns:a16="http://schemas.microsoft.com/office/drawing/2014/main" id="{6445DC24-8FFC-55E4-ED9E-D6FC527AC8B7}"/>
                </a:ext>
              </a:extLst>
            </p:cNvPr>
            <p:cNvSpPr/>
            <p:nvPr/>
          </p:nvSpPr>
          <p:spPr>
            <a:xfrm>
              <a:off x="3590925" y="2800350"/>
              <a:ext cx="312420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A9F09C-3ACB-803B-0FE3-27FBD33EF60E}"/>
                </a:ext>
              </a:extLst>
            </p:cNvPr>
            <p:cNvSpPr txBox="1"/>
            <p:nvPr/>
          </p:nvSpPr>
          <p:spPr>
            <a:xfrm>
              <a:off x="3590925" y="2920097"/>
              <a:ext cx="32194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distinct </a:t>
              </a:r>
              <a:r>
                <a:rPr lang="en-US" altLang="zh-TW" b="1" dirty="0"/>
                <a:t>node-specific</a:t>
              </a:r>
              <a:r>
                <a:rPr lang="en-US" altLang="zh-TW" dirty="0"/>
                <a:t> aggregation</a:t>
              </a:r>
              <a:r>
                <a:rPr lang="zh-TW" altLang="en-US" dirty="0"/>
                <a:t> </a:t>
              </a:r>
              <a:r>
                <a:rPr lang="en-US" altLang="zh-TW" dirty="0"/>
                <a:t>functions</a:t>
              </a:r>
            </a:p>
            <a:p>
              <a:r>
                <a:rPr lang="en-US" altLang="zh-TW" dirty="0"/>
                <a:t>(partitioned based on labels )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350533F0-8490-729A-4B65-EA3300BC3DC3}"/>
              </a:ext>
            </a:extLst>
          </p:cNvPr>
          <p:cNvGrpSpPr/>
          <p:nvPr/>
        </p:nvGrpSpPr>
        <p:grpSpPr>
          <a:xfrm>
            <a:off x="2228849" y="4230083"/>
            <a:ext cx="3257550" cy="1266229"/>
            <a:chOff x="457200" y="4914900"/>
            <a:chExt cx="3257550" cy="1266229"/>
          </a:xfrm>
        </p:grpSpPr>
        <p:sp>
          <p:nvSpPr>
            <p:cNvPr id="25" name="流程圖: 程序 24">
              <a:extLst>
                <a:ext uri="{FF2B5EF4-FFF2-40B4-BE49-F238E27FC236}">
                  <a16:creationId xmlns:a16="http://schemas.microsoft.com/office/drawing/2014/main" id="{02635364-31C3-FCE7-DAA1-61FE634BCE49}"/>
                </a:ext>
              </a:extLst>
            </p:cNvPr>
            <p:cNvSpPr/>
            <p:nvPr/>
          </p:nvSpPr>
          <p:spPr>
            <a:xfrm>
              <a:off x="457200" y="4914900"/>
              <a:ext cx="312420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0644F74-3739-D96F-8E47-B3FD0775BD60}"/>
                </a:ext>
              </a:extLst>
            </p:cNvPr>
            <p:cNvSpPr txBox="1"/>
            <p:nvPr/>
          </p:nvSpPr>
          <p:spPr>
            <a:xfrm>
              <a:off x="495300" y="4980800"/>
              <a:ext cx="32194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avoiding model </a:t>
              </a:r>
              <a:r>
                <a:rPr lang="en-US" altLang="zh-TW" b="1" dirty="0"/>
                <a:t>overfitting</a:t>
              </a:r>
              <a:r>
                <a:rPr lang="en-US" altLang="zh-TW" dirty="0"/>
                <a:t> the majority class nodes (i.e., benign), and alleviating the problem of </a:t>
              </a:r>
              <a:r>
                <a:rPr lang="en-US" altLang="zh-TW" b="1" dirty="0"/>
                <a:t>heterophily</a:t>
              </a:r>
              <a:r>
                <a:rPr lang="en-US" altLang="zh-TW" dirty="0"/>
                <a:t>.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82A3424-B177-3B19-98AF-69CFC4C07E2B}"/>
              </a:ext>
            </a:extLst>
          </p:cNvPr>
          <p:cNvGrpSpPr/>
          <p:nvPr/>
        </p:nvGrpSpPr>
        <p:grpSpPr>
          <a:xfrm>
            <a:off x="8172450" y="1108796"/>
            <a:ext cx="3314701" cy="1228725"/>
            <a:chOff x="7162800" y="2847588"/>
            <a:chExt cx="3314701" cy="1228725"/>
          </a:xfrm>
        </p:grpSpPr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8F55F597-3B7D-E049-F95B-DD30EEF24FB7}"/>
                </a:ext>
              </a:extLst>
            </p:cNvPr>
            <p:cNvSpPr/>
            <p:nvPr/>
          </p:nvSpPr>
          <p:spPr>
            <a:xfrm>
              <a:off x="7162800" y="2847588"/>
              <a:ext cx="321945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9A06799-8526-24C3-7F52-D3BC271CD3CC}"/>
                </a:ext>
              </a:extLst>
            </p:cNvPr>
            <p:cNvSpPr txBox="1"/>
            <p:nvPr/>
          </p:nvSpPr>
          <p:spPr>
            <a:xfrm>
              <a:off x="7162801" y="2847588"/>
              <a:ext cx="33147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center node can </a:t>
              </a:r>
              <a:r>
                <a:rPr lang="en-US" altLang="zh-TW" b="1" dirty="0"/>
                <a:t>adaptively adjust</a:t>
              </a:r>
              <a:r>
                <a:rPr lang="en-US" altLang="zh-TW" dirty="0"/>
                <a:t> the information propagated from its homophilic and heterophilic neighbors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B5452DA-D3D1-4BAA-E59A-CB52002128F9}"/>
              </a:ext>
            </a:extLst>
          </p:cNvPr>
          <p:cNvGrpSpPr/>
          <p:nvPr/>
        </p:nvGrpSpPr>
        <p:grpSpPr>
          <a:xfrm>
            <a:off x="6638925" y="4249132"/>
            <a:ext cx="3219450" cy="1228725"/>
            <a:chOff x="4152900" y="4966603"/>
            <a:chExt cx="3219450" cy="1228725"/>
          </a:xfrm>
        </p:grpSpPr>
        <p:sp>
          <p:nvSpPr>
            <p:cNvPr id="31" name="流程圖: 程序 30">
              <a:extLst>
                <a:ext uri="{FF2B5EF4-FFF2-40B4-BE49-F238E27FC236}">
                  <a16:creationId xmlns:a16="http://schemas.microsoft.com/office/drawing/2014/main" id="{E8DA6F3B-ABE8-3BAD-2029-800F7F06708C}"/>
                </a:ext>
              </a:extLst>
            </p:cNvPr>
            <p:cNvSpPr/>
            <p:nvPr/>
          </p:nvSpPr>
          <p:spPr>
            <a:xfrm>
              <a:off x="4152900" y="4966603"/>
              <a:ext cx="3124200" cy="12287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1B6175F-5C9D-BB2F-128A-C13D58FA9A41}"/>
                </a:ext>
              </a:extLst>
            </p:cNvPr>
            <p:cNvSpPr txBox="1"/>
            <p:nvPr/>
          </p:nvSpPr>
          <p:spPr>
            <a:xfrm>
              <a:off x="4152900" y="5086350"/>
              <a:ext cx="32194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PMP demonstrates that PMP learns an </a:t>
              </a:r>
              <a:r>
                <a:rPr lang="en-US" altLang="zh-TW" b="1" dirty="0"/>
                <a:t>adaptive spectral filter</a:t>
              </a:r>
              <a:r>
                <a:rPr lang="en-US" altLang="zh-TW" dirty="0"/>
                <a:t> for </a:t>
              </a:r>
              <a:r>
                <a:rPr lang="en-US" altLang="zh-TW" b="1" dirty="0"/>
                <a:t>each node </a:t>
              </a:r>
              <a:r>
                <a:rPr lang="en-US" altLang="zh-TW" dirty="0"/>
                <a:t>separately</a:t>
              </a:r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5958C75C-1154-0F5E-7C3B-AB66F105A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819950"/>
            <a:ext cx="408593" cy="408593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1BC2877-A3CA-FDF7-5DFB-36B4BE24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890" y="805571"/>
            <a:ext cx="408593" cy="408593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26CDF3A0-21BF-9879-3ED6-7554872CF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937" y="760076"/>
            <a:ext cx="408593" cy="40859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A8539523-79C3-A429-8221-118EF79CE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173" y="3906038"/>
            <a:ext cx="408593" cy="408593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BE8B96FF-00C8-B290-3B12-BABADCDBF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078" y="3925088"/>
            <a:ext cx="408593" cy="4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7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謝謝大家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~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B37ADE-59ED-A239-13C9-0015AC9C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26" y="3710393"/>
            <a:ext cx="257210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61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5444D3-FC6C-2A1F-6D7A-D3784D0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F3518-7D06-991B-9FB9-3D56861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>
              <a:lnSpc>
                <a:spcPct val="100000"/>
              </a:lnSpc>
            </a:pP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ExcelFormer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(P2) With Data Augmentation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Loss Functions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Table data is </a:t>
            </a:r>
            <a:r>
              <a:rPr lang="en-US" altLang="zh-TW" sz="2000" b="1" dirty="0">
                <a:cs typeface="Times New Roman" panose="02020603050405020304" pitchFamily="18" charset="0"/>
              </a:rPr>
              <a:t>ubiquitous</a:t>
            </a:r>
            <a:r>
              <a:rPr lang="en-US" altLang="zh-TW" sz="2000" dirty="0">
                <a:cs typeface="Times New Roman" panose="02020603050405020304" pitchFamily="18" charset="0"/>
              </a:rPr>
              <a:t> in real-world applications, so we need a powerful, efficient, versatile, and user-friendly table prediction method. 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GDBT(Gradient Boosting Decision Tree)</a:t>
            </a:r>
            <a:r>
              <a:rPr lang="zh-TW" altLang="en-US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and DNN have been extensively utilized by professional users, they present several </a:t>
            </a:r>
            <a:r>
              <a:rPr lang="en-US" altLang="zh-TW" sz="2000" b="1" dirty="0">
                <a:cs typeface="Times New Roman" panose="02020603050405020304" pitchFamily="18" charset="0"/>
              </a:rPr>
              <a:t>challenges</a:t>
            </a:r>
            <a:r>
              <a:rPr lang="en-US" altLang="zh-TW" sz="2000" dirty="0">
                <a:cs typeface="Times New Roman" panose="02020603050405020304" pitchFamily="18" charset="0"/>
              </a:rPr>
              <a:t> for </a:t>
            </a:r>
            <a:r>
              <a:rPr lang="en-US" altLang="zh-TW" sz="2000" b="1" dirty="0">
                <a:cs typeface="Times New Roman" panose="02020603050405020304" pitchFamily="18" charset="0"/>
              </a:rPr>
              <a:t>casual users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(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) the dilemma of model selection due to their different dataset preferences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(ii) the need for heavy hyperparameter searching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Deep tabular model has three main drawbacks.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cs typeface="Times New Roman" panose="02020603050405020304" pitchFamily="18" charset="0"/>
              </a:rPr>
              <a:t>P1 : Lack of rotational variance property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cs typeface="Times New Roman" panose="02020603050405020304" pitchFamily="18" charset="0"/>
              </a:rPr>
              <a:t>P2 : Large data demand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cs typeface="Times New Roman" panose="02020603050405020304" pitchFamily="18" charset="0"/>
              </a:rPr>
              <a:t>P3 : Over-smoothing solution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6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Deep tabular model has three main drawbacks.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dirty="0">
                <a:cs typeface="Times New Roman" panose="02020603050405020304" pitchFamily="18" charset="0"/>
              </a:rPr>
              <a:t>P1 : Lack of rotational variance property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P2 : Large data demand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P3 : Over-smoothing solution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6A97C76-BFAB-9218-E240-D2976B14D63E}"/>
              </a:ext>
            </a:extLst>
          </p:cNvPr>
          <p:cNvSpPr txBox="1"/>
          <p:nvPr/>
        </p:nvSpPr>
        <p:spPr>
          <a:xfrm>
            <a:off x="572655" y="3446980"/>
            <a:ext cx="11619345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Rotational variance means that the system or model’s output changes with the rotation of the </a:t>
            </a:r>
            <a:r>
              <a:rPr lang="en-US" altLang="zh-TW" dirty="0" err="1"/>
              <a:t>input.And</a:t>
            </a:r>
            <a:r>
              <a:rPr lang="en-US" altLang="zh-TW" dirty="0"/>
              <a:t> the rotational invariance means that output remains the same regardless of how the input is rotated.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DNN is a </a:t>
            </a:r>
            <a:r>
              <a:rPr lang="en-US" altLang="zh-TW" b="1" dirty="0"/>
              <a:t>rotation-invariant</a:t>
            </a:r>
            <a:r>
              <a:rPr lang="en-US" altLang="zh-TW" dirty="0"/>
              <a:t> algorithm, so its sample complexity increases linearly with the number of uninformative features in the worst case. Since tabular data often contains many </a:t>
            </a:r>
            <a:r>
              <a:rPr lang="en-US" altLang="zh-TW" b="1" dirty="0"/>
              <a:t>uninformative features </a:t>
            </a:r>
            <a:r>
              <a:rPr lang="en-US" altLang="zh-TW" dirty="0"/>
              <a:t>created by casual users, decision tree algorithms are more effective for tabular data due to the different meanings of each column.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44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Deep tabular model has three main drawbacks.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P1 : Lack of rotational variance property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dirty="0">
                <a:cs typeface="Times New Roman" panose="02020603050405020304" pitchFamily="18" charset="0"/>
              </a:rPr>
              <a:t>P2 : Large data demand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P3 : Over-smoothing solution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B72BCA-FA92-AC03-C7C9-D7086B6B5FFF}"/>
              </a:ext>
            </a:extLst>
          </p:cNvPr>
          <p:cNvSpPr txBox="1"/>
          <p:nvPr/>
        </p:nvSpPr>
        <p:spPr>
          <a:xfrm>
            <a:off x="572655" y="3911500"/>
            <a:ext cx="11293997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Due to the greater number of layers and parameters in DNNs, they have a larger hypothesis space and require more training data for better performance. In comparisons with GBDT, DNNs sometimes perform better on large tabular datasets but often underperform on smaller datasets.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6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cs typeface="Times New Roman" panose="02020603050405020304" pitchFamily="18" charset="0"/>
              </a:rPr>
              <a:t>Deep tabular model has three main drawbacks.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P1 : Lack of rotational variance property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P2 : Large data demand</a:t>
            </a:r>
          </a:p>
          <a:p>
            <a:pPr lvl="1">
              <a:lnSpc>
                <a:spcPct val="150000"/>
              </a:lnSpc>
            </a:pPr>
            <a:r>
              <a:rPr lang="en-US" altLang="zh-TW" sz="1800" b="1" dirty="0">
                <a:cs typeface="Times New Roman" panose="02020603050405020304" pitchFamily="18" charset="0"/>
              </a:rPr>
              <a:t>P3 : Over-smoothing solution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B00ABB4-5820-EA64-C79E-1B0045667D33}"/>
              </a:ext>
            </a:extLst>
          </p:cNvPr>
          <p:cNvSpPr txBox="1"/>
          <p:nvPr/>
        </p:nvSpPr>
        <p:spPr>
          <a:xfrm>
            <a:off x="572654" y="3987247"/>
            <a:ext cx="11345367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DNNs often produce overly smooth solutions, which can hurt performance on datasets with irregular boundaries. Decision trees, however, create clear boundaries by splitting the feature space based on axis thresholds.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0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2EF3-A7EB-8298-14CC-D3B9BD15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67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8980-3BB8-01AA-0D33-E390006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1243733"/>
            <a:ext cx="111205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The author introduces </a:t>
            </a:r>
            <a:r>
              <a:rPr lang="en-US" altLang="zh-TW" sz="2000" dirty="0" err="1"/>
              <a:t>ExcelFormer</a:t>
            </a:r>
            <a:r>
              <a:rPr lang="en-US" altLang="zh-TW" sz="2000" dirty="0"/>
              <a:t> with three key features: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A </a:t>
            </a:r>
            <a:r>
              <a:rPr lang="en-US" altLang="zh-TW" sz="1800" b="1" dirty="0"/>
              <a:t>semi-permeable attention(SPA) </a:t>
            </a:r>
            <a:r>
              <a:rPr lang="en-US" altLang="zh-TW" sz="1800" dirty="0"/>
              <a:t>mechanism that filters out low-information features, reducing noise and improving model accuracy (addressing P1).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A custom data augmentation method tailored for tabular data (addressing P2).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800" dirty="0"/>
              <a:t>An Attentive Feedforward Network that dynamically adjusts feature attention at each layer to enhance model fitting and resolve P3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/>
              <a:t>ExcelFormer</a:t>
            </a:r>
            <a:r>
              <a:rPr lang="en-US" altLang="zh-TW" sz="2000" dirty="0"/>
              <a:t> is </a:t>
            </a:r>
            <a:r>
              <a:rPr lang="en-US" altLang="zh-TW" sz="2000" b="1" dirty="0"/>
              <a:t>user-friendly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requires minimal hyperparameter tuning</a:t>
            </a:r>
            <a:r>
              <a:rPr lang="en-US" altLang="zh-TW" sz="2000" dirty="0"/>
              <a:t>.</a:t>
            </a:r>
          </a:p>
        </p:txBody>
      </p:sp>
      <p:pic>
        <p:nvPicPr>
          <p:cNvPr id="1028" name="Picture 4" descr="Tabular Data and Deep Learning: Where Do We Stand? | by Codon Consulting |  codon-consulting | Medium">
            <a:extLst>
              <a:ext uri="{FF2B5EF4-FFF2-40B4-BE49-F238E27FC236}">
                <a16:creationId xmlns:a16="http://schemas.microsoft.com/office/drawing/2014/main" id="{EEA207B6-D5FE-DD2D-743E-8B04D5A5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49" y="6124575"/>
            <a:ext cx="1095375" cy="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13563</TotalTime>
  <Words>788</Words>
  <Application>Microsoft Office PowerPoint</Application>
  <PresentationFormat>寬螢幕</PresentationFormat>
  <Paragraphs>128</Paragraphs>
  <Slides>18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Söhne</vt:lpstr>
      <vt:lpstr>微軟正黑體</vt:lpstr>
      <vt:lpstr>Aptos</vt:lpstr>
      <vt:lpstr>Aptos Display</vt:lpstr>
      <vt:lpstr>Arial</vt:lpstr>
      <vt:lpstr>Times New Roman</vt:lpstr>
      <vt:lpstr>Office 佈景主題</vt:lpstr>
      <vt:lpstr>ExcelFormer:  Can a DNN be a Sure Bet for Tabular Prediction?</vt:lpstr>
      <vt:lpstr>Outline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Outline</vt:lpstr>
      <vt:lpstr>Outline</vt:lpstr>
      <vt:lpstr>Outline</vt:lpstr>
      <vt:lpstr>Outline</vt:lpstr>
      <vt:lpstr>Outline</vt:lpstr>
      <vt:lpstr>Experiments(Experimental Setup)</vt:lpstr>
      <vt:lpstr>Outline</vt:lpstr>
      <vt:lpstr>Conclusion</vt:lpstr>
      <vt:lpstr>謝謝大家~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上緣 莊</dc:creator>
  <cp:lastModifiedBy>上緣 莊</cp:lastModifiedBy>
  <cp:revision>543</cp:revision>
  <dcterms:created xsi:type="dcterms:W3CDTF">2024-04-09T09:23:25Z</dcterms:created>
  <dcterms:modified xsi:type="dcterms:W3CDTF">2024-08-05T15:42:59Z</dcterms:modified>
</cp:coreProperties>
</file>