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22" r:id="rId4"/>
    <p:sldId id="323" r:id="rId5"/>
    <p:sldId id="324" r:id="rId6"/>
    <p:sldId id="325" r:id="rId7"/>
    <p:sldId id="326" r:id="rId8"/>
    <p:sldId id="267" r:id="rId9"/>
    <p:sldId id="318" r:id="rId10"/>
    <p:sldId id="320" r:id="rId11"/>
    <p:sldId id="308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A777-BDBA-449D-BEDE-0C618594AD97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95FA-FE50-4C21-8E82-26714E8FB7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48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95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PMP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是一個簡單但有效的圖異常檢測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GNN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框架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每個節點有各自的聚合函數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中心節點可以動態調整異質與同質鄰居所傳遞的資訊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避免模型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overfitting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主要類別，且也可以解決異質化的問題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PMP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可以視為對每個節點學習一個可動態調整的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spectral filter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1754D-5BBD-EBEE-4F6C-5E7A80A5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B9124E-5FBE-4C81-4FA5-CED56774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D1B48-71CE-C458-299F-D6F9A921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3919D-646E-60D3-0A08-706259C7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FBA98E-0A7C-3E6E-D359-72BBF5F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17CF1-8F79-A699-C733-2F4533AA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297B54-54B9-9800-42AB-19DBAB22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D6D71-221F-0808-EA72-99A5F2A4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F448EF-990C-2D39-6E06-136C01C0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C669D-8504-171D-776F-98B86E7F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FE0559-4517-F37C-C858-A453F84D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864EA-1F15-2A4B-A4D9-EADA75EF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04FCB7-3CD0-DDD6-A97C-689C7DFC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889B9-1C87-91D8-F8AC-94858B7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11F59F-B39B-A901-5C9F-DC9032C2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A4478-B2D4-DD0B-4245-EDDDD9C8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234FA-F07D-2CB4-9BDF-920AD9E9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53CC8-94F8-CE44-12AC-2754CE44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FC3B0-3050-3AA1-1AB7-B14B10AC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A9961-28C0-0D13-E672-31695B75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C05A5-8BA3-0346-B446-5E8E95F8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9BD637-5D32-55CE-C9D5-F33C77FB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39626-2D22-1E19-B622-0A61F6C3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D0135-03E4-9B46-990A-918B145F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50A86-C657-8DE3-5D12-41D0F8BB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80EC8-80E1-F3C0-0643-821526BC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0D115-E8EA-AF7E-2109-73A82BF47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F2E3F9-1EF4-78BA-4372-D9C8F489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BCD3B-8BA2-A1B0-851F-D19D084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053EFF-9C00-4A32-8E20-E1EB008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31494-4689-DB90-E2AA-313AB4ED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9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DE0E0-48F8-8D12-5FCC-B6679A4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75201-C083-51C1-7B1B-831BFFF3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521C58-104F-932A-1B76-33146D18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E0ADED-7E81-C249-BE58-1C3F50B2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04C844-2A4E-D92F-C71F-C10B52F8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DC288B-BF46-817E-6EFF-ECAA778D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36C104-A784-8E63-01B2-5210BD9F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7399C3-75DF-FCE2-D745-47579CC0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8F825-3B0E-246D-2D52-D6721AD3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C4573D-83E8-39A9-A1BB-6B226D40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C1C4A2-2CE9-3CD1-6EFB-83631D8C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C52DBC-6A0B-F7BE-708B-514A6B40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392B02-DEE6-7739-FDB5-794CF7E6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BC3E3D-721D-160E-D4AA-77A59F36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79707E-B107-6992-27D0-8F9AB497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39FEF-1AF3-5E11-745E-30FE9EE0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154F3-A7A2-0AE6-498F-121DA210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5E12E5-704B-BC80-1060-A3E880D4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A8182A-B33E-26B0-09D5-17A099E2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E609F-6A1E-3F63-25E9-71D9395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49368-7895-2A30-7637-E8868F82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2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54912-B368-C32F-9A23-FD0B8AD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B8CCEF-42DC-00DF-4E3D-DEF8FA4A8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0215F-8B0A-E0EF-D663-FF5A7701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CEAA59-33CF-1E3F-4C73-7ABDC81D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5C7EA4-616B-4184-2B18-0B66497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9FB746-F835-B885-D317-19776B45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419FE-3C32-B0D3-5C9F-A66E8004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A25E58-8296-463B-414B-8D7763A3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A85D7-AE2F-745A-2042-EA23F92D2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4314F-1DD1-419B-989A-10B067746D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4D301B-8216-024F-649D-522BD1A1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0B9CD-46B7-3578-6020-36AB8389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21878-8A48-4EA4-9647-ABA859215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FB437-A975-3075-3C2D-DC900CF2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87" y="322283"/>
            <a:ext cx="11471564" cy="178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up GBDTs and DNNs: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Efficient and Effective Tabular Prediction with Tree-hybrid MLPs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15E01-E985-2BC4-7ACB-EA6EBB5D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5587998"/>
            <a:ext cx="9144000" cy="5324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資訊所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P76124752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莊上緣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DE5CC03C-6722-41D5-5811-7F987ECBBDCA}"/>
              </a:ext>
            </a:extLst>
          </p:cNvPr>
          <p:cNvSpPr txBox="1">
            <a:spLocks/>
          </p:cNvSpPr>
          <p:nvPr/>
        </p:nvSpPr>
        <p:spPr>
          <a:xfrm>
            <a:off x="1547096" y="2667996"/>
            <a:ext cx="9144000" cy="53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KDD 2024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1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B00ABB4-5820-EA64-C79E-1B0045667D33}"/>
              </a:ext>
            </a:extLst>
          </p:cNvPr>
          <p:cNvSpPr txBox="1"/>
          <p:nvPr/>
        </p:nvSpPr>
        <p:spPr>
          <a:xfrm>
            <a:off x="572654" y="3987247"/>
            <a:ext cx="11345367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DNNs often produce overly smooth solutions, which can hurt performance on datasets with irregular boundaries. Decision trees, however, create clear boundaries by splitting the feature space based on axis thresholds.</a:t>
            </a: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36495F-9AB9-DE51-008A-2A3F8BA5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>
            <a:extLst>
              <a:ext uri="{FF2B5EF4-FFF2-40B4-BE49-F238E27FC236}">
                <a16:creationId xmlns:a16="http://schemas.microsoft.com/office/drawing/2014/main" id="{35561FAE-F1BC-F430-56A9-7D768B94F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" t="20614" b="22803"/>
          <a:stretch/>
        </p:blipFill>
        <p:spPr>
          <a:xfrm>
            <a:off x="10325100" y="5768429"/>
            <a:ext cx="1577520" cy="9125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6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2C17D8E-8537-8506-B77F-FE2204B70B8F}"/>
              </a:ext>
            </a:extLst>
          </p:cNvPr>
          <p:cNvGrpSpPr/>
          <p:nvPr/>
        </p:nvGrpSpPr>
        <p:grpSpPr>
          <a:xfrm>
            <a:off x="723899" y="1099180"/>
            <a:ext cx="3219450" cy="1228725"/>
            <a:chOff x="428625" y="2809875"/>
            <a:chExt cx="3219450" cy="1228725"/>
          </a:xfrm>
        </p:grpSpPr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F32056ED-8772-4B8D-4FA8-D359A9F29B12}"/>
                </a:ext>
              </a:extLst>
            </p:cNvPr>
            <p:cNvSpPr/>
            <p:nvPr/>
          </p:nvSpPr>
          <p:spPr>
            <a:xfrm>
              <a:off x="428625" y="2809875"/>
              <a:ext cx="306705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49DD0C6-9BD4-AA36-074B-9F671D3629D2}"/>
                </a:ext>
              </a:extLst>
            </p:cNvPr>
            <p:cNvSpPr txBox="1"/>
            <p:nvPr/>
          </p:nvSpPr>
          <p:spPr>
            <a:xfrm>
              <a:off x="428625" y="2929622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PMP, a simple yet effective </a:t>
              </a:r>
              <a:r>
                <a:rPr lang="en-US" altLang="zh-TW" b="1" dirty="0"/>
                <a:t>GNN framework</a:t>
              </a:r>
              <a:r>
                <a:rPr lang="en-US" altLang="zh-TW" dirty="0"/>
                <a:t>,  for </a:t>
              </a:r>
              <a:r>
                <a:rPr lang="en-US" altLang="zh-TW" b="1" dirty="0"/>
                <a:t>fraud detection</a:t>
              </a:r>
              <a:r>
                <a:rPr lang="en-US" altLang="zh-TW" dirty="0"/>
                <a:t> task.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55F0857-96DC-B54E-1008-9346E579C626}"/>
              </a:ext>
            </a:extLst>
          </p:cNvPr>
          <p:cNvGrpSpPr/>
          <p:nvPr/>
        </p:nvGrpSpPr>
        <p:grpSpPr>
          <a:xfrm>
            <a:off x="4381500" y="1094417"/>
            <a:ext cx="3219450" cy="1228725"/>
            <a:chOff x="3590925" y="2800350"/>
            <a:chExt cx="3219450" cy="1228725"/>
          </a:xfrm>
        </p:grpSpPr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6445DC24-8FFC-55E4-ED9E-D6FC527AC8B7}"/>
                </a:ext>
              </a:extLst>
            </p:cNvPr>
            <p:cNvSpPr/>
            <p:nvPr/>
          </p:nvSpPr>
          <p:spPr>
            <a:xfrm>
              <a:off x="3590925" y="2800350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A9F09C-3ACB-803B-0FE3-27FBD33EF60E}"/>
                </a:ext>
              </a:extLst>
            </p:cNvPr>
            <p:cNvSpPr txBox="1"/>
            <p:nvPr/>
          </p:nvSpPr>
          <p:spPr>
            <a:xfrm>
              <a:off x="3590925" y="2920097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distinct </a:t>
              </a:r>
              <a:r>
                <a:rPr lang="en-US" altLang="zh-TW" b="1" dirty="0"/>
                <a:t>node-specific</a:t>
              </a:r>
              <a:r>
                <a:rPr lang="en-US" altLang="zh-TW" dirty="0"/>
                <a:t> aggregation</a:t>
              </a:r>
              <a:r>
                <a:rPr lang="zh-TW" altLang="en-US" dirty="0"/>
                <a:t> </a:t>
              </a:r>
              <a:r>
                <a:rPr lang="en-US" altLang="zh-TW" dirty="0"/>
                <a:t>functions</a:t>
              </a:r>
            </a:p>
            <a:p>
              <a:r>
                <a:rPr lang="en-US" altLang="zh-TW" dirty="0"/>
                <a:t>(partitioned based on labels )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350533F0-8490-729A-4B65-EA3300BC3DC3}"/>
              </a:ext>
            </a:extLst>
          </p:cNvPr>
          <p:cNvGrpSpPr/>
          <p:nvPr/>
        </p:nvGrpSpPr>
        <p:grpSpPr>
          <a:xfrm>
            <a:off x="2228849" y="4230083"/>
            <a:ext cx="3257550" cy="1266229"/>
            <a:chOff x="457200" y="4914900"/>
            <a:chExt cx="3257550" cy="1266229"/>
          </a:xfrm>
        </p:grpSpPr>
        <p:sp>
          <p:nvSpPr>
            <p:cNvPr id="25" name="流程圖: 程序 24">
              <a:extLst>
                <a:ext uri="{FF2B5EF4-FFF2-40B4-BE49-F238E27FC236}">
                  <a16:creationId xmlns:a16="http://schemas.microsoft.com/office/drawing/2014/main" id="{02635364-31C3-FCE7-DAA1-61FE634BCE49}"/>
                </a:ext>
              </a:extLst>
            </p:cNvPr>
            <p:cNvSpPr/>
            <p:nvPr/>
          </p:nvSpPr>
          <p:spPr>
            <a:xfrm>
              <a:off x="457200" y="4914900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0644F74-3739-D96F-8E47-B3FD0775BD60}"/>
                </a:ext>
              </a:extLst>
            </p:cNvPr>
            <p:cNvSpPr txBox="1"/>
            <p:nvPr/>
          </p:nvSpPr>
          <p:spPr>
            <a:xfrm>
              <a:off x="495300" y="4980800"/>
              <a:ext cx="32194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avoiding model </a:t>
              </a:r>
              <a:r>
                <a:rPr lang="en-US" altLang="zh-TW" b="1" dirty="0"/>
                <a:t>overfitting</a:t>
              </a:r>
              <a:r>
                <a:rPr lang="en-US" altLang="zh-TW" dirty="0"/>
                <a:t> the majority class nodes (i.e., benign), and alleviating the problem of </a:t>
              </a:r>
              <a:r>
                <a:rPr lang="en-US" altLang="zh-TW" b="1" dirty="0"/>
                <a:t>heterophily</a:t>
              </a:r>
              <a:r>
                <a:rPr lang="en-US" altLang="zh-TW" dirty="0"/>
                <a:t>.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82A3424-B177-3B19-98AF-69CFC4C07E2B}"/>
              </a:ext>
            </a:extLst>
          </p:cNvPr>
          <p:cNvGrpSpPr/>
          <p:nvPr/>
        </p:nvGrpSpPr>
        <p:grpSpPr>
          <a:xfrm>
            <a:off x="8040247" y="1835909"/>
            <a:ext cx="3314701" cy="1228725"/>
            <a:chOff x="7162800" y="2847588"/>
            <a:chExt cx="3314701" cy="1228725"/>
          </a:xfrm>
        </p:grpSpPr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8F55F597-3B7D-E049-F95B-DD30EEF24FB7}"/>
                </a:ext>
              </a:extLst>
            </p:cNvPr>
            <p:cNvSpPr/>
            <p:nvPr/>
          </p:nvSpPr>
          <p:spPr>
            <a:xfrm>
              <a:off x="7162800" y="2847588"/>
              <a:ext cx="321945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9A06799-8526-24C3-7F52-D3BC271CD3CC}"/>
                </a:ext>
              </a:extLst>
            </p:cNvPr>
            <p:cNvSpPr txBox="1"/>
            <p:nvPr/>
          </p:nvSpPr>
          <p:spPr>
            <a:xfrm>
              <a:off x="7162801" y="2847588"/>
              <a:ext cx="33147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center node can </a:t>
              </a:r>
              <a:r>
                <a:rPr lang="en-US" altLang="zh-TW" b="1" dirty="0"/>
                <a:t>adaptively adjust</a:t>
              </a:r>
              <a:r>
                <a:rPr lang="en-US" altLang="zh-TW" dirty="0"/>
                <a:t> the information propagated from its homophilic and heterophilic neighbors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B5452DA-D3D1-4BAA-E59A-CB52002128F9}"/>
              </a:ext>
            </a:extLst>
          </p:cNvPr>
          <p:cNvGrpSpPr/>
          <p:nvPr/>
        </p:nvGrpSpPr>
        <p:grpSpPr>
          <a:xfrm>
            <a:off x="6638925" y="4249132"/>
            <a:ext cx="3219450" cy="1228725"/>
            <a:chOff x="4152900" y="4966603"/>
            <a:chExt cx="3219450" cy="1228725"/>
          </a:xfrm>
        </p:grpSpPr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E8DA6F3B-ABE8-3BAD-2029-800F7F06708C}"/>
                </a:ext>
              </a:extLst>
            </p:cNvPr>
            <p:cNvSpPr/>
            <p:nvPr/>
          </p:nvSpPr>
          <p:spPr>
            <a:xfrm>
              <a:off x="4152900" y="4966603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1B6175F-5C9D-BB2F-128A-C13D58FA9A41}"/>
                </a:ext>
              </a:extLst>
            </p:cNvPr>
            <p:cNvSpPr txBox="1"/>
            <p:nvPr/>
          </p:nvSpPr>
          <p:spPr>
            <a:xfrm>
              <a:off x="4152900" y="5086350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PMP demonstrates that PMP learns an </a:t>
              </a:r>
              <a:r>
                <a:rPr lang="en-US" altLang="zh-TW" b="1" dirty="0"/>
                <a:t>adaptive spectral filter</a:t>
              </a:r>
              <a:r>
                <a:rPr lang="en-US" altLang="zh-TW" dirty="0"/>
                <a:t> for </a:t>
              </a:r>
              <a:r>
                <a:rPr lang="en-US" altLang="zh-TW" b="1" dirty="0"/>
                <a:t>each node </a:t>
              </a:r>
              <a:r>
                <a:rPr lang="en-US" altLang="zh-TW" dirty="0"/>
                <a:t>separately</a:t>
              </a:r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5958C75C-1154-0F5E-7C3B-AB66F105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819950"/>
            <a:ext cx="408593" cy="408593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1BC2877-A3CA-FDF7-5DFB-36B4BE24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90" y="805571"/>
            <a:ext cx="408593" cy="408593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6CDF3A0-21BF-9879-3ED6-7554872C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503" y="1583419"/>
            <a:ext cx="408593" cy="40859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539523-79C3-A429-8221-118EF79C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173" y="3906038"/>
            <a:ext cx="408593" cy="408593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BE8B96FF-00C8-B290-3B12-BABADCDBF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078" y="3925088"/>
            <a:ext cx="408593" cy="408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2F46C-9A3B-1718-0428-3E64E035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7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謝謝大家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~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B37ADE-59ED-A239-13C9-0015AC9C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26" y="3710393"/>
            <a:ext cx="257210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A249E-D8ED-C02F-C94E-EC25DE682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E3556-4380-17CE-45CE-329C8BD01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AC5BF-B968-9938-E5B5-FAE5B140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2D5B3-962F-C008-CE16-AFF4731E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F8DC73-24E1-12B0-84AC-A64A1652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35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1A8F-0C67-693C-437E-62A7E1C0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EA11D-D4B5-245D-2B2C-E6863088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01BCF-04A2-BCF7-AA37-7ECF045A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1BB3E0-C317-3025-1AB4-BEACD69C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1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9D8B-A7DB-49C9-B9AE-F97370EB3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07ACF-4F30-6331-CCAF-C5C3A5B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DD79B-EBCF-CB48-675C-04D235C5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98BAEC-5F6C-A811-1A48-8A519ECB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2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6CD6-DACB-7BD0-9597-729DF77A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F9EC8-A437-C760-87D2-7CBA5FA9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E7382-6C54-5E80-A0E2-0DE636C6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DC6FB1-8AC0-59C3-4F61-D573D468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27EB3-290D-3C3D-6777-E35DC7820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E3863-DEEB-3A13-4A9E-60D372DA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FD4F0-AD67-75E4-3AED-6AC7EE27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1798231"/>
            <a:ext cx="10143668" cy="422549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Tree-Hybrid Simple MLP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2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5FC229-E7BB-C187-F01A-CDE754E0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Table data is </a:t>
            </a:r>
            <a:r>
              <a:rPr lang="en-US" altLang="zh-TW" sz="2000" b="1" dirty="0">
                <a:cs typeface="Times New Roman" panose="02020603050405020304" pitchFamily="18" charset="0"/>
              </a:rPr>
              <a:t>ubiquitous</a:t>
            </a:r>
            <a:r>
              <a:rPr lang="en-US" altLang="zh-TW" sz="2000" dirty="0">
                <a:cs typeface="Times New Roman" panose="02020603050405020304" pitchFamily="18" charset="0"/>
              </a:rPr>
              <a:t> in real-world applications, so we need a powerful, efficient, versatile, and user-friendly table prediction method.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GDBT(Gradient Boosting Decision Tree)</a:t>
            </a:r>
            <a:r>
              <a:rPr lang="zh-TW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and DNN have been extensively utilized by professional users, they present several </a:t>
            </a:r>
            <a:r>
              <a:rPr lang="en-US" altLang="zh-TW" sz="2000" b="1" dirty="0">
                <a:cs typeface="Times New Roman" panose="02020603050405020304" pitchFamily="18" charset="0"/>
              </a:rPr>
              <a:t>challenges</a:t>
            </a:r>
            <a:r>
              <a:rPr lang="en-US" altLang="zh-TW" sz="2000" dirty="0">
                <a:cs typeface="Times New Roman" panose="02020603050405020304" pitchFamily="18" charset="0"/>
              </a:rPr>
              <a:t> for </a:t>
            </a:r>
            <a:r>
              <a:rPr lang="en-US" altLang="zh-TW" sz="2000" b="1" dirty="0">
                <a:cs typeface="Times New Roman" panose="02020603050405020304" pitchFamily="18" charset="0"/>
              </a:rPr>
              <a:t>casual users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(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) the dilemma of model selection due to their different dataset preferences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(ii) the need for heavy hyperparameter searching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20CED42-C08B-20EA-6CAD-EE7BB5B7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6A97C76-BFAB-9218-E240-D2976B14D63E}"/>
              </a:ext>
            </a:extLst>
          </p:cNvPr>
          <p:cNvSpPr txBox="1"/>
          <p:nvPr/>
        </p:nvSpPr>
        <p:spPr>
          <a:xfrm>
            <a:off x="572655" y="3446980"/>
            <a:ext cx="11619345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Rotational variance means that the system or model’s output changes with the rotation of the </a:t>
            </a:r>
            <a:r>
              <a:rPr lang="en-US" altLang="zh-TW" dirty="0" err="1"/>
              <a:t>input.And</a:t>
            </a:r>
            <a:r>
              <a:rPr lang="en-US" altLang="zh-TW" dirty="0"/>
              <a:t> the rotational invariance means that output remains the same regardless of how the input is rotated.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DNN is a </a:t>
            </a:r>
            <a:r>
              <a:rPr lang="en-US" altLang="zh-TW" b="1" dirty="0"/>
              <a:t>rotation-invariant</a:t>
            </a:r>
            <a:r>
              <a:rPr lang="en-US" altLang="zh-TW" dirty="0"/>
              <a:t> algorithm, so its sample complexity increases linearly with the number of uninformative features in the worst case. Since tabular data often contains many </a:t>
            </a:r>
            <a:r>
              <a:rPr lang="en-US" altLang="zh-TW" b="1" dirty="0"/>
              <a:t>uninformative features </a:t>
            </a:r>
            <a:r>
              <a:rPr lang="en-US" altLang="zh-TW" dirty="0"/>
              <a:t>created by casual users, decision tree algorithms are more effective for tabular data due to the different meanings of each column.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DA289A-B77A-B67A-567D-22E2A14C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395" y="25487"/>
            <a:ext cx="1483605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4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470</Words>
  <Application>Microsoft Office PowerPoint</Application>
  <PresentationFormat>寬螢幕</PresentationFormat>
  <Paragraphs>75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Söhne</vt:lpstr>
      <vt:lpstr>微軟正黑體</vt:lpstr>
      <vt:lpstr>Aptos</vt:lpstr>
      <vt:lpstr>Aptos Display</vt:lpstr>
      <vt:lpstr>Arial</vt:lpstr>
      <vt:lpstr>Times New Roman</vt:lpstr>
      <vt:lpstr>Office 佈景主題</vt:lpstr>
      <vt:lpstr>Team up GBDTs and DNNs: Advancing Efficient and Effective Tabular Prediction with Tree-hybrid MLPs</vt:lpstr>
      <vt:lpstr>Outline</vt:lpstr>
      <vt:lpstr>Outline</vt:lpstr>
      <vt:lpstr>Outline</vt:lpstr>
      <vt:lpstr>Outline</vt:lpstr>
      <vt:lpstr>Outline</vt:lpstr>
      <vt:lpstr>Outline</vt:lpstr>
      <vt:lpstr>Introduction</vt:lpstr>
      <vt:lpstr>Introduction</vt:lpstr>
      <vt:lpstr>Introduction</vt:lpstr>
      <vt:lpstr>Conclusion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上緣 莊</dc:creator>
  <cp:lastModifiedBy>上緣 莊</cp:lastModifiedBy>
  <cp:revision>14</cp:revision>
  <dcterms:created xsi:type="dcterms:W3CDTF">2024-10-24T06:31:18Z</dcterms:created>
  <dcterms:modified xsi:type="dcterms:W3CDTF">2024-10-25T11:36:26Z</dcterms:modified>
</cp:coreProperties>
</file>