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7" r:id="rId2"/>
    <p:sldId id="256" r:id="rId3"/>
    <p:sldId id="258" r:id="rId4"/>
    <p:sldId id="261" r:id="rId5"/>
    <p:sldId id="271" r:id="rId6"/>
    <p:sldId id="272" r:id="rId7"/>
    <p:sldId id="273" r:id="rId8"/>
    <p:sldId id="274" r:id="rId9"/>
    <p:sldId id="282" r:id="rId10"/>
    <p:sldId id="275" r:id="rId11"/>
    <p:sldId id="276" r:id="rId12"/>
    <p:sldId id="277" r:id="rId13"/>
    <p:sldId id="279" r:id="rId14"/>
    <p:sldId id="280" r:id="rId15"/>
    <p:sldId id="281" r:id="rId16"/>
    <p:sldId id="260" r:id="rId17"/>
    <p:sldId id="259" r:id="rId18"/>
    <p:sldId id="289" r:id="rId19"/>
    <p:sldId id="293" r:id="rId20"/>
    <p:sldId id="284" r:id="rId21"/>
    <p:sldId id="294" r:id="rId22"/>
    <p:sldId id="295" r:id="rId23"/>
    <p:sldId id="283" r:id="rId24"/>
    <p:sldId id="296" r:id="rId25"/>
    <p:sldId id="290" r:id="rId26"/>
    <p:sldId id="285" r:id="rId27"/>
    <p:sldId id="286" r:id="rId28"/>
    <p:sldId id="287" r:id="rId29"/>
    <p:sldId id="262" r:id="rId30"/>
    <p:sldId id="291" r:id="rId31"/>
    <p:sldId id="297" r:id="rId32"/>
    <p:sldId id="298" r:id="rId33"/>
    <p:sldId id="299" r:id="rId34"/>
    <p:sldId id="300" r:id="rId35"/>
    <p:sldId id="301" r:id="rId36"/>
    <p:sldId id="264" r:id="rId37"/>
    <p:sldId id="265" r:id="rId38"/>
    <p:sldId id="266" r:id="rId39"/>
  </p:sldIdLst>
  <p:sldSz cx="12193588" cy="6858000"/>
  <p:notesSz cx="6858000" cy="9144000"/>
  <p:defaultTextStyle>
    <a:defPPr>
      <a:defRPr lang="zh-CN"/>
    </a:defPPr>
    <a:lvl1pPr marL="0" algn="l" defTabSz="609630" rtl="0" eaLnBrk="1" latinLnBrk="0" hangingPunct="1">
      <a:defRPr sz="2400" kern="1200">
        <a:solidFill>
          <a:schemeClr val="tx1"/>
        </a:solidFill>
        <a:latin typeface="+mn-lt"/>
        <a:ea typeface="+mn-ea"/>
        <a:cs typeface="+mn-cs"/>
      </a:defRPr>
    </a:lvl1pPr>
    <a:lvl2pPr marL="609630" algn="l" defTabSz="609630" rtl="0" eaLnBrk="1" latinLnBrk="0" hangingPunct="1">
      <a:defRPr sz="2400" kern="1200">
        <a:solidFill>
          <a:schemeClr val="tx1"/>
        </a:solidFill>
        <a:latin typeface="+mn-lt"/>
        <a:ea typeface="+mn-ea"/>
        <a:cs typeface="+mn-cs"/>
      </a:defRPr>
    </a:lvl2pPr>
    <a:lvl3pPr marL="1219261" algn="l" defTabSz="609630" rtl="0" eaLnBrk="1" latinLnBrk="0" hangingPunct="1">
      <a:defRPr sz="2400" kern="1200">
        <a:solidFill>
          <a:schemeClr val="tx1"/>
        </a:solidFill>
        <a:latin typeface="+mn-lt"/>
        <a:ea typeface="+mn-ea"/>
        <a:cs typeface="+mn-cs"/>
      </a:defRPr>
    </a:lvl3pPr>
    <a:lvl4pPr marL="1828891" algn="l" defTabSz="609630" rtl="0" eaLnBrk="1" latinLnBrk="0" hangingPunct="1">
      <a:defRPr sz="2400" kern="1200">
        <a:solidFill>
          <a:schemeClr val="tx1"/>
        </a:solidFill>
        <a:latin typeface="+mn-lt"/>
        <a:ea typeface="+mn-ea"/>
        <a:cs typeface="+mn-cs"/>
      </a:defRPr>
    </a:lvl4pPr>
    <a:lvl5pPr marL="2438522" algn="l" defTabSz="609630" rtl="0" eaLnBrk="1" latinLnBrk="0" hangingPunct="1">
      <a:defRPr sz="2400" kern="1200">
        <a:solidFill>
          <a:schemeClr val="tx1"/>
        </a:solidFill>
        <a:latin typeface="+mn-lt"/>
        <a:ea typeface="+mn-ea"/>
        <a:cs typeface="+mn-cs"/>
      </a:defRPr>
    </a:lvl5pPr>
    <a:lvl6pPr marL="3048152" algn="l" defTabSz="609630" rtl="0" eaLnBrk="1" latinLnBrk="0" hangingPunct="1">
      <a:defRPr sz="2400" kern="1200">
        <a:solidFill>
          <a:schemeClr val="tx1"/>
        </a:solidFill>
        <a:latin typeface="+mn-lt"/>
        <a:ea typeface="+mn-ea"/>
        <a:cs typeface="+mn-cs"/>
      </a:defRPr>
    </a:lvl6pPr>
    <a:lvl7pPr marL="3657783" algn="l" defTabSz="609630" rtl="0" eaLnBrk="1" latinLnBrk="0" hangingPunct="1">
      <a:defRPr sz="2400" kern="1200">
        <a:solidFill>
          <a:schemeClr val="tx1"/>
        </a:solidFill>
        <a:latin typeface="+mn-lt"/>
        <a:ea typeface="+mn-ea"/>
        <a:cs typeface="+mn-cs"/>
      </a:defRPr>
    </a:lvl7pPr>
    <a:lvl8pPr marL="4267413" algn="l" defTabSz="609630" rtl="0" eaLnBrk="1" latinLnBrk="0" hangingPunct="1">
      <a:defRPr sz="2400" kern="1200">
        <a:solidFill>
          <a:schemeClr val="tx1"/>
        </a:solidFill>
        <a:latin typeface="+mn-lt"/>
        <a:ea typeface="+mn-ea"/>
        <a:cs typeface="+mn-cs"/>
      </a:defRPr>
    </a:lvl8pPr>
    <a:lvl9pPr marL="4877044" algn="l" defTabSz="60963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5B4F"/>
    <a:srgbClr val="4C4C4C"/>
    <a:srgbClr val="E73A1C"/>
    <a:srgbClr val="333333"/>
    <a:srgbClr val="FEDB43"/>
    <a:srgbClr val="1187B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3308"/>
  </p:normalViewPr>
  <p:slideViewPr>
    <p:cSldViewPr snapToGrid="0" snapToObjects="1">
      <p:cViewPr varScale="1">
        <p:scale>
          <a:sx n="91" d="100"/>
          <a:sy n="91" d="100"/>
        </p:scale>
        <p:origin x="336" y="77"/>
      </p:cViewPr>
      <p:guideLst>
        <p:guide orient="horz" pos="2160"/>
        <p:guide pos="3841"/>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zh-CN"/>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zh-CN"/>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zh-CN"/>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138A7-4B5E-476B-85B3-3B8BE6222693}" type="datetimeFigureOut">
              <a:rPr lang="zh-CN" altLang="en-US" smtClean="0"/>
              <a:t>2017/11/19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429C8-D056-4D40-B625-2BB4189AAE53}" type="slidenum">
              <a:rPr lang="zh-CN" altLang="en-US" smtClean="0"/>
              <a:t>‹#›</a:t>
            </a:fld>
            <a:endParaRPr lang="zh-CN" altLang="en-US"/>
          </a:p>
        </p:txBody>
      </p:sp>
    </p:spTree>
    <p:extLst>
      <p:ext uri="{BB962C8B-B14F-4D97-AF65-F5344CB8AC3E}">
        <p14:creationId xmlns:p14="http://schemas.microsoft.com/office/powerpoint/2010/main" val="3483375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1429C8-D056-4D40-B625-2BB4189AAE53}" type="slidenum">
              <a:rPr lang="zh-CN" altLang="en-US" smtClean="0"/>
              <a:t>3</a:t>
            </a:fld>
            <a:endParaRPr lang="zh-CN" altLang="en-US"/>
          </a:p>
        </p:txBody>
      </p:sp>
    </p:spTree>
    <p:extLst>
      <p:ext uri="{BB962C8B-B14F-4D97-AF65-F5344CB8AC3E}">
        <p14:creationId xmlns:p14="http://schemas.microsoft.com/office/powerpoint/2010/main" val="3229460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3">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37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E65B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840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rgbClr val="1187B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84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rgbClr val="FEDB4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840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1637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E73A1C"/>
        </a:solidFill>
        <a:effectLst/>
      </p:bgPr>
    </p:bg>
    <p:spTree>
      <p:nvGrpSpPr>
        <p:cNvPr id="1" name=""/>
        <p:cNvGrpSpPr/>
        <p:nvPr/>
      </p:nvGrpSpPr>
      <p:grpSpPr>
        <a:xfrm>
          <a:off x="0" y="0"/>
          <a:ext cx="0" cy="0"/>
          <a:chOff x="0" y="0"/>
          <a:chExt cx="0" cy="0"/>
        </a:xfrm>
      </p:grpSpPr>
      <p:sp>
        <p:nvSpPr>
          <p:cNvPr id="3" name="矩形 2"/>
          <p:cNvSpPr/>
          <p:nvPr userDrawn="1"/>
        </p:nvSpPr>
        <p:spPr>
          <a:xfrm>
            <a:off x="440661" y="759873"/>
            <a:ext cx="662361" cy="379656"/>
          </a:xfrm>
          <a:prstGeom prst="rect">
            <a:avLst/>
          </a:prstGeom>
        </p:spPr>
        <p:txBody>
          <a:bodyPr wrap="none">
            <a:spAutoFit/>
          </a:bodyPr>
          <a:lstStyle/>
          <a:p>
            <a:r>
              <a:rPr lang="zh-CN" altLang="en-US" sz="1867" dirty="0">
                <a:solidFill>
                  <a:srgbClr val="FFFFFF"/>
                </a:solidFill>
                <a:latin typeface="Segoe UI Light"/>
                <a:ea typeface="微软雅黑"/>
                <a:cs typeface="Segoe UI Light"/>
              </a:rPr>
              <a:t>标注</a:t>
            </a:r>
          </a:p>
        </p:txBody>
      </p:sp>
      <p:sp>
        <p:nvSpPr>
          <p:cNvPr id="4" name="矩形 3"/>
          <p:cNvSpPr/>
          <p:nvPr userDrawn="1"/>
        </p:nvSpPr>
        <p:spPr>
          <a:xfrm>
            <a:off x="2858045" y="841948"/>
            <a:ext cx="1336033" cy="3292440"/>
          </a:xfrm>
          <a:prstGeom prst="rect">
            <a:avLst/>
          </a:prstGeom>
        </p:spPr>
        <p:txBody>
          <a:bodyPr wrap="square">
            <a:spAutoFit/>
          </a:bodyPr>
          <a:lstStyle/>
          <a:p>
            <a:pPr>
              <a:lnSpc>
                <a:spcPct val="130000"/>
              </a:lnSpc>
            </a:pPr>
            <a:r>
              <a:rPr lang="zh-CN" altLang="en-US" sz="1333" dirty="0">
                <a:solidFill>
                  <a:srgbClr val="FFFFFF"/>
                </a:solidFill>
                <a:latin typeface="Segoe UI Light"/>
                <a:ea typeface="微软雅黑"/>
                <a:cs typeface="Segoe UI Light"/>
              </a:rPr>
              <a:t>字体使用 </a:t>
            </a:r>
            <a:endParaRPr lang="en-US" altLang="zh-CN" sz="1333" dirty="0">
              <a:solidFill>
                <a:srgbClr val="FFFFFF"/>
              </a:solidFill>
              <a:latin typeface="Segoe UI Light"/>
              <a:ea typeface="微软雅黑"/>
              <a:cs typeface="Segoe UI Light"/>
            </a:endParaRP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r>
              <a:rPr lang="zh-CN" altLang="en-US" sz="1333" dirty="0">
                <a:solidFill>
                  <a:srgbClr val="FFFFFF"/>
                </a:solidFill>
                <a:latin typeface="Segoe UI Light"/>
                <a:ea typeface="微软雅黑"/>
                <a:cs typeface="Segoe UI Light"/>
              </a:rPr>
              <a:t>行距</a:t>
            </a:r>
            <a:endParaRPr lang="en-US" altLang="zh-CN" sz="1333" dirty="0">
              <a:solidFill>
                <a:srgbClr val="FFFFFF"/>
              </a:solidFill>
              <a:latin typeface="Segoe UI Light"/>
              <a:ea typeface="微软雅黑"/>
              <a:cs typeface="Segoe UI Light"/>
            </a:endParaRP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r>
              <a:rPr lang="zh-CN" altLang="en-US" sz="1333" dirty="0">
                <a:solidFill>
                  <a:srgbClr val="FFFFFF"/>
                </a:solidFill>
                <a:latin typeface="Segoe UI Light"/>
                <a:ea typeface="微软雅黑"/>
                <a:cs typeface="Segoe UI Light"/>
              </a:rPr>
              <a:t>背景图片出处</a:t>
            </a:r>
          </a:p>
          <a:p>
            <a:pPr>
              <a:lnSpc>
                <a:spcPct val="130000"/>
              </a:lnSpc>
            </a:pPr>
            <a:endParaRPr lang="zh-CN" altLang="en-US" sz="1333" dirty="0">
              <a:solidFill>
                <a:srgbClr val="FFFFFF"/>
              </a:solidFill>
              <a:latin typeface="Segoe UI Light"/>
              <a:ea typeface="微软雅黑"/>
              <a:cs typeface="Segoe UI Light"/>
            </a:endParaRPr>
          </a:p>
          <a:p>
            <a:pPr>
              <a:lnSpc>
                <a:spcPct val="130000"/>
              </a:lnSpc>
            </a:pPr>
            <a:endParaRPr lang="zh-CN" altLang="en-US" sz="1333" dirty="0">
              <a:solidFill>
                <a:srgbClr val="FFFFFF"/>
              </a:solidFill>
              <a:latin typeface="Segoe UI Light"/>
              <a:ea typeface="微软雅黑"/>
              <a:cs typeface="Segoe UI Light"/>
            </a:endParaRPr>
          </a:p>
          <a:p>
            <a:pPr>
              <a:lnSpc>
                <a:spcPct val="130000"/>
              </a:lnSpc>
            </a:pPr>
            <a:r>
              <a:rPr lang="zh-CN" altLang="en-US" sz="1333" dirty="0">
                <a:solidFill>
                  <a:srgbClr val="FFFFFF"/>
                </a:solidFill>
                <a:latin typeface="Segoe UI Light"/>
                <a:ea typeface="微软雅黑"/>
                <a:cs typeface="Segoe UI Light"/>
              </a:rPr>
              <a:t>声明</a:t>
            </a:r>
            <a:endParaRPr lang="en-US" altLang="zh-CN" sz="1333" dirty="0">
              <a:solidFill>
                <a:srgbClr val="FFFFFF"/>
              </a:solidFill>
              <a:latin typeface="Segoe UI Light"/>
              <a:ea typeface="微软雅黑"/>
              <a:cs typeface="Segoe UI Light"/>
            </a:endParaRPr>
          </a:p>
        </p:txBody>
      </p:sp>
      <p:sp>
        <p:nvSpPr>
          <p:cNvPr id="5" name="矩形 4"/>
          <p:cNvSpPr/>
          <p:nvPr userDrawn="1"/>
        </p:nvSpPr>
        <p:spPr>
          <a:xfrm>
            <a:off x="4395623" y="841948"/>
            <a:ext cx="3612598" cy="3825791"/>
          </a:xfrm>
          <a:prstGeom prst="rect">
            <a:avLst/>
          </a:prstGeom>
        </p:spPr>
        <p:txBody>
          <a:bodyPr wrap="square">
            <a:spAutoFit/>
          </a:bodyPr>
          <a:lstStyle/>
          <a:p>
            <a:pPr>
              <a:lnSpc>
                <a:spcPct val="130000"/>
              </a:lnSpc>
            </a:pPr>
            <a:r>
              <a:rPr lang="zh-CN" altLang="en-US" sz="1333" dirty="0">
                <a:solidFill>
                  <a:srgbClr val="FFFFFF"/>
                </a:solidFill>
                <a:latin typeface="Segoe UI Light"/>
                <a:ea typeface="微软雅黑"/>
                <a:cs typeface="Segoe UI Light"/>
              </a:rPr>
              <a:t>英文 </a:t>
            </a:r>
            <a:r>
              <a:rPr lang="en-US" altLang="zh-CN" sz="1333" dirty="0">
                <a:solidFill>
                  <a:srgbClr val="FFFFFF"/>
                </a:solidFill>
                <a:latin typeface="Segoe UI Light"/>
                <a:cs typeface="Segoe UI Light"/>
              </a:rPr>
              <a:t>Century Gothic</a:t>
            </a: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r>
              <a:rPr lang="zh-CN" altLang="en-US" sz="1333" dirty="0">
                <a:solidFill>
                  <a:srgbClr val="FFFFFF"/>
                </a:solidFill>
                <a:latin typeface="Segoe UI Light"/>
                <a:ea typeface="微软雅黑"/>
                <a:cs typeface="Segoe UI Light"/>
              </a:rPr>
              <a:t>中文 微软雅黑</a:t>
            </a:r>
            <a:endParaRPr lang="en-US" altLang="zh-CN" sz="1333" dirty="0">
              <a:solidFill>
                <a:srgbClr val="FFFFFF"/>
              </a:solidFill>
              <a:latin typeface="Segoe UI Light"/>
              <a:ea typeface="微软雅黑"/>
              <a:cs typeface="Segoe UI Light"/>
            </a:endParaRP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r>
              <a:rPr lang="zh-CN" altLang="en-US" sz="1333" dirty="0">
                <a:solidFill>
                  <a:srgbClr val="FFFFFF"/>
                </a:solidFill>
                <a:latin typeface="Segoe UI Light"/>
                <a:ea typeface="微软雅黑"/>
                <a:cs typeface="Segoe UI Light"/>
              </a:rPr>
              <a:t>正文 </a:t>
            </a:r>
            <a:r>
              <a:rPr lang="en-US" altLang="zh-CN" sz="1333" dirty="0">
                <a:solidFill>
                  <a:srgbClr val="FFFFFF"/>
                </a:solidFill>
                <a:latin typeface="Segoe UI Light"/>
                <a:ea typeface="微软雅黑"/>
                <a:cs typeface="Segoe UI Light"/>
              </a:rPr>
              <a:t>1.3</a:t>
            </a: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r>
              <a:rPr lang="en-US" altLang="zh-CN" sz="1333" dirty="0" err="1">
                <a:solidFill>
                  <a:srgbClr val="FFFFFF"/>
                </a:solidFill>
                <a:latin typeface="Segoe UI Light"/>
                <a:ea typeface="微软雅黑"/>
                <a:cs typeface="Segoe UI Light"/>
              </a:rPr>
              <a:t>cn.bing.com</a:t>
            </a:r>
            <a:endParaRPr lang="zh-CN" altLang="en-US" sz="1333" dirty="0">
              <a:solidFill>
                <a:srgbClr val="FFFFFF"/>
              </a:solidFill>
              <a:latin typeface="Segoe UI Light"/>
              <a:ea typeface="微软雅黑"/>
              <a:cs typeface="Segoe UI Light"/>
            </a:endParaRPr>
          </a:p>
          <a:p>
            <a:pPr>
              <a:lnSpc>
                <a:spcPct val="130000"/>
              </a:lnSpc>
            </a:pPr>
            <a:endParaRPr lang="zh-CN" altLang="en-US" sz="1333" dirty="0">
              <a:solidFill>
                <a:srgbClr val="FFFFFF"/>
              </a:solidFill>
              <a:latin typeface="Segoe UI Light"/>
              <a:ea typeface="微软雅黑"/>
              <a:cs typeface="Segoe UI Light"/>
            </a:endParaRPr>
          </a:p>
          <a:p>
            <a:pPr>
              <a:lnSpc>
                <a:spcPct val="130000"/>
              </a:lnSpc>
            </a:pPr>
            <a:endParaRPr lang="zh-CN" altLang="en-US" sz="1333" dirty="0">
              <a:solidFill>
                <a:srgbClr val="FFFFFF"/>
              </a:solidFill>
              <a:latin typeface="Segoe UI Light"/>
              <a:ea typeface="微软雅黑"/>
              <a:cs typeface="Segoe UI Light"/>
            </a:endParaRPr>
          </a:p>
          <a:p>
            <a:pPr>
              <a:lnSpc>
                <a:spcPct val="130000"/>
              </a:lnSpc>
            </a:pPr>
            <a:r>
              <a:rPr lang="zh-CN" altLang="en-US" sz="1333" dirty="0">
                <a:solidFill>
                  <a:prstClr val="white"/>
                </a:solidFill>
              </a:rPr>
              <a:t>互联网是一个开放共享的平台</a:t>
            </a:r>
          </a:p>
          <a:p>
            <a:pPr>
              <a:lnSpc>
                <a:spcPct val="130000"/>
              </a:lnSpc>
            </a:pPr>
            <a:r>
              <a:rPr kumimoji="1" lang="en-US" altLang="zh-CN" sz="1333" dirty="0">
                <a:solidFill>
                  <a:srgbClr val="FFFFFF"/>
                </a:solidFill>
                <a:latin typeface="Segoe UI Light"/>
                <a:cs typeface="Segoe UI Light"/>
              </a:rPr>
              <a:t>OfficePLUS</a:t>
            </a:r>
            <a:r>
              <a:rPr lang="zh-CN" altLang="en-US" sz="1333" dirty="0">
                <a:solidFill>
                  <a:prstClr val="white"/>
                </a:solidFill>
              </a:rPr>
              <a:t> 部分设计灵感与元素来源于网络</a:t>
            </a:r>
          </a:p>
          <a:p>
            <a:pPr>
              <a:lnSpc>
                <a:spcPct val="130000"/>
              </a:lnSpc>
            </a:pPr>
            <a:r>
              <a:rPr lang="zh-CN" altLang="en-US" sz="1333" dirty="0">
                <a:solidFill>
                  <a:prstClr val="white"/>
                </a:solidFill>
              </a:rPr>
              <a:t>如有建议请联系 </a:t>
            </a:r>
            <a:r>
              <a:rPr lang="zh-CN" altLang="en-US" sz="1333" dirty="0">
                <a:solidFill>
                  <a:prstClr val="white"/>
                </a:solidFill>
                <a:latin typeface="Segoe UI Light" charset="0"/>
                <a:ea typeface="Segoe UI Light" charset="0"/>
                <a:cs typeface="Segoe UI Light" charset="0"/>
              </a:rPr>
              <a:t>officeplus@microsoft.com</a:t>
            </a:r>
            <a:endParaRPr lang="en-US" altLang="zh-CN" sz="1333" dirty="0">
              <a:solidFill>
                <a:srgbClr val="FFFFFF"/>
              </a:solidFill>
              <a:latin typeface="Segoe UI Light" charset="0"/>
              <a:ea typeface="Segoe UI Light" charset="0"/>
              <a:cs typeface="Segoe UI Light" charset="0"/>
            </a:endParaRPr>
          </a:p>
        </p:txBody>
      </p:sp>
      <p:sp>
        <p:nvSpPr>
          <p:cNvPr id="6" name="矩形 5"/>
          <p:cNvSpPr/>
          <p:nvPr userDrawn="1"/>
        </p:nvSpPr>
        <p:spPr>
          <a:xfrm>
            <a:off x="440661" y="182445"/>
            <a:ext cx="816249" cy="256545"/>
          </a:xfrm>
          <a:prstGeom prst="rect">
            <a:avLst/>
          </a:prstGeom>
        </p:spPr>
        <p:txBody>
          <a:bodyPr wrap="none">
            <a:spAutoFit/>
          </a:bodyPr>
          <a:lstStyle/>
          <a:p>
            <a:r>
              <a:rPr kumimoji="1" lang="en-US" altLang="zh-CN" sz="1067" dirty="0">
                <a:solidFill>
                  <a:srgbClr val="FFFFFF"/>
                </a:solidFill>
                <a:latin typeface="Segoe UI Light"/>
                <a:cs typeface="Segoe UI Light"/>
              </a:rPr>
              <a:t>OfficePLUS</a:t>
            </a:r>
            <a:endParaRPr lang="zh-CN" altLang="en-US" sz="1067" dirty="0">
              <a:solidFill>
                <a:schemeClr val="bg1"/>
              </a:solidFill>
              <a:latin typeface="Segoe UI Light"/>
              <a:cs typeface="Segoe UI Light"/>
            </a:endParaRPr>
          </a:p>
        </p:txBody>
      </p:sp>
    </p:spTree>
    <p:extLst>
      <p:ext uri="{BB962C8B-B14F-4D97-AF65-F5344CB8AC3E}">
        <p14:creationId xmlns:p14="http://schemas.microsoft.com/office/powerpoint/2010/main" val="300612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5" name="文本框 4"/>
          <p:cNvSpPr txBox="1"/>
          <p:nvPr userDrawn="1"/>
        </p:nvSpPr>
        <p:spPr>
          <a:xfrm>
            <a:off x="4143155" y="4093452"/>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6" name="图片 5">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67200" y="2862560"/>
            <a:ext cx="3048000" cy="402336"/>
          </a:xfrm>
          <a:prstGeom prst="rect">
            <a:avLst/>
          </a:prstGeom>
        </p:spPr>
      </p:pic>
    </p:spTree>
    <p:extLst>
      <p:ext uri="{BB962C8B-B14F-4D97-AF65-F5344CB8AC3E}">
        <p14:creationId xmlns:p14="http://schemas.microsoft.com/office/powerpoint/2010/main" val="2031453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500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7" r:id="rId6"/>
    <p:sldLayoutId id="2147483668" r:id="rId7"/>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zh-CN"/>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11.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a:spLocks/>
          </p:cNvSpPr>
          <p:nvPr/>
        </p:nvSpPr>
        <p:spPr bwMode="auto">
          <a:xfrm>
            <a:off x="3968573" y="603035"/>
            <a:ext cx="4256443" cy="4256443"/>
          </a:xfrm>
          <a:custGeom>
            <a:avLst/>
            <a:gdLst>
              <a:gd name="T0" fmla="*/ 1580 w 1582"/>
              <a:gd name="T1" fmla="*/ 832 h 1582"/>
              <a:gd name="T2" fmla="*/ 1566 w 1582"/>
              <a:gd name="T3" fmla="*/ 952 h 1582"/>
              <a:gd name="T4" fmla="*/ 1534 w 1582"/>
              <a:gd name="T5" fmla="*/ 1064 h 1582"/>
              <a:gd name="T6" fmla="*/ 1486 w 1582"/>
              <a:gd name="T7" fmla="*/ 1168 h 1582"/>
              <a:gd name="T8" fmla="*/ 1424 w 1582"/>
              <a:gd name="T9" fmla="*/ 1266 h 1582"/>
              <a:gd name="T10" fmla="*/ 1350 w 1582"/>
              <a:gd name="T11" fmla="*/ 1352 h 1582"/>
              <a:gd name="T12" fmla="*/ 1264 w 1582"/>
              <a:gd name="T13" fmla="*/ 1426 h 1582"/>
              <a:gd name="T14" fmla="*/ 1168 w 1582"/>
              <a:gd name="T15" fmla="*/ 1488 h 1582"/>
              <a:gd name="T16" fmla="*/ 1062 w 1582"/>
              <a:gd name="T17" fmla="*/ 1534 h 1582"/>
              <a:gd name="T18" fmla="*/ 950 w 1582"/>
              <a:gd name="T19" fmla="*/ 1566 h 1582"/>
              <a:gd name="T20" fmla="*/ 832 w 1582"/>
              <a:gd name="T21" fmla="*/ 1582 h 1582"/>
              <a:gd name="T22" fmla="*/ 750 w 1582"/>
              <a:gd name="T23" fmla="*/ 1582 h 1582"/>
              <a:gd name="T24" fmla="*/ 632 w 1582"/>
              <a:gd name="T25" fmla="*/ 1566 h 1582"/>
              <a:gd name="T26" fmla="*/ 518 w 1582"/>
              <a:gd name="T27" fmla="*/ 1534 h 1582"/>
              <a:gd name="T28" fmla="*/ 414 w 1582"/>
              <a:gd name="T29" fmla="*/ 1488 h 1582"/>
              <a:gd name="T30" fmla="*/ 318 w 1582"/>
              <a:gd name="T31" fmla="*/ 1426 h 1582"/>
              <a:gd name="T32" fmla="*/ 232 w 1582"/>
              <a:gd name="T33" fmla="*/ 1352 h 1582"/>
              <a:gd name="T34" fmla="*/ 156 w 1582"/>
              <a:gd name="T35" fmla="*/ 1266 h 1582"/>
              <a:gd name="T36" fmla="*/ 96 w 1582"/>
              <a:gd name="T37" fmla="*/ 1168 h 1582"/>
              <a:gd name="T38" fmla="*/ 48 w 1582"/>
              <a:gd name="T39" fmla="*/ 1064 h 1582"/>
              <a:gd name="T40" fmla="*/ 16 w 1582"/>
              <a:gd name="T41" fmla="*/ 952 h 1582"/>
              <a:gd name="T42" fmla="*/ 0 w 1582"/>
              <a:gd name="T43" fmla="*/ 832 h 1582"/>
              <a:gd name="T44" fmla="*/ 0 w 1582"/>
              <a:gd name="T45" fmla="*/ 752 h 1582"/>
              <a:gd name="T46" fmla="*/ 16 w 1582"/>
              <a:gd name="T47" fmla="*/ 632 h 1582"/>
              <a:gd name="T48" fmla="*/ 48 w 1582"/>
              <a:gd name="T49" fmla="*/ 520 h 1582"/>
              <a:gd name="T50" fmla="*/ 96 w 1582"/>
              <a:gd name="T51" fmla="*/ 414 h 1582"/>
              <a:gd name="T52" fmla="*/ 156 w 1582"/>
              <a:gd name="T53" fmla="*/ 318 h 1582"/>
              <a:gd name="T54" fmla="*/ 232 w 1582"/>
              <a:gd name="T55" fmla="*/ 232 h 1582"/>
              <a:gd name="T56" fmla="*/ 318 w 1582"/>
              <a:gd name="T57" fmla="*/ 158 h 1582"/>
              <a:gd name="T58" fmla="*/ 414 w 1582"/>
              <a:gd name="T59" fmla="*/ 96 h 1582"/>
              <a:gd name="T60" fmla="*/ 518 w 1582"/>
              <a:gd name="T61" fmla="*/ 48 h 1582"/>
              <a:gd name="T62" fmla="*/ 632 w 1582"/>
              <a:gd name="T63" fmla="*/ 16 h 1582"/>
              <a:gd name="T64" fmla="*/ 750 w 1582"/>
              <a:gd name="T65" fmla="*/ 2 h 1582"/>
              <a:gd name="T66" fmla="*/ 832 w 1582"/>
              <a:gd name="T67" fmla="*/ 2 h 1582"/>
              <a:gd name="T68" fmla="*/ 950 w 1582"/>
              <a:gd name="T69" fmla="*/ 16 h 1582"/>
              <a:gd name="T70" fmla="*/ 1062 w 1582"/>
              <a:gd name="T71" fmla="*/ 48 h 1582"/>
              <a:gd name="T72" fmla="*/ 1168 w 1582"/>
              <a:gd name="T73" fmla="*/ 96 h 1582"/>
              <a:gd name="T74" fmla="*/ 1264 w 1582"/>
              <a:gd name="T75" fmla="*/ 158 h 1582"/>
              <a:gd name="T76" fmla="*/ 1350 w 1582"/>
              <a:gd name="T77" fmla="*/ 232 h 1582"/>
              <a:gd name="T78" fmla="*/ 1424 w 1582"/>
              <a:gd name="T79" fmla="*/ 318 h 1582"/>
              <a:gd name="T80" fmla="*/ 1486 w 1582"/>
              <a:gd name="T81" fmla="*/ 414 h 1582"/>
              <a:gd name="T82" fmla="*/ 1534 w 1582"/>
              <a:gd name="T83" fmla="*/ 520 h 1582"/>
              <a:gd name="T84" fmla="*/ 1566 w 1582"/>
              <a:gd name="T85" fmla="*/ 632 h 1582"/>
              <a:gd name="T86" fmla="*/ 1580 w 1582"/>
              <a:gd name="T87" fmla="*/ 752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82" h="1582">
                <a:moveTo>
                  <a:pt x="1582" y="792"/>
                </a:moveTo>
                <a:lnTo>
                  <a:pt x="1582" y="792"/>
                </a:lnTo>
                <a:lnTo>
                  <a:pt x="1580" y="832"/>
                </a:lnTo>
                <a:lnTo>
                  <a:pt x="1578" y="872"/>
                </a:lnTo>
                <a:lnTo>
                  <a:pt x="1572" y="912"/>
                </a:lnTo>
                <a:lnTo>
                  <a:pt x="1566" y="952"/>
                </a:lnTo>
                <a:lnTo>
                  <a:pt x="1556" y="990"/>
                </a:lnTo>
                <a:lnTo>
                  <a:pt x="1546" y="1028"/>
                </a:lnTo>
                <a:lnTo>
                  <a:pt x="1534" y="1064"/>
                </a:lnTo>
                <a:lnTo>
                  <a:pt x="1520" y="1100"/>
                </a:lnTo>
                <a:lnTo>
                  <a:pt x="1504" y="1134"/>
                </a:lnTo>
                <a:lnTo>
                  <a:pt x="1486" y="1168"/>
                </a:lnTo>
                <a:lnTo>
                  <a:pt x="1468" y="1202"/>
                </a:lnTo>
                <a:lnTo>
                  <a:pt x="1446" y="1234"/>
                </a:lnTo>
                <a:lnTo>
                  <a:pt x="1424" y="1266"/>
                </a:lnTo>
                <a:lnTo>
                  <a:pt x="1402" y="1294"/>
                </a:lnTo>
                <a:lnTo>
                  <a:pt x="1376" y="1324"/>
                </a:lnTo>
                <a:lnTo>
                  <a:pt x="1350" y="1352"/>
                </a:lnTo>
                <a:lnTo>
                  <a:pt x="1322" y="1378"/>
                </a:lnTo>
                <a:lnTo>
                  <a:pt x="1294" y="1402"/>
                </a:lnTo>
                <a:lnTo>
                  <a:pt x="1264" y="1426"/>
                </a:lnTo>
                <a:lnTo>
                  <a:pt x="1234" y="1448"/>
                </a:lnTo>
                <a:lnTo>
                  <a:pt x="1200" y="1468"/>
                </a:lnTo>
                <a:lnTo>
                  <a:pt x="1168" y="1488"/>
                </a:lnTo>
                <a:lnTo>
                  <a:pt x="1134" y="1504"/>
                </a:lnTo>
                <a:lnTo>
                  <a:pt x="1098" y="1520"/>
                </a:lnTo>
                <a:lnTo>
                  <a:pt x="1062" y="1534"/>
                </a:lnTo>
                <a:lnTo>
                  <a:pt x="1026" y="1548"/>
                </a:lnTo>
                <a:lnTo>
                  <a:pt x="988" y="1558"/>
                </a:lnTo>
                <a:lnTo>
                  <a:pt x="950" y="1566"/>
                </a:lnTo>
                <a:lnTo>
                  <a:pt x="912" y="1574"/>
                </a:lnTo>
                <a:lnTo>
                  <a:pt x="872" y="1578"/>
                </a:lnTo>
                <a:lnTo>
                  <a:pt x="832" y="1582"/>
                </a:lnTo>
                <a:lnTo>
                  <a:pt x="790" y="1582"/>
                </a:lnTo>
                <a:lnTo>
                  <a:pt x="790" y="1582"/>
                </a:lnTo>
                <a:lnTo>
                  <a:pt x="750" y="1582"/>
                </a:lnTo>
                <a:lnTo>
                  <a:pt x="710" y="1578"/>
                </a:lnTo>
                <a:lnTo>
                  <a:pt x="670" y="1574"/>
                </a:lnTo>
                <a:lnTo>
                  <a:pt x="632" y="1566"/>
                </a:lnTo>
                <a:lnTo>
                  <a:pt x="594" y="1558"/>
                </a:lnTo>
                <a:lnTo>
                  <a:pt x="556" y="1548"/>
                </a:lnTo>
                <a:lnTo>
                  <a:pt x="518" y="1534"/>
                </a:lnTo>
                <a:lnTo>
                  <a:pt x="482" y="1520"/>
                </a:lnTo>
                <a:lnTo>
                  <a:pt x="448" y="1504"/>
                </a:lnTo>
                <a:lnTo>
                  <a:pt x="414" y="1488"/>
                </a:lnTo>
                <a:lnTo>
                  <a:pt x="380" y="1468"/>
                </a:lnTo>
                <a:lnTo>
                  <a:pt x="348" y="1448"/>
                </a:lnTo>
                <a:lnTo>
                  <a:pt x="318" y="1426"/>
                </a:lnTo>
                <a:lnTo>
                  <a:pt x="288" y="1402"/>
                </a:lnTo>
                <a:lnTo>
                  <a:pt x="258" y="1378"/>
                </a:lnTo>
                <a:lnTo>
                  <a:pt x="232" y="1352"/>
                </a:lnTo>
                <a:lnTo>
                  <a:pt x="206" y="1324"/>
                </a:lnTo>
                <a:lnTo>
                  <a:pt x="180" y="1294"/>
                </a:lnTo>
                <a:lnTo>
                  <a:pt x="156" y="1266"/>
                </a:lnTo>
                <a:lnTo>
                  <a:pt x="134" y="1234"/>
                </a:lnTo>
                <a:lnTo>
                  <a:pt x="114" y="1202"/>
                </a:lnTo>
                <a:lnTo>
                  <a:pt x="96" y="1168"/>
                </a:lnTo>
                <a:lnTo>
                  <a:pt x="78" y="1134"/>
                </a:lnTo>
                <a:lnTo>
                  <a:pt x="62" y="1100"/>
                </a:lnTo>
                <a:lnTo>
                  <a:pt x="48" y="1064"/>
                </a:lnTo>
                <a:lnTo>
                  <a:pt x="36" y="1028"/>
                </a:lnTo>
                <a:lnTo>
                  <a:pt x="24" y="990"/>
                </a:lnTo>
                <a:lnTo>
                  <a:pt x="16" y="952"/>
                </a:lnTo>
                <a:lnTo>
                  <a:pt x="8" y="912"/>
                </a:lnTo>
                <a:lnTo>
                  <a:pt x="4" y="872"/>
                </a:lnTo>
                <a:lnTo>
                  <a:pt x="0" y="832"/>
                </a:lnTo>
                <a:lnTo>
                  <a:pt x="0" y="792"/>
                </a:lnTo>
                <a:lnTo>
                  <a:pt x="0" y="792"/>
                </a:lnTo>
                <a:lnTo>
                  <a:pt x="0" y="752"/>
                </a:lnTo>
                <a:lnTo>
                  <a:pt x="4" y="710"/>
                </a:lnTo>
                <a:lnTo>
                  <a:pt x="8" y="672"/>
                </a:lnTo>
                <a:lnTo>
                  <a:pt x="16" y="632"/>
                </a:lnTo>
                <a:lnTo>
                  <a:pt x="24" y="594"/>
                </a:lnTo>
                <a:lnTo>
                  <a:pt x="36" y="556"/>
                </a:lnTo>
                <a:lnTo>
                  <a:pt x="48" y="520"/>
                </a:lnTo>
                <a:lnTo>
                  <a:pt x="62" y="484"/>
                </a:lnTo>
                <a:lnTo>
                  <a:pt x="78" y="448"/>
                </a:lnTo>
                <a:lnTo>
                  <a:pt x="96" y="414"/>
                </a:lnTo>
                <a:lnTo>
                  <a:pt x="114" y="382"/>
                </a:lnTo>
                <a:lnTo>
                  <a:pt x="134" y="350"/>
                </a:lnTo>
                <a:lnTo>
                  <a:pt x="156" y="318"/>
                </a:lnTo>
                <a:lnTo>
                  <a:pt x="180" y="288"/>
                </a:lnTo>
                <a:lnTo>
                  <a:pt x="206" y="260"/>
                </a:lnTo>
                <a:lnTo>
                  <a:pt x="232" y="232"/>
                </a:lnTo>
                <a:lnTo>
                  <a:pt x="258" y="206"/>
                </a:lnTo>
                <a:lnTo>
                  <a:pt x="288" y="182"/>
                </a:lnTo>
                <a:lnTo>
                  <a:pt x="318" y="158"/>
                </a:lnTo>
                <a:lnTo>
                  <a:pt x="348" y="136"/>
                </a:lnTo>
                <a:lnTo>
                  <a:pt x="380" y="116"/>
                </a:lnTo>
                <a:lnTo>
                  <a:pt x="414" y="96"/>
                </a:lnTo>
                <a:lnTo>
                  <a:pt x="448" y="78"/>
                </a:lnTo>
                <a:lnTo>
                  <a:pt x="482" y="62"/>
                </a:lnTo>
                <a:lnTo>
                  <a:pt x="518" y="48"/>
                </a:lnTo>
                <a:lnTo>
                  <a:pt x="556" y="36"/>
                </a:lnTo>
                <a:lnTo>
                  <a:pt x="594" y="26"/>
                </a:lnTo>
                <a:lnTo>
                  <a:pt x="632" y="16"/>
                </a:lnTo>
                <a:lnTo>
                  <a:pt x="670" y="10"/>
                </a:lnTo>
                <a:lnTo>
                  <a:pt x="710" y="4"/>
                </a:lnTo>
                <a:lnTo>
                  <a:pt x="750" y="2"/>
                </a:lnTo>
                <a:lnTo>
                  <a:pt x="790" y="0"/>
                </a:lnTo>
                <a:lnTo>
                  <a:pt x="790" y="0"/>
                </a:lnTo>
                <a:lnTo>
                  <a:pt x="832" y="2"/>
                </a:lnTo>
                <a:lnTo>
                  <a:pt x="872" y="4"/>
                </a:lnTo>
                <a:lnTo>
                  <a:pt x="912" y="10"/>
                </a:lnTo>
                <a:lnTo>
                  <a:pt x="950" y="16"/>
                </a:lnTo>
                <a:lnTo>
                  <a:pt x="988" y="26"/>
                </a:lnTo>
                <a:lnTo>
                  <a:pt x="1026" y="36"/>
                </a:lnTo>
                <a:lnTo>
                  <a:pt x="1062" y="48"/>
                </a:lnTo>
                <a:lnTo>
                  <a:pt x="1098" y="62"/>
                </a:lnTo>
                <a:lnTo>
                  <a:pt x="1134" y="78"/>
                </a:lnTo>
                <a:lnTo>
                  <a:pt x="1168" y="96"/>
                </a:lnTo>
                <a:lnTo>
                  <a:pt x="1200" y="116"/>
                </a:lnTo>
                <a:lnTo>
                  <a:pt x="1234" y="136"/>
                </a:lnTo>
                <a:lnTo>
                  <a:pt x="1264" y="158"/>
                </a:lnTo>
                <a:lnTo>
                  <a:pt x="1294" y="182"/>
                </a:lnTo>
                <a:lnTo>
                  <a:pt x="1322" y="206"/>
                </a:lnTo>
                <a:lnTo>
                  <a:pt x="1350" y="232"/>
                </a:lnTo>
                <a:lnTo>
                  <a:pt x="1376" y="260"/>
                </a:lnTo>
                <a:lnTo>
                  <a:pt x="1402" y="288"/>
                </a:lnTo>
                <a:lnTo>
                  <a:pt x="1424" y="318"/>
                </a:lnTo>
                <a:lnTo>
                  <a:pt x="1446" y="350"/>
                </a:lnTo>
                <a:lnTo>
                  <a:pt x="1468" y="382"/>
                </a:lnTo>
                <a:lnTo>
                  <a:pt x="1486" y="414"/>
                </a:lnTo>
                <a:lnTo>
                  <a:pt x="1504" y="448"/>
                </a:lnTo>
                <a:lnTo>
                  <a:pt x="1520" y="484"/>
                </a:lnTo>
                <a:lnTo>
                  <a:pt x="1534" y="520"/>
                </a:lnTo>
                <a:lnTo>
                  <a:pt x="1546" y="556"/>
                </a:lnTo>
                <a:lnTo>
                  <a:pt x="1556" y="594"/>
                </a:lnTo>
                <a:lnTo>
                  <a:pt x="1566" y="632"/>
                </a:lnTo>
                <a:lnTo>
                  <a:pt x="1572" y="672"/>
                </a:lnTo>
                <a:lnTo>
                  <a:pt x="1578" y="710"/>
                </a:lnTo>
                <a:lnTo>
                  <a:pt x="1580" y="752"/>
                </a:lnTo>
                <a:lnTo>
                  <a:pt x="1582" y="792"/>
                </a:lnTo>
                <a:lnTo>
                  <a:pt x="1582" y="792"/>
                </a:lnTo>
                <a:close/>
              </a:path>
            </a:pathLst>
          </a:custGeom>
          <a:solidFill>
            <a:srgbClr val="1187B1"/>
          </a:solidFill>
          <a:ln>
            <a:noFill/>
          </a:ln>
          <a:effectLst>
            <a:outerShdw blurRad="50800" dist="38100" dir="5400000" algn="t" rotWithShape="0">
              <a:prstClr val="black">
                <a:alpha val="40000"/>
              </a:prstClr>
            </a:outerShdw>
          </a:effectLst>
          <a:extLst/>
        </p:spPr>
        <p:txBody>
          <a:bodyPr vert="horz" wrap="square" lIns="121920" tIns="60960" rIns="121920" bIns="60960" numCol="1" anchor="t" anchorCtr="0" compatLnSpc="1">
            <a:prstTxWarp prst="textNoShape">
              <a:avLst/>
            </a:prstTxWarp>
          </a:bodyPr>
          <a:lstStyle/>
          <a:p>
            <a:endParaRPr lang="zh-CN" altLang="en-US" sz="3200"/>
          </a:p>
        </p:txBody>
      </p:sp>
      <p:grpSp>
        <p:nvGrpSpPr>
          <p:cNvPr id="2" name="组合 1"/>
          <p:cNvGrpSpPr/>
          <p:nvPr/>
        </p:nvGrpSpPr>
        <p:grpSpPr>
          <a:xfrm>
            <a:off x="2360252" y="2619288"/>
            <a:ext cx="7473085" cy="1959429"/>
            <a:chOff x="1769593" y="1964466"/>
            <a:chExt cx="5604814" cy="1469572"/>
          </a:xfrm>
        </p:grpSpPr>
        <p:sp>
          <p:nvSpPr>
            <p:cNvPr id="4" name="上凸带形 3"/>
            <p:cNvSpPr/>
            <p:nvPr/>
          </p:nvSpPr>
          <p:spPr>
            <a:xfrm>
              <a:off x="1769593" y="1964466"/>
              <a:ext cx="5604814" cy="1469572"/>
            </a:xfrm>
            <a:prstGeom prst="ribbon2">
              <a:avLst>
                <a:gd name="adj1" fmla="val 33333"/>
                <a:gd name="adj2" fmla="val 73944"/>
              </a:avLst>
            </a:prstGeom>
            <a:solidFill>
              <a:srgbClr val="FEDB4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矩形 5"/>
            <p:cNvSpPr/>
            <p:nvPr/>
          </p:nvSpPr>
          <p:spPr>
            <a:xfrm>
              <a:off x="3836706" y="1995352"/>
              <a:ext cx="1470595" cy="469408"/>
            </a:xfrm>
            <a:prstGeom prst="rect">
              <a:avLst/>
            </a:prstGeom>
          </p:spPr>
          <p:txBody>
            <a:bodyPr wrap="none">
              <a:spAutoFit/>
            </a:bodyPr>
            <a:lstStyle/>
            <a:p>
              <a:pPr algn="ctr"/>
              <a:r>
                <a:rPr kumimoji="1" lang="zh-CN" altLang="en-US" sz="3467" b="1" dirty="0">
                  <a:solidFill>
                    <a:srgbClr val="FFFFFF"/>
                  </a:solidFill>
                  <a:effectLst>
                    <a:outerShdw blurRad="50800" dist="38100" dir="5400000" algn="t" rotWithShape="0">
                      <a:prstClr val="black">
                        <a:alpha val="40000"/>
                      </a:prstClr>
                    </a:outerShdw>
                  </a:effectLst>
                  <a:latin typeface="Arial"/>
                  <a:cs typeface="Arial"/>
                </a:rPr>
                <a:t>界面原型</a:t>
              </a:r>
              <a:endParaRPr kumimoji="1" lang="en-US" altLang="zh-CN" sz="3467" b="1" dirty="0">
                <a:solidFill>
                  <a:srgbClr val="FFFFFF"/>
                </a:solidFill>
                <a:effectLst>
                  <a:outerShdw blurRad="50800" dist="38100" dir="5400000" algn="t" rotWithShape="0">
                    <a:prstClr val="black">
                      <a:alpha val="40000"/>
                    </a:prstClr>
                  </a:outerShdw>
                </a:effectLst>
                <a:latin typeface="Arial"/>
                <a:cs typeface="Arial"/>
              </a:endParaRPr>
            </a:p>
          </p:txBody>
        </p:sp>
      </p:grpSp>
      <p:sp>
        <p:nvSpPr>
          <p:cNvPr id="7" name="文本框 6"/>
          <p:cNvSpPr txBox="1"/>
          <p:nvPr/>
        </p:nvSpPr>
        <p:spPr>
          <a:xfrm>
            <a:off x="2918053" y="5157838"/>
            <a:ext cx="6357483" cy="330283"/>
          </a:xfrm>
          <a:prstGeom prst="rect">
            <a:avLst/>
          </a:prstGeom>
          <a:noFill/>
        </p:spPr>
        <p:txBody>
          <a:bodyPr wrap="square" rtlCol="0">
            <a:spAutoFit/>
          </a:bodyPr>
          <a:lstStyle/>
          <a:p>
            <a:pPr algn="ctr">
              <a:lnSpc>
                <a:spcPct val="130000"/>
              </a:lnSpc>
            </a:pPr>
            <a:r>
              <a:rPr lang="en-US" altLang="zh-CN" sz="1333" b="1" dirty="0">
                <a:solidFill>
                  <a:schemeClr val="bg1"/>
                </a:solidFill>
              </a:rPr>
              <a:t>PRD-21:</a:t>
            </a:r>
            <a:r>
              <a:rPr lang="zh-CN" altLang="en-US" sz="1333" b="1" dirty="0">
                <a:solidFill>
                  <a:schemeClr val="bg1"/>
                </a:solidFill>
              </a:rPr>
              <a:t>吴桐 尹健瑾 邬立冬 赵高生 袁泽成</a:t>
            </a:r>
          </a:p>
        </p:txBody>
      </p:sp>
      <p:pic>
        <p:nvPicPr>
          <p:cNvPr id="8" name="图片 7">
            <a:extLst>
              <a:ext uri="{FF2B5EF4-FFF2-40B4-BE49-F238E27FC236}">
                <a16:creationId xmlns:a16="http://schemas.microsoft.com/office/drawing/2014/main" id="{EF2CE112-23BC-4E90-9966-71D9E9EF0C1E}"/>
              </a:ext>
            </a:extLst>
          </p:cNvPr>
          <p:cNvPicPr>
            <a:picLocks noChangeAspect="1"/>
          </p:cNvPicPr>
          <p:nvPr/>
        </p:nvPicPr>
        <p:blipFill>
          <a:blip r:embed="rId2"/>
          <a:stretch>
            <a:fillRect/>
          </a:stretch>
        </p:blipFill>
        <p:spPr>
          <a:xfrm>
            <a:off x="4706080" y="1215167"/>
            <a:ext cx="2860790" cy="1254941"/>
          </a:xfrm>
          <a:prstGeom prst="rect">
            <a:avLst/>
          </a:prstGeom>
        </p:spPr>
      </p:pic>
    </p:spTree>
    <p:extLst>
      <p:ext uri="{BB962C8B-B14F-4D97-AF65-F5344CB8AC3E}">
        <p14:creationId xmlns:p14="http://schemas.microsoft.com/office/powerpoint/2010/main" val="11456510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1362" y="233760"/>
            <a:ext cx="10791478" cy="1446550"/>
          </a:xfrm>
          <a:prstGeom prst="rect">
            <a:avLst/>
          </a:prstGeom>
          <a:solidFill>
            <a:schemeClr val="accent3"/>
          </a:solidFill>
        </p:spPr>
        <p:txBody>
          <a:bodyPr wrap="square" rtlCol="0">
            <a:spAutoFit/>
          </a:bodyPr>
          <a:lstStyle/>
          <a:p>
            <a:r>
              <a:rPr lang="zh-CN" altLang="en-US" sz="4400" b="1" dirty="0"/>
              <a:t>就</a:t>
            </a:r>
            <a:r>
              <a:rPr lang="en-US" altLang="zh-CN" sz="4400" b="1" dirty="0"/>
              <a:t>Web</a:t>
            </a:r>
            <a:r>
              <a:rPr lang="zh-CN" altLang="en-US" sz="4400" b="1" dirty="0"/>
              <a:t>导航和</a:t>
            </a:r>
            <a:r>
              <a:rPr lang="en-US" altLang="zh-CN" sz="4400" b="1" dirty="0"/>
              <a:t>Web</a:t>
            </a:r>
            <a:r>
              <a:rPr lang="zh-CN" altLang="en-US" sz="4400" b="1" dirty="0"/>
              <a:t>首页的设计进行细节性上的设计探讨</a:t>
            </a:r>
            <a:endParaRPr kumimoji="1" lang="en-US" altLang="zh-CN" sz="4267" b="1" dirty="0">
              <a:solidFill>
                <a:srgbClr val="1187B1"/>
              </a:solidFill>
            </a:endParaRPr>
          </a:p>
        </p:txBody>
      </p:sp>
      <p:sp>
        <p:nvSpPr>
          <p:cNvPr id="5" name="文本框 4">
            <a:extLst>
              <a:ext uri="{FF2B5EF4-FFF2-40B4-BE49-F238E27FC236}">
                <a16:creationId xmlns:a16="http://schemas.microsoft.com/office/drawing/2014/main" id="{771133B6-F0B0-4BBC-8056-C6CBC72FAA82}"/>
              </a:ext>
            </a:extLst>
          </p:cNvPr>
          <p:cNvSpPr txBox="1"/>
          <p:nvPr/>
        </p:nvSpPr>
        <p:spPr>
          <a:xfrm>
            <a:off x="501362" y="1914428"/>
            <a:ext cx="11433964" cy="995209"/>
          </a:xfrm>
          <a:prstGeom prst="rect">
            <a:avLst/>
          </a:prstGeom>
          <a:noFill/>
        </p:spPr>
        <p:txBody>
          <a:bodyPr wrap="square" rtlCol="0">
            <a:spAutoFit/>
          </a:bodyPr>
          <a:lstStyle/>
          <a:p>
            <a:r>
              <a:rPr kumimoji="1" lang="zh-CN" altLang="en-US" sz="5867" b="1" dirty="0">
                <a:solidFill>
                  <a:srgbClr val="E65B4F"/>
                </a:solidFill>
              </a:rPr>
              <a:t>首先我们为什么需要导航？</a:t>
            </a:r>
          </a:p>
        </p:txBody>
      </p:sp>
      <p:sp>
        <p:nvSpPr>
          <p:cNvPr id="6" name="矩形 5">
            <a:extLst>
              <a:ext uri="{FF2B5EF4-FFF2-40B4-BE49-F238E27FC236}">
                <a16:creationId xmlns:a16="http://schemas.microsoft.com/office/drawing/2014/main" id="{105F8867-A0F6-44AD-9E9F-E9684608F0D4}"/>
              </a:ext>
            </a:extLst>
          </p:cNvPr>
          <p:cNvSpPr/>
          <p:nvPr/>
        </p:nvSpPr>
        <p:spPr>
          <a:xfrm>
            <a:off x="501362" y="2588495"/>
            <a:ext cx="10791478" cy="3785652"/>
          </a:xfrm>
          <a:prstGeom prst="rect">
            <a:avLst/>
          </a:prstGeom>
        </p:spPr>
        <p:txBody>
          <a:bodyPr wrap="square">
            <a:spAutoFit/>
          </a:bodyPr>
          <a:lstStyle/>
          <a:p>
            <a:pPr>
              <a:buFont typeface="Arial"/>
              <a:buChar char="•"/>
            </a:pPr>
            <a:endParaRPr lang="zh-CN" altLang="en-US" sz="4000" b="1" dirty="0">
              <a:solidFill>
                <a:srgbClr val="4C4C4C"/>
              </a:solidFill>
              <a:latin typeface="-apple-system"/>
            </a:endParaRPr>
          </a:p>
          <a:p>
            <a:pPr>
              <a:buFont typeface="Arial"/>
              <a:buChar char="•"/>
            </a:pPr>
            <a:r>
              <a:rPr lang="zh-CN" altLang="en-US" sz="4000" b="1" dirty="0">
                <a:solidFill>
                  <a:srgbClr val="4C4C4C"/>
                </a:solidFill>
                <a:latin typeface="-apple-system"/>
              </a:rPr>
              <a:t>    </a:t>
            </a:r>
            <a:r>
              <a:rPr lang="en-US" altLang="zh-CN" sz="4000" b="1" dirty="0">
                <a:solidFill>
                  <a:srgbClr val="4C4C4C"/>
                </a:solidFill>
                <a:latin typeface="-apple-system"/>
              </a:rPr>
              <a:t>Web</a:t>
            </a:r>
            <a:r>
              <a:rPr lang="zh-CN" altLang="en-US" sz="4000" b="1" dirty="0">
                <a:solidFill>
                  <a:srgbClr val="4C4C4C"/>
                </a:solidFill>
                <a:latin typeface="-apple-system"/>
              </a:rPr>
              <a:t>浏览感觉不到大小</a:t>
            </a:r>
            <a:endParaRPr lang="en-US" altLang="zh-CN" sz="4000" b="1" dirty="0">
              <a:solidFill>
                <a:srgbClr val="4C4C4C"/>
              </a:solidFill>
              <a:latin typeface="-apple-system"/>
            </a:endParaRPr>
          </a:p>
          <a:p>
            <a:pPr>
              <a:buFont typeface="Arial"/>
              <a:buChar char="•"/>
            </a:pPr>
            <a:endParaRPr lang="zh-CN" altLang="en-US" sz="4000" b="1" dirty="0">
              <a:solidFill>
                <a:srgbClr val="4C4C4C"/>
              </a:solidFill>
              <a:latin typeface="-apple-system"/>
            </a:endParaRPr>
          </a:p>
          <a:p>
            <a:pPr>
              <a:buFont typeface="Arial"/>
              <a:buChar char="•"/>
            </a:pPr>
            <a:r>
              <a:rPr lang="zh-CN" altLang="en-US" sz="4000" b="1" dirty="0">
                <a:solidFill>
                  <a:srgbClr val="4C4C4C"/>
                </a:solidFill>
                <a:latin typeface="-apple-system"/>
              </a:rPr>
              <a:t>    </a:t>
            </a:r>
            <a:r>
              <a:rPr lang="en-US" altLang="zh-CN" sz="4000" b="1" dirty="0">
                <a:solidFill>
                  <a:srgbClr val="4C4C4C"/>
                </a:solidFill>
                <a:latin typeface="-apple-system"/>
              </a:rPr>
              <a:t>Web</a:t>
            </a:r>
            <a:r>
              <a:rPr lang="zh-CN" altLang="en-US" sz="4000" b="1" dirty="0">
                <a:solidFill>
                  <a:srgbClr val="4C4C4C"/>
                </a:solidFill>
                <a:latin typeface="-apple-system"/>
              </a:rPr>
              <a:t>浏览感觉不到方向</a:t>
            </a:r>
            <a:endParaRPr lang="en-US" altLang="zh-CN" sz="4000" b="1" dirty="0">
              <a:solidFill>
                <a:srgbClr val="4C4C4C"/>
              </a:solidFill>
              <a:latin typeface="-apple-system"/>
            </a:endParaRPr>
          </a:p>
          <a:p>
            <a:pPr>
              <a:buFont typeface="Arial"/>
              <a:buChar char="•"/>
            </a:pPr>
            <a:endParaRPr lang="zh-CN" altLang="en-US" sz="4000" b="1" dirty="0">
              <a:solidFill>
                <a:srgbClr val="4C4C4C"/>
              </a:solidFill>
              <a:latin typeface="-apple-system"/>
            </a:endParaRPr>
          </a:p>
          <a:p>
            <a:pPr>
              <a:buFont typeface="Arial"/>
              <a:buChar char="•"/>
            </a:pPr>
            <a:r>
              <a:rPr lang="zh-CN" altLang="en-US" sz="4000" b="1" dirty="0">
                <a:solidFill>
                  <a:srgbClr val="4C4C4C"/>
                </a:solidFill>
                <a:latin typeface="-apple-system"/>
              </a:rPr>
              <a:t>    </a:t>
            </a:r>
            <a:r>
              <a:rPr lang="en-US" altLang="zh-CN" sz="4000" b="1" dirty="0">
                <a:solidFill>
                  <a:srgbClr val="4C4C4C"/>
                </a:solidFill>
                <a:latin typeface="-apple-system"/>
              </a:rPr>
              <a:t>Web</a:t>
            </a:r>
            <a:r>
              <a:rPr lang="zh-CN" altLang="en-US" sz="4000" b="1" dirty="0">
                <a:solidFill>
                  <a:srgbClr val="4C4C4C"/>
                </a:solidFill>
                <a:latin typeface="-apple-system"/>
              </a:rPr>
              <a:t>浏览感觉不到位置</a:t>
            </a:r>
          </a:p>
        </p:txBody>
      </p:sp>
    </p:spTree>
    <p:extLst>
      <p:ext uri="{BB962C8B-B14F-4D97-AF65-F5344CB8AC3E}">
        <p14:creationId xmlns:p14="http://schemas.microsoft.com/office/powerpoint/2010/main" val="32523963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1362" y="233760"/>
            <a:ext cx="11433964" cy="769441"/>
          </a:xfrm>
          <a:prstGeom prst="rect">
            <a:avLst/>
          </a:prstGeom>
          <a:solidFill>
            <a:schemeClr val="accent3"/>
          </a:solidFill>
        </p:spPr>
        <p:txBody>
          <a:bodyPr wrap="square" rtlCol="0">
            <a:spAutoFit/>
          </a:bodyPr>
          <a:lstStyle/>
          <a:p>
            <a:r>
              <a:rPr lang="zh-CN" altLang="en-US" sz="4400" b="1" dirty="0"/>
              <a:t>重点介绍全局导航组成和面包屑导航设计要点</a:t>
            </a:r>
            <a:endParaRPr kumimoji="1" lang="en-US" altLang="zh-CN" sz="4267" b="1" dirty="0">
              <a:solidFill>
                <a:srgbClr val="1187B1"/>
              </a:solidFill>
            </a:endParaRPr>
          </a:p>
        </p:txBody>
      </p:sp>
      <p:sp>
        <p:nvSpPr>
          <p:cNvPr id="6" name="矩形 5">
            <a:extLst>
              <a:ext uri="{FF2B5EF4-FFF2-40B4-BE49-F238E27FC236}">
                <a16:creationId xmlns:a16="http://schemas.microsoft.com/office/drawing/2014/main" id="{105F8867-A0F6-44AD-9E9F-E9684608F0D4}"/>
              </a:ext>
            </a:extLst>
          </p:cNvPr>
          <p:cNvSpPr/>
          <p:nvPr/>
        </p:nvSpPr>
        <p:spPr>
          <a:xfrm>
            <a:off x="501362" y="1192832"/>
            <a:ext cx="11433964" cy="4832092"/>
          </a:xfrm>
          <a:prstGeom prst="rect">
            <a:avLst/>
          </a:prstGeom>
        </p:spPr>
        <p:txBody>
          <a:bodyPr wrap="square">
            <a:spAutoFit/>
          </a:bodyPr>
          <a:lstStyle/>
          <a:p>
            <a:r>
              <a:rPr lang="zh-CN" altLang="en-US" sz="2800" b="1" dirty="0">
                <a:solidFill>
                  <a:srgbClr val="4C4C4C"/>
                </a:solidFill>
                <a:latin typeface="-apple-system"/>
              </a:rPr>
              <a:t>全局导航主要由网站</a:t>
            </a:r>
            <a:r>
              <a:rPr lang="en-US" altLang="zh-CN" sz="2800" b="1" dirty="0">
                <a:solidFill>
                  <a:srgbClr val="4C4C4C"/>
                </a:solidFill>
                <a:latin typeface="-apple-system"/>
              </a:rPr>
              <a:t>logo/id</a:t>
            </a:r>
            <a:r>
              <a:rPr lang="zh-CN" altLang="en-US" sz="2800" b="1" dirty="0">
                <a:solidFill>
                  <a:srgbClr val="4C4C4C"/>
                </a:solidFill>
                <a:latin typeface="-apple-system"/>
              </a:rPr>
              <a:t>、栏目、回主页入口、搜索入口、实用工具（快捷入口）组成。</a:t>
            </a:r>
            <a:endParaRPr lang="en-US" altLang="zh-CN" sz="2800" b="1" dirty="0">
              <a:solidFill>
                <a:srgbClr val="4C4C4C"/>
              </a:solidFill>
              <a:latin typeface="-apple-system"/>
            </a:endParaRPr>
          </a:p>
          <a:p>
            <a:endParaRPr lang="zh-CN" altLang="en-US" sz="2800" b="1" dirty="0">
              <a:solidFill>
                <a:srgbClr val="4C4C4C"/>
              </a:solidFill>
              <a:latin typeface="-apple-system"/>
            </a:endParaRPr>
          </a:p>
          <a:p>
            <a:endParaRPr lang="en-US" altLang="zh-CN" sz="2800" b="1" dirty="0">
              <a:solidFill>
                <a:srgbClr val="4C4C4C"/>
              </a:solidFill>
              <a:latin typeface="-apple-system"/>
            </a:endParaRPr>
          </a:p>
          <a:p>
            <a:endParaRPr lang="en-US" altLang="zh-CN" sz="2800" b="1" dirty="0">
              <a:solidFill>
                <a:srgbClr val="4C4C4C"/>
              </a:solidFill>
              <a:latin typeface="-apple-system"/>
            </a:endParaRPr>
          </a:p>
          <a:p>
            <a:r>
              <a:rPr lang="zh-CN" altLang="en-US" sz="2800" b="1" dirty="0">
                <a:solidFill>
                  <a:srgbClr val="4C4C4C"/>
                </a:solidFill>
                <a:latin typeface="-apple-system"/>
              </a:rPr>
              <a:t>面包屑设计要点有：</a:t>
            </a:r>
          </a:p>
          <a:p>
            <a:r>
              <a:rPr lang="en-US" altLang="zh-CN" sz="2800" b="1" dirty="0">
                <a:solidFill>
                  <a:srgbClr val="4C4C4C"/>
                </a:solidFill>
                <a:latin typeface="-apple-system"/>
              </a:rPr>
              <a:t>	1</a:t>
            </a:r>
            <a:r>
              <a:rPr lang="zh-CN" altLang="en-US" sz="2800" b="1" dirty="0">
                <a:solidFill>
                  <a:srgbClr val="4C4C4C"/>
                </a:solidFill>
                <a:latin typeface="-apple-system"/>
              </a:rPr>
              <a:t>、放在最顶端</a:t>
            </a:r>
          </a:p>
          <a:p>
            <a:r>
              <a:rPr lang="en-US" altLang="zh-CN" sz="2800" b="1" dirty="0">
                <a:solidFill>
                  <a:srgbClr val="4C4C4C"/>
                </a:solidFill>
                <a:latin typeface="-apple-system"/>
              </a:rPr>
              <a:t>	2</a:t>
            </a:r>
            <a:r>
              <a:rPr lang="zh-CN" altLang="en-US" sz="2800" b="1" dirty="0">
                <a:solidFill>
                  <a:srgbClr val="4C4C4C"/>
                </a:solidFill>
                <a:latin typeface="-apple-system"/>
              </a:rPr>
              <a:t>、使用小字体</a:t>
            </a:r>
          </a:p>
          <a:p>
            <a:r>
              <a:rPr lang="en-US" altLang="zh-CN" sz="2800" b="1" dirty="0">
                <a:solidFill>
                  <a:srgbClr val="4C4C4C"/>
                </a:solidFill>
                <a:latin typeface="-apple-system"/>
              </a:rPr>
              <a:t>	3</a:t>
            </a:r>
            <a:r>
              <a:rPr lang="zh-CN" altLang="en-US" sz="2800" b="1" dirty="0">
                <a:solidFill>
                  <a:srgbClr val="4C4C4C"/>
                </a:solidFill>
                <a:latin typeface="-apple-system"/>
              </a:rPr>
              <a:t>、使用文字“你在这里”</a:t>
            </a:r>
          </a:p>
          <a:p>
            <a:r>
              <a:rPr lang="en-US" altLang="zh-CN" sz="2800" b="1" dirty="0">
                <a:solidFill>
                  <a:srgbClr val="4C4C4C"/>
                </a:solidFill>
                <a:latin typeface="-apple-system"/>
              </a:rPr>
              <a:t>	4</a:t>
            </a:r>
            <a:r>
              <a:rPr lang="zh-CN" altLang="en-US" sz="2800" b="1" dirty="0">
                <a:solidFill>
                  <a:srgbClr val="4C4C4C"/>
                </a:solidFill>
                <a:latin typeface="-apple-system"/>
              </a:rPr>
              <a:t>、将最后一个元素加粗</a:t>
            </a:r>
          </a:p>
          <a:p>
            <a:r>
              <a:rPr lang="en-US" altLang="zh-CN" sz="2800" b="1" dirty="0">
                <a:solidFill>
                  <a:srgbClr val="4C4C4C"/>
                </a:solidFill>
                <a:latin typeface="-apple-system"/>
              </a:rPr>
              <a:t>	5</a:t>
            </a:r>
            <a:r>
              <a:rPr lang="zh-CN" altLang="en-US" sz="2800" b="1" dirty="0">
                <a:solidFill>
                  <a:srgbClr val="4C4C4C"/>
                </a:solidFill>
                <a:latin typeface="-apple-system"/>
              </a:rPr>
              <a:t>、不显示页面名称</a:t>
            </a:r>
            <a:endParaRPr lang="zh-CN" altLang="en-US" sz="4000" b="1" dirty="0">
              <a:solidFill>
                <a:srgbClr val="4C4C4C"/>
              </a:solidFill>
              <a:latin typeface="-apple-system"/>
            </a:endParaRPr>
          </a:p>
        </p:txBody>
      </p:sp>
      <p:pic>
        <p:nvPicPr>
          <p:cNvPr id="9" name="图片 8">
            <a:extLst>
              <a:ext uri="{FF2B5EF4-FFF2-40B4-BE49-F238E27FC236}">
                <a16:creationId xmlns:a16="http://schemas.microsoft.com/office/drawing/2014/main" id="{6E2E8846-D177-41AF-9AF3-27029AD7C310}"/>
              </a:ext>
            </a:extLst>
          </p:cNvPr>
          <p:cNvPicPr>
            <a:picLocks noChangeAspect="1"/>
          </p:cNvPicPr>
          <p:nvPr/>
        </p:nvPicPr>
        <p:blipFill>
          <a:blip r:embed="rId2"/>
          <a:stretch>
            <a:fillRect/>
          </a:stretch>
        </p:blipFill>
        <p:spPr>
          <a:xfrm>
            <a:off x="5002306" y="3331940"/>
            <a:ext cx="6933020" cy="1154327"/>
          </a:xfrm>
          <a:prstGeom prst="rect">
            <a:avLst/>
          </a:prstGeom>
        </p:spPr>
      </p:pic>
      <p:pic>
        <p:nvPicPr>
          <p:cNvPr id="4" name="图片 3">
            <a:extLst>
              <a:ext uri="{FF2B5EF4-FFF2-40B4-BE49-F238E27FC236}">
                <a16:creationId xmlns:a16="http://schemas.microsoft.com/office/drawing/2014/main" id="{406BFEEF-AC78-4CCA-9F01-CC1BA1CA282A}"/>
              </a:ext>
            </a:extLst>
          </p:cNvPr>
          <p:cNvPicPr>
            <a:picLocks noChangeAspect="1"/>
          </p:cNvPicPr>
          <p:nvPr/>
        </p:nvPicPr>
        <p:blipFill>
          <a:blip r:embed="rId3"/>
          <a:stretch>
            <a:fillRect/>
          </a:stretch>
        </p:blipFill>
        <p:spPr>
          <a:xfrm>
            <a:off x="501363" y="2170885"/>
            <a:ext cx="11433964" cy="782545"/>
          </a:xfrm>
          <a:prstGeom prst="rect">
            <a:avLst/>
          </a:prstGeom>
        </p:spPr>
      </p:pic>
    </p:spTree>
    <p:extLst>
      <p:ext uri="{BB962C8B-B14F-4D97-AF65-F5344CB8AC3E}">
        <p14:creationId xmlns:p14="http://schemas.microsoft.com/office/powerpoint/2010/main" val="32510894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1362" y="233760"/>
            <a:ext cx="11692226" cy="769441"/>
          </a:xfrm>
          <a:prstGeom prst="rect">
            <a:avLst/>
          </a:prstGeom>
          <a:solidFill>
            <a:schemeClr val="accent3"/>
          </a:solidFill>
        </p:spPr>
        <p:txBody>
          <a:bodyPr wrap="square" rtlCol="0">
            <a:spAutoFit/>
          </a:bodyPr>
          <a:lstStyle/>
          <a:p>
            <a:r>
              <a:rPr lang="en-US" altLang="zh-CN" sz="4400" b="1" dirty="0"/>
              <a:t>Web</a:t>
            </a:r>
            <a:r>
              <a:rPr lang="zh-CN" altLang="en-US" sz="4400" b="1" dirty="0"/>
              <a:t>主页设计</a:t>
            </a:r>
          </a:p>
        </p:txBody>
      </p:sp>
      <p:sp>
        <p:nvSpPr>
          <p:cNvPr id="5" name="文本框 4">
            <a:extLst>
              <a:ext uri="{FF2B5EF4-FFF2-40B4-BE49-F238E27FC236}">
                <a16:creationId xmlns:a16="http://schemas.microsoft.com/office/drawing/2014/main" id="{771133B6-F0B0-4BBC-8056-C6CBC72FAA82}"/>
              </a:ext>
            </a:extLst>
          </p:cNvPr>
          <p:cNvSpPr txBox="1"/>
          <p:nvPr/>
        </p:nvSpPr>
        <p:spPr>
          <a:xfrm>
            <a:off x="501362" y="1298243"/>
            <a:ext cx="11433964" cy="995209"/>
          </a:xfrm>
          <a:prstGeom prst="rect">
            <a:avLst/>
          </a:prstGeom>
          <a:noFill/>
        </p:spPr>
        <p:txBody>
          <a:bodyPr wrap="square" rtlCol="0">
            <a:spAutoFit/>
          </a:bodyPr>
          <a:lstStyle/>
          <a:p>
            <a:r>
              <a:rPr kumimoji="1" lang="zh-CN" altLang="en-US" sz="5867" b="1">
                <a:solidFill>
                  <a:srgbClr val="E65B4F"/>
                </a:solidFill>
              </a:rPr>
              <a:t>首页需要承载的使命：</a:t>
            </a:r>
            <a:endParaRPr kumimoji="1" lang="zh-CN" altLang="en-US" sz="5867" b="1" dirty="0">
              <a:solidFill>
                <a:srgbClr val="E65B4F"/>
              </a:solidFill>
            </a:endParaRPr>
          </a:p>
        </p:txBody>
      </p:sp>
      <p:sp>
        <p:nvSpPr>
          <p:cNvPr id="6" name="矩形 5">
            <a:extLst>
              <a:ext uri="{FF2B5EF4-FFF2-40B4-BE49-F238E27FC236}">
                <a16:creationId xmlns:a16="http://schemas.microsoft.com/office/drawing/2014/main" id="{105F8867-A0F6-44AD-9E9F-E9684608F0D4}"/>
              </a:ext>
            </a:extLst>
          </p:cNvPr>
          <p:cNvSpPr/>
          <p:nvPr/>
        </p:nvSpPr>
        <p:spPr>
          <a:xfrm>
            <a:off x="501362" y="2456795"/>
            <a:ext cx="10791478" cy="4401205"/>
          </a:xfrm>
          <a:prstGeom prst="rect">
            <a:avLst/>
          </a:prstGeom>
        </p:spPr>
        <p:txBody>
          <a:bodyPr wrap="square">
            <a:spAutoFit/>
          </a:bodyPr>
          <a:lstStyle/>
          <a:p>
            <a:pPr>
              <a:buFont typeface="Arial"/>
              <a:buChar char="•"/>
            </a:pPr>
            <a:r>
              <a:rPr lang="zh-CN" altLang="en-US" sz="4000" b="1" dirty="0">
                <a:solidFill>
                  <a:srgbClr val="4C4C4C"/>
                </a:solidFill>
                <a:latin typeface="-apple-system"/>
              </a:rPr>
              <a:t>站点的标识和品牌宣传</a:t>
            </a:r>
            <a:endParaRPr lang="en-US" altLang="zh-CN" sz="4000" b="1" dirty="0">
              <a:solidFill>
                <a:srgbClr val="4C4C4C"/>
              </a:solidFill>
              <a:latin typeface="-apple-system"/>
            </a:endParaRPr>
          </a:p>
          <a:p>
            <a:pPr>
              <a:buFont typeface="Arial"/>
              <a:buChar char="•"/>
            </a:pPr>
            <a:endParaRPr lang="zh-CN" altLang="en-US" sz="4000" b="1" dirty="0">
              <a:solidFill>
                <a:srgbClr val="4C4C4C"/>
              </a:solidFill>
              <a:latin typeface="-apple-system"/>
            </a:endParaRPr>
          </a:p>
          <a:p>
            <a:pPr>
              <a:buFont typeface="Arial"/>
              <a:buChar char="•"/>
            </a:pPr>
            <a:r>
              <a:rPr lang="zh-CN" altLang="en-US" sz="4000" b="1" dirty="0">
                <a:solidFill>
                  <a:srgbClr val="4C4C4C"/>
                </a:solidFill>
                <a:latin typeface="-apple-system"/>
              </a:rPr>
              <a:t>站点层次，让用户了解网站内容结构</a:t>
            </a:r>
            <a:endParaRPr lang="en-US" altLang="zh-CN" sz="4000" b="1" dirty="0">
              <a:solidFill>
                <a:srgbClr val="4C4C4C"/>
              </a:solidFill>
              <a:latin typeface="-apple-system"/>
            </a:endParaRPr>
          </a:p>
          <a:p>
            <a:pPr>
              <a:buFont typeface="Arial"/>
              <a:buChar char="•"/>
            </a:pPr>
            <a:endParaRPr lang="zh-CN" altLang="en-US" sz="4000" b="1" dirty="0">
              <a:solidFill>
                <a:srgbClr val="4C4C4C"/>
              </a:solidFill>
              <a:latin typeface="-apple-system"/>
            </a:endParaRPr>
          </a:p>
          <a:p>
            <a:pPr>
              <a:buFont typeface="Arial"/>
              <a:buChar char="•"/>
            </a:pPr>
            <a:r>
              <a:rPr lang="zh-CN" altLang="en-US" sz="4000" b="1" dirty="0">
                <a:solidFill>
                  <a:srgbClr val="4C4C4C"/>
                </a:solidFill>
                <a:latin typeface="-apple-system"/>
              </a:rPr>
              <a:t>承载业务内容</a:t>
            </a:r>
            <a:endParaRPr lang="en-US" altLang="zh-CN" sz="4000" b="1" dirty="0">
              <a:solidFill>
                <a:srgbClr val="4C4C4C"/>
              </a:solidFill>
              <a:latin typeface="-apple-system"/>
            </a:endParaRPr>
          </a:p>
          <a:p>
            <a:pPr>
              <a:buFont typeface="Arial"/>
              <a:buChar char="•"/>
            </a:pPr>
            <a:endParaRPr lang="zh-CN" altLang="en-US" sz="4000" b="1" dirty="0">
              <a:solidFill>
                <a:srgbClr val="4C4C4C"/>
              </a:solidFill>
              <a:latin typeface="-apple-system"/>
            </a:endParaRPr>
          </a:p>
          <a:p>
            <a:pPr>
              <a:buFont typeface="Arial"/>
              <a:buChar char="•"/>
            </a:pPr>
            <a:r>
              <a:rPr lang="zh-CN" altLang="en-US" sz="4000" b="1" dirty="0">
                <a:solidFill>
                  <a:srgbClr val="4C4C4C"/>
                </a:solidFill>
                <a:latin typeface="-apple-system"/>
              </a:rPr>
              <a:t>建立信任度和整体形象等等。</a:t>
            </a:r>
          </a:p>
        </p:txBody>
      </p:sp>
    </p:spTree>
    <p:extLst>
      <p:ext uri="{BB962C8B-B14F-4D97-AF65-F5344CB8AC3E}">
        <p14:creationId xmlns:p14="http://schemas.microsoft.com/office/powerpoint/2010/main" val="37718164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1362" y="233760"/>
            <a:ext cx="10791478" cy="1446550"/>
          </a:xfrm>
          <a:prstGeom prst="rect">
            <a:avLst/>
          </a:prstGeom>
          <a:solidFill>
            <a:schemeClr val="accent3"/>
          </a:solidFill>
        </p:spPr>
        <p:txBody>
          <a:bodyPr wrap="square" rtlCol="0">
            <a:spAutoFit/>
          </a:bodyPr>
          <a:lstStyle/>
          <a:p>
            <a:r>
              <a:rPr lang="zh-CN" altLang="en-US" sz="4400" b="1" dirty="0"/>
              <a:t>所以在设计主页时，我们要有清晰的思路，并且能够圆满回答以下问题：</a:t>
            </a:r>
          </a:p>
        </p:txBody>
      </p:sp>
      <p:sp>
        <p:nvSpPr>
          <p:cNvPr id="6" name="矩形 5">
            <a:extLst>
              <a:ext uri="{FF2B5EF4-FFF2-40B4-BE49-F238E27FC236}">
                <a16:creationId xmlns:a16="http://schemas.microsoft.com/office/drawing/2014/main" id="{105F8867-A0F6-44AD-9E9F-E9684608F0D4}"/>
              </a:ext>
            </a:extLst>
          </p:cNvPr>
          <p:cNvSpPr/>
          <p:nvPr/>
        </p:nvSpPr>
        <p:spPr>
          <a:xfrm>
            <a:off x="501362" y="2456795"/>
            <a:ext cx="10791478" cy="3170099"/>
          </a:xfrm>
          <a:prstGeom prst="rect">
            <a:avLst/>
          </a:prstGeom>
        </p:spPr>
        <p:txBody>
          <a:bodyPr wrap="square">
            <a:spAutoFit/>
          </a:bodyPr>
          <a:lstStyle/>
          <a:p>
            <a:pPr>
              <a:buFont typeface="Arial"/>
              <a:buChar char="•"/>
            </a:pPr>
            <a:r>
              <a:rPr lang="en-US" altLang="zh-CN" sz="4000" b="1" dirty="0">
                <a:solidFill>
                  <a:srgbClr val="4C4C4C"/>
                </a:solidFill>
                <a:latin typeface="-apple-system"/>
              </a:rPr>
              <a:t>1</a:t>
            </a:r>
            <a:r>
              <a:rPr lang="zh-CN" altLang="en-US" sz="4000" b="1" dirty="0">
                <a:solidFill>
                  <a:srgbClr val="4C4C4C"/>
                </a:solidFill>
                <a:latin typeface="-apple-system"/>
              </a:rPr>
              <a:t>、这是什么网站？</a:t>
            </a:r>
          </a:p>
          <a:p>
            <a:pPr>
              <a:buFont typeface="Arial"/>
              <a:buChar char="•"/>
            </a:pPr>
            <a:r>
              <a:rPr lang="en-US" altLang="zh-CN" sz="4000" b="1" dirty="0">
                <a:solidFill>
                  <a:srgbClr val="4C4C4C"/>
                </a:solidFill>
                <a:latin typeface="-apple-system"/>
              </a:rPr>
              <a:t>2</a:t>
            </a:r>
            <a:r>
              <a:rPr lang="zh-CN" altLang="en-US" sz="4000" b="1" dirty="0">
                <a:solidFill>
                  <a:srgbClr val="4C4C4C"/>
                </a:solidFill>
                <a:latin typeface="-apple-system"/>
              </a:rPr>
              <a:t>、网站上有什么？</a:t>
            </a:r>
          </a:p>
          <a:p>
            <a:pPr>
              <a:buFont typeface="Arial"/>
              <a:buChar char="•"/>
            </a:pPr>
            <a:r>
              <a:rPr lang="en-US" altLang="zh-CN" sz="4000" b="1" dirty="0">
                <a:solidFill>
                  <a:srgbClr val="4C4C4C"/>
                </a:solidFill>
                <a:latin typeface="-apple-system"/>
              </a:rPr>
              <a:t>3</a:t>
            </a:r>
            <a:r>
              <a:rPr lang="zh-CN" altLang="en-US" sz="4000" b="1" dirty="0">
                <a:solidFill>
                  <a:srgbClr val="4C4C4C"/>
                </a:solidFill>
                <a:latin typeface="-apple-system"/>
              </a:rPr>
              <a:t>、我能在这里做什么？</a:t>
            </a:r>
          </a:p>
          <a:p>
            <a:pPr>
              <a:buFont typeface="Arial"/>
              <a:buChar char="•"/>
            </a:pPr>
            <a:r>
              <a:rPr lang="en-US" altLang="zh-CN" sz="4000" b="1" dirty="0">
                <a:solidFill>
                  <a:srgbClr val="4C4C4C"/>
                </a:solidFill>
                <a:latin typeface="-apple-system"/>
              </a:rPr>
              <a:t>4</a:t>
            </a:r>
            <a:r>
              <a:rPr lang="zh-CN" altLang="en-US" sz="4000" b="1" dirty="0">
                <a:solidFill>
                  <a:srgbClr val="4C4C4C"/>
                </a:solidFill>
                <a:latin typeface="-apple-system"/>
              </a:rPr>
              <a:t>、为什么我应该在这里，而不是在别的地方？</a:t>
            </a:r>
          </a:p>
          <a:p>
            <a:pPr>
              <a:buFont typeface="Arial"/>
              <a:buChar char="•"/>
            </a:pPr>
            <a:r>
              <a:rPr lang="en-US" altLang="zh-CN" sz="4000" b="1" dirty="0">
                <a:solidFill>
                  <a:srgbClr val="4C4C4C"/>
                </a:solidFill>
                <a:latin typeface="-apple-system"/>
              </a:rPr>
              <a:t>5</a:t>
            </a:r>
            <a:r>
              <a:rPr lang="zh-CN" altLang="en-US" sz="4000" b="1" dirty="0">
                <a:solidFill>
                  <a:srgbClr val="4C4C4C"/>
                </a:solidFill>
                <a:latin typeface="-apple-system"/>
              </a:rPr>
              <a:t>、从哪里开始？</a:t>
            </a:r>
          </a:p>
        </p:txBody>
      </p:sp>
    </p:spTree>
    <p:extLst>
      <p:ext uri="{BB962C8B-B14F-4D97-AF65-F5344CB8AC3E}">
        <p14:creationId xmlns:p14="http://schemas.microsoft.com/office/powerpoint/2010/main" val="6973090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1362" y="233760"/>
            <a:ext cx="10689552" cy="769441"/>
          </a:xfrm>
          <a:prstGeom prst="rect">
            <a:avLst/>
          </a:prstGeom>
          <a:solidFill>
            <a:schemeClr val="accent3"/>
          </a:solidFill>
        </p:spPr>
        <p:txBody>
          <a:bodyPr wrap="square" rtlCol="0">
            <a:spAutoFit/>
          </a:bodyPr>
          <a:lstStyle/>
          <a:p>
            <a:r>
              <a:rPr lang="en-US" altLang="zh-CN" sz="4400" b="1" dirty="0"/>
              <a:t>Web</a:t>
            </a:r>
            <a:r>
              <a:rPr lang="zh-CN" altLang="en-US" sz="4400" b="1" dirty="0"/>
              <a:t>主页设计</a:t>
            </a:r>
          </a:p>
        </p:txBody>
      </p:sp>
      <p:pic>
        <p:nvPicPr>
          <p:cNvPr id="4" name="图片 3">
            <a:extLst>
              <a:ext uri="{FF2B5EF4-FFF2-40B4-BE49-F238E27FC236}">
                <a16:creationId xmlns:a16="http://schemas.microsoft.com/office/drawing/2014/main" id="{F89C150E-EEA0-4419-8B40-89803D232B8A}"/>
              </a:ext>
            </a:extLst>
          </p:cNvPr>
          <p:cNvPicPr>
            <a:picLocks noChangeAspect="1"/>
          </p:cNvPicPr>
          <p:nvPr/>
        </p:nvPicPr>
        <p:blipFill>
          <a:blip r:embed="rId2"/>
          <a:stretch>
            <a:fillRect/>
          </a:stretch>
        </p:blipFill>
        <p:spPr>
          <a:xfrm>
            <a:off x="501362" y="1097500"/>
            <a:ext cx="10689552" cy="5370412"/>
          </a:xfrm>
          <a:prstGeom prst="rect">
            <a:avLst/>
          </a:prstGeom>
        </p:spPr>
      </p:pic>
    </p:spTree>
    <p:extLst>
      <p:ext uri="{BB962C8B-B14F-4D97-AF65-F5344CB8AC3E}">
        <p14:creationId xmlns:p14="http://schemas.microsoft.com/office/powerpoint/2010/main" val="42867200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1362" y="233760"/>
            <a:ext cx="10791478" cy="769441"/>
          </a:xfrm>
          <a:prstGeom prst="rect">
            <a:avLst/>
          </a:prstGeom>
          <a:solidFill>
            <a:schemeClr val="accent3"/>
          </a:solidFill>
        </p:spPr>
        <p:txBody>
          <a:bodyPr wrap="square" rtlCol="0">
            <a:spAutoFit/>
          </a:bodyPr>
          <a:lstStyle/>
          <a:p>
            <a:r>
              <a:rPr lang="zh-CN" altLang="en-US" sz="4400" b="1" dirty="0"/>
              <a:t>可用性小技巧</a:t>
            </a:r>
          </a:p>
        </p:txBody>
      </p:sp>
      <p:sp>
        <p:nvSpPr>
          <p:cNvPr id="4" name="文本框 3">
            <a:extLst>
              <a:ext uri="{FF2B5EF4-FFF2-40B4-BE49-F238E27FC236}">
                <a16:creationId xmlns:a16="http://schemas.microsoft.com/office/drawing/2014/main" id="{7D8D7026-625F-4588-8EBB-576DCAEDCDC2}"/>
              </a:ext>
            </a:extLst>
          </p:cNvPr>
          <p:cNvSpPr txBox="1"/>
          <p:nvPr/>
        </p:nvSpPr>
        <p:spPr>
          <a:xfrm>
            <a:off x="501362" y="1298243"/>
            <a:ext cx="11433964" cy="954107"/>
          </a:xfrm>
          <a:prstGeom prst="rect">
            <a:avLst/>
          </a:prstGeom>
          <a:noFill/>
        </p:spPr>
        <p:txBody>
          <a:bodyPr wrap="square" rtlCol="0">
            <a:spAutoFit/>
          </a:bodyPr>
          <a:lstStyle/>
          <a:p>
            <a:r>
              <a:rPr kumimoji="1" lang="en-US" altLang="zh-CN" sz="2800" b="1" dirty="0">
                <a:solidFill>
                  <a:srgbClr val="E65B4F"/>
                </a:solidFill>
              </a:rPr>
              <a:t>Web</a:t>
            </a:r>
            <a:r>
              <a:rPr kumimoji="1" lang="zh-CN" altLang="en-US" sz="2800" b="1" dirty="0">
                <a:solidFill>
                  <a:srgbClr val="E65B4F"/>
                </a:solidFill>
              </a:rPr>
              <a:t>可用性设计时，可以考虑将网站拟人化，而可用性则是网站对用户的基本礼貌。如何在与用户交往的过程中提高用户的好感度</a:t>
            </a:r>
          </a:p>
        </p:txBody>
      </p:sp>
      <p:graphicFrame>
        <p:nvGraphicFramePr>
          <p:cNvPr id="5" name="表格 4">
            <a:extLst>
              <a:ext uri="{FF2B5EF4-FFF2-40B4-BE49-F238E27FC236}">
                <a16:creationId xmlns:a16="http://schemas.microsoft.com/office/drawing/2014/main" id="{E68F318A-B9C0-40C5-945B-68D4ED32863E}"/>
              </a:ext>
            </a:extLst>
          </p:cNvPr>
          <p:cNvGraphicFramePr>
            <a:graphicFrameLocks noGrp="1"/>
          </p:cNvGraphicFramePr>
          <p:nvPr>
            <p:extLst>
              <p:ext uri="{D42A27DB-BD31-4B8C-83A1-F6EECF244321}">
                <p14:modId xmlns:p14="http://schemas.microsoft.com/office/powerpoint/2010/main" val="3311790899"/>
              </p:ext>
            </p:extLst>
          </p:nvPr>
        </p:nvGraphicFramePr>
        <p:xfrm>
          <a:off x="501362" y="2547391"/>
          <a:ext cx="10791478" cy="3828242"/>
        </p:xfrm>
        <a:graphic>
          <a:graphicData uri="http://schemas.openxmlformats.org/drawingml/2006/table">
            <a:tbl>
              <a:tblPr firstRow="1" bandRow="1">
                <a:tableStyleId>{00A15C55-8517-42AA-B614-E9B94910E393}</a:tableStyleId>
              </a:tblPr>
              <a:tblGrid>
                <a:gridCol w="5395739">
                  <a:extLst>
                    <a:ext uri="{9D8B030D-6E8A-4147-A177-3AD203B41FA5}">
                      <a16:colId xmlns:a16="http://schemas.microsoft.com/office/drawing/2014/main" val="2965600253"/>
                    </a:ext>
                  </a:extLst>
                </a:gridCol>
                <a:gridCol w="5395739">
                  <a:extLst>
                    <a:ext uri="{9D8B030D-6E8A-4147-A177-3AD203B41FA5}">
                      <a16:colId xmlns:a16="http://schemas.microsoft.com/office/drawing/2014/main" val="3332780484"/>
                    </a:ext>
                  </a:extLst>
                </a:gridCol>
              </a:tblGrid>
              <a:tr h="721809">
                <a:tc>
                  <a:txBody>
                    <a:bodyPr/>
                    <a:lstStyle/>
                    <a:p>
                      <a:r>
                        <a:rPr lang="zh-CN" altLang="en-US" dirty="0"/>
                        <a:t>要</a:t>
                      </a:r>
                    </a:p>
                  </a:txBody>
                  <a:tcPr anchor="ctr"/>
                </a:tc>
                <a:tc>
                  <a:txBody>
                    <a:bodyPr/>
                    <a:lstStyle/>
                    <a:p>
                      <a:r>
                        <a:rPr lang="zh-CN" altLang="en-US"/>
                        <a:t>不要</a:t>
                      </a:r>
                    </a:p>
                  </a:txBody>
                  <a:tcPr anchor="ctr"/>
                </a:tc>
                <a:extLst>
                  <a:ext uri="{0D108BD9-81ED-4DB2-BD59-A6C34878D82A}">
                    <a16:rowId xmlns:a16="http://schemas.microsoft.com/office/drawing/2014/main" val="3917640721"/>
                  </a:ext>
                </a:extLst>
              </a:tr>
              <a:tr h="3106433">
                <a:tc>
                  <a:txBody>
                    <a:bodyPr/>
                    <a:lstStyle/>
                    <a:p>
                      <a:r>
                        <a:rPr lang="en-US" altLang="zh-CN" dirty="0"/>
                        <a:t>1</a:t>
                      </a:r>
                      <a:r>
                        <a:rPr lang="zh-CN" altLang="en-US" dirty="0"/>
                        <a:t>、让用户知道可以在你网站做什么</a:t>
                      </a:r>
                      <a:br>
                        <a:rPr lang="zh-CN" altLang="en-US" dirty="0"/>
                      </a:br>
                      <a:r>
                        <a:rPr lang="en-US" altLang="zh-CN" dirty="0"/>
                        <a:t>2</a:t>
                      </a:r>
                      <a:r>
                        <a:rPr lang="zh-CN" altLang="en-US" dirty="0"/>
                        <a:t>、告诉我我想知道的</a:t>
                      </a:r>
                      <a:br>
                        <a:rPr lang="zh-CN" altLang="en-US" dirty="0"/>
                      </a:br>
                      <a:r>
                        <a:rPr lang="en-US" altLang="zh-CN" dirty="0"/>
                        <a:t>3</a:t>
                      </a:r>
                      <a:r>
                        <a:rPr lang="zh-CN" altLang="en-US" dirty="0"/>
                        <a:t>、尽量减少步骤</a:t>
                      </a:r>
                      <a:br>
                        <a:rPr lang="zh-CN" altLang="en-US" dirty="0"/>
                      </a:br>
                      <a:r>
                        <a:rPr lang="en-US" altLang="zh-CN" dirty="0"/>
                        <a:t>4</a:t>
                      </a:r>
                      <a:r>
                        <a:rPr lang="zh-CN" altLang="en-US" dirty="0"/>
                        <a:t>、花点心思</a:t>
                      </a:r>
                      <a:br>
                        <a:rPr lang="zh-CN" altLang="en-US" dirty="0"/>
                      </a:br>
                      <a:r>
                        <a:rPr lang="en-US" altLang="zh-CN" dirty="0"/>
                        <a:t>5</a:t>
                      </a:r>
                      <a:r>
                        <a:rPr lang="zh-CN" altLang="en-US" dirty="0"/>
                        <a:t>、知道我的疑问并给予解答</a:t>
                      </a:r>
                      <a:br>
                        <a:rPr lang="zh-CN" altLang="en-US" dirty="0"/>
                      </a:br>
                      <a:r>
                        <a:rPr lang="en-US" altLang="zh-CN" dirty="0"/>
                        <a:t>6</a:t>
                      </a:r>
                      <a:r>
                        <a:rPr lang="zh-CN" altLang="en-US" dirty="0"/>
                        <a:t>、为我提供友好协助</a:t>
                      </a:r>
                      <a:br>
                        <a:rPr lang="zh-CN" altLang="en-US" dirty="0"/>
                      </a:br>
                      <a:r>
                        <a:rPr lang="en-US" altLang="zh-CN" dirty="0"/>
                        <a:t>7</a:t>
                      </a:r>
                      <a:r>
                        <a:rPr lang="zh-CN" altLang="en-US" dirty="0"/>
                        <a:t>、容易从错误中恢复</a:t>
                      </a:r>
                      <a:br>
                        <a:rPr lang="zh-CN" altLang="en-US" dirty="0"/>
                      </a:br>
                      <a:r>
                        <a:rPr lang="en-US" altLang="zh-CN" dirty="0"/>
                        <a:t>8</a:t>
                      </a:r>
                      <a:r>
                        <a:rPr lang="zh-CN" altLang="en-US" dirty="0"/>
                        <a:t>、如果做不到记得道歉</a:t>
                      </a:r>
                    </a:p>
                  </a:txBody>
                  <a:tcPr anchor="ctr"/>
                </a:tc>
                <a:tc>
                  <a:txBody>
                    <a:bodyPr/>
                    <a:lstStyle/>
                    <a:p>
                      <a:r>
                        <a:rPr lang="en-US" altLang="zh-CN" dirty="0"/>
                        <a:t>1</a:t>
                      </a:r>
                      <a:r>
                        <a:rPr lang="zh-CN" altLang="en-US" dirty="0"/>
                        <a:t>、隐藏我想要的信息</a:t>
                      </a:r>
                      <a:br>
                        <a:rPr lang="zh-CN" altLang="en-US" dirty="0"/>
                      </a:br>
                      <a:r>
                        <a:rPr lang="en-US" altLang="zh-CN" dirty="0"/>
                        <a:t>2</a:t>
                      </a:r>
                      <a:r>
                        <a:rPr lang="zh-CN" altLang="en-US" dirty="0"/>
                        <a:t>、因没有按照你们的方式行事而惩罚我</a:t>
                      </a:r>
                      <a:br>
                        <a:rPr lang="zh-CN" altLang="en-US" dirty="0"/>
                      </a:br>
                      <a:r>
                        <a:rPr lang="en-US" altLang="zh-CN" dirty="0"/>
                        <a:t>3</a:t>
                      </a:r>
                      <a:r>
                        <a:rPr lang="zh-CN" altLang="en-US" dirty="0"/>
                        <a:t>、敷衍我，欺骗我</a:t>
                      </a:r>
                      <a:br>
                        <a:rPr lang="zh-CN" altLang="en-US" dirty="0"/>
                      </a:br>
                      <a:r>
                        <a:rPr lang="en-US" altLang="zh-CN" dirty="0"/>
                        <a:t>4</a:t>
                      </a:r>
                      <a:r>
                        <a:rPr lang="zh-CN" altLang="en-US" dirty="0"/>
                        <a:t>、给我设置障碍</a:t>
                      </a:r>
                      <a:br>
                        <a:rPr lang="zh-CN" altLang="en-US" dirty="0"/>
                      </a:br>
                      <a:r>
                        <a:rPr lang="en-US" altLang="zh-CN" dirty="0"/>
                        <a:t>5</a:t>
                      </a:r>
                      <a:r>
                        <a:rPr lang="zh-CN" altLang="en-US" dirty="0"/>
                        <a:t>、你的网站看上去不专业</a:t>
                      </a:r>
                    </a:p>
                  </a:txBody>
                  <a:tcPr anchor="ctr"/>
                </a:tc>
                <a:extLst>
                  <a:ext uri="{0D108BD9-81ED-4DB2-BD59-A6C34878D82A}">
                    <a16:rowId xmlns:a16="http://schemas.microsoft.com/office/drawing/2014/main" val="4110955846"/>
                  </a:ext>
                </a:extLst>
              </a:tr>
            </a:tbl>
          </a:graphicData>
        </a:graphic>
      </p:graphicFrame>
    </p:spTree>
    <p:extLst>
      <p:ext uri="{BB962C8B-B14F-4D97-AF65-F5344CB8AC3E}">
        <p14:creationId xmlns:p14="http://schemas.microsoft.com/office/powerpoint/2010/main" val="17914091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3991705" y="1081759"/>
            <a:ext cx="4210179" cy="4216669"/>
            <a:chOff x="2993183" y="811319"/>
            <a:chExt cx="3157634" cy="3162502"/>
          </a:xfrm>
        </p:grpSpPr>
        <p:sp>
          <p:nvSpPr>
            <p:cNvPr id="2" name="矩形 1"/>
            <p:cNvSpPr/>
            <p:nvPr/>
          </p:nvSpPr>
          <p:spPr>
            <a:xfrm>
              <a:off x="4520918" y="811319"/>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 name="矩形 2"/>
            <p:cNvSpPr/>
            <p:nvPr/>
          </p:nvSpPr>
          <p:spPr>
            <a:xfrm rot="353362">
              <a:off x="4661277" y="815343"/>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矩形 3"/>
            <p:cNvSpPr/>
            <p:nvPr/>
          </p:nvSpPr>
          <p:spPr>
            <a:xfrm rot="854280">
              <a:off x="4840447" y="846593"/>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矩形 4"/>
            <p:cNvSpPr/>
            <p:nvPr/>
          </p:nvSpPr>
          <p:spPr>
            <a:xfrm rot="1207642">
              <a:off x="4975504" y="885015"/>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矩形 5"/>
            <p:cNvSpPr/>
            <p:nvPr/>
          </p:nvSpPr>
          <p:spPr>
            <a:xfrm rot="1689293">
              <a:off x="5159752" y="955416"/>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7" name="矩形 6"/>
            <p:cNvSpPr/>
            <p:nvPr/>
          </p:nvSpPr>
          <p:spPr>
            <a:xfrm rot="1976499">
              <a:off x="5277889" y="1031314"/>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矩形 7"/>
            <p:cNvSpPr/>
            <p:nvPr/>
          </p:nvSpPr>
          <p:spPr>
            <a:xfrm rot="2151988">
              <a:off x="5387794" y="1107173"/>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矩形 8"/>
            <p:cNvSpPr/>
            <p:nvPr/>
          </p:nvSpPr>
          <p:spPr>
            <a:xfrm rot="2439194">
              <a:off x="5494679" y="1198237"/>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矩形 9"/>
            <p:cNvSpPr/>
            <p:nvPr/>
          </p:nvSpPr>
          <p:spPr>
            <a:xfrm rot="2998031">
              <a:off x="5598275" y="1309834"/>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rot="3285237">
              <a:off x="5679752" y="1424194"/>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rot="3643549">
              <a:off x="5766777" y="1571322"/>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rot="3930755">
              <a:off x="5825474" y="1698882"/>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3"/>
            <p:cNvSpPr/>
            <p:nvPr/>
          </p:nvSpPr>
          <p:spPr>
            <a:xfrm rot="4605071">
              <a:off x="5878674" y="1861940"/>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p:cNvSpPr/>
            <p:nvPr/>
          </p:nvSpPr>
          <p:spPr>
            <a:xfrm rot="4958433">
              <a:off x="5906925" y="1999486"/>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6" name="矩形 15"/>
            <p:cNvSpPr/>
            <p:nvPr/>
          </p:nvSpPr>
          <p:spPr>
            <a:xfrm rot="21114211" flipH="1">
              <a:off x="4332651" y="824657"/>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7" name="矩形 16"/>
            <p:cNvSpPr/>
            <p:nvPr/>
          </p:nvSpPr>
          <p:spPr>
            <a:xfrm rot="20760849" flipH="1">
              <a:off x="4194258" y="848409"/>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8" name="矩形 17"/>
            <p:cNvSpPr/>
            <p:nvPr/>
          </p:nvSpPr>
          <p:spPr>
            <a:xfrm rot="20259931" flipH="1">
              <a:off x="4021276" y="907987"/>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9" name="矩形 18"/>
            <p:cNvSpPr/>
            <p:nvPr/>
          </p:nvSpPr>
          <p:spPr>
            <a:xfrm rot="19906569" flipH="1">
              <a:off x="3892975" y="965047"/>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0" name="矩形 19"/>
            <p:cNvSpPr/>
            <p:nvPr/>
          </p:nvSpPr>
          <p:spPr>
            <a:xfrm rot="19424918" flipH="1">
              <a:off x="3734099" y="1057291"/>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1" name="矩形 20"/>
            <p:cNvSpPr/>
            <p:nvPr/>
          </p:nvSpPr>
          <p:spPr>
            <a:xfrm rot="19137712" flipH="1">
              <a:off x="3627830" y="1149071"/>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2" name="矩形 21"/>
            <p:cNvSpPr/>
            <p:nvPr/>
          </p:nvSpPr>
          <p:spPr>
            <a:xfrm rot="18962223" flipH="1">
              <a:off x="3522893" y="1239653"/>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3" name="矩形 22"/>
            <p:cNvSpPr/>
            <p:nvPr/>
          </p:nvSpPr>
          <p:spPr>
            <a:xfrm rot="18675017" flipH="1">
              <a:off x="3429900" y="1344863"/>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4" name="矩形 23"/>
            <p:cNvSpPr/>
            <p:nvPr/>
          </p:nvSpPr>
          <p:spPr>
            <a:xfrm rot="18116180" flipH="1">
              <a:off x="3339649" y="1463128"/>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5" name="矩形 24"/>
            <p:cNvSpPr/>
            <p:nvPr/>
          </p:nvSpPr>
          <p:spPr>
            <a:xfrm rot="17828974" flipH="1">
              <a:off x="3275090" y="1587824"/>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6" name="矩形 25"/>
            <p:cNvSpPr/>
            <p:nvPr/>
          </p:nvSpPr>
          <p:spPr>
            <a:xfrm rot="17470662" flipH="1">
              <a:off x="3216250" y="1720742"/>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7" name="矩形 26"/>
            <p:cNvSpPr/>
            <p:nvPr/>
          </p:nvSpPr>
          <p:spPr>
            <a:xfrm rot="17183456" flipH="1">
              <a:off x="3176103" y="1855296"/>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矩形 27"/>
            <p:cNvSpPr/>
            <p:nvPr/>
          </p:nvSpPr>
          <p:spPr>
            <a:xfrm rot="16509140" flipH="1">
              <a:off x="3146398" y="1989222"/>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9" name="矩形 28"/>
            <p:cNvSpPr/>
            <p:nvPr/>
          </p:nvSpPr>
          <p:spPr>
            <a:xfrm rot="16155778" flipH="1">
              <a:off x="3137801" y="2129376"/>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0" name="矩形 29"/>
            <p:cNvSpPr/>
            <p:nvPr/>
          </p:nvSpPr>
          <p:spPr>
            <a:xfrm rot="20965998" flipV="1">
              <a:off x="4776882" y="3588760"/>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1" name="矩形 30"/>
            <p:cNvSpPr/>
            <p:nvPr/>
          </p:nvSpPr>
          <p:spPr>
            <a:xfrm rot="20612636" flipV="1">
              <a:off x="4914123" y="3559066"/>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2" name="矩形 31"/>
            <p:cNvSpPr/>
            <p:nvPr/>
          </p:nvSpPr>
          <p:spPr>
            <a:xfrm rot="20111718" flipV="1">
              <a:off x="5084524" y="3495490"/>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3" name="矩形 32"/>
            <p:cNvSpPr/>
            <p:nvPr/>
          </p:nvSpPr>
          <p:spPr>
            <a:xfrm rot="19758356" flipV="1">
              <a:off x="5210245" y="3432952"/>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4" name="矩形 33"/>
            <p:cNvSpPr/>
            <p:nvPr/>
          </p:nvSpPr>
          <p:spPr>
            <a:xfrm rot="19276705" flipV="1">
              <a:off x="5378459" y="3329957"/>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5" name="矩形 34"/>
            <p:cNvSpPr/>
            <p:nvPr/>
          </p:nvSpPr>
          <p:spPr>
            <a:xfrm rot="18989499" flipV="1">
              <a:off x="5480674" y="3233683"/>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6" name="矩形 35"/>
            <p:cNvSpPr/>
            <p:nvPr/>
          </p:nvSpPr>
          <p:spPr>
            <a:xfrm rot="18814010" flipV="1">
              <a:off x="5574804" y="3138956"/>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7" name="矩形 36"/>
            <p:cNvSpPr/>
            <p:nvPr/>
          </p:nvSpPr>
          <p:spPr>
            <a:xfrm rot="18526804" flipV="1">
              <a:off x="5663177" y="3029836"/>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8" name="矩形 37"/>
            <p:cNvSpPr/>
            <p:nvPr/>
          </p:nvSpPr>
          <p:spPr>
            <a:xfrm rot="17967967" flipV="1">
              <a:off x="5744551" y="2901134"/>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9" name="矩形 38"/>
            <p:cNvSpPr/>
            <p:nvPr/>
          </p:nvSpPr>
          <p:spPr>
            <a:xfrm rot="17680761" flipV="1">
              <a:off x="5803676" y="2773772"/>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0" name="矩形 39"/>
            <p:cNvSpPr/>
            <p:nvPr/>
          </p:nvSpPr>
          <p:spPr>
            <a:xfrm rot="17322449" flipV="1">
              <a:off x="5862244" y="2613180"/>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1" name="矩形 40"/>
            <p:cNvSpPr/>
            <p:nvPr/>
          </p:nvSpPr>
          <p:spPr>
            <a:xfrm rot="17035243" flipV="1">
              <a:off x="5896555" y="2477020"/>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2" name="矩形 41"/>
            <p:cNvSpPr/>
            <p:nvPr/>
          </p:nvSpPr>
          <p:spPr>
            <a:xfrm rot="16360927" flipV="1">
              <a:off x="5918950" y="2306970"/>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3" name="矩形 42"/>
            <p:cNvSpPr/>
            <p:nvPr/>
          </p:nvSpPr>
          <p:spPr>
            <a:xfrm rot="16007565" flipV="1">
              <a:off x="5921499" y="2166576"/>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4" name="矩形 43"/>
            <p:cNvSpPr/>
            <p:nvPr/>
          </p:nvSpPr>
          <p:spPr>
            <a:xfrm rot="21451787" flipH="1" flipV="1">
              <a:off x="4589363" y="3610173"/>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5" name="矩形 44"/>
            <p:cNvSpPr/>
            <p:nvPr/>
          </p:nvSpPr>
          <p:spPr>
            <a:xfrm rot="205149" flipH="1" flipV="1">
              <a:off x="4448960" y="3612203"/>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6" name="矩形 45"/>
            <p:cNvSpPr/>
            <p:nvPr/>
          </p:nvSpPr>
          <p:spPr>
            <a:xfrm rot="706067" flipH="1" flipV="1">
              <a:off x="4267986" y="3585357"/>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7" name="矩形 46"/>
            <p:cNvSpPr/>
            <p:nvPr/>
          </p:nvSpPr>
          <p:spPr>
            <a:xfrm rot="1059429" flipH="1" flipV="1">
              <a:off x="4131397" y="3552791"/>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8" name="矩形 47"/>
            <p:cNvSpPr/>
            <p:nvPr/>
          </p:nvSpPr>
          <p:spPr>
            <a:xfrm rot="1541080" flipH="1" flipV="1">
              <a:off x="3958300" y="3491247"/>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9" name="矩形 48"/>
            <p:cNvSpPr/>
            <p:nvPr/>
          </p:nvSpPr>
          <p:spPr>
            <a:xfrm rot="1828286" flipH="1" flipV="1">
              <a:off x="3837001" y="3420511"/>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0" name="矩形 49"/>
            <p:cNvSpPr/>
            <p:nvPr/>
          </p:nvSpPr>
          <p:spPr>
            <a:xfrm rot="2003775" flipH="1" flipV="1">
              <a:off x="3717234" y="3350708"/>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1" name="矩形 50"/>
            <p:cNvSpPr/>
            <p:nvPr/>
          </p:nvSpPr>
          <p:spPr>
            <a:xfrm rot="2290981" flipH="1" flipV="1">
              <a:off x="3606525" y="3264336"/>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2" name="矩形 51"/>
            <p:cNvSpPr/>
            <p:nvPr/>
          </p:nvSpPr>
          <p:spPr>
            <a:xfrm rot="2849818" flipH="1" flipV="1">
              <a:off x="3496116" y="3164626"/>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3" name="矩形 52"/>
            <p:cNvSpPr/>
            <p:nvPr/>
          </p:nvSpPr>
          <p:spPr>
            <a:xfrm rot="3137024" flipH="1" flipV="1">
              <a:off x="3409785" y="3053884"/>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4" name="矩形 53"/>
            <p:cNvSpPr/>
            <p:nvPr/>
          </p:nvSpPr>
          <p:spPr>
            <a:xfrm rot="3495336" flipH="1" flipV="1">
              <a:off x="3313154" y="2911267"/>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5" name="矩形 54"/>
            <p:cNvSpPr/>
            <p:nvPr/>
          </p:nvSpPr>
          <p:spPr>
            <a:xfrm rot="3782542" flipH="1" flipV="1">
              <a:off x="3249013" y="2786357"/>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6" name="矩形 55"/>
            <p:cNvSpPr/>
            <p:nvPr/>
          </p:nvSpPr>
          <p:spPr>
            <a:xfrm rot="4456858" flipH="1" flipV="1">
              <a:off x="3203834" y="2650743"/>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7" name="矩形 56"/>
            <p:cNvSpPr/>
            <p:nvPr/>
          </p:nvSpPr>
          <p:spPr>
            <a:xfrm rot="4810220" flipH="1" flipV="1">
              <a:off x="3169681" y="2514543"/>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8" name="矩形 57"/>
            <p:cNvSpPr/>
            <p:nvPr/>
          </p:nvSpPr>
          <p:spPr>
            <a:xfrm rot="4827269" flipH="1" flipV="1">
              <a:off x="3144790" y="2393595"/>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9" name="矩形 58"/>
            <p:cNvSpPr/>
            <p:nvPr/>
          </p:nvSpPr>
          <p:spPr>
            <a:xfrm rot="5180631" flipH="1" flipV="1">
              <a:off x="3125483" y="2254513"/>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0" name="矩形 59"/>
            <p:cNvSpPr/>
            <p:nvPr/>
          </p:nvSpPr>
          <p:spPr>
            <a:xfrm>
              <a:off x="3984887" y="1188222"/>
              <a:ext cx="1215718" cy="2377574"/>
            </a:xfrm>
            <a:prstGeom prst="rect">
              <a:avLst/>
            </a:prstGeom>
            <a:noFill/>
          </p:spPr>
          <p:txBody>
            <a:bodyPr wrap="none">
              <a:spAutoFit/>
            </a:bodyPr>
            <a:lstStyle/>
            <a:p>
              <a:pPr algn="ctr"/>
              <a:r>
                <a:rPr kumimoji="1" lang="en-US" altLang="zh-CN" sz="20000" b="1" dirty="0">
                  <a:solidFill>
                    <a:srgbClr val="FFFFFF"/>
                  </a:solidFill>
                  <a:effectLst>
                    <a:outerShdw blurRad="50800" dist="38100" dir="5400000" algn="t" rotWithShape="0">
                      <a:prstClr val="black">
                        <a:alpha val="40000"/>
                      </a:prstClr>
                    </a:outerShdw>
                  </a:effectLst>
                </a:rPr>
                <a:t>2</a:t>
              </a:r>
              <a:endParaRPr kumimoji="1" lang="zh-CN" altLang="en-US" sz="20000" b="1" dirty="0">
                <a:solidFill>
                  <a:srgbClr val="FFFFFF"/>
                </a:solidFill>
                <a:effectLst>
                  <a:outerShdw blurRad="50800" dist="38100" dir="5400000" algn="t" rotWithShape="0">
                    <a:prstClr val="black">
                      <a:alpha val="40000"/>
                    </a:prstClr>
                  </a:outerShdw>
                </a:effectLst>
              </a:endParaRPr>
            </a:p>
          </p:txBody>
        </p:sp>
      </p:grpSp>
      <p:sp>
        <p:nvSpPr>
          <p:cNvPr id="61" name="文本框 60"/>
          <p:cNvSpPr txBox="1"/>
          <p:nvPr/>
        </p:nvSpPr>
        <p:spPr>
          <a:xfrm>
            <a:off x="3571291" y="5736369"/>
            <a:ext cx="5106327" cy="1159420"/>
          </a:xfrm>
          <a:prstGeom prst="rect">
            <a:avLst/>
          </a:prstGeom>
          <a:noFill/>
        </p:spPr>
        <p:txBody>
          <a:bodyPr wrap="square" rtlCol="0">
            <a:spAutoFit/>
          </a:bodyPr>
          <a:lstStyle/>
          <a:p>
            <a:pPr algn="ctr">
              <a:lnSpc>
                <a:spcPct val="130000"/>
              </a:lnSpc>
            </a:pPr>
            <a:r>
              <a:rPr kumimoji="1" lang="zh-CN" altLang="en-US" sz="2667" b="1" dirty="0">
                <a:solidFill>
                  <a:srgbClr val="333333"/>
                </a:solidFill>
              </a:rPr>
              <a:t>移动端设计思想与设计实例</a:t>
            </a:r>
          </a:p>
          <a:p>
            <a:pPr lvl="0" algn="ctr">
              <a:lnSpc>
                <a:spcPct val="130000"/>
              </a:lnSpc>
            </a:pPr>
            <a:endParaRPr kumimoji="1" lang="zh-CN" altLang="en-US" sz="2667" b="1" dirty="0">
              <a:solidFill>
                <a:srgbClr val="333333"/>
              </a:solidFill>
            </a:endParaRPr>
          </a:p>
        </p:txBody>
      </p:sp>
    </p:spTree>
    <p:extLst>
      <p:ext uri="{BB962C8B-B14F-4D97-AF65-F5344CB8AC3E}">
        <p14:creationId xmlns:p14="http://schemas.microsoft.com/office/powerpoint/2010/main" val="268178207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xmlns:p14="http://schemas.microsoft.com/office/powerpoint/2010/mai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24379" y="1469572"/>
            <a:ext cx="4645904" cy="5388427"/>
          </a:xfrm>
          <a:prstGeom prst="rect">
            <a:avLst/>
          </a:prstGeom>
          <a:solidFill>
            <a:srgbClr val="4C4C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Freeform 13"/>
          <p:cNvSpPr>
            <a:spLocks noEditPoints="1"/>
          </p:cNvSpPr>
          <p:nvPr/>
        </p:nvSpPr>
        <p:spPr bwMode="auto">
          <a:xfrm>
            <a:off x="703221" y="349900"/>
            <a:ext cx="5132941" cy="9960667"/>
          </a:xfrm>
          <a:custGeom>
            <a:avLst/>
            <a:gdLst>
              <a:gd name="T0" fmla="*/ 108 w 664"/>
              <a:gd name="T1" fmla="*/ 0 h 1362"/>
              <a:gd name="T2" fmla="*/ 86 w 664"/>
              <a:gd name="T3" fmla="*/ 2 h 1362"/>
              <a:gd name="T4" fmla="*/ 46 w 664"/>
              <a:gd name="T5" fmla="*/ 18 h 1362"/>
              <a:gd name="T6" fmla="*/ 18 w 664"/>
              <a:gd name="T7" fmla="*/ 46 h 1362"/>
              <a:gd name="T8" fmla="*/ 2 w 664"/>
              <a:gd name="T9" fmla="*/ 86 h 1362"/>
              <a:gd name="T10" fmla="*/ 0 w 664"/>
              <a:gd name="T11" fmla="*/ 1254 h 1362"/>
              <a:gd name="T12" fmla="*/ 2 w 664"/>
              <a:gd name="T13" fmla="*/ 1276 h 1362"/>
              <a:gd name="T14" fmla="*/ 18 w 664"/>
              <a:gd name="T15" fmla="*/ 1314 h 1362"/>
              <a:gd name="T16" fmla="*/ 46 w 664"/>
              <a:gd name="T17" fmla="*/ 1344 h 1362"/>
              <a:gd name="T18" fmla="*/ 86 w 664"/>
              <a:gd name="T19" fmla="*/ 1360 h 1362"/>
              <a:gd name="T20" fmla="*/ 556 w 664"/>
              <a:gd name="T21" fmla="*/ 1362 h 1362"/>
              <a:gd name="T22" fmla="*/ 578 w 664"/>
              <a:gd name="T23" fmla="*/ 1360 h 1362"/>
              <a:gd name="T24" fmla="*/ 616 w 664"/>
              <a:gd name="T25" fmla="*/ 1344 h 1362"/>
              <a:gd name="T26" fmla="*/ 646 w 664"/>
              <a:gd name="T27" fmla="*/ 1314 h 1362"/>
              <a:gd name="T28" fmla="*/ 662 w 664"/>
              <a:gd name="T29" fmla="*/ 1276 h 1362"/>
              <a:gd name="T30" fmla="*/ 664 w 664"/>
              <a:gd name="T31" fmla="*/ 108 h 1362"/>
              <a:gd name="T32" fmla="*/ 662 w 664"/>
              <a:gd name="T33" fmla="*/ 86 h 1362"/>
              <a:gd name="T34" fmla="*/ 646 w 664"/>
              <a:gd name="T35" fmla="*/ 46 h 1362"/>
              <a:gd name="T36" fmla="*/ 616 w 664"/>
              <a:gd name="T37" fmla="*/ 18 h 1362"/>
              <a:gd name="T38" fmla="*/ 578 w 664"/>
              <a:gd name="T39" fmla="*/ 2 h 1362"/>
              <a:gd name="T40" fmla="*/ 556 w 664"/>
              <a:gd name="T41" fmla="*/ 0 h 1362"/>
              <a:gd name="T42" fmla="*/ 380 w 664"/>
              <a:gd name="T43" fmla="*/ 76 h 1362"/>
              <a:gd name="T44" fmla="*/ 384 w 664"/>
              <a:gd name="T45" fmla="*/ 78 h 1362"/>
              <a:gd name="T46" fmla="*/ 386 w 664"/>
              <a:gd name="T47" fmla="*/ 82 h 1362"/>
              <a:gd name="T48" fmla="*/ 380 w 664"/>
              <a:gd name="T49" fmla="*/ 88 h 1362"/>
              <a:gd name="T50" fmla="*/ 282 w 664"/>
              <a:gd name="T51" fmla="*/ 88 h 1362"/>
              <a:gd name="T52" fmla="*/ 278 w 664"/>
              <a:gd name="T53" fmla="*/ 82 h 1362"/>
              <a:gd name="T54" fmla="*/ 278 w 664"/>
              <a:gd name="T55" fmla="*/ 78 h 1362"/>
              <a:gd name="T56" fmla="*/ 282 w 664"/>
              <a:gd name="T57" fmla="*/ 76 h 1362"/>
              <a:gd name="T58" fmla="*/ 224 w 664"/>
              <a:gd name="T59" fmla="*/ 70 h 1362"/>
              <a:gd name="T60" fmla="*/ 234 w 664"/>
              <a:gd name="T61" fmla="*/ 74 h 1362"/>
              <a:gd name="T62" fmla="*/ 236 w 664"/>
              <a:gd name="T63" fmla="*/ 82 h 1362"/>
              <a:gd name="T64" fmla="*/ 236 w 664"/>
              <a:gd name="T65" fmla="*/ 88 h 1362"/>
              <a:gd name="T66" fmla="*/ 230 w 664"/>
              <a:gd name="T67" fmla="*/ 94 h 1362"/>
              <a:gd name="T68" fmla="*/ 224 w 664"/>
              <a:gd name="T69" fmla="*/ 94 h 1362"/>
              <a:gd name="T70" fmla="*/ 216 w 664"/>
              <a:gd name="T71" fmla="*/ 92 h 1362"/>
              <a:gd name="T72" fmla="*/ 212 w 664"/>
              <a:gd name="T73" fmla="*/ 82 h 1362"/>
              <a:gd name="T74" fmla="*/ 212 w 664"/>
              <a:gd name="T75" fmla="*/ 78 h 1362"/>
              <a:gd name="T76" fmla="*/ 220 w 664"/>
              <a:gd name="T77" fmla="*/ 70 h 1362"/>
              <a:gd name="T78" fmla="*/ 224 w 664"/>
              <a:gd name="T79" fmla="*/ 70 h 1362"/>
              <a:gd name="T80" fmla="*/ 332 w 664"/>
              <a:gd name="T81" fmla="*/ 1318 h 1362"/>
              <a:gd name="T82" fmla="*/ 310 w 664"/>
              <a:gd name="T83" fmla="*/ 1314 h 1362"/>
              <a:gd name="T84" fmla="*/ 294 w 664"/>
              <a:gd name="T85" fmla="*/ 1302 h 1362"/>
              <a:gd name="T86" fmla="*/ 282 w 664"/>
              <a:gd name="T87" fmla="*/ 1284 h 1362"/>
              <a:gd name="T88" fmla="*/ 278 w 664"/>
              <a:gd name="T89" fmla="*/ 1264 h 1362"/>
              <a:gd name="T90" fmla="*/ 278 w 664"/>
              <a:gd name="T91" fmla="*/ 1252 h 1362"/>
              <a:gd name="T92" fmla="*/ 286 w 664"/>
              <a:gd name="T93" fmla="*/ 1232 h 1362"/>
              <a:gd name="T94" fmla="*/ 302 w 664"/>
              <a:gd name="T95" fmla="*/ 1218 h 1362"/>
              <a:gd name="T96" fmla="*/ 320 w 664"/>
              <a:gd name="T97" fmla="*/ 1210 h 1362"/>
              <a:gd name="T98" fmla="*/ 332 w 664"/>
              <a:gd name="T99" fmla="*/ 1208 h 1362"/>
              <a:gd name="T100" fmla="*/ 352 w 664"/>
              <a:gd name="T101" fmla="*/ 1214 h 1362"/>
              <a:gd name="T102" fmla="*/ 370 w 664"/>
              <a:gd name="T103" fmla="*/ 1224 h 1362"/>
              <a:gd name="T104" fmla="*/ 382 w 664"/>
              <a:gd name="T105" fmla="*/ 1242 h 1362"/>
              <a:gd name="T106" fmla="*/ 386 w 664"/>
              <a:gd name="T107" fmla="*/ 1264 h 1362"/>
              <a:gd name="T108" fmla="*/ 386 w 664"/>
              <a:gd name="T109" fmla="*/ 1274 h 1362"/>
              <a:gd name="T110" fmla="*/ 376 w 664"/>
              <a:gd name="T111" fmla="*/ 1294 h 1362"/>
              <a:gd name="T112" fmla="*/ 362 w 664"/>
              <a:gd name="T113" fmla="*/ 1308 h 1362"/>
              <a:gd name="T114" fmla="*/ 342 w 664"/>
              <a:gd name="T115" fmla="*/ 1316 h 1362"/>
              <a:gd name="T116" fmla="*/ 332 w 664"/>
              <a:gd name="T117" fmla="*/ 1318 h 1362"/>
              <a:gd name="T118" fmla="*/ 44 w 664"/>
              <a:gd name="T119" fmla="*/ 1186 h 1362"/>
              <a:gd name="T120" fmla="*/ 620 w 664"/>
              <a:gd name="T121" fmla="*/ 166 h 1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4" h="1362">
                <a:moveTo>
                  <a:pt x="556" y="0"/>
                </a:moveTo>
                <a:lnTo>
                  <a:pt x="108" y="0"/>
                </a:lnTo>
                <a:lnTo>
                  <a:pt x="108" y="0"/>
                </a:lnTo>
                <a:lnTo>
                  <a:pt x="86" y="2"/>
                </a:lnTo>
                <a:lnTo>
                  <a:pt x="66" y="8"/>
                </a:lnTo>
                <a:lnTo>
                  <a:pt x="46" y="18"/>
                </a:lnTo>
                <a:lnTo>
                  <a:pt x="30" y="30"/>
                </a:lnTo>
                <a:lnTo>
                  <a:pt x="18" y="46"/>
                </a:lnTo>
                <a:lnTo>
                  <a:pt x="8" y="66"/>
                </a:lnTo>
                <a:lnTo>
                  <a:pt x="2" y="86"/>
                </a:lnTo>
                <a:lnTo>
                  <a:pt x="0" y="108"/>
                </a:lnTo>
                <a:lnTo>
                  <a:pt x="0" y="1254"/>
                </a:lnTo>
                <a:lnTo>
                  <a:pt x="0" y="1254"/>
                </a:lnTo>
                <a:lnTo>
                  <a:pt x="2" y="1276"/>
                </a:lnTo>
                <a:lnTo>
                  <a:pt x="8" y="1296"/>
                </a:lnTo>
                <a:lnTo>
                  <a:pt x="18" y="1314"/>
                </a:lnTo>
                <a:lnTo>
                  <a:pt x="30" y="1330"/>
                </a:lnTo>
                <a:lnTo>
                  <a:pt x="46" y="1344"/>
                </a:lnTo>
                <a:lnTo>
                  <a:pt x="66" y="1354"/>
                </a:lnTo>
                <a:lnTo>
                  <a:pt x="86" y="1360"/>
                </a:lnTo>
                <a:lnTo>
                  <a:pt x="108" y="1362"/>
                </a:lnTo>
                <a:lnTo>
                  <a:pt x="556" y="1362"/>
                </a:lnTo>
                <a:lnTo>
                  <a:pt x="556" y="1362"/>
                </a:lnTo>
                <a:lnTo>
                  <a:pt x="578" y="1360"/>
                </a:lnTo>
                <a:lnTo>
                  <a:pt x="598" y="1354"/>
                </a:lnTo>
                <a:lnTo>
                  <a:pt x="616" y="1344"/>
                </a:lnTo>
                <a:lnTo>
                  <a:pt x="632" y="1330"/>
                </a:lnTo>
                <a:lnTo>
                  <a:pt x="646" y="1314"/>
                </a:lnTo>
                <a:lnTo>
                  <a:pt x="656" y="1296"/>
                </a:lnTo>
                <a:lnTo>
                  <a:pt x="662" y="1276"/>
                </a:lnTo>
                <a:lnTo>
                  <a:pt x="664" y="1254"/>
                </a:lnTo>
                <a:lnTo>
                  <a:pt x="664" y="108"/>
                </a:lnTo>
                <a:lnTo>
                  <a:pt x="664" y="108"/>
                </a:lnTo>
                <a:lnTo>
                  <a:pt x="662" y="86"/>
                </a:lnTo>
                <a:lnTo>
                  <a:pt x="656" y="66"/>
                </a:lnTo>
                <a:lnTo>
                  <a:pt x="646" y="46"/>
                </a:lnTo>
                <a:lnTo>
                  <a:pt x="632" y="30"/>
                </a:lnTo>
                <a:lnTo>
                  <a:pt x="616" y="18"/>
                </a:lnTo>
                <a:lnTo>
                  <a:pt x="598" y="8"/>
                </a:lnTo>
                <a:lnTo>
                  <a:pt x="578" y="2"/>
                </a:lnTo>
                <a:lnTo>
                  <a:pt x="556" y="0"/>
                </a:lnTo>
                <a:lnTo>
                  <a:pt x="556" y="0"/>
                </a:lnTo>
                <a:close/>
                <a:moveTo>
                  <a:pt x="282" y="76"/>
                </a:moveTo>
                <a:lnTo>
                  <a:pt x="380" y="76"/>
                </a:lnTo>
                <a:lnTo>
                  <a:pt x="380" y="76"/>
                </a:lnTo>
                <a:lnTo>
                  <a:pt x="384" y="78"/>
                </a:lnTo>
                <a:lnTo>
                  <a:pt x="386" y="82"/>
                </a:lnTo>
                <a:lnTo>
                  <a:pt x="386" y="82"/>
                </a:lnTo>
                <a:lnTo>
                  <a:pt x="384" y="86"/>
                </a:lnTo>
                <a:lnTo>
                  <a:pt x="380" y="88"/>
                </a:lnTo>
                <a:lnTo>
                  <a:pt x="282" y="88"/>
                </a:lnTo>
                <a:lnTo>
                  <a:pt x="282" y="88"/>
                </a:lnTo>
                <a:lnTo>
                  <a:pt x="278" y="86"/>
                </a:lnTo>
                <a:lnTo>
                  <a:pt x="278" y="82"/>
                </a:lnTo>
                <a:lnTo>
                  <a:pt x="278" y="82"/>
                </a:lnTo>
                <a:lnTo>
                  <a:pt x="278" y="78"/>
                </a:lnTo>
                <a:lnTo>
                  <a:pt x="282" y="76"/>
                </a:lnTo>
                <a:lnTo>
                  <a:pt x="282" y="76"/>
                </a:lnTo>
                <a:close/>
                <a:moveTo>
                  <a:pt x="224" y="70"/>
                </a:moveTo>
                <a:lnTo>
                  <a:pt x="224" y="70"/>
                </a:lnTo>
                <a:lnTo>
                  <a:pt x="230" y="70"/>
                </a:lnTo>
                <a:lnTo>
                  <a:pt x="234" y="74"/>
                </a:lnTo>
                <a:lnTo>
                  <a:pt x="236" y="78"/>
                </a:lnTo>
                <a:lnTo>
                  <a:pt x="236" y="82"/>
                </a:lnTo>
                <a:lnTo>
                  <a:pt x="236" y="82"/>
                </a:lnTo>
                <a:lnTo>
                  <a:pt x="236" y="88"/>
                </a:lnTo>
                <a:lnTo>
                  <a:pt x="234" y="92"/>
                </a:lnTo>
                <a:lnTo>
                  <a:pt x="230" y="94"/>
                </a:lnTo>
                <a:lnTo>
                  <a:pt x="224" y="94"/>
                </a:lnTo>
                <a:lnTo>
                  <a:pt x="224" y="94"/>
                </a:lnTo>
                <a:lnTo>
                  <a:pt x="220" y="94"/>
                </a:lnTo>
                <a:lnTo>
                  <a:pt x="216" y="92"/>
                </a:lnTo>
                <a:lnTo>
                  <a:pt x="212" y="88"/>
                </a:lnTo>
                <a:lnTo>
                  <a:pt x="212" y="82"/>
                </a:lnTo>
                <a:lnTo>
                  <a:pt x="212" y="82"/>
                </a:lnTo>
                <a:lnTo>
                  <a:pt x="212" y="78"/>
                </a:lnTo>
                <a:lnTo>
                  <a:pt x="216" y="74"/>
                </a:lnTo>
                <a:lnTo>
                  <a:pt x="220" y="70"/>
                </a:lnTo>
                <a:lnTo>
                  <a:pt x="224" y="70"/>
                </a:lnTo>
                <a:lnTo>
                  <a:pt x="224" y="70"/>
                </a:lnTo>
                <a:close/>
                <a:moveTo>
                  <a:pt x="332" y="1318"/>
                </a:moveTo>
                <a:lnTo>
                  <a:pt x="332" y="1318"/>
                </a:lnTo>
                <a:lnTo>
                  <a:pt x="320" y="1316"/>
                </a:lnTo>
                <a:lnTo>
                  <a:pt x="310" y="1314"/>
                </a:lnTo>
                <a:lnTo>
                  <a:pt x="302" y="1308"/>
                </a:lnTo>
                <a:lnTo>
                  <a:pt x="294" y="1302"/>
                </a:lnTo>
                <a:lnTo>
                  <a:pt x="286" y="1294"/>
                </a:lnTo>
                <a:lnTo>
                  <a:pt x="282" y="1284"/>
                </a:lnTo>
                <a:lnTo>
                  <a:pt x="278" y="1274"/>
                </a:lnTo>
                <a:lnTo>
                  <a:pt x="278" y="1264"/>
                </a:lnTo>
                <a:lnTo>
                  <a:pt x="278" y="1264"/>
                </a:lnTo>
                <a:lnTo>
                  <a:pt x="278" y="1252"/>
                </a:lnTo>
                <a:lnTo>
                  <a:pt x="282" y="1242"/>
                </a:lnTo>
                <a:lnTo>
                  <a:pt x="286" y="1232"/>
                </a:lnTo>
                <a:lnTo>
                  <a:pt x="294" y="1224"/>
                </a:lnTo>
                <a:lnTo>
                  <a:pt x="302" y="1218"/>
                </a:lnTo>
                <a:lnTo>
                  <a:pt x="310" y="1214"/>
                </a:lnTo>
                <a:lnTo>
                  <a:pt x="320" y="1210"/>
                </a:lnTo>
                <a:lnTo>
                  <a:pt x="332" y="1208"/>
                </a:lnTo>
                <a:lnTo>
                  <a:pt x="332" y="1208"/>
                </a:lnTo>
                <a:lnTo>
                  <a:pt x="342" y="1210"/>
                </a:lnTo>
                <a:lnTo>
                  <a:pt x="352" y="1214"/>
                </a:lnTo>
                <a:lnTo>
                  <a:pt x="362" y="1218"/>
                </a:lnTo>
                <a:lnTo>
                  <a:pt x="370" y="1224"/>
                </a:lnTo>
                <a:lnTo>
                  <a:pt x="376" y="1232"/>
                </a:lnTo>
                <a:lnTo>
                  <a:pt x="382" y="1242"/>
                </a:lnTo>
                <a:lnTo>
                  <a:pt x="386" y="1252"/>
                </a:lnTo>
                <a:lnTo>
                  <a:pt x="386" y="1264"/>
                </a:lnTo>
                <a:lnTo>
                  <a:pt x="386" y="1264"/>
                </a:lnTo>
                <a:lnTo>
                  <a:pt x="386" y="1274"/>
                </a:lnTo>
                <a:lnTo>
                  <a:pt x="382" y="1284"/>
                </a:lnTo>
                <a:lnTo>
                  <a:pt x="376" y="1294"/>
                </a:lnTo>
                <a:lnTo>
                  <a:pt x="370" y="1302"/>
                </a:lnTo>
                <a:lnTo>
                  <a:pt x="362" y="1308"/>
                </a:lnTo>
                <a:lnTo>
                  <a:pt x="352" y="1314"/>
                </a:lnTo>
                <a:lnTo>
                  <a:pt x="342" y="1316"/>
                </a:lnTo>
                <a:lnTo>
                  <a:pt x="332" y="1318"/>
                </a:lnTo>
                <a:lnTo>
                  <a:pt x="332" y="1318"/>
                </a:lnTo>
                <a:close/>
                <a:moveTo>
                  <a:pt x="620" y="1186"/>
                </a:moveTo>
                <a:lnTo>
                  <a:pt x="44" y="1186"/>
                </a:lnTo>
                <a:lnTo>
                  <a:pt x="44" y="166"/>
                </a:lnTo>
                <a:lnTo>
                  <a:pt x="620" y="166"/>
                </a:lnTo>
                <a:lnTo>
                  <a:pt x="620" y="1186"/>
                </a:lnTo>
                <a:close/>
              </a:path>
            </a:pathLst>
          </a:custGeom>
          <a:solidFill>
            <a:srgbClr val="2D2D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3200"/>
          </a:p>
        </p:txBody>
      </p:sp>
      <p:graphicFrame>
        <p:nvGraphicFramePr>
          <p:cNvPr id="7" name="图表 6"/>
          <p:cNvGraphicFramePr/>
          <p:nvPr>
            <p:extLst>
              <p:ext uri="{D42A27DB-BD31-4B8C-83A1-F6EECF244321}">
                <p14:modId xmlns:p14="http://schemas.microsoft.com/office/powerpoint/2010/main" val="1252390194"/>
              </p:ext>
            </p:extLst>
          </p:nvPr>
        </p:nvGraphicFramePr>
        <p:xfrm>
          <a:off x="794" y="1743548"/>
          <a:ext cx="6591027" cy="4416835"/>
        </p:xfrm>
        <a:graphic>
          <a:graphicData uri="http://schemas.openxmlformats.org/drawingml/2006/chart">
            <c:chart xmlns:c="http://schemas.openxmlformats.org/drawingml/2006/chart" xmlns:r="http://schemas.openxmlformats.org/officeDocument/2006/relationships" r:id="rId2"/>
          </a:graphicData>
        </a:graphic>
      </p:graphicFrame>
      <p:sp>
        <p:nvSpPr>
          <p:cNvPr id="9" name="文本框 8"/>
          <p:cNvSpPr txBox="1"/>
          <p:nvPr/>
        </p:nvSpPr>
        <p:spPr>
          <a:xfrm>
            <a:off x="1350510" y="2582889"/>
            <a:ext cx="3960630" cy="2613023"/>
          </a:xfrm>
          <a:prstGeom prst="rect">
            <a:avLst/>
          </a:prstGeom>
          <a:noFill/>
        </p:spPr>
        <p:txBody>
          <a:bodyPr wrap="square" rtlCol="0">
            <a:spAutoFit/>
          </a:bodyPr>
          <a:lstStyle/>
          <a:p>
            <a:pPr>
              <a:lnSpc>
                <a:spcPct val="130000"/>
              </a:lnSpc>
            </a:pPr>
            <a:r>
              <a:rPr lang="zh-CN" altLang="en-US" sz="1800" b="1" dirty="0">
                <a:solidFill>
                  <a:srgbClr val="FFFFFF"/>
                </a:solidFill>
              </a:rPr>
              <a:t>       大部分现代移动设备都采用了触摸屏，而触摸屏有着自己独特的优势和局限性。我们不仅要使用触摸屏查看内容，还要与内容进行交互。这就使得设计师要考虑如何设计出符合人体工程学的手势和过渡效果，以及专门针对移动端的交互模式</a:t>
            </a:r>
            <a:r>
              <a:rPr lang="zh-CN" altLang="en-US" sz="1800" dirty="0">
                <a:solidFill>
                  <a:srgbClr val="FFFFFF"/>
                </a:solidFill>
              </a:rPr>
              <a:t>。</a:t>
            </a:r>
            <a:endParaRPr lang="en-US" altLang="zh-CN" sz="1800" dirty="0">
              <a:solidFill>
                <a:srgbClr val="FFFFFF"/>
              </a:solidFill>
            </a:endParaRPr>
          </a:p>
        </p:txBody>
      </p:sp>
      <p:graphicFrame>
        <p:nvGraphicFramePr>
          <p:cNvPr id="10" name="图表 9"/>
          <p:cNvGraphicFramePr/>
          <p:nvPr>
            <p:extLst>
              <p:ext uri="{D42A27DB-BD31-4B8C-83A1-F6EECF244321}">
                <p14:modId xmlns:p14="http://schemas.microsoft.com/office/powerpoint/2010/main" val="1295652766"/>
              </p:ext>
            </p:extLst>
          </p:nvPr>
        </p:nvGraphicFramePr>
        <p:xfrm>
          <a:off x="6144025" y="1214494"/>
          <a:ext cx="2770748" cy="2531649"/>
        </p:xfrm>
        <a:graphic>
          <a:graphicData uri="http://schemas.openxmlformats.org/drawingml/2006/chart">
            <c:chart xmlns:c="http://schemas.openxmlformats.org/drawingml/2006/chart" xmlns:r="http://schemas.openxmlformats.org/officeDocument/2006/relationships" r:id="rId3"/>
          </a:graphicData>
        </a:graphic>
      </p:graphicFrame>
      <p:sp>
        <p:nvSpPr>
          <p:cNvPr id="13" name="文本框 12"/>
          <p:cNvSpPr txBox="1"/>
          <p:nvPr/>
        </p:nvSpPr>
        <p:spPr>
          <a:xfrm>
            <a:off x="8357246" y="1678495"/>
            <a:ext cx="4134465" cy="523220"/>
          </a:xfrm>
          <a:prstGeom prst="rect">
            <a:avLst/>
          </a:prstGeom>
          <a:noFill/>
        </p:spPr>
        <p:txBody>
          <a:bodyPr wrap="none" rtlCol="0">
            <a:spAutoFit/>
          </a:bodyPr>
          <a:lstStyle/>
          <a:p>
            <a:r>
              <a:rPr lang="en-US" altLang="zh-CN" sz="2800" b="1" dirty="0"/>
              <a:t>《</a:t>
            </a:r>
            <a:r>
              <a:rPr lang="zh-CN" altLang="en-US" sz="2800" b="1" dirty="0"/>
              <a:t>在你身边，为你设计</a:t>
            </a:r>
            <a:r>
              <a:rPr lang="en-US" altLang="zh-CN" sz="2800" b="1" dirty="0"/>
              <a:t>》</a:t>
            </a:r>
            <a:endParaRPr kumimoji="1" lang="zh-CN" altLang="en-US" sz="2800" dirty="0">
              <a:solidFill>
                <a:srgbClr val="333333"/>
              </a:solidFill>
            </a:endParaRPr>
          </a:p>
        </p:txBody>
      </p:sp>
      <p:sp>
        <p:nvSpPr>
          <p:cNvPr id="15" name="文本框 14"/>
          <p:cNvSpPr txBox="1"/>
          <p:nvPr/>
        </p:nvSpPr>
        <p:spPr>
          <a:xfrm>
            <a:off x="7787742" y="5507132"/>
            <a:ext cx="3382281" cy="461665"/>
          </a:xfrm>
          <a:prstGeom prst="rect">
            <a:avLst/>
          </a:prstGeom>
          <a:noFill/>
        </p:spPr>
        <p:txBody>
          <a:bodyPr wrap="square" rtlCol="0">
            <a:spAutoFit/>
          </a:bodyPr>
          <a:lstStyle/>
          <a:p>
            <a:r>
              <a:rPr lang="en-US" altLang="zh-CN" sz="2000" b="1" dirty="0"/>
              <a:t>《</a:t>
            </a:r>
            <a:r>
              <a:rPr lang="zh-CN" altLang="en-US" b="1" dirty="0"/>
              <a:t>用户体验草图设计</a:t>
            </a:r>
            <a:r>
              <a:rPr lang="en-US" altLang="zh-CN" sz="2000" b="1" dirty="0"/>
              <a:t>》</a:t>
            </a:r>
            <a:endParaRPr kumimoji="1" lang="zh-CN" altLang="en-US" sz="2000" dirty="0">
              <a:solidFill>
                <a:srgbClr val="333333"/>
              </a:solidFill>
            </a:endParaRPr>
          </a:p>
        </p:txBody>
      </p:sp>
      <p:sp>
        <p:nvSpPr>
          <p:cNvPr id="17" name="文本框 16"/>
          <p:cNvSpPr txBox="1"/>
          <p:nvPr/>
        </p:nvSpPr>
        <p:spPr>
          <a:xfrm>
            <a:off x="5750473" y="3491977"/>
            <a:ext cx="5570756" cy="523220"/>
          </a:xfrm>
          <a:prstGeom prst="rect">
            <a:avLst/>
          </a:prstGeom>
          <a:noFill/>
        </p:spPr>
        <p:txBody>
          <a:bodyPr wrap="none" rtlCol="0">
            <a:spAutoFit/>
          </a:bodyPr>
          <a:lstStyle/>
          <a:p>
            <a:r>
              <a:rPr lang="en-US" altLang="zh-CN" sz="2800" b="1" dirty="0"/>
              <a:t>《</a:t>
            </a:r>
            <a:r>
              <a:rPr lang="zh-CN" altLang="en-US" sz="2800" b="1" dirty="0"/>
              <a:t>方寸指间：移动设计实战手册</a:t>
            </a:r>
            <a:r>
              <a:rPr lang="en-US" altLang="zh-CN" sz="2800" b="1" dirty="0"/>
              <a:t>》</a:t>
            </a:r>
            <a:endParaRPr kumimoji="1" lang="zh-CN" altLang="en-US" sz="2800" dirty="0">
              <a:solidFill>
                <a:srgbClr val="333333"/>
              </a:solidFill>
            </a:endParaRPr>
          </a:p>
        </p:txBody>
      </p:sp>
      <p:sp>
        <p:nvSpPr>
          <p:cNvPr id="19" name="矩形 18">
            <a:extLst>
              <a:ext uri="{FF2B5EF4-FFF2-40B4-BE49-F238E27FC236}">
                <a16:creationId xmlns:a16="http://schemas.microsoft.com/office/drawing/2014/main" id="{36C07E58-E097-423C-98BD-130FEC2E413A}"/>
              </a:ext>
            </a:extLst>
          </p:cNvPr>
          <p:cNvSpPr/>
          <p:nvPr/>
        </p:nvSpPr>
        <p:spPr>
          <a:xfrm>
            <a:off x="6668873" y="566372"/>
            <a:ext cx="1826141" cy="584775"/>
          </a:xfrm>
          <a:prstGeom prst="rect">
            <a:avLst/>
          </a:prstGeom>
        </p:spPr>
        <p:txBody>
          <a:bodyPr wrap="none">
            <a:spAutoFit/>
          </a:bodyPr>
          <a:lstStyle/>
          <a:p>
            <a:r>
              <a:rPr lang="zh-CN" altLang="en-US" sz="3200" b="1" dirty="0">
                <a:solidFill>
                  <a:schemeClr val="tx1">
                    <a:lumMod val="90000"/>
                    <a:lumOff val="10000"/>
                  </a:schemeClr>
                </a:solidFill>
              </a:rPr>
              <a:t>经典书籍</a:t>
            </a:r>
          </a:p>
        </p:txBody>
      </p:sp>
    </p:spTree>
    <p:extLst>
      <p:ext uri="{BB962C8B-B14F-4D97-AF65-F5344CB8AC3E}">
        <p14:creationId xmlns:p14="http://schemas.microsoft.com/office/powerpoint/2010/main" val="61749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p:cNvGraphicFramePr/>
          <p:nvPr>
            <p:extLst/>
          </p:nvPr>
        </p:nvGraphicFramePr>
        <p:xfrm>
          <a:off x="6144025" y="1214494"/>
          <a:ext cx="2770748" cy="2531649"/>
        </p:xfrm>
        <a:graphic>
          <a:graphicData uri="http://schemas.openxmlformats.org/drawingml/2006/chart">
            <c:chart xmlns:c="http://schemas.openxmlformats.org/drawingml/2006/chart" xmlns:r="http://schemas.openxmlformats.org/officeDocument/2006/relationships" r:id="rId2"/>
          </a:graphicData>
        </a:graphic>
      </p:graphicFrame>
      <p:sp>
        <p:nvSpPr>
          <p:cNvPr id="18" name="文本框 17">
            <a:extLst>
              <a:ext uri="{FF2B5EF4-FFF2-40B4-BE49-F238E27FC236}">
                <a16:creationId xmlns:a16="http://schemas.microsoft.com/office/drawing/2014/main" id="{445B5A6A-66A8-4928-9BFC-A8CCFCF19B7E}"/>
              </a:ext>
            </a:extLst>
          </p:cNvPr>
          <p:cNvSpPr txBox="1"/>
          <p:nvPr/>
        </p:nvSpPr>
        <p:spPr>
          <a:xfrm>
            <a:off x="501362" y="233760"/>
            <a:ext cx="10791478" cy="769441"/>
          </a:xfrm>
          <a:prstGeom prst="rect">
            <a:avLst/>
          </a:prstGeom>
          <a:solidFill>
            <a:schemeClr val="accent3"/>
          </a:solidFill>
        </p:spPr>
        <p:txBody>
          <a:bodyPr wrap="square" rtlCol="0">
            <a:spAutoFit/>
          </a:bodyPr>
          <a:lstStyle/>
          <a:p>
            <a:r>
              <a:rPr lang="zh-CN" altLang="en-US" sz="4400" b="1" dirty="0"/>
              <a:t>经典书籍介绍</a:t>
            </a:r>
          </a:p>
        </p:txBody>
      </p:sp>
      <p:sp>
        <p:nvSpPr>
          <p:cNvPr id="16" name="矩形 15">
            <a:extLst>
              <a:ext uri="{FF2B5EF4-FFF2-40B4-BE49-F238E27FC236}">
                <a16:creationId xmlns:a16="http://schemas.microsoft.com/office/drawing/2014/main" id="{ED755AFB-F1DF-4007-A6F2-3DF015337625}"/>
              </a:ext>
            </a:extLst>
          </p:cNvPr>
          <p:cNvSpPr/>
          <p:nvPr/>
        </p:nvSpPr>
        <p:spPr>
          <a:xfrm>
            <a:off x="501362" y="3190719"/>
            <a:ext cx="9723146" cy="2554545"/>
          </a:xfrm>
          <a:prstGeom prst="rect">
            <a:avLst/>
          </a:prstGeom>
        </p:spPr>
        <p:txBody>
          <a:bodyPr wrap="square">
            <a:spAutoFit/>
          </a:bodyPr>
          <a:lstStyle/>
          <a:p>
            <a:r>
              <a:rPr lang="zh-CN" altLang="en-US" sz="3200" b="1" dirty="0"/>
              <a:t>这是一本由淘宝团队</a:t>
            </a:r>
            <a:r>
              <a:rPr lang="en-US" altLang="zh-CN" sz="3200" b="1" dirty="0"/>
              <a:t>                                                                       </a:t>
            </a:r>
          </a:p>
          <a:p>
            <a:r>
              <a:rPr lang="zh-CN" altLang="en-US" sz="3200" b="1" dirty="0"/>
              <a:t>无线工坊写的一本关于</a:t>
            </a:r>
            <a:endParaRPr lang="en-US" altLang="zh-CN" sz="3200" b="1" dirty="0"/>
          </a:p>
          <a:p>
            <a:r>
              <a:rPr lang="zh-CN" altLang="en-US" sz="3200" b="1" dirty="0"/>
              <a:t>移动 产品设计的小册子 </a:t>
            </a:r>
            <a:endParaRPr lang="en-US" altLang="zh-CN" sz="3200" b="1" dirty="0"/>
          </a:p>
          <a:p>
            <a:r>
              <a:rPr lang="zh-CN" altLang="en-US" sz="3200" b="1" dirty="0"/>
              <a:t>，全书共有</a:t>
            </a:r>
            <a:r>
              <a:rPr lang="en-US" altLang="zh-CN" sz="3200" b="1" dirty="0"/>
              <a:t>7</a:t>
            </a:r>
            <a:r>
              <a:rPr lang="zh-CN" altLang="en-US" sz="3200" b="1" dirty="0"/>
              <a:t>章，包括设计流程，设计原则，平台规范，导航设计，细节设计，适配方案，移动特征。</a:t>
            </a:r>
            <a:endParaRPr lang="en-US" altLang="zh-CN" sz="3200" b="1" dirty="0"/>
          </a:p>
        </p:txBody>
      </p:sp>
      <p:pic>
        <p:nvPicPr>
          <p:cNvPr id="3" name="图片 2">
            <a:extLst>
              <a:ext uri="{FF2B5EF4-FFF2-40B4-BE49-F238E27FC236}">
                <a16:creationId xmlns:a16="http://schemas.microsoft.com/office/drawing/2014/main" id="{95A35E1D-0F13-407E-A109-6B26750C8D3C}"/>
              </a:ext>
            </a:extLst>
          </p:cNvPr>
          <p:cNvPicPr>
            <a:picLocks noChangeAspect="1"/>
          </p:cNvPicPr>
          <p:nvPr/>
        </p:nvPicPr>
        <p:blipFill>
          <a:blip r:embed="rId3"/>
          <a:stretch>
            <a:fillRect/>
          </a:stretch>
        </p:blipFill>
        <p:spPr>
          <a:xfrm>
            <a:off x="5710687" y="1314451"/>
            <a:ext cx="5582153" cy="3123876"/>
          </a:xfrm>
          <a:prstGeom prst="rect">
            <a:avLst/>
          </a:prstGeom>
        </p:spPr>
      </p:pic>
    </p:spTree>
    <p:extLst>
      <p:ext uri="{BB962C8B-B14F-4D97-AF65-F5344CB8AC3E}">
        <p14:creationId xmlns:p14="http://schemas.microsoft.com/office/powerpoint/2010/main" val="303893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p:cNvGraphicFramePr/>
          <p:nvPr>
            <p:extLst/>
          </p:nvPr>
        </p:nvGraphicFramePr>
        <p:xfrm>
          <a:off x="6144025" y="1214494"/>
          <a:ext cx="2770748" cy="2531649"/>
        </p:xfrm>
        <a:graphic>
          <a:graphicData uri="http://schemas.openxmlformats.org/drawingml/2006/chart">
            <c:chart xmlns:c="http://schemas.openxmlformats.org/drawingml/2006/chart" xmlns:r="http://schemas.openxmlformats.org/officeDocument/2006/relationships" r:id="rId2"/>
          </a:graphicData>
        </a:graphic>
      </p:graphicFrame>
      <p:sp>
        <p:nvSpPr>
          <p:cNvPr id="18" name="文本框 17">
            <a:extLst>
              <a:ext uri="{FF2B5EF4-FFF2-40B4-BE49-F238E27FC236}">
                <a16:creationId xmlns:a16="http://schemas.microsoft.com/office/drawing/2014/main" id="{445B5A6A-66A8-4928-9BFC-A8CCFCF19B7E}"/>
              </a:ext>
            </a:extLst>
          </p:cNvPr>
          <p:cNvSpPr txBox="1"/>
          <p:nvPr/>
        </p:nvSpPr>
        <p:spPr>
          <a:xfrm>
            <a:off x="501362" y="233760"/>
            <a:ext cx="10791478" cy="1446550"/>
          </a:xfrm>
          <a:prstGeom prst="rect">
            <a:avLst/>
          </a:prstGeom>
          <a:solidFill>
            <a:schemeClr val="accent3"/>
          </a:solidFill>
        </p:spPr>
        <p:txBody>
          <a:bodyPr wrap="square" rtlCol="0">
            <a:spAutoFit/>
          </a:bodyPr>
          <a:lstStyle/>
          <a:p>
            <a:r>
              <a:rPr lang="en-US" altLang="zh-CN" sz="4400" b="1" dirty="0"/>
              <a:t>2.1</a:t>
            </a:r>
            <a:r>
              <a:rPr lang="zh-CN" altLang="en-US" sz="4400" b="1" dirty="0"/>
              <a:t>设计</a:t>
            </a:r>
            <a:r>
              <a:rPr lang="en-US" altLang="zh-CN" sz="4400" b="1" dirty="0"/>
              <a:t>6</a:t>
            </a:r>
            <a:r>
              <a:rPr lang="zh-CN" altLang="en-US" sz="4400" b="1" dirty="0"/>
              <a:t>原则：简洁、高效、一致性、反馈、情感化、移动化。</a:t>
            </a:r>
          </a:p>
        </p:txBody>
      </p:sp>
      <p:sp>
        <p:nvSpPr>
          <p:cNvPr id="24" name="矩形 23">
            <a:extLst>
              <a:ext uri="{FF2B5EF4-FFF2-40B4-BE49-F238E27FC236}">
                <a16:creationId xmlns:a16="http://schemas.microsoft.com/office/drawing/2014/main" id="{2D3C366C-EE43-4AB4-B617-E3B34B83466C}"/>
              </a:ext>
            </a:extLst>
          </p:cNvPr>
          <p:cNvSpPr/>
          <p:nvPr/>
        </p:nvSpPr>
        <p:spPr>
          <a:xfrm>
            <a:off x="501362" y="1786762"/>
            <a:ext cx="10791479" cy="4154984"/>
          </a:xfrm>
          <a:prstGeom prst="rect">
            <a:avLst/>
          </a:prstGeom>
        </p:spPr>
        <p:txBody>
          <a:bodyPr wrap="square">
            <a:spAutoFit/>
          </a:bodyPr>
          <a:lstStyle/>
          <a:p>
            <a:r>
              <a:rPr lang="zh-CN" altLang="en-US" b="1" dirty="0"/>
              <a:t>简洁：突出重点，在小屏幕上聚焦内容，删除、隐藏、转移。</a:t>
            </a:r>
          </a:p>
          <a:p>
            <a:endParaRPr lang="zh-CN" altLang="en-US" b="1" dirty="0"/>
          </a:p>
          <a:p>
            <a:r>
              <a:rPr lang="zh-CN" altLang="en-US" b="1" dirty="0"/>
              <a:t>高效：避免键盘输入，有效触动，减少跳转，任务连续性。</a:t>
            </a:r>
          </a:p>
          <a:p>
            <a:r>
              <a:rPr lang="zh-CN" altLang="en-US" b="1" dirty="0"/>
              <a:t>一致性：降低认知成本，设计的一致性（结构布局，模块化内容，文案，交互性为，视觉风格），平台的一致性，跨平台的一致性规范。</a:t>
            </a:r>
          </a:p>
          <a:p>
            <a:endParaRPr lang="zh-CN" altLang="en-US" b="1" dirty="0"/>
          </a:p>
          <a:p>
            <a:r>
              <a:rPr lang="zh-CN" altLang="en-US" b="1" dirty="0"/>
              <a:t>反馈：让用户知道自己的行为正在被后台程序响应和处理</a:t>
            </a:r>
          </a:p>
          <a:p>
            <a:endParaRPr lang="zh-CN" altLang="en-US" b="1" dirty="0"/>
          </a:p>
          <a:p>
            <a:r>
              <a:rPr lang="zh-CN" altLang="en-US" b="1" dirty="0"/>
              <a:t>情感化：视觉愉悦，幽默，惊喜互动效果，贴心智能关怀，个性化独特气质。</a:t>
            </a:r>
          </a:p>
          <a:p>
            <a:endParaRPr lang="zh-CN" altLang="en-US" b="1" dirty="0"/>
          </a:p>
          <a:p>
            <a:r>
              <a:rPr lang="zh-CN" altLang="en-US" b="1" dirty="0"/>
              <a:t>移动化：跳出</a:t>
            </a:r>
            <a:r>
              <a:rPr lang="en-US" altLang="zh-CN" b="1" dirty="0"/>
              <a:t>PC</a:t>
            </a:r>
            <a:r>
              <a:rPr lang="zh-CN" altLang="en-US" b="1" dirty="0"/>
              <a:t>的思维逻辑</a:t>
            </a:r>
          </a:p>
        </p:txBody>
      </p:sp>
    </p:spTree>
    <p:extLst>
      <p:ext uri="{BB962C8B-B14F-4D97-AF65-F5344CB8AC3E}">
        <p14:creationId xmlns:p14="http://schemas.microsoft.com/office/powerpoint/2010/main" val="37525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728089" y="3139191"/>
            <a:ext cx="2406701" cy="2671748"/>
          </a:xfrm>
          <a:prstGeom prst="roundRect">
            <a:avLst>
              <a:gd name="adj" fmla="val 4853"/>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nvGrpSpPr>
          <p:cNvPr id="2" name="组合 1"/>
          <p:cNvGrpSpPr/>
          <p:nvPr/>
        </p:nvGrpSpPr>
        <p:grpSpPr>
          <a:xfrm>
            <a:off x="1084822" y="2110459"/>
            <a:ext cx="1693235" cy="1693235"/>
            <a:chOff x="813021" y="1582844"/>
            <a:chExt cx="1269926" cy="1269926"/>
          </a:xfrm>
        </p:grpSpPr>
        <p:sp>
          <p:nvSpPr>
            <p:cNvPr id="6" name="椭圆 5"/>
            <p:cNvSpPr/>
            <p:nvPr/>
          </p:nvSpPr>
          <p:spPr>
            <a:xfrm>
              <a:off x="813021" y="1582844"/>
              <a:ext cx="1269926" cy="1269926"/>
            </a:xfrm>
            <a:prstGeom prst="ellipse">
              <a:avLst/>
            </a:prstGeom>
            <a:solidFill>
              <a:srgbClr val="1187B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7" name="文本框 6"/>
            <p:cNvSpPr txBox="1"/>
            <p:nvPr/>
          </p:nvSpPr>
          <p:spPr>
            <a:xfrm>
              <a:off x="1043795" y="1930373"/>
              <a:ext cx="784109" cy="438581"/>
            </a:xfrm>
            <a:prstGeom prst="rect">
              <a:avLst/>
            </a:prstGeom>
            <a:noFill/>
          </p:spPr>
          <p:txBody>
            <a:bodyPr wrap="none" rtlCol="0">
              <a:spAutoFit/>
            </a:bodyPr>
            <a:lstStyle/>
            <a:p>
              <a:pPr algn="ctr"/>
              <a:r>
                <a:rPr kumimoji="1" lang="en-US" altLang="zh-CN" sz="3200" b="1" dirty="0">
                  <a:solidFill>
                    <a:schemeClr val="bg1"/>
                  </a:solidFill>
                </a:rPr>
                <a:t>ONE</a:t>
              </a:r>
            </a:p>
          </p:txBody>
        </p:sp>
      </p:grpSp>
      <p:sp>
        <p:nvSpPr>
          <p:cNvPr id="8" name="文本框 7"/>
          <p:cNvSpPr txBox="1"/>
          <p:nvPr/>
        </p:nvSpPr>
        <p:spPr>
          <a:xfrm>
            <a:off x="756453" y="3912061"/>
            <a:ext cx="2350940" cy="572529"/>
          </a:xfrm>
          <a:prstGeom prst="rect">
            <a:avLst/>
          </a:prstGeom>
          <a:noFill/>
        </p:spPr>
        <p:txBody>
          <a:bodyPr wrap="square" rtlCol="0">
            <a:spAutoFit/>
          </a:bodyPr>
          <a:lstStyle/>
          <a:p>
            <a:pPr algn="ctr">
              <a:lnSpc>
                <a:spcPct val="130000"/>
              </a:lnSpc>
            </a:pPr>
            <a:r>
              <a:rPr kumimoji="1" lang="en-US" altLang="zh-CN" sz="2667" b="1" dirty="0">
                <a:solidFill>
                  <a:srgbClr val="333333"/>
                </a:solidFill>
              </a:rPr>
              <a:t>Web</a:t>
            </a:r>
            <a:r>
              <a:rPr kumimoji="1" lang="zh-CN" altLang="en-US" sz="2667" b="1" dirty="0">
                <a:solidFill>
                  <a:srgbClr val="333333"/>
                </a:solidFill>
              </a:rPr>
              <a:t>设计思想</a:t>
            </a:r>
          </a:p>
        </p:txBody>
      </p:sp>
      <p:sp>
        <p:nvSpPr>
          <p:cNvPr id="10" name="圆角矩形 9"/>
          <p:cNvSpPr/>
          <p:nvPr/>
        </p:nvSpPr>
        <p:spPr>
          <a:xfrm>
            <a:off x="3597241" y="3139191"/>
            <a:ext cx="2406701" cy="2671748"/>
          </a:xfrm>
          <a:prstGeom prst="roundRect">
            <a:avLst>
              <a:gd name="adj" fmla="val 4853"/>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nvGrpSpPr>
          <p:cNvPr id="3" name="组合 2"/>
          <p:cNvGrpSpPr/>
          <p:nvPr/>
        </p:nvGrpSpPr>
        <p:grpSpPr>
          <a:xfrm>
            <a:off x="3953974" y="2110459"/>
            <a:ext cx="1693235" cy="1693235"/>
            <a:chOff x="2964885" y="1582844"/>
            <a:chExt cx="1269926" cy="1269926"/>
          </a:xfrm>
        </p:grpSpPr>
        <p:sp>
          <p:nvSpPr>
            <p:cNvPr id="11" name="椭圆 10"/>
            <p:cNvSpPr/>
            <p:nvPr/>
          </p:nvSpPr>
          <p:spPr>
            <a:xfrm>
              <a:off x="2964885" y="1582844"/>
              <a:ext cx="1269926" cy="1269926"/>
            </a:xfrm>
            <a:prstGeom prst="ellipse">
              <a:avLst/>
            </a:prstGeom>
            <a:solidFill>
              <a:srgbClr val="1187B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文本框 11"/>
            <p:cNvSpPr txBox="1"/>
            <p:nvPr/>
          </p:nvSpPr>
          <p:spPr>
            <a:xfrm>
              <a:off x="3186041" y="1930373"/>
              <a:ext cx="803344" cy="438581"/>
            </a:xfrm>
            <a:prstGeom prst="rect">
              <a:avLst/>
            </a:prstGeom>
            <a:noFill/>
          </p:spPr>
          <p:txBody>
            <a:bodyPr wrap="none" rtlCol="0">
              <a:spAutoFit/>
            </a:bodyPr>
            <a:lstStyle/>
            <a:p>
              <a:pPr algn="ctr"/>
              <a:r>
                <a:rPr kumimoji="1" lang="en-US" altLang="zh-CN" sz="3200" b="1" dirty="0">
                  <a:solidFill>
                    <a:schemeClr val="bg1"/>
                  </a:solidFill>
                </a:rPr>
                <a:t>TWO</a:t>
              </a:r>
            </a:p>
          </p:txBody>
        </p:sp>
      </p:grpSp>
      <p:sp>
        <p:nvSpPr>
          <p:cNvPr id="13" name="文本框 12"/>
          <p:cNvSpPr txBox="1"/>
          <p:nvPr/>
        </p:nvSpPr>
        <p:spPr>
          <a:xfrm>
            <a:off x="770152" y="4475065"/>
            <a:ext cx="2350940" cy="625877"/>
          </a:xfrm>
          <a:prstGeom prst="rect">
            <a:avLst/>
          </a:prstGeom>
          <a:noFill/>
        </p:spPr>
        <p:txBody>
          <a:bodyPr wrap="square" rtlCol="0">
            <a:spAutoFit/>
          </a:bodyPr>
          <a:lstStyle/>
          <a:p>
            <a:pPr lvl="0" algn="ctr">
              <a:lnSpc>
                <a:spcPct val="130000"/>
              </a:lnSpc>
            </a:pPr>
            <a:r>
              <a:rPr kumimoji="1" lang="zh-CN" altLang="en-US" sz="2667" b="1" dirty="0">
                <a:solidFill>
                  <a:srgbClr val="333333"/>
                </a:solidFill>
              </a:rPr>
              <a:t>与设计实例</a:t>
            </a:r>
          </a:p>
        </p:txBody>
      </p:sp>
      <p:sp>
        <p:nvSpPr>
          <p:cNvPr id="15" name="圆角矩形 14"/>
          <p:cNvSpPr/>
          <p:nvPr/>
        </p:nvSpPr>
        <p:spPr>
          <a:xfrm>
            <a:off x="6466393" y="3139191"/>
            <a:ext cx="2631886" cy="2671748"/>
          </a:xfrm>
          <a:prstGeom prst="roundRect">
            <a:avLst>
              <a:gd name="adj" fmla="val 4853"/>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grpSp>
        <p:nvGrpSpPr>
          <p:cNvPr id="9" name="组合 8"/>
          <p:cNvGrpSpPr/>
          <p:nvPr/>
        </p:nvGrpSpPr>
        <p:grpSpPr>
          <a:xfrm>
            <a:off x="6935719" y="2110458"/>
            <a:ext cx="1693234" cy="1693235"/>
            <a:chOff x="5116749" y="1582844"/>
            <a:chExt cx="1269926" cy="1269926"/>
          </a:xfrm>
        </p:grpSpPr>
        <p:sp>
          <p:nvSpPr>
            <p:cNvPr id="16" name="椭圆 15"/>
            <p:cNvSpPr/>
            <p:nvPr/>
          </p:nvSpPr>
          <p:spPr>
            <a:xfrm>
              <a:off x="5116749" y="1582844"/>
              <a:ext cx="1269926" cy="1269926"/>
            </a:xfrm>
            <a:prstGeom prst="ellipse">
              <a:avLst/>
            </a:prstGeom>
            <a:solidFill>
              <a:srgbClr val="1187B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7" name="文本框 16"/>
            <p:cNvSpPr txBox="1"/>
            <p:nvPr/>
          </p:nvSpPr>
          <p:spPr>
            <a:xfrm>
              <a:off x="5251344" y="1930373"/>
              <a:ext cx="976469" cy="438581"/>
            </a:xfrm>
            <a:prstGeom prst="rect">
              <a:avLst/>
            </a:prstGeom>
            <a:noFill/>
          </p:spPr>
          <p:txBody>
            <a:bodyPr wrap="none" rtlCol="0">
              <a:spAutoFit/>
            </a:bodyPr>
            <a:lstStyle/>
            <a:p>
              <a:pPr algn="ctr"/>
              <a:r>
                <a:rPr kumimoji="1" lang="en-US" altLang="zh-CN" sz="3200" b="1" dirty="0">
                  <a:solidFill>
                    <a:schemeClr val="bg1"/>
                  </a:solidFill>
                </a:rPr>
                <a:t>THREE</a:t>
              </a:r>
            </a:p>
          </p:txBody>
        </p:sp>
      </p:grpSp>
      <p:sp>
        <p:nvSpPr>
          <p:cNvPr id="18" name="文本框 17"/>
          <p:cNvSpPr txBox="1"/>
          <p:nvPr/>
        </p:nvSpPr>
        <p:spPr>
          <a:xfrm>
            <a:off x="3498829" y="3849188"/>
            <a:ext cx="2603523" cy="625877"/>
          </a:xfrm>
          <a:prstGeom prst="rect">
            <a:avLst/>
          </a:prstGeom>
          <a:noFill/>
        </p:spPr>
        <p:txBody>
          <a:bodyPr wrap="square" rtlCol="0">
            <a:spAutoFit/>
          </a:bodyPr>
          <a:lstStyle/>
          <a:p>
            <a:pPr lvl="0" algn="ctr">
              <a:lnSpc>
                <a:spcPct val="130000"/>
              </a:lnSpc>
            </a:pPr>
            <a:r>
              <a:rPr kumimoji="1" lang="zh-CN" altLang="en-US" sz="2667" b="1" dirty="0">
                <a:solidFill>
                  <a:srgbClr val="333333"/>
                </a:solidFill>
              </a:rPr>
              <a:t>移动端设计思想</a:t>
            </a:r>
          </a:p>
        </p:txBody>
      </p:sp>
      <p:sp>
        <p:nvSpPr>
          <p:cNvPr id="20" name="圆角矩形 19"/>
          <p:cNvSpPr/>
          <p:nvPr/>
        </p:nvSpPr>
        <p:spPr>
          <a:xfrm>
            <a:off x="9335544" y="3139191"/>
            <a:ext cx="2620236" cy="2671748"/>
          </a:xfrm>
          <a:prstGeom prst="roundRect">
            <a:avLst>
              <a:gd name="adj" fmla="val 4853"/>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nvGrpSpPr>
          <p:cNvPr id="14" name="组合 13"/>
          <p:cNvGrpSpPr/>
          <p:nvPr/>
        </p:nvGrpSpPr>
        <p:grpSpPr>
          <a:xfrm>
            <a:off x="9799044" y="2110457"/>
            <a:ext cx="1693235" cy="1693235"/>
            <a:chOff x="7268612" y="1582844"/>
            <a:chExt cx="1269926" cy="1269926"/>
          </a:xfrm>
        </p:grpSpPr>
        <p:sp>
          <p:nvSpPr>
            <p:cNvPr id="21" name="椭圆 20"/>
            <p:cNvSpPr/>
            <p:nvPr/>
          </p:nvSpPr>
          <p:spPr>
            <a:xfrm>
              <a:off x="7268612" y="1582844"/>
              <a:ext cx="1269926" cy="1269926"/>
            </a:xfrm>
            <a:prstGeom prst="ellipse">
              <a:avLst/>
            </a:prstGeom>
            <a:solidFill>
              <a:srgbClr val="1187B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2" name="文本框 21"/>
            <p:cNvSpPr txBox="1"/>
            <p:nvPr/>
          </p:nvSpPr>
          <p:spPr>
            <a:xfrm>
              <a:off x="7430857" y="1930373"/>
              <a:ext cx="921166" cy="438581"/>
            </a:xfrm>
            <a:prstGeom prst="rect">
              <a:avLst/>
            </a:prstGeom>
            <a:noFill/>
          </p:spPr>
          <p:txBody>
            <a:bodyPr wrap="none" rtlCol="0">
              <a:spAutoFit/>
            </a:bodyPr>
            <a:lstStyle/>
            <a:p>
              <a:pPr algn="ctr"/>
              <a:r>
                <a:rPr kumimoji="1" lang="en-US" altLang="zh-CN" sz="3200" b="1" dirty="0">
                  <a:solidFill>
                    <a:schemeClr val="bg1"/>
                  </a:solidFill>
                </a:rPr>
                <a:t>FOUR</a:t>
              </a:r>
            </a:p>
          </p:txBody>
        </p:sp>
      </p:grpSp>
      <p:sp>
        <p:nvSpPr>
          <p:cNvPr id="23" name="文本框 22"/>
          <p:cNvSpPr txBox="1"/>
          <p:nvPr/>
        </p:nvSpPr>
        <p:spPr>
          <a:xfrm>
            <a:off x="3569844" y="4475064"/>
            <a:ext cx="2591872" cy="625877"/>
          </a:xfrm>
          <a:prstGeom prst="rect">
            <a:avLst/>
          </a:prstGeom>
          <a:noFill/>
        </p:spPr>
        <p:txBody>
          <a:bodyPr wrap="square" rtlCol="0">
            <a:spAutoFit/>
          </a:bodyPr>
          <a:lstStyle/>
          <a:p>
            <a:pPr lvl="0" algn="ctr">
              <a:lnSpc>
                <a:spcPct val="130000"/>
              </a:lnSpc>
            </a:pPr>
            <a:r>
              <a:rPr kumimoji="1" lang="zh-CN" altLang="en-US" sz="2667" b="1" dirty="0">
                <a:solidFill>
                  <a:srgbClr val="333333"/>
                </a:solidFill>
              </a:rPr>
              <a:t>与设计实例</a:t>
            </a:r>
          </a:p>
        </p:txBody>
      </p:sp>
      <p:grpSp>
        <p:nvGrpSpPr>
          <p:cNvPr id="4" name="组合 3"/>
          <p:cNvGrpSpPr/>
          <p:nvPr/>
        </p:nvGrpSpPr>
        <p:grpSpPr>
          <a:xfrm>
            <a:off x="4320828" y="-1775967"/>
            <a:ext cx="3551933" cy="3551933"/>
            <a:chOff x="3240025" y="-1331975"/>
            <a:chExt cx="2663950" cy="2663950"/>
          </a:xfrm>
        </p:grpSpPr>
        <p:sp>
          <p:nvSpPr>
            <p:cNvPr id="26" name="椭圆 25"/>
            <p:cNvSpPr/>
            <p:nvPr/>
          </p:nvSpPr>
          <p:spPr>
            <a:xfrm>
              <a:off x="3240025" y="-1331975"/>
              <a:ext cx="2663950" cy="2663950"/>
            </a:xfrm>
            <a:prstGeom prst="ellipse">
              <a:avLst/>
            </a:prstGeom>
            <a:solidFill>
              <a:srgbClr val="E65B4F"/>
            </a:solidFill>
            <a:ln>
              <a:noFill/>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4" name="文本框 23"/>
            <p:cNvSpPr txBox="1"/>
            <p:nvPr/>
          </p:nvSpPr>
          <p:spPr>
            <a:xfrm>
              <a:off x="4143279" y="162011"/>
              <a:ext cx="857447" cy="500090"/>
            </a:xfrm>
            <a:prstGeom prst="rect">
              <a:avLst/>
            </a:prstGeom>
            <a:noFill/>
          </p:spPr>
          <p:txBody>
            <a:bodyPr wrap="none" rtlCol="0">
              <a:spAutoFit/>
            </a:bodyPr>
            <a:lstStyle/>
            <a:p>
              <a:pPr algn="ctr"/>
              <a:r>
                <a:rPr kumimoji="1" lang="zh-CN" altLang="en-US" sz="3733" b="1" dirty="0">
                  <a:solidFill>
                    <a:schemeClr val="bg1"/>
                  </a:solidFill>
                </a:rPr>
                <a:t>目录</a:t>
              </a:r>
            </a:p>
          </p:txBody>
        </p:sp>
      </p:grpSp>
      <p:sp>
        <p:nvSpPr>
          <p:cNvPr id="25" name="文本框 24">
            <a:extLst>
              <a:ext uri="{FF2B5EF4-FFF2-40B4-BE49-F238E27FC236}">
                <a16:creationId xmlns:a16="http://schemas.microsoft.com/office/drawing/2014/main" id="{4A1E7228-6E46-4E85-BC58-F72366B837ED}"/>
              </a:ext>
            </a:extLst>
          </p:cNvPr>
          <p:cNvSpPr txBox="1"/>
          <p:nvPr/>
        </p:nvSpPr>
        <p:spPr>
          <a:xfrm>
            <a:off x="6486400" y="4185737"/>
            <a:ext cx="2591872" cy="567078"/>
          </a:xfrm>
          <a:prstGeom prst="rect">
            <a:avLst/>
          </a:prstGeom>
          <a:noFill/>
        </p:spPr>
        <p:txBody>
          <a:bodyPr wrap="square" rtlCol="0">
            <a:spAutoFit/>
          </a:bodyPr>
          <a:lstStyle/>
          <a:p>
            <a:pPr lvl="0" algn="ctr">
              <a:lnSpc>
                <a:spcPct val="130000"/>
              </a:lnSpc>
            </a:pPr>
            <a:r>
              <a:rPr kumimoji="1" lang="zh-CN" altLang="en-US" sz="2667" b="1" dirty="0">
                <a:solidFill>
                  <a:srgbClr val="333333"/>
                </a:solidFill>
              </a:rPr>
              <a:t>提问</a:t>
            </a:r>
          </a:p>
        </p:txBody>
      </p:sp>
      <p:sp>
        <p:nvSpPr>
          <p:cNvPr id="27" name="文本框 26">
            <a:extLst>
              <a:ext uri="{FF2B5EF4-FFF2-40B4-BE49-F238E27FC236}">
                <a16:creationId xmlns:a16="http://schemas.microsoft.com/office/drawing/2014/main" id="{C7719B84-BC65-4DAF-B7C5-0699B9A4F8E3}"/>
              </a:ext>
            </a:extLst>
          </p:cNvPr>
          <p:cNvSpPr txBox="1"/>
          <p:nvPr/>
        </p:nvSpPr>
        <p:spPr>
          <a:xfrm>
            <a:off x="9333546" y="4153304"/>
            <a:ext cx="2591872" cy="625877"/>
          </a:xfrm>
          <a:prstGeom prst="rect">
            <a:avLst/>
          </a:prstGeom>
          <a:noFill/>
        </p:spPr>
        <p:txBody>
          <a:bodyPr wrap="square" rtlCol="0">
            <a:spAutoFit/>
          </a:bodyPr>
          <a:lstStyle/>
          <a:p>
            <a:pPr lvl="0" algn="ctr">
              <a:lnSpc>
                <a:spcPct val="130000"/>
              </a:lnSpc>
            </a:pPr>
            <a:r>
              <a:rPr kumimoji="1" lang="zh-CN" altLang="en-US" sz="2667" b="1" dirty="0">
                <a:solidFill>
                  <a:srgbClr val="333333"/>
                </a:solidFill>
              </a:rPr>
              <a:t>参考资料与分工</a:t>
            </a:r>
          </a:p>
        </p:txBody>
      </p:sp>
    </p:spTree>
    <p:extLst>
      <p:ext uri="{BB962C8B-B14F-4D97-AF65-F5344CB8AC3E}">
        <p14:creationId xmlns:p14="http://schemas.microsoft.com/office/powerpoint/2010/main" val="1817771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p:cNvGraphicFramePr/>
          <p:nvPr>
            <p:extLst/>
          </p:nvPr>
        </p:nvGraphicFramePr>
        <p:xfrm>
          <a:off x="6144025" y="1214494"/>
          <a:ext cx="2770748" cy="2531649"/>
        </p:xfrm>
        <a:graphic>
          <a:graphicData uri="http://schemas.openxmlformats.org/drawingml/2006/chart">
            <c:chart xmlns:c="http://schemas.openxmlformats.org/drawingml/2006/chart" xmlns:r="http://schemas.openxmlformats.org/officeDocument/2006/relationships" r:id="rId2"/>
          </a:graphicData>
        </a:graphic>
      </p:graphicFrame>
      <p:sp>
        <p:nvSpPr>
          <p:cNvPr id="18" name="文本框 17">
            <a:extLst>
              <a:ext uri="{FF2B5EF4-FFF2-40B4-BE49-F238E27FC236}">
                <a16:creationId xmlns:a16="http://schemas.microsoft.com/office/drawing/2014/main" id="{445B5A6A-66A8-4928-9BFC-A8CCFCF19B7E}"/>
              </a:ext>
            </a:extLst>
          </p:cNvPr>
          <p:cNvSpPr txBox="1"/>
          <p:nvPr/>
        </p:nvSpPr>
        <p:spPr>
          <a:xfrm>
            <a:off x="501362" y="233760"/>
            <a:ext cx="10791478" cy="1446550"/>
          </a:xfrm>
          <a:prstGeom prst="rect">
            <a:avLst/>
          </a:prstGeom>
          <a:solidFill>
            <a:schemeClr val="accent3"/>
          </a:solidFill>
        </p:spPr>
        <p:txBody>
          <a:bodyPr wrap="square" rtlCol="0">
            <a:spAutoFit/>
          </a:bodyPr>
          <a:lstStyle/>
          <a:p>
            <a:r>
              <a:rPr lang="en-US" altLang="zh-CN" sz="4400" b="1" dirty="0"/>
              <a:t>2.1</a:t>
            </a:r>
            <a:r>
              <a:rPr lang="zh-CN" altLang="en-US" sz="4400" b="1" dirty="0"/>
              <a:t>设计</a:t>
            </a:r>
            <a:r>
              <a:rPr lang="en-US" altLang="zh-CN" sz="4400" b="1" dirty="0"/>
              <a:t>6</a:t>
            </a:r>
            <a:r>
              <a:rPr lang="zh-CN" altLang="en-US" sz="4400" b="1" dirty="0"/>
              <a:t>原则：简洁、高效、一致性、反馈、情感化、移动化。</a:t>
            </a:r>
          </a:p>
        </p:txBody>
      </p:sp>
      <p:sp>
        <p:nvSpPr>
          <p:cNvPr id="24" name="矩形 23">
            <a:extLst>
              <a:ext uri="{FF2B5EF4-FFF2-40B4-BE49-F238E27FC236}">
                <a16:creationId xmlns:a16="http://schemas.microsoft.com/office/drawing/2014/main" id="{2D3C366C-EE43-4AB4-B617-E3B34B83466C}"/>
              </a:ext>
            </a:extLst>
          </p:cNvPr>
          <p:cNvSpPr/>
          <p:nvPr/>
        </p:nvSpPr>
        <p:spPr>
          <a:xfrm>
            <a:off x="501362" y="1786762"/>
            <a:ext cx="10791479" cy="4154984"/>
          </a:xfrm>
          <a:prstGeom prst="rect">
            <a:avLst/>
          </a:prstGeom>
        </p:spPr>
        <p:txBody>
          <a:bodyPr wrap="square">
            <a:spAutoFit/>
          </a:bodyPr>
          <a:lstStyle/>
          <a:p>
            <a:r>
              <a:rPr lang="zh-CN" altLang="en-US" b="1" dirty="0"/>
              <a:t>简洁：突出重点，在小屏幕上聚焦内容，删除、隐藏、转移。</a:t>
            </a:r>
          </a:p>
          <a:p>
            <a:endParaRPr lang="zh-CN" altLang="en-US" b="1" dirty="0"/>
          </a:p>
          <a:p>
            <a:r>
              <a:rPr lang="zh-CN" altLang="en-US" b="1" dirty="0"/>
              <a:t>高效：避免键盘输入，有效触动，减少跳转，任务连续性。</a:t>
            </a:r>
          </a:p>
          <a:p>
            <a:r>
              <a:rPr lang="zh-CN" altLang="en-US" b="1" dirty="0"/>
              <a:t>一致性：降低认知成本，设计的一致性（结构布局，模块化内容，文案，交互性为，视觉风格），平台的一致性，跨平台的一致性规范。</a:t>
            </a:r>
          </a:p>
          <a:p>
            <a:endParaRPr lang="zh-CN" altLang="en-US" b="1" dirty="0"/>
          </a:p>
          <a:p>
            <a:r>
              <a:rPr lang="zh-CN" altLang="en-US" b="1" dirty="0"/>
              <a:t>反馈：让用户知道自己的行为正在被后台程序响应和处理</a:t>
            </a:r>
          </a:p>
          <a:p>
            <a:endParaRPr lang="zh-CN" altLang="en-US" b="1" dirty="0"/>
          </a:p>
          <a:p>
            <a:r>
              <a:rPr lang="zh-CN" altLang="en-US" b="1" dirty="0"/>
              <a:t>情感化：视觉愉悦，幽默，惊喜互动效果，贴心智能关怀，个性化独特气质。</a:t>
            </a:r>
          </a:p>
          <a:p>
            <a:endParaRPr lang="zh-CN" altLang="en-US" b="1" dirty="0"/>
          </a:p>
          <a:p>
            <a:r>
              <a:rPr lang="zh-CN" altLang="en-US" b="1" dirty="0"/>
              <a:t>移动化：跳出</a:t>
            </a:r>
            <a:r>
              <a:rPr lang="en-US" altLang="zh-CN" b="1" dirty="0"/>
              <a:t>PC</a:t>
            </a:r>
            <a:r>
              <a:rPr lang="zh-CN" altLang="en-US" b="1" dirty="0"/>
              <a:t>的思维逻辑</a:t>
            </a:r>
          </a:p>
        </p:txBody>
      </p:sp>
    </p:spTree>
    <p:extLst>
      <p:ext uri="{BB962C8B-B14F-4D97-AF65-F5344CB8AC3E}">
        <p14:creationId xmlns:p14="http://schemas.microsoft.com/office/powerpoint/2010/main" val="111639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p:cNvGraphicFramePr/>
          <p:nvPr>
            <p:extLst/>
          </p:nvPr>
        </p:nvGraphicFramePr>
        <p:xfrm>
          <a:off x="6144025" y="1214494"/>
          <a:ext cx="2770748" cy="2531649"/>
        </p:xfrm>
        <a:graphic>
          <a:graphicData uri="http://schemas.openxmlformats.org/drawingml/2006/chart">
            <c:chart xmlns:c="http://schemas.openxmlformats.org/drawingml/2006/chart" xmlns:r="http://schemas.openxmlformats.org/officeDocument/2006/relationships" r:id="rId2"/>
          </a:graphicData>
        </a:graphic>
      </p:graphicFrame>
      <p:sp>
        <p:nvSpPr>
          <p:cNvPr id="18" name="文本框 17">
            <a:extLst>
              <a:ext uri="{FF2B5EF4-FFF2-40B4-BE49-F238E27FC236}">
                <a16:creationId xmlns:a16="http://schemas.microsoft.com/office/drawing/2014/main" id="{445B5A6A-66A8-4928-9BFC-A8CCFCF19B7E}"/>
              </a:ext>
            </a:extLst>
          </p:cNvPr>
          <p:cNvSpPr txBox="1"/>
          <p:nvPr/>
        </p:nvSpPr>
        <p:spPr>
          <a:xfrm>
            <a:off x="501362" y="233760"/>
            <a:ext cx="10791478" cy="769441"/>
          </a:xfrm>
          <a:prstGeom prst="rect">
            <a:avLst/>
          </a:prstGeom>
          <a:solidFill>
            <a:schemeClr val="accent3"/>
          </a:solidFill>
        </p:spPr>
        <p:txBody>
          <a:bodyPr wrap="square" rtlCol="0">
            <a:spAutoFit/>
          </a:bodyPr>
          <a:lstStyle/>
          <a:p>
            <a:r>
              <a:rPr lang="zh-CN" altLang="en-US" sz="4400" b="1" dirty="0"/>
              <a:t>移动端原型设计工具</a:t>
            </a:r>
          </a:p>
        </p:txBody>
      </p:sp>
      <p:sp>
        <p:nvSpPr>
          <p:cNvPr id="24" name="矩形 23">
            <a:extLst>
              <a:ext uri="{FF2B5EF4-FFF2-40B4-BE49-F238E27FC236}">
                <a16:creationId xmlns:a16="http://schemas.microsoft.com/office/drawing/2014/main" id="{2D3C366C-EE43-4AB4-B617-E3B34B83466C}"/>
              </a:ext>
            </a:extLst>
          </p:cNvPr>
          <p:cNvSpPr/>
          <p:nvPr/>
        </p:nvSpPr>
        <p:spPr>
          <a:xfrm>
            <a:off x="501361" y="1952036"/>
            <a:ext cx="10791479" cy="1815882"/>
          </a:xfrm>
          <a:prstGeom prst="rect">
            <a:avLst/>
          </a:prstGeom>
        </p:spPr>
        <p:txBody>
          <a:bodyPr wrap="square">
            <a:spAutoFit/>
          </a:bodyPr>
          <a:lstStyle/>
          <a:p>
            <a:r>
              <a:rPr lang="en-US" altLang="zh-CN" sz="3200" b="1" dirty="0" err="1"/>
              <a:t>Mockplus</a:t>
            </a:r>
            <a:r>
              <a:rPr lang="en-US" altLang="zh-CN" sz="3200" b="1" dirty="0"/>
              <a:t>:</a:t>
            </a:r>
          </a:p>
          <a:p>
            <a:endParaRPr lang="en-US" altLang="zh-CN" b="1" dirty="0"/>
          </a:p>
          <a:p>
            <a:r>
              <a:rPr lang="en-US" altLang="zh-CN" sz="3200" b="1" dirty="0"/>
              <a:t>Axure </a:t>
            </a:r>
            <a:r>
              <a:rPr lang="en-US" altLang="zh-CN" sz="3200" b="1" dirty="0" err="1"/>
              <a:t>rp</a:t>
            </a:r>
            <a:r>
              <a:rPr lang="en-US" altLang="zh-CN" sz="3200" b="1" dirty="0"/>
              <a:t>:</a:t>
            </a:r>
          </a:p>
          <a:p>
            <a:endParaRPr lang="en-US" altLang="zh-CN" b="1" dirty="0"/>
          </a:p>
        </p:txBody>
      </p:sp>
      <p:pic>
        <p:nvPicPr>
          <p:cNvPr id="3" name="图片 2">
            <a:extLst>
              <a:ext uri="{FF2B5EF4-FFF2-40B4-BE49-F238E27FC236}">
                <a16:creationId xmlns:a16="http://schemas.microsoft.com/office/drawing/2014/main" id="{3C9E2C37-77FC-406C-BA66-3AA6AF22F388}"/>
              </a:ext>
            </a:extLst>
          </p:cNvPr>
          <p:cNvPicPr>
            <a:picLocks noChangeAspect="1"/>
          </p:cNvPicPr>
          <p:nvPr/>
        </p:nvPicPr>
        <p:blipFill>
          <a:blip r:embed="rId3"/>
          <a:stretch>
            <a:fillRect/>
          </a:stretch>
        </p:blipFill>
        <p:spPr>
          <a:xfrm>
            <a:off x="3069329" y="2622092"/>
            <a:ext cx="821353" cy="793191"/>
          </a:xfrm>
          <a:prstGeom prst="rect">
            <a:avLst/>
          </a:prstGeom>
        </p:spPr>
      </p:pic>
      <p:pic>
        <p:nvPicPr>
          <p:cNvPr id="5" name="图片 4">
            <a:extLst>
              <a:ext uri="{FF2B5EF4-FFF2-40B4-BE49-F238E27FC236}">
                <a16:creationId xmlns:a16="http://schemas.microsoft.com/office/drawing/2014/main" id="{8B09A3A9-45BB-401A-8253-C6E9F5BAFCF2}"/>
              </a:ext>
            </a:extLst>
          </p:cNvPr>
          <p:cNvPicPr>
            <a:picLocks noChangeAspect="1"/>
          </p:cNvPicPr>
          <p:nvPr/>
        </p:nvPicPr>
        <p:blipFill>
          <a:blip r:embed="rId4"/>
          <a:stretch>
            <a:fillRect/>
          </a:stretch>
        </p:blipFill>
        <p:spPr>
          <a:xfrm>
            <a:off x="3158619" y="1819836"/>
            <a:ext cx="803781" cy="680712"/>
          </a:xfrm>
          <a:prstGeom prst="rect">
            <a:avLst/>
          </a:prstGeom>
        </p:spPr>
      </p:pic>
    </p:spTree>
    <p:extLst>
      <p:ext uri="{BB962C8B-B14F-4D97-AF65-F5344CB8AC3E}">
        <p14:creationId xmlns:p14="http://schemas.microsoft.com/office/powerpoint/2010/main" val="3406555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p:cNvGraphicFramePr/>
          <p:nvPr>
            <p:extLst/>
          </p:nvPr>
        </p:nvGraphicFramePr>
        <p:xfrm>
          <a:off x="6144025" y="1214494"/>
          <a:ext cx="2770748" cy="2531649"/>
        </p:xfrm>
        <a:graphic>
          <a:graphicData uri="http://schemas.openxmlformats.org/drawingml/2006/chart">
            <c:chart xmlns:c="http://schemas.openxmlformats.org/drawingml/2006/chart" xmlns:r="http://schemas.openxmlformats.org/officeDocument/2006/relationships" r:id="rId2"/>
          </a:graphicData>
        </a:graphic>
      </p:graphicFrame>
      <p:sp>
        <p:nvSpPr>
          <p:cNvPr id="18" name="文本框 17">
            <a:extLst>
              <a:ext uri="{FF2B5EF4-FFF2-40B4-BE49-F238E27FC236}">
                <a16:creationId xmlns:a16="http://schemas.microsoft.com/office/drawing/2014/main" id="{445B5A6A-66A8-4928-9BFC-A8CCFCF19B7E}"/>
              </a:ext>
            </a:extLst>
          </p:cNvPr>
          <p:cNvSpPr txBox="1"/>
          <p:nvPr/>
        </p:nvSpPr>
        <p:spPr>
          <a:xfrm>
            <a:off x="501362" y="359266"/>
            <a:ext cx="10791478" cy="769441"/>
          </a:xfrm>
          <a:prstGeom prst="rect">
            <a:avLst/>
          </a:prstGeom>
          <a:solidFill>
            <a:schemeClr val="accent3"/>
          </a:solidFill>
        </p:spPr>
        <p:txBody>
          <a:bodyPr wrap="square" rtlCol="0">
            <a:spAutoFit/>
          </a:bodyPr>
          <a:lstStyle/>
          <a:p>
            <a:r>
              <a:rPr lang="en-US" altLang="zh-CN" sz="4400" b="1" dirty="0" err="1"/>
              <a:t>Mockplus</a:t>
            </a:r>
            <a:r>
              <a:rPr lang="zh-CN" altLang="en-US" sz="4400" b="1" dirty="0"/>
              <a:t>工作界面</a:t>
            </a:r>
          </a:p>
        </p:txBody>
      </p:sp>
      <p:pic>
        <p:nvPicPr>
          <p:cNvPr id="2" name="图片 1">
            <a:extLst>
              <a:ext uri="{FF2B5EF4-FFF2-40B4-BE49-F238E27FC236}">
                <a16:creationId xmlns:a16="http://schemas.microsoft.com/office/drawing/2014/main" id="{8642B60A-2E0A-461F-91A1-DD44D0025F29}"/>
              </a:ext>
            </a:extLst>
          </p:cNvPr>
          <p:cNvPicPr>
            <a:picLocks noChangeAspect="1"/>
          </p:cNvPicPr>
          <p:nvPr/>
        </p:nvPicPr>
        <p:blipFill>
          <a:blip r:embed="rId3"/>
          <a:stretch>
            <a:fillRect/>
          </a:stretch>
        </p:blipFill>
        <p:spPr>
          <a:xfrm>
            <a:off x="501362" y="1214494"/>
            <a:ext cx="10791478" cy="5485182"/>
          </a:xfrm>
          <a:prstGeom prst="rect">
            <a:avLst/>
          </a:prstGeom>
        </p:spPr>
      </p:pic>
    </p:spTree>
    <p:extLst>
      <p:ext uri="{BB962C8B-B14F-4D97-AF65-F5344CB8AC3E}">
        <p14:creationId xmlns:p14="http://schemas.microsoft.com/office/powerpoint/2010/main" val="200924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p:cNvGraphicFramePr/>
          <p:nvPr>
            <p:extLst/>
          </p:nvPr>
        </p:nvGraphicFramePr>
        <p:xfrm>
          <a:off x="6144025" y="1214494"/>
          <a:ext cx="2770748" cy="2531649"/>
        </p:xfrm>
        <a:graphic>
          <a:graphicData uri="http://schemas.openxmlformats.org/drawingml/2006/chart">
            <c:chart xmlns:c="http://schemas.openxmlformats.org/drawingml/2006/chart" xmlns:r="http://schemas.openxmlformats.org/officeDocument/2006/relationships" r:id="rId2"/>
          </a:graphicData>
        </a:graphic>
      </p:graphicFrame>
      <p:sp>
        <p:nvSpPr>
          <p:cNvPr id="18" name="文本框 17">
            <a:extLst>
              <a:ext uri="{FF2B5EF4-FFF2-40B4-BE49-F238E27FC236}">
                <a16:creationId xmlns:a16="http://schemas.microsoft.com/office/drawing/2014/main" id="{445B5A6A-66A8-4928-9BFC-A8CCFCF19B7E}"/>
              </a:ext>
            </a:extLst>
          </p:cNvPr>
          <p:cNvSpPr txBox="1"/>
          <p:nvPr/>
        </p:nvSpPr>
        <p:spPr>
          <a:xfrm>
            <a:off x="501362" y="233760"/>
            <a:ext cx="10791478" cy="1446550"/>
          </a:xfrm>
          <a:prstGeom prst="rect">
            <a:avLst/>
          </a:prstGeom>
          <a:solidFill>
            <a:schemeClr val="accent3"/>
          </a:solidFill>
        </p:spPr>
        <p:txBody>
          <a:bodyPr wrap="square" rtlCol="0">
            <a:spAutoFit/>
          </a:bodyPr>
          <a:lstStyle/>
          <a:p>
            <a:r>
              <a:rPr lang="zh-CN" altLang="en-US" sz="4400" b="1" dirty="0"/>
              <a:t>设计</a:t>
            </a:r>
            <a:r>
              <a:rPr lang="en-US" altLang="zh-CN" sz="4400" b="1" dirty="0"/>
              <a:t>6</a:t>
            </a:r>
            <a:r>
              <a:rPr lang="zh-CN" altLang="en-US" sz="4400" b="1" dirty="0"/>
              <a:t>原则：简洁、高效、一致性、反馈、情感化、移动化。</a:t>
            </a:r>
          </a:p>
        </p:txBody>
      </p:sp>
      <p:sp>
        <p:nvSpPr>
          <p:cNvPr id="20" name="文本框 19">
            <a:extLst>
              <a:ext uri="{FF2B5EF4-FFF2-40B4-BE49-F238E27FC236}">
                <a16:creationId xmlns:a16="http://schemas.microsoft.com/office/drawing/2014/main" id="{70D6AE93-4061-458F-B519-D4C727E5911D}"/>
              </a:ext>
            </a:extLst>
          </p:cNvPr>
          <p:cNvSpPr txBox="1"/>
          <p:nvPr/>
        </p:nvSpPr>
        <p:spPr>
          <a:xfrm>
            <a:off x="501362" y="1871984"/>
            <a:ext cx="11433964" cy="995209"/>
          </a:xfrm>
          <a:prstGeom prst="rect">
            <a:avLst/>
          </a:prstGeom>
          <a:noFill/>
        </p:spPr>
        <p:txBody>
          <a:bodyPr wrap="square" rtlCol="0">
            <a:spAutoFit/>
          </a:bodyPr>
          <a:lstStyle/>
          <a:p>
            <a:r>
              <a:rPr kumimoji="1" lang="zh-CN" altLang="en-US" sz="5867" b="1" dirty="0">
                <a:solidFill>
                  <a:srgbClr val="E65B4F"/>
                </a:solidFill>
              </a:rPr>
              <a:t>首页需要承载的使命：</a:t>
            </a:r>
          </a:p>
        </p:txBody>
      </p:sp>
      <p:sp>
        <p:nvSpPr>
          <p:cNvPr id="16" name="矩形 15">
            <a:extLst>
              <a:ext uri="{FF2B5EF4-FFF2-40B4-BE49-F238E27FC236}">
                <a16:creationId xmlns:a16="http://schemas.microsoft.com/office/drawing/2014/main" id="{ED755AFB-F1DF-4007-A6F2-3DF015337625}"/>
              </a:ext>
            </a:extLst>
          </p:cNvPr>
          <p:cNvSpPr/>
          <p:nvPr/>
        </p:nvSpPr>
        <p:spPr>
          <a:xfrm>
            <a:off x="501361" y="3050843"/>
            <a:ext cx="2107367" cy="584775"/>
          </a:xfrm>
          <a:prstGeom prst="rect">
            <a:avLst/>
          </a:prstGeom>
        </p:spPr>
        <p:txBody>
          <a:bodyPr wrap="square">
            <a:spAutoFit/>
          </a:bodyPr>
          <a:lstStyle/>
          <a:p>
            <a:r>
              <a:rPr lang="zh-CN" altLang="en-US" sz="3200" b="1" dirty="0"/>
              <a:t>导航设计</a:t>
            </a:r>
          </a:p>
        </p:txBody>
      </p:sp>
      <p:sp>
        <p:nvSpPr>
          <p:cNvPr id="24" name="矩形 23">
            <a:extLst>
              <a:ext uri="{FF2B5EF4-FFF2-40B4-BE49-F238E27FC236}">
                <a16:creationId xmlns:a16="http://schemas.microsoft.com/office/drawing/2014/main" id="{2D3C366C-EE43-4AB4-B617-E3B34B83466C}"/>
              </a:ext>
            </a:extLst>
          </p:cNvPr>
          <p:cNvSpPr/>
          <p:nvPr/>
        </p:nvSpPr>
        <p:spPr>
          <a:xfrm>
            <a:off x="501360" y="3642456"/>
            <a:ext cx="10791479" cy="2677656"/>
          </a:xfrm>
          <a:prstGeom prst="rect">
            <a:avLst/>
          </a:prstGeom>
        </p:spPr>
        <p:txBody>
          <a:bodyPr wrap="square">
            <a:spAutoFit/>
          </a:bodyPr>
          <a:lstStyle/>
          <a:p>
            <a:r>
              <a:rPr lang="zh-CN" altLang="en-US" dirty="0"/>
              <a:t>标签式：可以直观了解</a:t>
            </a:r>
            <a:r>
              <a:rPr lang="en-US" altLang="zh-CN" dirty="0"/>
              <a:t>APP</a:t>
            </a:r>
            <a:r>
              <a:rPr lang="zh-CN" altLang="en-US" dirty="0"/>
              <a:t>的核心功能，实现快速跳转，控制在</a:t>
            </a:r>
            <a:r>
              <a:rPr lang="en-US" altLang="zh-CN" dirty="0"/>
              <a:t>5</a:t>
            </a:r>
            <a:r>
              <a:rPr lang="zh-CN" altLang="en-US" dirty="0"/>
              <a:t>个以内。</a:t>
            </a:r>
          </a:p>
          <a:p>
            <a:r>
              <a:rPr lang="zh-CN" altLang="en-US" dirty="0"/>
              <a:t>抽屉式：追求核心内容的突出，弱化导航界面，常见于信息流产品。</a:t>
            </a:r>
          </a:p>
          <a:p>
            <a:r>
              <a:rPr lang="zh-CN" altLang="en-US" dirty="0"/>
              <a:t>桌面式：适用于工具类</a:t>
            </a:r>
            <a:r>
              <a:rPr lang="en-US" altLang="zh-CN" dirty="0"/>
              <a:t>APP</a:t>
            </a:r>
            <a:r>
              <a:rPr lang="zh-CN" altLang="en-US" dirty="0"/>
              <a:t>，容易扩展并增加更多入口，逐渐作为二级导航使用。</a:t>
            </a:r>
          </a:p>
          <a:p>
            <a:r>
              <a:rPr lang="zh-CN" altLang="en-US" dirty="0"/>
              <a:t>菜单式：突出内容，常位于产品顶部，点击式，不适用于频繁切换的功能，用列表展示入口。</a:t>
            </a:r>
          </a:p>
          <a:p>
            <a:r>
              <a:rPr lang="zh-CN" altLang="en-US" dirty="0"/>
              <a:t>点聚式：始于</a:t>
            </a:r>
            <a:r>
              <a:rPr lang="en-US" altLang="zh-CN" dirty="0"/>
              <a:t>Path,</a:t>
            </a:r>
            <a:r>
              <a:rPr lang="zh-CN" altLang="en-US" dirty="0"/>
              <a:t>将最频繁使用的多个核心功能点汇聚于主界面。</a:t>
            </a:r>
          </a:p>
        </p:txBody>
      </p:sp>
    </p:spTree>
    <p:extLst>
      <p:ext uri="{BB962C8B-B14F-4D97-AF65-F5344CB8AC3E}">
        <p14:creationId xmlns:p14="http://schemas.microsoft.com/office/powerpoint/2010/main" val="2240668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445B5A6A-66A8-4928-9BFC-A8CCFCF19B7E}"/>
              </a:ext>
            </a:extLst>
          </p:cNvPr>
          <p:cNvSpPr txBox="1"/>
          <p:nvPr/>
        </p:nvSpPr>
        <p:spPr>
          <a:xfrm>
            <a:off x="501362" y="233760"/>
            <a:ext cx="10791478" cy="769441"/>
          </a:xfrm>
          <a:prstGeom prst="rect">
            <a:avLst/>
          </a:prstGeom>
          <a:solidFill>
            <a:schemeClr val="accent3"/>
          </a:solidFill>
        </p:spPr>
        <p:txBody>
          <a:bodyPr wrap="square" rtlCol="0">
            <a:spAutoFit/>
          </a:bodyPr>
          <a:lstStyle/>
          <a:p>
            <a:r>
              <a:rPr lang="zh-CN" altLang="en-US" sz="4400" b="1" dirty="0"/>
              <a:t>导航设计（采用点聚式）</a:t>
            </a:r>
          </a:p>
        </p:txBody>
      </p:sp>
      <p:pic>
        <p:nvPicPr>
          <p:cNvPr id="2" name="图片 1">
            <a:extLst>
              <a:ext uri="{FF2B5EF4-FFF2-40B4-BE49-F238E27FC236}">
                <a16:creationId xmlns:a16="http://schemas.microsoft.com/office/drawing/2014/main" id="{2BEBA403-55BA-4E58-A069-57E453D1448E}"/>
              </a:ext>
            </a:extLst>
          </p:cNvPr>
          <p:cNvPicPr>
            <a:picLocks noChangeAspect="1"/>
          </p:cNvPicPr>
          <p:nvPr/>
        </p:nvPicPr>
        <p:blipFill rotWithShape="1">
          <a:blip r:embed="rId2"/>
          <a:srcRect l="43569" t="30095" r="25671"/>
          <a:stretch/>
        </p:blipFill>
        <p:spPr>
          <a:xfrm>
            <a:off x="4022002" y="1504936"/>
            <a:ext cx="3750197" cy="4794043"/>
          </a:xfrm>
          <a:prstGeom prst="rect">
            <a:avLst/>
          </a:prstGeom>
        </p:spPr>
      </p:pic>
      <p:sp>
        <p:nvSpPr>
          <p:cNvPr id="3" name="椭圆 2">
            <a:extLst>
              <a:ext uri="{FF2B5EF4-FFF2-40B4-BE49-F238E27FC236}">
                <a16:creationId xmlns:a16="http://schemas.microsoft.com/office/drawing/2014/main" id="{512EC3FF-F419-476F-B38C-053BB3AD4F2D}"/>
              </a:ext>
            </a:extLst>
          </p:cNvPr>
          <p:cNvSpPr/>
          <p:nvPr/>
        </p:nvSpPr>
        <p:spPr>
          <a:xfrm>
            <a:off x="6191661" y="4413926"/>
            <a:ext cx="1446835" cy="1423686"/>
          </a:xfrm>
          <a:prstGeom prst="ellipse">
            <a:avLst/>
          </a:prstGeom>
          <a:noFill/>
          <a:ln w="57150">
            <a:solidFill>
              <a:srgbClr val="FF0000"/>
            </a:solidFill>
          </a:ln>
          <a:effectLst>
            <a:outerShdw blurRad="40000" dist="23000" dir="5400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2236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p:cNvGraphicFramePr/>
          <p:nvPr>
            <p:extLst/>
          </p:nvPr>
        </p:nvGraphicFramePr>
        <p:xfrm>
          <a:off x="6144025" y="1214494"/>
          <a:ext cx="2770748" cy="2531649"/>
        </p:xfrm>
        <a:graphic>
          <a:graphicData uri="http://schemas.openxmlformats.org/drawingml/2006/chart">
            <c:chart xmlns:c="http://schemas.openxmlformats.org/drawingml/2006/chart" xmlns:r="http://schemas.openxmlformats.org/officeDocument/2006/relationships" r:id="rId2"/>
          </a:graphicData>
        </a:graphic>
      </p:graphicFrame>
      <p:sp>
        <p:nvSpPr>
          <p:cNvPr id="18" name="文本框 17">
            <a:extLst>
              <a:ext uri="{FF2B5EF4-FFF2-40B4-BE49-F238E27FC236}">
                <a16:creationId xmlns:a16="http://schemas.microsoft.com/office/drawing/2014/main" id="{445B5A6A-66A8-4928-9BFC-A8CCFCF19B7E}"/>
              </a:ext>
            </a:extLst>
          </p:cNvPr>
          <p:cNvSpPr txBox="1"/>
          <p:nvPr/>
        </p:nvSpPr>
        <p:spPr>
          <a:xfrm>
            <a:off x="501362" y="233760"/>
            <a:ext cx="10791478" cy="769441"/>
          </a:xfrm>
          <a:prstGeom prst="rect">
            <a:avLst/>
          </a:prstGeom>
          <a:solidFill>
            <a:schemeClr val="accent3"/>
          </a:solidFill>
        </p:spPr>
        <p:txBody>
          <a:bodyPr wrap="square" rtlCol="0">
            <a:spAutoFit/>
          </a:bodyPr>
          <a:lstStyle/>
          <a:p>
            <a:r>
              <a:rPr lang="en-US" altLang="zh-CN" sz="4400" b="1" dirty="0"/>
              <a:t>2.2 </a:t>
            </a:r>
            <a:r>
              <a:rPr lang="zh-CN" altLang="en-US" sz="4400" b="1" dirty="0"/>
              <a:t>加载设计</a:t>
            </a:r>
          </a:p>
        </p:txBody>
      </p:sp>
      <p:sp>
        <p:nvSpPr>
          <p:cNvPr id="16" name="矩形 15">
            <a:extLst>
              <a:ext uri="{FF2B5EF4-FFF2-40B4-BE49-F238E27FC236}">
                <a16:creationId xmlns:a16="http://schemas.microsoft.com/office/drawing/2014/main" id="{ED755AFB-F1DF-4007-A6F2-3DF015337625}"/>
              </a:ext>
            </a:extLst>
          </p:cNvPr>
          <p:cNvSpPr/>
          <p:nvPr/>
        </p:nvSpPr>
        <p:spPr>
          <a:xfrm>
            <a:off x="501362" y="1347549"/>
            <a:ext cx="10791478" cy="5509200"/>
          </a:xfrm>
          <a:prstGeom prst="rect">
            <a:avLst/>
          </a:prstGeom>
        </p:spPr>
        <p:txBody>
          <a:bodyPr wrap="square">
            <a:spAutoFit/>
          </a:bodyPr>
          <a:lstStyle/>
          <a:p>
            <a:r>
              <a:rPr lang="en-US" altLang="zh-CN" sz="3200" b="1" dirty="0"/>
              <a:t>1</a:t>
            </a:r>
            <a:r>
              <a:rPr lang="zh-CN" altLang="en-US" sz="3200" b="1" dirty="0"/>
              <a:t>、分步加载：优先加载占用网络资源少的内容，例如框架、文字、默认图案等，再加载占用资源多的内容，比如图片之类的，</a:t>
            </a:r>
            <a:r>
              <a:rPr lang="zh-CN" altLang="en-US" sz="3200" b="1" dirty="0">
                <a:solidFill>
                  <a:srgbClr val="E65B4F"/>
                </a:solidFill>
              </a:rPr>
              <a:t>这也是我们为什么看图片多的网站时，图片的位置会出现一个占位符</a:t>
            </a:r>
          </a:p>
          <a:p>
            <a:endParaRPr lang="zh-CN" altLang="en-US" sz="3200" b="1" dirty="0"/>
          </a:p>
          <a:p>
            <a:r>
              <a:rPr lang="en-US" altLang="zh-CN" sz="3200" b="1" dirty="0"/>
              <a:t>2</a:t>
            </a:r>
            <a:r>
              <a:rPr lang="zh-CN" altLang="en-US" sz="3200" b="1" dirty="0"/>
              <a:t>、懒加载：主要出现在长界面的时候，不需要把所有的内容一次性加载出来，而是当用户往下滑动的时候，自动触发从而加载更多内容</a:t>
            </a:r>
          </a:p>
          <a:p>
            <a:endParaRPr lang="zh-CN" altLang="en-US" sz="3200" b="1" dirty="0"/>
          </a:p>
          <a:p>
            <a:r>
              <a:rPr lang="en-US" altLang="zh-CN" sz="3200" b="1" dirty="0"/>
              <a:t>3</a:t>
            </a:r>
            <a:r>
              <a:rPr lang="zh-CN" altLang="en-US" sz="3200" b="1" dirty="0"/>
              <a:t>、预加载：是一种提前加载的方式，比如在闪屏的时候提前加载首页内容</a:t>
            </a:r>
          </a:p>
        </p:txBody>
      </p:sp>
    </p:spTree>
    <p:extLst>
      <p:ext uri="{BB962C8B-B14F-4D97-AF65-F5344CB8AC3E}">
        <p14:creationId xmlns:p14="http://schemas.microsoft.com/office/powerpoint/2010/main" val="211609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p:cNvGraphicFramePr/>
          <p:nvPr>
            <p:extLst/>
          </p:nvPr>
        </p:nvGraphicFramePr>
        <p:xfrm>
          <a:off x="6144025" y="1214494"/>
          <a:ext cx="2770748" cy="2531649"/>
        </p:xfrm>
        <a:graphic>
          <a:graphicData uri="http://schemas.openxmlformats.org/drawingml/2006/chart">
            <c:chart xmlns:c="http://schemas.openxmlformats.org/drawingml/2006/chart" xmlns:r="http://schemas.openxmlformats.org/officeDocument/2006/relationships" r:id="rId2"/>
          </a:graphicData>
        </a:graphic>
      </p:graphicFrame>
      <p:sp>
        <p:nvSpPr>
          <p:cNvPr id="18" name="文本框 17">
            <a:extLst>
              <a:ext uri="{FF2B5EF4-FFF2-40B4-BE49-F238E27FC236}">
                <a16:creationId xmlns:a16="http://schemas.microsoft.com/office/drawing/2014/main" id="{445B5A6A-66A8-4928-9BFC-A8CCFCF19B7E}"/>
              </a:ext>
            </a:extLst>
          </p:cNvPr>
          <p:cNvSpPr txBox="1"/>
          <p:nvPr/>
        </p:nvSpPr>
        <p:spPr>
          <a:xfrm>
            <a:off x="501362" y="233760"/>
            <a:ext cx="10791478" cy="769441"/>
          </a:xfrm>
          <a:prstGeom prst="rect">
            <a:avLst/>
          </a:prstGeom>
          <a:solidFill>
            <a:schemeClr val="accent3"/>
          </a:solidFill>
        </p:spPr>
        <p:txBody>
          <a:bodyPr wrap="square" rtlCol="0">
            <a:spAutoFit/>
          </a:bodyPr>
          <a:lstStyle/>
          <a:p>
            <a:r>
              <a:rPr lang="en-US" altLang="zh-CN" sz="4400" b="1" dirty="0"/>
              <a:t>2.2 </a:t>
            </a:r>
            <a:r>
              <a:rPr lang="zh-CN" altLang="en-US" sz="4400" b="1" dirty="0"/>
              <a:t>加载设计</a:t>
            </a:r>
          </a:p>
        </p:txBody>
      </p:sp>
      <p:sp>
        <p:nvSpPr>
          <p:cNvPr id="16" name="矩形 15">
            <a:extLst>
              <a:ext uri="{FF2B5EF4-FFF2-40B4-BE49-F238E27FC236}">
                <a16:creationId xmlns:a16="http://schemas.microsoft.com/office/drawing/2014/main" id="{ED755AFB-F1DF-4007-A6F2-3DF015337625}"/>
              </a:ext>
            </a:extLst>
          </p:cNvPr>
          <p:cNvSpPr/>
          <p:nvPr/>
        </p:nvSpPr>
        <p:spPr>
          <a:xfrm>
            <a:off x="501362" y="1347549"/>
            <a:ext cx="10791478" cy="5016758"/>
          </a:xfrm>
          <a:prstGeom prst="rect">
            <a:avLst/>
          </a:prstGeom>
        </p:spPr>
        <p:txBody>
          <a:bodyPr wrap="square">
            <a:spAutoFit/>
          </a:bodyPr>
          <a:lstStyle/>
          <a:p>
            <a:r>
              <a:rPr lang="zh-CN" altLang="en-US" sz="3200" b="1" dirty="0"/>
              <a:t>智能加载：网速不好的时候，考虑到加载速度以及流量的关系，可以采取智能加载，比如隐藏一部分信息，只显示部分内容，将更多的内容隐藏，当用户操作的时候再显示；或者也可以根据网络的情况，显示不同质量的图片，网好显示质量好的，网不好显示质量差的</a:t>
            </a:r>
          </a:p>
          <a:p>
            <a:endParaRPr lang="zh-CN" altLang="en-US" sz="3200" b="1" dirty="0"/>
          </a:p>
          <a:p>
            <a:r>
              <a:rPr lang="zh-CN" altLang="en-US" sz="3200" b="1" dirty="0"/>
              <a:t>缓存加载：是针对无网络的情况下，让用户仍然能看到缓存在本地的有用信息，不会出现空白界面，一般只会在主要界面上使用缓存加载，缓存加载可以有效的减少用户的访问流量，同时加快访问速度</a:t>
            </a:r>
          </a:p>
        </p:txBody>
      </p:sp>
    </p:spTree>
    <p:extLst>
      <p:ext uri="{BB962C8B-B14F-4D97-AF65-F5344CB8AC3E}">
        <p14:creationId xmlns:p14="http://schemas.microsoft.com/office/powerpoint/2010/main" val="233845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p:cNvGraphicFramePr/>
          <p:nvPr>
            <p:extLst/>
          </p:nvPr>
        </p:nvGraphicFramePr>
        <p:xfrm>
          <a:off x="6144025" y="1214494"/>
          <a:ext cx="2770748" cy="2531649"/>
        </p:xfrm>
        <a:graphic>
          <a:graphicData uri="http://schemas.openxmlformats.org/drawingml/2006/chart">
            <c:chart xmlns:c="http://schemas.openxmlformats.org/drawingml/2006/chart" xmlns:r="http://schemas.openxmlformats.org/officeDocument/2006/relationships" r:id="rId2"/>
          </a:graphicData>
        </a:graphic>
      </p:graphicFrame>
      <p:sp>
        <p:nvSpPr>
          <p:cNvPr id="18" name="文本框 17">
            <a:extLst>
              <a:ext uri="{FF2B5EF4-FFF2-40B4-BE49-F238E27FC236}">
                <a16:creationId xmlns:a16="http://schemas.microsoft.com/office/drawing/2014/main" id="{445B5A6A-66A8-4928-9BFC-A8CCFCF19B7E}"/>
              </a:ext>
            </a:extLst>
          </p:cNvPr>
          <p:cNvSpPr txBox="1"/>
          <p:nvPr/>
        </p:nvSpPr>
        <p:spPr>
          <a:xfrm>
            <a:off x="501362" y="233760"/>
            <a:ext cx="10791478" cy="769441"/>
          </a:xfrm>
          <a:prstGeom prst="rect">
            <a:avLst/>
          </a:prstGeom>
          <a:solidFill>
            <a:schemeClr val="accent3"/>
          </a:solidFill>
        </p:spPr>
        <p:txBody>
          <a:bodyPr wrap="square" rtlCol="0">
            <a:spAutoFit/>
          </a:bodyPr>
          <a:lstStyle/>
          <a:p>
            <a:r>
              <a:rPr lang="en-US" altLang="zh-CN" sz="4400" b="1" dirty="0"/>
              <a:t>2.3</a:t>
            </a:r>
            <a:r>
              <a:rPr lang="zh-CN" altLang="en-US" sz="4400" b="1" dirty="0"/>
              <a:t>控件</a:t>
            </a:r>
          </a:p>
        </p:txBody>
      </p:sp>
      <p:sp>
        <p:nvSpPr>
          <p:cNvPr id="16" name="矩形 15">
            <a:extLst>
              <a:ext uri="{FF2B5EF4-FFF2-40B4-BE49-F238E27FC236}">
                <a16:creationId xmlns:a16="http://schemas.microsoft.com/office/drawing/2014/main" id="{ED755AFB-F1DF-4007-A6F2-3DF015337625}"/>
              </a:ext>
            </a:extLst>
          </p:cNvPr>
          <p:cNvSpPr/>
          <p:nvPr/>
        </p:nvSpPr>
        <p:spPr>
          <a:xfrm>
            <a:off x="501362" y="1347549"/>
            <a:ext cx="10791478" cy="3539430"/>
          </a:xfrm>
          <a:prstGeom prst="rect">
            <a:avLst/>
          </a:prstGeom>
        </p:spPr>
        <p:txBody>
          <a:bodyPr wrap="square">
            <a:spAutoFit/>
          </a:bodyPr>
          <a:lstStyle/>
          <a:p>
            <a:r>
              <a:rPr lang="en-US" altLang="zh-CN" sz="3200" b="1" dirty="0"/>
              <a:t>1.</a:t>
            </a:r>
            <a:r>
              <a:rPr lang="zh-CN" altLang="en-US" sz="3200" b="1" dirty="0"/>
              <a:t>字体</a:t>
            </a:r>
            <a:endParaRPr lang="en-US" altLang="zh-CN" sz="3200" b="1" dirty="0"/>
          </a:p>
          <a:p>
            <a:endParaRPr lang="en-US" altLang="zh-CN" sz="3200" b="1" dirty="0"/>
          </a:p>
          <a:p>
            <a:r>
              <a:rPr lang="en-US" altLang="zh-CN" sz="3200" b="1" dirty="0"/>
              <a:t>2.</a:t>
            </a:r>
            <a:r>
              <a:rPr lang="zh-CN" altLang="en-US" sz="3200" b="1" dirty="0"/>
              <a:t>图片</a:t>
            </a:r>
            <a:endParaRPr lang="en-US" altLang="zh-CN" sz="3200" b="1" dirty="0"/>
          </a:p>
          <a:p>
            <a:endParaRPr lang="en-US" altLang="zh-CN" sz="3200" b="1" dirty="0"/>
          </a:p>
          <a:p>
            <a:r>
              <a:rPr lang="en-US" altLang="zh-CN" sz="3200" b="1" dirty="0"/>
              <a:t>3.</a:t>
            </a:r>
            <a:r>
              <a:rPr lang="zh-CN" altLang="en-US" sz="3200" b="1" dirty="0"/>
              <a:t>按钮</a:t>
            </a:r>
            <a:endParaRPr lang="en-US" altLang="zh-CN" sz="3200" b="1" dirty="0"/>
          </a:p>
          <a:p>
            <a:r>
              <a:rPr lang="en-US" altLang="zh-CN" sz="3200" b="1" dirty="0"/>
              <a:t>4.</a:t>
            </a:r>
            <a:r>
              <a:rPr lang="zh-CN" altLang="en-US" sz="3200" b="1" dirty="0"/>
              <a:t>输入框</a:t>
            </a:r>
            <a:endParaRPr lang="en-US" altLang="zh-CN" sz="3200" b="1" dirty="0"/>
          </a:p>
          <a:p>
            <a:r>
              <a:rPr lang="en-US" altLang="zh-CN" sz="3200" b="1" dirty="0"/>
              <a:t>5.</a:t>
            </a:r>
            <a:r>
              <a:rPr lang="zh-CN" altLang="en-US" sz="3200" b="1" dirty="0"/>
              <a:t>键盘</a:t>
            </a:r>
            <a:endParaRPr lang="en-US" altLang="zh-CN" sz="3200" b="1" dirty="0"/>
          </a:p>
        </p:txBody>
      </p:sp>
      <p:pic>
        <p:nvPicPr>
          <p:cNvPr id="2" name="图片 1">
            <a:extLst>
              <a:ext uri="{FF2B5EF4-FFF2-40B4-BE49-F238E27FC236}">
                <a16:creationId xmlns:a16="http://schemas.microsoft.com/office/drawing/2014/main" id="{4424A12B-1B45-4177-80B9-F37945AF3B45}"/>
              </a:ext>
            </a:extLst>
          </p:cNvPr>
          <p:cNvPicPr>
            <a:picLocks noChangeAspect="1"/>
          </p:cNvPicPr>
          <p:nvPr/>
        </p:nvPicPr>
        <p:blipFill rotWithShape="1">
          <a:blip r:embed="rId3"/>
          <a:srcRect t="23310" b="39806"/>
          <a:stretch/>
        </p:blipFill>
        <p:spPr>
          <a:xfrm>
            <a:off x="2732956" y="1325964"/>
            <a:ext cx="3614055" cy="781392"/>
          </a:xfrm>
          <a:prstGeom prst="rect">
            <a:avLst/>
          </a:prstGeom>
        </p:spPr>
      </p:pic>
      <p:pic>
        <p:nvPicPr>
          <p:cNvPr id="3" name="图片 2">
            <a:extLst>
              <a:ext uri="{FF2B5EF4-FFF2-40B4-BE49-F238E27FC236}">
                <a16:creationId xmlns:a16="http://schemas.microsoft.com/office/drawing/2014/main" id="{3CCF5C38-A394-40A5-9157-BADDA37F4174}"/>
              </a:ext>
            </a:extLst>
          </p:cNvPr>
          <p:cNvPicPr>
            <a:picLocks noChangeAspect="1"/>
          </p:cNvPicPr>
          <p:nvPr/>
        </p:nvPicPr>
        <p:blipFill>
          <a:blip r:embed="rId4"/>
          <a:stretch>
            <a:fillRect/>
          </a:stretch>
        </p:blipFill>
        <p:spPr>
          <a:xfrm>
            <a:off x="2732956" y="2261996"/>
            <a:ext cx="3614055" cy="857722"/>
          </a:xfrm>
          <a:prstGeom prst="rect">
            <a:avLst/>
          </a:prstGeom>
        </p:spPr>
      </p:pic>
      <p:pic>
        <p:nvPicPr>
          <p:cNvPr id="4" name="图片 3">
            <a:extLst>
              <a:ext uri="{FF2B5EF4-FFF2-40B4-BE49-F238E27FC236}">
                <a16:creationId xmlns:a16="http://schemas.microsoft.com/office/drawing/2014/main" id="{A039D21D-4836-4265-A9BC-F03CF6977BE0}"/>
              </a:ext>
            </a:extLst>
          </p:cNvPr>
          <p:cNvPicPr>
            <a:picLocks noChangeAspect="1"/>
          </p:cNvPicPr>
          <p:nvPr/>
        </p:nvPicPr>
        <p:blipFill>
          <a:blip r:embed="rId5"/>
          <a:stretch>
            <a:fillRect/>
          </a:stretch>
        </p:blipFill>
        <p:spPr>
          <a:xfrm>
            <a:off x="2732956" y="3428999"/>
            <a:ext cx="4410075" cy="847725"/>
          </a:xfrm>
          <a:prstGeom prst="rect">
            <a:avLst/>
          </a:prstGeom>
        </p:spPr>
      </p:pic>
      <p:pic>
        <p:nvPicPr>
          <p:cNvPr id="9" name="图片 8">
            <a:extLst>
              <a:ext uri="{FF2B5EF4-FFF2-40B4-BE49-F238E27FC236}">
                <a16:creationId xmlns:a16="http://schemas.microsoft.com/office/drawing/2014/main" id="{958B92AD-C29B-40DB-A1B0-884853609033}"/>
              </a:ext>
            </a:extLst>
          </p:cNvPr>
          <p:cNvPicPr>
            <a:picLocks noChangeAspect="1"/>
          </p:cNvPicPr>
          <p:nvPr/>
        </p:nvPicPr>
        <p:blipFill rotWithShape="1">
          <a:blip r:embed="rId6"/>
          <a:srcRect l="43596" t="52262" r="26887" b="1486"/>
          <a:stretch/>
        </p:blipFill>
        <p:spPr>
          <a:xfrm>
            <a:off x="3003927" y="4418338"/>
            <a:ext cx="3140098" cy="2093273"/>
          </a:xfrm>
          <a:prstGeom prst="rect">
            <a:avLst/>
          </a:prstGeom>
        </p:spPr>
      </p:pic>
    </p:spTree>
    <p:extLst>
      <p:ext uri="{BB962C8B-B14F-4D97-AF65-F5344CB8AC3E}">
        <p14:creationId xmlns:p14="http://schemas.microsoft.com/office/powerpoint/2010/main" val="71041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p:cNvGraphicFramePr/>
          <p:nvPr>
            <p:extLst/>
          </p:nvPr>
        </p:nvGraphicFramePr>
        <p:xfrm>
          <a:off x="6144025" y="1214494"/>
          <a:ext cx="2770748" cy="2531649"/>
        </p:xfrm>
        <a:graphic>
          <a:graphicData uri="http://schemas.openxmlformats.org/drawingml/2006/chart">
            <c:chart xmlns:c="http://schemas.openxmlformats.org/drawingml/2006/chart" xmlns:r="http://schemas.openxmlformats.org/officeDocument/2006/relationships" r:id="rId2"/>
          </a:graphicData>
        </a:graphic>
      </p:graphicFrame>
      <p:sp>
        <p:nvSpPr>
          <p:cNvPr id="18" name="文本框 17">
            <a:extLst>
              <a:ext uri="{FF2B5EF4-FFF2-40B4-BE49-F238E27FC236}">
                <a16:creationId xmlns:a16="http://schemas.microsoft.com/office/drawing/2014/main" id="{445B5A6A-66A8-4928-9BFC-A8CCFCF19B7E}"/>
              </a:ext>
            </a:extLst>
          </p:cNvPr>
          <p:cNvSpPr txBox="1"/>
          <p:nvPr/>
        </p:nvSpPr>
        <p:spPr>
          <a:xfrm>
            <a:off x="501362" y="233760"/>
            <a:ext cx="10791478" cy="769441"/>
          </a:xfrm>
          <a:prstGeom prst="rect">
            <a:avLst/>
          </a:prstGeom>
          <a:solidFill>
            <a:schemeClr val="accent3"/>
          </a:solidFill>
        </p:spPr>
        <p:txBody>
          <a:bodyPr wrap="square" rtlCol="0">
            <a:spAutoFit/>
          </a:bodyPr>
          <a:lstStyle/>
          <a:p>
            <a:r>
              <a:rPr lang="zh-CN" altLang="en-US" sz="4400" b="1" dirty="0"/>
              <a:t>适配方案</a:t>
            </a:r>
          </a:p>
        </p:txBody>
      </p:sp>
      <p:sp>
        <p:nvSpPr>
          <p:cNvPr id="16" name="矩形 15">
            <a:extLst>
              <a:ext uri="{FF2B5EF4-FFF2-40B4-BE49-F238E27FC236}">
                <a16:creationId xmlns:a16="http://schemas.microsoft.com/office/drawing/2014/main" id="{ED755AFB-F1DF-4007-A6F2-3DF015337625}"/>
              </a:ext>
            </a:extLst>
          </p:cNvPr>
          <p:cNvSpPr/>
          <p:nvPr/>
        </p:nvSpPr>
        <p:spPr>
          <a:xfrm>
            <a:off x="501362" y="1347549"/>
            <a:ext cx="10791478" cy="3046988"/>
          </a:xfrm>
          <a:prstGeom prst="rect">
            <a:avLst/>
          </a:prstGeom>
        </p:spPr>
        <p:txBody>
          <a:bodyPr wrap="square">
            <a:spAutoFit/>
          </a:bodyPr>
          <a:lstStyle/>
          <a:p>
            <a:r>
              <a:rPr lang="en-US" altLang="zh-CN" sz="3200" b="1" dirty="0"/>
              <a:t>1</a:t>
            </a:r>
            <a:r>
              <a:rPr lang="zh-CN" altLang="en-US" sz="3200" b="1" dirty="0"/>
              <a:t>、屏幕自动延伸</a:t>
            </a:r>
            <a:endParaRPr lang="en-US" altLang="zh-CN" sz="3200" b="1" dirty="0"/>
          </a:p>
          <a:p>
            <a:r>
              <a:rPr lang="en-US" altLang="zh-CN" sz="3200" b="1" dirty="0"/>
              <a:t>2</a:t>
            </a:r>
            <a:r>
              <a:rPr lang="zh-CN" altLang="en-US" sz="3200" b="1" dirty="0"/>
              <a:t>、图片等比缩放</a:t>
            </a:r>
            <a:endParaRPr lang="en-US" altLang="zh-CN" sz="3200" b="1" dirty="0"/>
          </a:p>
          <a:p>
            <a:r>
              <a:rPr lang="en-US" altLang="zh-CN" sz="3200" b="1" dirty="0"/>
              <a:t>3</a:t>
            </a:r>
            <a:r>
              <a:rPr lang="zh-CN" altLang="en-US" sz="3200" b="1" dirty="0"/>
              <a:t>、屏幕调距</a:t>
            </a:r>
            <a:endParaRPr lang="en-US" altLang="zh-CN" sz="3200" b="1" dirty="0"/>
          </a:p>
          <a:p>
            <a:r>
              <a:rPr lang="en-US" altLang="zh-CN" sz="3200" b="1" dirty="0"/>
              <a:t>4</a:t>
            </a:r>
            <a:r>
              <a:rPr lang="zh-CN" altLang="en-US" sz="3200" b="1" dirty="0"/>
              <a:t>、屏幕截取</a:t>
            </a:r>
            <a:endParaRPr lang="en-US" altLang="zh-CN" sz="3200" b="1" dirty="0"/>
          </a:p>
          <a:p>
            <a:r>
              <a:rPr lang="en-US" altLang="zh-CN" sz="3200" b="1" dirty="0"/>
              <a:t>5</a:t>
            </a:r>
            <a:r>
              <a:rPr lang="zh-CN" altLang="en-US" sz="3200" b="1" dirty="0"/>
              <a:t>、闪屏</a:t>
            </a:r>
            <a:endParaRPr lang="en-US" altLang="zh-CN" sz="3200" b="1" dirty="0"/>
          </a:p>
          <a:p>
            <a:r>
              <a:rPr lang="en-US" altLang="zh-CN" sz="3200" b="1" dirty="0"/>
              <a:t>6</a:t>
            </a:r>
            <a:r>
              <a:rPr lang="zh-CN" altLang="en-US" sz="3200" b="1" dirty="0"/>
              <a:t>、横竖屏切换</a:t>
            </a:r>
            <a:endParaRPr lang="en-US" altLang="zh-CN" sz="3200" b="1" dirty="0"/>
          </a:p>
        </p:txBody>
      </p:sp>
    </p:spTree>
    <p:extLst>
      <p:ext uri="{BB962C8B-B14F-4D97-AF65-F5344CB8AC3E}">
        <p14:creationId xmlns:p14="http://schemas.microsoft.com/office/powerpoint/2010/main" val="3072693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28685" y="1081759"/>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 name="矩形 2"/>
          <p:cNvSpPr/>
          <p:nvPr/>
        </p:nvSpPr>
        <p:spPr>
          <a:xfrm rot="353362">
            <a:off x="6215830" y="1087124"/>
            <a:ext cx="129357" cy="482157"/>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矩形 3"/>
          <p:cNvSpPr/>
          <p:nvPr/>
        </p:nvSpPr>
        <p:spPr>
          <a:xfrm rot="854280">
            <a:off x="6454724" y="1128791"/>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矩形 4"/>
          <p:cNvSpPr/>
          <p:nvPr/>
        </p:nvSpPr>
        <p:spPr>
          <a:xfrm rot="1207642">
            <a:off x="6634800" y="1180020"/>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矩形 5"/>
          <p:cNvSpPr/>
          <p:nvPr/>
        </p:nvSpPr>
        <p:spPr>
          <a:xfrm rot="1689293">
            <a:off x="6880464" y="1273888"/>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7" name="矩形 6"/>
          <p:cNvSpPr/>
          <p:nvPr/>
        </p:nvSpPr>
        <p:spPr>
          <a:xfrm rot="1976499">
            <a:off x="7037980" y="1375086"/>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矩形 7"/>
          <p:cNvSpPr/>
          <p:nvPr/>
        </p:nvSpPr>
        <p:spPr>
          <a:xfrm rot="2151988">
            <a:off x="7184520" y="1476231"/>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矩形 8"/>
          <p:cNvSpPr/>
          <p:nvPr/>
        </p:nvSpPr>
        <p:spPr>
          <a:xfrm rot="2439194">
            <a:off x="7327033" y="1597650"/>
            <a:ext cx="129357" cy="482157"/>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矩形 9"/>
          <p:cNvSpPr/>
          <p:nvPr/>
        </p:nvSpPr>
        <p:spPr>
          <a:xfrm rot="2998031">
            <a:off x="7465161" y="1746446"/>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rot="3285237">
            <a:off x="7573797" y="1898926"/>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rot="3643549">
            <a:off x="7689830" y="2095096"/>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rot="3930755">
            <a:off x="7768093" y="2265176"/>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3"/>
          <p:cNvSpPr/>
          <p:nvPr/>
        </p:nvSpPr>
        <p:spPr>
          <a:xfrm rot="4605071">
            <a:off x="7839026" y="2482587"/>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p:cNvSpPr/>
          <p:nvPr/>
        </p:nvSpPr>
        <p:spPr>
          <a:xfrm rot="4958433">
            <a:off x="7876694" y="2665982"/>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6" name="矩形 15"/>
          <p:cNvSpPr/>
          <p:nvPr/>
        </p:nvSpPr>
        <p:spPr>
          <a:xfrm rot="21114211" flipH="1">
            <a:off x="5777662" y="1099543"/>
            <a:ext cx="129357" cy="482157"/>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7" name="矩形 16"/>
          <p:cNvSpPr/>
          <p:nvPr/>
        </p:nvSpPr>
        <p:spPr>
          <a:xfrm rot="20760849" flipH="1">
            <a:off x="5593138" y="1131212"/>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8" name="矩形 17"/>
          <p:cNvSpPr/>
          <p:nvPr/>
        </p:nvSpPr>
        <p:spPr>
          <a:xfrm rot="20259931" flipH="1">
            <a:off x="5362496" y="1210650"/>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9" name="矩形 18"/>
          <p:cNvSpPr/>
          <p:nvPr/>
        </p:nvSpPr>
        <p:spPr>
          <a:xfrm rot="19906569" flipH="1">
            <a:off x="5191428" y="1286730"/>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0" name="矩形 19"/>
          <p:cNvSpPr/>
          <p:nvPr/>
        </p:nvSpPr>
        <p:spPr>
          <a:xfrm rot="19424918" flipH="1">
            <a:off x="4979593" y="1409722"/>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1" name="矩形 20"/>
          <p:cNvSpPr/>
          <p:nvPr/>
        </p:nvSpPr>
        <p:spPr>
          <a:xfrm rot="19137712" flipH="1">
            <a:off x="4837901" y="1532095"/>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2" name="矩形 21"/>
          <p:cNvSpPr/>
          <p:nvPr/>
        </p:nvSpPr>
        <p:spPr>
          <a:xfrm rot="18962223" flipH="1">
            <a:off x="4697985" y="1652871"/>
            <a:ext cx="129357" cy="482157"/>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3" name="矩形 22"/>
          <p:cNvSpPr/>
          <p:nvPr/>
        </p:nvSpPr>
        <p:spPr>
          <a:xfrm rot="18675017" flipH="1">
            <a:off x="4573994" y="1793151"/>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4" name="矩形 23"/>
          <p:cNvSpPr/>
          <p:nvPr/>
        </p:nvSpPr>
        <p:spPr>
          <a:xfrm rot="18116180" flipH="1">
            <a:off x="4453660" y="1950838"/>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5" name="矩形 24"/>
          <p:cNvSpPr/>
          <p:nvPr/>
        </p:nvSpPr>
        <p:spPr>
          <a:xfrm rot="17828974" flipH="1">
            <a:off x="4367581" y="2117099"/>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6" name="矩形 25"/>
          <p:cNvSpPr/>
          <p:nvPr/>
        </p:nvSpPr>
        <p:spPr>
          <a:xfrm rot="17470662" flipH="1">
            <a:off x="4289128" y="2294323"/>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7" name="矩形 26"/>
          <p:cNvSpPr/>
          <p:nvPr/>
        </p:nvSpPr>
        <p:spPr>
          <a:xfrm rot="17183456" flipH="1">
            <a:off x="4235598" y="2473728"/>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矩形 27"/>
          <p:cNvSpPr/>
          <p:nvPr/>
        </p:nvSpPr>
        <p:spPr>
          <a:xfrm rot="16509140" flipH="1">
            <a:off x="4195992" y="2652296"/>
            <a:ext cx="129357" cy="482157"/>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9" name="矩形 28"/>
          <p:cNvSpPr/>
          <p:nvPr/>
        </p:nvSpPr>
        <p:spPr>
          <a:xfrm rot="16155778" flipH="1">
            <a:off x="4184529" y="2839168"/>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0" name="矩形 29"/>
          <p:cNvSpPr/>
          <p:nvPr/>
        </p:nvSpPr>
        <p:spPr>
          <a:xfrm rot="20965998" flipV="1">
            <a:off x="6369970" y="4785014"/>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1" name="矩形 30"/>
          <p:cNvSpPr/>
          <p:nvPr/>
        </p:nvSpPr>
        <p:spPr>
          <a:xfrm rot="20612636" flipV="1">
            <a:off x="6552958" y="4745422"/>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2" name="矩形 31"/>
          <p:cNvSpPr/>
          <p:nvPr/>
        </p:nvSpPr>
        <p:spPr>
          <a:xfrm rot="20111718" flipV="1">
            <a:off x="6780160" y="4660654"/>
            <a:ext cx="129357" cy="482157"/>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3" name="矩形 32"/>
          <p:cNvSpPr/>
          <p:nvPr/>
        </p:nvSpPr>
        <p:spPr>
          <a:xfrm rot="19758356" flipV="1">
            <a:off x="6947788" y="4577270"/>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4" name="矩形 33"/>
          <p:cNvSpPr/>
          <p:nvPr/>
        </p:nvSpPr>
        <p:spPr>
          <a:xfrm rot="19276705" flipV="1">
            <a:off x="7172073" y="4439943"/>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5" name="矩形 34"/>
          <p:cNvSpPr/>
          <p:nvPr/>
        </p:nvSpPr>
        <p:spPr>
          <a:xfrm rot="18989499" flipV="1">
            <a:off x="7308360" y="4311578"/>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6" name="矩形 35"/>
          <p:cNvSpPr/>
          <p:nvPr/>
        </p:nvSpPr>
        <p:spPr>
          <a:xfrm rot="18814010" flipV="1">
            <a:off x="7433866" y="4185275"/>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7" name="矩形 36"/>
          <p:cNvSpPr/>
          <p:nvPr/>
        </p:nvSpPr>
        <p:spPr>
          <a:xfrm rot="18526804" flipV="1">
            <a:off x="7551697" y="4039782"/>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8" name="矩形 37"/>
          <p:cNvSpPr/>
          <p:nvPr/>
        </p:nvSpPr>
        <p:spPr>
          <a:xfrm rot="17967967" flipV="1">
            <a:off x="7660196" y="3868179"/>
            <a:ext cx="129357" cy="482157"/>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9" name="矩形 38"/>
          <p:cNvSpPr/>
          <p:nvPr/>
        </p:nvSpPr>
        <p:spPr>
          <a:xfrm rot="17680761" flipV="1">
            <a:off x="7739029" y="3698363"/>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0" name="矩形 39"/>
          <p:cNvSpPr/>
          <p:nvPr/>
        </p:nvSpPr>
        <p:spPr>
          <a:xfrm rot="17322449" flipV="1">
            <a:off x="7817120" y="3484240"/>
            <a:ext cx="129357" cy="482157"/>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1" name="矩形 40"/>
          <p:cNvSpPr/>
          <p:nvPr/>
        </p:nvSpPr>
        <p:spPr>
          <a:xfrm rot="17035243" flipV="1">
            <a:off x="7862868" y="3302694"/>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2" name="矩形 41"/>
          <p:cNvSpPr/>
          <p:nvPr/>
        </p:nvSpPr>
        <p:spPr>
          <a:xfrm rot="16360927" flipV="1">
            <a:off x="7892728" y="3075960"/>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3" name="矩形 42"/>
          <p:cNvSpPr/>
          <p:nvPr/>
        </p:nvSpPr>
        <p:spPr>
          <a:xfrm rot="16007565" flipV="1">
            <a:off x="7896126" y="2888768"/>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4" name="矩形 43"/>
          <p:cNvSpPr/>
          <p:nvPr/>
        </p:nvSpPr>
        <p:spPr>
          <a:xfrm rot="21451787" flipH="1" flipV="1">
            <a:off x="6119945" y="4813564"/>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5" name="矩形 44"/>
          <p:cNvSpPr/>
          <p:nvPr/>
        </p:nvSpPr>
        <p:spPr>
          <a:xfrm rot="205149" flipH="1" flipV="1">
            <a:off x="5932741" y="4816271"/>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6" name="矩形 45"/>
          <p:cNvSpPr/>
          <p:nvPr/>
        </p:nvSpPr>
        <p:spPr>
          <a:xfrm rot="706067" flipH="1" flipV="1">
            <a:off x="5691442" y="4780476"/>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7" name="矩形 46"/>
          <p:cNvSpPr/>
          <p:nvPr/>
        </p:nvSpPr>
        <p:spPr>
          <a:xfrm rot="1059429" flipH="1" flipV="1">
            <a:off x="5509324" y="4737055"/>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8" name="矩形 47"/>
          <p:cNvSpPr/>
          <p:nvPr/>
        </p:nvSpPr>
        <p:spPr>
          <a:xfrm rot="1541080" flipH="1" flipV="1">
            <a:off x="5278528" y="4654996"/>
            <a:ext cx="129357" cy="482157"/>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9" name="矩形 48"/>
          <p:cNvSpPr/>
          <p:nvPr/>
        </p:nvSpPr>
        <p:spPr>
          <a:xfrm rot="1828286" flipH="1" flipV="1">
            <a:off x="5116796" y="4560682"/>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0" name="矩形 49"/>
          <p:cNvSpPr/>
          <p:nvPr/>
        </p:nvSpPr>
        <p:spPr>
          <a:xfrm rot="2003775" flipH="1" flipV="1">
            <a:off x="4957106" y="4467611"/>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1" name="矩形 50"/>
          <p:cNvSpPr/>
          <p:nvPr/>
        </p:nvSpPr>
        <p:spPr>
          <a:xfrm rot="2290981" flipH="1" flipV="1">
            <a:off x="4809494" y="4352448"/>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2" name="矩形 51"/>
          <p:cNvSpPr/>
          <p:nvPr/>
        </p:nvSpPr>
        <p:spPr>
          <a:xfrm rot="2849818" flipH="1" flipV="1">
            <a:off x="4662282" y="4219502"/>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3" name="矩形 52"/>
          <p:cNvSpPr/>
          <p:nvPr/>
        </p:nvSpPr>
        <p:spPr>
          <a:xfrm rot="3137024" flipH="1" flipV="1">
            <a:off x="4547174" y="4071846"/>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4" name="矩形 53"/>
          <p:cNvSpPr/>
          <p:nvPr/>
        </p:nvSpPr>
        <p:spPr>
          <a:xfrm rot="3495336" flipH="1" flipV="1">
            <a:off x="4418333" y="3881690"/>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5" name="矩形 54"/>
          <p:cNvSpPr/>
          <p:nvPr/>
        </p:nvSpPr>
        <p:spPr>
          <a:xfrm rot="3782542" flipH="1" flipV="1">
            <a:off x="4332812" y="3715143"/>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6" name="矩形 55"/>
          <p:cNvSpPr/>
          <p:nvPr/>
        </p:nvSpPr>
        <p:spPr>
          <a:xfrm rot="4456858" flipH="1" flipV="1">
            <a:off x="4272573" y="3534324"/>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7" name="矩形 56"/>
          <p:cNvSpPr/>
          <p:nvPr/>
        </p:nvSpPr>
        <p:spPr>
          <a:xfrm rot="4810220" flipH="1" flipV="1">
            <a:off x="4227036" y="3352724"/>
            <a:ext cx="129357" cy="482157"/>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8" name="矩形 57"/>
          <p:cNvSpPr/>
          <p:nvPr/>
        </p:nvSpPr>
        <p:spPr>
          <a:xfrm rot="4827269" flipH="1" flipV="1">
            <a:off x="4193848" y="3191460"/>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9" name="矩形 58"/>
          <p:cNvSpPr/>
          <p:nvPr/>
        </p:nvSpPr>
        <p:spPr>
          <a:xfrm rot="5180631" flipH="1" flipV="1">
            <a:off x="4168105" y="3006018"/>
            <a:ext cx="129357" cy="482157"/>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0" name="矩形 59"/>
          <p:cNvSpPr/>
          <p:nvPr/>
        </p:nvSpPr>
        <p:spPr>
          <a:xfrm>
            <a:off x="5313978" y="1584297"/>
            <a:ext cx="1620957" cy="3170099"/>
          </a:xfrm>
          <a:prstGeom prst="rect">
            <a:avLst/>
          </a:prstGeom>
          <a:noFill/>
        </p:spPr>
        <p:txBody>
          <a:bodyPr wrap="none">
            <a:spAutoFit/>
          </a:bodyPr>
          <a:lstStyle/>
          <a:p>
            <a:pPr algn="ctr"/>
            <a:r>
              <a:rPr kumimoji="1" lang="en-US" altLang="zh-CN" sz="20000" b="1" dirty="0">
                <a:solidFill>
                  <a:srgbClr val="FFFFFF"/>
                </a:solidFill>
                <a:effectLst>
                  <a:outerShdw blurRad="50800" dist="38100" dir="5400000" algn="t" rotWithShape="0">
                    <a:prstClr val="black">
                      <a:alpha val="40000"/>
                    </a:prstClr>
                  </a:outerShdw>
                </a:effectLst>
              </a:rPr>
              <a:t>3</a:t>
            </a:r>
            <a:endParaRPr kumimoji="1" lang="zh-CN" altLang="en-US" sz="20000" b="1" dirty="0">
              <a:solidFill>
                <a:srgbClr val="FFFFFF"/>
              </a:solidFill>
              <a:effectLst>
                <a:outerShdw blurRad="50800" dist="38100" dir="5400000" algn="t" rotWithShape="0">
                  <a:prstClr val="black">
                    <a:alpha val="40000"/>
                  </a:prstClr>
                </a:outerShdw>
              </a:effectLst>
            </a:endParaRPr>
          </a:p>
        </p:txBody>
      </p:sp>
      <p:sp>
        <p:nvSpPr>
          <p:cNvPr id="61" name="文本框 60"/>
          <p:cNvSpPr txBox="1"/>
          <p:nvPr/>
        </p:nvSpPr>
        <p:spPr>
          <a:xfrm>
            <a:off x="4934144" y="5539290"/>
            <a:ext cx="2350940" cy="510974"/>
          </a:xfrm>
          <a:prstGeom prst="rect">
            <a:avLst/>
          </a:prstGeom>
          <a:noFill/>
        </p:spPr>
        <p:txBody>
          <a:bodyPr wrap="square" rtlCol="0">
            <a:spAutoFit/>
          </a:bodyPr>
          <a:lstStyle/>
          <a:p>
            <a:pPr algn="ctr">
              <a:lnSpc>
                <a:spcPct val="110000"/>
              </a:lnSpc>
            </a:pPr>
            <a:r>
              <a:rPr kumimoji="1" lang="zh-CN" altLang="en-US" sz="2667" b="1" dirty="0">
                <a:solidFill>
                  <a:schemeClr val="bg1"/>
                </a:solidFill>
              </a:rPr>
              <a:t>提问</a:t>
            </a:r>
          </a:p>
        </p:txBody>
      </p:sp>
    </p:spTree>
    <p:extLst>
      <p:ext uri="{BB962C8B-B14F-4D97-AF65-F5344CB8AC3E}">
        <p14:creationId xmlns:p14="http://schemas.microsoft.com/office/powerpoint/2010/main" val="245659869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91705" y="1081759"/>
            <a:ext cx="4210179" cy="4216669"/>
            <a:chOff x="2993183" y="811319"/>
            <a:chExt cx="3157634" cy="3162502"/>
          </a:xfrm>
        </p:grpSpPr>
        <p:sp>
          <p:nvSpPr>
            <p:cNvPr id="3" name="矩形 2"/>
            <p:cNvSpPr/>
            <p:nvPr/>
          </p:nvSpPr>
          <p:spPr>
            <a:xfrm>
              <a:off x="4520918" y="811319"/>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矩形 3"/>
            <p:cNvSpPr/>
            <p:nvPr/>
          </p:nvSpPr>
          <p:spPr>
            <a:xfrm rot="353362">
              <a:off x="4661277" y="815343"/>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矩形 4"/>
            <p:cNvSpPr/>
            <p:nvPr/>
          </p:nvSpPr>
          <p:spPr>
            <a:xfrm rot="854280">
              <a:off x="4840447" y="846593"/>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矩形 5"/>
            <p:cNvSpPr/>
            <p:nvPr/>
          </p:nvSpPr>
          <p:spPr>
            <a:xfrm rot="1207642">
              <a:off x="4975504" y="885015"/>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7" name="矩形 6"/>
            <p:cNvSpPr/>
            <p:nvPr/>
          </p:nvSpPr>
          <p:spPr>
            <a:xfrm rot="1689293">
              <a:off x="5159752" y="955416"/>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矩形 7"/>
            <p:cNvSpPr/>
            <p:nvPr/>
          </p:nvSpPr>
          <p:spPr>
            <a:xfrm rot="1976499">
              <a:off x="5277889" y="1031314"/>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矩形 8"/>
            <p:cNvSpPr/>
            <p:nvPr/>
          </p:nvSpPr>
          <p:spPr>
            <a:xfrm rot="2151988">
              <a:off x="5387794" y="1107173"/>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矩形 9"/>
            <p:cNvSpPr/>
            <p:nvPr/>
          </p:nvSpPr>
          <p:spPr>
            <a:xfrm rot="2439194">
              <a:off x="5494679" y="1198237"/>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rot="2998031">
              <a:off x="5598275" y="1309834"/>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rot="3285237">
              <a:off x="5679752" y="1424194"/>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rot="3643549">
              <a:off x="5766777" y="1571322"/>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3"/>
            <p:cNvSpPr/>
            <p:nvPr/>
          </p:nvSpPr>
          <p:spPr>
            <a:xfrm rot="3930755">
              <a:off x="5825474" y="1698882"/>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p:cNvSpPr/>
            <p:nvPr/>
          </p:nvSpPr>
          <p:spPr>
            <a:xfrm rot="4605071">
              <a:off x="5878674" y="1861940"/>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6" name="矩形 15"/>
            <p:cNvSpPr/>
            <p:nvPr/>
          </p:nvSpPr>
          <p:spPr>
            <a:xfrm rot="4958433">
              <a:off x="5906925" y="1999486"/>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7" name="矩形 16"/>
            <p:cNvSpPr/>
            <p:nvPr/>
          </p:nvSpPr>
          <p:spPr>
            <a:xfrm rot="21114211" flipH="1">
              <a:off x="4332651" y="824657"/>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8" name="矩形 17"/>
            <p:cNvSpPr/>
            <p:nvPr/>
          </p:nvSpPr>
          <p:spPr>
            <a:xfrm rot="20760849" flipH="1">
              <a:off x="4194258" y="848409"/>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9" name="矩形 18"/>
            <p:cNvSpPr/>
            <p:nvPr/>
          </p:nvSpPr>
          <p:spPr>
            <a:xfrm rot="20259931" flipH="1">
              <a:off x="4021276" y="907987"/>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0" name="矩形 19"/>
            <p:cNvSpPr/>
            <p:nvPr/>
          </p:nvSpPr>
          <p:spPr>
            <a:xfrm rot="19906569" flipH="1">
              <a:off x="3892975" y="965047"/>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1" name="矩形 20"/>
            <p:cNvSpPr/>
            <p:nvPr/>
          </p:nvSpPr>
          <p:spPr>
            <a:xfrm rot="19424918" flipH="1">
              <a:off x="3734099" y="1057291"/>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2" name="矩形 21"/>
            <p:cNvSpPr/>
            <p:nvPr/>
          </p:nvSpPr>
          <p:spPr>
            <a:xfrm rot="19137712" flipH="1">
              <a:off x="3627830" y="1149071"/>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3" name="矩形 22"/>
            <p:cNvSpPr/>
            <p:nvPr/>
          </p:nvSpPr>
          <p:spPr>
            <a:xfrm rot="18962223" flipH="1">
              <a:off x="3522893" y="1239653"/>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4" name="矩形 23"/>
            <p:cNvSpPr/>
            <p:nvPr/>
          </p:nvSpPr>
          <p:spPr>
            <a:xfrm rot="18675017" flipH="1">
              <a:off x="3429900" y="1344863"/>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5" name="矩形 24"/>
            <p:cNvSpPr/>
            <p:nvPr/>
          </p:nvSpPr>
          <p:spPr>
            <a:xfrm rot="18116180" flipH="1">
              <a:off x="3339649" y="1463128"/>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6" name="矩形 25"/>
            <p:cNvSpPr/>
            <p:nvPr/>
          </p:nvSpPr>
          <p:spPr>
            <a:xfrm rot="17828974" flipH="1">
              <a:off x="3275090" y="1587824"/>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7" name="矩形 26"/>
            <p:cNvSpPr/>
            <p:nvPr/>
          </p:nvSpPr>
          <p:spPr>
            <a:xfrm rot="17470662" flipH="1">
              <a:off x="3216250" y="1720742"/>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矩形 27"/>
            <p:cNvSpPr/>
            <p:nvPr/>
          </p:nvSpPr>
          <p:spPr>
            <a:xfrm rot="17183456" flipH="1">
              <a:off x="3176103" y="1855296"/>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9" name="矩形 28"/>
            <p:cNvSpPr/>
            <p:nvPr/>
          </p:nvSpPr>
          <p:spPr>
            <a:xfrm rot="16509140" flipH="1">
              <a:off x="3146398" y="1989222"/>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0" name="矩形 29"/>
            <p:cNvSpPr/>
            <p:nvPr/>
          </p:nvSpPr>
          <p:spPr>
            <a:xfrm rot="16155778" flipH="1">
              <a:off x="3137801" y="2129376"/>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1" name="矩形 30"/>
            <p:cNvSpPr/>
            <p:nvPr/>
          </p:nvSpPr>
          <p:spPr>
            <a:xfrm rot="20965998" flipV="1">
              <a:off x="4776882" y="3588760"/>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2" name="矩形 31"/>
            <p:cNvSpPr/>
            <p:nvPr/>
          </p:nvSpPr>
          <p:spPr>
            <a:xfrm rot="20612636" flipV="1">
              <a:off x="4914123" y="3559066"/>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3" name="矩形 32"/>
            <p:cNvSpPr/>
            <p:nvPr/>
          </p:nvSpPr>
          <p:spPr>
            <a:xfrm rot="20111718" flipV="1">
              <a:off x="5084524" y="3495490"/>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4" name="矩形 33"/>
            <p:cNvSpPr/>
            <p:nvPr/>
          </p:nvSpPr>
          <p:spPr>
            <a:xfrm rot="19758356" flipV="1">
              <a:off x="5210245" y="3432952"/>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5" name="矩形 34"/>
            <p:cNvSpPr/>
            <p:nvPr/>
          </p:nvSpPr>
          <p:spPr>
            <a:xfrm rot="19276705" flipV="1">
              <a:off x="5378459" y="3329957"/>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6" name="矩形 35"/>
            <p:cNvSpPr/>
            <p:nvPr/>
          </p:nvSpPr>
          <p:spPr>
            <a:xfrm rot="18989499" flipV="1">
              <a:off x="5480674" y="3233683"/>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7" name="矩形 36"/>
            <p:cNvSpPr/>
            <p:nvPr/>
          </p:nvSpPr>
          <p:spPr>
            <a:xfrm rot="18814010" flipV="1">
              <a:off x="5574804" y="3138956"/>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8" name="矩形 37"/>
            <p:cNvSpPr/>
            <p:nvPr/>
          </p:nvSpPr>
          <p:spPr>
            <a:xfrm rot="18526804" flipV="1">
              <a:off x="5663177" y="3029836"/>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9" name="矩形 38"/>
            <p:cNvSpPr/>
            <p:nvPr/>
          </p:nvSpPr>
          <p:spPr>
            <a:xfrm rot="17967967" flipV="1">
              <a:off x="5744551" y="2901134"/>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0" name="矩形 39"/>
            <p:cNvSpPr/>
            <p:nvPr/>
          </p:nvSpPr>
          <p:spPr>
            <a:xfrm rot="17680761" flipV="1">
              <a:off x="5803676" y="2773772"/>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1" name="矩形 40"/>
            <p:cNvSpPr/>
            <p:nvPr/>
          </p:nvSpPr>
          <p:spPr>
            <a:xfrm rot="17322449" flipV="1">
              <a:off x="5862244" y="2613180"/>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2" name="矩形 41"/>
            <p:cNvSpPr/>
            <p:nvPr/>
          </p:nvSpPr>
          <p:spPr>
            <a:xfrm rot="17035243" flipV="1">
              <a:off x="5896555" y="2477020"/>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3" name="矩形 42"/>
            <p:cNvSpPr/>
            <p:nvPr/>
          </p:nvSpPr>
          <p:spPr>
            <a:xfrm rot="16360927" flipV="1">
              <a:off x="5918950" y="2306970"/>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4" name="矩形 43"/>
            <p:cNvSpPr/>
            <p:nvPr/>
          </p:nvSpPr>
          <p:spPr>
            <a:xfrm rot="16007565" flipV="1">
              <a:off x="5921499" y="2166576"/>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5" name="矩形 44"/>
            <p:cNvSpPr/>
            <p:nvPr/>
          </p:nvSpPr>
          <p:spPr>
            <a:xfrm rot="21451787" flipH="1" flipV="1">
              <a:off x="4589363" y="3610173"/>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6" name="矩形 45"/>
            <p:cNvSpPr/>
            <p:nvPr/>
          </p:nvSpPr>
          <p:spPr>
            <a:xfrm rot="205149" flipH="1" flipV="1">
              <a:off x="4448960" y="3612203"/>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7" name="矩形 46"/>
            <p:cNvSpPr/>
            <p:nvPr/>
          </p:nvSpPr>
          <p:spPr>
            <a:xfrm rot="706067" flipH="1" flipV="1">
              <a:off x="4267986" y="3585357"/>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8" name="矩形 47"/>
            <p:cNvSpPr/>
            <p:nvPr/>
          </p:nvSpPr>
          <p:spPr>
            <a:xfrm rot="1059429" flipH="1" flipV="1">
              <a:off x="4131397" y="3552791"/>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9" name="矩形 48"/>
            <p:cNvSpPr/>
            <p:nvPr/>
          </p:nvSpPr>
          <p:spPr>
            <a:xfrm rot="1541080" flipH="1" flipV="1">
              <a:off x="3958300" y="3491247"/>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0" name="矩形 49"/>
            <p:cNvSpPr/>
            <p:nvPr/>
          </p:nvSpPr>
          <p:spPr>
            <a:xfrm rot="1828286" flipH="1" flipV="1">
              <a:off x="3837001" y="3420511"/>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1" name="矩形 50"/>
            <p:cNvSpPr/>
            <p:nvPr/>
          </p:nvSpPr>
          <p:spPr>
            <a:xfrm rot="2003775" flipH="1" flipV="1">
              <a:off x="3717234" y="3350708"/>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2" name="矩形 51"/>
            <p:cNvSpPr/>
            <p:nvPr/>
          </p:nvSpPr>
          <p:spPr>
            <a:xfrm rot="2290981" flipH="1" flipV="1">
              <a:off x="3606525" y="3264336"/>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3" name="矩形 52"/>
            <p:cNvSpPr/>
            <p:nvPr/>
          </p:nvSpPr>
          <p:spPr>
            <a:xfrm rot="2849818" flipH="1" flipV="1">
              <a:off x="3496116" y="3164626"/>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4" name="矩形 53"/>
            <p:cNvSpPr/>
            <p:nvPr/>
          </p:nvSpPr>
          <p:spPr>
            <a:xfrm rot="3137024" flipH="1" flipV="1">
              <a:off x="3409785" y="3053884"/>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5" name="矩形 54"/>
            <p:cNvSpPr/>
            <p:nvPr/>
          </p:nvSpPr>
          <p:spPr>
            <a:xfrm rot="3495336" flipH="1" flipV="1">
              <a:off x="3313154" y="2911267"/>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6" name="矩形 55"/>
            <p:cNvSpPr/>
            <p:nvPr/>
          </p:nvSpPr>
          <p:spPr>
            <a:xfrm rot="3782542" flipH="1" flipV="1">
              <a:off x="3249013" y="2786357"/>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7" name="矩形 56"/>
            <p:cNvSpPr/>
            <p:nvPr/>
          </p:nvSpPr>
          <p:spPr>
            <a:xfrm rot="4456858" flipH="1" flipV="1">
              <a:off x="3203834" y="2650743"/>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8" name="矩形 57"/>
            <p:cNvSpPr/>
            <p:nvPr/>
          </p:nvSpPr>
          <p:spPr>
            <a:xfrm rot="4810220" flipH="1" flipV="1">
              <a:off x="3169681" y="2514543"/>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9" name="矩形 58"/>
            <p:cNvSpPr/>
            <p:nvPr/>
          </p:nvSpPr>
          <p:spPr>
            <a:xfrm rot="4827269" flipH="1" flipV="1">
              <a:off x="3144790" y="2393595"/>
              <a:ext cx="97018" cy="361618"/>
            </a:xfrm>
            <a:prstGeom prst="rect">
              <a:avLst/>
            </a:prstGeom>
            <a:solidFill>
              <a:srgbClr val="FEDB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0" name="矩形 59"/>
            <p:cNvSpPr/>
            <p:nvPr/>
          </p:nvSpPr>
          <p:spPr>
            <a:xfrm rot="5180631" flipH="1" flipV="1">
              <a:off x="3125483" y="2254513"/>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1" name="矩形 60"/>
            <p:cNvSpPr/>
            <p:nvPr/>
          </p:nvSpPr>
          <p:spPr>
            <a:xfrm>
              <a:off x="3984887" y="1188222"/>
              <a:ext cx="1215718" cy="2377574"/>
            </a:xfrm>
            <a:prstGeom prst="rect">
              <a:avLst/>
            </a:prstGeom>
          </p:spPr>
          <p:txBody>
            <a:bodyPr wrap="none">
              <a:spAutoFit/>
            </a:bodyPr>
            <a:lstStyle/>
            <a:p>
              <a:pPr algn="ctr"/>
              <a:r>
                <a:rPr kumimoji="1" lang="en-US" altLang="zh-CN" sz="20000" b="1" dirty="0">
                  <a:solidFill>
                    <a:srgbClr val="FFFFFF"/>
                  </a:solidFill>
                  <a:effectLst>
                    <a:outerShdw blurRad="50800" dist="38100" dir="5400000" algn="t" rotWithShape="0">
                      <a:prstClr val="black">
                        <a:alpha val="40000"/>
                      </a:prstClr>
                    </a:outerShdw>
                  </a:effectLst>
                </a:rPr>
                <a:t>1</a:t>
              </a:r>
              <a:endParaRPr kumimoji="1" lang="zh-CN" altLang="en-US" sz="20000" b="1" dirty="0">
                <a:solidFill>
                  <a:srgbClr val="FFFFFF"/>
                </a:solidFill>
                <a:effectLst>
                  <a:outerShdw blurRad="50800" dist="38100" dir="5400000" algn="t" rotWithShape="0">
                    <a:prstClr val="black">
                      <a:alpha val="40000"/>
                    </a:prstClr>
                  </a:outerShdw>
                </a:effectLst>
              </a:endParaRPr>
            </a:p>
          </p:txBody>
        </p:sp>
      </p:grpSp>
      <p:sp>
        <p:nvSpPr>
          <p:cNvPr id="62" name="文本框 61"/>
          <p:cNvSpPr txBox="1"/>
          <p:nvPr/>
        </p:nvSpPr>
        <p:spPr>
          <a:xfrm>
            <a:off x="3889539" y="5512662"/>
            <a:ext cx="4469832" cy="995272"/>
          </a:xfrm>
          <a:prstGeom prst="rect">
            <a:avLst/>
          </a:prstGeom>
          <a:noFill/>
        </p:spPr>
        <p:txBody>
          <a:bodyPr wrap="square" rtlCol="0">
            <a:spAutoFit/>
          </a:bodyPr>
          <a:lstStyle/>
          <a:p>
            <a:pPr algn="ctr">
              <a:lnSpc>
                <a:spcPct val="110000"/>
              </a:lnSpc>
            </a:pPr>
            <a:r>
              <a:rPr kumimoji="1" lang="en-US" altLang="zh-CN" sz="2667" b="1" dirty="0">
                <a:solidFill>
                  <a:schemeClr val="bg1"/>
                </a:solidFill>
              </a:rPr>
              <a:t>Web</a:t>
            </a:r>
            <a:r>
              <a:rPr kumimoji="1" lang="zh-CN" altLang="en-US" sz="2667" b="1" dirty="0">
                <a:solidFill>
                  <a:schemeClr val="bg1"/>
                </a:solidFill>
              </a:rPr>
              <a:t>设计思想与设计实例</a:t>
            </a:r>
          </a:p>
          <a:p>
            <a:pPr algn="ctr">
              <a:lnSpc>
                <a:spcPct val="110000"/>
              </a:lnSpc>
            </a:pPr>
            <a:endParaRPr kumimoji="1" lang="zh-CN" altLang="en-US" sz="2667" b="1" dirty="0">
              <a:solidFill>
                <a:schemeClr val="bg1"/>
              </a:solidFill>
            </a:endParaRPr>
          </a:p>
        </p:txBody>
      </p:sp>
    </p:spTree>
    <p:extLst>
      <p:ext uri="{BB962C8B-B14F-4D97-AF65-F5344CB8AC3E}">
        <p14:creationId xmlns:p14="http://schemas.microsoft.com/office/powerpoint/2010/main" val="6780933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xmlns:p14="http://schemas.microsoft.com/office/powerpoint/2010/mai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64023" y="1056609"/>
            <a:ext cx="9099177" cy="1446550"/>
          </a:xfrm>
          <a:prstGeom prst="rect">
            <a:avLst/>
          </a:prstGeom>
          <a:noFill/>
        </p:spPr>
        <p:txBody>
          <a:bodyPr wrap="square" rtlCol="0">
            <a:spAutoFit/>
          </a:bodyPr>
          <a:lstStyle/>
          <a:p>
            <a:r>
              <a:rPr lang="en-US" altLang="zh-CN" sz="4400" b="1" dirty="0"/>
              <a:t>PC</a:t>
            </a:r>
            <a:r>
              <a:rPr lang="zh-CN" altLang="en-US" sz="4400" b="1" dirty="0"/>
              <a:t>端和移动端产品大体上有哪些设计差异？</a:t>
            </a:r>
          </a:p>
        </p:txBody>
      </p:sp>
    </p:spTree>
    <p:extLst>
      <p:ext uri="{BB962C8B-B14F-4D97-AF65-F5344CB8AC3E}">
        <p14:creationId xmlns:p14="http://schemas.microsoft.com/office/powerpoint/2010/main" val="27336308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64023" y="1056609"/>
            <a:ext cx="9099177" cy="2800767"/>
          </a:xfrm>
          <a:prstGeom prst="rect">
            <a:avLst/>
          </a:prstGeom>
          <a:noFill/>
        </p:spPr>
        <p:txBody>
          <a:bodyPr wrap="square" rtlCol="0">
            <a:spAutoFit/>
          </a:bodyPr>
          <a:lstStyle/>
          <a:p>
            <a:r>
              <a:rPr lang="zh-CN" altLang="en-US" sz="4400" b="1" dirty="0"/>
              <a:t>答案：</a:t>
            </a:r>
            <a:r>
              <a:rPr lang="en-US" altLang="zh-CN" sz="4400" b="1" dirty="0"/>
              <a:t>1</a:t>
            </a:r>
            <a:r>
              <a:rPr lang="zh-CN" altLang="en-US" sz="4400" b="1" dirty="0"/>
              <a:t>、页面结构的差异</a:t>
            </a:r>
            <a:endParaRPr lang="en-US" altLang="zh-CN" sz="4400" b="1" dirty="0"/>
          </a:p>
          <a:p>
            <a:r>
              <a:rPr lang="en-US" altLang="zh-CN" sz="4400" b="1" dirty="0"/>
              <a:t>		   2</a:t>
            </a:r>
            <a:r>
              <a:rPr lang="zh-CN" altLang="en-US" sz="4400" b="1" dirty="0"/>
              <a:t>、操作方式不同</a:t>
            </a:r>
          </a:p>
          <a:p>
            <a:r>
              <a:rPr lang="en-US" altLang="zh-CN" sz="4400" b="1" dirty="0"/>
              <a:t>           3</a:t>
            </a:r>
            <a:r>
              <a:rPr lang="zh-CN" altLang="en-US" sz="4400" b="1" dirty="0"/>
              <a:t>、应用场景不同</a:t>
            </a:r>
          </a:p>
          <a:p>
            <a:r>
              <a:rPr lang="zh-CN" altLang="en-US" sz="4400" b="1" dirty="0"/>
              <a:t>      （涉及到以上三点即可）</a:t>
            </a:r>
          </a:p>
        </p:txBody>
      </p:sp>
    </p:spTree>
    <p:extLst>
      <p:ext uri="{BB962C8B-B14F-4D97-AF65-F5344CB8AC3E}">
        <p14:creationId xmlns:p14="http://schemas.microsoft.com/office/powerpoint/2010/main" val="33547711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47913" y="1056609"/>
            <a:ext cx="9099177" cy="769441"/>
          </a:xfrm>
          <a:prstGeom prst="rect">
            <a:avLst/>
          </a:prstGeom>
          <a:noFill/>
        </p:spPr>
        <p:txBody>
          <a:bodyPr wrap="square" rtlCol="0">
            <a:spAutoFit/>
          </a:bodyPr>
          <a:lstStyle/>
          <a:p>
            <a:r>
              <a:rPr lang="en-US" altLang="zh-CN" sz="4400" b="1" dirty="0"/>
              <a:t>PPT</a:t>
            </a:r>
            <a:r>
              <a:rPr lang="zh-CN" altLang="en-US" sz="4400" b="1" dirty="0"/>
              <a:t>中涉及到的原型设计工具有哪些？</a:t>
            </a:r>
          </a:p>
        </p:txBody>
      </p:sp>
    </p:spTree>
    <p:extLst>
      <p:ext uri="{BB962C8B-B14F-4D97-AF65-F5344CB8AC3E}">
        <p14:creationId xmlns:p14="http://schemas.microsoft.com/office/powerpoint/2010/main" val="31696575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64023" y="1056609"/>
            <a:ext cx="9099177" cy="2800767"/>
          </a:xfrm>
          <a:prstGeom prst="rect">
            <a:avLst/>
          </a:prstGeom>
          <a:noFill/>
        </p:spPr>
        <p:txBody>
          <a:bodyPr wrap="square" rtlCol="0">
            <a:spAutoFit/>
          </a:bodyPr>
          <a:lstStyle/>
          <a:p>
            <a:r>
              <a:rPr lang="zh-CN" altLang="en-US" sz="4400" b="1" dirty="0"/>
              <a:t>答案：</a:t>
            </a:r>
            <a:r>
              <a:rPr lang="en-US" altLang="zh-CN" sz="4400" b="1" dirty="0"/>
              <a:t>Dreamweaver</a:t>
            </a:r>
          </a:p>
          <a:p>
            <a:r>
              <a:rPr lang="en-US" altLang="zh-CN" sz="4400" b="1" dirty="0"/>
              <a:t>           Axure </a:t>
            </a:r>
            <a:r>
              <a:rPr lang="en-US" altLang="zh-CN" sz="4400" b="1" dirty="0" err="1"/>
              <a:t>rp</a:t>
            </a:r>
            <a:endParaRPr lang="en-US" altLang="zh-CN" sz="4400" b="1" dirty="0"/>
          </a:p>
          <a:p>
            <a:r>
              <a:rPr lang="en-US" altLang="zh-CN" sz="4400" b="1" dirty="0"/>
              <a:t>           </a:t>
            </a:r>
            <a:r>
              <a:rPr lang="en-US" altLang="zh-CN" sz="4400" b="1" dirty="0" err="1"/>
              <a:t>mockplus</a:t>
            </a:r>
            <a:endParaRPr lang="en-US" altLang="zh-CN" sz="4400" b="1" dirty="0"/>
          </a:p>
          <a:p>
            <a:endParaRPr lang="zh-CN" altLang="en-US" sz="4400" b="1" dirty="0"/>
          </a:p>
        </p:txBody>
      </p:sp>
    </p:spTree>
    <p:extLst>
      <p:ext uri="{BB962C8B-B14F-4D97-AF65-F5344CB8AC3E}">
        <p14:creationId xmlns:p14="http://schemas.microsoft.com/office/powerpoint/2010/main" val="30219173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47913" y="1056609"/>
            <a:ext cx="9099177" cy="1446550"/>
          </a:xfrm>
          <a:prstGeom prst="rect">
            <a:avLst/>
          </a:prstGeom>
          <a:noFill/>
        </p:spPr>
        <p:txBody>
          <a:bodyPr wrap="square" rtlCol="0">
            <a:spAutoFit/>
          </a:bodyPr>
          <a:lstStyle/>
          <a:p>
            <a:r>
              <a:rPr lang="en-US" altLang="zh-CN" sz="4400" b="1" dirty="0"/>
              <a:t>PPT</a:t>
            </a:r>
            <a:r>
              <a:rPr lang="zh-CN" altLang="en-US" sz="4400" b="1" dirty="0"/>
              <a:t>中提到的移动端设计原则有哪些？（讲出三点即可）</a:t>
            </a:r>
          </a:p>
        </p:txBody>
      </p:sp>
    </p:spTree>
    <p:extLst>
      <p:ext uri="{BB962C8B-B14F-4D97-AF65-F5344CB8AC3E}">
        <p14:creationId xmlns:p14="http://schemas.microsoft.com/office/powerpoint/2010/main" val="30386464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64023" y="1056609"/>
            <a:ext cx="9099177" cy="1446550"/>
          </a:xfrm>
          <a:prstGeom prst="rect">
            <a:avLst/>
          </a:prstGeom>
          <a:noFill/>
        </p:spPr>
        <p:txBody>
          <a:bodyPr wrap="square" rtlCol="0">
            <a:spAutoFit/>
          </a:bodyPr>
          <a:lstStyle/>
          <a:p>
            <a:r>
              <a:rPr lang="zh-CN" altLang="en-US" sz="4400" b="1" dirty="0"/>
              <a:t>答案：简洁、高效、一致性、反馈、情感化、移动化。</a:t>
            </a:r>
          </a:p>
        </p:txBody>
      </p:sp>
    </p:spTree>
    <p:extLst>
      <p:ext uri="{BB962C8B-B14F-4D97-AF65-F5344CB8AC3E}">
        <p14:creationId xmlns:p14="http://schemas.microsoft.com/office/powerpoint/2010/main" val="979162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3991705" y="1081759"/>
            <a:ext cx="4210179" cy="4216669"/>
            <a:chOff x="2993183" y="811319"/>
            <a:chExt cx="3157634" cy="3162502"/>
          </a:xfrm>
        </p:grpSpPr>
        <p:sp>
          <p:nvSpPr>
            <p:cNvPr id="2" name="矩形 1"/>
            <p:cNvSpPr/>
            <p:nvPr/>
          </p:nvSpPr>
          <p:spPr>
            <a:xfrm>
              <a:off x="4520918" y="811319"/>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 name="矩形 2"/>
            <p:cNvSpPr/>
            <p:nvPr/>
          </p:nvSpPr>
          <p:spPr>
            <a:xfrm rot="353362">
              <a:off x="4661277" y="815343"/>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矩形 3"/>
            <p:cNvSpPr/>
            <p:nvPr/>
          </p:nvSpPr>
          <p:spPr>
            <a:xfrm rot="854280">
              <a:off x="4840447" y="846593"/>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矩形 4"/>
            <p:cNvSpPr/>
            <p:nvPr/>
          </p:nvSpPr>
          <p:spPr>
            <a:xfrm rot="1207642">
              <a:off x="4975504" y="885015"/>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矩形 5"/>
            <p:cNvSpPr/>
            <p:nvPr/>
          </p:nvSpPr>
          <p:spPr>
            <a:xfrm rot="1689293">
              <a:off x="5159752" y="955416"/>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7" name="矩形 6"/>
            <p:cNvSpPr/>
            <p:nvPr/>
          </p:nvSpPr>
          <p:spPr>
            <a:xfrm rot="1976499">
              <a:off x="5277889" y="1031314"/>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矩形 7"/>
            <p:cNvSpPr/>
            <p:nvPr/>
          </p:nvSpPr>
          <p:spPr>
            <a:xfrm rot="2151988">
              <a:off x="5387794" y="1107173"/>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矩形 8"/>
            <p:cNvSpPr/>
            <p:nvPr/>
          </p:nvSpPr>
          <p:spPr>
            <a:xfrm rot="2439194">
              <a:off x="5494679" y="1198237"/>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矩形 9"/>
            <p:cNvSpPr/>
            <p:nvPr/>
          </p:nvSpPr>
          <p:spPr>
            <a:xfrm rot="2998031">
              <a:off x="5598275" y="1309834"/>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rot="3285237">
              <a:off x="5679752" y="1424194"/>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rot="3643549">
              <a:off x="5766777" y="1571322"/>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rot="3930755">
              <a:off x="5825474" y="1698882"/>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3"/>
            <p:cNvSpPr/>
            <p:nvPr/>
          </p:nvSpPr>
          <p:spPr>
            <a:xfrm rot="4605071">
              <a:off x="5878674" y="1861940"/>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p:cNvSpPr/>
            <p:nvPr/>
          </p:nvSpPr>
          <p:spPr>
            <a:xfrm rot="4958433">
              <a:off x="5906925" y="1999486"/>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6" name="矩形 15"/>
            <p:cNvSpPr/>
            <p:nvPr/>
          </p:nvSpPr>
          <p:spPr>
            <a:xfrm rot="21114211" flipH="1">
              <a:off x="4332651" y="824657"/>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7" name="矩形 16"/>
            <p:cNvSpPr/>
            <p:nvPr/>
          </p:nvSpPr>
          <p:spPr>
            <a:xfrm rot="20760849" flipH="1">
              <a:off x="4194258" y="848409"/>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8" name="矩形 17"/>
            <p:cNvSpPr/>
            <p:nvPr/>
          </p:nvSpPr>
          <p:spPr>
            <a:xfrm rot="20259931" flipH="1">
              <a:off x="4021276" y="907987"/>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9" name="矩形 18"/>
            <p:cNvSpPr/>
            <p:nvPr/>
          </p:nvSpPr>
          <p:spPr>
            <a:xfrm rot="19906569" flipH="1">
              <a:off x="3892975" y="965047"/>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0" name="矩形 19"/>
            <p:cNvSpPr/>
            <p:nvPr/>
          </p:nvSpPr>
          <p:spPr>
            <a:xfrm rot="19424918" flipH="1">
              <a:off x="3734099" y="1057291"/>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1" name="矩形 20"/>
            <p:cNvSpPr/>
            <p:nvPr/>
          </p:nvSpPr>
          <p:spPr>
            <a:xfrm rot="19137712" flipH="1">
              <a:off x="3627830" y="1149071"/>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2" name="矩形 21"/>
            <p:cNvSpPr/>
            <p:nvPr/>
          </p:nvSpPr>
          <p:spPr>
            <a:xfrm rot="18962223" flipH="1">
              <a:off x="3522893" y="1239653"/>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3" name="矩形 22"/>
            <p:cNvSpPr/>
            <p:nvPr/>
          </p:nvSpPr>
          <p:spPr>
            <a:xfrm rot="18675017" flipH="1">
              <a:off x="3429900" y="1344863"/>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4" name="矩形 23"/>
            <p:cNvSpPr/>
            <p:nvPr/>
          </p:nvSpPr>
          <p:spPr>
            <a:xfrm rot="18116180" flipH="1">
              <a:off x="3339649" y="1463128"/>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5" name="矩形 24"/>
            <p:cNvSpPr/>
            <p:nvPr/>
          </p:nvSpPr>
          <p:spPr>
            <a:xfrm rot="17828974" flipH="1">
              <a:off x="3275090" y="1587824"/>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6" name="矩形 25"/>
            <p:cNvSpPr/>
            <p:nvPr/>
          </p:nvSpPr>
          <p:spPr>
            <a:xfrm rot="17470662" flipH="1">
              <a:off x="3216250" y="1720742"/>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7" name="矩形 26"/>
            <p:cNvSpPr/>
            <p:nvPr/>
          </p:nvSpPr>
          <p:spPr>
            <a:xfrm rot="17183456" flipH="1">
              <a:off x="3176103" y="1855296"/>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矩形 27"/>
            <p:cNvSpPr/>
            <p:nvPr/>
          </p:nvSpPr>
          <p:spPr>
            <a:xfrm rot="16509140" flipH="1">
              <a:off x="3146398" y="1989222"/>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9" name="矩形 28"/>
            <p:cNvSpPr/>
            <p:nvPr/>
          </p:nvSpPr>
          <p:spPr>
            <a:xfrm rot="16155778" flipH="1">
              <a:off x="3137801" y="2129376"/>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0" name="矩形 29"/>
            <p:cNvSpPr/>
            <p:nvPr/>
          </p:nvSpPr>
          <p:spPr>
            <a:xfrm rot="20965998" flipV="1">
              <a:off x="4776882" y="3588760"/>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1" name="矩形 30"/>
            <p:cNvSpPr/>
            <p:nvPr/>
          </p:nvSpPr>
          <p:spPr>
            <a:xfrm rot="20612636" flipV="1">
              <a:off x="4914123" y="3559066"/>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2" name="矩形 31"/>
            <p:cNvSpPr/>
            <p:nvPr/>
          </p:nvSpPr>
          <p:spPr>
            <a:xfrm rot="20111718" flipV="1">
              <a:off x="5084524" y="3495490"/>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3" name="矩形 32"/>
            <p:cNvSpPr/>
            <p:nvPr/>
          </p:nvSpPr>
          <p:spPr>
            <a:xfrm rot="19758356" flipV="1">
              <a:off x="5210245" y="3432952"/>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4" name="矩形 33"/>
            <p:cNvSpPr/>
            <p:nvPr/>
          </p:nvSpPr>
          <p:spPr>
            <a:xfrm rot="19276705" flipV="1">
              <a:off x="5378459" y="3329957"/>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5" name="矩形 34"/>
            <p:cNvSpPr/>
            <p:nvPr/>
          </p:nvSpPr>
          <p:spPr>
            <a:xfrm rot="18989499" flipV="1">
              <a:off x="5480674" y="3233683"/>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6" name="矩形 35"/>
            <p:cNvSpPr/>
            <p:nvPr/>
          </p:nvSpPr>
          <p:spPr>
            <a:xfrm rot="18814010" flipV="1">
              <a:off x="5574804" y="3138956"/>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7" name="矩形 36"/>
            <p:cNvSpPr/>
            <p:nvPr/>
          </p:nvSpPr>
          <p:spPr>
            <a:xfrm rot="18526804" flipV="1">
              <a:off x="5663177" y="3029836"/>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8" name="矩形 37"/>
            <p:cNvSpPr/>
            <p:nvPr/>
          </p:nvSpPr>
          <p:spPr>
            <a:xfrm rot="17967967" flipV="1">
              <a:off x="5744551" y="2901134"/>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9" name="矩形 38"/>
            <p:cNvSpPr/>
            <p:nvPr/>
          </p:nvSpPr>
          <p:spPr>
            <a:xfrm rot="17680761" flipV="1">
              <a:off x="5803676" y="2773772"/>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0" name="矩形 39"/>
            <p:cNvSpPr/>
            <p:nvPr/>
          </p:nvSpPr>
          <p:spPr>
            <a:xfrm rot="17322449" flipV="1">
              <a:off x="5862244" y="2613180"/>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1" name="矩形 40"/>
            <p:cNvSpPr/>
            <p:nvPr/>
          </p:nvSpPr>
          <p:spPr>
            <a:xfrm rot="17035243" flipV="1">
              <a:off x="5896555" y="2477020"/>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2" name="矩形 41"/>
            <p:cNvSpPr/>
            <p:nvPr/>
          </p:nvSpPr>
          <p:spPr>
            <a:xfrm rot="16360927" flipV="1">
              <a:off x="5918950" y="2306970"/>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3" name="矩形 42"/>
            <p:cNvSpPr/>
            <p:nvPr/>
          </p:nvSpPr>
          <p:spPr>
            <a:xfrm rot="16007565" flipV="1">
              <a:off x="5921499" y="2166576"/>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4" name="矩形 43"/>
            <p:cNvSpPr/>
            <p:nvPr/>
          </p:nvSpPr>
          <p:spPr>
            <a:xfrm rot="21451787" flipH="1" flipV="1">
              <a:off x="4589363" y="3610173"/>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5" name="矩形 44"/>
            <p:cNvSpPr/>
            <p:nvPr/>
          </p:nvSpPr>
          <p:spPr>
            <a:xfrm rot="205149" flipH="1" flipV="1">
              <a:off x="4448960" y="3612203"/>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6" name="矩形 45"/>
            <p:cNvSpPr/>
            <p:nvPr/>
          </p:nvSpPr>
          <p:spPr>
            <a:xfrm rot="706067" flipH="1" flipV="1">
              <a:off x="4267986" y="3585357"/>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7" name="矩形 46"/>
            <p:cNvSpPr/>
            <p:nvPr/>
          </p:nvSpPr>
          <p:spPr>
            <a:xfrm rot="1059429" flipH="1" flipV="1">
              <a:off x="4131397" y="3552791"/>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8" name="矩形 47"/>
            <p:cNvSpPr/>
            <p:nvPr/>
          </p:nvSpPr>
          <p:spPr>
            <a:xfrm rot="1541080" flipH="1" flipV="1">
              <a:off x="3958300" y="3491247"/>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9" name="矩形 48"/>
            <p:cNvSpPr/>
            <p:nvPr/>
          </p:nvSpPr>
          <p:spPr>
            <a:xfrm rot="1828286" flipH="1" flipV="1">
              <a:off x="3837001" y="3420511"/>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0" name="矩形 49"/>
            <p:cNvSpPr/>
            <p:nvPr/>
          </p:nvSpPr>
          <p:spPr>
            <a:xfrm rot="2003775" flipH="1" flipV="1">
              <a:off x="3717234" y="3350708"/>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1" name="矩形 50"/>
            <p:cNvSpPr/>
            <p:nvPr/>
          </p:nvSpPr>
          <p:spPr>
            <a:xfrm rot="2290981" flipH="1" flipV="1">
              <a:off x="3606525" y="3264336"/>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2" name="矩形 51"/>
            <p:cNvSpPr/>
            <p:nvPr/>
          </p:nvSpPr>
          <p:spPr>
            <a:xfrm rot="2849818" flipH="1" flipV="1">
              <a:off x="3496116" y="3164626"/>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3" name="矩形 52"/>
            <p:cNvSpPr/>
            <p:nvPr/>
          </p:nvSpPr>
          <p:spPr>
            <a:xfrm rot="3137024" flipH="1" flipV="1">
              <a:off x="3409785" y="3053884"/>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4" name="矩形 53"/>
            <p:cNvSpPr/>
            <p:nvPr/>
          </p:nvSpPr>
          <p:spPr>
            <a:xfrm rot="3495336" flipH="1" flipV="1">
              <a:off x="3313154" y="2911267"/>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5" name="矩形 54"/>
            <p:cNvSpPr/>
            <p:nvPr/>
          </p:nvSpPr>
          <p:spPr>
            <a:xfrm rot="3782542" flipH="1" flipV="1">
              <a:off x="3249013" y="2786357"/>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6" name="矩形 55"/>
            <p:cNvSpPr/>
            <p:nvPr/>
          </p:nvSpPr>
          <p:spPr>
            <a:xfrm rot="4456858" flipH="1" flipV="1">
              <a:off x="3203834" y="2650743"/>
              <a:ext cx="97018" cy="361618"/>
            </a:xfrm>
            <a:prstGeom prst="rect">
              <a:avLst/>
            </a:prstGeom>
            <a:solidFill>
              <a:srgbClr val="1187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7" name="矩形 56"/>
            <p:cNvSpPr/>
            <p:nvPr/>
          </p:nvSpPr>
          <p:spPr>
            <a:xfrm rot="4810220" flipH="1" flipV="1">
              <a:off x="3169681" y="2514543"/>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8" name="矩形 57"/>
            <p:cNvSpPr/>
            <p:nvPr/>
          </p:nvSpPr>
          <p:spPr>
            <a:xfrm rot="4827269" flipH="1" flipV="1">
              <a:off x="3144790" y="2393595"/>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9" name="矩形 58"/>
            <p:cNvSpPr/>
            <p:nvPr/>
          </p:nvSpPr>
          <p:spPr>
            <a:xfrm rot="5180631" flipH="1" flipV="1">
              <a:off x="3125483" y="2254513"/>
              <a:ext cx="97018" cy="361618"/>
            </a:xfrm>
            <a:prstGeom prst="rect">
              <a:avLst/>
            </a:prstGeom>
            <a:solidFill>
              <a:srgbClr val="E65B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0" name="矩形 59"/>
            <p:cNvSpPr/>
            <p:nvPr/>
          </p:nvSpPr>
          <p:spPr>
            <a:xfrm>
              <a:off x="3984887" y="1188222"/>
              <a:ext cx="1215718" cy="2377574"/>
            </a:xfrm>
            <a:prstGeom prst="rect">
              <a:avLst/>
            </a:prstGeom>
            <a:noFill/>
          </p:spPr>
          <p:txBody>
            <a:bodyPr wrap="none">
              <a:spAutoFit/>
            </a:bodyPr>
            <a:lstStyle/>
            <a:p>
              <a:pPr algn="ctr"/>
              <a:r>
                <a:rPr kumimoji="1" lang="en-US" altLang="zh-CN" sz="20000" b="1" dirty="0">
                  <a:solidFill>
                    <a:srgbClr val="1187B1"/>
                  </a:solidFill>
                  <a:effectLst>
                    <a:outerShdw blurRad="50800" dist="38100" dir="5400000" algn="t" rotWithShape="0">
                      <a:prstClr val="black">
                        <a:alpha val="40000"/>
                      </a:prstClr>
                    </a:outerShdw>
                  </a:effectLst>
                </a:rPr>
                <a:t>4</a:t>
              </a:r>
              <a:endParaRPr kumimoji="1" lang="zh-CN" altLang="en-US" sz="20000" b="1" dirty="0">
                <a:solidFill>
                  <a:srgbClr val="1187B1"/>
                </a:solidFill>
                <a:effectLst>
                  <a:outerShdw blurRad="50800" dist="38100" dir="5400000" algn="t" rotWithShape="0">
                    <a:prstClr val="black">
                      <a:alpha val="40000"/>
                    </a:prstClr>
                  </a:outerShdw>
                </a:effectLst>
              </a:endParaRPr>
            </a:p>
          </p:txBody>
        </p:sp>
      </p:grpSp>
      <p:sp>
        <p:nvSpPr>
          <p:cNvPr id="61" name="文本框 60"/>
          <p:cNvSpPr txBox="1"/>
          <p:nvPr/>
        </p:nvSpPr>
        <p:spPr>
          <a:xfrm>
            <a:off x="4934144" y="5539290"/>
            <a:ext cx="2759852" cy="543803"/>
          </a:xfrm>
          <a:prstGeom prst="rect">
            <a:avLst/>
          </a:prstGeom>
          <a:noFill/>
        </p:spPr>
        <p:txBody>
          <a:bodyPr wrap="square" rtlCol="0">
            <a:spAutoFit/>
          </a:bodyPr>
          <a:lstStyle/>
          <a:p>
            <a:pPr algn="ctr">
              <a:lnSpc>
                <a:spcPct val="110000"/>
              </a:lnSpc>
            </a:pPr>
            <a:r>
              <a:rPr kumimoji="1" lang="zh-CN" altLang="en-US" sz="2667" b="1" dirty="0">
                <a:solidFill>
                  <a:srgbClr val="333333"/>
                </a:solidFill>
              </a:rPr>
              <a:t>参考资料与分工</a:t>
            </a:r>
          </a:p>
        </p:txBody>
      </p:sp>
    </p:spTree>
    <p:extLst>
      <p:ext uri="{BB962C8B-B14F-4D97-AF65-F5344CB8AC3E}">
        <p14:creationId xmlns:p14="http://schemas.microsoft.com/office/powerpoint/2010/main" val="93933775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5738147" y="1892593"/>
            <a:ext cx="5766609" cy="2993007"/>
            <a:chOff x="4391025" y="180975"/>
            <a:chExt cx="4422775" cy="2295525"/>
          </a:xfrm>
          <a:solidFill>
            <a:srgbClr val="1187B1"/>
          </a:solidFill>
        </p:grpSpPr>
        <p:sp>
          <p:nvSpPr>
            <p:cNvPr id="3" name="Freeform 70"/>
            <p:cNvSpPr>
              <a:spLocks/>
            </p:cNvSpPr>
            <p:nvPr/>
          </p:nvSpPr>
          <p:spPr bwMode="auto">
            <a:xfrm>
              <a:off x="5565775" y="180975"/>
              <a:ext cx="746125" cy="387350"/>
            </a:xfrm>
            <a:custGeom>
              <a:avLst/>
              <a:gdLst/>
              <a:ahLst/>
              <a:cxnLst>
                <a:cxn ang="0">
                  <a:pos x="368" y="128"/>
                </a:cxn>
                <a:cxn ang="0">
                  <a:pos x="398" y="134"/>
                </a:cxn>
                <a:cxn ang="0">
                  <a:pos x="392" y="122"/>
                </a:cxn>
                <a:cxn ang="0">
                  <a:pos x="378" y="114"/>
                </a:cxn>
                <a:cxn ang="0">
                  <a:pos x="378" y="106"/>
                </a:cxn>
                <a:cxn ang="0">
                  <a:pos x="398" y="106"/>
                </a:cxn>
                <a:cxn ang="0">
                  <a:pos x="400" y="100"/>
                </a:cxn>
                <a:cxn ang="0">
                  <a:pos x="406" y="86"/>
                </a:cxn>
                <a:cxn ang="0">
                  <a:pos x="416" y="82"/>
                </a:cxn>
                <a:cxn ang="0">
                  <a:pos x="398" y="76"/>
                </a:cxn>
                <a:cxn ang="0">
                  <a:pos x="416" y="68"/>
                </a:cxn>
                <a:cxn ang="0">
                  <a:pos x="424" y="66"/>
                </a:cxn>
                <a:cxn ang="0">
                  <a:pos x="408" y="60"/>
                </a:cxn>
                <a:cxn ang="0">
                  <a:pos x="408" y="48"/>
                </a:cxn>
                <a:cxn ang="0">
                  <a:pos x="428" y="38"/>
                </a:cxn>
                <a:cxn ang="0">
                  <a:pos x="440" y="30"/>
                </a:cxn>
                <a:cxn ang="0">
                  <a:pos x="410" y="22"/>
                </a:cxn>
                <a:cxn ang="0">
                  <a:pos x="382" y="16"/>
                </a:cxn>
                <a:cxn ang="0">
                  <a:pos x="382" y="14"/>
                </a:cxn>
                <a:cxn ang="0">
                  <a:pos x="396" y="10"/>
                </a:cxn>
                <a:cxn ang="0">
                  <a:pos x="362" y="2"/>
                </a:cxn>
                <a:cxn ang="0">
                  <a:pos x="324" y="0"/>
                </a:cxn>
                <a:cxn ang="0">
                  <a:pos x="272" y="0"/>
                </a:cxn>
                <a:cxn ang="0">
                  <a:pos x="238" y="6"/>
                </a:cxn>
                <a:cxn ang="0">
                  <a:pos x="218" y="4"/>
                </a:cxn>
                <a:cxn ang="0">
                  <a:pos x="214" y="14"/>
                </a:cxn>
                <a:cxn ang="0">
                  <a:pos x="202" y="14"/>
                </a:cxn>
                <a:cxn ang="0">
                  <a:pos x="176" y="14"/>
                </a:cxn>
                <a:cxn ang="0">
                  <a:pos x="152" y="16"/>
                </a:cxn>
                <a:cxn ang="0">
                  <a:pos x="110" y="20"/>
                </a:cxn>
                <a:cxn ang="0">
                  <a:pos x="90" y="26"/>
                </a:cxn>
                <a:cxn ang="0">
                  <a:pos x="44" y="34"/>
                </a:cxn>
                <a:cxn ang="0">
                  <a:pos x="60" y="44"/>
                </a:cxn>
                <a:cxn ang="0">
                  <a:pos x="2" y="54"/>
                </a:cxn>
                <a:cxn ang="0">
                  <a:pos x="22" y="66"/>
                </a:cxn>
                <a:cxn ang="0">
                  <a:pos x="24" y="70"/>
                </a:cxn>
                <a:cxn ang="0">
                  <a:pos x="72" y="76"/>
                </a:cxn>
                <a:cxn ang="0">
                  <a:pos x="134" y="100"/>
                </a:cxn>
                <a:cxn ang="0">
                  <a:pos x="146" y="126"/>
                </a:cxn>
                <a:cxn ang="0">
                  <a:pos x="170" y="132"/>
                </a:cxn>
                <a:cxn ang="0">
                  <a:pos x="158" y="134"/>
                </a:cxn>
                <a:cxn ang="0">
                  <a:pos x="142" y="142"/>
                </a:cxn>
                <a:cxn ang="0">
                  <a:pos x="162" y="144"/>
                </a:cxn>
                <a:cxn ang="0">
                  <a:pos x="170" y="160"/>
                </a:cxn>
                <a:cxn ang="0">
                  <a:pos x="150" y="168"/>
                </a:cxn>
                <a:cxn ang="0">
                  <a:pos x="152" y="176"/>
                </a:cxn>
                <a:cxn ang="0">
                  <a:pos x="162" y="194"/>
                </a:cxn>
                <a:cxn ang="0">
                  <a:pos x="176" y="196"/>
                </a:cxn>
                <a:cxn ang="0">
                  <a:pos x="182" y="224"/>
                </a:cxn>
                <a:cxn ang="0">
                  <a:pos x="208" y="234"/>
                </a:cxn>
                <a:cxn ang="0">
                  <a:pos x="226" y="242"/>
                </a:cxn>
                <a:cxn ang="0">
                  <a:pos x="240" y="214"/>
                </a:cxn>
                <a:cxn ang="0">
                  <a:pos x="252" y="192"/>
                </a:cxn>
                <a:cxn ang="0">
                  <a:pos x="272" y="182"/>
                </a:cxn>
                <a:cxn ang="0">
                  <a:pos x="288" y="182"/>
                </a:cxn>
                <a:cxn ang="0">
                  <a:pos x="322" y="160"/>
                </a:cxn>
                <a:cxn ang="0">
                  <a:pos x="376" y="138"/>
                </a:cxn>
              </a:cxnLst>
              <a:rect l="0" t="0" r="r" b="b"/>
              <a:pathLst>
                <a:path w="470" h="244">
                  <a:moveTo>
                    <a:pt x="362" y="140"/>
                  </a:moveTo>
                  <a:lnTo>
                    <a:pt x="362" y="140"/>
                  </a:lnTo>
                  <a:lnTo>
                    <a:pt x="362" y="136"/>
                  </a:lnTo>
                  <a:lnTo>
                    <a:pt x="362" y="136"/>
                  </a:lnTo>
                  <a:lnTo>
                    <a:pt x="368" y="136"/>
                  </a:lnTo>
                  <a:lnTo>
                    <a:pt x="368" y="132"/>
                  </a:lnTo>
                  <a:lnTo>
                    <a:pt x="368" y="128"/>
                  </a:lnTo>
                  <a:lnTo>
                    <a:pt x="368" y="126"/>
                  </a:lnTo>
                  <a:lnTo>
                    <a:pt x="368" y="126"/>
                  </a:lnTo>
                  <a:lnTo>
                    <a:pt x="376" y="128"/>
                  </a:lnTo>
                  <a:lnTo>
                    <a:pt x="382" y="134"/>
                  </a:lnTo>
                  <a:lnTo>
                    <a:pt x="390" y="136"/>
                  </a:lnTo>
                  <a:lnTo>
                    <a:pt x="394" y="136"/>
                  </a:lnTo>
                  <a:lnTo>
                    <a:pt x="398" y="134"/>
                  </a:lnTo>
                  <a:lnTo>
                    <a:pt x="398" y="134"/>
                  </a:lnTo>
                  <a:lnTo>
                    <a:pt x="398" y="130"/>
                  </a:lnTo>
                  <a:lnTo>
                    <a:pt x="396" y="128"/>
                  </a:lnTo>
                  <a:lnTo>
                    <a:pt x="392" y="122"/>
                  </a:lnTo>
                  <a:lnTo>
                    <a:pt x="392" y="122"/>
                  </a:lnTo>
                  <a:lnTo>
                    <a:pt x="392" y="122"/>
                  </a:lnTo>
                  <a:lnTo>
                    <a:pt x="392" y="122"/>
                  </a:lnTo>
                  <a:lnTo>
                    <a:pt x="388" y="120"/>
                  </a:lnTo>
                  <a:lnTo>
                    <a:pt x="386" y="120"/>
                  </a:lnTo>
                  <a:lnTo>
                    <a:pt x="384" y="120"/>
                  </a:lnTo>
                  <a:lnTo>
                    <a:pt x="384" y="116"/>
                  </a:lnTo>
                  <a:lnTo>
                    <a:pt x="384" y="116"/>
                  </a:lnTo>
                  <a:lnTo>
                    <a:pt x="380" y="116"/>
                  </a:lnTo>
                  <a:lnTo>
                    <a:pt x="378" y="114"/>
                  </a:lnTo>
                  <a:lnTo>
                    <a:pt x="374" y="112"/>
                  </a:lnTo>
                  <a:lnTo>
                    <a:pt x="374" y="112"/>
                  </a:lnTo>
                  <a:lnTo>
                    <a:pt x="374" y="110"/>
                  </a:lnTo>
                  <a:lnTo>
                    <a:pt x="374" y="110"/>
                  </a:lnTo>
                  <a:lnTo>
                    <a:pt x="374" y="110"/>
                  </a:lnTo>
                  <a:lnTo>
                    <a:pt x="376" y="106"/>
                  </a:lnTo>
                  <a:lnTo>
                    <a:pt x="378" y="106"/>
                  </a:lnTo>
                  <a:lnTo>
                    <a:pt x="384" y="108"/>
                  </a:lnTo>
                  <a:lnTo>
                    <a:pt x="384" y="108"/>
                  </a:lnTo>
                  <a:lnTo>
                    <a:pt x="384" y="106"/>
                  </a:lnTo>
                  <a:lnTo>
                    <a:pt x="384" y="106"/>
                  </a:lnTo>
                  <a:lnTo>
                    <a:pt x="398" y="106"/>
                  </a:lnTo>
                  <a:lnTo>
                    <a:pt x="398" y="106"/>
                  </a:lnTo>
                  <a:lnTo>
                    <a:pt x="398" y="106"/>
                  </a:lnTo>
                  <a:lnTo>
                    <a:pt x="404" y="106"/>
                  </a:lnTo>
                  <a:lnTo>
                    <a:pt x="406" y="104"/>
                  </a:lnTo>
                  <a:lnTo>
                    <a:pt x="408" y="102"/>
                  </a:lnTo>
                  <a:lnTo>
                    <a:pt x="408" y="102"/>
                  </a:lnTo>
                  <a:lnTo>
                    <a:pt x="406" y="100"/>
                  </a:lnTo>
                  <a:lnTo>
                    <a:pt x="404" y="100"/>
                  </a:lnTo>
                  <a:lnTo>
                    <a:pt x="400" y="100"/>
                  </a:lnTo>
                  <a:lnTo>
                    <a:pt x="400" y="98"/>
                  </a:lnTo>
                  <a:lnTo>
                    <a:pt x="400" y="98"/>
                  </a:lnTo>
                  <a:lnTo>
                    <a:pt x="408" y="98"/>
                  </a:lnTo>
                  <a:lnTo>
                    <a:pt x="408" y="98"/>
                  </a:lnTo>
                  <a:lnTo>
                    <a:pt x="406" y="92"/>
                  </a:lnTo>
                  <a:lnTo>
                    <a:pt x="406" y="88"/>
                  </a:lnTo>
                  <a:lnTo>
                    <a:pt x="406" y="86"/>
                  </a:lnTo>
                  <a:lnTo>
                    <a:pt x="406" y="86"/>
                  </a:lnTo>
                  <a:lnTo>
                    <a:pt x="408" y="86"/>
                  </a:lnTo>
                  <a:lnTo>
                    <a:pt x="412" y="86"/>
                  </a:lnTo>
                  <a:lnTo>
                    <a:pt x="414" y="86"/>
                  </a:lnTo>
                  <a:lnTo>
                    <a:pt x="416" y="84"/>
                  </a:lnTo>
                  <a:lnTo>
                    <a:pt x="416" y="84"/>
                  </a:lnTo>
                  <a:lnTo>
                    <a:pt x="416" y="82"/>
                  </a:lnTo>
                  <a:lnTo>
                    <a:pt x="414" y="80"/>
                  </a:lnTo>
                  <a:lnTo>
                    <a:pt x="412" y="80"/>
                  </a:lnTo>
                  <a:lnTo>
                    <a:pt x="410" y="78"/>
                  </a:lnTo>
                  <a:lnTo>
                    <a:pt x="410" y="78"/>
                  </a:lnTo>
                  <a:lnTo>
                    <a:pt x="408" y="76"/>
                  </a:lnTo>
                  <a:lnTo>
                    <a:pt x="406" y="76"/>
                  </a:lnTo>
                  <a:lnTo>
                    <a:pt x="398" y="76"/>
                  </a:lnTo>
                  <a:lnTo>
                    <a:pt x="398" y="76"/>
                  </a:lnTo>
                  <a:lnTo>
                    <a:pt x="392" y="72"/>
                  </a:lnTo>
                  <a:lnTo>
                    <a:pt x="392" y="72"/>
                  </a:lnTo>
                  <a:lnTo>
                    <a:pt x="404" y="70"/>
                  </a:lnTo>
                  <a:lnTo>
                    <a:pt x="410" y="68"/>
                  </a:lnTo>
                  <a:lnTo>
                    <a:pt x="416" y="68"/>
                  </a:lnTo>
                  <a:lnTo>
                    <a:pt x="416" y="68"/>
                  </a:lnTo>
                  <a:lnTo>
                    <a:pt x="418" y="72"/>
                  </a:lnTo>
                  <a:lnTo>
                    <a:pt x="422" y="74"/>
                  </a:lnTo>
                  <a:lnTo>
                    <a:pt x="424" y="72"/>
                  </a:lnTo>
                  <a:lnTo>
                    <a:pt x="426" y="68"/>
                  </a:lnTo>
                  <a:lnTo>
                    <a:pt x="426" y="68"/>
                  </a:lnTo>
                  <a:lnTo>
                    <a:pt x="424" y="66"/>
                  </a:lnTo>
                  <a:lnTo>
                    <a:pt x="424" y="66"/>
                  </a:lnTo>
                  <a:lnTo>
                    <a:pt x="416" y="66"/>
                  </a:lnTo>
                  <a:lnTo>
                    <a:pt x="408" y="62"/>
                  </a:lnTo>
                  <a:lnTo>
                    <a:pt x="408" y="62"/>
                  </a:lnTo>
                  <a:lnTo>
                    <a:pt x="408" y="62"/>
                  </a:lnTo>
                  <a:lnTo>
                    <a:pt x="408" y="62"/>
                  </a:lnTo>
                  <a:lnTo>
                    <a:pt x="408" y="60"/>
                  </a:lnTo>
                  <a:lnTo>
                    <a:pt x="408" y="60"/>
                  </a:lnTo>
                  <a:lnTo>
                    <a:pt x="406" y="58"/>
                  </a:lnTo>
                  <a:lnTo>
                    <a:pt x="406" y="58"/>
                  </a:lnTo>
                  <a:lnTo>
                    <a:pt x="404" y="52"/>
                  </a:lnTo>
                  <a:lnTo>
                    <a:pt x="404" y="52"/>
                  </a:lnTo>
                  <a:lnTo>
                    <a:pt x="404" y="50"/>
                  </a:lnTo>
                  <a:lnTo>
                    <a:pt x="408" y="48"/>
                  </a:lnTo>
                  <a:lnTo>
                    <a:pt x="408" y="48"/>
                  </a:lnTo>
                  <a:lnTo>
                    <a:pt x="412" y="46"/>
                  </a:lnTo>
                  <a:lnTo>
                    <a:pt x="414" y="42"/>
                  </a:lnTo>
                  <a:lnTo>
                    <a:pt x="414" y="42"/>
                  </a:lnTo>
                  <a:lnTo>
                    <a:pt x="418" y="40"/>
                  </a:lnTo>
                  <a:lnTo>
                    <a:pt x="420" y="40"/>
                  </a:lnTo>
                  <a:lnTo>
                    <a:pt x="428" y="38"/>
                  </a:lnTo>
                  <a:lnTo>
                    <a:pt x="428" y="38"/>
                  </a:lnTo>
                  <a:lnTo>
                    <a:pt x="430" y="38"/>
                  </a:lnTo>
                  <a:lnTo>
                    <a:pt x="432" y="34"/>
                  </a:lnTo>
                  <a:lnTo>
                    <a:pt x="432" y="34"/>
                  </a:lnTo>
                  <a:lnTo>
                    <a:pt x="438" y="34"/>
                  </a:lnTo>
                  <a:lnTo>
                    <a:pt x="438" y="34"/>
                  </a:lnTo>
                  <a:lnTo>
                    <a:pt x="440" y="32"/>
                  </a:lnTo>
                  <a:lnTo>
                    <a:pt x="440" y="30"/>
                  </a:lnTo>
                  <a:lnTo>
                    <a:pt x="440" y="30"/>
                  </a:lnTo>
                  <a:lnTo>
                    <a:pt x="470" y="20"/>
                  </a:lnTo>
                  <a:lnTo>
                    <a:pt x="470" y="20"/>
                  </a:lnTo>
                  <a:lnTo>
                    <a:pt x="460" y="18"/>
                  </a:lnTo>
                  <a:lnTo>
                    <a:pt x="450" y="18"/>
                  </a:lnTo>
                  <a:lnTo>
                    <a:pt x="430" y="20"/>
                  </a:lnTo>
                  <a:lnTo>
                    <a:pt x="410" y="22"/>
                  </a:lnTo>
                  <a:lnTo>
                    <a:pt x="390" y="24"/>
                  </a:lnTo>
                  <a:lnTo>
                    <a:pt x="390" y="24"/>
                  </a:lnTo>
                  <a:lnTo>
                    <a:pt x="394" y="20"/>
                  </a:lnTo>
                  <a:lnTo>
                    <a:pt x="396" y="18"/>
                  </a:lnTo>
                  <a:lnTo>
                    <a:pt x="394" y="16"/>
                  </a:lnTo>
                  <a:lnTo>
                    <a:pt x="394" y="16"/>
                  </a:lnTo>
                  <a:lnTo>
                    <a:pt x="382" y="16"/>
                  </a:lnTo>
                  <a:lnTo>
                    <a:pt x="382" y="16"/>
                  </a:lnTo>
                  <a:lnTo>
                    <a:pt x="378" y="18"/>
                  </a:lnTo>
                  <a:lnTo>
                    <a:pt x="374" y="20"/>
                  </a:lnTo>
                  <a:lnTo>
                    <a:pt x="370" y="18"/>
                  </a:lnTo>
                  <a:lnTo>
                    <a:pt x="368" y="14"/>
                  </a:lnTo>
                  <a:lnTo>
                    <a:pt x="368" y="14"/>
                  </a:lnTo>
                  <a:lnTo>
                    <a:pt x="382" y="14"/>
                  </a:lnTo>
                  <a:lnTo>
                    <a:pt x="382" y="14"/>
                  </a:lnTo>
                  <a:lnTo>
                    <a:pt x="388" y="12"/>
                  </a:lnTo>
                  <a:lnTo>
                    <a:pt x="394" y="12"/>
                  </a:lnTo>
                  <a:lnTo>
                    <a:pt x="394" y="12"/>
                  </a:lnTo>
                  <a:lnTo>
                    <a:pt x="396" y="10"/>
                  </a:lnTo>
                  <a:lnTo>
                    <a:pt x="396" y="10"/>
                  </a:lnTo>
                  <a:lnTo>
                    <a:pt x="396" y="10"/>
                  </a:lnTo>
                  <a:lnTo>
                    <a:pt x="396" y="10"/>
                  </a:lnTo>
                  <a:lnTo>
                    <a:pt x="380" y="8"/>
                  </a:lnTo>
                  <a:lnTo>
                    <a:pt x="364" y="4"/>
                  </a:lnTo>
                  <a:lnTo>
                    <a:pt x="364" y="4"/>
                  </a:lnTo>
                  <a:lnTo>
                    <a:pt x="364" y="2"/>
                  </a:lnTo>
                  <a:lnTo>
                    <a:pt x="362" y="2"/>
                  </a:lnTo>
                  <a:lnTo>
                    <a:pt x="362" y="2"/>
                  </a:lnTo>
                  <a:lnTo>
                    <a:pt x="356" y="2"/>
                  </a:lnTo>
                  <a:lnTo>
                    <a:pt x="356" y="2"/>
                  </a:lnTo>
                  <a:lnTo>
                    <a:pt x="356" y="0"/>
                  </a:lnTo>
                  <a:lnTo>
                    <a:pt x="356" y="0"/>
                  </a:lnTo>
                  <a:lnTo>
                    <a:pt x="340" y="0"/>
                  </a:lnTo>
                  <a:lnTo>
                    <a:pt x="340" y="0"/>
                  </a:lnTo>
                  <a:lnTo>
                    <a:pt x="324" y="0"/>
                  </a:lnTo>
                  <a:lnTo>
                    <a:pt x="324" y="0"/>
                  </a:lnTo>
                  <a:lnTo>
                    <a:pt x="296" y="0"/>
                  </a:lnTo>
                  <a:lnTo>
                    <a:pt x="296" y="0"/>
                  </a:lnTo>
                  <a:lnTo>
                    <a:pt x="280" y="0"/>
                  </a:lnTo>
                  <a:lnTo>
                    <a:pt x="280" y="0"/>
                  </a:lnTo>
                  <a:lnTo>
                    <a:pt x="272" y="0"/>
                  </a:lnTo>
                  <a:lnTo>
                    <a:pt x="272" y="0"/>
                  </a:lnTo>
                  <a:lnTo>
                    <a:pt x="268" y="4"/>
                  </a:lnTo>
                  <a:lnTo>
                    <a:pt x="262" y="6"/>
                  </a:lnTo>
                  <a:lnTo>
                    <a:pt x="250" y="6"/>
                  </a:lnTo>
                  <a:lnTo>
                    <a:pt x="250" y="6"/>
                  </a:lnTo>
                  <a:lnTo>
                    <a:pt x="248" y="4"/>
                  </a:lnTo>
                  <a:lnTo>
                    <a:pt x="244" y="4"/>
                  </a:lnTo>
                  <a:lnTo>
                    <a:pt x="238" y="6"/>
                  </a:lnTo>
                  <a:lnTo>
                    <a:pt x="238" y="6"/>
                  </a:lnTo>
                  <a:lnTo>
                    <a:pt x="232" y="6"/>
                  </a:lnTo>
                  <a:lnTo>
                    <a:pt x="232" y="6"/>
                  </a:lnTo>
                  <a:lnTo>
                    <a:pt x="228" y="4"/>
                  </a:lnTo>
                  <a:lnTo>
                    <a:pt x="226" y="4"/>
                  </a:lnTo>
                  <a:lnTo>
                    <a:pt x="218" y="4"/>
                  </a:lnTo>
                  <a:lnTo>
                    <a:pt x="218" y="4"/>
                  </a:lnTo>
                  <a:lnTo>
                    <a:pt x="216" y="4"/>
                  </a:lnTo>
                  <a:lnTo>
                    <a:pt x="214" y="6"/>
                  </a:lnTo>
                  <a:lnTo>
                    <a:pt x="214" y="6"/>
                  </a:lnTo>
                  <a:lnTo>
                    <a:pt x="210" y="6"/>
                  </a:lnTo>
                  <a:lnTo>
                    <a:pt x="208" y="8"/>
                  </a:lnTo>
                  <a:lnTo>
                    <a:pt x="208" y="8"/>
                  </a:lnTo>
                  <a:lnTo>
                    <a:pt x="214" y="14"/>
                  </a:lnTo>
                  <a:lnTo>
                    <a:pt x="214" y="14"/>
                  </a:lnTo>
                  <a:lnTo>
                    <a:pt x="214" y="14"/>
                  </a:lnTo>
                  <a:lnTo>
                    <a:pt x="214" y="18"/>
                  </a:lnTo>
                  <a:lnTo>
                    <a:pt x="214" y="18"/>
                  </a:lnTo>
                  <a:lnTo>
                    <a:pt x="208" y="16"/>
                  </a:lnTo>
                  <a:lnTo>
                    <a:pt x="202" y="14"/>
                  </a:lnTo>
                  <a:lnTo>
                    <a:pt x="202" y="14"/>
                  </a:lnTo>
                  <a:lnTo>
                    <a:pt x="188" y="12"/>
                  </a:lnTo>
                  <a:lnTo>
                    <a:pt x="176" y="12"/>
                  </a:lnTo>
                  <a:lnTo>
                    <a:pt x="176" y="12"/>
                  </a:lnTo>
                  <a:lnTo>
                    <a:pt x="172" y="12"/>
                  </a:lnTo>
                  <a:lnTo>
                    <a:pt x="172" y="14"/>
                  </a:lnTo>
                  <a:lnTo>
                    <a:pt x="176" y="14"/>
                  </a:lnTo>
                  <a:lnTo>
                    <a:pt x="176" y="14"/>
                  </a:lnTo>
                  <a:lnTo>
                    <a:pt x="174" y="16"/>
                  </a:lnTo>
                  <a:lnTo>
                    <a:pt x="170" y="18"/>
                  </a:lnTo>
                  <a:lnTo>
                    <a:pt x="166" y="16"/>
                  </a:lnTo>
                  <a:lnTo>
                    <a:pt x="166" y="16"/>
                  </a:lnTo>
                  <a:lnTo>
                    <a:pt x="158" y="14"/>
                  </a:lnTo>
                  <a:lnTo>
                    <a:pt x="154" y="14"/>
                  </a:lnTo>
                  <a:lnTo>
                    <a:pt x="152" y="16"/>
                  </a:lnTo>
                  <a:lnTo>
                    <a:pt x="152" y="16"/>
                  </a:lnTo>
                  <a:lnTo>
                    <a:pt x="142" y="14"/>
                  </a:lnTo>
                  <a:lnTo>
                    <a:pt x="132" y="14"/>
                  </a:lnTo>
                  <a:lnTo>
                    <a:pt x="122" y="14"/>
                  </a:lnTo>
                  <a:lnTo>
                    <a:pt x="112" y="20"/>
                  </a:lnTo>
                  <a:lnTo>
                    <a:pt x="112" y="20"/>
                  </a:lnTo>
                  <a:lnTo>
                    <a:pt x="110" y="20"/>
                  </a:lnTo>
                  <a:lnTo>
                    <a:pt x="110" y="20"/>
                  </a:lnTo>
                  <a:lnTo>
                    <a:pt x="100" y="16"/>
                  </a:lnTo>
                  <a:lnTo>
                    <a:pt x="94" y="18"/>
                  </a:lnTo>
                  <a:lnTo>
                    <a:pt x="92" y="20"/>
                  </a:lnTo>
                  <a:lnTo>
                    <a:pt x="92" y="24"/>
                  </a:lnTo>
                  <a:lnTo>
                    <a:pt x="92" y="24"/>
                  </a:lnTo>
                  <a:lnTo>
                    <a:pt x="90" y="26"/>
                  </a:lnTo>
                  <a:lnTo>
                    <a:pt x="88" y="26"/>
                  </a:lnTo>
                  <a:lnTo>
                    <a:pt x="84" y="26"/>
                  </a:lnTo>
                  <a:lnTo>
                    <a:pt x="84" y="26"/>
                  </a:lnTo>
                  <a:lnTo>
                    <a:pt x="74" y="26"/>
                  </a:lnTo>
                  <a:lnTo>
                    <a:pt x="64" y="28"/>
                  </a:lnTo>
                  <a:lnTo>
                    <a:pt x="44" y="34"/>
                  </a:lnTo>
                  <a:lnTo>
                    <a:pt x="44" y="34"/>
                  </a:lnTo>
                  <a:lnTo>
                    <a:pt x="52" y="36"/>
                  </a:lnTo>
                  <a:lnTo>
                    <a:pt x="52" y="36"/>
                  </a:lnTo>
                  <a:lnTo>
                    <a:pt x="58" y="36"/>
                  </a:lnTo>
                  <a:lnTo>
                    <a:pt x="60" y="36"/>
                  </a:lnTo>
                  <a:lnTo>
                    <a:pt x="62" y="40"/>
                  </a:lnTo>
                  <a:lnTo>
                    <a:pt x="62" y="40"/>
                  </a:lnTo>
                  <a:lnTo>
                    <a:pt x="60" y="44"/>
                  </a:lnTo>
                  <a:lnTo>
                    <a:pt x="58" y="44"/>
                  </a:lnTo>
                  <a:lnTo>
                    <a:pt x="50" y="46"/>
                  </a:lnTo>
                  <a:lnTo>
                    <a:pt x="50" y="46"/>
                  </a:lnTo>
                  <a:lnTo>
                    <a:pt x="46" y="46"/>
                  </a:lnTo>
                  <a:lnTo>
                    <a:pt x="46" y="46"/>
                  </a:lnTo>
                  <a:lnTo>
                    <a:pt x="2" y="54"/>
                  </a:lnTo>
                  <a:lnTo>
                    <a:pt x="2" y="54"/>
                  </a:lnTo>
                  <a:lnTo>
                    <a:pt x="0" y="56"/>
                  </a:lnTo>
                  <a:lnTo>
                    <a:pt x="0" y="56"/>
                  </a:lnTo>
                  <a:lnTo>
                    <a:pt x="30" y="64"/>
                  </a:lnTo>
                  <a:lnTo>
                    <a:pt x="30" y="64"/>
                  </a:lnTo>
                  <a:lnTo>
                    <a:pt x="30" y="66"/>
                  </a:lnTo>
                  <a:lnTo>
                    <a:pt x="30" y="66"/>
                  </a:lnTo>
                  <a:lnTo>
                    <a:pt x="22" y="66"/>
                  </a:lnTo>
                  <a:lnTo>
                    <a:pt x="18" y="66"/>
                  </a:lnTo>
                  <a:lnTo>
                    <a:pt x="14" y="68"/>
                  </a:lnTo>
                  <a:lnTo>
                    <a:pt x="14" y="68"/>
                  </a:lnTo>
                  <a:lnTo>
                    <a:pt x="16" y="70"/>
                  </a:lnTo>
                  <a:lnTo>
                    <a:pt x="20" y="70"/>
                  </a:lnTo>
                  <a:lnTo>
                    <a:pt x="24" y="70"/>
                  </a:lnTo>
                  <a:lnTo>
                    <a:pt x="24" y="70"/>
                  </a:lnTo>
                  <a:lnTo>
                    <a:pt x="32" y="76"/>
                  </a:lnTo>
                  <a:lnTo>
                    <a:pt x="36" y="78"/>
                  </a:lnTo>
                  <a:lnTo>
                    <a:pt x="40" y="78"/>
                  </a:lnTo>
                  <a:lnTo>
                    <a:pt x="40" y="78"/>
                  </a:lnTo>
                  <a:lnTo>
                    <a:pt x="48" y="76"/>
                  </a:lnTo>
                  <a:lnTo>
                    <a:pt x="56" y="76"/>
                  </a:lnTo>
                  <a:lnTo>
                    <a:pt x="72" y="76"/>
                  </a:lnTo>
                  <a:lnTo>
                    <a:pt x="72" y="76"/>
                  </a:lnTo>
                  <a:lnTo>
                    <a:pt x="86" y="76"/>
                  </a:lnTo>
                  <a:lnTo>
                    <a:pt x="100" y="78"/>
                  </a:lnTo>
                  <a:lnTo>
                    <a:pt x="114" y="84"/>
                  </a:lnTo>
                  <a:lnTo>
                    <a:pt x="126" y="92"/>
                  </a:lnTo>
                  <a:lnTo>
                    <a:pt x="126" y="92"/>
                  </a:lnTo>
                  <a:lnTo>
                    <a:pt x="134" y="100"/>
                  </a:lnTo>
                  <a:lnTo>
                    <a:pt x="138" y="108"/>
                  </a:lnTo>
                  <a:lnTo>
                    <a:pt x="138" y="116"/>
                  </a:lnTo>
                  <a:lnTo>
                    <a:pt x="134" y="124"/>
                  </a:lnTo>
                  <a:lnTo>
                    <a:pt x="134" y="124"/>
                  </a:lnTo>
                  <a:lnTo>
                    <a:pt x="138" y="126"/>
                  </a:lnTo>
                  <a:lnTo>
                    <a:pt x="142" y="126"/>
                  </a:lnTo>
                  <a:lnTo>
                    <a:pt x="146" y="126"/>
                  </a:lnTo>
                  <a:lnTo>
                    <a:pt x="150" y="122"/>
                  </a:lnTo>
                  <a:lnTo>
                    <a:pt x="150" y="122"/>
                  </a:lnTo>
                  <a:lnTo>
                    <a:pt x="156" y="122"/>
                  </a:lnTo>
                  <a:lnTo>
                    <a:pt x="156" y="122"/>
                  </a:lnTo>
                  <a:lnTo>
                    <a:pt x="160" y="126"/>
                  </a:lnTo>
                  <a:lnTo>
                    <a:pt x="164" y="128"/>
                  </a:lnTo>
                  <a:lnTo>
                    <a:pt x="170" y="132"/>
                  </a:lnTo>
                  <a:lnTo>
                    <a:pt x="172" y="136"/>
                  </a:lnTo>
                  <a:lnTo>
                    <a:pt x="172" y="136"/>
                  </a:lnTo>
                  <a:lnTo>
                    <a:pt x="168" y="138"/>
                  </a:lnTo>
                  <a:lnTo>
                    <a:pt x="164" y="136"/>
                  </a:lnTo>
                  <a:lnTo>
                    <a:pt x="162" y="136"/>
                  </a:lnTo>
                  <a:lnTo>
                    <a:pt x="158" y="134"/>
                  </a:lnTo>
                  <a:lnTo>
                    <a:pt x="158" y="134"/>
                  </a:lnTo>
                  <a:lnTo>
                    <a:pt x="154" y="132"/>
                  </a:lnTo>
                  <a:lnTo>
                    <a:pt x="154" y="132"/>
                  </a:lnTo>
                  <a:lnTo>
                    <a:pt x="148" y="132"/>
                  </a:lnTo>
                  <a:lnTo>
                    <a:pt x="144" y="134"/>
                  </a:lnTo>
                  <a:lnTo>
                    <a:pt x="142" y="138"/>
                  </a:lnTo>
                  <a:lnTo>
                    <a:pt x="142" y="142"/>
                  </a:lnTo>
                  <a:lnTo>
                    <a:pt x="142" y="142"/>
                  </a:lnTo>
                  <a:lnTo>
                    <a:pt x="142" y="144"/>
                  </a:lnTo>
                  <a:lnTo>
                    <a:pt x="146" y="146"/>
                  </a:lnTo>
                  <a:lnTo>
                    <a:pt x="152" y="148"/>
                  </a:lnTo>
                  <a:lnTo>
                    <a:pt x="152" y="148"/>
                  </a:lnTo>
                  <a:lnTo>
                    <a:pt x="158" y="148"/>
                  </a:lnTo>
                  <a:lnTo>
                    <a:pt x="162" y="144"/>
                  </a:lnTo>
                  <a:lnTo>
                    <a:pt x="162" y="144"/>
                  </a:lnTo>
                  <a:lnTo>
                    <a:pt x="170" y="142"/>
                  </a:lnTo>
                  <a:lnTo>
                    <a:pt x="170" y="142"/>
                  </a:lnTo>
                  <a:lnTo>
                    <a:pt x="172" y="144"/>
                  </a:lnTo>
                  <a:lnTo>
                    <a:pt x="172" y="144"/>
                  </a:lnTo>
                  <a:lnTo>
                    <a:pt x="170" y="156"/>
                  </a:lnTo>
                  <a:lnTo>
                    <a:pt x="170" y="156"/>
                  </a:lnTo>
                  <a:lnTo>
                    <a:pt x="170" y="160"/>
                  </a:lnTo>
                  <a:lnTo>
                    <a:pt x="170" y="160"/>
                  </a:lnTo>
                  <a:lnTo>
                    <a:pt x="164" y="162"/>
                  </a:lnTo>
                  <a:lnTo>
                    <a:pt x="164" y="162"/>
                  </a:lnTo>
                  <a:lnTo>
                    <a:pt x="160" y="158"/>
                  </a:lnTo>
                  <a:lnTo>
                    <a:pt x="156" y="158"/>
                  </a:lnTo>
                  <a:lnTo>
                    <a:pt x="152" y="162"/>
                  </a:lnTo>
                  <a:lnTo>
                    <a:pt x="150" y="168"/>
                  </a:lnTo>
                  <a:lnTo>
                    <a:pt x="150" y="168"/>
                  </a:lnTo>
                  <a:lnTo>
                    <a:pt x="150" y="170"/>
                  </a:lnTo>
                  <a:lnTo>
                    <a:pt x="152" y="172"/>
                  </a:lnTo>
                  <a:lnTo>
                    <a:pt x="154" y="174"/>
                  </a:lnTo>
                  <a:lnTo>
                    <a:pt x="156" y="176"/>
                  </a:lnTo>
                  <a:lnTo>
                    <a:pt x="156" y="176"/>
                  </a:lnTo>
                  <a:lnTo>
                    <a:pt x="152" y="176"/>
                  </a:lnTo>
                  <a:lnTo>
                    <a:pt x="150" y="178"/>
                  </a:lnTo>
                  <a:lnTo>
                    <a:pt x="152" y="180"/>
                  </a:lnTo>
                  <a:lnTo>
                    <a:pt x="152" y="180"/>
                  </a:lnTo>
                  <a:lnTo>
                    <a:pt x="156" y="186"/>
                  </a:lnTo>
                  <a:lnTo>
                    <a:pt x="162" y="190"/>
                  </a:lnTo>
                  <a:lnTo>
                    <a:pt x="162" y="190"/>
                  </a:lnTo>
                  <a:lnTo>
                    <a:pt x="162" y="194"/>
                  </a:lnTo>
                  <a:lnTo>
                    <a:pt x="164" y="196"/>
                  </a:lnTo>
                  <a:lnTo>
                    <a:pt x="166" y="198"/>
                  </a:lnTo>
                  <a:lnTo>
                    <a:pt x="170" y="196"/>
                  </a:lnTo>
                  <a:lnTo>
                    <a:pt x="170" y="196"/>
                  </a:lnTo>
                  <a:lnTo>
                    <a:pt x="174" y="194"/>
                  </a:lnTo>
                  <a:lnTo>
                    <a:pt x="174" y="194"/>
                  </a:lnTo>
                  <a:lnTo>
                    <a:pt x="176" y="196"/>
                  </a:lnTo>
                  <a:lnTo>
                    <a:pt x="176" y="196"/>
                  </a:lnTo>
                  <a:lnTo>
                    <a:pt x="172" y="198"/>
                  </a:lnTo>
                  <a:lnTo>
                    <a:pt x="170" y="202"/>
                  </a:lnTo>
                  <a:lnTo>
                    <a:pt x="170" y="202"/>
                  </a:lnTo>
                  <a:lnTo>
                    <a:pt x="172" y="208"/>
                  </a:lnTo>
                  <a:lnTo>
                    <a:pt x="176" y="216"/>
                  </a:lnTo>
                  <a:lnTo>
                    <a:pt x="182" y="224"/>
                  </a:lnTo>
                  <a:lnTo>
                    <a:pt x="192" y="232"/>
                  </a:lnTo>
                  <a:lnTo>
                    <a:pt x="192" y="232"/>
                  </a:lnTo>
                  <a:lnTo>
                    <a:pt x="196" y="236"/>
                  </a:lnTo>
                  <a:lnTo>
                    <a:pt x="202" y="236"/>
                  </a:lnTo>
                  <a:lnTo>
                    <a:pt x="202" y="236"/>
                  </a:lnTo>
                  <a:lnTo>
                    <a:pt x="206" y="234"/>
                  </a:lnTo>
                  <a:lnTo>
                    <a:pt x="208" y="234"/>
                  </a:lnTo>
                  <a:lnTo>
                    <a:pt x="214" y="238"/>
                  </a:lnTo>
                  <a:lnTo>
                    <a:pt x="214" y="238"/>
                  </a:lnTo>
                  <a:lnTo>
                    <a:pt x="218" y="242"/>
                  </a:lnTo>
                  <a:lnTo>
                    <a:pt x="218" y="242"/>
                  </a:lnTo>
                  <a:lnTo>
                    <a:pt x="220" y="244"/>
                  </a:lnTo>
                  <a:lnTo>
                    <a:pt x="220" y="244"/>
                  </a:lnTo>
                  <a:lnTo>
                    <a:pt x="226" y="242"/>
                  </a:lnTo>
                  <a:lnTo>
                    <a:pt x="232" y="236"/>
                  </a:lnTo>
                  <a:lnTo>
                    <a:pt x="236" y="230"/>
                  </a:lnTo>
                  <a:lnTo>
                    <a:pt x="236" y="222"/>
                  </a:lnTo>
                  <a:lnTo>
                    <a:pt x="236" y="222"/>
                  </a:lnTo>
                  <a:lnTo>
                    <a:pt x="236" y="220"/>
                  </a:lnTo>
                  <a:lnTo>
                    <a:pt x="236" y="216"/>
                  </a:lnTo>
                  <a:lnTo>
                    <a:pt x="240" y="214"/>
                  </a:lnTo>
                  <a:lnTo>
                    <a:pt x="240" y="214"/>
                  </a:lnTo>
                  <a:lnTo>
                    <a:pt x="246" y="210"/>
                  </a:lnTo>
                  <a:lnTo>
                    <a:pt x="248" y="206"/>
                  </a:lnTo>
                  <a:lnTo>
                    <a:pt x="250" y="204"/>
                  </a:lnTo>
                  <a:lnTo>
                    <a:pt x="250" y="204"/>
                  </a:lnTo>
                  <a:lnTo>
                    <a:pt x="250" y="198"/>
                  </a:lnTo>
                  <a:lnTo>
                    <a:pt x="252" y="192"/>
                  </a:lnTo>
                  <a:lnTo>
                    <a:pt x="256" y="188"/>
                  </a:lnTo>
                  <a:lnTo>
                    <a:pt x="260" y="188"/>
                  </a:lnTo>
                  <a:lnTo>
                    <a:pt x="260" y="188"/>
                  </a:lnTo>
                  <a:lnTo>
                    <a:pt x="264" y="186"/>
                  </a:lnTo>
                  <a:lnTo>
                    <a:pt x="268" y="184"/>
                  </a:lnTo>
                  <a:lnTo>
                    <a:pt x="272" y="182"/>
                  </a:lnTo>
                  <a:lnTo>
                    <a:pt x="272" y="182"/>
                  </a:lnTo>
                  <a:lnTo>
                    <a:pt x="274" y="186"/>
                  </a:lnTo>
                  <a:lnTo>
                    <a:pt x="276" y="186"/>
                  </a:lnTo>
                  <a:lnTo>
                    <a:pt x="280" y="182"/>
                  </a:lnTo>
                  <a:lnTo>
                    <a:pt x="280" y="182"/>
                  </a:lnTo>
                  <a:lnTo>
                    <a:pt x="280" y="182"/>
                  </a:lnTo>
                  <a:lnTo>
                    <a:pt x="280" y="182"/>
                  </a:lnTo>
                  <a:lnTo>
                    <a:pt x="288" y="182"/>
                  </a:lnTo>
                  <a:lnTo>
                    <a:pt x="294" y="178"/>
                  </a:lnTo>
                  <a:lnTo>
                    <a:pt x="302" y="174"/>
                  </a:lnTo>
                  <a:lnTo>
                    <a:pt x="306" y="168"/>
                  </a:lnTo>
                  <a:lnTo>
                    <a:pt x="306" y="168"/>
                  </a:lnTo>
                  <a:lnTo>
                    <a:pt x="314" y="162"/>
                  </a:lnTo>
                  <a:lnTo>
                    <a:pt x="322" y="160"/>
                  </a:lnTo>
                  <a:lnTo>
                    <a:pt x="322" y="160"/>
                  </a:lnTo>
                  <a:lnTo>
                    <a:pt x="340" y="158"/>
                  </a:lnTo>
                  <a:lnTo>
                    <a:pt x="358" y="154"/>
                  </a:lnTo>
                  <a:lnTo>
                    <a:pt x="374" y="148"/>
                  </a:lnTo>
                  <a:lnTo>
                    <a:pt x="390" y="140"/>
                  </a:lnTo>
                  <a:lnTo>
                    <a:pt x="390" y="140"/>
                  </a:lnTo>
                  <a:lnTo>
                    <a:pt x="382" y="140"/>
                  </a:lnTo>
                  <a:lnTo>
                    <a:pt x="376" y="138"/>
                  </a:lnTo>
                  <a:lnTo>
                    <a:pt x="370" y="138"/>
                  </a:lnTo>
                  <a:lnTo>
                    <a:pt x="362" y="140"/>
                  </a:lnTo>
                  <a:lnTo>
                    <a:pt x="362" y="14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4" name="Freeform 71"/>
            <p:cNvSpPr>
              <a:spLocks noEditPoints="1"/>
            </p:cNvSpPr>
            <p:nvPr/>
          </p:nvSpPr>
          <p:spPr bwMode="auto">
            <a:xfrm>
              <a:off x="6254750" y="279400"/>
              <a:ext cx="2559050" cy="1851025"/>
            </a:xfrm>
            <a:custGeom>
              <a:avLst/>
              <a:gdLst/>
              <a:ahLst/>
              <a:cxnLst>
                <a:cxn ang="0">
                  <a:pos x="1460" y="92"/>
                </a:cxn>
                <a:cxn ang="0">
                  <a:pos x="1272" y="54"/>
                </a:cxn>
                <a:cxn ang="0">
                  <a:pos x="1188" y="64"/>
                </a:cxn>
                <a:cxn ang="0">
                  <a:pos x="1078" y="48"/>
                </a:cxn>
                <a:cxn ang="0">
                  <a:pos x="1000" y="10"/>
                </a:cxn>
                <a:cxn ang="0">
                  <a:pos x="804" y="38"/>
                </a:cxn>
                <a:cxn ang="0">
                  <a:pos x="722" y="62"/>
                </a:cxn>
                <a:cxn ang="0">
                  <a:pos x="726" y="90"/>
                </a:cxn>
                <a:cxn ang="0">
                  <a:pos x="684" y="48"/>
                </a:cxn>
                <a:cxn ang="0">
                  <a:pos x="604" y="84"/>
                </a:cxn>
                <a:cxn ang="0">
                  <a:pos x="496" y="98"/>
                </a:cxn>
                <a:cxn ang="0">
                  <a:pos x="426" y="138"/>
                </a:cxn>
                <a:cxn ang="0">
                  <a:pos x="384" y="82"/>
                </a:cxn>
                <a:cxn ang="0">
                  <a:pos x="272" y="90"/>
                </a:cxn>
                <a:cxn ang="0">
                  <a:pos x="184" y="158"/>
                </a:cxn>
                <a:cxn ang="0">
                  <a:pos x="216" y="188"/>
                </a:cxn>
                <a:cxn ang="0">
                  <a:pos x="278" y="178"/>
                </a:cxn>
                <a:cxn ang="0">
                  <a:pos x="358" y="182"/>
                </a:cxn>
                <a:cxn ang="0">
                  <a:pos x="226" y="240"/>
                </a:cxn>
                <a:cxn ang="0">
                  <a:pos x="162" y="270"/>
                </a:cxn>
                <a:cxn ang="0">
                  <a:pos x="118" y="356"/>
                </a:cxn>
                <a:cxn ang="0">
                  <a:pos x="98" y="426"/>
                </a:cxn>
                <a:cxn ang="0">
                  <a:pos x="224" y="368"/>
                </a:cxn>
                <a:cxn ang="0">
                  <a:pos x="244" y="336"/>
                </a:cxn>
                <a:cxn ang="0">
                  <a:pos x="318" y="412"/>
                </a:cxn>
                <a:cxn ang="0">
                  <a:pos x="380" y="322"/>
                </a:cxn>
                <a:cxn ang="0">
                  <a:pos x="432" y="324"/>
                </a:cxn>
                <a:cxn ang="0">
                  <a:pos x="340" y="388"/>
                </a:cxn>
                <a:cxn ang="0">
                  <a:pos x="414" y="428"/>
                </a:cxn>
                <a:cxn ang="0">
                  <a:pos x="280" y="492"/>
                </a:cxn>
                <a:cxn ang="0">
                  <a:pos x="172" y="424"/>
                </a:cxn>
                <a:cxn ang="0">
                  <a:pos x="2" y="580"/>
                </a:cxn>
                <a:cxn ang="0">
                  <a:pos x="96" y="752"/>
                </a:cxn>
                <a:cxn ang="0">
                  <a:pos x="214" y="836"/>
                </a:cxn>
                <a:cxn ang="0">
                  <a:pos x="280" y="1162"/>
                </a:cxn>
                <a:cxn ang="0">
                  <a:pos x="404" y="1018"/>
                </a:cxn>
                <a:cxn ang="0">
                  <a:pos x="532" y="682"/>
                </a:cxn>
                <a:cxn ang="0">
                  <a:pos x="422" y="582"/>
                </a:cxn>
                <a:cxn ang="0">
                  <a:pos x="438" y="574"/>
                </a:cxn>
                <a:cxn ang="0">
                  <a:pos x="590" y="592"/>
                </a:cxn>
                <a:cxn ang="0">
                  <a:pos x="516" y="520"/>
                </a:cxn>
                <a:cxn ang="0">
                  <a:pos x="630" y="544"/>
                </a:cxn>
                <a:cxn ang="0">
                  <a:pos x="732" y="712"/>
                </a:cxn>
                <a:cxn ang="0">
                  <a:pos x="840" y="574"/>
                </a:cxn>
                <a:cxn ang="0">
                  <a:pos x="902" y="710"/>
                </a:cxn>
                <a:cxn ang="0">
                  <a:pos x="912" y="684"/>
                </a:cxn>
                <a:cxn ang="0">
                  <a:pos x="966" y="592"/>
                </a:cxn>
                <a:cxn ang="0">
                  <a:pos x="1084" y="498"/>
                </a:cxn>
                <a:cxn ang="0">
                  <a:pos x="1052" y="408"/>
                </a:cxn>
                <a:cxn ang="0">
                  <a:pos x="1112" y="400"/>
                </a:cxn>
                <a:cxn ang="0">
                  <a:pos x="1154" y="362"/>
                </a:cxn>
                <a:cxn ang="0">
                  <a:pos x="1200" y="242"/>
                </a:cxn>
                <a:cxn ang="0">
                  <a:pos x="1374" y="164"/>
                </a:cxn>
                <a:cxn ang="0">
                  <a:pos x="1366" y="270"/>
                </a:cxn>
                <a:cxn ang="0">
                  <a:pos x="1398" y="200"/>
                </a:cxn>
                <a:cxn ang="0">
                  <a:pos x="1518" y="134"/>
                </a:cxn>
                <a:cxn ang="0">
                  <a:pos x="1612" y="118"/>
                </a:cxn>
                <a:cxn ang="0">
                  <a:pos x="372" y="178"/>
                </a:cxn>
                <a:cxn ang="0">
                  <a:pos x="416" y="172"/>
                </a:cxn>
                <a:cxn ang="0">
                  <a:pos x="516" y="238"/>
                </a:cxn>
                <a:cxn ang="0">
                  <a:pos x="500" y="346"/>
                </a:cxn>
                <a:cxn ang="0">
                  <a:pos x="550" y="370"/>
                </a:cxn>
                <a:cxn ang="0">
                  <a:pos x="604" y="354"/>
                </a:cxn>
              </a:cxnLst>
              <a:rect l="0" t="0" r="r" b="b"/>
              <a:pathLst>
                <a:path w="1612" h="1166">
                  <a:moveTo>
                    <a:pt x="1612" y="118"/>
                  </a:moveTo>
                  <a:lnTo>
                    <a:pt x="1612" y="118"/>
                  </a:lnTo>
                  <a:lnTo>
                    <a:pt x="1608" y="114"/>
                  </a:lnTo>
                  <a:lnTo>
                    <a:pt x="1600" y="112"/>
                  </a:lnTo>
                  <a:lnTo>
                    <a:pt x="1592" y="110"/>
                  </a:lnTo>
                  <a:lnTo>
                    <a:pt x="1586" y="110"/>
                  </a:lnTo>
                  <a:lnTo>
                    <a:pt x="1586" y="110"/>
                  </a:lnTo>
                  <a:lnTo>
                    <a:pt x="1586" y="112"/>
                  </a:lnTo>
                  <a:lnTo>
                    <a:pt x="1586" y="114"/>
                  </a:lnTo>
                  <a:lnTo>
                    <a:pt x="1586" y="116"/>
                  </a:lnTo>
                  <a:lnTo>
                    <a:pt x="1582" y="116"/>
                  </a:lnTo>
                  <a:lnTo>
                    <a:pt x="1582" y="116"/>
                  </a:lnTo>
                  <a:lnTo>
                    <a:pt x="1580" y="114"/>
                  </a:lnTo>
                  <a:lnTo>
                    <a:pt x="1578" y="112"/>
                  </a:lnTo>
                  <a:lnTo>
                    <a:pt x="1578" y="108"/>
                  </a:lnTo>
                  <a:lnTo>
                    <a:pt x="1578" y="108"/>
                  </a:lnTo>
                  <a:lnTo>
                    <a:pt x="1574" y="104"/>
                  </a:lnTo>
                  <a:lnTo>
                    <a:pt x="1570" y="102"/>
                  </a:lnTo>
                  <a:lnTo>
                    <a:pt x="1570" y="102"/>
                  </a:lnTo>
                  <a:lnTo>
                    <a:pt x="1546" y="92"/>
                  </a:lnTo>
                  <a:lnTo>
                    <a:pt x="1522" y="84"/>
                  </a:lnTo>
                  <a:lnTo>
                    <a:pt x="1496" y="80"/>
                  </a:lnTo>
                  <a:lnTo>
                    <a:pt x="1470" y="78"/>
                  </a:lnTo>
                  <a:lnTo>
                    <a:pt x="1470" y="78"/>
                  </a:lnTo>
                  <a:lnTo>
                    <a:pt x="1466" y="78"/>
                  </a:lnTo>
                  <a:lnTo>
                    <a:pt x="1464" y="80"/>
                  </a:lnTo>
                  <a:lnTo>
                    <a:pt x="1466" y="84"/>
                  </a:lnTo>
                  <a:lnTo>
                    <a:pt x="1466" y="84"/>
                  </a:lnTo>
                  <a:lnTo>
                    <a:pt x="1468" y="86"/>
                  </a:lnTo>
                  <a:lnTo>
                    <a:pt x="1468" y="88"/>
                  </a:lnTo>
                  <a:lnTo>
                    <a:pt x="1466" y="90"/>
                  </a:lnTo>
                  <a:lnTo>
                    <a:pt x="1466" y="90"/>
                  </a:lnTo>
                  <a:lnTo>
                    <a:pt x="1462" y="92"/>
                  </a:lnTo>
                  <a:lnTo>
                    <a:pt x="1460" y="92"/>
                  </a:lnTo>
                  <a:lnTo>
                    <a:pt x="1458" y="92"/>
                  </a:lnTo>
                  <a:lnTo>
                    <a:pt x="1458" y="92"/>
                  </a:lnTo>
                  <a:lnTo>
                    <a:pt x="1450" y="86"/>
                  </a:lnTo>
                  <a:lnTo>
                    <a:pt x="1442" y="84"/>
                  </a:lnTo>
                  <a:lnTo>
                    <a:pt x="1426" y="84"/>
                  </a:lnTo>
                  <a:lnTo>
                    <a:pt x="1426" y="84"/>
                  </a:lnTo>
                  <a:lnTo>
                    <a:pt x="1412" y="82"/>
                  </a:lnTo>
                  <a:lnTo>
                    <a:pt x="1404" y="82"/>
                  </a:lnTo>
                  <a:lnTo>
                    <a:pt x="1398" y="84"/>
                  </a:lnTo>
                  <a:lnTo>
                    <a:pt x="1398" y="84"/>
                  </a:lnTo>
                  <a:lnTo>
                    <a:pt x="1392" y="86"/>
                  </a:lnTo>
                  <a:lnTo>
                    <a:pt x="1388" y="84"/>
                  </a:lnTo>
                  <a:lnTo>
                    <a:pt x="1382" y="82"/>
                  </a:lnTo>
                  <a:lnTo>
                    <a:pt x="1382" y="78"/>
                  </a:lnTo>
                  <a:lnTo>
                    <a:pt x="1382" y="78"/>
                  </a:lnTo>
                  <a:lnTo>
                    <a:pt x="1380" y="74"/>
                  </a:lnTo>
                  <a:lnTo>
                    <a:pt x="1378" y="72"/>
                  </a:lnTo>
                  <a:lnTo>
                    <a:pt x="1372" y="70"/>
                  </a:lnTo>
                  <a:lnTo>
                    <a:pt x="1372" y="70"/>
                  </a:lnTo>
                  <a:lnTo>
                    <a:pt x="1358" y="68"/>
                  </a:lnTo>
                  <a:lnTo>
                    <a:pt x="1344" y="68"/>
                  </a:lnTo>
                  <a:lnTo>
                    <a:pt x="1344" y="68"/>
                  </a:lnTo>
                  <a:lnTo>
                    <a:pt x="1334" y="70"/>
                  </a:lnTo>
                  <a:lnTo>
                    <a:pt x="1324" y="70"/>
                  </a:lnTo>
                  <a:lnTo>
                    <a:pt x="1304" y="62"/>
                  </a:lnTo>
                  <a:lnTo>
                    <a:pt x="1304" y="62"/>
                  </a:lnTo>
                  <a:lnTo>
                    <a:pt x="1302" y="62"/>
                  </a:lnTo>
                  <a:lnTo>
                    <a:pt x="1302" y="58"/>
                  </a:lnTo>
                  <a:lnTo>
                    <a:pt x="1302" y="56"/>
                  </a:lnTo>
                  <a:lnTo>
                    <a:pt x="1298" y="56"/>
                  </a:lnTo>
                  <a:lnTo>
                    <a:pt x="1298" y="56"/>
                  </a:lnTo>
                  <a:lnTo>
                    <a:pt x="1286" y="56"/>
                  </a:lnTo>
                  <a:lnTo>
                    <a:pt x="1278" y="56"/>
                  </a:lnTo>
                  <a:lnTo>
                    <a:pt x="1272" y="54"/>
                  </a:lnTo>
                  <a:lnTo>
                    <a:pt x="1272" y="54"/>
                  </a:lnTo>
                  <a:lnTo>
                    <a:pt x="1274" y="56"/>
                  </a:lnTo>
                  <a:lnTo>
                    <a:pt x="1274" y="60"/>
                  </a:lnTo>
                  <a:lnTo>
                    <a:pt x="1274" y="60"/>
                  </a:lnTo>
                  <a:lnTo>
                    <a:pt x="1274" y="60"/>
                  </a:lnTo>
                  <a:lnTo>
                    <a:pt x="1272" y="62"/>
                  </a:lnTo>
                  <a:lnTo>
                    <a:pt x="1266" y="62"/>
                  </a:lnTo>
                  <a:lnTo>
                    <a:pt x="1266" y="62"/>
                  </a:lnTo>
                  <a:lnTo>
                    <a:pt x="1268" y="58"/>
                  </a:lnTo>
                  <a:lnTo>
                    <a:pt x="1266" y="56"/>
                  </a:lnTo>
                  <a:lnTo>
                    <a:pt x="1262" y="54"/>
                  </a:lnTo>
                  <a:lnTo>
                    <a:pt x="1262" y="54"/>
                  </a:lnTo>
                  <a:lnTo>
                    <a:pt x="1258" y="52"/>
                  </a:lnTo>
                  <a:lnTo>
                    <a:pt x="1258" y="52"/>
                  </a:lnTo>
                  <a:lnTo>
                    <a:pt x="1246" y="52"/>
                  </a:lnTo>
                  <a:lnTo>
                    <a:pt x="1246" y="52"/>
                  </a:lnTo>
                  <a:lnTo>
                    <a:pt x="1238" y="50"/>
                  </a:lnTo>
                  <a:lnTo>
                    <a:pt x="1238" y="50"/>
                  </a:lnTo>
                  <a:lnTo>
                    <a:pt x="1222" y="56"/>
                  </a:lnTo>
                  <a:lnTo>
                    <a:pt x="1222" y="56"/>
                  </a:lnTo>
                  <a:lnTo>
                    <a:pt x="1224" y="58"/>
                  </a:lnTo>
                  <a:lnTo>
                    <a:pt x="1224" y="62"/>
                  </a:lnTo>
                  <a:lnTo>
                    <a:pt x="1224" y="62"/>
                  </a:lnTo>
                  <a:lnTo>
                    <a:pt x="1222" y="64"/>
                  </a:lnTo>
                  <a:lnTo>
                    <a:pt x="1220" y="64"/>
                  </a:lnTo>
                  <a:lnTo>
                    <a:pt x="1216" y="64"/>
                  </a:lnTo>
                  <a:lnTo>
                    <a:pt x="1216" y="64"/>
                  </a:lnTo>
                  <a:lnTo>
                    <a:pt x="1210" y="66"/>
                  </a:lnTo>
                  <a:lnTo>
                    <a:pt x="1206" y="64"/>
                  </a:lnTo>
                  <a:lnTo>
                    <a:pt x="1202" y="64"/>
                  </a:lnTo>
                  <a:lnTo>
                    <a:pt x="1198" y="64"/>
                  </a:lnTo>
                  <a:lnTo>
                    <a:pt x="1198" y="64"/>
                  </a:lnTo>
                  <a:lnTo>
                    <a:pt x="1192" y="64"/>
                  </a:lnTo>
                  <a:lnTo>
                    <a:pt x="1188" y="64"/>
                  </a:lnTo>
                  <a:lnTo>
                    <a:pt x="1178" y="62"/>
                  </a:lnTo>
                  <a:lnTo>
                    <a:pt x="1172" y="62"/>
                  </a:lnTo>
                  <a:lnTo>
                    <a:pt x="1168" y="64"/>
                  </a:lnTo>
                  <a:lnTo>
                    <a:pt x="1164" y="66"/>
                  </a:lnTo>
                  <a:lnTo>
                    <a:pt x="1160" y="70"/>
                  </a:lnTo>
                  <a:lnTo>
                    <a:pt x="1160" y="70"/>
                  </a:lnTo>
                  <a:lnTo>
                    <a:pt x="1156" y="72"/>
                  </a:lnTo>
                  <a:lnTo>
                    <a:pt x="1152" y="70"/>
                  </a:lnTo>
                  <a:lnTo>
                    <a:pt x="1144" y="66"/>
                  </a:lnTo>
                  <a:lnTo>
                    <a:pt x="1144" y="66"/>
                  </a:lnTo>
                  <a:lnTo>
                    <a:pt x="1132" y="56"/>
                  </a:lnTo>
                  <a:lnTo>
                    <a:pt x="1132" y="56"/>
                  </a:lnTo>
                  <a:lnTo>
                    <a:pt x="1134" y="48"/>
                  </a:lnTo>
                  <a:lnTo>
                    <a:pt x="1134" y="48"/>
                  </a:lnTo>
                  <a:lnTo>
                    <a:pt x="1136" y="48"/>
                  </a:lnTo>
                  <a:lnTo>
                    <a:pt x="1138" y="48"/>
                  </a:lnTo>
                  <a:lnTo>
                    <a:pt x="1136" y="46"/>
                  </a:lnTo>
                  <a:lnTo>
                    <a:pt x="1136" y="46"/>
                  </a:lnTo>
                  <a:lnTo>
                    <a:pt x="1130" y="44"/>
                  </a:lnTo>
                  <a:lnTo>
                    <a:pt x="1126" y="42"/>
                  </a:lnTo>
                  <a:lnTo>
                    <a:pt x="1124" y="44"/>
                  </a:lnTo>
                  <a:lnTo>
                    <a:pt x="1124" y="44"/>
                  </a:lnTo>
                  <a:lnTo>
                    <a:pt x="1118" y="44"/>
                  </a:lnTo>
                  <a:lnTo>
                    <a:pt x="1118" y="44"/>
                  </a:lnTo>
                  <a:lnTo>
                    <a:pt x="1108" y="42"/>
                  </a:lnTo>
                  <a:lnTo>
                    <a:pt x="1104" y="40"/>
                  </a:lnTo>
                  <a:lnTo>
                    <a:pt x="1098" y="42"/>
                  </a:lnTo>
                  <a:lnTo>
                    <a:pt x="1098" y="42"/>
                  </a:lnTo>
                  <a:lnTo>
                    <a:pt x="1096" y="44"/>
                  </a:lnTo>
                  <a:lnTo>
                    <a:pt x="1096" y="46"/>
                  </a:lnTo>
                  <a:lnTo>
                    <a:pt x="1096" y="50"/>
                  </a:lnTo>
                  <a:lnTo>
                    <a:pt x="1096" y="50"/>
                  </a:lnTo>
                  <a:lnTo>
                    <a:pt x="1086" y="50"/>
                  </a:lnTo>
                  <a:lnTo>
                    <a:pt x="1078" y="48"/>
                  </a:lnTo>
                  <a:lnTo>
                    <a:pt x="1070" y="48"/>
                  </a:lnTo>
                  <a:lnTo>
                    <a:pt x="1062" y="46"/>
                  </a:lnTo>
                  <a:lnTo>
                    <a:pt x="1062" y="46"/>
                  </a:lnTo>
                  <a:lnTo>
                    <a:pt x="1054" y="42"/>
                  </a:lnTo>
                  <a:lnTo>
                    <a:pt x="1046" y="42"/>
                  </a:lnTo>
                  <a:lnTo>
                    <a:pt x="1038" y="40"/>
                  </a:lnTo>
                  <a:lnTo>
                    <a:pt x="1030" y="42"/>
                  </a:lnTo>
                  <a:lnTo>
                    <a:pt x="1030" y="42"/>
                  </a:lnTo>
                  <a:lnTo>
                    <a:pt x="1024" y="42"/>
                  </a:lnTo>
                  <a:lnTo>
                    <a:pt x="1018" y="42"/>
                  </a:lnTo>
                  <a:lnTo>
                    <a:pt x="1004" y="40"/>
                  </a:lnTo>
                  <a:lnTo>
                    <a:pt x="1004" y="40"/>
                  </a:lnTo>
                  <a:lnTo>
                    <a:pt x="1000" y="38"/>
                  </a:lnTo>
                  <a:lnTo>
                    <a:pt x="994" y="40"/>
                  </a:lnTo>
                  <a:lnTo>
                    <a:pt x="994" y="40"/>
                  </a:lnTo>
                  <a:lnTo>
                    <a:pt x="986" y="44"/>
                  </a:lnTo>
                  <a:lnTo>
                    <a:pt x="980" y="46"/>
                  </a:lnTo>
                  <a:lnTo>
                    <a:pt x="964" y="44"/>
                  </a:lnTo>
                  <a:lnTo>
                    <a:pt x="964" y="44"/>
                  </a:lnTo>
                  <a:lnTo>
                    <a:pt x="990" y="36"/>
                  </a:lnTo>
                  <a:lnTo>
                    <a:pt x="990" y="36"/>
                  </a:lnTo>
                  <a:lnTo>
                    <a:pt x="994" y="34"/>
                  </a:lnTo>
                  <a:lnTo>
                    <a:pt x="998" y="32"/>
                  </a:lnTo>
                  <a:lnTo>
                    <a:pt x="1008" y="30"/>
                  </a:lnTo>
                  <a:lnTo>
                    <a:pt x="1008" y="30"/>
                  </a:lnTo>
                  <a:lnTo>
                    <a:pt x="1016" y="26"/>
                  </a:lnTo>
                  <a:lnTo>
                    <a:pt x="1016" y="26"/>
                  </a:lnTo>
                  <a:lnTo>
                    <a:pt x="1018" y="24"/>
                  </a:lnTo>
                  <a:lnTo>
                    <a:pt x="1018" y="20"/>
                  </a:lnTo>
                  <a:lnTo>
                    <a:pt x="1018" y="18"/>
                  </a:lnTo>
                  <a:lnTo>
                    <a:pt x="1018" y="16"/>
                  </a:lnTo>
                  <a:lnTo>
                    <a:pt x="1018" y="16"/>
                  </a:lnTo>
                  <a:lnTo>
                    <a:pt x="1006" y="12"/>
                  </a:lnTo>
                  <a:lnTo>
                    <a:pt x="1000" y="10"/>
                  </a:lnTo>
                  <a:lnTo>
                    <a:pt x="994" y="8"/>
                  </a:lnTo>
                  <a:lnTo>
                    <a:pt x="994" y="8"/>
                  </a:lnTo>
                  <a:lnTo>
                    <a:pt x="976" y="10"/>
                  </a:lnTo>
                  <a:lnTo>
                    <a:pt x="968" y="10"/>
                  </a:lnTo>
                  <a:lnTo>
                    <a:pt x="960" y="6"/>
                  </a:lnTo>
                  <a:lnTo>
                    <a:pt x="960" y="6"/>
                  </a:lnTo>
                  <a:lnTo>
                    <a:pt x="956" y="6"/>
                  </a:lnTo>
                  <a:lnTo>
                    <a:pt x="956" y="6"/>
                  </a:lnTo>
                  <a:lnTo>
                    <a:pt x="946" y="0"/>
                  </a:lnTo>
                  <a:lnTo>
                    <a:pt x="938" y="0"/>
                  </a:lnTo>
                  <a:lnTo>
                    <a:pt x="938" y="0"/>
                  </a:lnTo>
                  <a:lnTo>
                    <a:pt x="932" y="2"/>
                  </a:lnTo>
                  <a:lnTo>
                    <a:pt x="924" y="6"/>
                  </a:lnTo>
                  <a:lnTo>
                    <a:pt x="918" y="10"/>
                  </a:lnTo>
                  <a:lnTo>
                    <a:pt x="910" y="12"/>
                  </a:lnTo>
                  <a:lnTo>
                    <a:pt x="910" y="12"/>
                  </a:lnTo>
                  <a:lnTo>
                    <a:pt x="914" y="16"/>
                  </a:lnTo>
                  <a:lnTo>
                    <a:pt x="914" y="16"/>
                  </a:lnTo>
                  <a:lnTo>
                    <a:pt x="908" y="16"/>
                  </a:lnTo>
                  <a:lnTo>
                    <a:pt x="908" y="16"/>
                  </a:lnTo>
                  <a:lnTo>
                    <a:pt x="902" y="14"/>
                  </a:lnTo>
                  <a:lnTo>
                    <a:pt x="894" y="14"/>
                  </a:lnTo>
                  <a:lnTo>
                    <a:pt x="880" y="16"/>
                  </a:lnTo>
                  <a:lnTo>
                    <a:pt x="880" y="16"/>
                  </a:lnTo>
                  <a:lnTo>
                    <a:pt x="852" y="18"/>
                  </a:lnTo>
                  <a:lnTo>
                    <a:pt x="824" y="24"/>
                  </a:lnTo>
                  <a:lnTo>
                    <a:pt x="824" y="24"/>
                  </a:lnTo>
                  <a:lnTo>
                    <a:pt x="816" y="28"/>
                  </a:lnTo>
                  <a:lnTo>
                    <a:pt x="814" y="30"/>
                  </a:lnTo>
                  <a:lnTo>
                    <a:pt x="812" y="36"/>
                  </a:lnTo>
                  <a:lnTo>
                    <a:pt x="814" y="42"/>
                  </a:lnTo>
                  <a:lnTo>
                    <a:pt x="814" y="42"/>
                  </a:lnTo>
                  <a:lnTo>
                    <a:pt x="808" y="38"/>
                  </a:lnTo>
                  <a:lnTo>
                    <a:pt x="804" y="38"/>
                  </a:lnTo>
                  <a:lnTo>
                    <a:pt x="802" y="40"/>
                  </a:lnTo>
                  <a:lnTo>
                    <a:pt x="802" y="40"/>
                  </a:lnTo>
                  <a:lnTo>
                    <a:pt x="770" y="42"/>
                  </a:lnTo>
                  <a:lnTo>
                    <a:pt x="770" y="42"/>
                  </a:lnTo>
                  <a:lnTo>
                    <a:pt x="766" y="42"/>
                  </a:lnTo>
                  <a:lnTo>
                    <a:pt x="764" y="42"/>
                  </a:lnTo>
                  <a:lnTo>
                    <a:pt x="762" y="44"/>
                  </a:lnTo>
                  <a:lnTo>
                    <a:pt x="762" y="44"/>
                  </a:lnTo>
                  <a:lnTo>
                    <a:pt x="764" y="50"/>
                  </a:lnTo>
                  <a:lnTo>
                    <a:pt x="766" y="52"/>
                  </a:lnTo>
                  <a:lnTo>
                    <a:pt x="768" y="54"/>
                  </a:lnTo>
                  <a:lnTo>
                    <a:pt x="768" y="54"/>
                  </a:lnTo>
                  <a:lnTo>
                    <a:pt x="774" y="56"/>
                  </a:lnTo>
                  <a:lnTo>
                    <a:pt x="780" y="58"/>
                  </a:lnTo>
                  <a:lnTo>
                    <a:pt x="780" y="58"/>
                  </a:lnTo>
                  <a:lnTo>
                    <a:pt x="780" y="60"/>
                  </a:lnTo>
                  <a:lnTo>
                    <a:pt x="780" y="60"/>
                  </a:lnTo>
                  <a:lnTo>
                    <a:pt x="770" y="62"/>
                  </a:lnTo>
                  <a:lnTo>
                    <a:pt x="770" y="62"/>
                  </a:lnTo>
                  <a:lnTo>
                    <a:pt x="766" y="58"/>
                  </a:lnTo>
                  <a:lnTo>
                    <a:pt x="760" y="56"/>
                  </a:lnTo>
                  <a:lnTo>
                    <a:pt x="750" y="56"/>
                  </a:lnTo>
                  <a:lnTo>
                    <a:pt x="740" y="58"/>
                  </a:lnTo>
                  <a:lnTo>
                    <a:pt x="730" y="60"/>
                  </a:lnTo>
                  <a:lnTo>
                    <a:pt x="730" y="60"/>
                  </a:lnTo>
                  <a:lnTo>
                    <a:pt x="730" y="62"/>
                  </a:lnTo>
                  <a:lnTo>
                    <a:pt x="732" y="62"/>
                  </a:lnTo>
                  <a:lnTo>
                    <a:pt x="736" y="64"/>
                  </a:lnTo>
                  <a:lnTo>
                    <a:pt x="736" y="64"/>
                  </a:lnTo>
                  <a:lnTo>
                    <a:pt x="730" y="66"/>
                  </a:lnTo>
                  <a:lnTo>
                    <a:pt x="730" y="66"/>
                  </a:lnTo>
                  <a:lnTo>
                    <a:pt x="726" y="66"/>
                  </a:lnTo>
                  <a:lnTo>
                    <a:pt x="722" y="66"/>
                  </a:lnTo>
                  <a:lnTo>
                    <a:pt x="722" y="62"/>
                  </a:lnTo>
                  <a:lnTo>
                    <a:pt x="722" y="62"/>
                  </a:lnTo>
                  <a:lnTo>
                    <a:pt x="720" y="58"/>
                  </a:lnTo>
                  <a:lnTo>
                    <a:pt x="716" y="58"/>
                  </a:lnTo>
                  <a:lnTo>
                    <a:pt x="710" y="60"/>
                  </a:lnTo>
                  <a:lnTo>
                    <a:pt x="710" y="60"/>
                  </a:lnTo>
                  <a:lnTo>
                    <a:pt x="706" y="62"/>
                  </a:lnTo>
                  <a:lnTo>
                    <a:pt x="706" y="66"/>
                  </a:lnTo>
                  <a:lnTo>
                    <a:pt x="710" y="70"/>
                  </a:lnTo>
                  <a:lnTo>
                    <a:pt x="710" y="70"/>
                  </a:lnTo>
                  <a:lnTo>
                    <a:pt x="712" y="72"/>
                  </a:lnTo>
                  <a:lnTo>
                    <a:pt x="712" y="76"/>
                  </a:lnTo>
                  <a:lnTo>
                    <a:pt x="712" y="76"/>
                  </a:lnTo>
                  <a:lnTo>
                    <a:pt x="708" y="82"/>
                  </a:lnTo>
                  <a:lnTo>
                    <a:pt x="708" y="84"/>
                  </a:lnTo>
                  <a:lnTo>
                    <a:pt x="710" y="86"/>
                  </a:lnTo>
                  <a:lnTo>
                    <a:pt x="714" y="88"/>
                  </a:lnTo>
                  <a:lnTo>
                    <a:pt x="720" y="88"/>
                  </a:lnTo>
                  <a:lnTo>
                    <a:pt x="720" y="88"/>
                  </a:lnTo>
                  <a:lnTo>
                    <a:pt x="726" y="86"/>
                  </a:lnTo>
                  <a:lnTo>
                    <a:pt x="730" y="88"/>
                  </a:lnTo>
                  <a:lnTo>
                    <a:pt x="740" y="92"/>
                  </a:lnTo>
                  <a:lnTo>
                    <a:pt x="740" y="92"/>
                  </a:lnTo>
                  <a:lnTo>
                    <a:pt x="742" y="94"/>
                  </a:lnTo>
                  <a:lnTo>
                    <a:pt x="742" y="96"/>
                  </a:lnTo>
                  <a:lnTo>
                    <a:pt x="742" y="96"/>
                  </a:lnTo>
                  <a:lnTo>
                    <a:pt x="738" y="98"/>
                  </a:lnTo>
                  <a:lnTo>
                    <a:pt x="738" y="98"/>
                  </a:lnTo>
                  <a:lnTo>
                    <a:pt x="736" y="100"/>
                  </a:lnTo>
                  <a:lnTo>
                    <a:pt x="736" y="98"/>
                  </a:lnTo>
                  <a:lnTo>
                    <a:pt x="736" y="96"/>
                  </a:lnTo>
                  <a:lnTo>
                    <a:pt x="736" y="96"/>
                  </a:lnTo>
                  <a:lnTo>
                    <a:pt x="734" y="92"/>
                  </a:lnTo>
                  <a:lnTo>
                    <a:pt x="732" y="92"/>
                  </a:lnTo>
                  <a:lnTo>
                    <a:pt x="726" y="90"/>
                  </a:lnTo>
                  <a:lnTo>
                    <a:pt x="726" y="90"/>
                  </a:lnTo>
                  <a:lnTo>
                    <a:pt x="720" y="92"/>
                  </a:lnTo>
                  <a:lnTo>
                    <a:pt x="718" y="92"/>
                  </a:lnTo>
                  <a:lnTo>
                    <a:pt x="716" y="96"/>
                  </a:lnTo>
                  <a:lnTo>
                    <a:pt x="716" y="96"/>
                  </a:lnTo>
                  <a:lnTo>
                    <a:pt x="712" y="104"/>
                  </a:lnTo>
                  <a:lnTo>
                    <a:pt x="708" y="112"/>
                  </a:lnTo>
                  <a:lnTo>
                    <a:pt x="700" y="116"/>
                  </a:lnTo>
                  <a:lnTo>
                    <a:pt x="692" y="118"/>
                  </a:lnTo>
                  <a:lnTo>
                    <a:pt x="692" y="118"/>
                  </a:lnTo>
                  <a:lnTo>
                    <a:pt x="692" y="112"/>
                  </a:lnTo>
                  <a:lnTo>
                    <a:pt x="692" y="112"/>
                  </a:lnTo>
                  <a:lnTo>
                    <a:pt x="702" y="102"/>
                  </a:lnTo>
                  <a:lnTo>
                    <a:pt x="702" y="102"/>
                  </a:lnTo>
                  <a:lnTo>
                    <a:pt x="706" y="98"/>
                  </a:lnTo>
                  <a:lnTo>
                    <a:pt x="706" y="96"/>
                  </a:lnTo>
                  <a:lnTo>
                    <a:pt x="704" y="94"/>
                  </a:lnTo>
                  <a:lnTo>
                    <a:pt x="704" y="94"/>
                  </a:lnTo>
                  <a:lnTo>
                    <a:pt x="700" y="90"/>
                  </a:lnTo>
                  <a:lnTo>
                    <a:pt x="698" y="84"/>
                  </a:lnTo>
                  <a:lnTo>
                    <a:pt x="700" y="80"/>
                  </a:lnTo>
                  <a:lnTo>
                    <a:pt x="702" y="74"/>
                  </a:lnTo>
                  <a:lnTo>
                    <a:pt x="702" y="74"/>
                  </a:lnTo>
                  <a:lnTo>
                    <a:pt x="700" y="70"/>
                  </a:lnTo>
                  <a:lnTo>
                    <a:pt x="698" y="68"/>
                  </a:lnTo>
                  <a:lnTo>
                    <a:pt x="696" y="64"/>
                  </a:lnTo>
                  <a:lnTo>
                    <a:pt x="698" y="62"/>
                  </a:lnTo>
                  <a:lnTo>
                    <a:pt x="698" y="62"/>
                  </a:lnTo>
                  <a:lnTo>
                    <a:pt x="700" y="56"/>
                  </a:lnTo>
                  <a:lnTo>
                    <a:pt x="700" y="52"/>
                  </a:lnTo>
                  <a:lnTo>
                    <a:pt x="696" y="50"/>
                  </a:lnTo>
                  <a:lnTo>
                    <a:pt x="692" y="48"/>
                  </a:lnTo>
                  <a:lnTo>
                    <a:pt x="692" y="48"/>
                  </a:lnTo>
                  <a:lnTo>
                    <a:pt x="684" y="48"/>
                  </a:lnTo>
                  <a:lnTo>
                    <a:pt x="678" y="48"/>
                  </a:lnTo>
                  <a:lnTo>
                    <a:pt x="672" y="52"/>
                  </a:lnTo>
                  <a:lnTo>
                    <a:pt x="670" y="58"/>
                  </a:lnTo>
                  <a:lnTo>
                    <a:pt x="670" y="58"/>
                  </a:lnTo>
                  <a:lnTo>
                    <a:pt x="666" y="60"/>
                  </a:lnTo>
                  <a:lnTo>
                    <a:pt x="664" y="64"/>
                  </a:lnTo>
                  <a:lnTo>
                    <a:pt x="664" y="64"/>
                  </a:lnTo>
                  <a:lnTo>
                    <a:pt x="660" y="64"/>
                  </a:lnTo>
                  <a:lnTo>
                    <a:pt x="658" y="66"/>
                  </a:lnTo>
                  <a:lnTo>
                    <a:pt x="656" y="68"/>
                  </a:lnTo>
                  <a:lnTo>
                    <a:pt x="658" y="74"/>
                  </a:lnTo>
                  <a:lnTo>
                    <a:pt x="658" y="74"/>
                  </a:lnTo>
                  <a:lnTo>
                    <a:pt x="658" y="76"/>
                  </a:lnTo>
                  <a:lnTo>
                    <a:pt x="658" y="80"/>
                  </a:lnTo>
                  <a:lnTo>
                    <a:pt x="660" y="82"/>
                  </a:lnTo>
                  <a:lnTo>
                    <a:pt x="664" y="84"/>
                  </a:lnTo>
                  <a:lnTo>
                    <a:pt x="664" y="84"/>
                  </a:lnTo>
                  <a:lnTo>
                    <a:pt x="666" y="86"/>
                  </a:lnTo>
                  <a:lnTo>
                    <a:pt x="670" y="90"/>
                  </a:lnTo>
                  <a:lnTo>
                    <a:pt x="670" y="90"/>
                  </a:lnTo>
                  <a:lnTo>
                    <a:pt x="672" y="92"/>
                  </a:lnTo>
                  <a:lnTo>
                    <a:pt x="670" y="96"/>
                  </a:lnTo>
                  <a:lnTo>
                    <a:pt x="670" y="96"/>
                  </a:lnTo>
                  <a:lnTo>
                    <a:pt x="668" y="98"/>
                  </a:lnTo>
                  <a:lnTo>
                    <a:pt x="664" y="96"/>
                  </a:lnTo>
                  <a:lnTo>
                    <a:pt x="664" y="96"/>
                  </a:lnTo>
                  <a:lnTo>
                    <a:pt x="658" y="92"/>
                  </a:lnTo>
                  <a:lnTo>
                    <a:pt x="650" y="90"/>
                  </a:lnTo>
                  <a:lnTo>
                    <a:pt x="636" y="86"/>
                  </a:lnTo>
                  <a:lnTo>
                    <a:pt x="636" y="86"/>
                  </a:lnTo>
                  <a:lnTo>
                    <a:pt x="620" y="82"/>
                  </a:lnTo>
                  <a:lnTo>
                    <a:pt x="612" y="82"/>
                  </a:lnTo>
                  <a:lnTo>
                    <a:pt x="604" y="84"/>
                  </a:lnTo>
                  <a:lnTo>
                    <a:pt x="604" y="84"/>
                  </a:lnTo>
                  <a:lnTo>
                    <a:pt x="608" y="86"/>
                  </a:lnTo>
                  <a:lnTo>
                    <a:pt x="608" y="88"/>
                  </a:lnTo>
                  <a:lnTo>
                    <a:pt x="608" y="90"/>
                  </a:lnTo>
                  <a:lnTo>
                    <a:pt x="608" y="90"/>
                  </a:lnTo>
                  <a:lnTo>
                    <a:pt x="602" y="96"/>
                  </a:lnTo>
                  <a:lnTo>
                    <a:pt x="598" y="96"/>
                  </a:lnTo>
                  <a:lnTo>
                    <a:pt x="596" y="96"/>
                  </a:lnTo>
                  <a:lnTo>
                    <a:pt x="596" y="96"/>
                  </a:lnTo>
                  <a:lnTo>
                    <a:pt x="594" y="92"/>
                  </a:lnTo>
                  <a:lnTo>
                    <a:pt x="590" y="90"/>
                  </a:lnTo>
                  <a:lnTo>
                    <a:pt x="584" y="92"/>
                  </a:lnTo>
                  <a:lnTo>
                    <a:pt x="584" y="92"/>
                  </a:lnTo>
                  <a:lnTo>
                    <a:pt x="570" y="94"/>
                  </a:lnTo>
                  <a:lnTo>
                    <a:pt x="552" y="90"/>
                  </a:lnTo>
                  <a:lnTo>
                    <a:pt x="552" y="90"/>
                  </a:lnTo>
                  <a:lnTo>
                    <a:pt x="548" y="92"/>
                  </a:lnTo>
                  <a:lnTo>
                    <a:pt x="548" y="92"/>
                  </a:lnTo>
                  <a:lnTo>
                    <a:pt x="542" y="94"/>
                  </a:lnTo>
                  <a:lnTo>
                    <a:pt x="538" y="96"/>
                  </a:lnTo>
                  <a:lnTo>
                    <a:pt x="538" y="96"/>
                  </a:lnTo>
                  <a:lnTo>
                    <a:pt x="522" y="100"/>
                  </a:lnTo>
                  <a:lnTo>
                    <a:pt x="514" y="102"/>
                  </a:lnTo>
                  <a:lnTo>
                    <a:pt x="508" y="106"/>
                  </a:lnTo>
                  <a:lnTo>
                    <a:pt x="508" y="106"/>
                  </a:lnTo>
                  <a:lnTo>
                    <a:pt x="502" y="112"/>
                  </a:lnTo>
                  <a:lnTo>
                    <a:pt x="496" y="112"/>
                  </a:lnTo>
                  <a:lnTo>
                    <a:pt x="492" y="110"/>
                  </a:lnTo>
                  <a:lnTo>
                    <a:pt x="486" y="104"/>
                  </a:lnTo>
                  <a:lnTo>
                    <a:pt x="486" y="104"/>
                  </a:lnTo>
                  <a:lnTo>
                    <a:pt x="488" y="102"/>
                  </a:lnTo>
                  <a:lnTo>
                    <a:pt x="492" y="102"/>
                  </a:lnTo>
                  <a:lnTo>
                    <a:pt x="494" y="102"/>
                  </a:lnTo>
                  <a:lnTo>
                    <a:pt x="496" y="98"/>
                  </a:lnTo>
                  <a:lnTo>
                    <a:pt x="496" y="98"/>
                  </a:lnTo>
                  <a:lnTo>
                    <a:pt x="492" y="96"/>
                  </a:lnTo>
                  <a:lnTo>
                    <a:pt x="488" y="94"/>
                  </a:lnTo>
                  <a:lnTo>
                    <a:pt x="484" y="94"/>
                  </a:lnTo>
                  <a:lnTo>
                    <a:pt x="480" y="96"/>
                  </a:lnTo>
                  <a:lnTo>
                    <a:pt x="480" y="96"/>
                  </a:lnTo>
                  <a:lnTo>
                    <a:pt x="478" y="100"/>
                  </a:lnTo>
                  <a:lnTo>
                    <a:pt x="478" y="106"/>
                  </a:lnTo>
                  <a:lnTo>
                    <a:pt x="478" y="106"/>
                  </a:lnTo>
                  <a:lnTo>
                    <a:pt x="482" y="114"/>
                  </a:lnTo>
                  <a:lnTo>
                    <a:pt x="482" y="116"/>
                  </a:lnTo>
                  <a:lnTo>
                    <a:pt x="480" y="118"/>
                  </a:lnTo>
                  <a:lnTo>
                    <a:pt x="476" y="118"/>
                  </a:lnTo>
                  <a:lnTo>
                    <a:pt x="468" y="118"/>
                  </a:lnTo>
                  <a:lnTo>
                    <a:pt x="468" y="118"/>
                  </a:lnTo>
                  <a:lnTo>
                    <a:pt x="462" y="116"/>
                  </a:lnTo>
                  <a:lnTo>
                    <a:pt x="456" y="118"/>
                  </a:lnTo>
                  <a:lnTo>
                    <a:pt x="446" y="126"/>
                  </a:lnTo>
                  <a:lnTo>
                    <a:pt x="446" y="126"/>
                  </a:lnTo>
                  <a:lnTo>
                    <a:pt x="446" y="128"/>
                  </a:lnTo>
                  <a:lnTo>
                    <a:pt x="448" y="130"/>
                  </a:lnTo>
                  <a:lnTo>
                    <a:pt x="450" y="132"/>
                  </a:lnTo>
                  <a:lnTo>
                    <a:pt x="448" y="134"/>
                  </a:lnTo>
                  <a:lnTo>
                    <a:pt x="448" y="134"/>
                  </a:lnTo>
                  <a:lnTo>
                    <a:pt x="438" y="134"/>
                  </a:lnTo>
                  <a:lnTo>
                    <a:pt x="428" y="132"/>
                  </a:lnTo>
                  <a:lnTo>
                    <a:pt x="428" y="132"/>
                  </a:lnTo>
                  <a:lnTo>
                    <a:pt x="424" y="130"/>
                  </a:lnTo>
                  <a:lnTo>
                    <a:pt x="422" y="130"/>
                  </a:lnTo>
                  <a:lnTo>
                    <a:pt x="422" y="132"/>
                  </a:lnTo>
                  <a:lnTo>
                    <a:pt x="422" y="132"/>
                  </a:lnTo>
                  <a:lnTo>
                    <a:pt x="422" y="134"/>
                  </a:lnTo>
                  <a:lnTo>
                    <a:pt x="422" y="136"/>
                  </a:lnTo>
                  <a:lnTo>
                    <a:pt x="426" y="138"/>
                  </a:lnTo>
                  <a:lnTo>
                    <a:pt x="426" y="138"/>
                  </a:lnTo>
                  <a:lnTo>
                    <a:pt x="430" y="138"/>
                  </a:lnTo>
                  <a:lnTo>
                    <a:pt x="430" y="140"/>
                  </a:lnTo>
                  <a:lnTo>
                    <a:pt x="430" y="140"/>
                  </a:lnTo>
                  <a:lnTo>
                    <a:pt x="424" y="142"/>
                  </a:lnTo>
                  <a:lnTo>
                    <a:pt x="416" y="140"/>
                  </a:lnTo>
                  <a:lnTo>
                    <a:pt x="408" y="138"/>
                  </a:lnTo>
                  <a:lnTo>
                    <a:pt x="406" y="134"/>
                  </a:lnTo>
                  <a:lnTo>
                    <a:pt x="406" y="134"/>
                  </a:lnTo>
                  <a:lnTo>
                    <a:pt x="404" y="126"/>
                  </a:lnTo>
                  <a:lnTo>
                    <a:pt x="402" y="122"/>
                  </a:lnTo>
                  <a:lnTo>
                    <a:pt x="398" y="116"/>
                  </a:lnTo>
                  <a:lnTo>
                    <a:pt x="390" y="114"/>
                  </a:lnTo>
                  <a:lnTo>
                    <a:pt x="390" y="114"/>
                  </a:lnTo>
                  <a:lnTo>
                    <a:pt x="398" y="112"/>
                  </a:lnTo>
                  <a:lnTo>
                    <a:pt x="402" y="114"/>
                  </a:lnTo>
                  <a:lnTo>
                    <a:pt x="412" y="116"/>
                  </a:lnTo>
                  <a:lnTo>
                    <a:pt x="412" y="116"/>
                  </a:lnTo>
                  <a:lnTo>
                    <a:pt x="432" y="120"/>
                  </a:lnTo>
                  <a:lnTo>
                    <a:pt x="440" y="120"/>
                  </a:lnTo>
                  <a:lnTo>
                    <a:pt x="450" y="116"/>
                  </a:lnTo>
                  <a:lnTo>
                    <a:pt x="450" y="116"/>
                  </a:lnTo>
                  <a:lnTo>
                    <a:pt x="454" y="112"/>
                  </a:lnTo>
                  <a:lnTo>
                    <a:pt x="456" y="110"/>
                  </a:lnTo>
                  <a:lnTo>
                    <a:pt x="456" y="108"/>
                  </a:lnTo>
                  <a:lnTo>
                    <a:pt x="456" y="108"/>
                  </a:lnTo>
                  <a:lnTo>
                    <a:pt x="454" y="104"/>
                  </a:lnTo>
                  <a:lnTo>
                    <a:pt x="450" y="102"/>
                  </a:lnTo>
                  <a:lnTo>
                    <a:pt x="450" y="102"/>
                  </a:lnTo>
                  <a:lnTo>
                    <a:pt x="418" y="90"/>
                  </a:lnTo>
                  <a:lnTo>
                    <a:pt x="418" y="90"/>
                  </a:lnTo>
                  <a:lnTo>
                    <a:pt x="410" y="88"/>
                  </a:lnTo>
                  <a:lnTo>
                    <a:pt x="402" y="86"/>
                  </a:lnTo>
                  <a:lnTo>
                    <a:pt x="394" y="86"/>
                  </a:lnTo>
                  <a:lnTo>
                    <a:pt x="384" y="82"/>
                  </a:lnTo>
                  <a:lnTo>
                    <a:pt x="384" y="82"/>
                  </a:lnTo>
                  <a:lnTo>
                    <a:pt x="380" y="80"/>
                  </a:lnTo>
                  <a:lnTo>
                    <a:pt x="374" y="80"/>
                  </a:lnTo>
                  <a:lnTo>
                    <a:pt x="360" y="80"/>
                  </a:lnTo>
                  <a:lnTo>
                    <a:pt x="360" y="80"/>
                  </a:lnTo>
                  <a:lnTo>
                    <a:pt x="364" y="78"/>
                  </a:lnTo>
                  <a:lnTo>
                    <a:pt x="368" y="78"/>
                  </a:lnTo>
                  <a:lnTo>
                    <a:pt x="370" y="78"/>
                  </a:lnTo>
                  <a:lnTo>
                    <a:pt x="372" y="74"/>
                  </a:lnTo>
                  <a:lnTo>
                    <a:pt x="372" y="74"/>
                  </a:lnTo>
                  <a:lnTo>
                    <a:pt x="352" y="70"/>
                  </a:lnTo>
                  <a:lnTo>
                    <a:pt x="352" y="70"/>
                  </a:lnTo>
                  <a:lnTo>
                    <a:pt x="354" y="70"/>
                  </a:lnTo>
                  <a:lnTo>
                    <a:pt x="354" y="70"/>
                  </a:lnTo>
                  <a:lnTo>
                    <a:pt x="354" y="68"/>
                  </a:lnTo>
                  <a:lnTo>
                    <a:pt x="354" y="68"/>
                  </a:lnTo>
                  <a:lnTo>
                    <a:pt x="340" y="72"/>
                  </a:lnTo>
                  <a:lnTo>
                    <a:pt x="324" y="74"/>
                  </a:lnTo>
                  <a:lnTo>
                    <a:pt x="324" y="74"/>
                  </a:lnTo>
                  <a:lnTo>
                    <a:pt x="310" y="76"/>
                  </a:lnTo>
                  <a:lnTo>
                    <a:pt x="302" y="78"/>
                  </a:lnTo>
                  <a:lnTo>
                    <a:pt x="296" y="82"/>
                  </a:lnTo>
                  <a:lnTo>
                    <a:pt x="296" y="82"/>
                  </a:lnTo>
                  <a:lnTo>
                    <a:pt x="292" y="82"/>
                  </a:lnTo>
                  <a:lnTo>
                    <a:pt x="288" y="80"/>
                  </a:lnTo>
                  <a:lnTo>
                    <a:pt x="284" y="78"/>
                  </a:lnTo>
                  <a:lnTo>
                    <a:pt x="280" y="80"/>
                  </a:lnTo>
                  <a:lnTo>
                    <a:pt x="280" y="80"/>
                  </a:lnTo>
                  <a:lnTo>
                    <a:pt x="278" y="82"/>
                  </a:lnTo>
                  <a:lnTo>
                    <a:pt x="274" y="84"/>
                  </a:lnTo>
                  <a:lnTo>
                    <a:pt x="270" y="86"/>
                  </a:lnTo>
                  <a:lnTo>
                    <a:pt x="272" y="90"/>
                  </a:lnTo>
                  <a:lnTo>
                    <a:pt x="272" y="90"/>
                  </a:lnTo>
                  <a:lnTo>
                    <a:pt x="272" y="90"/>
                  </a:lnTo>
                  <a:lnTo>
                    <a:pt x="266" y="92"/>
                  </a:lnTo>
                  <a:lnTo>
                    <a:pt x="262" y="90"/>
                  </a:lnTo>
                  <a:lnTo>
                    <a:pt x="262" y="90"/>
                  </a:lnTo>
                  <a:lnTo>
                    <a:pt x="258" y="90"/>
                  </a:lnTo>
                  <a:lnTo>
                    <a:pt x="256" y="90"/>
                  </a:lnTo>
                  <a:lnTo>
                    <a:pt x="256" y="92"/>
                  </a:lnTo>
                  <a:lnTo>
                    <a:pt x="256" y="92"/>
                  </a:lnTo>
                  <a:lnTo>
                    <a:pt x="256" y="94"/>
                  </a:lnTo>
                  <a:lnTo>
                    <a:pt x="256" y="94"/>
                  </a:lnTo>
                  <a:lnTo>
                    <a:pt x="260" y="96"/>
                  </a:lnTo>
                  <a:lnTo>
                    <a:pt x="260" y="96"/>
                  </a:lnTo>
                  <a:lnTo>
                    <a:pt x="260" y="100"/>
                  </a:lnTo>
                  <a:lnTo>
                    <a:pt x="260" y="100"/>
                  </a:lnTo>
                  <a:lnTo>
                    <a:pt x="254" y="102"/>
                  </a:lnTo>
                  <a:lnTo>
                    <a:pt x="250" y="106"/>
                  </a:lnTo>
                  <a:lnTo>
                    <a:pt x="250" y="106"/>
                  </a:lnTo>
                  <a:lnTo>
                    <a:pt x="240" y="114"/>
                  </a:lnTo>
                  <a:lnTo>
                    <a:pt x="232" y="126"/>
                  </a:lnTo>
                  <a:lnTo>
                    <a:pt x="224" y="136"/>
                  </a:lnTo>
                  <a:lnTo>
                    <a:pt x="218" y="140"/>
                  </a:lnTo>
                  <a:lnTo>
                    <a:pt x="212" y="142"/>
                  </a:lnTo>
                  <a:lnTo>
                    <a:pt x="212" y="142"/>
                  </a:lnTo>
                  <a:lnTo>
                    <a:pt x="206" y="148"/>
                  </a:lnTo>
                  <a:lnTo>
                    <a:pt x="206" y="148"/>
                  </a:lnTo>
                  <a:lnTo>
                    <a:pt x="204" y="148"/>
                  </a:lnTo>
                  <a:lnTo>
                    <a:pt x="202" y="150"/>
                  </a:lnTo>
                  <a:lnTo>
                    <a:pt x="202" y="150"/>
                  </a:lnTo>
                  <a:lnTo>
                    <a:pt x="200" y="152"/>
                  </a:lnTo>
                  <a:lnTo>
                    <a:pt x="196" y="152"/>
                  </a:lnTo>
                  <a:lnTo>
                    <a:pt x="192" y="152"/>
                  </a:lnTo>
                  <a:lnTo>
                    <a:pt x="190" y="154"/>
                  </a:lnTo>
                  <a:lnTo>
                    <a:pt x="190" y="154"/>
                  </a:lnTo>
                  <a:lnTo>
                    <a:pt x="186" y="154"/>
                  </a:lnTo>
                  <a:lnTo>
                    <a:pt x="184" y="158"/>
                  </a:lnTo>
                  <a:lnTo>
                    <a:pt x="184" y="158"/>
                  </a:lnTo>
                  <a:lnTo>
                    <a:pt x="182" y="160"/>
                  </a:lnTo>
                  <a:lnTo>
                    <a:pt x="178" y="162"/>
                  </a:lnTo>
                  <a:lnTo>
                    <a:pt x="176" y="164"/>
                  </a:lnTo>
                  <a:lnTo>
                    <a:pt x="176" y="170"/>
                  </a:lnTo>
                  <a:lnTo>
                    <a:pt x="176" y="170"/>
                  </a:lnTo>
                  <a:lnTo>
                    <a:pt x="174" y="172"/>
                  </a:lnTo>
                  <a:lnTo>
                    <a:pt x="174" y="172"/>
                  </a:lnTo>
                  <a:lnTo>
                    <a:pt x="178" y="180"/>
                  </a:lnTo>
                  <a:lnTo>
                    <a:pt x="178" y="180"/>
                  </a:lnTo>
                  <a:lnTo>
                    <a:pt x="178" y="180"/>
                  </a:lnTo>
                  <a:lnTo>
                    <a:pt x="178" y="180"/>
                  </a:lnTo>
                  <a:lnTo>
                    <a:pt x="180" y="184"/>
                  </a:lnTo>
                  <a:lnTo>
                    <a:pt x="180" y="184"/>
                  </a:lnTo>
                  <a:lnTo>
                    <a:pt x="178" y="186"/>
                  </a:lnTo>
                  <a:lnTo>
                    <a:pt x="176" y="188"/>
                  </a:lnTo>
                  <a:lnTo>
                    <a:pt x="176" y="188"/>
                  </a:lnTo>
                  <a:lnTo>
                    <a:pt x="176" y="190"/>
                  </a:lnTo>
                  <a:lnTo>
                    <a:pt x="178" y="190"/>
                  </a:lnTo>
                  <a:lnTo>
                    <a:pt x="180" y="188"/>
                  </a:lnTo>
                  <a:lnTo>
                    <a:pt x="182" y="190"/>
                  </a:lnTo>
                  <a:lnTo>
                    <a:pt x="182" y="190"/>
                  </a:lnTo>
                  <a:lnTo>
                    <a:pt x="182" y="192"/>
                  </a:lnTo>
                  <a:lnTo>
                    <a:pt x="182" y="192"/>
                  </a:lnTo>
                  <a:lnTo>
                    <a:pt x="178" y="196"/>
                  </a:lnTo>
                  <a:lnTo>
                    <a:pt x="178" y="198"/>
                  </a:lnTo>
                  <a:lnTo>
                    <a:pt x="182" y="200"/>
                  </a:lnTo>
                  <a:lnTo>
                    <a:pt x="182" y="200"/>
                  </a:lnTo>
                  <a:lnTo>
                    <a:pt x="188" y="202"/>
                  </a:lnTo>
                  <a:lnTo>
                    <a:pt x="194" y="202"/>
                  </a:lnTo>
                  <a:lnTo>
                    <a:pt x="198" y="202"/>
                  </a:lnTo>
                  <a:lnTo>
                    <a:pt x="204" y="198"/>
                  </a:lnTo>
                  <a:lnTo>
                    <a:pt x="204" y="198"/>
                  </a:lnTo>
                  <a:lnTo>
                    <a:pt x="216" y="188"/>
                  </a:lnTo>
                  <a:lnTo>
                    <a:pt x="216" y="188"/>
                  </a:lnTo>
                  <a:lnTo>
                    <a:pt x="222" y="196"/>
                  </a:lnTo>
                  <a:lnTo>
                    <a:pt x="226" y="204"/>
                  </a:lnTo>
                  <a:lnTo>
                    <a:pt x="226" y="204"/>
                  </a:lnTo>
                  <a:lnTo>
                    <a:pt x="228" y="210"/>
                  </a:lnTo>
                  <a:lnTo>
                    <a:pt x="232" y="216"/>
                  </a:lnTo>
                  <a:lnTo>
                    <a:pt x="232" y="216"/>
                  </a:lnTo>
                  <a:lnTo>
                    <a:pt x="234" y="220"/>
                  </a:lnTo>
                  <a:lnTo>
                    <a:pt x="232" y="222"/>
                  </a:lnTo>
                  <a:lnTo>
                    <a:pt x="232" y="222"/>
                  </a:lnTo>
                  <a:lnTo>
                    <a:pt x="234" y="232"/>
                  </a:lnTo>
                  <a:lnTo>
                    <a:pt x="238" y="234"/>
                  </a:lnTo>
                  <a:lnTo>
                    <a:pt x="242" y="232"/>
                  </a:lnTo>
                  <a:lnTo>
                    <a:pt x="242" y="232"/>
                  </a:lnTo>
                  <a:lnTo>
                    <a:pt x="250" y="228"/>
                  </a:lnTo>
                  <a:lnTo>
                    <a:pt x="258" y="224"/>
                  </a:lnTo>
                  <a:lnTo>
                    <a:pt x="264" y="218"/>
                  </a:lnTo>
                  <a:lnTo>
                    <a:pt x="266" y="214"/>
                  </a:lnTo>
                  <a:lnTo>
                    <a:pt x="266" y="208"/>
                  </a:lnTo>
                  <a:lnTo>
                    <a:pt x="266" y="208"/>
                  </a:lnTo>
                  <a:lnTo>
                    <a:pt x="268" y="200"/>
                  </a:lnTo>
                  <a:lnTo>
                    <a:pt x="274" y="196"/>
                  </a:lnTo>
                  <a:lnTo>
                    <a:pt x="274" y="196"/>
                  </a:lnTo>
                  <a:lnTo>
                    <a:pt x="274" y="194"/>
                  </a:lnTo>
                  <a:lnTo>
                    <a:pt x="274" y="194"/>
                  </a:lnTo>
                  <a:lnTo>
                    <a:pt x="276" y="192"/>
                  </a:lnTo>
                  <a:lnTo>
                    <a:pt x="276" y="190"/>
                  </a:lnTo>
                  <a:lnTo>
                    <a:pt x="276" y="190"/>
                  </a:lnTo>
                  <a:lnTo>
                    <a:pt x="276" y="190"/>
                  </a:lnTo>
                  <a:lnTo>
                    <a:pt x="276" y="190"/>
                  </a:lnTo>
                  <a:lnTo>
                    <a:pt x="280" y="188"/>
                  </a:lnTo>
                  <a:lnTo>
                    <a:pt x="282" y="184"/>
                  </a:lnTo>
                  <a:lnTo>
                    <a:pt x="280" y="182"/>
                  </a:lnTo>
                  <a:lnTo>
                    <a:pt x="278" y="178"/>
                  </a:lnTo>
                  <a:lnTo>
                    <a:pt x="278" y="178"/>
                  </a:lnTo>
                  <a:lnTo>
                    <a:pt x="272" y="170"/>
                  </a:lnTo>
                  <a:lnTo>
                    <a:pt x="272" y="166"/>
                  </a:lnTo>
                  <a:lnTo>
                    <a:pt x="274" y="160"/>
                  </a:lnTo>
                  <a:lnTo>
                    <a:pt x="280" y="154"/>
                  </a:lnTo>
                  <a:lnTo>
                    <a:pt x="280" y="154"/>
                  </a:lnTo>
                  <a:lnTo>
                    <a:pt x="288" y="150"/>
                  </a:lnTo>
                  <a:lnTo>
                    <a:pt x="288" y="150"/>
                  </a:lnTo>
                  <a:lnTo>
                    <a:pt x="296" y="144"/>
                  </a:lnTo>
                  <a:lnTo>
                    <a:pt x="302" y="136"/>
                  </a:lnTo>
                  <a:lnTo>
                    <a:pt x="302" y="136"/>
                  </a:lnTo>
                  <a:lnTo>
                    <a:pt x="306" y="130"/>
                  </a:lnTo>
                  <a:lnTo>
                    <a:pt x="312" y="126"/>
                  </a:lnTo>
                  <a:lnTo>
                    <a:pt x="318" y="126"/>
                  </a:lnTo>
                  <a:lnTo>
                    <a:pt x="326" y="128"/>
                  </a:lnTo>
                  <a:lnTo>
                    <a:pt x="326" y="128"/>
                  </a:lnTo>
                  <a:lnTo>
                    <a:pt x="316" y="138"/>
                  </a:lnTo>
                  <a:lnTo>
                    <a:pt x="304" y="146"/>
                  </a:lnTo>
                  <a:lnTo>
                    <a:pt x="304" y="146"/>
                  </a:lnTo>
                  <a:lnTo>
                    <a:pt x="300" y="152"/>
                  </a:lnTo>
                  <a:lnTo>
                    <a:pt x="298" y="154"/>
                  </a:lnTo>
                  <a:lnTo>
                    <a:pt x="298" y="158"/>
                  </a:lnTo>
                  <a:lnTo>
                    <a:pt x="298" y="158"/>
                  </a:lnTo>
                  <a:lnTo>
                    <a:pt x="298" y="172"/>
                  </a:lnTo>
                  <a:lnTo>
                    <a:pt x="300" y="176"/>
                  </a:lnTo>
                  <a:lnTo>
                    <a:pt x="304" y="180"/>
                  </a:lnTo>
                  <a:lnTo>
                    <a:pt x="308" y="182"/>
                  </a:lnTo>
                  <a:lnTo>
                    <a:pt x="312" y="184"/>
                  </a:lnTo>
                  <a:lnTo>
                    <a:pt x="328" y="184"/>
                  </a:lnTo>
                  <a:lnTo>
                    <a:pt x="328" y="184"/>
                  </a:lnTo>
                  <a:lnTo>
                    <a:pt x="342" y="180"/>
                  </a:lnTo>
                  <a:lnTo>
                    <a:pt x="350" y="180"/>
                  </a:lnTo>
                  <a:lnTo>
                    <a:pt x="358" y="182"/>
                  </a:lnTo>
                  <a:lnTo>
                    <a:pt x="358" y="182"/>
                  </a:lnTo>
                  <a:lnTo>
                    <a:pt x="358" y="182"/>
                  </a:lnTo>
                  <a:lnTo>
                    <a:pt x="360" y="182"/>
                  </a:lnTo>
                  <a:lnTo>
                    <a:pt x="360" y="182"/>
                  </a:lnTo>
                  <a:lnTo>
                    <a:pt x="358" y="182"/>
                  </a:lnTo>
                  <a:lnTo>
                    <a:pt x="358" y="182"/>
                  </a:lnTo>
                  <a:lnTo>
                    <a:pt x="348" y="184"/>
                  </a:lnTo>
                  <a:lnTo>
                    <a:pt x="338" y="184"/>
                  </a:lnTo>
                  <a:lnTo>
                    <a:pt x="338" y="184"/>
                  </a:lnTo>
                  <a:lnTo>
                    <a:pt x="326" y="186"/>
                  </a:lnTo>
                  <a:lnTo>
                    <a:pt x="322" y="186"/>
                  </a:lnTo>
                  <a:lnTo>
                    <a:pt x="320" y="188"/>
                  </a:lnTo>
                  <a:lnTo>
                    <a:pt x="318" y="192"/>
                  </a:lnTo>
                  <a:lnTo>
                    <a:pt x="318" y="196"/>
                  </a:lnTo>
                  <a:lnTo>
                    <a:pt x="320" y="206"/>
                  </a:lnTo>
                  <a:lnTo>
                    <a:pt x="320" y="206"/>
                  </a:lnTo>
                  <a:lnTo>
                    <a:pt x="320" y="208"/>
                  </a:lnTo>
                  <a:lnTo>
                    <a:pt x="320" y="208"/>
                  </a:lnTo>
                  <a:lnTo>
                    <a:pt x="308" y="206"/>
                  </a:lnTo>
                  <a:lnTo>
                    <a:pt x="302" y="208"/>
                  </a:lnTo>
                  <a:lnTo>
                    <a:pt x="298" y="214"/>
                  </a:lnTo>
                  <a:lnTo>
                    <a:pt x="296" y="228"/>
                  </a:lnTo>
                  <a:lnTo>
                    <a:pt x="296" y="228"/>
                  </a:lnTo>
                  <a:lnTo>
                    <a:pt x="294" y="232"/>
                  </a:lnTo>
                  <a:lnTo>
                    <a:pt x="290" y="236"/>
                  </a:lnTo>
                  <a:lnTo>
                    <a:pt x="286" y="236"/>
                  </a:lnTo>
                  <a:lnTo>
                    <a:pt x="282" y="236"/>
                  </a:lnTo>
                  <a:lnTo>
                    <a:pt x="282" y="236"/>
                  </a:lnTo>
                  <a:lnTo>
                    <a:pt x="276" y="236"/>
                  </a:lnTo>
                  <a:lnTo>
                    <a:pt x="272" y="234"/>
                  </a:lnTo>
                  <a:lnTo>
                    <a:pt x="270" y="236"/>
                  </a:lnTo>
                  <a:lnTo>
                    <a:pt x="270" y="236"/>
                  </a:lnTo>
                  <a:lnTo>
                    <a:pt x="258" y="240"/>
                  </a:lnTo>
                  <a:lnTo>
                    <a:pt x="248" y="242"/>
                  </a:lnTo>
                  <a:lnTo>
                    <a:pt x="226" y="240"/>
                  </a:lnTo>
                  <a:lnTo>
                    <a:pt x="226" y="240"/>
                  </a:lnTo>
                  <a:lnTo>
                    <a:pt x="220" y="240"/>
                  </a:lnTo>
                  <a:lnTo>
                    <a:pt x="216" y="238"/>
                  </a:lnTo>
                  <a:lnTo>
                    <a:pt x="212" y="232"/>
                  </a:lnTo>
                  <a:lnTo>
                    <a:pt x="212" y="226"/>
                  </a:lnTo>
                  <a:lnTo>
                    <a:pt x="212" y="226"/>
                  </a:lnTo>
                  <a:lnTo>
                    <a:pt x="216" y="224"/>
                  </a:lnTo>
                  <a:lnTo>
                    <a:pt x="216" y="218"/>
                  </a:lnTo>
                  <a:lnTo>
                    <a:pt x="214" y="214"/>
                  </a:lnTo>
                  <a:lnTo>
                    <a:pt x="214" y="210"/>
                  </a:lnTo>
                  <a:lnTo>
                    <a:pt x="214" y="210"/>
                  </a:lnTo>
                  <a:lnTo>
                    <a:pt x="212" y="210"/>
                  </a:lnTo>
                  <a:lnTo>
                    <a:pt x="208" y="212"/>
                  </a:lnTo>
                  <a:lnTo>
                    <a:pt x="208" y="214"/>
                  </a:lnTo>
                  <a:lnTo>
                    <a:pt x="206" y="216"/>
                  </a:lnTo>
                  <a:lnTo>
                    <a:pt x="206" y="216"/>
                  </a:lnTo>
                  <a:lnTo>
                    <a:pt x="200" y="220"/>
                  </a:lnTo>
                  <a:lnTo>
                    <a:pt x="198" y="224"/>
                  </a:lnTo>
                  <a:lnTo>
                    <a:pt x="198" y="228"/>
                  </a:lnTo>
                  <a:lnTo>
                    <a:pt x="202" y="232"/>
                  </a:lnTo>
                  <a:lnTo>
                    <a:pt x="202" y="232"/>
                  </a:lnTo>
                  <a:lnTo>
                    <a:pt x="202" y="238"/>
                  </a:lnTo>
                  <a:lnTo>
                    <a:pt x="202" y="242"/>
                  </a:lnTo>
                  <a:lnTo>
                    <a:pt x="202" y="242"/>
                  </a:lnTo>
                  <a:lnTo>
                    <a:pt x="204" y="246"/>
                  </a:lnTo>
                  <a:lnTo>
                    <a:pt x="202" y="248"/>
                  </a:lnTo>
                  <a:lnTo>
                    <a:pt x="200" y="250"/>
                  </a:lnTo>
                  <a:lnTo>
                    <a:pt x="196" y="250"/>
                  </a:lnTo>
                  <a:lnTo>
                    <a:pt x="196" y="250"/>
                  </a:lnTo>
                  <a:lnTo>
                    <a:pt x="188" y="250"/>
                  </a:lnTo>
                  <a:lnTo>
                    <a:pt x="180" y="254"/>
                  </a:lnTo>
                  <a:lnTo>
                    <a:pt x="170" y="264"/>
                  </a:lnTo>
                  <a:lnTo>
                    <a:pt x="170" y="264"/>
                  </a:lnTo>
                  <a:lnTo>
                    <a:pt x="162" y="270"/>
                  </a:lnTo>
                  <a:lnTo>
                    <a:pt x="158" y="274"/>
                  </a:lnTo>
                  <a:lnTo>
                    <a:pt x="154" y="276"/>
                  </a:lnTo>
                  <a:lnTo>
                    <a:pt x="154" y="276"/>
                  </a:lnTo>
                  <a:lnTo>
                    <a:pt x="150" y="278"/>
                  </a:lnTo>
                  <a:lnTo>
                    <a:pt x="146" y="282"/>
                  </a:lnTo>
                  <a:lnTo>
                    <a:pt x="146" y="282"/>
                  </a:lnTo>
                  <a:lnTo>
                    <a:pt x="142" y="288"/>
                  </a:lnTo>
                  <a:lnTo>
                    <a:pt x="136" y="292"/>
                  </a:lnTo>
                  <a:lnTo>
                    <a:pt x="130" y="294"/>
                  </a:lnTo>
                  <a:lnTo>
                    <a:pt x="122" y="292"/>
                  </a:lnTo>
                  <a:lnTo>
                    <a:pt x="122" y="292"/>
                  </a:lnTo>
                  <a:lnTo>
                    <a:pt x="122" y="298"/>
                  </a:lnTo>
                  <a:lnTo>
                    <a:pt x="120" y="302"/>
                  </a:lnTo>
                  <a:lnTo>
                    <a:pt x="118" y="302"/>
                  </a:lnTo>
                  <a:lnTo>
                    <a:pt x="112" y="300"/>
                  </a:lnTo>
                  <a:lnTo>
                    <a:pt x="112" y="300"/>
                  </a:lnTo>
                  <a:lnTo>
                    <a:pt x="104" y="300"/>
                  </a:lnTo>
                  <a:lnTo>
                    <a:pt x="102" y="302"/>
                  </a:lnTo>
                  <a:lnTo>
                    <a:pt x="100" y="304"/>
                  </a:lnTo>
                  <a:lnTo>
                    <a:pt x="100" y="304"/>
                  </a:lnTo>
                  <a:lnTo>
                    <a:pt x="100" y="306"/>
                  </a:lnTo>
                  <a:lnTo>
                    <a:pt x="102" y="308"/>
                  </a:lnTo>
                  <a:lnTo>
                    <a:pt x="108" y="310"/>
                  </a:lnTo>
                  <a:lnTo>
                    <a:pt x="108" y="310"/>
                  </a:lnTo>
                  <a:lnTo>
                    <a:pt x="114" y="314"/>
                  </a:lnTo>
                  <a:lnTo>
                    <a:pt x="118" y="318"/>
                  </a:lnTo>
                  <a:lnTo>
                    <a:pt x="122" y="324"/>
                  </a:lnTo>
                  <a:lnTo>
                    <a:pt x="124" y="330"/>
                  </a:lnTo>
                  <a:lnTo>
                    <a:pt x="126" y="336"/>
                  </a:lnTo>
                  <a:lnTo>
                    <a:pt x="126" y="342"/>
                  </a:lnTo>
                  <a:lnTo>
                    <a:pt x="124" y="348"/>
                  </a:lnTo>
                  <a:lnTo>
                    <a:pt x="122" y="354"/>
                  </a:lnTo>
                  <a:lnTo>
                    <a:pt x="122" y="354"/>
                  </a:lnTo>
                  <a:lnTo>
                    <a:pt x="118" y="356"/>
                  </a:lnTo>
                  <a:lnTo>
                    <a:pt x="114" y="356"/>
                  </a:lnTo>
                  <a:lnTo>
                    <a:pt x="114" y="356"/>
                  </a:lnTo>
                  <a:lnTo>
                    <a:pt x="104" y="354"/>
                  </a:lnTo>
                  <a:lnTo>
                    <a:pt x="94" y="354"/>
                  </a:lnTo>
                  <a:lnTo>
                    <a:pt x="86" y="354"/>
                  </a:lnTo>
                  <a:lnTo>
                    <a:pt x="76" y="354"/>
                  </a:lnTo>
                  <a:lnTo>
                    <a:pt x="76" y="354"/>
                  </a:lnTo>
                  <a:lnTo>
                    <a:pt x="72" y="354"/>
                  </a:lnTo>
                  <a:lnTo>
                    <a:pt x="68" y="354"/>
                  </a:lnTo>
                  <a:lnTo>
                    <a:pt x="64" y="358"/>
                  </a:lnTo>
                  <a:lnTo>
                    <a:pt x="64" y="366"/>
                  </a:lnTo>
                  <a:lnTo>
                    <a:pt x="64" y="366"/>
                  </a:lnTo>
                  <a:lnTo>
                    <a:pt x="66" y="372"/>
                  </a:lnTo>
                  <a:lnTo>
                    <a:pt x="66" y="380"/>
                  </a:lnTo>
                  <a:lnTo>
                    <a:pt x="66" y="388"/>
                  </a:lnTo>
                  <a:lnTo>
                    <a:pt x="62" y="396"/>
                  </a:lnTo>
                  <a:lnTo>
                    <a:pt x="62" y="396"/>
                  </a:lnTo>
                  <a:lnTo>
                    <a:pt x="62" y="400"/>
                  </a:lnTo>
                  <a:lnTo>
                    <a:pt x="62" y="404"/>
                  </a:lnTo>
                  <a:lnTo>
                    <a:pt x="62" y="404"/>
                  </a:lnTo>
                  <a:lnTo>
                    <a:pt x="64" y="410"/>
                  </a:lnTo>
                  <a:lnTo>
                    <a:pt x="66" y="418"/>
                  </a:lnTo>
                  <a:lnTo>
                    <a:pt x="68" y="420"/>
                  </a:lnTo>
                  <a:lnTo>
                    <a:pt x="70" y="422"/>
                  </a:lnTo>
                  <a:lnTo>
                    <a:pt x="74" y="422"/>
                  </a:lnTo>
                  <a:lnTo>
                    <a:pt x="80" y="420"/>
                  </a:lnTo>
                  <a:lnTo>
                    <a:pt x="80" y="420"/>
                  </a:lnTo>
                  <a:lnTo>
                    <a:pt x="84" y="424"/>
                  </a:lnTo>
                  <a:lnTo>
                    <a:pt x="84" y="424"/>
                  </a:lnTo>
                  <a:lnTo>
                    <a:pt x="86" y="428"/>
                  </a:lnTo>
                  <a:lnTo>
                    <a:pt x="90" y="430"/>
                  </a:lnTo>
                  <a:lnTo>
                    <a:pt x="94" y="430"/>
                  </a:lnTo>
                  <a:lnTo>
                    <a:pt x="98" y="426"/>
                  </a:lnTo>
                  <a:lnTo>
                    <a:pt x="98" y="426"/>
                  </a:lnTo>
                  <a:lnTo>
                    <a:pt x="104" y="424"/>
                  </a:lnTo>
                  <a:lnTo>
                    <a:pt x="110" y="424"/>
                  </a:lnTo>
                  <a:lnTo>
                    <a:pt x="110" y="424"/>
                  </a:lnTo>
                  <a:lnTo>
                    <a:pt x="118" y="422"/>
                  </a:lnTo>
                  <a:lnTo>
                    <a:pt x="124" y="416"/>
                  </a:lnTo>
                  <a:lnTo>
                    <a:pt x="130" y="408"/>
                  </a:lnTo>
                  <a:lnTo>
                    <a:pt x="132" y="402"/>
                  </a:lnTo>
                  <a:lnTo>
                    <a:pt x="132" y="402"/>
                  </a:lnTo>
                  <a:lnTo>
                    <a:pt x="132" y="394"/>
                  </a:lnTo>
                  <a:lnTo>
                    <a:pt x="136" y="386"/>
                  </a:lnTo>
                  <a:lnTo>
                    <a:pt x="142" y="382"/>
                  </a:lnTo>
                  <a:lnTo>
                    <a:pt x="148" y="378"/>
                  </a:lnTo>
                  <a:lnTo>
                    <a:pt x="148" y="378"/>
                  </a:lnTo>
                  <a:lnTo>
                    <a:pt x="156" y="374"/>
                  </a:lnTo>
                  <a:lnTo>
                    <a:pt x="158" y="370"/>
                  </a:lnTo>
                  <a:lnTo>
                    <a:pt x="158" y="366"/>
                  </a:lnTo>
                  <a:lnTo>
                    <a:pt x="158" y="366"/>
                  </a:lnTo>
                  <a:lnTo>
                    <a:pt x="158" y="358"/>
                  </a:lnTo>
                  <a:lnTo>
                    <a:pt x="162" y="354"/>
                  </a:lnTo>
                  <a:lnTo>
                    <a:pt x="166" y="354"/>
                  </a:lnTo>
                  <a:lnTo>
                    <a:pt x="172" y="356"/>
                  </a:lnTo>
                  <a:lnTo>
                    <a:pt x="172" y="356"/>
                  </a:lnTo>
                  <a:lnTo>
                    <a:pt x="180" y="358"/>
                  </a:lnTo>
                  <a:lnTo>
                    <a:pt x="186" y="356"/>
                  </a:lnTo>
                  <a:lnTo>
                    <a:pt x="192" y="352"/>
                  </a:lnTo>
                  <a:lnTo>
                    <a:pt x="198" y="348"/>
                  </a:lnTo>
                  <a:lnTo>
                    <a:pt x="198" y="348"/>
                  </a:lnTo>
                  <a:lnTo>
                    <a:pt x="204" y="346"/>
                  </a:lnTo>
                  <a:lnTo>
                    <a:pt x="208" y="346"/>
                  </a:lnTo>
                  <a:lnTo>
                    <a:pt x="212" y="348"/>
                  </a:lnTo>
                  <a:lnTo>
                    <a:pt x="214" y="352"/>
                  </a:lnTo>
                  <a:lnTo>
                    <a:pt x="214" y="352"/>
                  </a:lnTo>
                  <a:lnTo>
                    <a:pt x="218" y="360"/>
                  </a:lnTo>
                  <a:lnTo>
                    <a:pt x="224" y="368"/>
                  </a:lnTo>
                  <a:lnTo>
                    <a:pt x="232" y="374"/>
                  </a:lnTo>
                  <a:lnTo>
                    <a:pt x="240" y="378"/>
                  </a:lnTo>
                  <a:lnTo>
                    <a:pt x="240" y="378"/>
                  </a:lnTo>
                  <a:lnTo>
                    <a:pt x="252" y="386"/>
                  </a:lnTo>
                  <a:lnTo>
                    <a:pt x="256" y="392"/>
                  </a:lnTo>
                  <a:lnTo>
                    <a:pt x="260" y="398"/>
                  </a:lnTo>
                  <a:lnTo>
                    <a:pt x="260" y="398"/>
                  </a:lnTo>
                  <a:lnTo>
                    <a:pt x="260" y="402"/>
                  </a:lnTo>
                  <a:lnTo>
                    <a:pt x="262" y="404"/>
                  </a:lnTo>
                  <a:lnTo>
                    <a:pt x="264" y="404"/>
                  </a:lnTo>
                  <a:lnTo>
                    <a:pt x="264" y="404"/>
                  </a:lnTo>
                  <a:lnTo>
                    <a:pt x="266" y="402"/>
                  </a:lnTo>
                  <a:lnTo>
                    <a:pt x="266" y="400"/>
                  </a:lnTo>
                  <a:lnTo>
                    <a:pt x="266" y="396"/>
                  </a:lnTo>
                  <a:lnTo>
                    <a:pt x="266" y="396"/>
                  </a:lnTo>
                  <a:lnTo>
                    <a:pt x="264" y="390"/>
                  </a:lnTo>
                  <a:lnTo>
                    <a:pt x="264" y="388"/>
                  </a:lnTo>
                  <a:lnTo>
                    <a:pt x="270" y="386"/>
                  </a:lnTo>
                  <a:lnTo>
                    <a:pt x="276" y="386"/>
                  </a:lnTo>
                  <a:lnTo>
                    <a:pt x="276" y="386"/>
                  </a:lnTo>
                  <a:lnTo>
                    <a:pt x="264" y="378"/>
                  </a:lnTo>
                  <a:lnTo>
                    <a:pt x="252" y="370"/>
                  </a:lnTo>
                  <a:lnTo>
                    <a:pt x="242" y="360"/>
                  </a:lnTo>
                  <a:lnTo>
                    <a:pt x="234" y="350"/>
                  </a:lnTo>
                  <a:lnTo>
                    <a:pt x="234" y="350"/>
                  </a:lnTo>
                  <a:lnTo>
                    <a:pt x="230" y="344"/>
                  </a:lnTo>
                  <a:lnTo>
                    <a:pt x="230" y="336"/>
                  </a:lnTo>
                  <a:lnTo>
                    <a:pt x="230" y="336"/>
                  </a:lnTo>
                  <a:lnTo>
                    <a:pt x="230" y="334"/>
                  </a:lnTo>
                  <a:lnTo>
                    <a:pt x="232" y="332"/>
                  </a:lnTo>
                  <a:lnTo>
                    <a:pt x="238" y="330"/>
                  </a:lnTo>
                  <a:lnTo>
                    <a:pt x="238" y="330"/>
                  </a:lnTo>
                  <a:lnTo>
                    <a:pt x="240" y="334"/>
                  </a:lnTo>
                  <a:lnTo>
                    <a:pt x="244" y="336"/>
                  </a:lnTo>
                  <a:lnTo>
                    <a:pt x="248" y="338"/>
                  </a:lnTo>
                  <a:lnTo>
                    <a:pt x="250" y="342"/>
                  </a:lnTo>
                  <a:lnTo>
                    <a:pt x="250" y="342"/>
                  </a:lnTo>
                  <a:lnTo>
                    <a:pt x="252" y="346"/>
                  </a:lnTo>
                  <a:lnTo>
                    <a:pt x="256" y="350"/>
                  </a:lnTo>
                  <a:lnTo>
                    <a:pt x="264" y="356"/>
                  </a:lnTo>
                  <a:lnTo>
                    <a:pt x="264" y="356"/>
                  </a:lnTo>
                  <a:lnTo>
                    <a:pt x="278" y="364"/>
                  </a:lnTo>
                  <a:lnTo>
                    <a:pt x="284" y="368"/>
                  </a:lnTo>
                  <a:lnTo>
                    <a:pt x="286" y="374"/>
                  </a:lnTo>
                  <a:lnTo>
                    <a:pt x="286" y="374"/>
                  </a:lnTo>
                  <a:lnTo>
                    <a:pt x="286" y="382"/>
                  </a:lnTo>
                  <a:lnTo>
                    <a:pt x="290" y="392"/>
                  </a:lnTo>
                  <a:lnTo>
                    <a:pt x="298" y="406"/>
                  </a:lnTo>
                  <a:lnTo>
                    <a:pt x="298" y="406"/>
                  </a:lnTo>
                  <a:lnTo>
                    <a:pt x="298" y="406"/>
                  </a:lnTo>
                  <a:lnTo>
                    <a:pt x="300" y="412"/>
                  </a:lnTo>
                  <a:lnTo>
                    <a:pt x="300" y="412"/>
                  </a:lnTo>
                  <a:lnTo>
                    <a:pt x="302" y="416"/>
                  </a:lnTo>
                  <a:lnTo>
                    <a:pt x="302" y="416"/>
                  </a:lnTo>
                  <a:lnTo>
                    <a:pt x="304" y="422"/>
                  </a:lnTo>
                  <a:lnTo>
                    <a:pt x="306" y="424"/>
                  </a:lnTo>
                  <a:lnTo>
                    <a:pt x="310" y="424"/>
                  </a:lnTo>
                  <a:lnTo>
                    <a:pt x="310" y="424"/>
                  </a:lnTo>
                  <a:lnTo>
                    <a:pt x="312" y="424"/>
                  </a:lnTo>
                  <a:lnTo>
                    <a:pt x="312" y="422"/>
                  </a:lnTo>
                  <a:lnTo>
                    <a:pt x="312" y="418"/>
                  </a:lnTo>
                  <a:lnTo>
                    <a:pt x="312" y="418"/>
                  </a:lnTo>
                  <a:lnTo>
                    <a:pt x="312" y="418"/>
                  </a:lnTo>
                  <a:lnTo>
                    <a:pt x="314" y="416"/>
                  </a:lnTo>
                  <a:lnTo>
                    <a:pt x="314" y="414"/>
                  </a:lnTo>
                  <a:lnTo>
                    <a:pt x="316" y="412"/>
                  </a:lnTo>
                  <a:lnTo>
                    <a:pt x="318" y="412"/>
                  </a:lnTo>
                  <a:lnTo>
                    <a:pt x="318" y="412"/>
                  </a:lnTo>
                  <a:lnTo>
                    <a:pt x="322" y="412"/>
                  </a:lnTo>
                  <a:lnTo>
                    <a:pt x="322" y="412"/>
                  </a:lnTo>
                  <a:lnTo>
                    <a:pt x="324" y="410"/>
                  </a:lnTo>
                  <a:lnTo>
                    <a:pt x="324" y="410"/>
                  </a:lnTo>
                  <a:lnTo>
                    <a:pt x="324" y="406"/>
                  </a:lnTo>
                  <a:lnTo>
                    <a:pt x="320" y="404"/>
                  </a:lnTo>
                  <a:lnTo>
                    <a:pt x="320" y="404"/>
                  </a:lnTo>
                  <a:lnTo>
                    <a:pt x="318" y="406"/>
                  </a:lnTo>
                  <a:lnTo>
                    <a:pt x="318" y="408"/>
                  </a:lnTo>
                  <a:lnTo>
                    <a:pt x="318" y="408"/>
                  </a:lnTo>
                  <a:lnTo>
                    <a:pt x="314" y="406"/>
                  </a:lnTo>
                  <a:lnTo>
                    <a:pt x="314" y="406"/>
                  </a:lnTo>
                  <a:lnTo>
                    <a:pt x="312" y="398"/>
                  </a:lnTo>
                  <a:lnTo>
                    <a:pt x="312" y="392"/>
                  </a:lnTo>
                  <a:lnTo>
                    <a:pt x="316" y="388"/>
                  </a:lnTo>
                  <a:lnTo>
                    <a:pt x="320" y="384"/>
                  </a:lnTo>
                  <a:lnTo>
                    <a:pt x="320" y="384"/>
                  </a:lnTo>
                  <a:lnTo>
                    <a:pt x="324" y="382"/>
                  </a:lnTo>
                  <a:lnTo>
                    <a:pt x="330" y="380"/>
                  </a:lnTo>
                  <a:lnTo>
                    <a:pt x="336" y="382"/>
                  </a:lnTo>
                  <a:lnTo>
                    <a:pt x="340" y="386"/>
                  </a:lnTo>
                  <a:lnTo>
                    <a:pt x="340" y="386"/>
                  </a:lnTo>
                  <a:lnTo>
                    <a:pt x="358" y="376"/>
                  </a:lnTo>
                  <a:lnTo>
                    <a:pt x="358" y="376"/>
                  </a:lnTo>
                  <a:lnTo>
                    <a:pt x="354" y="374"/>
                  </a:lnTo>
                  <a:lnTo>
                    <a:pt x="350" y="370"/>
                  </a:lnTo>
                  <a:lnTo>
                    <a:pt x="350" y="366"/>
                  </a:lnTo>
                  <a:lnTo>
                    <a:pt x="350" y="360"/>
                  </a:lnTo>
                  <a:lnTo>
                    <a:pt x="350" y="360"/>
                  </a:lnTo>
                  <a:lnTo>
                    <a:pt x="362" y="340"/>
                  </a:lnTo>
                  <a:lnTo>
                    <a:pt x="368" y="330"/>
                  </a:lnTo>
                  <a:lnTo>
                    <a:pt x="378" y="322"/>
                  </a:lnTo>
                  <a:lnTo>
                    <a:pt x="378" y="322"/>
                  </a:lnTo>
                  <a:lnTo>
                    <a:pt x="380" y="322"/>
                  </a:lnTo>
                  <a:lnTo>
                    <a:pt x="382" y="324"/>
                  </a:lnTo>
                  <a:lnTo>
                    <a:pt x="384" y="326"/>
                  </a:lnTo>
                  <a:lnTo>
                    <a:pt x="388" y="328"/>
                  </a:lnTo>
                  <a:lnTo>
                    <a:pt x="388" y="328"/>
                  </a:lnTo>
                  <a:lnTo>
                    <a:pt x="392" y="328"/>
                  </a:lnTo>
                  <a:lnTo>
                    <a:pt x="396" y="328"/>
                  </a:lnTo>
                  <a:lnTo>
                    <a:pt x="396" y="328"/>
                  </a:lnTo>
                  <a:lnTo>
                    <a:pt x="392" y="330"/>
                  </a:lnTo>
                  <a:lnTo>
                    <a:pt x="390" y="332"/>
                  </a:lnTo>
                  <a:lnTo>
                    <a:pt x="390" y="334"/>
                  </a:lnTo>
                  <a:lnTo>
                    <a:pt x="392" y="336"/>
                  </a:lnTo>
                  <a:lnTo>
                    <a:pt x="398" y="342"/>
                  </a:lnTo>
                  <a:lnTo>
                    <a:pt x="398" y="342"/>
                  </a:lnTo>
                  <a:lnTo>
                    <a:pt x="400" y="344"/>
                  </a:lnTo>
                  <a:lnTo>
                    <a:pt x="402" y="344"/>
                  </a:lnTo>
                  <a:lnTo>
                    <a:pt x="404" y="342"/>
                  </a:lnTo>
                  <a:lnTo>
                    <a:pt x="406" y="340"/>
                  </a:lnTo>
                  <a:lnTo>
                    <a:pt x="406" y="340"/>
                  </a:lnTo>
                  <a:lnTo>
                    <a:pt x="410" y="338"/>
                  </a:lnTo>
                  <a:lnTo>
                    <a:pt x="408" y="336"/>
                  </a:lnTo>
                  <a:lnTo>
                    <a:pt x="408" y="336"/>
                  </a:lnTo>
                  <a:lnTo>
                    <a:pt x="406" y="328"/>
                  </a:lnTo>
                  <a:lnTo>
                    <a:pt x="406" y="326"/>
                  </a:lnTo>
                  <a:lnTo>
                    <a:pt x="408" y="324"/>
                  </a:lnTo>
                  <a:lnTo>
                    <a:pt x="412" y="322"/>
                  </a:lnTo>
                  <a:lnTo>
                    <a:pt x="418" y="320"/>
                  </a:lnTo>
                  <a:lnTo>
                    <a:pt x="418" y="320"/>
                  </a:lnTo>
                  <a:lnTo>
                    <a:pt x="440" y="314"/>
                  </a:lnTo>
                  <a:lnTo>
                    <a:pt x="440" y="314"/>
                  </a:lnTo>
                  <a:lnTo>
                    <a:pt x="438" y="318"/>
                  </a:lnTo>
                  <a:lnTo>
                    <a:pt x="434" y="320"/>
                  </a:lnTo>
                  <a:lnTo>
                    <a:pt x="432" y="322"/>
                  </a:lnTo>
                  <a:lnTo>
                    <a:pt x="432" y="324"/>
                  </a:lnTo>
                  <a:lnTo>
                    <a:pt x="432" y="324"/>
                  </a:lnTo>
                  <a:lnTo>
                    <a:pt x="432" y="328"/>
                  </a:lnTo>
                  <a:lnTo>
                    <a:pt x="430" y="330"/>
                  </a:lnTo>
                  <a:lnTo>
                    <a:pt x="426" y="336"/>
                  </a:lnTo>
                  <a:lnTo>
                    <a:pt x="426" y="336"/>
                  </a:lnTo>
                  <a:lnTo>
                    <a:pt x="424" y="338"/>
                  </a:lnTo>
                  <a:lnTo>
                    <a:pt x="426" y="340"/>
                  </a:lnTo>
                  <a:lnTo>
                    <a:pt x="426" y="340"/>
                  </a:lnTo>
                  <a:lnTo>
                    <a:pt x="428" y="342"/>
                  </a:lnTo>
                  <a:lnTo>
                    <a:pt x="428" y="342"/>
                  </a:lnTo>
                  <a:lnTo>
                    <a:pt x="448" y="356"/>
                  </a:lnTo>
                  <a:lnTo>
                    <a:pt x="448" y="356"/>
                  </a:lnTo>
                  <a:lnTo>
                    <a:pt x="456" y="362"/>
                  </a:lnTo>
                  <a:lnTo>
                    <a:pt x="460" y="368"/>
                  </a:lnTo>
                  <a:lnTo>
                    <a:pt x="458" y="374"/>
                  </a:lnTo>
                  <a:lnTo>
                    <a:pt x="458" y="374"/>
                  </a:lnTo>
                  <a:lnTo>
                    <a:pt x="456" y="378"/>
                  </a:lnTo>
                  <a:lnTo>
                    <a:pt x="452" y="380"/>
                  </a:lnTo>
                  <a:lnTo>
                    <a:pt x="440" y="380"/>
                  </a:lnTo>
                  <a:lnTo>
                    <a:pt x="440" y="380"/>
                  </a:lnTo>
                  <a:lnTo>
                    <a:pt x="432" y="380"/>
                  </a:lnTo>
                  <a:lnTo>
                    <a:pt x="424" y="380"/>
                  </a:lnTo>
                  <a:lnTo>
                    <a:pt x="412" y="374"/>
                  </a:lnTo>
                  <a:lnTo>
                    <a:pt x="412" y="374"/>
                  </a:lnTo>
                  <a:lnTo>
                    <a:pt x="404" y="372"/>
                  </a:lnTo>
                  <a:lnTo>
                    <a:pt x="398" y="370"/>
                  </a:lnTo>
                  <a:lnTo>
                    <a:pt x="390" y="372"/>
                  </a:lnTo>
                  <a:lnTo>
                    <a:pt x="384" y="374"/>
                  </a:lnTo>
                  <a:lnTo>
                    <a:pt x="384" y="374"/>
                  </a:lnTo>
                  <a:lnTo>
                    <a:pt x="374" y="378"/>
                  </a:lnTo>
                  <a:lnTo>
                    <a:pt x="364" y="378"/>
                  </a:lnTo>
                  <a:lnTo>
                    <a:pt x="364" y="378"/>
                  </a:lnTo>
                  <a:lnTo>
                    <a:pt x="360" y="386"/>
                  </a:lnTo>
                  <a:lnTo>
                    <a:pt x="354" y="388"/>
                  </a:lnTo>
                  <a:lnTo>
                    <a:pt x="340" y="388"/>
                  </a:lnTo>
                  <a:lnTo>
                    <a:pt x="340" y="388"/>
                  </a:lnTo>
                  <a:lnTo>
                    <a:pt x="338" y="394"/>
                  </a:lnTo>
                  <a:lnTo>
                    <a:pt x="340" y="398"/>
                  </a:lnTo>
                  <a:lnTo>
                    <a:pt x="342" y="402"/>
                  </a:lnTo>
                  <a:lnTo>
                    <a:pt x="342" y="402"/>
                  </a:lnTo>
                  <a:lnTo>
                    <a:pt x="342" y="402"/>
                  </a:lnTo>
                  <a:lnTo>
                    <a:pt x="342" y="404"/>
                  </a:lnTo>
                  <a:lnTo>
                    <a:pt x="340" y="406"/>
                  </a:lnTo>
                  <a:lnTo>
                    <a:pt x="338" y="410"/>
                  </a:lnTo>
                  <a:lnTo>
                    <a:pt x="344" y="412"/>
                  </a:lnTo>
                  <a:lnTo>
                    <a:pt x="344" y="412"/>
                  </a:lnTo>
                  <a:lnTo>
                    <a:pt x="346" y="418"/>
                  </a:lnTo>
                  <a:lnTo>
                    <a:pt x="352" y="422"/>
                  </a:lnTo>
                  <a:lnTo>
                    <a:pt x="364" y="430"/>
                  </a:lnTo>
                  <a:lnTo>
                    <a:pt x="364" y="430"/>
                  </a:lnTo>
                  <a:lnTo>
                    <a:pt x="366" y="430"/>
                  </a:lnTo>
                  <a:lnTo>
                    <a:pt x="368" y="430"/>
                  </a:lnTo>
                  <a:lnTo>
                    <a:pt x="372" y="428"/>
                  </a:lnTo>
                  <a:lnTo>
                    <a:pt x="372" y="428"/>
                  </a:lnTo>
                  <a:lnTo>
                    <a:pt x="374" y="424"/>
                  </a:lnTo>
                  <a:lnTo>
                    <a:pt x="378" y="424"/>
                  </a:lnTo>
                  <a:lnTo>
                    <a:pt x="380" y="424"/>
                  </a:lnTo>
                  <a:lnTo>
                    <a:pt x="384" y="428"/>
                  </a:lnTo>
                  <a:lnTo>
                    <a:pt x="384" y="428"/>
                  </a:lnTo>
                  <a:lnTo>
                    <a:pt x="388" y="430"/>
                  </a:lnTo>
                  <a:lnTo>
                    <a:pt x="392" y="432"/>
                  </a:lnTo>
                  <a:lnTo>
                    <a:pt x="396" y="430"/>
                  </a:lnTo>
                  <a:lnTo>
                    <a:pt x="400" y="426"/>
                  </a:lnTo>
                  <a:lnTo>
                    <a:pt x="400" y="426"/>
                  </a:lnTo>
                  <a:lnTo>
                    <a:pt x="404" y="424"/>
                  </a:lnTo>
                  <a:lnTo>
                    <a:pt x="406" y="424"/>
                  </a:lnTo>
                  <a:lnTo>
                    <a:pt x="412" y="426"/>
                  </a:lnTo>
                  <a:lnTo>
                    <a:pt x="412" y="426"/>
                  </a:lnTo>
                  <a:lnTo>
                    <a:pt x="414" y="428"/>
                  </a:lnTo>
                  <a:lnTo>
                    <a:pt x="414" y="430"/>
                  </a:lnTo>
                  <a:lnTo>
                    <a:pt x="414" y="434"/>
                  </a:lnTo>
                  <a:lnTo>
                    <a:pt x="414" y="434"/>
                  </a:lnTo>
                  <a:lnTo>
                    <a:pt x="414" y="444"/>
                  </a:lnTo>
                  <a:lnTo>
                    <a:pt x="412" y="452"/>
                  </a:lnTo>
                  <a:lnTo>
                    <a:pt x="406" y="470"/>
                  </a:lnTo>
                  <a:lnTo>
                    <a:pt x="406" y="470"/>
                  </a:lnTo>
                  <a:lnTo>
                    <a:pt x="404" y="478"/>
                  </a:lnTo>
                  <a:lnTo>
                    <a:pt x="398" y="482"/>
                  </a:lnTo>
                  <a:lnTo>
                    <a:pt x="392" y="484"/>
                  </a:lnTo>
                  <a:lnTo>
                    <a:pt x="382" y="482"/>
                  </a:lnTo>
                  <a:lnTo>
                    <a:pt x="382" y="482"/>
                  </a:lnTo>
                  <a:lnTo>
                    <a:pt x="376" y="480"/>
                  </a:lnTo>
                  <a:lnTo>
                    <a:pt x="368" y="482"/>
                  </a:lnTo>
                  <a:lnTo>
                    <a:pt x="368" y="482"/>
                  </a:lnTo>
                  <a:lnTo>
                    <a:pt x="364" y="486"/>
                  </a:lnTo>
                  <a:lnTo>
                    <a:pt x="360" y="486"/>
                  </a:lnTo>
                  <a:lnTo>
                    <a:pt x="360" y="486"/>
                  </a:lnTo>
                  <a:lnTo>
                    <a:pt x="338" y="480"/>
                  </a:lnTo>
                  <a:lnTo>
                    <a:pt x="326" y="476"/>
                  </a:lnTo>
                  <a:lnTo>
                    <a:pt x="316" y="472"/>
                  </a:lnTo>
                  <a:lnTo>
                    <a:pt x="316" y="472"/>
                  </a:lnTo>
                  <a:lnTo>
                    <a:pt x="306" y="466"/>
                  </a:lnTo>
                  <a:lnTo>
                    <a:pt x="300" y="466"/>
                  </a:lnTo>
                  <a:lnTo>
                    <a:pt x="298" y="466"/>
                  </a:lnTo>
                  <a:lnTo>
                    <a:pt x="294" y="468"/>
                  </a:lnTo>
                  <a:lnTo>
                    <a:pt x="294" y="472"/>
                  </a:lnTo>
                  <a:lnTo>
                    <a:pt x="292" y="482"/>
                  </a:lnTo>
                  <a:lnTo>
                    <a:pt x="292" y="482"/>
                  </a:lnTo>
                  <a:lnTo>
                    <a:pt x="290" y="488"/>
                  </a:lnTo>
                  <a:lnTo>
                    <a:pt x="286" y="492"/>
                  </a:lnTo>
                  <a:lnTo>
                    <a:pt x="286" y="492"/>
                  </a:lnTo>
                  <a:lnTo>
                    <a:pt x="284" y="492"/>
                  </a:lnTo>
                  <a:lnTo>
                    <a:pt x="280" y="492"/>
                  </a:lnTo>
                  <a:lnTo>
                    <a:pt x="278" y="488"/>
                  </a:lnTo>
                  <a:lnTo>
                    <a:pt x="278" y="488"/>
                  </a:lnTo>
                  <a:lnTo>
                    <a:pt x="270" y="484"/>
                  </a:lnTo>
                  <a:lnTo>
                    <a:pt x="262" y="482"/>
                  </a:lnTo>
                  <a:lnTo>
                    <a:pt x="262" y="482"/>
                  </a:lnTo>
                  <a:lnTo>
                    <a:pt x="258" y="482"/>
                  </a:lnTo>
                  <a:lnTo>
                    <a:pt x="254" y="476"/>
                  </a:lnTo>
                  <a:lnTo>
                    <a:pt x="254" y="476"/>
                  </a:lnTo>
                  <a:lnTo>
                    <a:pt x="252" y="472"/>
                  </a:lnTo>
                  <a:lnTo>
                    <a:pt x="248" y="468"/>
                  </a:lnTo>
                  <a:lnTo>
                    <a:pt x="244" y="466"/>
                  </a:lnTo>
                  <a:lnTo>
                    <a:pt x="238" y="466"/>
                  </a:lnTo>
                  <a:lnTo>
                    <a:pt x="238" y="466"/>
                  </a:lnTo>
                  <a:lnTo>
                    <a:pt x="232" y="466"/>
                  </a:lnTo>
                  <a:lnTo>
                    <a:pt x="226" y="464"/>
                  </a:lnTo>
                  <a:lnTo>
                    <a:pt x="216" y="458"/>
                  </a:lnTo>
                  <a:lnTo>
                    <a:pt x="216" y="458"/>
                  </a:lnTo>
                  <a:lnTo>
                    <a:pt x="212" y="454"/>
                  </a:lnTo>
                  <a:lnTo>
                    <a:pt x="212" y="452"/>
                  </a:lnTo>
                  <a:lnTo>
                    <a:pt x="212" y="452"/>
                  </a:lnTo>
                  <a:lnTo>
                    <a:pt x="212" y="452"/>
                  </a:lnTo>
                  <a:lnTo>
                    <a:pt x="216" y="446"/>
                  </a:lnTo>
                  <a:lnTo>
                    <a:pt x="218" y="442"/>
                  </a:lnTo>
                  <a:lnTo>
                    <a:pt x="216" y="430"/>
                  </a:lnTo>
                  <a:lnTo>
                    <a:pt x="216" y="430"/>
                  </a:lnTo>
                  <a:lnTo>
                    <a:pt x="214" y="426"/>
                  </a:lnTo>
                  <a:lnTo>
                    <a:pt x="212" y="422"/>
                  </a:lnTo>
                  <a:lnTo>
                    <a:pt x="210" y="420"/>
                  </a:lnTo>
                  <a:lnTo>
                    <a:pt x="204" y="422"/>
                  </a:lnTo>
                  <a:lnTo>
                    <a:pt x="204" y="422"/>
                  </a:lnTo>
                  <a:lnTo>
                    <a:pt x="196" y="424"/>
                  </a:lnTo>
                  <a:lnTo>
                    <a:pt x="188" y="424"/>
                  </a:lnTo>
                  <a:lnTo>
                    <a:pt x="172" y="424"/>
                  </a:lnTo>
                  <a:lnTo>
                    <a:pt x="172" y="424"/>
                  </a:lnTo>
                  <a:lnTo>
                    <a:pt x="154" y="426"/>
                  </a:lnTo>
                  <a:lnTo>
                    <a:pt x="144" y="428"/>
                  </a:lnTo>
                  <a:lnTo>
                    <a:pt x="136" y="432"/>
                  </a:lnTo>
                  <a:lnTo>
                    <a:pt x="136" y="432"/>
                  </a:lnTo>
                  <a:lnTo>
                    <a:pt x="122" y="440"/>
                  </a:lnTo>
                  <a:lnTo>
                    <a:pt x="110" y="442"/>
                  </a:lnTo>
                  <a:lnTo>
                    <a:pt x="98" y="440"/>
                  </a:lnTo>
                  <a:lnTo>
                    <a:pt x="88" y="434"/>
                  </a:lnTo>
                  <a:lnTo>
                    <a:pt x="88" y="434"/>
                  </a:lnTo>
                  <a:lnTo>
                    <a:pt x="86" y="442"/>
                  </a:lnTo>
                  <a:lnTo>
                    <a:pt x="82" y="450"/>
                  </a:lnTo>
                  <a:lnTo>
                    <a:pt x="76" y="456"/>
                  </a:lnTo>
                  <a:lnTo>
                    <a:pt x="68" y="462"/>
                  </a:lnTo>
                  <a:lnTo>
                    <a:pt x="68" y="462"/>
                  </a:lnTo>
                  <a:lnTo>
                    <a:pt x="64" y="466"/>
                  </a:lnTo>
                  <a:lnTo>
                    <a:pt x="60" y="472"/>
                  </a:lnTo>
                  <a:lnTo>
                    <a:pt x="58" y="478"/>
                  </a:lnTo>
                  <a:lnTo>
                    <a:pt x="58" y="486"/>
                  </a:lnTo>
                  <a:lnTo>
                    <a:pt x="58" y="486"/>
                  </a:lnTo>
                  <a:lnTo>
                    <a:pt x="58" y="496"/>
                  </a:lnTo>
                  <a:lnTo>
                    <a:pt x="54" y="504"/>
                  </a:lnTo>
                  <a:lnTo>
                    <a:pt x="48" y="508"/>
                  </a:lnTo>
                  <a:lnTo>
                    <a:pt x="40" y="514"/>
                  </a:lnTo>
                  <a:lnTo>
                    <a:pt x="40" y="514"/>
                  </a:lnTo>
                  <a:lnTo>
                    <a:pt x="34" y="520"/>
                  </a:lnTo>
                  <a:lnTo>
                    <a:pt x="28" y="526"/>
                  </a:lnTo>
                  <a:lnTo>
                    <a:pt x="28" y="526"/>
                  </a:lnTo>
                  <a:lnTo>
                    <a:pt x="24" y="534"/>
                  </a:lnTo>
                  <a:lnTo>
                    <a:pt x="20" y="542"/>
                  </a:lnTo>
                  <a:lnTo>
                    <a:pt x="16" y="550"/>
                  </a:lnTo>
                  <a:lnTo>
                    <a:pt x="12" y="560"/>
                  </a:lnTo>
                  <a:lnTo>
                    <a:pt x="12" y="560"/>
                  </a:lnTo>
                  <a:lnTo>
                    <a:pt x="4" y="572"/>
                  </a:lnTo>
                  <a:lnTo>
                    <a:pt x="2" y="580"/>
                  </a:lnTo>
                  <a:lnTo>
                    <a:pt x="2" y="588"/>
                  </a:lnTo>
                  <a:lnTo>
                    <a:pt x="2" y="588"/>
                  </a:lnTo>
                  <a:lnTo>
                    <a:pt x="8" y="604"/>
                  </a:lnTo>
                  <a:lnTo>
                    <a:pt x="8" y="620"/>
                  </a:lnTo>
                  <a:lnTo>
                    <a:pt x="6" y="634"/>
                  </a:lnTo>
                  <a:lnTo>
                    <a:pt x="2" y="650"/>
                  </a:lnTo>
                  <a:lnTo>
                    <a:pt x="2" y="650"/>
                  </a:lnTo>
                  <a:lnTo>
                    <a:pt x="0" y="654"/>
                  </a:lnTo>
                  <a:lnTo>
                    <a:pt x="2" y="656"/>
                  </a:lnTo>
                  <a:lnTo>
                    <a:pt x="4" y="662"/>
                  </a:lnTo>
                  <a:lnTo>
                    <a:pt x="4" y="662"/>
                  </a:lnTo>
                  <a:lnTo>
                    <a:pt x="4" y="668"/>
                  </a:lnTo>
                  <a:lnTo>
                    <a:pt x="4" y="668"/>
                  </a:lnTo>
                  <a:lnTo>
                    <a:pt x="4" y="676"/>
                  </a:lnTo>
                  <a:lnTo>
                    <a:pt x="6" y="682"/>
                  </a:lnTo>
                  <a:lnTo>
                    <a:pt x="6" y="682"/>
                  </a:lnTo>
                  <a:lnTo>
                    <a:pt x="16" y="690"/>
                  </a:lnTo>
                  <a:lnTo>
                    <a:pt x="22" y="700"/>
                  </a:lnTo>
                  <a:lnTo>
                    <a:pt x="28" y="710"/>
                  </a:lnTo>
                  <a:lnTo>
                    <a:pt x="32" y="722"/>
                  </a:lnTo>
                  <a:lnTo>
                    <a:pt x="32" y="722"/>
                  </a:lnTo>
                  <a:lnTo>
                    <a:pt x="34" y="726"/>
                  </a:lnTo>
                  <a:lnTo>
                    <a:pt x="38" y="730"/>
                  </a:lnTo>
                  <a:lnTo>
                    <a:pt x="38" y="730"/>
                  </a:lnTo>
                  <a:lnTo>
                    <a:pt x="50" y="742"/>
                  </a:lnTo>
                  <a:lnTo>
                    <a:pt x="64" y="754"/>
                  </a:lnTo>
                  <a:lnTo>
                    <a:pt x="64" y="754"/>
                  </a:lnTo>
                  <a:lnTo>
                    <a:pt x="68" y="758"/>
                  </a:lnTo>
                  <a:lnTo>
                    <a:pt x="72" y="760"/>
                  </a:lnTo>
                  <a:lnTo>
                    <a:pt x="78" y="760"/>
                  </a:lnTo>
                  <a:lnTo>
                    <a:pt x="84" y="756"/>
                  </a:lnTo>
                  <a:lnTo>
                    <a:pt x="84" y="756"/>
                  </a:lnTo>
                  <a:lnTo>
                    <a:pt x="90" y="754"/>
                  </a:lnTo>
                  <a:lnTo>
                    <a:pt x="96" y="752"/>
                  </a:lnTo>
                  <a:lnTo>
                    <a:pt x="102" y="752"/>
                  </a:lnTo>
                  <a:lnTo>
                    <a:pt x="108" y="754"/>
                  </a:lnTo>
                  <a:lnTo>
                    <a:pt x="108" y="754"/>
                  </a:lnTo>
                  <a:lnTo>
                    <a:pt x="114" y="754"/>
                  </a:lnTo>
                  <a:lnTo>
                    <a:pt x="120" y="754"/>
                  </a:lnTo>
                  <a:lnTo>
                    <a:pt x="130" y="750"/>
                  </a:lnTo>
                  <a:lnTo>
                    <a:pt x="130" y="750"/>
                  </a:lnTo>
                  <a:lnTo>
                    <a:pt x="144" y="744"/>
                  </a:lnTo>
                  <a:lnTo>
                    <a:pt x="150" y="742"/>
                  </a:lnTo>
                  <a:lnTo>
                    <a:pt x="158" y="740"/>
                  </a:lnTo>
                  <a:lnTo>
                    <a:pt x="158" y="740"/>
                  </a:lnTo>
                  <a:lnTo>
                    <a:pt x="164" y="740"/>
                  </a:lnTo>
                  <a:lnTo>
                    <a:pt x="170" y="742"/>
                  </a:lnTo>
                  <a:lnTo>
                    <a:pt x="174" y="744"/>
                  </a:lnTo>
                  <a:lnTo>
                    <a:pt x="176" y="750"/>
                  </a:lnTo>
                  <a:lnTo>
                    <a:pt x="176" y="750"/>
                  </a:lnTo>
                  <a:lnTo>
                    <a:pt x="178" y="756"/>
                  </a:lnTo>
                  <a:lnTo>
                    <a:pt x="182" y="758"/>
                  </a:lnTo>
                  <a:lnTo>
                    <a:pt x="186" y="760"/>
                  </a:lnTo>
                  <a:lnTo>
                    <a:pt x="192" y="760"/>
                  </a:lnTo>
                  <a:lnTo>
                    <a:pt x="192" y="760"/>
                  </a:lnTo>
                  <a:lnTo>
                    <a:pt x="200" y="760"/>
                  </a:lnTo>
                  <a:lnTo>
                    <a:pt x="206" y="764"/>
                  </a:lnTo>
                  <a:lnTo>
                    <a:pt x="210" y="770"/>
                  </a:lnTo>
                  <a:lnTo>
                    <a:pt x="212" y="778"/>
                  </a:lnTo>
                  <a:lnTo>
                    <a:pt x="212" y="778"/>
                  </a:lnTo>
                  <a:lnTo>
                    <a:pt x="210" y="792"/>
                  </a:lnTo>
                  <a:lnTo>
                    <a:pt x="208" y="806"/>
                  </a:lnTo>
                  <a:lnTo>
                    <a:pt x="208" y="806"/>
                  </a:lnTo>
                  <a:lnTo>
                    <a:pt x="206" y="816"/>
                  </a:lnTo>
                  <a:lnTo>
                    <a:pt x="206" y="824"/>
                  </a:lnTo>
                  <a:lnTo>
                    <a:pt x="210" y="830"/>
                  </a:lnTo>
                  <a:lnTo>
                    <a:pt x="214" y="836"/>
                  </a:lnTo>
                  <a:lnTo>
                    <a:pt x="214" y="836"/>
                  </a:lnTo>
                  <a:lnTo>
                    <a:pt x="222" y="846"/>
                  </a:lnTo>
                  <a:lnTo>
                    <a:pt x="226" y="858"/>
                  </a:lnTo>
                  <a:lnTo>
                    <a:pt x="230" y="868"/>
                  </a:lnTo>
                  <a:lnTo>
                    <a:pt x="234" y="878"/>
                  </a:lnTo>
                  <a:lnTo>
                    <a:pt x="242" y="924"/>
                  </a:lnTo>
                  <a:lnTo>
                    <a:pt x="242" y="924"/>
                  </a:lnTo>
                  <a:lnTo>
                    <a:pt x="242" y="930"/>
                  </a:lnTo>
                  <a:lnTo>
                    <a:pt x="240" y="936"/>
                  </a:lnTo>
                  <a:lnTo>
                    <a:pt x="240" y="936"/>
                  </a:lnTo>
                  <a:lnTo>
                    <a:pt x="234" y="946"/>
                  </a:lnTo>
                  <a:lnTo>
                    <a:pt x="230" y="956"/>
                  </a:lnTo>
                  <a:lnTo>
                    <a:pt x="226" y="976"/>
                  </a:lnTo>
                  <a:lnTo>
                    <a:pt x="226" y="976"/>
                  </a:lnTo>
                  <a:lnTo>
                    <a:pt x="226" y="984"/>
                  </a:lnTo>
                  <a:lnTo>
                    <a:pt x="226" y="992"/>
                  </a:lnTo>
                  <a:lnTo>
                    <a:pt x="232" y="1006"/>
                  </a:lnTo>
                  <a:lnTo>
                    <a:pt x="232" y="1006"/>
                  </a:lnTo>
                  <a:lnTo>
                    <a:pt x="242" y="1030"/>
                  </a:lnTo>
                  <a:lnTo>
                    <a:pt x="246" y="1042"/>
                  </a:lnTo>
                  <a:lnTo>
                    <a:pt x="248" y="1056"/>
                  </a:lnTo>
                  <a:lnTo>
                    <a:pt x="248" y="1056"/>
                  </a:lnTo>
                  <a:lnTo>
                    <a:pt x="250" y="1068"/>
                  </a:lnTo>
                  <a:lnTo>
                    <a:pt x="252" y="1082"/>
                  </a:lnTo>
                  <a:lnTo>
                    <a:pt x="256" y="1094"/>
                  </a:lnTo>
                  <a:lnTo>
                    <a:pt x="262" y="1106"/>
                  </a:lnTo>
                  <a:lnTo>
                    <a:pt x="262" y="1106"/>
                  </a:lnTo>
                  <a:lnTo>
                    <a:pt x="268" y="1116"/>
                  </a:lnTo>
                  <a:lnTo>
                    <a:pt x="274" y="1126"/>
                  </a:lnTo>
                  <a:lnTo>
                    <a:pt x="276" y="1138"/>
                  </a:lnTo>
                  <a:lnTo>
                    <a:pt x="274" y="1150"/>
                  </a:lnTo>
                  <a:lnTo>
                    <a:pt x="274" y="1150"/>
                  </a:lnTo>
                  <a:lnTo>
                    <a:pt x="274" y="1154"/>
                  </a:lnTo>
                  <a:lnTo>
                    <a:pt x="276" y="1156"/>
                  </a:lnTo>
                  <a:lnTo>
                    <a:pt x="280" y="1162"/>
                  </a:lnTo>
                  <a:lnTo>
                    <a:pt x="288" y="1164"/>
                  </a:lnTo>
                  <a:lnTo>
                    <a:pt x="296" y="1166"/>
                  </a:lnTo>
                  <a:lnTo>
                    <a:pt x="296" y="1166"/>
                  </a:lnTo>
                  <a:lnTo>
                    <a:pt x="306" y="1162"/>
                  </a:lnTo>
                  <a:lnTo>
                    <a:pt x="310" y="1160"/>
                  </a:lnTo>
                  <a:lnTo>
                    <a:pt x="316" y="1160"/>
                  </a:lnTo>
                  <a:lnTo>
                    <a:pt x="316" y="1160"/>
                  </a:lnTo>
                  <a:lnTo>
                    <a:pt x="330" y="1160"/>
                  </a:lnTo>
                  <a:lnTo>
                    <a:pt x="342" y="1156"/>
                  </a:lnTo>
                  <a:lnTo>
                    <a:pt x="352" y="1148"/>
                  </a:lnTo>
                  <a:lnTo>
                    <a:pt x="362" y="1138"/>
                  </a:lnTo>
                  <a:lnTo>
                    <a:pt x="362" y="1138"/>
                  </a:lnTo>
                  <a:lnTo>
                    <a:pt x="372" y="1124"/>
                  </a:lnTo>
                  <a:lnTo>
                    <a:pt x="376" y="1116"/>
                  </a:lnTo>
                  <a:lnTo>
                    <a:pt x="380" y="1110"/>
                  </a:lnTo>
                  <a:lnTo>
                    <a:pt x="380" y="1110"/>
                  </a:lnTo>
                  <a:lnTo>
                    <a:pt x="386" y="1104"/>
                  </a:lnTo>
                  <a:lnTo>
                    <a:pt x="388" y="1096"/>
                  </a:lnTo>
                  <a:lnTo>
                    <a:pt x="390" y="1088"/>
                  </a:lnTo>
                  <a:lnTo>
                    <a:pt x="390" y="1080"/>
                  </a:lnTo>
                  <a:lnTo>
                    <a:pt x="390" y="1080"/>
                  </a:lnTo>
                  <a:lnTo>
                    <a:pt x="390" y="1076"/>
                  </a:lnTo>
                  <a:lnTo>
                    <a:pt x="390" y="1072"/>
                  </a:lnTo>
                  <a:lnTo>
                    <a:pt x="392" y="1070"/>
                  </a:lnTo>
                  <a:lnTo>
                    <a:pt x="396" y="1068"/>
                  </a:lnTo>
                  <a:lnTo>
                    <a:pt x="396" y="1068"/>
                  </a:lnTo>
                  <a:lnTo>
                    <a:pt x="404" y="1064"/>
                  </a:lnTo>
                  <a:lnTo>
                    <a:pt x="408" y="1058"/>
                  </a:lnTo>
                  <a:lnTo>
                    <a:pt x="410" y="1052"/>
                  </a:lnTo>
                  <a:lnTo>
                    <a:pt x="410" y="1042"/>
                  </a:lnTo>
                  <a:lnTo>
                    <a:pt x="410" y="1042"/>
                  </a:lnTo>
                  <a:lnTo>
                    <a:pt x="406" y="1022"/>
                  </a:lnTo>
                  <a:lnTo>
                    <a:pt x="406" y="1022"/>
                  </a:lnTo>
                  <a:lnTo>
                    <a:pt x="404" y="1018"/>
                  </a:lnTo>
                  <a:lnTo>
                    <a:pt x="404" y="1016"/>
                  </a:lnTo>
                  <a:lnTo>
                    <a:pt x="406" y="1014"/>
                  </a:lnTo>
                  <a:lnTo>
                    <a:pt x="406" y="1014"/>
                  </a:lnTo>
                  <a:lnTo>
                    <a:pt x="412" y="1006"/>
                  </a:lnTo>
                  <a:lnTo>
                    <a:pt x="420" y="998"/>
                  </a:lnTo>
                  <a:lnTo>
                    <a:pt x="426" y="990"/>
                  </a:lnTo>
                  <a:lnTo>
                    <a:pt x="436" y="984"/>
                  </a:lnTo>
                  <a:lnTo>
                    <a:pt x="436" y="984"/>
                  </a:lnTo>
                  <a:lnTo>
                    <a:pt x="442" y="980"/>
                  </a:lnTo>
                  <a:lnTo>
                    <a:pt x="448" y="974"/>
                  </a:lnTo>
                  <a:lnTo>
                    <a:pt x="450" y="966"/>
                  </a:lnTo>
                  <a:lnTo>
                    <a:pt x="452" y="958"/>
                  </a:lnTo>
                  <a:lnTo>
                    <a:pt x="452" y="958"/>
                  </a:lnTo>
                  <a:lnTo>
                    <a:pt x="450" y="938"/>
                  </a:lnTo>
                  <a:lnTo>
                    <a:pt x="448" y="918"/>
                  </a:lnTo>
                  <a:lnTo>
                    <a:pt x="440" y="880"/>
                  </a:lnTo>
                  <a:lnTo>
                    <a:pt x="440" y="880"/>
                  </a:lnTo>
                  <a:lnTo>
                    <a:pt x="438" y="866"/>
                  </a:lnTo>
                  <a:lnTo>
                    <a:pt x="442" y="852"/>
                  </a:lnTo>
                  <a:lnTo>
                    <a:pt x="448" y="840"/>
                  </a:lnTo>
                  <a:lnTo>
                    <a:pt x="454" y="828"/>
                  </a:lnTo>
                  <a:lnTo>
                    <a:pt x="454" y="828"/>
                  </a:lnTo>
                  <a:lnTo>
                    <a:pt x="464" y="814"/>
                  </a:lnTo>
                  <a:lnTo>
                    <a:pt x="474" y="800"/>
                  </a:lnTo>
                  <a:lnTo>
                    <a:pt x="496" y="776"/>
                  </a:lnTo>
                  <a:lnTo>
                    <a:pt x="496" y="776"/>
                  </a:lnTo>
                  <a:lnTo>
                    <a:pt x="502" y="768"/>
                  </a:lnTo>
                  <a:lnTo>
                    <a:pt x="508" y="760"/>
                  </a:lnTo>
                  <a:lnTo>
                    <a:pt x="516" y="744"/>
                  </a:lnTo>
                  <a:lnTo>
                    <a:pt x="530" y="708"/>
                  </a:lnTo>
                  <a:lnTo>
                    <a:pt x="530" y="708"/>
                  </a:lnTo>
                  <a:lnTo>
                    <a:pt x="532" y="696"/>
                  </a:lnTo>
                  <a:lnTo>
                    <a:pt x="532" y="690"/>
                  </a:lnTo>
                  <a:lnTo>
                    <a:pt x="532" y="682"/>
                  </a:lnTo>
                  <a:lnTo>
                    <a:pt x="532" y="682"/>
                  </a:lnTo>
                  <a:lnTo>
                    <a:pt x="524" y="688"/>
                  </a:lnTo>
                  <a:lnTo>
                    <a:pt x="514" y="690"/>
                  </a:lnTo>
                  <a:lnTo>
                    <a:pt x="504" y="692"/>
                  </a:lnTo>
                  <a:lnTo>
                    <a:pt x="496" y="696"/>
                  </a:lnTo>
                  <a:lnTo>
                    <a:pt x="496" y="696"/>
                  </a:lnTo>
                  <a:lnTo>
                    <a:pt x="490" y="698"/>
                  </a:lnTo>
                  <a:lnTo>
                    <a:pt x="482" y="698"/>
                  </a:lnTo>
                  <a:lnTo>
                    <a:pt x="476" y="696"/>
                  </a:lnTo>
                  <a:lnTo>
                    <a:pt x="470" y="688"/>
                  </a:lnTo>
                  <a:lnTo>
                    <a:pt x="470" y="688"/>
                  </a:lnTo>
                  <a:lnTo>
                    <a:pt x="470" y="684"/>
                  </a:lnTo>
                  <a:lnTo>
                    <a:pt x="472" y="682"/>
                  </a:lnTo>
                  <a:lnTo>
                    <a:pt x="472" y="678"/>
                  </a:lnTo>
                  <a:lnTo>
                    <a:pt x="472" y="676"/>
                  </a:lnTo>
                  <a:lnTo>
                    <a:pt x="472" y="676"/>
                  </a:lnTo>
                  <a:lnTo>
                    <a:pt x="458" y="660"/>
                  </a:lnTo>
                  <a:lnTo>
                    <a:pt x="452" y="654"/>
                  </a:lnTo>
                  <a:lnTo>
                    <a:pt x="444" y="646"/>
                  </a:lnTo>
                  <a:lnTo>
                    <a:pt x="444" y="646"/>
                  </a:lnTo>
                  <a:lnTo>
                    <a:pt x="442" y="644"/>
                  </a:lnTo>
                  <a:lnTo>
                    <a:pt x="440" y="642"/>
                  </a:lnTo>
                  <a:lnTo>
                    <a:pt x="440" y="634"/>
                  </a:lnTo>
                  <a:lnTo>
                    <a:pt x="440" y="634"/>
                  </a:lnTo>
                  <a:lnTo>
                    <a:pt x="438" y="628"/>
                  </a:lnTo>
                  <a:lnTo>
                    <a:pt x="436" y="624"/>
                  </a:lnTo>
                  <a:lnTo>
                    <a:pt x="434" y="622"/>
                  </a:lnTo>
                  <a:lnTo>
                    <a:pt x="434" y="622"/>
                  </a:lnTo>
                  <a:lnTo>
                    <a:pt x="428" y="614"/>
                  </a:lnTo>
                  <a:lnTo>
                    <a:pt x="426" y="606"/>
                  </a:lnTo>
                  <a:lnTo>
                    <a:pt x="424" y="598"/>
                  </a:lnTo>
                  <a:lnTo>
                    <a:pt x="424" y="590"/>
                  </a:lnTo>
                  <a:lnTo>
                    <a:pt x="424" y="590"/>
                  </a:lnTo>
                  <a:lnTo>
                    <a:pt x="422" y="582"/>
                  </a:lnTo>
                  <a:lnTo>
                    <a:pt x="418" y="578"/>
                  </a:lnTo>
                  <a:lnTo>
                    <a:pt x="414" y="572"/>
                  </a:lnTo>
                  <a:lnTo>
                    <a:pt x="412" y="566"/>
                  </a:lnTo>
                  <a:lnTo>
                    <a:pt x="412" y="566"/>
                  </a:lnTo>
                  <a:lnTo>
                    <a:pt x="408" y="556"/>
                  </a:lnTo>
                  <a:lnTo>
                    <a:pt x="404" y="544"/>
                  </a:lnTo>
                  <a:lnTo>
                    <a:pt x="400" y="532"/>
                  </a:lnTo>
                  <a:lnTo>
                    <a:pt x="396" y="522"/>
                  </a:lnTo>
                  <a:lnTo>
                    <a:pt x="396" y="522"/>
                  </a:lnTo>
                  <a:lnTo>
                    <a:pt x="392" y="510"/>
                  </a:lnTo>
                  <a:lnTo>
                    <a:pt x="392" y="510"/>
                  </a:lnTo>
                  <a:lnTo>
                    <a:pt x="394" y="512"/>
                  </a:lnTo>
                  <a:lnTo>
                    <a:pt x="396" y="514"/>
                  </a:lnTo>
                  <a:lnTo>
                    <a:pt x="400" y="518"/>
                  </a:lnTo>
                  <a:lnTo>
                    <a:pt x="400" y="518"/>
                  </a:lnTo>
                  <a:lnTo>
                    <a:pt x="402" y="516"/>
                  </a:lnTo>
                  <a:lnTo>
                    <a:pt x="402" y="516"/>
                  </a:lnTo>
                  <a:lnTo>
                    <a:pt x="402" y="508"/>
                  </a:lnTo>
                  <a:lnTo>
                    <a:pt x="406" y="502"/>
                  </a:lnTo>
                  <a:lnTo>
                    <a:pt x="406" y="502"/>
                  </a:lnTo>
                  <a:lnTo>
                    <a:pt x="408" y="516"/>
                  </a:lnTo>
                  <a:lnTo>
                    <a:pt x="408" y="516"/>
                  </a:lnTo>
                  <a:lnTo>
                    <a:pt x="410" y="518"/>
                  </a:lnTo>
                  <a:lnTo>
                    <a:pt x="412" y="522"/>
                  </a:lnTo>
                  <a:lnTo>
                    <a:pt x="416" y="530"/>
                  </a:lnTo>
                  <a:lnTo>
                    <a:pt x="416" y="530"/>
                  </a:lnTo>
                  <a:lnTo>
                    <a:pt x="420" y="538"/>
                  </a:lnTo>
                  <a:lnTo>
                    <a:pt x="424" y="546"/>
                  </a:lnTo>
                  <a:lnTo>
                    <a:pt x="428" y="554"/>
                  </a:lnTo>
                  <a:lnTo>
                    <a:pt x="434" y="560"/>
                  </a:lnTo>
                  <a:lnTo>
                    <a:pt x="434" y="560"/>
                  </a:lnTo>
                  <a:lnTo>
                    <a:pt x="436" y="564"/>
                  </a:lnTo>
                  <a:lnTo>
                    <a:pt x="436" y="564"/>
                  </a:lnTo>
                  <a:lnTo>
                    <a:pt x="438" y="574"/>
                  </a:lnTo>
                  <a:lnTo>
                    <a:pt x="440" y="582"/>
                  </a:lnTo>
                  <a:lnTo>
                    <a:pt x="448" y="598"/>
                  </a:lnTo>
                  <a:lnTo>
                    <a:pt x="458" y="614"/>
                  </a:lnTo>
                  <a:lnTo>
                    <a:pt x="466" y="632"/>
                  </a:lnTo>
                  <a:lnTo>
                    <a:pt x="466" y="632"/>
                  </a:lnTo>
                  <a:lnTo>
                    <a:pt x="470" y="648"/>
                  </a:lnTo>
                  <a:lnTo>
                    <a:pt x="472" y="666"/>
                  </a:lnTo>
                  <a:lnTo>
                    <a:pt x="472" y="666"/>
                  </a:lnTo>
                  <a:lnTo>
                    <a:pt x="474" y="674"/>
                  </a:lnTo>
                  <a:lnTo>
                    <a:pt x="474" y="674"/>
                  </a:lnTo>
                  <a:lnTo>
                    <a:pt x="476" y="674"/>
                  </a:lnTo>
                  <a:lnTo>
                    <a:pt x="480" y="676"/>
                  </a:lnTo>
                  <a:lnTo>
                    <a:pt x="484" y="672"/>
                  </a:lnTo>
                  <a:lnTo>
                    <a:pt x="488" y="670"/>
                  </a:lnTo>
                  <a:lnTo>
                    <a:pt x="494" y="668"/>
                  </a:lnTo>
                  <a:lnTo>
                    <a:pt x="494" y="668"/>
                  </a:lnTo>
                  <a:lnTo>
                    <a:pt x="506" y="664"/>
                  </a:lnTo>
                  <a:lnTo>
                    <a:pt x="516" y="658"/>
                  </a:lnTo>
                  <a:lnTo>
                    <a:pt x="526" y="652"/>
                  </a:lnTo>
                  <a:lnTo>
                    <a:pt x="536" y="646"/>
                  </a:lnTo>
                  <a:lnTo>
                    <a:pt x="536" y="646"/>
                  </a:lnTo>
                  <a:lnTo>
                    <a:pt x="540" y="644"/>
                  </a:lnTo>
                  <a:lnTo>
                    <a:pt x="540" y="644"/>
                  </a:lnTo>
                  <a:lnTo>
                    <a:pt x="542" y="638"/>
                  </a:lnTo>
                  <a:lnTo>
                    <a:pt x="544" y="634"/>
                  </a:lnTo>
                  <a:lnTo>
                    <a:pt x="554" y="632"/>
                  </a:lnTo>
                  <a:lnTo>
                    <a:pt x="554" y="632"/>
                  </a:lnTo>
                  <a:lnTo>
                    <a:pt x="560" y="628"/>
                  </a:lnTo>
                  <a:lnTo>
                    <a:pt x="566" y="624"/>
                  </a:lnTo>
                  <a:lnTo>
                    <a:pt x="576" y="614"/>
                  </a:lnTo>
                  <a:lnTo>
                    <a:pt x="576" y="614"/>
                  </a:lnTo>
                  <a:lnTo>
                    <a:pt x="582" y="608"/>
                  </a:lnTo>
                  <a:lnTo>
                    <a:pt x="586" y="600"/>
                  </a:lnTo>
                  <a:lnTo>
                    <a:pt x="590" y="592"/>
                  </a:lnTo>
                  <a:lnTo>
                    <a:pt x="594" y="586"/>
                  </a:lnTo>
                  <a:lnTo>
                    <a:pt x="594" y="586"/>
                  </a:lnTo>
                  <a:lnTo>
                    <a:pt x="598" y="578"/>
                  </a:lnTo>
                  <a:lnTo>
                    <a:pt x="598" y="572"/>
                  </a:lnTo>
                  <a:lnTo>
                    <a:pt x="596" y="566"/>
                  </a:lnTo>
                  <a:lnTo>
                    <a:pt x="590" y="562"/>
                  </a:lnTo>
                  <a:lnTo>
                    <a:pt x="590" y="562"/>
                  </a:lnTo>
                  <a:lnTo>
                    <a:pt x="582" y="558"/>
                  </a:lnTo>
                  <a:lnTo>
                    <a:pt x="576" y="554"/>
                  </a:lnTo>
                  <a:lnTo>
                    <a:pt x="574" y="546"/>
                  </a:lnTo>
                  <a:lnTo>
                    <a:pt x="572" y="538"/>
                  </a:lnTo>
                  <a:lnTo>
                    <a:pt x="572" y="538"/>
                  </a:lnTo>
                  <a:lnTo>
                    <a:pt x="564" y="548"/>
                  </a:lnTo>
                  <a:lnTo>
                    <a:pt x="556" y="554"/>
                  </a:lnTo>
                  <a:lnTo>
                    <a:pt x="552" y="556"/>
                  </a:lnTo>
                  <a:lnTo>
                    <a:pt x="546" y="558"/>
                  </a:lnTo>
                  <a:lnTo>
                    <a:pt x="542" y="558"/>
                  </a:lnTo>
                  <a:lnTo>
                    <a:pt x="536" y="554"/>
                  </a:lnTo>
                  <a:lnTo>
                    <a:pt x="536" y="554"/>
                  </a:lnTo>
                  <a:lnTo>
                    <a:pt x="536" y="546"/>
                  </a:lnTo>
                  <a:lnTo>
                    <a:pt x="536" y="542"/>
                  </a:lnTo>
                  <a:lnTo>
                    <a:pt x="534" y="538"/>
                  </a:lnTo>
                  <a:lnTo>
                    <a:pt x="534" y="538"/>
                  </a:lnTo>
                  <a:lnTo>
                    <a:pt x="532" y="540"/>
                  </a:lnTo>
                  <a:lnTo>
                    <a:pt x="530" y="542"/>
                  </a:lnTo>
                  <a:lnTo>
                    <a:pt x="530" y="544"/>
                  </a:lnTo>
                  <a:lnTo>
                    <a:pt x="528" y="546"/>
                  </a:lnTo>
                  <a:lnTo>
                    <a:pt x="528" y="546"/>
                  </a:lnTo>
                  <a:lnTo>
                    <a:pt x="526" y="542"/>
                  </a:lnTo>
                  <a:lnTo>
                    <a:pt x="526" y="536"/>
                  </a:lnTo>
                  <a:lnTo>
                    <a:pt x="524" y="530"/>
                  </a:lnTo>
                  <a:lnTo>
                    <a:pt x="520" y="526"/>
                  </a:lnTo>
                  <a:lnTo>
                    <a:pt x="520" y="526"/>
                  </a:lnTo>
                  <a:lnTo>
                    <a:pt x="516" y="520"/>
                  </a:lnTo>
                  <a:lnTo>
                    <a:pt x="514" y="516"/>
                  </a:lnTo>
                  <a:lnTo>
                    <a:pt x="508" y="504"/>
                  </a:lnTo>
                  <a:lnTo>
                    <a:pt x="508" y="504"/>
                  </a:lnTo>
                  <a:lnTo>
                    <a:pt x="508" y="500"/>
                  </a:lnTo>
                  <a:lnTo>
                    <a:pt x="508" y="498"/>
                  </a:lnTo>
                  <a:lnTo>
                    <a:pt x="514" y="494"/>
                  </a:lnTo>
                  <a:lnTo>
                    <a:pt x="514" y="494"/>
                  </a:lnTo>
                  <a:lnTo>
                    <a:pt x="518" y="492"/>
                  </a:lnTo>
                  <a:lnTo>
                    <a:pt x="522" y="494"/>
                  </a:lnTo>
                  <a:lnTo>
                    <a:pt x="526" y="496"/>
                  </a:lnTo>
                  <a:lnTo>
                    <a:pt x="528" y="500"/>
                  </a:lnTo>
                  <a:lnTo>
                    <a:pt x="528" y="500"/>
                  </a:lnTo>
                  <a:lnTo>
                    <a:pt x="532" y="508"/>
                  </a:lnTo>
                  <a:lnTo>
                    <a:pt x="536" y="514"/>
                  </a:lnTo>
                  <a:lnTo>
                    <a:pt x="548" y="524"/>
                  </a:lnTo>
                  <a:lnTo>
                    <a:pt x="548" y="524"/>
                  </a:lnTo>
                  <a:lnTo>
                    <a:pt x="552" y="528"/>
                  </a:lnTo>
                  <a:lnTo>
                    <a:pt x="558" y="530"/>
                  </a:lnTo>
                  <a:lnTo>
                    <a:pt x="562" y="530"/>
                  </a:lnTo>
                  <a:lnTo>
                    <a:pt x="568" y="526"/>
                  </a:lnTo>
                  <a:lnTo>
                    <a:pt x="568" y="526"/>
                  </a:lnTo>
                  <a:lnTo>
                    <a:pt x="572" y="524"/>
                  </a:lnTo>
                  <a:lnTo>
                    <a:pt x="576" y="524"/>
                  </a:lnTo>
                  <a:lnTo>
                    <a:pt x="578" y="526"/>
                  </a:lnTo>
                  <a:lnTo>
                    <a:pt x="580" y="532"/>
                  </a:lnTo>
                  <a:lnTo>
                    <a:pt x="580" y="532"/>
                  </a:lnTo>
                  <a:lnTo>
                    <a:pt x="582" y="538"/>
                  </a:lnTo>
                  <a:lnTo>
                    <a:pt x="584" y="540"/>
                  </a:lnTo>
                  <a:lnTo>
                    <a:pt x="588" y="540"/>
                  </a:lnTo>
                  <a:lnTo>
                    <a:pt x="588" y="540"/>
                  </a:lnTo>
                  <a:lnTo>
                    <a:pt x="608" y="544"/>
                  </a:lnTo>
                  <a:lnTo>
                    <a:pt x="620" y="544"/>
                  </a:lnTo>
                  <a:lnTo>
                    <a:pt x="630" y="544"/>
                  </a:lnTo>
                  <a:lnTo>
                    <a:pt x="630" y="544"/>
                  </a:lnTo>
                  <a:lnTo>
                    <a:pt x="638" y="542"/>
                  </a:lnTo>
                  <a:lnTo>
                    <a:pt x="648" y="542"/>
                  </a:lnTo>
                  <a:lnTo>
                    <a:pt x="652" y="544"/>
                  </a:lnTo>
                  <a:lnTo>
                    <a:pt x="656" y="546"/>
                  </a:lnTo>
                  <a:lnTo>
                    <a:pt x="658" y="550"/>
                  </a:lnTo>
                  <a:lnTo>
                    <a:pt x="662" y="556"/>
                  </a:lnTo>
                  <a:lnTo>
                    <a:pt x="662" y="556"/>
                  </a:lnTo>
                  <a:lnTo>
                    <a:pt x="664" y="560"/>
                  </a:lnTo>
                  <a:lnTo>
                    <a:pt x="668" y="566"/>
                  </a:lnTo>
                  <a:lnTo>
                    <a:pt x="674" y="570"/>
                  </a:lnTo>
                  <a:lnTo>
                    <a:pt x="678" y="570"/>
                  </a:lnTo>
                  <a:lnTo>
                    <a:pt x="684" y="570"/>
                  </a:lnTo>
                  <a:lnTo>
                    <a:pt x="684" y="570"/>
                  </a:lnTo>
                  <a:lnTo>
                    <a:pt x="680" y="572"/>
                  </a:lnTo>
                  <a:lnTo>
                    <a:pt x="678" y="574"/>
                  </a:lnTo>
                  <a:lnTo>
                    <a:pt x="674" y="576"/>
                  </a:lnTo>
                  <a:lnTo>
                    <a:pt x="674" y="576"/>
                  </a:lnTo>
                  <a:lnTo>
                    <a:pt x="680" y="586"/>
                  </a:lnTo>
                  <a:lnTo>
                    <a:pt x="682" y="588"/>
                  </a:lnTo>
                  <a:lnTo>
                    <a:pt x="688" y="590"/>
                  </a:lnTo>
                  <a:lnTo>
                    <a:pt x="688" y="590"/>
                  </a:lnTo>
                  <a:lnTo>
                    <a:pt x="692" y="590"/>
                  </a:lnTo>
                  <a:lnTo>
                    <a:pt x="696" y="586"/>
                  </a:lnTo>
                  <a:lnTo>
                    <a:pt x="700" y="576"/>
                  </a:lnTo>
                  <a:lnTo>
                    <a:pt x="700" y="576"/>
                  </a:lnTo>
                  <a:lnTo>
                    <a:pt x="702" y="586"/>
                  </a:lnTo>
                  <a:lnTo>
                    <a:pt x="702" y="594"/>
                  </a:lnTo>
                  <a:lnTo>
                    <a:pt x="702" y="594"/>
                  </a:lnTo>
                  <a:lnTo>
                    <a:pt x="704" y="618"/>
                  </a:lnTo>
                  <a:lnTo>
                    <a:pt x="708" y="642"/>
                  </a:lnTo>
                  <a:lnTo>
                    <a:pt x="708" y="642"/>
                  </a:lnTo>
                  <a:lnTo>
                    <a:pt x="730" y="702"/>
                  </a:lnTo>
                  <a:lnTo>
                    <a:pt x="730" y="702"/>
                  </a:lnTo>
                  <a:lnTo>
                    <a:pt x="732" y="712"/>
                  </a:lnTo>
                  <a:lnTo>
                    <a:pt x="732" y="716"/>
                  </a:lnTo>
                  <a:lnTo>
                    <a:pt x="736" y="720"/>
                  </a:lnTo>
                  <a:lnTo>
                    <a:pt x="736" y="720"/>
                  </a:lnTo>
                  <a:lnTo>
                    <a:pt x="738" y="722"/>
                  </a:lnTo>
                  <a:lnTo>
                    <a:pt x="740" y="722"/>
                  </a:lnTo>
                  <a:lnTo>
                    <a:pt x="742" y="720"/>
                  </a:lnTo>
                  <a:lnTo>
                    <a:pt x="742" y="720"/>
                  </a:lnTo>
                  <a:lnTo>
                    <a:pt x="750" y="708"/>
                  </a:lnTo>
                  <a:lnTo>
                    <a:pt x="756" y="694"/>
                  </a:lnTo>
                  <a:lnTo>
                    <a:pt x="758" y="678"/>
                  </a:lnTo>
                  <a:lnTo>
                    <a:pt x="758" y="664"/>
                  </a:lnTo>
                  <a:lnTo>
                    <a:pt x="758" y="664"/>
                  </a:lnTo>
                  <a:lnTo>
                    <a:pt x="758" y="654"/>
                  </a:lnTo>
                  <a:lnTo>
                    <a:pt x="760" y="646"/>
                  </a:lnTo>
                  <a:lnTo>
                    <a:pt x="764" y="640"/>
                  </a:lnTo>
                  <a:lnTo>
                    <a:pt x="772" y="636"/>
                  </a:lnTo>
                  <a:lnTo>
                    <a:pt x="772" y="636"/>
                  </a:lnTo>
                  <a:lnTo>
                    <a:pt x="774" y="634"/>
                  </a:lnTo>
                  <a:lnTo>
                    <a:pt x="774" y="634"/>
                  </a:lnTo>
                  <a:lnTo>
                    <a:pt x="790" y="614"/>
                  </a:lnTo>
                  <a:lnTo>
                    <a:pt x="798" y="606"/>
                  </a:lnTo>
                  <a:lnTo>
                    <a:pt x="808" y="598"/>
                  </a:lnTo>
                  <a:lnTo>
                    <a:pt x="808" y="598"/>
                  </a:lnTo>
                  <a:lnTo>
                    <a:pt x="810" y="594"/>
                  </a:lnTo>
                  <a:lnTo>
                    <a:pt x="812" y="590"/>
                  </a:lnTo>
                  <a:lnTo>
                    <a:pt x="812" y="590"/>
                  </a:lnTo>
                  <a:lnTo>
                    <a:pt x="812" y="584"/>
                  </a:lnTo>
                  <a:lnTo>
                    <a:pt x="816" y="582"/>
                  </a:lnTo>
                  <a:lnTo>
                    <a:pt x="820" y="580"/>
                  </a:lnTo>
                  <a:lnTo>
                    <a:pt x="824" y="580"/>
                  </a:lnTo>
                  <a:lnTo>
                    <a:pt x="824" y="580"/>
                  </a:lnTo>
                  <a:lnTo>
                    <a:pt x="832" y="580"/>
                  </a:lnTo>
                  <a:lnTo>
                    <a:pt x="838" y="578"/>
                  </a:lnTo>
                  <a:lnTo>
                    <a:pt x="840" y="574"/>
                  </a:lnTo>
                  <a:lnTo>
                    <a:pt x="840" y="566"/>
                  </a:lnTo>
                  <a:lnTo>
                    <a:pt x="840" y="566"/>
                  </a:lnTo>
                  <a:lnTo>
                    <a:pt x="846" y="570"/>
                  </a:lnTo>
                  <a:lnTo>
                    <a:pt x="850" y="574"/>
                  </a:lnTo>
                  <a:lnTo>
                    <a:pt x="852" y="578"/>
                  </a:lnTo>
                  <a:lnTo>
                    <a:pt x="852" y="584"/>
                  </a:lnTo>
                  <a:lnTo>
                    <a:pt x="852" y="584"/>
                  </a:lnTo>
                  <a:lnTo>
                    <a:pt x="854" y="590"/>
                  </a:lnTo>
                  <a:lnTo>
                    <a:pt x="858" y="594"/>
                  </a:lnTo>
                  <a:lnTo>
                    <a:pt x="858" y="594"/>
                  </a:lnTo>
                  <a:lnTo>
                    <a:pt x="864" y="602"/>
                  </a:lnTo>
                  <a:lnTo>
                    <a:pt x="870" y="612"/>
                  </a:lnTo>
                  <a:lnTo>
                    <a:pt x="872" y="622"/>
                  </a:lnTo>
                  <a:lnTo>
                    <a:pt x="872" y="632"/>
                  </a:lnTo>
                  <a:lnTo>
                    <a:pt x="872" y="632"/>
                  </a:lnTo>
                  <a:lnTo>
                    <a:pt x="872" y="638"/>
                  </a:lnTo>
                  <a:lnTo>
                    <a:pt x="874" y="640"/>
                  </a:lnTo>
                  <a:lnTo>
                    <a:pt x="874" y="640"/>
                  </a:lnTo>
                  <a:lnTo>
                    <a:pt x="878" y="640"/>
                  </a:lnTo>
                  <a:lnTo>
                    <a:pt x="882" y="638"/>
                  </a:lnTo>
                  <a:lnTo>
                    <a:pt x="882" y="638"/>
                  </a:lnTo>
                  <a:lnTo>
                    <a:pt x="888" y="632"/>
                  </a:lnTo>
                  <a:lnTo>
                    <a:pt x="888" y="632"/>
                  </a:lnTo>
                  <a:lnTo>
                    <a:pt x="894" y="634"/>
                  </a:lnTo>
                  <a:lnTo>
                    <a:pt x="894" y="634"/>
                  </a:lnTo>
                  <a:lnTo>
                    <a:pt x="896" y="642"/>
                  </a:lnTo>
                  <a:lnTo>
                    <a:pt x="898" y="652"/>
                  </a:lnTo>
                  <a:lnTo>
                    <a:pt x="900" y="660"/>
                  </a:lnTo>
                  <a:lnTo>
                    <a:pt x="904" y="668"/>
                  </a:lnTo>
                  <a:lnTo>
                    <a:pt x="904" y="668"/>
                  </a:lnTo>
                  <a:lnTo>
                    <a:pt x="904" y="686"/>
                  </a:lnTo>
                  <a:lnTo>
                    <a:pt x="902" y="702"/>
                  </a:lnTo>
                  <a:lnTo>
                    <a:pt x="902" y="702"/>
                  </a:lnTo>
                  <a:lnTo>
                    <a:pt x="902" y="710"/>
                  </a:lnTo>
                  <a:lnTo>
                    <a:pt x="902" y="716"/>
                  </a:lnTo>
                  <a:lnTo>
                    <a:pt x="906" y="722"/>
                  </a:lnTo>
                  <a:lnTo>
                    <a:pt x="910" y="730"/>
                  </a:lnTo>
                  <a:lnTo>
                    <a:pt x="910" y="730"/>
                  </a:lnTo>
                  <a:lnTo>
                    <a:pt x="916" y="742"/>
                  </a:lnTo>
                  <a:lnTo>
                    <a:pt x="918" y="756"/>
                  </a:lnTo>
                  <a:lnTo>
                    <a:pt x="918" y="756"/>
                  </a:lnTo>
                  <a:lnTo>
                    <a:pt x="920" y="766"/>
                  </a:lnTo>
                  <a:lnTo>
                    <a:pt x="924" y="774"/>
                  </a:lnTo>
                  <a:lnTo>
                    <a:pt x="930" y="782"/>
                  </a:lnTo>
                  <a:lnTo>
                    <a:pt x="938" y="790"/>
                  </a:lnTo>
                  <a:lnTo>
                    <a:pt x="938" y="790"/>
                  </a:lnTo>
                  <a:lnTo>
                    <a:pt x="942" y="792"/>
                  </a:lnTo>
                  <a:lnTo>
                    <a:pt x="946" y="792"/>
                  </a:lnTo>
                  <a:lnTo>
                    <a:pt x="946" y="792"/>
                  </a:lnTo>
                  <a:lnTo>
                    <a:pt x="946" y="790"/>
                  </a:lnTo>
                  <a:lnTo>
                    <a:pt x="946" y="788"/>
                  </a:lnTo>
                  <a:lnTo>
                    <a:pt x="946" y="784"/>
                  </a:lnTo>
                  <a:lnTo>
                    <a:pt x="946" y="784"/>
                  </a:lnTo>
                  <a:lnTo>
                    <a:pt x="942" y="776"/>
                  </a:lnTo>
                  <a:lnTo>
                    <a:pt x="940" y="772"/>
                  </a:lnTo>
                  <a:lnTo>
                    <a:pt x="940" y="768"/>
                  </a:lnTo>
                  <a:lnTo>
                    <a:pt x="940" y="768"/>
                  </a:lnTo>
                  <a:lnTo>
                    <a:pt x="940" y="758"/>
                  </a:lnTo>
                  <a:lnTo>
                    <a:pt x="938" y="750"/>
                  </a:lnTo>
                  <a:lnTo>
                    <a:pt x="932" y="744"/>
                  </a:lnTo>
                  <a:lnTo>
                    <a:pt x="926" y="738"/>
                  </a:lnTo>
                  <a:lnTo>
                    <a:pt x="926" y="738"/>
                  </a:lnTo>
                  <a:lnTo>
                    <a:pt x="918" y="728"/>
                  </a:lnTo>
                  <a:lnTo>
                    <a:pt x="912" y="718"/>
                  </a:lnTo>
                  <a:lnTo>
                    <a:pt x="910" y="708"/>
                  </a:lnTo>
                  <a:lnTo>
                    <a:pt x="908" y="696"/>
                  </a:lnTo>
                  <a:lnTo>
                    <a:pt x="908" y="696"/>
                  </a:lnTo>
                  <a:lnTo>
                    <a:pt x="912" y="684"/>
                  </a:lnTo>
                  <a:lnTo>
                    <a:pt x="914" y="672"/>
                  </a:lnTo>
                  <a:lnTo>
                    <a:pt x="914" y="672"/>
                  </a:lnTo>
                  <a:lnTo>
                    <a:pt x="914" y="668"/>
                  </a:lnTo>
                  <a:lnTo>
                    <a:pt x="918" y="666"/>
                  </a:lnTo>
                  <a:lnTo>
                    <a:pt x="918" y="666"/>
                  </a:lnTo>
                  <a:lnTo>
                    <a:pt x="920" y="666"/>
                  </a:lnTo>
                  <a:lnTo>
                    <a:pt x="922" y="668"/>
                  </a:lnTo>
                  <a:lnTo>
                    <a:pt x="922" y="668"/>
                  </a:lnTo>
                  <a:lnTo>
                    <a:pt x="926" y="676"/>
                  </a:lnTo>
                  <a:lnTo>
                    <a:pt x="932" y="682"/>
                  </a:lnTo>
                  <a:lnTo>
                    <a:pt x="944" y="694"/>
                  </a:lnTo>
                  <a:lnTo>
                    <a:pt x="944" y="694"/>
                  </a:lnTo>
                  <a:lnTo>
                    <a:pt x="952" y="704"/>
                  </a:lnTo>
                  <a:lnTo>
                    <a:pt x="954" y="710"/>
                  </a:lnTo>
                  <a:lnTo>
                    <a:pt x="954" y="716"/>
                  </a:lnTo>
                  <a:lnTo>
                    <a:pt x="954" y="716"/>
                  </a:lnTo>
                  <a:lnTo>
                    <a:pt x="960" y="708"/>
                  </a:lnTo>
                  <a:lnTo>
                    <a:pt x="966" y="702"/>
                  </a:lnTo>
                  <a:lnTo>
                    <a:pt x="982" y="690"/>
                  </a:lnTo>
                  <a:lnTo>
                    <a:pt x="982" y="690"/>
                  </a:lnTo>
                  <a:lnTo>
                    <a:pt x="984" y="686"/>
                  </a:lnTo>
                  <a:lnTo>
                    <a:pt x="984" y="686"/>
                  </a:lnTo>
                  <a:lnTo>
                    <a:pt x="986" y="672"/>
                  </a:lnTo>
                  <a:lnTo>
                    <a:pt x="986" y="660"/>
                  </a:lnTo>
                  <a:lnTo>
                    <a:pt x="982" y="648"/>
                  </a:lnTo>
                  <a:lnTo>
                    <a:pt x="974" y="636"/>
                  </a:lnTo>
                  <a:lnTo>
                    <a:pt x="974" y="636"/>
                  </a:lnTo>
                  <a:lnTo>
                    <a:pt x="964" y="620"/>
                  </a:lnTo>
                  <a:lnTo>
                    <a:pt x="964" y="620"/>
                  </a:lnTo>
                  <a:lnTo>
                    <a:pt x="958" y="612"/>
                  </a:lnTo>
                  <a:lnTo>
                    <a:pt x="958" y="606"/>
                  </a:lnTo>
                  <a:lnTo>
                    <a:pt x="962" y="598"/>
                  </a:lnTo>
                  <a:lnTo>
                    <a:pt x="966" y="592"/>
                  </a:lnTo>
                  <a:lnTo>
                    <a:pt x="966" y="592"/>
                  </a:lnTo>
                  <a:lnTo>
                    <a:pt x="970" y="586"/>
                  </a:lnTo>
                  <a:lnTo>
                    <a:pt x="976" y="582"/>
                  </a:lnTo>
                  <a:lnTo>
                    <a:pt x="982" y="582"/>
                  </a:lnTo>
                  <a:lnTo>
                    <a:pt x="990" y="582"/>
                  </a:lnTo>
                  <a:lnTo>
                    <a:pt x="990" y="582"/>
                  </a:lnTo>
                  <a:lnTo>
                    <a:pt x="990" y="588"/>
                  </a:lnTo>
                  <a:lnTo>
                    <a:pt x="990" y="592"/>
                  </a:lnTo>
                  <a:lnTo>
                    <a:pt x="992" y="592"/>
                  </a:lnTo>
                  <a:lnTo>
                    <a:pt x="992" y="592"/>
                  </a:lnTo>
                  <a:lnTo>
                    <a:pt x="994" y="592"/>
                  </a:lnTo>
                  <a:lnTo>
                    <a:pt x="994" y="592"/>
                  </a:lnTo>
                  <a:lnTo>
                    <a:pt x="994" y="586"/>
                  </a:lnTo>
                  <a:lnTo>
                    <a:pt x="994" y="586"/>
                  </a:lnTo>
                  <a:lnTo>
                    <a:pt x="1000" y="584"/>
                  </a:lnTo>
                  <a:lnTo>
                    <a:pt x="1008" y="580"/>
                  </a:lnTo>
                  <a:lnTo>
                    <a:pt x="1014" y="578"/>
                  </a:lnTo>
                  <a:lnTo>
                    <a:pt x="1020" y="574"/>
                  </a:lnTo>
                  <a:lnTo>
                    <a:pt x="1020" y="574"/>
                  </a:lnTo>
                  <a:lnTo>
                    <a:pt x="1022" y="574"/>
                  </a:lnTo>
                  <a:lnTo>
                    <a:pt x="1026" y="574"/>
                  </a:lnTo>
                  <a:lnTo>
                    <a:pt x="1026" y="574"/>
                  </a:lnTo>
                  <a:lnTo>
                    <a:pt x="1026" y="572"/>
                  </a:lnTo>
                  <a:lnTo>
                    <a:pt x="1026" y="572"/>
                  </a:lnTo>
                  <a:lnTo>
                    <a:pt x="1038" y="568"/>
                  </a:lnTo>
                  <a:lnTo>
                    <a:pt x="1048" y="562"/>
                  </a:lnTo>
                  <a:lnTo>
                    <a:pt x="1056" y="552"/>
                  </a:lnTo>
                  <a:lnTo>
                    <a:pt x="1064" y="544"/>
                  </a:lnTo>
                  <a:lnTo>
                    <a:pt x="1064" y="544"/>
                  </a:lnTo>
                  <a:lnTo>
                    <a:pt x="1072" y="526"/>
                  </a:lnTo>
                  <a:lnTo>
                    <a:pt x="1076" y="518"/>
                  </a:lnTo>
                  <a:lnTo>
                    <a:pt x="1080" y="510"/>
                  </a:lnTo>
                  <a:lnTo>
                    <a:pt x="1080" y="510"/>
                  </a:lnTo>
                  <a:lnTo>
                    <a:pt x="1084" y="502"/>
                  </a:lnTo>
                  <a:lnTo>
                    <a:pt x="1084" y="498"/>
                  </a:lnTo>
                  <a:lnTo>
                    <a:pt x="1082" y="494"/>
                  </a:lnTo>
                  <a:lnTo>
                    <a:pt x="1082" y="494"/>
                  </a:lnTo>
                  <a:lnTo>
                    <a:pt x="1078" y="488"/>
                  </a:lnTo>
                  <a:lnTo>
                    <a:pt x="1078" y="488"/>
                  </a:lnTo>
                  <a:lnTo>
                    <a:pt x="1082" y="488"/>
                  </a:lnTo>
                  <a:lnTo>
                    <a:pt x="1082" y="486"/>
                  </a:lnTo>
                  <a:lnTo>
                    <a:pt x="1082" y="482"/>
                  </a:lnTo>
                  <a:lnTo>
                    <a:pt x="1080" y="476"/>
                  </a:lnTo>
                  <a:lnTo>
                    <a:pt x="1080" y="476"/>
                  </a:lnTo>
                  <a:lnTo>
                    <a:pt x="1082" y="474"/>
                  </a:lnTo>
                  <a:lnTo>
                    <a:pt x="1082" y="474"/>
                  </a:lnTo>
                  <a:lnTo>
                    <a:pt x="1078" y="468"/>
                  </a:lnTo>
                  <a:lnTo>
                    <a:pt x="1076" y="462"/>
                  </a:lnTo>
                  <a:lnTo>
                    <a:pt x="1074" y="454"/>
                  </a:lnTo>
                  <a:lnTo>
                    <a:pt x="1068" y="448"/>
                  </a:lnTo>
                  <a:lnTo>
                    <a:pt x="1068" y="448"/>
                  </a:lnTo>
                  <a:lnTo>
                    <a:pt x="1064" y="446"/>
                  </a:lnTo>
                  <a:lnTo>
                    <a:pt x="1064" y="442"/>
                  </a:lnTo>
                  <a:lnTo>
                    <a:pt x="1068" y="436"/>
                  </a:lnTo>
                  <a:lnTo>
                    <a:pt x="1068" y="436"/>
                  </a:lnTo>
                  <a:lnTo>
                    <a:pt x="1078" y="426"/>
                  </a:lnTo>
                  <a:lnTo>
                    <a:pt x="1090" y="420"/>
                  </a:lnTo>
                  <a:lnTo>
                    <a:pt x="1090" y="420"/>
                  </a:lnTo>
                  <a:lnTo>
                    <a:pt x="1078" y="416"/>
                  </a:lnTo>
                  <a:lnTo>
                    <a:pt x="1074" y="416"/>
                  </a:lnTo>
                  <a:lnTo>
                    <a:pt x="1068" y="420"/>
                  </a:lnTo>
                  <a:lnTo>
                    <a:pt x="1068" y="420"/>
                  </a:lnTo>
                  <a:lnTo>
                    <a:pt x="1066" y="420"/>
                  </a:lnTo>
                  <a:lnTo>
                    <a:pt x="1064" y="420"/>
                  </a:lnTo>
                  <a:lnTo>
                    <a:pt x="1062" y="416"/>
                  </a:lnTo>
                  <a:lnTo>
                    <a:pt x="1058" y="410"/>
                  </a:lnTo>
                  <a:lnTo>
                    <a:pt x="1056" y="408"/>
                  </a:lnTo>
                  <a:lnTo>
                    <a:pt x="1052" y="408"/>
                  </a:lnTo>
                  <a:lnTo>
                    <a:pt x="1052" y="408"/>
                  </a:lnTo>
                  <a:lnTo>
                    <a:pt x="1052" y="406"/>
                  </a:lnTo>
                  <a:lnTo>
                    <a:pt x="1052" y="402"/>
                  </a:lnTo>
                  <a:lnTo>
                    <a:pt x="1052" y="402"/>
                  </a:lnTo>
                  <a:lnTo>
                    <a:pt x="1054" y="400"/>
                  </a:lnTo>
                  <a:lnTo>
                    <a:pt x="1054" y="400"/>
                  </a:lnTo>
                  <a:lnTo>
                    <a:pt x="1060" y="398"/>
                  </a:lnTo>
                  <a:lnTo>
                    <a:pt x="1066" y="394"/>
                  </a:lnTo>
                  <a:lnTo>
                    <a:pt x="1070" y="390"/>
                  </a:lnTo>
                  <a:lnTo>
                    <a:pt x="1074" y="386"/>
                  </a:lnTo>
                  <a:lnTo>
                    <a:pt x="1074" y="386"/>
                  </a:lnTo>
                  <a:lnTo>
                    <a:pt x="1080" y="382"/>
                  </a:lnTo>
                  <a:lnTo>
                    <a:pt x="1082" y="382"/>
                  </a:lnTo>
                  <a:lnTo>
                    <a:pt x="1086" y="382"/>
                  </a:lnTo>
                  <a:lnTo>
                    <a:pt x="1086" y="382"/>
                  </a:lnTo>
                  <a:lnTo>
                    <a:pt x="1088" y="386"/>
                  </a:lnTo>
                  <a:lnTo>
                    <a:pt x="1088" y="388"/>
                  </a:lnTo>
                  <a:lnTo>
                    <a:pt x="1084" y="392"/>
                  </a:lnTo>
                  <a:lnTo>
                    <a:pt x="1084" y="392"/>
                  </a:lnTo>
                  <a:lnTo>
                    <a:pt x="1082" y="394"/>
                  </a:lnTo>
                  <a:lnTo>
                    <a:pt x="1082" y="396"/>
                  </a:lnTo>
                  <a:lnTo>
                    <a:pt x="1084" y="400"/>
                  </a:lnTo>
                  <a:lnTo>
                    <a:pt x="1084" y="400"/>
                  </a:lnTo>
                  <a:lnTo>
                    <a:pt x="1086" y="400"/>
                  </a:lnTo>
                  <a:lnTo>
                    <a:pt x="1086" y="400"/>
                  </a:lnTo>
                  <a:lnTo>
                    <a:pt x="1090" y="396"/>
                  </a:lnTo>
                  <a:lnTo>
                    <a:pt x="1090" y="396"/>
                  </a:lnTo>
                  <a:lnTo>
                    <a:pt x="1096" y="394"/>
                  </a:lnTo>
                  <a:lnTo>
                    <a:pt x="1096" y="394"/>
                  </a:lnTo>
                  <a:lnTo>
                    <a:pt x="1100" y="392"/>
                  </a:lnTo>
                  <a:lnTo>
                    <a:pt x="1102" y="392"/>
                  </a:lnTo>
                  <a:lnTo>
                    <a:pt x="1110" y="394"/>
                  </a:lnTo>
                  <a:lnTo>
                    <a:pt x="1110" y="394"/>
                  </a:lnTo>
                  <a:lnTo>
                    <a:pt x="1112" y="398"/>
                  </a:lnTo>
                  <a:lnTo>
                    <a:pt x="1112" y="400"/>
                  </a:lnTo>
                  <a:lnTo>
                    <a:pt x="1110" y="406"/>
                  </a:lnTo>
                  <a:lnTo>
                    <a:pt x="1110" y="406"/>
                  </a:lnTo>
                  <a:lnTo>
                    <a:pt x="1110" y="410"/>
                  </a:lnTo>
                  <a:lnTo>
                    <a:pt x="1110" y="412"/>
                  </a:lnTo>
                  <a:lnTo>
                    <a:pt x="1112" y="412"/>
                  </a:lnTo>
                  <a:lnTo>
                    <a:pt x="1116" y="412"/>
                  </a:lnTo>
                  <a:lnTo>
                    <a:pt x="1116" y="412"/>
                  </a:lnTo>
                  <a:lnTo>
                    <a:pt x="1120" y="414"/>
                  </a:lnTo>
                  <a:lnTo>
                    <a:pt x="1122" y="416"/>
                  </a:lnTo>
                  <a:lnTo>
                    <a:pt x="1124" y="418"/>
                  </a:lnTo>
                  <a:lnTo>
                    <a:pt x="1124" y="422"/>
                  </a:lnTo>
                  <a:lnTo>
                    <a:pt x="1124" y="422"/>
                  </a:lnTo>
                  <a:lnTo>
                    <a:pt x="1120" y="448"/>
                  </a:lnTo>
                  <a:lnTo>
                    <a:pt x="1120" y="448"/>
                  </a:lnTo>
                  <a:lnTo>
                    <a:pt x="1132" y="444"/>
                  </a:lnTo>
                  <a:lnTo>
                    <a:pt x="1140" y="440"/>
                  </a:lnTo>
                  <a:lnTo>
                    <a:pt x="1140" y="440"/>
                  </a:lnTo>
                  <a:lnTo>
                    <a:pt x="1144" y="436"/>
                  </a:lnTo>
                  <a:lnTo>
                    <a:pt x="1144" y="432"/>
                  </a:lnTo>
                  <a:lnTo>
                    <a:pt x="1142" y="422"/>
                  </a:lnTo>
                  <a:lnTo>
                    <a:pt x="1142" y="422"/>
                  </a:lnTo>
                  <a:lnTo>
                    <a:pt x="1138" y="412"/>
                  </a:lnTo>
                  <a:lnTo>
                    <a:pt x="1132" y="402"/>
                  </a:lnTo>
                  <a:lnTo>
                    <a:pt x="1132" y="402"/>
                  </a:lnTo>
                  <a:lnTo>
                    <a:pt x="1128" y="398"/>
                  </a:lnTo>
                  <a:lnTo>
                    <a:pt x="1128" y="396"/>
                  </a:lnTo>
                  <a:lnTo>
                    <a:pt x="1130" y="392"/>
                  </a:lnTo>
                  <a:lnTo>
                    <a:pt x="1134" y="390"/>
                  </a:lnTo>
                  <a:lnTo>
                    <a:pt x="1134" y="390"/>
                  </a:lnTo>
                  <a:lnTo>
                    <a:pt x="1142" y="384"/>
                  </a:lnTo>
                  <a:lnTo>
                    <a:pt x="1146" y="374"/>
                  </a:lnTo>
                  <a:lnTo>
                    <a:pt x="1146" y="374"/>
                  </a:lnTo>
                  <a:lnTo>
                    <a:pt x="1150" y="368"/>
                  </a:lnTo>
                  <a:lnTo>
                    <a:pt x="1154" y="362"/>
                  </a:lnTo>
                  <a:lnTo>
                    <a:pt x="1160" y="360"/>
                  </a:lnTo>
                  <a:lnTo>
                    <a:pt x="1162" y="358"/>
                  </a:lnTo>
                  <a:lnTo>
                    <a:pt x="1166" y="360"/>
                  </a:lnTo>
                  <a:lnTo>
                    <a:pt x="1166" y="360"/>
                  </a:lnTo>
                  <a:lnTo>
                    <a:pt x="1172" y="362"/>
                  </a:lnTo>
                  <a:lnTo>
                    <a:pt x="1178" y="360"/>
                  </a:lnTo>
                  <a:lnTo>
                    <a:pt x="1184" y="358"/>
                  </a:lnTo>
                  <a:lnTo>
                    <a:pt x="1188" y="354"/>
                  </a:lnTo>
                  <a:lnTo>
                    <a:pt x="1188" y="354"/>
                  </a:lnTo>
                  <a:lnTo>
                    <a:pt x="1202" y="336"/>
                  </a:lnTo>
                  <a:lnTo>
                    <a:pt x="1216" y="320"/>
                  </a:lnTo>
                  <a:lnTo>
                    <a:pt x="1222" y="310"/>
                  </a:lnTo>
                  <a:lnTo>
                    <a:pt x="1226" y="300"/>
                  </a:lnTo>
                  <a:lnTo>
                    <a:pt x="1230" y="290"/>
                  </a:lnTo>
                  <a:lnTo>
                    <a:pt x="1230" y="278"/>
                  </a:lnTo>
                  <a:lnTo>
                    <a:pt x="1230" y="278"/>
                  </a:lnTo>
                  <a:lnTo>
                    <a:pt x="1232" y="274"/>
                  </a:lnTo>
                  <a:lnTo>
                    <a:pt x="1232" y="272"/>
                  </a:lnTo>
                  <a:lnTo>
                    <a:pt x="1232" y="272"/>
                  </a:lnTo>
                  <a:lnTo>
                    <a:pt x="1236" y="268"/>
                  </a:lnTo>
                  <a:lnTo>
                    <a:pt x="1236" y="264"/>
                  </a:lnTo>
                  <a:lnTo>
                    <a:pt x="1236" y="254"/>
                  </a:lnTo>
                  <a:lnTo>
                    <a:pt x="1236" y="254"/>
                  </a:lnTo>
                  <a:lnTo>
                    <a:pt x="1232" y="250"/>
                  </a:lnTo>
                  <a:lnTo>
                    <a:pt x="1228" y="246"/>
                  </a:lnTo>
                  <a:lnTo>
                    <a:pt x="1220" y="246"/>
                  </a:lnTo>
                  <a:lnTo>
                    <a:pt x="1216" y="248"/>
                  </a:lnTo>
                  <a:lnTo>
                    <a:pt x="1216" y="248"/>
                  </a:lnTo>
                  <a:lnTo>
                    <a:pt x="1210" y="250"/>
                  </a:lnTo>
                  <a:lnTo>
                    <a:pt x="1206" y="250"/>
                  </a:lnTo>
                  <a:lnTo>
                    <a:pt x="1204" y="248"/>
                  </a:lnTo>
                  <a:lnTo>
                    <a:pt x="1202" y="248"/>
                  </a:lnTo>
                  <a:lnTo>
                    <a:pt x="1202" y="248"/>
                  </a:lnTo>
                  <a:lnTo>
                    <a:pt x="1200" y="242"/>
                  </a:lnTo>
                  <a:lnTo>
                    <a:pt x="1196" y="240"/>
                  </a:lnTo>
                  <a:lnTo>
                    <a:pt x="1186" y="236"/>
                  </a:lnTo>
                  <a:lnTo>
                    <a:pt x="1186" y="236"/>
                  </a:lnTo>
                  <a:lnTo>
                    <a:pt x="1202" y="228"/>
                  </a:lnTo>
                  <a:lnTo>
                    <a:pt x="1214" y="218"/>
                  </a:lnTo>
                  <a:lnTo>
                    <a:pt x="1238" y="196"/>
                  </a:lnTo>
                  <a:lnTo>
                    <a:pt x="1238" y="196"/>
                  </a:lnTo>
                  <a:lnTo>
                    <a:pt x="1248" y="190"/>
                  </a:lnTo>
                  <a:lnTo>
                    <a:pt x="1260" y="190"/>
                  </a:lnTo>
                  <a:lnTo>
                    <a:pt x="1260" y="190"/>
                  </a:lnTo>
                  <a:lnTo>
                    <a:pt x="1280" y="190"/>
                  </a:lnTo>
                  <a:lnTo>
                    <a:pt x="1290" y="190"/>
                  </a:lnTo>
                  <a:lnTo>
                    <a:pt x="1300" y="186"/>
                  </a:lnTo>
                  <a:lnTo>
                    <a:pt x="1300" y="186"/>
                  </a:lnTo>
                  <a:lnTo>
                    <a:pt x="1304" y="184"/>
                  </a:lnTo>
                  <a:lnTo>
                    <a:pt x="1308" y="186"/>
                  </a:lnTo>
                  <a:lnTo>
                    <a:pt x="1316" y="188"/>
                  </a:lnTo>
                  <a:lnTo>
                    <a:pt x="1316" y="188"/>
                  </a:lnTo>
                  <a:lnTo>
                    <a:pt x="1322" y="192"/>
                  </a:lnTo>
                  <a:lnTo>
                    <a:pt x="1328" y="192"/>
                  </a:lnTo>
                  <a:lnTo>
                    <a:pt x="1328" y="192"/>
                  </a:lnTo>
                  <a:lnTo>
                    <a:pt x="1342" y="192"/>
                  </a:lnTo>
                  <a:lnTo>
                    <a:pt x="1342" y="192"/>
                  </a:lnTo>
                  <a:lnTo>
                    <a:pt x="1340" y="188"/>
                  </a:lnTo>
                  <a:lnTo>
                    <a:pt x="1338" y="186"/>
                  </a:lnTo>
                  <a:lnTo>
                    <a:pt x="1338" y="186"/>
                  </a:lnTo>
                  <a:lnTo>
                    <a:pt x="1338" y="184"/>
                  </a:lnTo>
                  <a:lnTo>
                    <a:pt x="1338" y="184"/>
                  </a:lnTo>
                  <a:lnTo>
                    <a:pt x="1340" y="182"/>
                  </a:lnTo>
                  <a:lnTo>
                    <a:pt x="1340" y="182"/>
                  </a:lnTo>
                  <a:lnTo>
                    <a:pt x="1348" y="174"/>
                  </a:lnTo>
                  <a:lnTo>
                    <a:pt x="1358" y="168"/>
                  </a:lnTo>
                  <a:lnTo>
                    <a:pt x="1368" y="164"/>
                  </a:lnTo>
                  <a:lnTo>
                    <a:pt x="1374" y="164"/>
                  </a:lnTo>
                  <a:lnTo>
                    <a:pt x="1380" y="164"/>
                  </a:lnTo>
                  <a:lnTo>
                    <a:pt x="1380" y="164"/>
                  </a:lnTo>
                  <a:lnTo>
                    <a:pt x="1382" y="164"/>
                  </a:lnTo>
                  <a:lnTo>
                    <a:pt x="1384" y="166"/>
                  </a:lnTo>
                  <a:lnTo>
                    <a:pt x="1384" y="166"/>
                  </a:lnTo>
                  <a:lnTo>
                    <a:pt x="1386" y="170"/>
                  </a:lnTo>
                  <a:lnTo>
                    <a:pt x="1388" y="172"/>
                  </a:lnTo>
                  <a:lnTo>
                    <a:pt x="1396" y="170"/>
                  </a:lnTo>
                  <a:lnTo>
                    <a:pt x="1396" y="170"/>
                  </a:lnTo>
                  <a:lnTo>
                    <a:pt x="1402" y="164"/>
                  </a:lnTo>
                  <a:lnTo>
                    <a:pt x="1406" y="160"/>
                  </a:lnTo>
                  <a:lnTo>
                    <a:pt x="1412" y="156"/>
                  </a:lnTo>
                  <a:lnTo>
                    <a:pt x="1416" y="154"/>
                  </a:lnTo>
                  <a:lnTo>
                    <a:pt x="1420" y="154"/>
                  </a:lnTo>
                  <a:lnTo>
                    <a:pt x="1420" y="154"/>
                  </a:lnTo>
                  <a:lnTo>
                    <a:pt x="1416" y="164"/>
                  </a:lnTo>
                  <a:lnTo>
                    <a:pt x="1410" y="172"/>
                  </a:lnTo>
                  <a:lnTo>
                    <a:pt x="1402" y="178"/>
                  </a:lnTo>
                  <a:lnTo>
                    <a:pt x="1394" y="182"/>
                  </a:lnTo>
                  <a:lnTo>
                    <a:pt x="1394" y="182"/>
                  </a:lnTo>
                  <a:lnTo>
                    <a:pt x="1382" y="194"/>
                  </a:lnTo>
                  <a:lnTo>
                    <a:pt x="1368" y="204"/>
                  </a:lnTo>
                  <a:lnTo>
                    <a:pt x="1368" y="204"/>
                  </a:lnTo>
                  <a:lnTo>
                    <a:pt x="1358" y="212"/>
                  </a:lnTo>
                  <a:lnTo>
                    <a:pt x="1350" y="222"/>
                  </a:lnTo>
                  <a:lnTo>
                    <a:pt x="1348" y="230"/>
                  </a:lnTo>
                  <a:lnTo>
                    <a:pt x="1350" y="242"/>
                  </a:lnTo>
                  <a:lnTo>
                    <a:pt x="1350" y="242"/>
                  </a:lnTo>
                  <a:lnTo>
                    <a:pt x="1356" y="270"/>
                  </a:lnTo>
                  <a:lnTo>
                    <a:pt x="1356" y="270"/>
                  </a:lnTo>
                  <a:lnTo>
                    <a:pt x="1358" y="274"/>
                  </a:lnTo>
                  <a:lnTo>
                    <a:pt x="1360" y="272"/>
                  </a:lnTo>
                  <a:lnTo>
                    <a:pt x="1360" y="272"/>
                  </a:lnTo>
                  <a:lnTo>
                    <a:pt x="1366" y="270"/>
                  </a:lnTo>
                  <a:lnTo>
                    <a:pt x="1368" y="266"/>
                  </a:lnTo>
                  <a:lnTo>
                    <a:pt x="1370" y="262"/>
                  </a:lnTo>
                  <a:lnTo>
                    <a:pt x="1370" y="256"/>
                  </a:lnTo>
                  <a:lnTo>
                    <a:pt x="1370" y="256"/>
                  </a:lnTo>
                  <a:lnTo>
                    <a:pt x="1376" y="254"/>
                  </a:lnTo>
                  <a:lnTo>
                    <a:pt x="1378" y="254"/>
                  </a:lnTo>
                  <a:lnTo>
                    <a:pt x="1380" y="250"/>
                  </a:lnTo>
                  <a:lnTo>
                    <a:pt x="1380" y="250"/>
                  </a:lnTo>
                  <a:lnTo>
                    <a:pt x="1380" y="248"/>
                  </a:lnTo>
                  <a:lnTo>
                    <a:pt x="1380" y="246"/>
                  </a:lnTo>
                  <a:lnTo>
                    <a:pt x="1382" y="244"/>
                  </a:lnTo>
                  <a:lnTo>
                    <a:pt x="1382" y="244"/>
                  </a:lnTo>
                  <a:lnTo>
                    <a:pt x="1394" y="238"/>
                  </a:lnTo>
                  <a:lnTo>
                    <a:pt x="1396" y="234"/>
                  </a:lnTo>
                  <a:lnTo>
                    <a:pt x="1398" y="232"/>
                  </a:lnTo>
                  <a:lnTo>
                    <a:pt x="1396" y="226"/>
                  </a:lnTo>
                  <a:lnTo>
                    <a:pt x="1396" y="226"/>
                  </a:lnTo>
                  <a:lnTo>
                    <a:pt x="1398" y="224"/>
                  </a:lnTo>
                  <a:lnTo>
                    <a:pt x="1402" y="222"/>
                  </a:lnTo>
                  <a:lnTo>
                    <a:pt x="1402" y="222"/>
                  </a:lnTo>
                  <a:lnTo>
                    <a:pt x="1406" y="222"/>
                  </a:lnTo>
                  <a:lnTo>
                    <a:pt x="1408" y="222"/>
                  </a:lnTo>
                  <a:lnTo>
                    <a:pt x="1404" y="216"/>
                  </a:lnTo>
                  <a:lnTo>
                    <a:pt x="1404" y="216"/>
                  </a:lnTo>
                  <a:lnTo>
                    <a:pt x="1404" y="212"/>
                  </a:lnTo>
                  <a:lnTo>
                    <a:pt x="1404" y="208"/>
                  </a:lnTo>
                  <a:lnTo>
                    <a:pt x="1404" y="208"/>
                  </a:lnTo>
                  <a:lnTo>
                    <a:pt x="1406" y="208"/>
                  </a:lnTo>
                  <a:lnTo>
                    <a:pt x="1406" y="206"/>
                  </a:lnTo>
                  <a:lnTo>
                    <a:pt x="1404" y="206"/>
                  </a:lnTo>
                  <a:lnTo>
                    <a:pt x="1404" y="206"/>
                  </a:lnTo>
                  <a:lnTo>
                    <a:pt x="1400" y="206"/>
                  </a:lnTo>
                  <a:lnTo>
                    <a:pt x="1398" y="204"/>
                  </a:lnTo>
                  <a:lnTo>
                    <a:pt x="1398" y="200"/>
                  </a:lnTo>
                  <a:lnTo>
                    <a:pt x="1398" y="200"/>
                  </a:lnTo>
                  <a:lnTo>
                    <a:pt x="1410" y="188"/>
                  </a:lnTo>
                  <a:lnTo>
                    <a:pt x="1416" y="182"/>
                  </a:lnTo>
                  <a:lnTo>
                    <a:pt x="1424" y="180"/>
                  </a:lnTo>
                  <a:lnTo>
                    <a:pt x="1424" y="180"/>
                  </a:lnTo>
                  <a:lnTo>
                    <a:pt x="1430" y="182"/>
                  </a:lnTo>
                  <a:lnTo>
                    <a:pt x="1434" y="182"/>
                  </a:lnTo>
                  <a:lnTo>
                    <a:pt x="1436" y="180"/>
                  </a:lnTo>
                  <a:lnTo>
                    <a:pt x="1436" y="180"/>
                  </a:lnTo>
                  <a:lnTo>
                    <a:pt x="1446" y="176"/>
                  </a:lnTo>
                  <a:lnTo>
                    <a:pt x="1450" y="176"/>
                  </a:lnTo>
                  <a:lnTo>
                    <a:pt x="1454" y="178"/>
                  </a:lnTo>
                  <a:lnTo>
                    <a:pt x="1454" y="178"/>
                  </a:lnTo>
                  <a:lnTo>
                    <a:pt x="1460" y="180"/>
                  </a:lnTo>
                  <a:lnTo>
                    <a:pt x="1464" y="180"/>
                  </a:lnTo>
                  <a:lnTo>
                    <a:pt x="1474" y="174"/>
                  </a:lnTo>
                  <a:lnTo>
                    <a:pt x="1474" y="174"/>
                  </a:lnTo>
                  <a:lnTo>
                    <a:pt x="1484" y="168"/>
                  </a:lnTo>
                  <a:lnTo>
                    <a:pt x="1496" y="162"/>
                  </a:lnTo>
                  <a:lnTo>
                    <a:pt x="1496" y="162"/>
                  </a:lnTo>
                  <a:lnTo>
                    <a:pt x="1504" y="160"/>
                  </a:lnTo>
                  <a:lnTo>
                    <a:pt x="1512" y="156"/>
                  </a:lnTo>
                  <a:lnTo>
                    <a:pt x="1520" y="156"/>
                  </a:lnTo>
                  <a:lnTo>
                    <a:pt x="1528" y="156"/>
                  </a:lnTo>
                  <a:lnTo>
                    <a:pt x="1528" y="156"/>
                  </a:lnTo>
                  <a:lnTo>
                    <a:pt x="1532" y="156"/>
                  </a:lnTo>
                  <a:lnTo>
                    <a:pt x="1534" y="154"/>
                  </a:lnTo>
                  <a:lnTo>
                    <a:pt x="1534" y="152"/>
                  </a:lnTo>
                  <a:lnTo>
                    <a:pt x="1532" y="150"/>
                  </a:lnTo>
                  <a:lnTo>
                    <a:pt x="1532" y="150"/>
                  </a:lnTo>
                  <a:lnTo>
                    <a:pt x="1526" y="142"/>
                  </a:lnTo>
                  <a:lnTo>
                    <a:pt x="1522" y="138"/>
                  </a:lnTo>
                  <a:lnTo>
                    <a:pt x="1518" y="134"/>
                  </a:lnTo>
                  <a:lnTo>
                    <a:pt x="1518" y="134"/>
                  </a:lnTo>
                  <a:lnTo>
                    <a:pt x="1524" y="134"/>
                  </a:lnTo>
                  <a:lnTo>
                    <a:pt x="1524" y="134"/>
                  </a:lnTo>
                  <a:lnTo>
                    <a:pt x="1536" y="132"/>
                  </a:lnTo>
                  <a:lnTo>
                    <a:pt x="1540" y="128"/>
                  </a:lnTo>
                  <a:lnTo>
                    <a:pt x="1540" y="126"/>
                  </a:lnTo>
                  <a:lnTo>
                    <a:pt x="1540" y="122"/>
                  </a:lnTo>
                  <a:lnTo>
                    <a:pt x="1540" y="122"/>
                  </a:lnTo>
                  <a:lnTo>
                    <a:pt x="1542" y="118"/>
                  </a:lnTo>
                  <a:lnTo>
                    <a:pt x="1544" y="118"/>
                  </a:lnTo>
                  <a:lnTo>
                    <a:pt x="1544" y="118"/>
                  </a:lnTo>
                  <a:lnTo>
                    <a:pt x="1548" y="118"/>
                  </a:lnTo>
                  <a:lnTo>
                    <a:pt x="1548" y="118"/>
                  </a:lnTo>
                  <a:lnTo>
                    <a:pt x="1548" y="120"/>
                  </a:lnTo>
                  <a:lnTo>
                    <a:pt x="1548" y="120"/>
                  </a:lnTo>
                  <a:lnTo>
                    <a:pt x="1550" y="124"/>
                  </a:lnTo>
                  <a:lnTo>
                    <a:pt x="1552" y="124"/>
                  </a:lnTo>
                  <a:lnTo>
                    <a:pt x="1552" y="124"/>
                  </a:lnTo>
                  <a:lnTo>
                    <a:pt x="1562" y="124"/>
                  </a:lnTo>
                  <a:lnTo>
                    <a:pt x="1570" y="128"/>
                  </a:lnTo>
                  <a:lnTo>
                    <a:pt x="1578" y="132"/>
                  </a:lnTo>
                  <a:lnTo>
                    <a:pt x="1586" y="136"/>
                  </a:lnTo>
                  <a:lnTo>
                    <a:pt x="1586" y="136"/>
                  </a:lnTo>
                  <a:lnTo>
                    <a:pt x="1590" y="138"/>
                  </a:lnTo>
                  <a:lnTo>
                    <a:pt x="1592" y="138"/>
                  </a:lnTo>
                  <a:lnTo>
                    <a:pt x="1594" y="134"/>
                  </a:lnTo>
                  <a:lnTo>
                    <a:pt x="1594" y="134"/>
                  </a:lnTo>
                  <a:lnTo>
                    <a:pt x="1596" y="130"/>
                  </a:lnTo>
                  <a:lnTo>
                    <a:pt x="1598" y="126"/>
                  </a:lnTo>
                  <a:lnTo>
                    <a:pt x="1602" y="124"/>
                  </a:lnTo>
                  <a:lnTo>
                    <a:pt x="1608" y="124"/>
                  </a:lnTo>
                  <a:lnTo>
                    <a:pt x="1608" y="124"/>
                  </a:lnTo>
                  <a:lnTo>
                    <a:pt x="1612" y="122"/>
                  </a:lnTo>
                  <a:lnTo>
                    <a:pt x="1612" y="120"/>
                  </a:lnTo>
                  <a:lnTo>
                    <a:pt x="1612" y="118"/>
                  </a:lnTo>
                  <a:lnTo>
                    <a:pt x="1612" y="118"/>
                  </a:lnTo>
                  <a:close/>
                  <a:moveTo>
                    <a:pt x="350" y="152"/>
                  </a:moveTo>
                  <a:lnTo>
                    <a:pt x="350" y="152"/>
                  </a:lnTo>
                  <a:lnTo>
                    <a:pt x="352" y="152"/>
                  </a:lnTo>
                  <a:lnTo>
                    <a:pt x="352" y="152"/>
                  </a:lnTo>
                  <a:lnTo>
                    <a:pt x="354" y="154"/>
                  </a:lnTo>
                  <a:lnTo>
                    <a:pt x="354" y="156"/>
                  </a:lnTo>
                  <a:lnTo>
                    <a:pt x="352" y="160"/>
                  </a:lnTo>
                  <a:lnTo>
                    <a:pt x="352" y="160"/>
                  </a:lnTo>
                  <a:lnTo>
                    <a:pt x="350" y="156"/>
                  </a:lnTo>
                  <a:lnTo>
                    <a:pt x="348" y="154"/>
                  </a:lnTo>
                  <a:lnTo>
                    <a:pt x="350" y="152"/>
                  </a:lnTo>
                  <a:lnTo>
                    <a:pt x="350" y="152"/>
                  </a:lnTo>
                  <a:close/>
                  <a:moveTo>
                    <a:pt x="348" y="168"/>
                  </a:moveTo>
                  <a:lnTo>
                    <a:pt x="348" y="168"/>
                  </a:lnTo>
                  <a:lnTo>
                    <a:pt x="348" y="168"/>
                  </a:lnTo>
                  <a:lnTo>
                    <a:pt x="348" y="166"/>
                  </a:lnTo>
                  <a:lnTo>
                    <a:pt x="352" y="166"/>
                  </a:lnTo>
                  <a:lnTo>
                    <a:pt x="356" y="164"/>
                  </a:lnTo>
                  <a:lnTo>
                    <a:pt x="352" y="160"/>
                  </a:lnTo>
                  <a:lnTo>
                    <a:pt x="352" y="160"/>
                  </a:lnTo>
                  <a:lnTo>
                    <a:pt x="360" y="158"/>
                  </a:lnTo>
                  <a:lnTo>
                    <a:pt x="364" y="158"/>
                  </a:lnTo>
                  <a:lnTo>
                    <a:pt x="368" y="156"/>
                  </a:lnTo>
                  <a:lnTo>
                    <a:pt x="368" y="156"/>
                  </a:lnTo>
                  <a:lnTo>
                    <a:pt x="364" y="164"/>
                  </a:lnTo>
                  <a:lnTo>
                    <a:pt x="360" y="170"/>
                  </a:lnTo>
                  <a:lnTo>
                    <a:pt x="354" y="170"/>
                  </a:lnTo>
                  <a:lnTo>
                    <a:pt x="348" y="168"/>
                  </a:lnTo>
                  <a:lnTo>
                    <a:pt x="348" y="168"/>
                  </a:lnTo>
                  <a:close/>
                  <a:moveTo>
                    <a:pt x="380" y="184"/>
                  </a:moveTo>
                  <a:lnTo>
                    <a:pt x="380" y="184"/>
                  </a:lnTo>
                  <a:lnTo>
                    <a:pt x="376" y="182"/>
                  </a:lnTo>
                  <a:lnTo>
                    <a:pt x="372" y="178"/>
                  </a:lnTo>
                  <a:lnTo>
                    <a:pt x="368" y="170"/>
                  </a:lnTo>
                  <a:lnTo>
                    <a:pt x="368" y="170"/>
                  </a:lnTo>
                  <a:lnTo>
                    <a:pt x="372" y="166"/>
                  </a:lnTo>
                  <a:lnTo>
                    <a:pt x="374" y="166"/>
                  </a:lnTo>
                  <a:lnTo>
                    <a:pt x="376" y="166"/>
                  </a:lnTo>
                  <a:lnTo>
                    <a:pt x="376" y="166"/>
                  </a:lnTo>
                  <a:lnTo>
                    <a:pt x="384" y="168"/>
                  </a:lnTo>
                  <a:lnTo>
                    <a:pt x="388" y="170"/>
                  </a:lnTo>
                  <a:lnTo>
                    <a:pt x="390" y="174"/>
                  </a:lnTo>
                  <a:lnTo>
                    <a:pt x="390" y="174"/>
                  </a:lnTo>
                  <a:lnTo>
                    <a:pt x="388" y="180"/>
                  </a:lnTo>
                  <a:lnTo>
                    <a:pt x="386" y="182"/>
                  </a:lnTo>
                  <a:lnTo>
                    <a:pt x="380" y="184"/>
                  </a:lnTo>
                  <a:lnTo>
                    <a:pt x="380" y="184"/>
                  </a:lnTo>
                  <a:close/>
                  <a:moveTo>
                    <a:pt x="410" y="174"/>
                  </a:moveTo>
                  <a:lnTo>
                    <a:pt x="410" y="174"/>
                  </a:lnTo>
                  <a:lnTo>
                    <a:pt x="406" y="172"/>
                  </a:lnTo>
                  <a:lnTo>
                    <a:pt x="406" y="170"/>
                  </a:lnTo>
                  <a:lnTo>
                    <a:pt x="406" y="168"/>
                  </a:lnTo>
                  <a:lnTo>
                    <a:pt x="406" y="168"/>
                  </a:lnTo>
                  <a:lnTo>
                    <a:pt x="404" y="166"/>
                  </a:lnTo>
                  <a:lnTo>
                    <a:pt x="402" y="164"/>
                  </a:lnTo>
                  <a:lnTo>
                    <a:pt x="402" y="160"/>
                  </a:lnTo>
                  <a:lnTo>
                    <a:pt x="404" y="156"/>
                  </a:lnTo>
                  <a:lnTo>
                    <a:pt x="404" y="156"/>
                  </a:lnTo>
                  <a:lnTo>
                    <a:pt x="404" y="154"/>
                  </a:lnTo>
                  <a:lnTo>
                    <a:pt x="404" y="154"/>
                  </a:lnTo>
                  <a:lnTo>
                    <a:pt x="406" y="154"/>
                  </a:lnTo>
                  <a:lnTo>
                    <a:pt x="406" y="154"/>
                  </a:lnTo>
                  <a:lnTo>
                    <a:pt x="412" y="156"/>
                  </a:lnTo>
                  <a:lnTo>
                    <a:pt x="414" y="162"/>
                  </a:lnTo>
                  <a:lnTo>
                    <a:pt x="414" y="162"/>
                  </a:lnTo>
                  <a:lnTo>
                    <a:pt x="418" y="170"/>
                  </a:lnTo>
                  <a:lnTo>
                    <a:pt x="416" y="172"/>
                  </a:lnTo>
                  <a:lnTo>
                    <a:pt x="410" y="174"/>
                  </a:lnTo>
                  <a:lnTo>
                    <a:pt x="410" y="174"/>
                  </a:lnTo>
                  <a:close/>
                  <a:moveTo>
                    <a:pt x="432" y="202"/>
                  </a:moveTo>
                  <a:lnTo>
                    <a:pt x="432" y="202"/>
                  </a:lnTo>
                  <a:lnTo>
                    <a:pt x="428" y="200"/>
                  </a:lnTo>
                  <a:lnTo>
                    <a:pt x="428" y="198"/>
                  </a:lnTo>
                  <a:lnTo>
                    <a:pt x="426" y="196"/>
                  </a:lnTo>
                  <a:lnTo>
                    <a:pt x="426" y="196"/>
                  </a:lnTo>
                  <a:lnTo>
                    <a:pt x="428" y="192"/>
                  </a:lnTo>
                  <a:lnTo>
                    <a:pt x="428" y="192"/>
                  </a:lnTo>
                  <a:lnTo>
                    <a:pt x="430" y="192"/>
                  </a:lnTo>
                  <a:lnTo>
                    <a:pt x="430" y="192"/>
                  </a:lnTo>
                  <a:lnTo>
                    <a:pt x="434" y="194"/>
                  </a:lnTo>
                  <a:lnTo>
                    <a:pt x="436" y="198"/>
                  </a:lnTo>
                  <a:lnTo>
                    <a:pt x="436" y="198"/>
                  </a:lnTo>
                  <a:lnTo>
                    <a:pt x="436" y="202"/>
                  </a:lnTo>
                  <a:lnTo>
                    <a:pt x="432" y="202"/>
                  </a:lnTo>
                  <a:lnTo>
                    <a:pt x="432" y="202"/>
                  </a:lnTo>
                  <a:close/>
                  <a:moveTo>
                    <a:pt x="470" y="218"/>
                  </a:moveTo>
                  <a:lnTo>
                    <a:pt x="470" y="218"/>
                  </a:lnTo>
                  <a:lnTo>
                    <a:pt x="468" y="212"/>
                  </a:lnTo>
                  <a:lnTo>
                    <a:pt x="470" y="210"/>
                  </a:lnTo>
                  <a:lnTo>
                    <a:pt x="472" y="208"/>
                  </a:lnTo>
                  <a:lnTo>
                    <a:pt x="472" y="208"/>
                  </a:lnTo>
                  <a:lnTo>
                    <a:pt x="474" y="214"/>
                  </a:lnTo>
                  <a:lnTo>
                    <a:pt x="472" y="216"/>
                  </a:lnTo>
                  <a:lnTo>
                    <a:pt x="470" y="218"/>
                  </a:lnTo>
                  <a:lnTo>
                    <a:pt x="470" y="218"/>
                  </a:lnTo>
                  <a:close/>
                  <a:moveTo>
                    <a:pt x="518" y="232"/>
                  </a:moveTo>
                  <a:lnTo>
                    <a:pt x="518" y="232"/>
                  </a:lnTo>
                  <a:lnTo>
                    <a:pt x="522" y="232"/>
                  </a:lnTo>
                  <a:lnTo>
                    <a:pt x="522" y="234"/>
                  </a:lnTo>
                  <a:lnTo>
                    <a:pt x="522" y="234"/>
                  </a:lnTo>
                  <a:lnTo>
                    <a:pt x="516" y="238"/>
                  </a:lnTo>
                  <a:lnTo>
                    <a:pt x="516" y="238"/>
                  </a:lnTo>
                  <a:lnTo>
                    <a:pt x="512" y="238"/>
                  </a:lnTo>
                  <a:lnTo>
                    <a:pt x="512" y="238"/>
                  </a:lnTo>
                  <a:lnTo>
                    <a:pt x="518" y="232"/>
                  </a:lnTo>
                  <a:lnTo>
                    <a:pt x="518" y="232"/>
                  </a:lnTo>
                  <a:close/>
                  <a:moveTo>
                    <a:pt x="552" y="384"/>
                  </a:moveTo>
                  <a:lnTo>
                    <a:pt x="552" y="384"/>
                  </a:lnTo>
                  <a:lnTo>
                    <a:pt x="548" y="384"/>
                  </a:lnTo>
                  <a:lnTo>
                    <a:pt x="546" y="386"/>
                  </a:lnTo>
                  <a:lnTo>
                    <a:pt x="546" y="386"/>
                  </a:lnTo>
                  <a:lnTo>
                    <a:pt x="546" y="388"/>
                  </a:lnTo>
                  <a:lnTo>
                    <a:pt x="548" y="392"/>
                  </a:lnTo>
                  <a:lnTo>
                    <a:pt x="548" y="392"/>
                  </a:lnTo>
                  <a:lnTo>
                    <a:pt x="554" y="398"/>
                  </a:lnTo>
                  <a:lnTo>
                    <a:pt x="554" y="406"/>
                  </a:lnTo>
                  <a:lnTo>
                    <a:pt x="554" y="420"/>
                  </a:lnTo>
                  <a:lnTo>
                    <a:pt x="554" y="420"/>
                  </a:lnTo>
                  <a:lnTo>
                    <a:pt x="552" y="424"/>
                  </a:lnTo>
                  <a:lnTo>
                    <a:pt x="546" y="426"/>
                  </a:lnTo>
                  <a:lnTo>
                    <a:pt x="538" y="426"/>
                  </a:lnTo>
                  <a:lnTo>
                    <a:pt x="532" y="424"/>
                  </a:lnTo>
                  <a:lnTo>
                    <a:pt x="532" y="424"/>
                  </a:lnTo>
                  <a:lnTo>
                    <a:pt x="520" y="418"/>
                  </a:lnTo>
                  <a:lnTo>
                    <a:pt x="518" y="416"/>
                  </a:lnTo>
                  <a:lnTo>
                    <a:pt x="516" y="412"/>
                  </a:lnTo>
                  <a:lnTo>
                    <a:pt x="514" y="408"/>
                  </a:lnTo>
                  <a:lnTo>
                    <a:pt x="516" y="404"/>
                  </a:lnTo>
                  <a:lnTo>
                    <a:pt x="520" y="390"/>
                  </a:lnTo>
                  <a:lnTo>
                    <a:pt x="520" y="390"/>
                  </a:lnTo>
                  <a:lnTo>
                    <a:pt x="520" y="386"/>
                  </a:lnTo>
                  <a:lnTo>
                    <a:pt x="518" y="382"/>
                  </a:lnTo>
                  <a:lnTo>
                    <a:pt x="518" y="382"/>
                  </a:lnTo>
                  <a:lnTo>
                    <a:pt x="508" y="364"/>
                  </a:lnTo>
                  <a:lnTo>
                    <a:pt x="500" y="346"/>
                  </a:lnTo>
                  <a:lnTo>
                    <a:pt x="500" y="346"/>
                  </a:lnTo>
                  <a:lnTo>
                    <a:pt x="500" y="342"/>
                  </a:lnTo>
                  <a:lnTo>
                    <a:pt x="500" y="338"/>
                  </a:lnTo>
                  <a:lnTo>
                    <a:pt x="504" y="334"/>
                  </a:lnTo>
                  <a:lnTo>
                    <a:pt x="504" y="334"/>
                  </a:lnTo>
                  <a:lnTo>
                    <a:pt x="512" y="328"/>
                  </a:lnTo>
                  <a:lnTo>
                    <a:pt x="522" y="322"/>
                  </a:lnTo>
                  <a:lnTo>
                    <a:pt x="530" y="318"/>
                  </a:lnTo>
                  <a:lnTo>
                    <a:pt x="536" y="318"/>
                  </a:lnTo>
                  <a:lnTo>
                    <a:pt x="542" y="318"/>
                  </a:lnTo>
                  <a:lnTo>
                    <a:pt x="542" y="318"/>
                  </a:lnTo>
                  <a:lnTo>
                    <a:pt x="546" y="320"/>
                  </a:lnTo>
                  <a:lnTo>
                    <a:pt x="548" y="322"/>
                  </a:lnTo>
                  <a:lnTo>
                    <a:pt x="548" y="324"/>
                  </a:lnTo>
                  <a:lnTo>
                    <a:pt x="548" y="324"/>
                  </a:lnTo>
                  <a:lnTo>
                    <a:pt x="548" y="332"/>
                  </a:lnTo>
                  <a:lnTo>
                    <a:pt x="546" y="334"/>
                  </a:lnTo>
                  <a:lnTo>
                    <a:pt x="544" y="334"/>
                  </a:lnTo>
                  <a:lnTo>
                    <a:pt x="544" y="334"/>
                  </a:lnTo>
                  <a:lnTo>
                    <a:pt x="538" y="336"/>
                  </a:lnTo>
                  <a:lnTo>
                    <a:pt x="534" y="338"/>
                  </a:lnTo>
                  <a:lnTo>
                    <a:pt x="532" y="342"/>
                  </a:lnTo>
                  <a:lnTo>
                    <a:pt x="528" y="346"/>
                  </a:lnTo>
                  <a:lnTo>
                    <a:pt x="528" y="346"/>
                  </a:lnTo>
                  <a:lnTo>
                    <a:pt x="534" y="354"/>
                  </a:lnTo>
                  <a:lnTo>
                    <a:pt x="536" y="356"/>
                  </a:lnTo>
                  <a:lnTo>
                    <a:pt x="540" y="360"/>
                  </a:lnTo>
                  <a:lnTo>
                    <a:pt x="540" y="360"/>
                  </a:lnTo>
                  <a:lnTo>
                    <a:pt x="542" y="362"/>
                  </a:lnTo>
                  <a:lnTo>
                    <a:pt x="544" y="366"/>
                  </a:lnTo>
                  <a:lnTo>
                    <a:pt x="544" y="370"/>
                  </a:lnTo>
                  <a:lnTo>
                    <a:pt x="542" y="376"/>
                  </a:lnTo>
                  <a:lnTo>
                    <a:pt x="542" y="376"/>
                  </a:lnTo>
                  <a:lnTo>
                    <a:pt x="550" y="370"/>
                  </a:lnTo>
                  <a:lnTo>
                    <a:pt x="552" y="370"/>
                  </a:lnTo>
                  <a:lnTo>
                    <a:pt x="554" y="370"/>
                  </a:lnTo>
                  <a:lnTo>
                    <a:pt x="558" y="374"/>
                  </a:lnTo>
                  <a:lnTo>
                    <a:pt x="560" y="378"/>
                  </a:lnTo>
                  <a:lnTo>
                    <a:pt x="560" y="378"/>
                  </a:lnTo>
                  <a:lnTo>
                    <a:pt x="560" y="382"/>
                  </a:lnTo>
                  <a:lnTo>
                    <a:pt x="558" y="384"/>
                  </a:lnTo>
                  <a:lnTo>
                    <a:pt x="552" y="384"/>
                  </a:lnTo>
                  <a:lnTo>
                    <a:pt x="552" y="384"/>
                  </a:lnTo>
                  <a:close/>
                  <a:moveTo>
                    <a:pt x="604" y="354"/>
                  </a:moveTo>
                  <a:lnTo>
                    <a:pt x="604" y="354"/>
                  </a:lnTo>
                  <a:lnTo>
                    <a:pt x="596" y="354"/>
                  </a:lnTo>
                  <a:lnTo>
                    <a:pt x="592" y="352"/>
                  </a:lnTo>
                  <a:lnTo>
                    <a:pt x="590" y="350"/>
                  </a:lnTo>
                  <a:lnTo>
                    <a:pt x="590" y="350"/>
                  </a:lnTo>
                  <a:lnTo>
                    <a:pt x="588" y="344"/>
                  </a:lnTo>
                  <a:lnTo>
                    <a:pt x="588" y="338"/>
                  </a:lnTo>
                  <a:lnTo>
                    <a:pt x="590" y="334"/>
                  </a:lnTo>
                  <a:lnTo>
                    <a:pt x="592" y="330"/>
                  </a:lnTo>
                  <a:lnTo>
                    <a:pt x="592" y="330"/>
                  </a:lnTo>
                  <a:lnTo>
                    <a:pt x="602" y="322"/>
                  </a:lnTo>
                  <a:lnTo>
                    <a:pt x="608" y="320"/>
                  </a:lnTo>
                  <a:lnTo>
                    <a:pt x="614" y="322"/>
                  </a:lnTo>
                  <a:lnTo>
                    <a:pt x="614" y="322"/>
                  </a:lnTo>
                  <a:lnTo>
                    <a:pt x="612" y="326"/>
                  </a:lnTo>
                  <a:lnTo>
                    <a:pt x="610" y="330"/>
                  </a:lnTo>
                  <a:lnTo>
                    <a:pt x="612" y="334"/>
                  </a:lnTo>
                  <a:lnTo>
                    <a:pt x="616" y="338"/>
                  </a:lnTo>
                  <a:lnTo>
                    <a:pt x="616" y="338"/>
                  </a:lnTo>
                  <a:lnTo>
                    <a:pt x="612" y="342"/>
                  </a:lnTo>
                  <a:lnTo>
                    <a:pt x="610" y="348"/>
                  </a:lnTo>
                  <a:lnTo>
                    <a:pt x="608" y="352"/>
                  </a:lnTo>
                  <a:lnTo>
                    <a:pt x="604" y="354"/>
                  </a:lnTo>
                  <a:lnTo>
                    <a:pt x="604" y="354"/>
                  </a:lnTo>
                  <a:close/>
                  <a:moveTo>
                    <a:pt x="784" y="76"/>
                  </a:moveTo>
                  <a:lnTo>
                    <a:pt x="784" y="76"/>
                  </a:lnTo>
                  <a:lnTo>
                    <a:pt x="778" y="78"/>
                  </a:lnTo>
                  <a:lnTo>
                    <a:pt x="778" y="74"/>
                  </a:lnTo>
                  <a:lnTo>
                    <a:pt x="778" y="74"/>
                  </a:lnTo>
                  <a:lnTo>
                    <a:pt x="784" y="68"/>
                  </a:lnTo>
                  <a:lnTo>
                    <a:pt x="784" y="68"/>
                  </a:lnTo>
                  <a:lnTo>
                    <a:pt x="786" y="70"/>
                  </a:lnTo>
                  <a:lnTo>
                    <a:pt x="788" y="74"/>
                  </a:lnTo>
                  <a:lnTo>
                    <a:pt x="786" y="76"/>
                  </a:lnTo>
                  <a:lnTo>
                    <a:pt x="784" y="76"/>
                  </a:lnTo>
                  <a:lnTo>
                    <a:pt x="784" y="7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5" name="Freeform 72"/>
            <p:cNvSpPr>
              <a:spLocks/>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6" name="Freeform 73"/>
            <p:cNvSpPr>
              <a:spLocks/>
            </p:cNvSpPr>
            <p:nvPr/>
          </p:nvSpPr>
          <p:spPr bwMode="auto">
            <a:xfrm>
              <a:off x="4886325" y="714375"/>
              <a:ext cx="1588" cy="3175"/>
            </a:xfrm>
            <a:custGeom>
              <a:avLst/>
              <a:gdLst/>
              <a:ahLst/>
              <a:cxnLst>
                <a:cxn ang="0">
                  <a:pos x="0" y="0"/>
                </a:cxn>
                <a:cxn ang="0">
                  <a:pos x="0" y="0"/>
                </a:cxn>
                <a:cxn ang="0">
                  <a:pos x="0" y="2"/>
                </a:cxn>
                <a:cxn ang="0">
                  <a:pos x="0" y="2"/>
                </a:cxn>
                <a:cxn ang="0">
                  <a:pos x="0" y="0"/>
                </a:cxn>
                <a:cxn ang="0">
                  <a:pos x="0" y="0"/>
                </a:cxn>
              </a:cxnLst>
              <a:rect l="0" t="0" r="r" b="b"/>
              <a:pathLst>
                <a:path h="2">
                  <a:moveTo>
                    <a:pt x="0" y="0"/>
                  </a:moveTo>
                  <a:lnTo>
                    <a:pt x="0" y="0"/>
                  </a:lnTo>
                  <a:lnTo>
                    <a:pt x="0" y="2"/>
                  </a:lnTo>
                  <a:lnTo>
                    <a:pt x="0" y="2"/>
                  </a:lnTo>
                  <a:lnTo>
                    <a:pt x="0" y="0"/>
                  </a:lnTo>
                  <a:lnTo>
                    <a:pt x="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7" name="Freeform 74"/>
            <p:cNvSpPr>
              <a:spLocks noEditPoints="1"/>
            </p:cNvSpPr>
            <p:nvPr/>
          </p:nvSpPr>
          <p:spPr bwMode="auto">
            <a:xfrm>
              <a:off x="4391025" y="336550"/>
              <a:ext cx="1644650" cy="2139950"/>
            </a:xfrm>
            <a:custGeom>
              <a:avLst/>
              <a:gdLst/>
              <a:ahLst/>
              <a:cxnLst>
                <a:cxn ang="0">
                  <a:pos x="924" y="772"/>
                </a:cxn>
                <a:cxn ang="0">
                  <a:pos x="872" y="710"/>
                </a:cxn>
                <a:cxn ang="0">
                  <a:pos x="776" y="662"/>
                </a:cxn>
                <a:cxn ang="0">
                  <a:pos x="708" y="686"/>
                </a:cxn>
                <a:cxn ang="0">
                  <a:pos x="618" y="592"/>
                </a:cxn>
                <a:cxn ang="0">
                  <a:pos x="544" y="532"/>
                </a:cxn>
                <a:cxn ang="0">
                  <a:pos x="646" y="462"/>
                </a:cxn>
                <a:cxn ang="0">
                  <a:pos x="712" y="378"/>
                </a:cxn>
                <a:cxn ang="0">
                  <a:pos x="734" y="344"/>
                </a:cxn>
                <a:cxn ang="0">
                  <a:pos x="798" y="318"/>
                </a:cxn>
                <a:cxn ang="0">
                  <a:pos x="806" y="264"/>
                </a:cxn>
                <a:cxn ang="0">
                  <a:pos x="854" y="208"/>
                </a:cxn>
                <a:cxn ang="0">
                  <a:pos x="776" y="164"/>
                </a:cxn>
                <a:cxn ang="0">
                  <a:pos x="698" y="160"/>
                </a:cxn>
                <a:cxn ang="0">
                  <a:pos x="666" y="212"/>
                </a:cxn>
                <a:cxn ang="0">
                  <a:pos x="610" y="104"/>
                </a:cxn>
                <a:cxn ang="0">
                  <a:pos x="672" y="54"/>
                </a:cxn>
                <a:cxn ang="0">
                  <a:pos x="734" y="80"/>
                </a:cxn>
                <a:cxn ang="0">
                  <a:pos x="792" y="126"/>
                </a:cxn>
                <a:cxn ang="0">
                  <a:pos x="782" y="80"/>
                </a:cxn>
                <a:cxn ang="0">
                  <a:pos x="774" y="54"/>
                </a:cxn>
                <a:cxn ang="0">
                  <a:pos x="732" y="28"/>
                </a:cxn>
                <a:cxn ang="0">
                  <a:pos x="640" y="24"/>
                </a:cxn>
                <a:cxn ang="0">
                  <a:pos x="618" y="30"/>
                </a:cxn>
                <a:cxn ang="0">
                  <a:pos x="630" y="70"/>
                </a:cxn>
                <a:cxn ang="0">
                  <a:pos x="570" y="24"/>
                </a:cxn>
                <a:cxn ang="0">
                  <a:pos x="574" y="60"/>
                </a:cxn>
                <a:cxn ang="0">
                  <a:pos x="536" y="52"/>
                </a:cxn>
                <a:cxn ang="0">
                  <a:pos x="468" y="68"/>
                </a:cxn>
                <a:cxn ang="0">
                  <a:pos x="338" y="48"/>
                </a:cxn>
                <a:cxn ang="0">
                  <a:pos x="258" y="48"/>
                </a:cxn>
                <a:cxn ang="0">
                  <a:pos x="12" y="56"/>
                </a:cxn>
                <a:cxn ang="0">
                  <a:pos x="52" y="100"/>
                </a:cxn>
                <a:cxn ang="0">
                  <a:pos x="78" y="160"/>
                </a:cxn>
                <a:cxn ang="0">
                  <a:pos x="128" y="136"/>
                </a:cxn>
                <a:cxn ang="0">
                  <a:pos x="200" y="146"/>
                </a:cxn>
                <a:cxn ang="0">
                  <a:pos x="282" y="194"/>
                </a:cxn>
                <a:cxn ang="0">
                  <a:pos x="338" y="252"/>
                </a:cxn>
                <a:cxn ang="0">
                  <a:pos x="354" y="380"/>
                </a:cxn>
                <a:cxn ang="0">
                  <a:pos x="448" y="528"/>
                </a:cxn>
                <a:cxn ang="0">
                  <a:pos x="442" y="480"/>
                </a:cxn>
                <a:cxn ang="0">
                  <a:pos x="582" y="612"/>
                </a:cxn>
                <a:cxn ang="0">
                  <a:pos x="692" y="678"/>
                </a:cxn>
                <a:cxn ang="0">
                  <a:pos x="676" y="826"/>
                </a:cxn>
                <a:cxn ang="0">
                  <a:pos x="746" y="1130"/>
                </a:cxn>
                <a:cxn ang="0">
                  <a:pos x="730" y="1262"/>
                </a:cxn>
                <a:cxn ang="0">
                  <a:pos x="748" y="1336"/>
                </a:cxn>
                <a:cxn ang="0">
                  <a:pos x="770" y="1310"/>
                </a:cxn>
                <a:cxn ang="0">
                  <a:pos x="800" y="1196"/>
                </a:cxn>
                <a:cxn ang="0">
                  <a:pos x="884" y="1132"/>
                </a:cxn>
                <a:cxn ang="0">
                  <a:pos x="968" y="1010"/>
                </a:cxn>
                <a:cxn ang="0">
                  <a:pos x="796" y="210"/>
                </a:cxn>
                <a:cxn ang="0">
                  <a:pos x="738" y="240"/>
                </a:cxn>
                <a:cxn ang="0">
                  <a:pos x="688" y="318"/>
                </a:cxn>
                <a:cxn ang="0">
                  <a:pos x="670" y="316"/>
                </a:cxn>
                <a:cxn ang="0">
                  <a:pos x="624" y="336"/>
                </a:cxn>
                <a:cxn ang="0">
                  <a:pos x="682" y="10"/>
                </a:cxn>
                <a:cxn ang="0">
                  <a:pos x="564" y="260"/>
                </a:cxn>
                <a:cxn ang="0">
                  <a:pos x="374" y="80"/>
                </a:cxn>
                <a:cxn ang="0">
                  <a:pos x="426" y="126"/>
                </a:cxn>
                <a:cxn ang="0">
                  <a:pos x="508" y="180"/>
                </a:cxn>
                <a:cxn ang="0">
                  <a:pos x="530" y="214"/>
                </a:cxn>
                <a:cxn ang="0">
                  <a:pos x="542" y="208"/>
                </a:cxn>
              </a:cxnLst>
              <a:rect l="0" t="0" r="r" b="b"/>
              <a:pathLst>
                <a:path w="1036" h="1348">
                  <a:moveTo>
                    <a:pt x="1028" y="824"/>
                  </a:moveTo>
                  <a:lnTo>
                    <a:pt x="1028" y="824"/>
                  </a:lnTo>
                  <a:lnTo>
                    <a:pt x="1022" y="824"/>
                  </a:lnTo>
                  <a:lnTo>
                    <a:pt x="1016" y="820"/>
                  </a:lnTo>
                  <a:lnTo>
                    <a:pt x="1008" y="812"/>
                  </a:lnTo>
                  <a:lnTo>
                    <a:pt x="1008" y="812"/>
                  </a:lnTo>
                  <a:lnTo>
                    <a:pt x="1004" y="808"/>
                  </a:lnTo>
                  <a:lnTo>
                    <a:pt x="998" y="804"/>
                  </a:lnTo>
                  <a:lnTo>
                    <a:pt x="992" y="800"/>
                  </a:lnTo>
                  <a:lnTo>
                    <a:pt x="984" y="800"/>
                  </a:lnTo>
                  <a:lnTo>
                    <a:pt x="984" y="800"/>
                  </a:lnTo>
                  <a:lnTo>
                    <a:pt x="970" y="800"/>
                  </a:lnTo>
                  <a:lnTo>
                    <a:pt x="964" y="798"/>
                  </a:lnTo>
                  <a:lnTo>
                    <a:pt x="962" y="796"/>
                  </a:lnTo>
                  <a:lnTo>
                    <a:pt x="962" y="796"/>
                  </a:lnTo>
                  <a:lnTo>
                    <a:pt x="956" y="788"/>
                  </a:lnTo>
                  <a:lnTo>
                    <a:pt x="950" y="784"/>
                  </a:lnTo>
                  <a:lnTo>
                    <a:pt x="934" y="778"/>
                  </a:lnTo>
                  <a:lnTo>
                    <a:pt x="934" y="778"/>
                  </a:lnTo>
                  <a:lnTo>
                    <a:pt x="930" y="786"/>
                  </a:lnTo>
                  <a:lnTo>
                    <a:pt x="928" y="788"/>
                  </a:lnTo>
                  <a:lnTo>
                    <a:pt x="922" y="790"/>
                  </a:lnTo>
                  <a:lnTo>
                    <a:pt x="922" y="790"/>
                  </a:lnTo>
                  <a:lnTo>
                    <a:pt x="928" y="782"/>
                  </a:lnTo>
                  <a:lnTo>
                    <a:pt x="928" y="778"/>
                  </a:lnTo>
                  <a:lnTo>
                    <a:pt x="928" y="774"/>
                  </a:lnTo>
                  <a:lnTo>
                    <a:pt x="928" y="774"/>
                  </a:lnTo>
                  <a:lnTo>
                    <a:pt x="924" y="772"/>
                  </a:lnTo>
                  <a:lnTo>
                    <a:pt x="924" y="772"/>
                  </a:lnTo>
                  <a:lnTo>
                    <a:pt x="914" y="774"/>
                  </a:lnTo>
                  <a:lnTo>
                    <a:pt x="914" y="774"/>
                  </a:lnTo>
                  <a:lnTo>
                    <a:pt x="912" y="778"/>
                  </a:lnTo>
                  <a:lnTo>
                    <a:pt x="912" y="782"/>
                  </a:lnTo>
                  <a:lnTo>
                    <a:pt x="910" y="784"/>
                  </a:lnTo>
                  <a:lnTo>
                    <a:pt x="910" y="784"/>
                  </a:lnTo>
                  <a:lnTo>
                    <a:pt x="906" y="782"/>
                  </a:lnTo>
                  <a:lnTo>
                    <a:pt x="906" y="782"/>
                  </a:lnTo>
                  <a:lnTo>
                    <a:pt x="906" y="774"/>
                  </a:lnTo>
                  <a:lnTo>
                    <a:pt x="908" y="770"/>
                  </a:lnTo>
                  <a:lnTo>
                    <a:pt x="912" y="768"/>
                  </a:lnTo>
                  <a:lnTo>
                    <a:pt x="912" y="768"/>
                  </a:lnTo>
                  <a:lnTo>
                    <a:pt x="916" y="762"/>
                  </a:lnTo>
                  <a:lnTo>
                    <a:pt x="916" y="762"/>
                  </a:lnTo>
                  <a:lnTo>
                    <a:pt x="916" y="762"/>
                  </a:lnTo>
                  <a:lnTo>
                    <a:pt x="916" y="762"/>
                  </a:lnTo>
                  <a:lnTo>
                    <a:pt x="918" y="756"/>
                  </a:lnTo>
                  <a:lnTo>
                    <a:pt x="918" y="754"/>
                  </a:lnTo>
                  <a:lnTo>
                    <a:pt x="916" y="752"/>
                  </a:lnTo>
                  <a:lnTo>
                    <a:pt x="916" y="752"/>
                  </a:lnTo>
                  <a:lnTo>
                    <a:pt x="912" y="750"/>
                  </a:lnTo>
                  <a:lnTo>
                    <a:pt x="912" y="746"/>
                  </a:lnTo>
                  <a:lnTo>
                    <a:pt x="910" y="738"/>
                  </a:lnTo>
                  <a:lnTo>
                    <a:pt x="910" y="738"/>
                  </a:lnTo>
                  <a:lnTo>
                    <a:pt x="904" y="726"/>
                  </a:lnTo>
                  <a:lnTo>
                    <a:pt x="896" y="716"/>
                  </a:lnTo>
                  <a:lnTo>
                    <a:pt x="886" y="710"/>
                  </a:lnTo>
                  <a:lnTo>
                    <a:pt x="880" y="710"/>
                  </a:lnTo>
                  <a:lnTo>
                    <a:pt x="872" y="710"/>
                  </a:lnTo>
                  <a:lnTo>
                    <a:pt x="872" y="710"/>
                  </a:lnTo>
                  <a:lnTo>
                    <a:pt x="866" y="710"/>
                  </a:lnTo>
                  <a:lnTo>
                    <a:pt x="860" y="706"/>
                  </a:lnTo>
                  <a:lnTo>
                    <a:pt x="854" y="702"/>
                  </a:lnTo>
                  <a:lnTo>
                    <a:pt x="852" y="698"/>
                  </a:lnTo>
                  <a:lnTo>
                    <a:pt x="852" y="698"/>
                  </a:lnTo>
                  <a:lnTo>
                    <a:pt x="848" y="690"/>
                  </a:lnTo>
                  <a:lnTo>
                    <a:pt x="842" y="686"/>
                  </a:lnTo>
                  <a:lnTo>
                    <a:pt x="836" y="682"/>
                  </a:lnTo>
                  <a:lnTo>
                    <a:pt x="828" y="682"/>
                  </a:lnTo>
                  <a:lnTo>
                    <a:pt x="828" y="682"/>
                  </a:lnTo>
                  <a:lnTo>
                    <a:pt x="830" y="678"/>
                  </a:lnTo>
                  <a:lnTo>
                    <a:pt x="832" y="674"/>
                  </a:lnTo>
                  <a:lnTo>
                    <a:pt x="830" y="672"/>
                  </a:lnTo>
                  <a:lnTo>
                    <a:pt x="826" y="668"/>
                  </a:lnTo>
                  <a:lnTo>
                    <a:pt x="826" y="668"/>
                  </a:lnTo>
                  <a:lnTo>
                    <a:pt x="820" y="664"/>
                  </a:lnTo>
                  <a:lnTo>
                    <a:pt x="814" y="662"/>
                  </a:lnTo>
                  <a:lnTo>
                    <a:pt x="808" y="662"/>
                  </a:lnTo>
                  <a:lnTo>
                    <a:pt x="800" y="666"/>
                  </a:lnTo>
                  <a:lnTo>
                    <a:pt x="800" y="666"/>
                  </a:lnTo>
                  <a:lnTo>
                    <a:pt x="798" y="666"/>
                  </a:lnTo>
                  <a:lnTo>
                    <a:pt x="796" y="664"/>
                  </a:lnTo>
                  <a:lnTo>
                    <a:pt x="796" y="664"/>
                  </a:lnTo>
                  <a:lnTo>
                    <a:pt x="790" y="662"/>
                  </a:lnTo>
                  <a:lnTo>
                    <a:pt x="782" y="662"/>
                  </a:lnTo>
                  <a:lnTo>
                    <a:pt x="782" y="662"/>
                  </a:lnTo>
                  <a:lnTo>
                    <a:pt x="778" y="662"/>
                  </a:lnTo>
                  <a:lnTo>
                    <a:pt x="776" y="662"/>
                  </a:lnTo>
                  <a:lnTo>
                    <a:pt x="776" y="660"/>
                  </a:lnTo>
                  <a:lnTo>
                    <a:pt x="776" y="660"/>
                  </a:lnTo>
                  <a:lnTo>
                    <a:pt x="770" y="652"/>
                  </a:lnTo>
                  <a:lnTo>
                    <a:pt x="766" y="652"/>
                  </a:lnTo>
                  <a:lnTo>
                    <a:pt x="760" y="654"/>
                  </a:lnTo>
                  <a:lnTo>
                    <a:pt x="754" y="656"/>
                  </a:lnTo>
                  <a:lnTo>
                    <a:pt x="754" y="656"/>
                  </a:lnTo>
                  <a:lnTo>
                    <a:pt x="752" y="658"/>
                  </a:lnTo>
                  <a:lnTo>
                    <a:pt x="750" y="658"/>
                  </a:lnTo>
                  <a:lnTo>
                    <a:pt x="748" y="656"/>
                  </a:lnTo>
                  <a:lnTo>
                    <a:pt x="748" y="656"/>
                  </a:lnTo>
                  <a:lnTo>
                    <a:pt x="746" y="652"/>
                  </a:lnTo>
                  <a:lnTo>
                    <a:pt x="746" y="650"/>
                  </a:lnTo>
                  <a:lnTo>
                    <a:pt x="750" y="648"/>
                  </a:lnTo>
                  <a:lnTo>
                    <a:pt x="750" y="648"/>
                  </a:lnTo>
                  <a:lnTo>
                    <a:pt x="752" y="646"/>
                  </a:lnTo>
                  <a:lnTo>
                    <a:pt x="750" y="642"/>
                  </a:lnTo>
                  <a:lnTo>
                    <a:pt x="750" y="642"/>
                  </a:lnTo>
                  <a:lnTo>
                    <a:pt x="738" y="652"/>
                  </a:lnTo>
                  <a:lnTo>
                    <a:pt x="730" y="656"/>
                  </a:lnTo>
                  <a:lnTo>
                    <a:pt x="722" y="658"/>
                  </a:lnTo>
                  <a:lnTo>
                    <a:pt x="722" y="658"/>
                  </a:lnTo>
                  <a:lnTo>
                    <a:pt x="720" y="662"/>
                  </a:lnTo>
                  <a:lnTo>
                    <a:pt x="720" y="662"/>
                  </a:lnTo>
                  <a:lnTo>
                    <a:pt x="718" y="668"/>
                  </a:lnTo>
                  <a:lnTo>
                    <a:pt x="716" y="674"/>
                  </a:lnTo>
                  <a:lnTo>
                    <a:pt x="710" y="680"/>
                  </a:lnTo>
                  <a:lnTo>
                    <a:pt x="708" y="686"/>
                  </a:lnTo>
                  <a:lnTo>
                    <a:pt x="708" y="686"/>
                  </a:lnTo>
                  <a:lnTo>
                    <a:pt x="698" y="676"/>
                  </a:lnTo>
                  <a:lnTo>
                    <a:pt x="692" y="672"/>
                  </a:lnTo>
                  <a:lnTo>
                    <a:pt x="688" y="674"/>
                  </a:lnTo>
                  <a:lnTo>
                    <a:pt x="684" y="674"/>
                  </a:lnTo>
                  <a:lnTo>
                    <a:pt x="684" y="674"/>
                  </a:lnTo>
                  <a:lnTo>
                    <a:pt x="678" y="678"/>
                  </a:lnTo>
                  <a:lnTo>
                    <a:pt x="672" y="678"/>
                  </a:lnTo>
                  <a:lnTo>
                    <a:pt x="666" y="676"/>
                  </a:lnTo>
                  <a:lnTo>
                    <a:pt x="662" y="670"/>
                  </a:lnTo>
                  <a:lnTo>
                    <a:pt x="662" y="670"/>
                  </a:lnTo>
                  <a:lnTo>
                    <a:pt x="658" y="664"/>
                  </a:lnTo>
                  <a:lnTo>
                    <a:pt x="656" y="660"/>
                  </a:lnTo>
                  <a:lnTo>
                    <a:pt x="654" y="648"/>
                  </a:lnTo>
                  <a:lnTo>
                    <a:pt x="658" y="626"/>
                  </a:lnTo>
                  <a:lnTo>
                    <a:pt x="658" y="626"/>
                  </a:lnTo>
                  <a:lnTo>
                    <a:pt x="656" y="616"/>
                  </a:lnTo>
                  <a:lnTo>
                    <a:pt x="652" y="610"/>
                  </a:lnTo>
                  <a:lnTo>
                    <a:pt x="646" y="606"/>
                  </a:lnTo>
                  <a:lnTo>
                    <a:pt x="638" y="606"/>
                  </a:lnTo>
                  <a:lnTo>
                    <a:pt x="638" y="606"/>
                  </a:lnTo>
                  <a:lnTo>
                    <a:pt x="626" y="606"/>
                  </a:lnTo>
                  <a:lnTo>
                    <a:pt x="616" y="608"/>
                  </a:lnTo>
                  <a:lnTo>
                    <a:pt x="616" y="608"/>
                  </a:lnTo>
                  <a:lnTo>
                    <a:pt x="614" y="602"/>
                  </a:lnTo>
                  <a:lnTo>
                    <a:pt x="614" y="602"/>
                  </a:lnTo>
                  <a:lnTo>
                    <a:pt x="616" y="600"/>
                  </a:lnTo>
                  <a:lnTo>
                    <a:pt x="618" y="598"/>
                  </a:lnTo>
                  <a:lnTo>
                    <a:pt x="618" y="592"/>
                  </a:lnTo>
                  <a:lnTo>
                    <a:pt x="618" y="592"/>
                  </a:lnTo>
                  <a:lnTo>
                    <a:pt x="626" y="560"/>
                  </a:lnTo>
                  <a:lnTo>
                    <a:pt x="626" y="560"/>
                  </a:lnTo>
                  <a:lnTo>
                    <a:pt x="630" y="554"/>
                  </a:lnTo>
                  <a:lnTo>
                    <a:pt x="630" y="552"/>
                  </a:lnTo>
                  <a:lnTo>
                    <a:pt x="630" y="550"/>
                  </a:lnTo>
                  <a:lnTo>
                    <a:pt x="630" y="550"/>
                  </a:lnTo>
                  <a:lnTo>
                    <a:pt x="626" y="548"/>
                  </a:lnTo>
                  <a:lnTo>
                    <a:pt x="622" y="548"/>
                  </a:lnTo>
                  <a:lnTo>
                    <a:pt x="616" y="548"/>
                  </a:lnTo>
                  <a:lnTo>
                    <a:pt x="616" y="548"/>
                  </a:lnTo>
                  <a:lnTo>
                    <a:pt x="610" y="550"/>
                  </a:lnTo>
                  <a:lnTo>
                    <a:pt x="606" y="552"/>
                  </a:lnTo>
                  <a:lnTo>
                    <a:pt x="604" y="556"/>
                  </a:lnTo>
                  <a:lnTo>
                    <a:pt x="602" y="562"/>
                  </a:lnTo>
                  <a:lnTo>
                    <a:pt x="602" y="562"/>
                  </a:lnTo>
                  <a:lnTo>
                    <a:pt x="600" y="568"/>
                  </a:lnTo>
                  <a:lnTo>
                    <a:pt x="598" y="572"/>
                  </a:lnTo>
                  <a:lnTo>
                    <a:pt x="594" y="576"/>
                  </a:lnTo>
                  <a:lnTo>
                    <a:pt x="588" y="580"/>
                  </a:lnTo>
                  <a:lnTo>
                    <a:pt x="582" y="580"/>
                  </a:lnTo>
                  <a:lnTo>
                    <a:pt x="576" y="582"/>
                  </a:lnTo>
                  <a:lnTo>
                    <a:pt x="572" y="580"/>
                  </a:lnTo>
                  <a:lnTo>
                    <a:pt x="566" y="578"/>
                  </a:lnTo>
                  <a:lnTo>
                    <a:pt x="566" y="578"/>
                  </a:lnTo>
                  <a:lnTo>
                    <a:pt x="556" y="568"/>
                  </a:lnTo>
                  <a:lnTo>
                    <a:pt x="550" y="558"/>
                  </a:lnTo>
                  <a:lnTo>
                    <a:pt x="546" y="546"/>
                  </a:lnTo>
                  <a:lnTo>
                    <a:pt x="544" y="532"/>
                  </a:lnTo>
                  <a:lnTo>
                    <a:pt x="544" y="532"/>
                  </a:lnTo>
                  <a:lnTo>
                    <a:pt x="546" y="516"/>
                  </a:lnTo>
                  <a:lnTo>
                    <a:pt x="548" y="500"/>
                  </a:lnTo>
                  <a:lnTo>
                    <a:pt x="548" y="500"/>
                  </a:lnTo>
                  <a:lnTo>
                    <a:pt x="550" y="490"/>
                  </a:lnTo>
                  <a:lnTo>
                    <a:pt x="552" y="480"/>
                  </a:lnTo>
                  <a:lnTo>
                    <a:pt x="556" y="472"/>
                  </a:lnTo>
                  <a:lnTo>
                    <a:pt x="562" y="468"/>
                  </a:lnTo>
                  <a:lnTo>
                    <a:pt x="570" y="464"/>
                  </a:lnTo>
                  <a:lnTo>
                    <a:pt x="578" y="462"/>
                  </a:lnTo>
                  <a:lnTo>
                    <a:pt x="586" y="462"/>
                  </a:lnTo>
                  <a:lnTo>
                    <a:pt x="598" y="466"/>
                  </a:lnTo>
                  <a:lnTo>
                    <a:pt x="598" y="466"/>
                  </a:lnTo>
                  <a:lnTo>
                    <a:pt x="602" y="466"/>
                  </a:lnTo>
                  <a:lnTo>
                    <a:pt x="604" y="466"/>
                  </a:lnTo>
                  <a:lnTo>
                    <a:pt x="608" y="464"/>
                  </a:lnTo>
                  <a:lnTo>
                    <a:pt x="608" y="460"/>
                  </a:lnTo>
                  <a:lnTo>
                    <a:pt x="608" y="460"/>
                  </a:lnTo>
                  <a:lnTo>
                    <a:pt x="610" y="456"/>
                  </a:lnTo>
                  <a:lnTo>
                    <a:pt x="612" y="454"/>
                  </a:lnTo>
                  <a:lnTo>
                    <a:pt x="614" y="454"/>
                  </a:lnTo>
                  <a:lnTo>
                    <a:pt x="614" y="454"/>
                  </a:lnTo>
                  <a:lnTo>
                    <a:pt x="628" y="454"/>
                  </a:lnTo>
                  <a:lnTo>
                    <a:pt x="636" y="456"/>
                  </a:lnTo>
                  <a:lnTo>
                    <a:pt x="640" y="458"/>
                  </a:lnTo>
                  <a:lnTo>
                    <a:pt x="642" y="460"/>
                  </a:lnTo>
                  <a:lnTo>
                    <a:pt x="642" y="460"/>
                  </a:lnTo>
                  <a:lnTo>
                    <a:pt x="644" y="462"/>
                  </a:lnTo>
                  <a:lnTo>
                    <a:pt x="646" y="462"/>
                  </a:lnTo>
                  <a:lnTo>
                    <a:pt x="646" y="462"/>
                  </a:lnTo>
                  <a:lnTo>
                    <a:pt x="652" y="460"/>
                  </a:lnTo>
                  <a:lnTo>
                    <a:pt x="658" y="464"/>
                  </a:lnTo>
                  <a:lnTo>
                    <a:pt x="662" y="468"/>
                  </a:lnTo>
                  <a:lnTo>
                    <a:pt x="664" y="474"/>
                  </a:lnTo>
                  <a:lnTo>
                    <a:pt x="664" y="474"/>
                  </a:lnTo>
                  <a:lnTo>
                    <a:pt x="664" y="484"/>
                  </a:lnTo>
                  <a:lnTo>
                    <a:pt x="668" y="492"/>
                  </a:lnTo>
                  <a:lnTo>
                    <a:pt x="678" y="510"/>
                  </a:lnTo>
                  <a:lnTo>
                    <a:pt x="678" y="510"/>
                  </a:lnTo>
                  <a:lnTo>
                    <a:pt x="682" y="502"/>
                  </a:lnTo>
                  <a:lnTo>
                    <a:pt x="682" y="496"/>
                  </a:lnTo>
                  <a:lnTo>
                    <a:pt x="682" y="488"/>
                  </a:lnTo>
                  <a:lnTo>
                    <a:pt x="680" y="482"/>
                  </a:lnTo>
                  <a:lnTo>
                    <a:pt x="680" y="482"/>
                  </a:lnTo>
                  <a:lnTo>
                    <a:pt x="674" y="460"/>
                  </a:lnTo>
                  <a:lnTo>
                    <a:pt x="672" y="452"/>
                  </a:lnTo>
                  <a:lnTo>
                    <a:pt x="672" y="444"/>
                  </a:lnTo>
                  <a:lnTo>
                    <a:pt x="676" y="438"/>
                  </a:lnTo>
                  <a:lnTo>
                    <a:pt x="682" y="432"/>
                  </a:lnTo>
                  <a:lnTo>
                    <a:pt x="700" y="416"/>
                  </a:lnTo>
                  <a:lnTo>
                    <a:pt x="700" y="416"/>
                  </a:lnTo>
                  <a:lnTo>
                    <a:pt x="706" y="410"/>
                  </a:lnTo>
                  <a:lnTo>
                    <a:pt x="712" y="402"/>
                  </a:lnTo>
                  <a:lnTo>
                    <a:pt x="714" y="398"/>
                  </a:lnTo>
                  <a:lnTo>
                    <a:pt x="714" y="394"/>
                  </a:lnTo>
                  <a:lnTo>
                    <a:pt x="714" y="388"/>
                  </a:lnTo>
                  <a:lnTo>
                    <a:pt x="712" y="382"/>
                  </a:lnTo>
                  <a:lnTo>
                    <a:pt x="712" y="382"/>
                  </a:lnTo>
                  <a:lnTo>
                    <a:pt x="712" y="378"/>
                  </a:lnTo>
                  <a:lnTo>
                    <a:pt x="712" y="378"/>
                  </a:lnTo>
                  <a:lnTo>
                    <a:pt x="710" y="376"/>
                  </a:lnTo>
                  <a:lnTo>
                    <a:pt x="710" y="376"/>
                  </a:lnTo>
                  <a:lnTo>
                    <a:pt x="712" y="370"/>
                  </a:lnTo>
                  <a:lnTo>
                    <a:pt x="712" y="364"/>
                  </a:lnTo>
                  <a:lnTo>
                    <a:pt x="712" y="364"/>
                  </a:lnTo>
                  <a:lnTo>
                    <a:pt x="712" y="362"/>
                  </a:lnTo>
                  <a:lnTo>
                    <a:pt x="712" y="362"/>
                  </a:lnTo>
                  <a:lnTo>
                    <a:pt x="714" y="360"/>
                  </a:lnTo>
                  <a:lnTo>
                    <a:pt x="714" y="360"/>
                  </a:lnTo>
                  <a:lnTo>
                    <a:pt x="714" y="368"/>
                  </a:lnTo>
                  <a:lnTo>
                    <a:pt x="714" y="372"/>
                  </a:lnTo>
                  <a:lnTo>
                    <a:pt x="716" y="376"/>
                  </a:lnTo>
                  <a:lnTo>
                    <a:pt x="716" y="376"/>
                  </a:lnTo>
                  <a:lnTo>
                    <a:pt x="722" y="372"/>
                  </a:lnTo>
                  <a:lnTo>
                    <a:pt x="722" y="368"/>
                  </a:lnTo>
                  <a:lnTo>
                    <a:pt x="720" y="364"/>
                  </a:lnTo>
                  <a:lnTo>
                    <a:pt x="720" y="362"/>
                  </a:lnTo>
                  <a:lnTo>
                    <a:pt x="720" y="362"/>
                  </a:lnTo>
                  <a:lnTo>
                    <a:pt x="726" y="362"/>
                  </a:lnTo>
                  <a:lnTo>
                    <a:pt x="728" y="360"/>
                  </a:lnTo>
                  <a:lnTo>
                    <a:pt x="730" y="356"/>
                  </a:lnTo>
                  <a:lnTo>
                    <a:pt x="730" y="352"/>
                  </a:lnTo>
                  <a:lnTo>
                    <a:pt x="730" y="352"/>
                  </a:lnTo>
                  <a:lnTo>
                    <a:pt x="730" y="350"/>
                  </a:lnTo>
                  <a:lnTo>
                    <a:pt x="732" y="348"/>
                  </a:lnTo>
                  <a:lnTo>
                    <a:pt x="736" y="348"/>
                  </a:lnTo>
                  <a:lnTo>
                    <a:pt x="736" y="348"/>
                  </a:lnTo>
                  <a:lnTo>
                    <a:pt x="734" y="344"/>
                  </a:lnTo>
                  <a:lnTo>
                    <a:pt x="736" y="342"/>
                  </a:lnTo>
                  <a:lnTo>
                    <a:pt x="744" y="342"/>
                  </a:lnTo>
                  <a:lnTo>
                    <a:pt x="744" y="342"/>
                  </a:lnTo>
                  <a:lnTo>
                    <a:pt x="754" y="338"/>
                  </a:lnTo>
                  <a:lnTo>
                    <a:pt x="754" y="338"/>
                  </a:lnTo>
                  <a:lnTo>
                    <a:pt x="756" y="338"/>
                  </a:lnTo>
                  <a:lnTo>
                    <a:pt x="756" y="334"/>
                  </a:lnTo>
                  <a:lnTo>
                    <a:pt x="756" y="334"/>
                  </a:lnTo>
                  <a:lnTo>
                    <a:pt x="754" y="328"/>
                  </a:lnTo>
                  <a:lnTo>
                    <a:pt x="756" y="322"/>
                  </a:lnTo>
                  <a:lnTo>
                    <a:pt x="760" y="318"/>
                  </a:lnTo>
                  <a:lnTo>
                    <a:pt x="764" y="314"/>
                  </a:lnTo>
                  <a:lnTo>
                    <a:pt x="764" y="314"/>
                  </a:lnTo>
                  <a:lnTo>
                    <a:pt x="776" y="308"/>
                  </a:lnTo>
                  <a:lnTo>
                    <a:pt x="786" y="302"/>
                  </a:lnTo>
                  <a:lnTo>
                    <a:pt x="786" y="302"/>
                  </a:lnTo>
                  <a:lnTo>
                    <a:pt x="790" y="300"/>
                  </a:lnTo>
                  <a:lnTo>
                    <a:pt x="796" y="298"/>
                  </a:lnTo>
                  <a:lnTo>
                    <a:pt x="802" y="298"/>
                  </a:lnTo>
                  <a:lnTo>
                    <a:pt x="810" y="302"/>
                  </a:lnTo>
                  <a:lnTo>
                    <a:pt x="810" y="302"/>
                  </a:lnTo>
                  <a:lnTo>
                    <a:pt x="804" y="302"/>
                  </a:lnTo>
                  <a:lnTo>
                    <a:pt x="800" y="302"/>
                  </a:lnTo>
                  <a:lnTo>
                    <a:pt x="794" y="308"/>
                  </a:lnTo>
                  <a:lnTo>
                    <a:pt x="794" y="308"/>
                  </a:lnTo>
                  <a:lnTo>
                    <a:pt x="792" y="312"/>
                  </a:lnTo>
                  <a:lnTo>
                    <a:pt x="794" y="316"/>
                  </a:lnTo>
                  <a:lnTo>
                    <a:pt x="794" y="316"/>
                  </a:lnTo>
                  <a:lnTo>
                    <a:pt x="798" y="318"/>
                  </a:lnTo>
                  <a:lnTo>
                    <a:pt x="800" y="316"/>
                  </a:lnTo>
                  <a:lnTo>
                    <a:pt x="800" y="316"/>
                  </a:lnTo>
                  <a:lnTo>
                    <a:pt x="804" y="310"/>
                  </a:lnTo>
                  <a:lnTo>
                    <a:pt x="810" y="308"/>
                  </a:lnTo>
                  <a:lnTo>
                    <a:pt x="822" y="304"/>
                  </a:lnTo>
                  <a:lnTo>
                    <a:pt x="822" y="304"/>
                  </a:lnTo>
                  <a:lnTo>
                    <a:pt x="826" y="302"/>
                  </a:lnTo>
                  <a:lnTo>
                    <a:pt x="828" y="300"/>
                  </a:lnTo>
                  <a:lnTo>
                    <a:pt x="828" y="298"/>
                  </a:lnTo>
                  <a:lnTo>
                    <a:pt x="828" y="298"/>
                  </a:lnTo>
                  <a:lnTo>
                    <a:pt x="826" y="296"/>
                  </a:lnTo>
                  <a:lnTo>
                    <a:pt x="824" y="296"/>
                  </a:lnTo>
                  <a:lnTo>
                    <a:pt x="820" y="296"/>
                  </a:lnTo>
                  <a:lnTo>
                    <a:pt x="820" y="296"/>
                  </a:lnTo>
                  <a:lnTo>
                    <a:pt x="814" y="294"/>
                  </a:lnTo>
                  <a:lnTo>
                    <a:pt x="808" y="292"/>
                  </a:lnTo>
                  <a:lnTo>
                    <a:pt x="802" y="288"/>
                  </a:lnTo>
                  <a:lnTo>
                    <a:pt x="800" y="282"/>
                  </a:lnTo>
                  <a:lnTo>
                    <a:pt x="800" y="282"/>
                  </a:lnTo>
                  <a:lnTo>
                    <a:pt x="800" y="278"/>
                  </a:lnTo>
                  <a:lnTo>
                    <a:pt x="798" y="276"/>
                  </a:lnTo>
                  <a:lnTo>
                    <a:pt x="792" y="274"/>
                  </a:lnTo>
                  <a:lnTo>
                    <a:pt x="792" y="274"/>
                  </a:lnTo>
                  <a:lnTo>
                    <a:pt x="796" y="272"/>
                  </a:lnTo>
                  <a:lnTo>
                    <a:pt x="796" y="272"/>
                  </a:lnTo>
                  <a:lnTo>
                    <a:pt x="802" y="268"/>
                  </a:lnTo>
                  <a:lnTo>
                    <a:pt x="804" y="266"/>
                  </a:lnTo>
                  <a:lnTo>
                    <a:pt x="806" y="264"/>
                  </a:lnTo>
                  <a:lnTo>
                    <a:pt x="806" y="264"/>
                  </a:lnTo>
                  <a:lnTo>
                    <a:pt x="804" y="260"/>
                  </a:lnTo>
                  <a:lnTo>
                    <a:pt x="800" y="260"/>
                  </a:lnTo>
                  <a:lnTo>
                    <a:pt x="794" y="260"/>
                  </a:lnTo>
                  <a:lnTo>
                    <a:pt x="794" y="260"/>
                  </a:lnTo>
                  <a:lnTo>
                    <a:pt x="786" y="262"/>
                  </a:lnTo>
                  <a:lnTo>
                    <a:pt x="786" y="262"/>
                  </a:lnTo>
                  <a:lnTo>
                    <a:pt x="766" y="270"/>
                  </a:lnTo>
                  <a:lnTo>
                    <a:pt x="766" y="270"/>
                  </a:lnTo>
                  <a:lnTo>
                    <a:pt x="778" y="258"/>
                  </a:lnTo>
                  <a:lnTo>
                    <a:pt x="790" y="250"/>
                  </a:lnTo>
                  <a:lnTo>
                    <a:pt x="796" y="248"/>
                  </a:lnTo>
                  <a:lnTo>
                    <a:pt x="804" y="246"/>
                  </a:lnTo>
                  <a:lnTo>
                    <a:pt x="810" y="246"/>
                  </a:lnTo>
                  <a:lnTo>
                    <a:pt x="818" y="248"/>
                  </a:lnTo>
                  <a:lnTo>
                    <a:pt x="818" y="248"/>
                  </a:lnTo>
                  <a:lnTo>
                    <a:pt x="826" y="248"/>
                  </a:lnTo>
                  <a:lnTo>
                    <a:pt x="834" y="248"/>
                  </a:lnTo>
                  <a:lnTo>
                    <a:pt x="846" y="242"/>
                  </a:lnTo>
                  <a:lnTo>
                    <a:pt x="858" y="236"/>
                  </a:lnTo>
                  <a:lnTo>
                    <a:pt x="864" y="232"/>
                  </a:lnTo>
                  <a:lnTo>
                    <a:pt x="870" y="232"/>
                  </a:lnTo>
                  <a:lnTo>
                    <a:pt x="870" y="232"/>
                  </a:lnTo>
                  <a:lnTo>
                    <a:pt x="870" y="230"/>
                  </a:lnTo>
                  <a:lnTo>
                    <a:pt x="872" y="230"/>
                  </a:lnTo>
                  <a:lnTo>
                    <a:pt x="872" y="226"/>
                  </a:lnTo>
                  <a:lnTo>
                    <a:pt x="872" y="226"/>
                  </a:lnTo>
                  <a:lnTo>
                    <a:pt x="870" y="218"/>
                  </a:lnTo>
                  <a:lnTo>
                    <a:pt x="866" y="214"/>
                  </a:lnTo>
                  <a:lnTo>
                    <a:pt x="854" y="208"/>
                  </a:lnTo>
                  <a:lnTo>
                    <a:pt x="854" y="208"/>
                  </a:lnTo>
                  <a:lnTo>
                    <a:pt x="856" y="206"/>
                  </a:lnTo>
                  <a:lnTo>
                    <a:pt x="856" y="206"/>
                  </a:lnTo>
                  <a:lnTo>
                    <a:pt x="858" y="204"/>
                  </a:lnTo>
                  <a:lnTo>
                    <a:pt x="858" y="204"/>
                  </a:lnTo>
                  <a:lnTo>
                    <a:pt x="858" y="204"/>
                  </a:lnTo>
                  <a:lnTo>
                    <a:pt x="858" y="204"/>
                  </a:lnTo>
                  <a:lnTo>
                    <a:pt x="842" y="198"/>
                  </a:lnTo>
                  <a:lnTo>
                    <a:pt x="842" y="198"/>
                  </a:lnTo>
                  <a:lnTo>
                    <a:pt x="832" y="192"/>
                  </a:lnTo>
                  <a:lnTo>
                    <a:pt x="828" y="188"/>
                  </a:lnTo>
                  <a:lnTo>
                    <a:pt x="826" y="184"/>
                  </a:lnTo>
                  <a:lnTo>
                    <a:pt x="826" y="184"/>
                  </a:lnTo>
                  <a:lnTo>
                    <a:pt x="824" y="174"/>
                  </a:lnTo>
                  <a:lnTo>
                    <a:pt x="818" y="166"/>
                  </a:lnTo>
                  <a:lnTo>
                    <a:pt x="812" y="158"/>
                  </a:lnTo>
                  <a:lnTo>
                    <a:pt x="808" y="150"/>
                  </a:lnTo>
                  <a:lnTo>
                    <a:pt x="808" y="150"/>
                  </a:lnTo>
                  <a:lnTo>
                    <a:pt x="806" y="146"/>
                  </a:lnTo>
                  <a:lnTo>
                    <a:pt x="802" y="146"/>
                  </a:lnTo>
                  <a:lnTo>
                    <a:pt x="800" y="148"/>
                  </a:lnTo>
                  <a:lnTo>
                    <a:pt x="798" y="152"/>
                  </a:lnTo>
                  <a:lnTo>
                    <a:pt x="798" y="152"/>
                  </a:lnTo>
                  <a:lnTo>
                    <a:pt x="796" y="158"/>
                  </a:lnTo>
                  <a:lnTo>
                    <a:pt x="790" y="162"/>
                  </a:lnTo>
                  <a:lnTo>
                    <a:pt x="786" y="164"/>
                  </a:lnTo>
                  <a:lnTo>
                    <a:pt x="780" y="164"/>
                  </a:lnTo>
                  <a:lnTo>
                    <a:pt x="780" y="164"/>
                  </a:lnTo>
                  <a:lnTo>
                    <a:pt x="776" y="164"/>
                  </a:lnTo>
                  <a:lnTo>
                    <a:pt x="770" y="160"/>
                  </a:lnTo>
                  <a:lnTo>
                    <a:pt x="766" y="156"/>
                  </a:lnTo>
                  <a:lnTo>
                    <a:pt x="764" y="150"/>
                  </a:lnTo>
                  <a:lnTo>
                    <a:pt x="764" y="150"/>
                  </a:lnTo>
                  <a:lnTo>
                    <a:pt x="762" y="144"/>
                  </a:lnTo>
                  <a:lnTo>
                    <a:pt x="760" y="138"/>
                  </a:lnTo>
                  <a:lnTo>
                    <a:pt x="756" y="136"/>
                  </a:lnTo>
                  <a:lnTo>
                    <a:pt x="750" y="134"/>
                  </a:lnTo>
                  <a:lnTo>
                    <a:pt x="750" y="134"/>
                  </a:lnTo>
                  <a:lnTo>
                    <a:pt x="746" y="130"/>
                  </a:lnTo>
                  <a:lnTo>
                    <a:pt x="740" y="126"/>
                  </a:lnTo>
                  <a:lnTo>
                    <a:pt x="736" y="124"/>
                  </a:lnTo>
                  <a:lnTo>
                    <a:pt x="730" y="124"/>
                  </a:lnTo>
                  <a:lnTo>
                    <a:pt x="718" y="124"/>
                  </a:lnTo>
                  <a:lnTo>
                    <a:pt x="706" y="122"/>
                  </a:lnTo>
                  <a:lnTo>
                    <a:pt x="706" y="122"/>
                  </a:lnTo>
                  <a:lnTo>
                    <a:pt x="704" y="120"/>
                  </a:lnTo>
                  <a:lnTo>
                    <a:pt x="702" y="122"/>
                  </a:lnTo>
                  <a:lnTo>
                    <a:pt x="700" y="124"/>
                  </a:lnTo>
                  <a:lnTo>
                    <a:pt x="700" y="130"/>
                  </a:lnTo>
                  <a:lnTo>
                    <a:pt x="700" y="130"/>
                  </a:lnTo>
                  <a:lnTo>
                    <a:pt x="702" y="136"/>
                  </a:lnTo>
                  <a:lnTo>
                    <a:pt x="704" y="142"/>
                  </a:lnTo>
                  <a:lnTo>
                    <a:pt x="704" y="148"/>
                  </a:lnTo>
                  <a:lnTo>
                    <a:pt x="704" y="150"/>
                  </a:lnTo>
                  <a:lnTo>
                    <a:pt x="700" y="154"/>
                  </a:lnTo>
                  <a:lnTo>
                    <a:pt x="700" y="154"/>
                  </a:lnTo>
                  <a:lnTo>
                    <a:pt x="698" y="156"/>
                  </a:lnTo>
                  <a:lnTo>
                    <a:pt x="698" y="160"/>
                  </a:lnTo>
                  <a:lnTo>
                    <a:pt x="698" y="162"/>
                  </a:lnTo>
                  <a:lnTo>
                    <a:pt x="702" y="166"/>
                  </a:lnTo>
                  <a:lnTo>
                    <a:pt x="702" y="166"/>
                  </a:lnTo>
                  <a:lnTo>
                    <a:pt x="710" y="172"/>
                  </a:lnTo>
                  <a:lnTo>
                    <a:pt x="712" y="180"/>
                  </a:lnTo>
                  <a:lnTo>
                    <a:pt x="712" y="184"/>
                  </a:lnTo>
                  <a:lnTo>
                    <a:pt x="710" y="188"/>
                  </a:lnTo>
                  <a:lnTo>
                    <a:pt x="706" y="192"/>
                  </a:lnTo>
                  <a:lnTo>
                    <a:pt x="702" y="194"/>
                  </a:lnTo>
                  <a:lnTo>
                    <a:pt x="702" y="194"/>
                  </a:lnTo>
                  <a:lnTo>
                    <a:pt x="694" y="200"/>
                  </a:lnTo>
                  <a:lnTo>
                    <a:pt x="692" y="204"/>
                  </a:lnTo>
                  <a:lnTo>
                    <a:pt x="690" y="206"/>
                  </a:lnTo>
                  <a:lnTo>
                    <a:pt x="692" y="214"/>
                  </a:lnTo>
                  <a:lnTo>
                    <a:pt x="694" y="222"/>
                  </a:lnTo>
                  <a:lnTo>
                    <a:pt x="694" y="222"/>
                  </a:lnTo>
                  <a:lnTo>
                    <a:pt x="696" y="226"/>
                  </a:lnTo>
                  <a:lnTo>
                    <a:pt x="696" y="226"/>
                  </a:lnTo>
                  <a:lnTo>
                    <a:pt x="694" y="230"/>
                  </a:lnTo>
                  <a:lnTo>
                    <a:pt x="692" y="232"/>
                  </a:lnTo>
                  <a:lnTo>
                    <a:pt x="686" y="238"/>
                  </a:lnTo>
                  <a:lnTo>
                    <a:pt x="686" y="238"/>
                  </a:lnTo>
                  <a:lnTo>
                    <a:pt x="684" y="238"/>
                  </a:lnTo>
                  <a:lnTo>
                    <a:pt x="682" y="238"/>
                  </a:lnTo>
                  <a:lnTo>
                    <a:pt x="678" y="234"/>
                  </a:lnTo>
                  <a:lnTo>
                    <a:pt x="678" y="234"/>
                  </a:lnTo>
                  <a:lnTo>
                    <a:pt x="672" y="228"/>
                  </a:lnTo>
                  <a:lnTo>
                    <a:pt x="668" y="220"/>
                  </a:lnTo>
                  <a:lnTo>
                    <a:pt x="666" y="212"/>
                  </a:lnTo>
                  <a:lnTo>
                    <a:pt x="666" y="204"/>
                  </a:lnTo>
                  <a:lnTo>
                    <a:pt x="666" y="204"/>
                  </a:lnTo>
                  <a:lnTo>
                    <a:pt x="664" y="200"/>
                  </a:lnTo>
                  <a:lnTo>
                    <a:pt x="664" y="198"/>
                  </a:lnTo>
                  <a:lnTo>
                    <a:pt x="658" y="198"/>
                  </a:lnTo>
                  <a:lnTo>
                    <a:pt x="658" y="198"/>
                  </a:lnTo>
                  <a:lnTo>
                    <a:pt x="648" y="196"/>
                  </a:lnTo>
                  <a:lnTo>
                    <a:pt x="638" y="192"/>
                  </a:lnTo>
                  <a:lnTo>
                    <a:pt x="618" y="184"/>
                  </a:lnTo>
                  <a:lnTo>
                    <a:pt x="618" y="184"/>
                  </a:lnTo>
                  <a:lnTo>
                    <a:pt x="606" y="178"/>
                  </a:lnTo>
                  <a:lnTo>
                    <a:pt x="598" y="176"/>
                  </a:lnTo>
                  <a:lnTo>
                    <a:pt x="592" y="178"/>
                  </a:lnTo>
                  <a:lnTo>
                    <a:pt x="592" y="178"/>
                  </a:lnTo>
                  <a:lnTo>
                    <a:pt x="588" y="174"/>
                  </a:lnTo>
                  <a:lnTo>
                    <a:pt x="580" y="166"/>
                  </a:lnTo>
                  <a:lnTo>
                    <a:pt x="568" y="150"/>
                  </a:lnTo>
                  <a:lnTo>
                    <a:pt x="568" y="150"/>
                  </a:lnTo>
                  <a:lnTo>
                    <a:pt x="570" y="140"/>
                  </a:lnTo>
                  <a:lnTo>
                    <a:pt x="576" y="130"/>
                  </a:lnTo>
                  <a:lnTo>
                    <a:pt x="586" y="122"/>
                  </a:lnTo>
                  <a:lnTo>
                    <a:pt x="596" y="116"/>
                  </a:lnTo>
                  <a:lnTo>
                    <a:pt x="596" y="116"/>
                  </a:lnTo>
                  <a:lnTo>
                    <a:pt x="598" y="116"/>
                  </a:lnTo>
                  <a:lnTo>
                    <a:pt x="600" y="114"/>
                  </a:lnTo>
                  <a:lnTo>
                    <a:pt x="600" y="114"/>
                  </a:lnTo>
                  <a:lnTo>
                    <a:pt x="604" y="108"/>
                  </a:lnTo>
                  <a:lnTo>
                    <a:pt x="606" y="104"/>
                  </a:lnTo>
                  <a:lnTo>
                    <a:pt x="610" y="104"/>
                  </a:lnTo>
                  <a:lnTo>
                    <a:pt x="610" y="104"/>
                  </a:lnTo>
                  <a:lnTo>
                    <a:pt x="616" y="104"/>
                  </a:lnTo>
                  <a:lnTo>
                    <a:pt x="620" y="102"/>
                  </a:lnTo>
                  <a:lnTo>
                    <a:pt x="624" y="98"/>
                  </a:lnTo>
                  <a:lnTo>
                    <a:pt x="628" y="94"/>
                  </a:lnTo>
                  <a:lnTo>
                    <a:pt x="628" y="94"/>
                  </a:lnTo>
                  <a:lnTo>
                    <a:pt x="628" y="92"/>
                  </a:lnTo>
                  <a:lnTo>
                    <a:pt x="628" y="92"/>
                  </a:lnTo>
                  <a:lnTo>
                    <a:pt x="630" y="90"/>
                  </a:lnTo>
                  <a:lnTo>
                    <a:pt x="632" y="86"/>
                  </a:lnTo>
                  <a:lnTo>
                    <a:pt x="634" y="82"/>
                  </a:lnTo>
                  <a:lnTo>
                    <a:pt x="638" y="78"/>
                  </a:lnTo>
                  <a:lnTo>
                    <a:pt x="638" y="78"/>
                  </a:lnTo>
                  <a:lnTo>
                    <a:pt x="642" y="80"/>
                  </a:lnTo>
                  <a:lnTo>
                    <a:pt x="644" y="82"/>
                  </a:lnTo>
                  <a:lnTo>
                    <a:pt x="648" y="82"/>
                  </a:lnTo>
                  <a:lnTo>
                    <a:pt x="652" y="80"/>
                  </a:lnTo>
                  <a:lnTo>
                    <a:pt x="652" y="80"/>
                  </a:lnTo>
                  <a:lnTo>
                    <a:pt x="656" y="80"/>
                  </a:lnTo>
                  <a:lnTo>
                    <a:pt x="656" y="80"/>
                  </a:lnTo>
                  <a:lnTo>
                    <a:pt x="664" y="78"/>
                  </a:lnTo>
                  <a:lnTo>
                    <a:pt x="668" y="74"/>
                  </a:lnTo>
                  <a:lnTo>
                    <a:pt x="668" y="70"/>
                  </a:lnTo>
                  <a:lnTo>
                    <a:pt x="666" y="62"/>
                  </a:lnTo>
                  <a:lnTo>
                    <a:pt x="666" y="62"/>
                  </a:lnTo>
                  <a:lnTo>
                    <a:pt x="666" y="60"/>
                  </a:lnTo>
                  <a:lnTo>
                    <a:pt x="666" y="60"/>
                  </a:lnTo>
                  <a:lnTo>
                    <a:pt x="672" y="54"/>
                  </a:lnTo>
                  <a:lnTo>
                    <a:pt x="672" y="54"/>
                  </a:lnTo>
                  <a:lnTo>
                    <a:pt x="670" y="52"/>
                  </a:lnTo>
                  <a:lnTo>
                    <a:pt x="666" y="50"/>
                  </a:lnTo>
                  <a:lnTo>
                    <a:pt x="662" y="48"/>
                  </a:lnTo>
                  <a:lnTo>
                    <a:pt x="662" y="48"/>
                  </a:lnTo>
                  <a:lnTo>
                    <a:pt x="662" y="44"/>
                  </a:lnTo>
                  <a:lnTo>
                    <a:pt x="662" y="44"/>
                  </a:lnTo>
                  <a:lnTo>
                    <a:pt x="676" y="44"/>
                  </a:lnTo>
                  <a:lnTo>
                    <a:pt x="690" y="42"/>
                  </a:lnTo>
                  <a:lnTo>
                    <a:pt x="704" y="44"/>
                  </a:lnTo>
                  <a:lnTo>
                    <a:pt x="710" y="46"/>
                  </a:lnTo>
                  <a:lnTo>
                    <a:pt x="716" y="50"/>
                  </a:lnTo>
                  <a:lnTo>
                    <a:pt x="716" y="50"/>
                  </a:lnTo>
                  <a:lnTo>
                    <a:pt x="716" y="52"/>
                  </a:lnTo>
                  <a:lnTo>
                    <a:pt x="714" y="52"/>
                  </a:lnTo>
                  <a:lnTo>
                    <a:pt x="712" y="54"/>
                  </a:lnTo>
                  <a:lnTo>
                    <a:pt x="712" y="56"/>
                  </a:lnTo>
                  <a:lnTo>
                    <a:pt x="712" y="56"/>
                  </a:lnTo>
                  <a:lnTo>
                    <a:pt x="720" y="54"/>
                  </a:lnTo>
                  <a:lnTo>
                    <a:pt x="720" y="54"/>
                  </a:lnTo>
                  <a:lnTo>
                    <a:pt x="726" y="56"/>
                  </a:lnTo>
                  <a:lnTo>
                    <a:pt x="732" y="58"/>
                  </a:lnTo>
                  <a:lnTo>
                    <a:pt x="738" y="62"/>
                  </a:lnTo>
                  <a:lnTo>
                    <a:pt x="742" y="68"/>
                  </a:lnTo>
                  <a:lnTo>
                    <a:pt x="742" y="68"/>
                  </a:lnTo>
                  <a:lnTo>
                    <a:pt x="742" y="70"/>
                  </a:lnTo>
                  <a:lnTo>
                    <a:pt x="742" y="74"/>
                  </a:lnTo>
                  <a:lnTo>
                    <a:pt x="742" y="74"/>
                  </a:lnTo>
                  <a:lnTo>
                    <a:pt x="738" y="76"/>
                  </a:lnTo>
                  <a:lnTo>
                    <a:pt x="734" y="80"/>
                  </a:lnTo>
                  <a:lnTo>
                    <a:pt x="730" y="82"/>
                  </a:lnTo>
                  <a:lnTo>
                    <a:pt x="730" y="86"/>
                  </a:lnTo>
                  <a:lnTo>
                    <a:pt x="732" y="88"/>
                  </a:lnTo>
                  <a:lnTo>
                    <a:pt x="732" y="88"/>
                  </a:lnTo>
                  <a:lnTo>
                    <a:pt x="728" y="90"/>
                  </a:lnTo>
                  <a:lnTo>
                    <a:pt x="728" y="90"/>
                  </a:lnTo>
                  <a:lnTo>
                    <a:pt x="724" y="92"/>
                  </a:lnTo>
                  <a:lnTo>
                    <a:pt x="722" y="92"/>
                  </a:lnTo>
                  <a:lnTo>
                    <a:pt x="722" y="94"/>
                  </a:lnTo>
                  <a:lnTo>
                    <a:pt x="722" y="94"/>
                  </a:lnTo>
                  <a:lnTo>
                    <a:pt x="718" y="94"/>
                  </a:lnTo>
                  <a:lnTo>
                    <a:pt x="716" y="94"/>
                  </a:lnTo>
                  <a:lnTo>
                    <a:pt x="710" y="92"/>
                  </a:lnTo>
                  <a:lnTo>
                    <a:pt x="710" y="92"/>
                  </a:lnTo>
                  <a:lnTo>
                    <a:pt x="702" y="92"/>
                  </a:lnTo>
                  <a:lnTo>
                    <a:pt x="700" y="94"/>
                  </a:lnTo>
                  <a:lnTo>
                    <a:pt x="700" y="98"/>
                  </a:lnTo>
                  <a:lnTo>
                    <a:pt x="700" y="98"/>
                  </a:lnTo>
                  <a:lnTo>
                    <a:pt x="700" y="100"/>
                  </a:lnTo>
                  <a:lnTo>
                    <a:pt x="702" y="102"/>
                  </a:lnTo>
                  <a:lnTo>
                    <a:pt x="708" y="102"/>
                  </a:lnTo>
                  <a:lnTo>
                    <a:pt x="708" y="102"/>
                  </a:lnTo>
                  <a:lnTo>
                    <a:pt x="732" y="98"/>
                  </a:lnTo>
                  <a:lnTo>
                    <a:pt x="732" y="98"/>
                  </a:lnTo>
                  <a:lnTo>
                    <a:pt x="742" y="108"/>
                  </a:lnTo>
                  <a:lnTo>
                    <a:pt x="754" y="116"/>
                  </a:lnTo>
                  <a:lnTo>
                    <a:pt x="754" y="116"/>
                  </a:lnTo>
                  <a:lnTo>
                    <a:pt x="772" y="122"/>
                  </a:lnTo>
                  <a:lnTo>
                    <a:pt x="792" y="126"/>
                  </a:lnTo>
                  <a:lnTo>
                    <a:pt x="792" y="126"/>
                  </a:lnTo>
                  <a:lnTo>
                    <a:pt x="788" y="122"/>
                  </a:lnTo>
                  <a:lnTo>
                    <a:pt x="782" y="118"/>
                  </a:lnTo>
                  <a:lnTo>
                    <a:pt x="778" y="114"/>
                  </a:lnTo>
                  <a:lnTo>
                    <a:pt x="774" y="110"/>
                  </a:lnTo>
                  <a:lnTo>
                    <a:pt x="774" y="110"/>
                  </a:lnTo>
                  <a:lnTo>
                    <a:pt x="780" y="110"/>
                  </a:lnTo>
                  <a:lnTo>
                    <a:pt x="784" y="112"/>
                  </a:lnTo>
                  <a:lnTo>
                    <a:pt x="788" y="114"/>
                  </a:lnTo>
                  <a:lnTo>
                    <a:pt x="792" y="116"/>
                  </a:lnTo>
                  <a:lnTo>
                    <a:pt x="792" y="116"/>
                  </a:lnTo>
                  <a:lnTo>
                    <a:pt x="798" y="118"/>
                  </a:lnTo>
                  <a:lnTo>
                    <a:pt x="800" y="118"/>
                  </a:lnTo>
                  <a:lnTo>
                    <a:pt x="800" y="116"/>
                  </a:lnTo>
                  <a:lnTo>
                    <a:pt x="800" y="116"/>
                  </a:lnTo>
                  <a:lnTo>
                    <a:pt x="802" y="110"/>
                  </a:lnTo>
                  <a:lnTo>
                    <a:pt x="802" y="108"/>
                  </a:lnTo>
                  <a:lnTo>
                    <a:pt x="802" y="106"/>
                  </a:lnTo>
                  <a:lnTo>
                    <a:pt x="802" y="106"/>
                  </a:lnTo>
                  <a:lnTo>
                    <a:pt x="796" y="102"/>
                  </a:lnTo>
                  <a:lnTo>
                    <a:pt x="794" y="98"/>
                  </a:lnTo>
                  <a:lnTo>
                    <a:pt x="790" y="96"/>
                  </a:lnTo>
                  <a:lnTo>
                    <a:pt x="790" y="96"/>
                  </a:lnTo>
                  <a:lnTo>
                    <a:pt x="786" y="94"/>
                  </a:lnTo>
                  <a:lnTo>
                    <a:pt x="782" y="92"/>
                  </a:lnTo>
                  <a:lnTo>
                    <a:pt x="780" y="88"/>
                  </a:lnTo>
                  <a:lnTo>
                    <a:pt x="782" y="82"/>
                  </a:lnTo>
                  <a:lnTo>
                    <a:pt x="782" y="82"/>
                  </a:lnTo>
                  <a:lnTo>
                    <a:pt x="782" y="80"/>
                  </a:lnTo>
                  <a:lnTo>
                    <a:pt x="784" y="78"/>
                  </a:lnTo>
                  <a:lnTo>
                    <a:pt x="788" y="80"/>
                  </a:lnTo>
                  <a:lnTo>
                    <a:pt x="792" y="82"/>
                  </a:lnTo>
                  <a:lnTo>
                    <a:pt x="796" y="84"/>
                  </a:lnTo>
                  <a:lnTo>
                    <a:pt x="796" y="84"/>
                  </a:lnTo>
                  <a:lnTo>
                    <a:pt x="798" y="84"/>
                  </a:lnTo>
                  <a:lnTo>
                    <a:pt x="798" y="84"/>
                  </a:lnTo>
                  <a:lnTo>
                    <a:pt x="802" y="92"/>
                  </a:lnTo>
                  <a:lnTo>
                    <a:pt x="806" y="94"/>
                  </a:lnTo>
                  <a:lnTo>
                    <a:pt x="812" y="92"/>
                  </a:lnTo>
                  <a:lnTo>
                    <a:pt x="816" y="88"/>
                  </a:lnTo>
                  <a:lnTo>
                    <a:pt x="816" y="88"/>
                  </a:lnTo>
                  <a:lnTo>
                    <a:pt x="822" y="84"/>
                  </a:lnTo>
                  <a:lnTo>
                    <a:pt x="826" y="80"/>
                  </a:lnTo>
                  <a:lnTo>
                    <a:pt x="826" y="78"/>
                  </a:lnTo>
                  <a:lnTo>
                    <a:pt x="826" y="78"/>
                  </a:lnTo>
                  <a:lnTo>
                    <a:pt x="824" y="76"/>
                  </a:lnTo>
                  <a:lnTo>
                    <a:pt x="822" y="76"/>
                  </a:lnTo>
                  <a:lnTo>
                    <a:pt x="820" y="76"/>
                  </a:lnTo>
                  <a:lnTo>
                    <a:pt x="816" y="76"/>
                  </a:lnTo>
                  <a:lnTo>
                    <a:pt x="816" y="76"/>
                  </a:lnTo>
                  <a:lnTo>
                    <a:pt x="810" y="72"/>
                  </a:lnTo>
                  <a:lnTo>
                    <a:pt x="810" y="72"/>
                  </a:lnTo>
                  <a:lnTo>
                    <a:pt x="802" y="66"/>
                  </a:lnTo>
                  <a:lnTo>
                    <a:pt x="794" y="64"/>
                  </a:lnTo>
                  <a:lnTo>
                    <a:pt x="784" y="62"/>
                  </a:lnTo>
                  <a:lnTo>
                    <a:pt x="776" y="60"/>
                  </a:lnTo>
                  <a:lnTo>
                    <a:pt x="776" y="60"/>
                  </a:lnTo>
                  <a:lnTo>
                    <a:pt x="774" y="54"/>
                  </a:lnTo>
                  <a:lnTo>
                    <a:pt x="774" y="54"/>
                  </a:lnTo>
                  <a:lnTo>
                    <a:pt x="772" y="52"/>
                  </a:lnTo>
                  <a:lnTo>
                    <a:pt x="772" y="52"/>
                  </a:lnTo>
                  <a:lnTo>
                    <a:pt x="772" y="52"/>
                  </a:lnTo>
                  <a:lnTo>
                    <a:pt x="772" y="52"/>
                  </a:lnTo>
                  <a:lnTo>
                    <a:pt x="772" y="52"/>
                  </a:lnTo>
                  <a:lnTo>
                    <a:pt x="772" y="52"/>
                  </a:lnTo>
                  <a:lnTo>
                    <a:pt x="774" y="48"/>
                  </a:lnTo>
                  <a:lnTo>
                    <a:pt x="774" y="48"/>
                  </a:lnTo>
                  <a:lnTo>
                    <a:pt x="770" y="42"/>
                  </a:lnTo>
                  <a:lnTo>
                    <a:pt x="770" y="42"/>
                  </a:lnTo>
                  <a:lnTo>
                    <a:pt x="770" y="42"/>
                  </a:lnTo>
                  <a:lnTo>
                    <a:pt x="774" y="40"/>
                  </a:lnTo>
                  <a:lnTo>
                    <a:pt x="774" y="40"/>
                  </a:lnTo>
                  <a:lnTo>
                    <a:pt x="772" y="38"/>
                  </a:lnTo>
                  <a:lnTo>
                    <a:pt x="768" y="36"/>
                  </a:lnTo>
                  <a:lnTo>
                    <a:pt x="762" y="36"/>
                  </a:lnTo>
                  <a:lnTo>
                    <a:pt x="762" y="36"/>
                  </a:lnTo>
                  <a:lnTo>
                    <a:pt x="756" y="36"/>
                  </a:lnTo>
                  <a:lnTo>
                    <a:pt x="754" y="36"/>
                  </a:lnTo>
                  <a:lnTo>
                    <a:pt x="752" y="32"/>
                  </a:lnTo>
                  <a:lnTo>
                    <a:pt x="752" y="32"/>
                  </a:lnTo>
                  <a:lnTo>
                    <a:pt x="750" y="28"/>
                  </a:lnTo>
                  <a:lnTo>
                    <a:pt x="746" y="26"/>
                  </a:lnTo>
                  <a:lnTo>
                    <a:pt x="742" y="26"/>
                  </a:lnTo>
                  <a:lnTo>
                    <a:pt x="738" y="28"/>
                  </a:lnTo>
                  <a:lnTo>
                    <a:pt x="738" y="28"/>
                  </a:lnTo>
                  <a:lnTo>
                    <a:pt x="734" y="30"/>
                  </a:lnTo>
                  <a:lnTo>
                    <a:pt x="732" y="28"/>
                  </a:lnTo>
                  <a:lnTo>
                    <a:pt x="728" y="26"/>
                  </a:lnTo>
                  <a:lnTo>
                    <a:pt x="724" y="28"/>
                  </a:lnTo>
                  <a:lnTo>
                    <a:pt x="724" y="28"/>
                  </a:lnTo>
                  <a:lnTo>
                    <a:pt x="722" y="20"/>
                  </a:lnTo>
                  <a:lnTo>
                    <a:pt x="718" y="18"/>
                  </a:lnTo>
                  <a:lnTo>
                    <a:pt x="708" y="14"/>
                  </a:lnTo>
                  <a:lnTo>
                    <a:pt x="708" y="14"/>
                  </a:lnTo>
                  <a:lnTo>
                    <a:pt x="706" y="14"/>
                  </a:lnTo>
                  <a:lnTo>
                    <a:pt x="706" y="14"/>
                  </a:lnTo>
                  <a:lnTo>
                    <a:pt x="710" y="12"/>
                  </a:lnTo>
                  <a:lnTo>
                    <a:pt x="710" y="10"/>
                  </a:lnTo>
                  <a:lnTo>
                    <a:pt x="708" y="8"/>
                  </a:lnTo>
                  <a:lnTo>
                    <a:pt x="708" y="8"/>
                  </a:lnTo>
                  <a:lnTo>
                    <a:pt x="700" y="6"/>
                  </a:lnTo>
                  <a:lnTo>
                    <a:pt x="694" y="4"/>
                  </a:lnTo>
                  <a:lnTo>
                    <a:pt x="680" y="6"/>
                  </a:lnTo>
                  <a:lnTo>
                    <a:pt x="680" y="6"/>
                  </a:lnTo>
                  <a:lnTo>
                    <a:pt x="678" y="6"/>
                  </a:lnTo>
                  <a:lnTo>
                    <a:pt x="678" y="8"/>
                  </a:lnTo>
                  <a:lnTo>
                    <a:pt x="680" y="10"/>
                  </a:lnTo>
                  <a:lnTo>
                    <a:pt x="680" y="10"/>
                  </a:lnTo>
                  <a:lnTo>
                    <a:pt x="672" y="6"/>
                  </a:lnTo>
                  <a:lnTo>
                    <a:pt x="666" y="4"/>
                  </a:lnTo>
                  <a:lnTo>
                    <a:pt x="658" y="6"/>
                  </a:lnTo>
                  <a:lnTo>
                    <a:pt x="650" y="8"/>
                  </a:lnTo>
                  <a:lnTo>
                    <a:pt x="650" y="8"/>
                  </a:lnTo>
                  <a:lnTo>
                    <a:pt x="646" y="10"/>
                  </a:lnTo>
                  <a:lnTo>
                    <a:pt x="644" y="14"/>
                  </a:lnTo>
                  <a:lnTo>
                    <a:pt x="640" y="24"/>
                  </a:lnTo>
                  <a:lnTo>
                    <a:pt x="640" y="24"/>
                  </a:lnTo>
                  <a:lnTo>
                    <a:pt x="644" y="24"/>
                  </a:lnTo>
                  <a:lnTo>
                    <a:pt x="646" y="26"/>
                  </a:lnTo>
                  <a:lnTo>
                    <a:pt x="646" y="26"/>
                  </a:lnTo>
                  <a:lnTo>
                    <a:pt x="648" y="30"/>
                  </a:lnTo>
                  <a:lnTo>
                    <a:pt x="646" y="32"/>
                  </a:lnTo>
                  <a:lnTo>
                    <a:pt x="646" y="32"/>
                  </a:lnTo>
                  <a:lnTo>
                    <a:pt x="642" y="32"/>
                  </a:lnTo>
                  <a:lnTo>
                    <a:pt x="642" y="30"/>
                  </a:lnTo>
                  <a:lnTo>
                    <a:pt x="642" y="28"/>
                  </a:lnTo>
                  <a:lnTo>
                    <a:pt x="640" y="26"/>
                  </a:lnTo>
                  <a:lnTo>
                    <a:pt x="640" y="26"/>
                  </a:lnTo>
                  <a:lnTo>
                    <a:pt x="634" y="20"/>
                  </a:lnTo>
                  <a:lnTo>
                    <a:pt x="632" y="16"/>
                  </a:lnTo>
                  <a:lnTo>
                    <a:pt x="634" y="10"/>
                  </a:lnTo>
                  <a:lnTo>
                    <a:pt x="642" y="4"/>
                  </a:lnTo>
                  <a:lnTo>
                    <a:pt x="642" y="4"/>
                  </a:lnTo>
                  <a:lnTo>
                    <a:pt x="636" y="2"/>
                  </a:lnTo>
                  <a:lnTo>
                    <a:pt x="630" y="2"/>
                  </a:lnTo>
                  <a:lnTo>
                    <a:pt x="620" y="6"/>
                  </a:lnTo>
                  <a:lnTo>
                    <a:pt x="620" y="6"/>
                  </a:lnTo>
                  <a:lnTo>
                    <a:pt x="614" y="10"/>
                  </a:lnTo>
                  <a:lnTo>
                    <a:pt x="610" y="14"/>
                  </a:lnTo>
                  <a:lnTo>
                    <a:pt x="606" y="20"/>
                  </a:lnTo>
                  <a:lnTo>
                    <a:pt x="606" y="26"/>
                  </a:lnTo>
                  <a:lnTo>
                    <a:pt x="606" y="26"/>
                  </a:lnTo>
                  <a:lnTo>
                    <a:pt x="608" y="30"/>
                  </a:lnTo>
                  <a:lnTo>
                    <a:pt x="612" y="30"/>
                  </a:lnTo>
                  <a:lnTo>
                    <a:pt x="618" y="30"/>
                  </a:lnTo>
                  <a:lnTo>
                    <a:pt x="622" y="30"/>
                  </a:lnTo>
                  <a:lnTo>
                    <a:pt x="622" y="30"/>
                  </a:lnTo>
                  <a:lnTo>
                    <a:pt x="620" y="32"/>
                  </a:lnTo>
                  <a:lnTo>
                    <a:pt x="618" y="32"/>
                  </a:lnTo>
                  <a:lnTo>
                    <a:pt x="618" y="32"/>
                  </a:lnTo>
                  <a:lnTo>
                    <a:pt x="612" y="32"/>
                  </a:lnTo>
                  <a:lnTo>
                    <a:pt x="612" y="32"/>
                  </a:lnTo>
                  <a:lnTo>
                    <a:pt x="612" y="34"/>
                  </a:lnTo>
                  <a:lnTo>
                    <a:pt x="614" y="36"/>
                  </a:lnTo>
                  <a:lnTo>
                    <a:pt x="616" y="38"/>
                  </a:lnTo>
                  <a:lnTo>
                    <a:pt x="616" y="38"/>
                  </a:lnTo>
                  <a:lnTo>
                    <a:pt x="622" y="40"/>
                  </a:lnTo>
                  <a:lnTo>
                    <a:pt x="626" y="40"/>
                  </a:lnTo>
                  <a:lnTo>
                    <a:pt x="632" y="40"/>
                  </a:lnTo>
                  <a:lnTo>
                    <a:pt x="638" y="42"/>
                  </a:lnTo>
                  <a:lnTo>
                    <a:pt x="638" y="42"/>
                  </a:lnTo>
                  <a:lnTo>
                    <a:pt x="640" y="48"/>
                  </a:lnTo>
                  <a:lnTo>
                    <a:pt x="640" y="50"/>
                  </a:lnTo>
                  <a:lnTo>
                    <a:pt x="642" y="52"/>
                  </a:lnTo>
                  <a:lnTo>
                    <a:pt x="642" y="52"/>
                  </a:lnTo>
                  <a:lnTo>
                    <a:pt x="646" y="54"/>
                  </a:lnTo>
                  <a:lnTo>
                    <a:pt x="646" y="54"/>
                  </a:lnTo>
                  <a:lnTo>
                    <a:pt x="644" y="56"/>
                  </a:lnTo>
                  <a:lnTo>
                    <a:pt x="644" y="56"/>
                  </a:lnTo>
                  <a:lnTo>
                    <a:pt x="640" y="58"/>
                  </a:lnTo>
                  <a:lnTo>
                    <a:pt x="638" y="60"/>
                  </a:lnTo>
                  <a:lnTo>
                    <a:pt x="632" y="66"/>
                  </a:lnTo>
                  <a:lnTo>
                    <a:pt x="632" y="66"/>
                  </a:lnTo>
                  <a:lnTo>
                    <a:pt x="630" y="70"/>
                  </a:lnTo>
                  <a:lnTo>
                    <a:pt x="628" y="72"/>
                  </a:lnTo>
                  <a:lnTo>
                    <a:pt x="626" y="70"/>
                  </a:lnTo>
                  <a:lnTo>
                    <a:pt x="626" y="70"/>
                  </a:lnTo>
                  <a:lnTo>
                    <a:pt x="620" y="68"/>
                  </a:lnTo>
                  <a:lnTo>
                    <a:pt x="618" y="64"/>
                  </a:lnTo>
                  <a:lnTo>
                    <a:pt x="620" y="60"/>
                  </a:lnTo>
                  <a:lnTo>
                    <a:pt x="620" y="60"/>
                  </a:lnTo>
                  <a:lnTo>
                    <a:pt x="622" y="58"/>
                  </a:lnTo>
                  <a:lnTo>
                    <a:pt x="620" y="56"/>
                  </a:lnTo>
                  <a:lnTo>
                    <a:pt x="616" y="54"/>
                  </a:lnTo>
                  <a:lnTo>
                    <a:pt x="616" y="54"/>
                  </a:lnTo>
                  <a:lnTo>
                    <a:pt x="612" y="52"/>
                  </a:lnTo>
                  <a:lnTo>
                    <a:pt x="610" y="52"/>
                  </a:lnTo>
                  <a:lnTo>
                    <a:pt x="608" y="54"/>
                  </a:lnTo>
                  <a:lnTo>
                    <a:pt x="608" y="54"/>
                  </a:lnTo>
                  <a:lnTo>
                    <a:pt x="606" y="58"/>
                  </a:lnTo>
                  <a:lnTo>
                    <a:pt x="602" y="60"/>
                  </a:lnTo>
                  <a:lnTo>
                    <a:pt x="602" y="60"/>
                  </a:lnTo>
                  <a:lnTo>
                    <a:pt x="598" y="52"/>
                  </a:lnTo>
                  <a:lnTo>
                    <a:pt x="594" y="48"/>
                  </a:lnTo>
                  <a:lnTo>
                    <a:pt x="588" y="48"/>
                  </a:lnTo>
                  <a:lnTo>
                    <a:pt x="588" y="48"/>
                  </a:lnTo>
                  <a:lnTo>
                    <a:pt x="586" y="46"/>
                  </a:lnTo>
                  <a:lnTo>
                    <a:pt x="586" y="44"/>
                  </a:lnTo>
                  <a:lnTo>
                    <a:pt x="586" y="44"/>
                  </a:lnTo>
                  <a:lnTo>
                    <a:pt x="586" y="36"/>
                  </a:lnTo>
                  <a:lnTo>
                    <a:pt x="584" y="32"/>
                  </a:lnTo>
                  <a:lnTo>
                    <a:pt x="578" y="28"/>
                  </a:lnTo>
                  <a:lnTo>
                    <a:pt x="570" y="24"/>
                  </a:lnTo>
                  <a:lnTo>
                    <a:pt x="570" y="24"/>
                  </a:lnTo>
                  <a:lnTo>
                    <a:pt x="576" y="18"/>
                  </a:lnTo>
                  <a:lnTo>
                    <a:pt x="578" y="14"/>
                  </a:lnTo>
                  <a:lnTo>
                    <a:pt x="580" y="14"/>
                  </a:lnTo>
                  <a:lnTo>
                    <a:pt x="580" y="14"/>
                  </a:lnTo>
                  <a:lnTo>
                    <a:pt x="588" y="14"/>
                  </a:lnTo>
                  <a:lnTo>
                    <a:pt x="592" y="12"/>
                  </a:lnTo>
                  <a:lnTo>
                    <a:pt x="602" y="2"/>
                  </a:lnTo>
                  <a:lnTo>
                    <a:pt x="602" y="2"/>
                  </a:lnTo>
                  <a:lnTo>
                    <a:pt x="578" y="0"/>
                  </a:lnTo>
                  <a:lnTo>
                    <a:pt x="578" y="0"/>
                  </a:lnTo>
                  <a:lnTo>
                    <a:pt x="568" y="0"/>
                  </a:lnTo>
                  <a:lnTo>
                    <a:pt x="564" y="4"/>
                  </a:lnTo>
                  <a:lnTo>
                    <a:pt x="562" y="8"/>
                  </a:lnTo>
                  <a:lnTo>
                    <a:pt x="566" y="18"/>
                  </a:lnTo>
                  <a:lnTo>
                    <a:pt x="566" y="18"/>
                  </a:lnTo>
                  <a:lnTo>
                    <a:pt x="566" y="24"/>
                  </a:lnTo>
                  <a:lnTo>
                    <a:pt x="566" y="24"/>
                  </a:lnTo>
                  <a:lnTo>
                    <a:pt x="560" y="28"/>
                  </a:lnTo>
                  <a:lnTo>
                    <a:pt x="556" y="32"/>
                  </a:lnTo>
                  <a:lnTo>
                    <a:pt x="556" y="38"/>
                  </a:lnTo>
                  <a:lnTo>
                    <a:pt x="558" y="44"/>
                  </a:lnTo>
                  <a:lnTo>
                    <a:pt x="558" y="44"/>
                  </a:lnTo>
                  <a:lnTo>
                    <a:pt x="568" y="46"/>
                  </a:lnTo>
                  <a:lnTo>
                    <a:pt x="572" y="50"/>
                  </a:lnTo>
                  <a:lnTo>
                    <a:pt x="576" y="54"/>
                  </a:lnTo>
                  <a:lnTo>
                    <a:pt x="576" y="54"/>
                  </a:lnTo>
                  <a:lnTo>
                    <a:pt x="576" y="56"/>
                  </a:lnTo>
                  <a:lnTo>
                    <a:pt x="574" y="60"/>
                  </a:lnTo>
                  <a:lnTo>
                    <a:pt x="574" y="60"/>
                  </a:lnTo>
                  <a:lnTo>
                    <a:pt x="568" y="64"/>
                  </a:lnTo>
                  <a:lnTo>
                    <a:pt x="564" y="66"/>
                  </a:lnTo>
                  <a:lnTo>
                    <a:pt x="562" y="70"/>
                  </a:lnTo>
                  <a:lnTo>
                    <a:pt x="562" y="70"/>
                  </a:lnTo>
                  <a:lnTo>
                    <a:pt x="562" y="72"/>
                  </a:lnTo>
                  <a:lnTo>
                    <a:pt x="558" y="72"/>
                  </a:lnTo>
                  <a:lnTo>
                    <a:pt x="558" y="72"/>
                  </a:lnTo>
                  <a:lnTo>
                    <a:pt x="556" y="70"/>
                  </a:lnTo>
                  <a:lnTo>
                    <a:pt x="556" y="68"/>
                  </a:lnTo>
                  <a:lnTo>
                    <a:pt x="556" y="64"/>
                  </a:lnTo>
                  <a:lnTo>
                    <a:pt x="556" y="64"/>
                  </a:lnTo>
                  <a:lnTo>
                    <a:pt x="558" y="64"/>
                  </a:lnTo>
                  <a:lnTo>
                    <a:pt x="558" y="64"/>
                  </a:lnTo>
                  <a:lnTo>
                    <a:pt x="556" y="62"/>
                  </a:lnTo>
                  <a:lnTo>
                    <a:pt x="556" y="62"/>
                  </a:lnTo>
                  <a:lnTo>
                    <a:pt x="554" y="62"/>
                  </a:lnTo>
                  <a:lnTo>
                    <a:pt x="552" y="62"/>
                  </a:lnTo>
                  <a:lnTo>
                    <a:pt x="552" y="60"/>
                  </a:lnTo>
                  <a:lnTo>
                    <a:pt x="552" y="60"/>
                  </a:lnTo>
                  <a:lnTo>
                    <a:pt x="562" y="56"/>
                  </a:lnTo>
                  <a:lnTo>
                    <a:pt x="562" y="56"/>
                  </a:lnTo>
                  <a:lnTo>
                    <a:pt x="556" y="50"/>
                  </a:lnTo>
                  <a:lnTo>
                    <a:pt x="550" y="48"/>
                  </a:lnTo>
                  <a:lnTo>
                    <a:pt x="550" y="48"/>
                  </a:lnTo>
                  <a:lnTo>
                    <a:pt x="548" y="46"/>
                  </a:lnTo>
                  <a:lnTo>
                    <a:pt x="544" y="44"/>
                  </a:lnTo>
                  <a:lnTo>
                    <a:pt x="540" y="48"/>
                  </a:lnTo>
                  <a:lnTo>
                    <a:pt x="536" y="52"/>
                  </a:lnTo>
                  <a:lnTo>
                    <a:pt x="534" y="52"/>
                  </a:lnTo>
                  <a:lnTo>
                    <a:pt x="530" y="52"/>
                  </a:lnTo>
                  <a:lnTo>
                    <a:pt x="530" y="52"/>
                  </a:lnTo>
                  <a:lnTo>
                    <a:pt x="538" y="54"/>
                  </a:lnTo>
                  <a:lnTo>
                    <a:pt x="542" y="56"/>
                  </a:lnTo>
                  <a:lnTo>
                    <a:pt x="544" y="60"/>
                  </a:lnTo>
                  <a:lnTo>
                    <a:pt x="544" y="60"/>
                  </a:lnTo>
                  <a:lnTo>
                    <a:pt x="542" y="60"/>
                  </a:lnTo>
                  <a:lnTo>
                    <a:pt x="540" y="62"/>
                  </a:lnTo>
                  <a:lnTo>
                    <a:pt x="538" y="66"/>
                  </a:lnTo>
                  <a:lnTo>
                    <a:pt x="538" y="66"/>
                  </a:lnTo>
                  <a:lnTo>
                    <a:pt x="510" y="66"/>
                  </a:lnTo>
                  <a:lnTo>
                    <a:pt x="498" y="64"/>
                  </a:lnTo>
                  <a:lnTo>
                    <a:pt x="484" y="60"/>
                  </a:lnTo>
                  <a:lnTo>
                    <a:pt x="484" y="60"/>
                  </a:lnTo>
                  <a:lnTo>
                    <a:pt x="482" y="56"/>
                  </a:lnTo>
                  <a:lnTo>
                    <a:pt x="480" y="54"/>
                  </a:lnTo>
                  <a:lnTo>
                    <a:pt x="474" y="56"/>
                  </a:lnTo>
                  <a:lnTo>
                    <a:pt x="474" y="56"/>
                  </a:lnTo>
                  <a:lnTo>
                    <a:pt x="464" y="58"/>
                  </a:lnTo>
                  <a:lnTo>
                    <a:pt x="464" y="58"/>
                  </a:lnTo>
                  <a:lnTo>
                    <a:pt x="462" y="58"/>
                  </a:lnTo>
                  <a:lnTo>
                    <a:pt x="462" y="60"/>
                  </a:lnTo>
                  <a:lnTo>
                    <a:pt x="462" y="60"/>
                  </a:lnTo>
                  <a:lnTo>
                    <a:pt x="466" y="62"/>
                  </a:lnTo>
                  <a:lnTo>
                    <a:pt x="466" y="62"/>
                  </a:lnTo>
                  <a:lnTo>
                    <a:pt x="468" y="64"/>
                  </a:lnTo>
                  <a:lnTo>
                    <a:pt x="468" y="64"/>
                  </a:lnTo>
                  <a:lnTo>
                    <a:pt x="468" y="68"/>
                  </a:lnTo>
                  <a:lnTo>
                    <a:pt x="468" y="68"/>
                  </a:lnTo>
                  <a:lnTo>
                    <a:pt x="464" y="72"/>
                  </a:lnTo>
                  <a:lnTo>
                    <a:pt x="464" y="72"/>
                  </a:lnTo>
                  <a:lnTo>
                    <a:pt x="452" y="66"/>
                  </a:lnTo>
                  <a:lnTo>
                    <a:pt x="446" y="66"/>
                  </a:lnTo>
                  <a:lnTo>
                    <a:pt x="440" y="66"/>
                  </a:lnTo>
                  <a:lnTo>
                    <a:pt x="440" y="66"/>
                  </a:lnTo>
                  <a:lnTo>
                    <a:pt x="424" y="68"/>
                  </a:lnTo>
                  <a:lnTo>
                    <a:pt x="408" y="66"/>
                  </a:lnTo>
                  <a:lnTo>
                    <a:pt x="408" y="66"/>
                  </a:lnTo>
                  <a:lnTo>
                    <a:pt x="410" y="62"/>
                  </a:lnTo>
                  <a:lnTo>
                    <a:pt x="412" y="62"/>
                  </a:lnTo>
                  <a:lnTo>
                    <a:pt x="414" y="60"/>
                  </a:lnTo>
                  <a:lnTo>
                    <a:pt x="416" y="60"/>
                  </a:lnTo>
                  <a:lnTo>
                    <a:pt x="416" y="60"/>
                  </a:lnTo>
                  <a:lnTo>
                    <a:pt x="412" y="56"/>
                  </a:lnTo>
                  <a:lnTo>
                    <a:pt x="406" y="54"/>
                  </a:lnTo>
                  <a:lnTo>
                    <a:pt x="406" y="54"/>
                  </a:lnTo>
                  <a:lnTo>
                    <a:pt x="398" y="54"/>
                  </a:lnTo>
                  <a:lnTo>
                    <a:pt x="390" y="54"/>
                  </a:lnTo>
                  <a:lnTo>
                    <a:pt x="374" y="50"/>
                  </a:lnTo>
                  <a:lnTo>
                    <a:pt x="374" y="50"/>
                  </a:lnTo>
                  <a:lnTo>
                    <a:pt x="358" y="46"/>
                  </a:lnTo>
                  <a:lnTo>
                    <a:pt x="350" y="46"/>
                  </a:lnTo>
                  <a:lnTo>
                    <a:pt x="348" y="46"/>
                  </a:lnTo>
                  <a:lnTo>
                    <a:pt x="344" y="50"/>
                  </a:lnTo>
                  <a:lnTo>
                    <a:pt x="344" y="50"/>
                  </a:lnTo>
                  <a:lnTo>
                    <a:pt x="340" y="50"/>
                  </a:lnTo>
                  <a:lnTo>
                    <a:pt x="338" y="48"/>
                  </a:lnTo>
                  <a:lnTo>
                    <a:pt x="338" y="48"/>
                  </a:lnTo>
                  <a:lnTo>
                    <a:pt x="336" y="44"/>
                  </a:lnTo>
                  <a:lnTo>
                    <a:pt x="334" y="44"/>
                  </a:lnTo>
                  <a:lnTo>
                    <a:pt x="330" y="48"/>
                  </a:lnTo>
                  <a:lnTo>
                    <a:pt x="330" y="48"/>
                  </a:lnTo>
                  <a:lnTo>
                    <a:pt x="326" y="50"/>
                  </a:lnTo>
                  <a:lnTo>
                    <a:pt x="324" y="48"/>
                  </a:lnTo>
                  <a:lnTo>
                    <a:pt x="324" y="48"/>
                  </a:lnTo>
                  <a:lnTo>
                    <a:pt x="318" y="44"/>
                  </a:lnTo>
                  <a:lnTo>
                    <a:pt x="314" y="42"/>
                  </a:lnTo>
                  <a:lnTo>
                    <a:pt x="308" y="42"/>
                  </a:lnTo>
                  <a:lnTo>
                    <a:pt x="302" y="46"/>
                  </a:lnTo>
                  <a:lnTo>
                    <a:pt x="302" y="46"/>
                  </a:lnTo>
                  <a:lnTo>
                    <a:pt x="296" y="44"/>
                  </a:lnTo>
                  <a:lnTo>
                    <a:pt x="296" y="44"/>
                  </a:lnTo>
                  <a:lnTo>
                    <a:pt x="294" y="48"/>
                  </a:lnTo>
                  <a:lnTo>
                    <a:pt x="290" y="48"/>
                  </a:lnTo>
                  <a:lnTo>
                    <a:pt x="290" y="48"/>
                  </a:lnTo>
                  <a:lnTo>
                    <a:pt x="286" y="46"/>
                  </a:lnTo>
                  <a:lnTo>
                    <a:pt x="286" y="46"/>
                  </a:lnTo>
                  <a:lnTo>
                    <a:pt x="286" y="46"/>
                  </a:lnTo>
                  <a:lnTo>
                    <a:pt x="286" y="46"/>
                  </a:lnTo>
                  <a:lnTo>
                    <a:pt x="280" y="46"/>
                  </a:lnTo>
                  <a:lnTo>
                    <a:pt x="278" y="44"/>
                  </a:lnTo>
                  <a:lnTo>
                    <a:pt x="274" y="46"/>
                  </a:lnTo>
                  <a:lnTo>
                    <a:pt x="274" y="46"/>
                  </a:lnTo>
                  <a:lnTo>
                    <a:pt x="268" y="48"/>
                  </a:lnTo>
                  <a:lnTo>
                    <a:pt x="264" y="48"/>
                  </a:lnTo>
                  <a:lnTo>
                    <a:pt x="258" y="48"/>
                  </a:lnTo>
                  <a:lnTo>
                    <a:pt x="254" y="50"/>
                  </a:lnTo>
                  <a:lnTo>
                    <a:pt x="254" y="50"/>
                  </a:lnTo>
                  <a:lnTo>
                    <a:pt x="246" y="54"/>
                  </a:lnTo>
                  <a:lnTo>
                    <a:pt x="238" y="54"/>
                  </a:lnTo>
                  <a:lnTo>
                    <a:pt x="224" y="50"/>
                  </a:lnTo>
                  <a:lnTo>
                    <a:pt x="224" y="50"/>
                  </a:lnTo>
                  <a:lnTo>
                    <a:pt x="202" y="46"/>
                  </a:lnTo>
                  <a:lnTo>
                    <a:pt x="192" y="44"/>
                  </a:lnTo>
                  <a:lnTo>
                    <a:pt x="180" y="42"/>
                  </a:lnTo>
                  <a:lnTo>
                    <a:pt x="180" y="42"/>
                  </a:lnTo>
                  <a:lnTo>
                    <a:pt x="166" y="42"/>
                  </a:lnTo>
                  <a:lnTo>
                    <a:pt x="152" y="42"/>
                  </a:lnTo>
                  <a:lnTo>
                    <a:pt x="124" y="38"/>
                  </a:lnTo>
                  <a:lnTo>
                    <a:pt x="124" y="38"/>
                  </a:lnTo>
                  <a:lnTo>
                    <a:pt x="96" y="32"/>
                  </a:lnTo>
                  <a:lnTo>
                    <a:pt x="82" y="32"/>
                  </a:lnTo>
                  <a:lnTo>
                    <a:pt x="68" y="36"/>
                  </a:lnTo>
                  <a:lnTo>
                    <a:pt x="68" y="36"/>
                  </a:lnTo>
                  <a:lnTo>
                    <a:pt x="52" y="38"/>
                  </a:lnTo>
                  <a:lnTo>
                    <a:pt x="44" y="40"/>
                  </a:lnTo>
                  <a:lnTo>
                    <a:pt x="38" y="46"/>
                  </a:lnTo>
                  <a:lnTo>
                    <a:pt x="38" y="46"/>
                  </a:lnTo>
                  <a:lnTo>
                    <a:pt x="34" y="50"/>
                  </a:lnTo>
                  <a:lnTo>
                    <a:pt x="30" y="52"/>
                  </a:lnTo>
                  <a:lnTo>
                    <a:pt x="24" y="54"/>
                  </a:lnTo>
                  <a:lnTo>
                    <a:pt x="18" y="54"/>
                  </a:lnTo>
                  <a:lnTo>
                    <a:pt x="18" y="54"/>
                  </a:lnTo>
                  <a:lnTo>
                    <a:pt x="14" y="56"/>
                  </a:lnTo>
                  <a:lnTo>
                    <a:pt x="12" y="56"/>
                  </a:lnTo>
                  <a:lnTo>
                    <a:pt x="12" y="58"/>
                  </a:lnTo>
                  <a:lnTo>
                    <a:pt x="12" y="58"/>
                  </a:lnTo>
                  <a:lnTo>
                    <a:pt x="12" y="60"/>
                  </a:lnTo>
                  <a:lnTo>
                    <a:pt x="12" y="62"/>
                  </a:lnTo>
                  <a:lnTo>
                    <a:pt x="16" y="62"/>
                  </a:lnTo>
                  <a:lnTo>
                    <a:pt x="16" y="62"/>
                  </a:lnTo>
                  <a:lnTo>
                    <a:pt x="50" y="78"/>
                  </a:lnTo>
                  <a:lnTo>
                    <a:pt x="50" y="78"/>
                  </a:lnTo>
                  <a:lnTo>
                    <a:pt x="46" y="84"/>
                  </a:lnTo>
                  <a:lnTo>
                    <a:pt x="40" y="86"/>
                  </a:lnTo>
                  <a:lnTo>
                    <a:pt x="34" y="84"/>
                  </a:lnTo>
                  <a:lnTo>
                    <a:pt x="30" y="82"/>
                  </a:lnTo>
                  <a:lnTo>
                    <a:pt x="30" y="82"/>
                  </a:lnTo>
                  <a:lnTo>
                    <a:pt x="26" y="80"/>
                  </a:lnTo>
                  <a:lnTo>
                    <a:pt x="22" y="80"/>
                  </a:lnTo>
                  <a:lnTo>
                    <a:pt x="22" y="80"/>
                  </a:lnTo>
                  <a:lnTo>
                    <a:pt x="0" y="88"/>
                  </a:lnTo>
                  <a:lnTo>
                    <a:pt x="0" y="88"/>
                  </a:lnTo>
                  <a:lnTo>
                    <a:pt x="6" y="90"/>
                  </a:lnTo>
                  <a:lnTo>
                    <a:pt x="8" y="94"/>
                  </a:lnTo>
                  <a:lnTo>
                    <a:pt x="10" y="98"/>
                  </a:lnTo>
                  <a:lnTo>
                    <a:pt x="14" y="100"/>
                  </a:lnTo>
                  <a:lnTo>
                    <a:pt x="14" y="100"/>
                  </a:lnTo>
                  <a:lnTo>
                    <a:pt x="30" y="100"/>
                  </a:lnTo>
                  <a:lnTo>
                    <a:pt x="44" y="98"/>
                  </a:lnTo>
                  <a:lnTo>
                    <a:pt x="44" y="98"/>
                  </a:lnTo>
                  <a:lnTo>
                    <a:pt x="48" y="96"/>
                  </a:lnTo>
                  <a:lnTo>
                    <a:pt x="50" y="96"/>
                  </a:lnTo>
                  <a:lnTo>
                    <a:pt x="52" y="100"/>
                  </a:lnTo>
                  <a:lnTo>
                    <a:pt x="52" y="100"/>
                  </a:lnTo>
                  <a:lnTo>
                    <a:pt x="52" y="108"/>
                  </a:lnTo>
                  <a:lnTo>
                    <a:pt x="52" y="110"/>
                  </a:lnTo>
                  <a:lnTo>
                    <a:pt x="46" y="112"/>
                  </a:lnTo>
                  <a:lnTo>
                    <a:pt x="46" y="112"/>
                  </a:lnTo>
                  <a:lnTo>
                    <a:pt x="36" y="114"/>
                  </a:lnTo>
                  <a:lnTo>
                    <a:pt x="24" y="116"/>
                  </a:lnTo>
                  <a:lnTo>
                    <a:pt x="24" y="116"/>
                  </a:lnTo>
                  <a:lnTo>
                    <a:pt x="22" y="118"/>
                  </a:lnTo>
                  <a:lnTo>
                    <a:pt x="18" y="122"/>
                  </a:lnTo>
                  <a:lnTo>
                    <a:pt x="14" y="130"/>
                  </a:lnTo>
                  <a:lnTo>
                    <a:pt x="14" y="130"/>
                  </a:lnTo>
                  <a:lnTo>
                    <a:pt x="18" y="134"/>
                  </a:lnTo>
                  <a:lnTo>
                    <a:pt x="20" y="140"/>
                  </a:lnTo>
                  <a:lnTo>
                    <a:pt x="22" y="144"/>
                  </a:lnTo>
                  <a:lnTo>
                    <a:pt x="28" y="146"/>
                  </a:lnTo>
                  <a:lnTo>
                    <a:pt x="28" y="146"/>
                  </a:lnTo>
                  <a:lnTo>
                    <a:pt x="40" y="148"/>
                  </a:lnTo>
                  <a:lnTo>
                    <a:pt x="46" y="152"/>
                  </a:lnTo>
                  <a:lnTo>
                    <a:pt x="46" y="154"/>
                  </a:lnTo>
                  <a:lnTo>
                    <a:pt x="48" y="160"/>
                  </a:lnTo>
                  <a:lnTo>
                    <a:pt x="48" y="160"/>
                  </a:lnTo>
                  <a:lnTo>
                    <a:pt x="48" y="160"/>
                  </a:lnTo>
                  <a:lnTo>
                    <a:pt x="48" y="160"/>
                  </a:lnTo>
                  <a:lnTo>
                    <a:pt x="52" y="158"/>
                  </a:lnTo>
                  <a:lnTo>
                    <a:pt x="56" y="158"/>
                  </a:lnTo>
                  <a:lnTo>
                    <a:pt x="66" y="160"/>
                  </a:lnTo>
                  <a:lnTo>
                    <a:pt x="74" y="160"/>
                  </a:lnTo>
                  <a:lnTo>
                    <a:pt x="78" y="160"/>
                  </a:lnTo>
                  <a:lnTo>
                    <a:pt x="82" y="158"/>
                  </a:lnTo>
                  <a:lnTo>
                    <a:pt x="82" y="158"/>
                  </a:lnTo>
                  <a:lnTo>
                    <a:pt x="80" y="166"/>
                  </a:lnTo>
                  <a:lnTo>
                    <a:pt x="74" y="174"/>
                  </a:lnTo>
                  <a:lnTo>
                    <a:pt x="68" y="180"/>
                  </a:lnTo>
                  <a:lnTo>
                    <a:pt x="60" y="184"/>
                  </a:lnTo>
                  <a:lnTo>
                    <a:pt x="60" y="184"/>
                  </a:lnTo>
                  <a:lnTo>
                    <a:pt x="58" y="186"/>
                  </a:lnTo>
                  <a:lnTo>
                    <a:pt x="56" y="188"/>
                  </a:lnTo>
                  <a:lnTo>
                    <a:pt x="56" y="190"/>
                  </a:lnTo>
                  <a:lnTo>
                    <a:pt x="56" y="190"/>
                  </a:lnTo>
                  <a:lnTo>
                    <a:pt x="58" y="190"/>
                  </a:lnTo>
                  <a:lnTo>
                    <a:pt x="60" y="190"/>
                  </a:lnTo>
                  <a:lnTo>
                    <a:pt x="64" y="190"/>
                  </a:lnTo>
                  <a:lnTo>
                    <a:pt x="64" y="190"/>
                  </a:lnTo>
                  <a:lnTo>
                    <a:pt x="70" y="188"/>
                  </a:lnTo>
                  <a:lnTo>
                    <a:pt x="70" y="188"/>
                  </a:lnTo>
                  <a:lnTo>
                    <a:pt x="98" y="168"/>
                  </a:lnTo>
                  <a:lnTo>
                    <a:pt x="98" y="168"/>
                  </a:lnTo>
                  <a:lnTo>
                    <a:pt x="104" y="164"/>
                  </a:lnTo>
                  <a:lnTo>
                    <a:pt x="106" y="160"/>
                  </a:lnTo>
                  <a:lnTo>
                    <a:pt x="106" y="156"/>
                  </a:lnTo>
                  <a:lnTo>
                    <a:pt x="106" y="156"/>
                  </a:lnTo>
                  <a:lnTo>
                    <a:pt x="106" y="154"/>
                  </a:lnTo>
                  <a:lnTo>
                    <a:pt x="106" y="154"/>
                  </a:lnTo>
                  <a:lnTo>
                    <a:pt x="112" y="150"/>
                  </a:lnTo>
                  <a:lnTo>
                    <a:pt x="118" y="144"/>
                  </a:lnTo>
                  <a:lnTo>
                    <a:pt x="122" y="140"/>
                  </a:lnTo>
                  <a:lnTo>
                    <a:pt x="128" y="136"/>
                  </a:lnTo>
                  <a:lnTo>
                    <a:pt x="128" y="136"/>
                  </a:lnTo>
                  <a:lnTo>
                    <a:pt x="130" y="138"/>
                  </a:lnTo>
                  <a:lnTo>
                    <a:pt x="130" y="138"/>
                  </a:lnTo>
                  <a:lnTo>
                    <a:pt x="128" y="140"/>
                  </a:lnTo>
                  <a:lnTo>
                    <a:pt x="128" y="142"/>
                  </a:lnTo>
                  <a:lnTo>
                    <a:pt x="126" y="146"/>
                  </a:lnTo>
                  <a:lnTo>
                    <a:pt x="126" y="146"/>
                  </a:lnTo>
                  <a:lnTo>
                    <a:pt x="124" y="148"/>
                  </a:lnTo>
                  <a:lnTo>
                    <a:pt x="124" y="150"/>
                  </a:lnTo>
                  <a:lnTo>
                    <a:pt x="126" y="152"/>
                  </a:lnTo>
                  <a:lnTo>
                    <a:pt x="124" y="156"/>
                  </a:lnTo>
                  <a:lnTo>
                    <a:pt x="124" y="156"/>
                  </a:lnTo>
                  <a:lnTo>
                    <a:pt x="128" y="156"/>
                  </a:lnTo>
                  <a:lnTo>
                    <a:pt x="128" y="154"/>
                  </a:lnTo>
                  <a:lnTo>
                    <a:pt x="130" y="152"/>
                  </a:lnTo>
                  <a:lnTo>
                    <a:pt x="132" y="150"/>
                  </a:lnTo>
                  <a:lnTo>
                    <a:pt x="132" y="150"/>
                  </a:lnTo>
                  <a:lnTo>
                    <a:pt x="142" y="148"/>
                  </a:lnTo>
                  <a:lnTo>
                    <a:pt x="148" y="146"/>
                  </a:lnTo>
                  <a:lnTo>
                    <a:pt x="150" y="142"/>
                  </a:lnTo>
                  <a:lnTo>
                    <a:pt x="150" y="142"/>
                  </a:lnTo>
                  <a:lnTo>
                    <a:pt x="152" y="138"/>
                  </a:lnTo>
                  <a:lnTo>
                    <a:pt x="152" y="136"/>
                  </a:lnTo>
                  <a:lnTo>
                    <a:pt x="160" y="138"/>
                  </a:lnTo>
                  <a:lnTo>
                    <a:pt x="160" y="138"/>
                  </a:lnTo>
                  <a:lnTo>
                    <a:pt x="180" y="144"/>
                  </a:lnTo>
                  <a:lnTo>
                    <a:pt x="190" y="146"/>
                  </a:lnTo>
                  <a:lnTo>
                    <a:pt x="200" y="146"/>
                  </a:lnTo>
                  <a:lnTo>
                    <a:pt x="200" y="146"/>
                  </a:lnTo>
                  <a:lnTo>
                    <a:pt x="210" y="148"/>
                  </a:lnTo>
                  <a:lnTo>
                    <a:pt x="220" y="150"/>
                  </a:lnTo>
                  <a:lnTo>
                    <a:pt x="220" y="150"/>
                  </a:lnTo>
                  <a:lnTo>
                    <a:pt x="230" y="156"/>
                  </a:lnTo>
                  <a:lnTo>
                    <a:pt x="240" y="164"/>
                  </a:lnTo>
                  <a:lnTo>
                    <a:pt x="240" y="164"/>
                  </a:lnTo>
                  <a:lnTo>
                    <a:pt x="244" y="168"/>
                  </a:lnTo>
                  <a:lnTo>
                    <a:pt x="244" y="168"/>
                  </a:lnTo>
                  <a:lnTo>
                    <a:pt x="246" y="166"/>
                  </a:lnTo>
                  <a:lnTo>
                    <a:pt x="250" y="166"/>
                  </a:lnTo>
                  <a:lnTo>
                    <a:pt x="250" y="166"/>
                  </a:lnTo>
                  <a:lnTo>
                    <a:pt x="252" y="166"/>
                  </a:lnTo>
                  <a:lnTo>
                    <a:pt x="252" y="166"/>
                  </a:lnTo>
                  <a:lnTo>
                    <a:pt x="258" y="164"/>
                  </a:lnTo>
                  <a:lnTo>
                    <a:pt x="258" y="164"/>
                  </a:lnTo>
                  <a:lnTo>
                    <a:pt x="262" y="164"/>
                  </a:lnTo>
                  <a:lnTo>
                    <a:pt x="264" y="168"/>
                  </a:lnTo>
                  <a:lnTo>
                    <a:pt x="264" y="168"/>
                  </a:lnTo>
                  <a:lnTo>
                    <a:pt x="266" y="170"/>
                  </a:lnTo>
                  <a:lnTo>
                    <a:pt x="268" y="172"/>
                  </a:lnTo>
                  <a:lnTo>
                    <a:pt x="270" y="178"/>
                  </a:lnTo>
                  <a:lnTo>
                    <a:pt x="270" y="178"/>
                  </a:lnTo>
                  <a:lnTo>
                    <a:pt x="272" y="180"/>
                  </a:lnTo>
                  <a:lnTo>
                    <a:pt x="272" y="180"/>
                  </a:lnTo>
                  <a:lnTo>
                    <a:pt x="276" y="182"/>
                  </a:lnTo>
                  <a:lnTo>
                    <a:pt x="276" y="186"/>
                  </a:lnTo>
                  <a:lnTo>
                    <a:pt x="276" y="186"/>
                  </a:lnTo>
                  <a:lnTo>
                    <a:pt x="282" y="190"/>
                  </a:lnTo>
                  <a:lnTo>
                    <a:pt x="282" y="194"/>
                  </a:lnTo>
                  <a:lnTo>
                    <a:pt x="282" y="194"/>
                  </a:lnTo>
                  <a:lnTo>
                    <a:pt x="284" y="194"/>
                  </a:lnTo>
                  <a:lnTo>
                    <a:pt x="286" y="196"/>
                  </a:lnTo>
                  <a:lnTo>
                    <a:pt x="286" y="200"/>
                  </a:lnTo>
                  <a:lnTo>
                    <a:pt x="286" y="200"/>
                  </a:lnTo>
                  <a:lnTo>
                    <a:pt x="288" y="202"/>
                  </a:lnTo>
                  <a:lnTo>
                    <a:pt x="292" y="206"/>
                  </a:lnTo>
                  <a:lnTo>
                    <a:pt x="292" y="206"/>
                  </a:lnTo>
                  <a:lnTo>
                    <a:pt x="294" y="208"/>
                  </a:lnTo>
                  <a:lnTo>
                    <a:pt x="294" y="210"/>
                  </a:lnTo>
                  <a:lnTo>
                    <a:pt x="296" y="214"/>
                  </a:lnTo>
                  <a:lnTo>
                    <a:pt x="298" y="216"/>
                  </a:lnTo>
                  <a:lnTo>
                    <a:pt x="298" y="216"/>
                  </a:lnTo>
                  <a:lnTo>
                    <a:pt x="304" y="218"/>
                  </a:lnTo>
                  <a:lnTo>
                    <a:pt x="310" y="224"/>
                  </a:lnTo>
                  <a:lnTo>
                    <a:pt x="312" y="230"/>
                  </a:lnTo>
                  <a:lnTo>
                    <a:pt x="312" y="234"/>
                  </a:lnTo>
                  <a:lnTo>
                    <a:pt x="312" y="238"/>
                  </a:lnTo>
                  <a:lnTo>
                    <a:pt x="312" y="238"/>
                  </a:lnTo>
                  <a:lnTo>
                    <a:pt x="314" y="240"/>
                  </a:lnTo>
                  <a:lnTo>
                    <a:pt x="316" y="242"/>
                  </a:lnTo>
                  <a:lnTo>
                    <a:pt x="322" y="242"/>
                  </a:lnTo>
                  <a:lnTo>
                    <a:pt x="322" y="242"/>
                  </a:lnTo>
                  <a:lnTo>
                    <a:pt x="324" y="242"/>
                  </a:lnTo>
                  <a:lnTo>
                    <a:pt x="328" y="244"/>
                  </a:lnTo>
                  <a:lnTo>
                    <a:pt x="334" y="246"/>
                  </a:lnTo>
                  <a:lnTo>
                    <a:pt x="334" y="246"/>
                  </a:lnTo>
                  <a:lnTo>
                    <a:pt x="336" y="250"/>
                  </a:lnTo>
                  <a:lnTo>
                    <a:pt x="338" y="252"/>
                  </a:lnTo>
                  <a:lnTo>
                    <a:pt x="344" y="256"/>
                  </a:lnTo>
                  <a:lnTo>
                    <a:pt x="344" y="256"/>
                  </a:lnTo>
                  <a:lnTo>
                    <a:pt x="348" y="260"/>
                  </a:lnTo>
                  <a:lnTo>
                    <a:pt x="352" y="264"/>
                  </a:lnTo>
                  <a:lnTo>
                    <a:pt x="354" y="268"/>
                  </a:lnTo>
                  <a:lnTo>
                    <a:pt x="354" y="274"/>
                  </a:lnTo>
                  <a:lnTo>
                    <a:pt x="354" y="274"/>
                  </a:lnTo>
                  <a:lnTo>
                    <a:pt x="348" y="272"/>
                  </a:lnTo>
                  <a:lnTo>
                    <a:pt x="348" y="272"/>
                  </a:lnTo>
                  <a:lnTo>
                    <a:pt x="346" y="272"/>
                  </a:lnTo>
                  <a:lnTo>
                    <a:pt x="342" y="270"/>
                  </a:lnTo>
                  <a:lnTo>
                    <a:pt x="338" y="270"/>
                  </a:lnTo>
                  <a:lnTo>
                    <a:pt x="336" y="272"/>
                  </a:lnTo>
                  <a:lnTo>
                    <a:pt x="336" y="272"/>
                  </a:lnTo>
                  <a:lnTo>
                    <a:pt x="338" y="278"/>
                  </a:lnTo>
                  <a:lnTo>
                    <a:pt x="340" y="284"/>
                  </a:lnTo>
                  <a:lnTo>
                    <a:pt x="342" y="292"/>
                  </a:lnTo>
                  <a:lnTo>
                    <a:pt x="342" y="298"/>
                  </a:lnTo>
                  <a:lnTo>
                    <a:pt x="342" y="298"/>
                  </a:lnTo>
                  <a:lnTo>
                    <a:pt x="340" y="314"/>
                  </a:lnTo>
                  <a:lnTo>
                    <a:pt x="338" y="330"/>
                  </a:lnTo>
                  <a:lnTo>
                    <a:pt x="340" y="346"/>
                  </a:lnTo>
                  <a:lnTo>
                    <a:pt x="342" y="362"/>
                  </a:lnTo>
                  <a:lnTo>
                    <a:pt x="342" y="362"/>
                  </a:lnTo>
                  <a:lnTo>
                    <a:pt x="346" y="368"/>
                  </a:lnTo>
                  <a:lnTo>
                    <a:pt x="348" y="372"/>
                  </a:lnTo>
                  <a:lnTo>
                    <a:pt x="352" y="376"/>
                  </a:lnTo>
                  <a:lnTo>
                    <a:pt x="354" y="380"/>
                  </a:lnTo>
                  <a:lnTo>
                    <a:pt x="354" y="380"/>
                  </a:lnTo>
                  <a:lnTo>
                    <a:pt x="358" y="392"/>
                  </a:lnTo>
                  <a:lnTo>
                    <a:pt x="364" y="402"/>
                  </a:lnTo>
                  <a:lnTo>
                    <a:pt x="372" y="412"/>
                  </a:lnTo>
                  <a:lnTo>
                    <a:pt x="376" y="414"/>
                  </a:lnTo>
                  <a:lnTo>
                    <a:pt x="382" y="418"/>
                  </a:lnTo>
                  <a:lnTo>
                    <a:pt x="382" y="418"/>
                  </a:lnTo>
                  <a:lnTo>
                    <a:pt x="386" y="420"/>
                  </a:lnTo>
                  <a:lnTo>
                    <a:pt x="390" y="422"/>
                  </a:lnTo>
                  <a:lnTo>
                    <a:pt x="394" y="432"/>
                  </a:lnTo>
                  <a:lnTo>
                    <a:pt x="394" y="432"/>
                  </a:lnTo>
                  <a:lnTo>
                    <a:pt x="402" y="452"/>
                  </a:lnTo>
                  <a:lnTo>
                    <a:pt x="408" y="462"/>
                  </a:lnTo>
                  <a:lnTo>
                    <a:pt x="414" y="470"/>
                  </a:lnTo>
                  <a:lnTo>
                    <a:pt x="414" y="470"/>
                  </a:lnTo>
                  <a:lnTo>
                    <a:pt x="416" y="472"/>
                  </a:lnTo>
                  <a:lnTo>
                    <a:pt x="418" y="476"/>
                  </a:lnTo>
                  <a:lnTo>
                    <a:pt x="418" y="478"/>
                  </a:lnTo>
                  <a:lnTo>
                    <a:pt x="416" y="482"/>
                  </a:lnTo>
                  <a:lnTo>
                    <a:pt x="416" y="482"/>
                  </a:lnTo>
                  <a:lnTo>
                    <a:pt x="414" y="484"/>
                  </a:lnTo>
                  <a:lnTo>
                    <a:pt x="414" y="486"/>
                  </a:lnTo>
                  <a:lnTo>
                    <a:pt x="414" y="486"/>
                  </a:lnTo>
                  <a:lnTo>
                    <a:pt x="424" y="492"/>
                  </a:lnTo>
                  <a:lnTo>
                    <a:pt x="430" y="500"/>
                  </a:lnTo>
                  <a:lnTo>
                    <a:pt x="440" y="518"/>
                  </a:lnTo>
                  <a:lnTo>
                    <a:pt x="440" y="518"/>
                  </a:lnTo>
                  <a:lnTo>
                    <a:pt x="442" y="520"/>
                  </a:lnTo>
                  <a:lnTo>
                    <a:pt x="442" y="520"/>
                  </a:lnTo>
                  <a:lnTo>
                    <a:pt x="448" y="528"/>
                  </a:lnTo>
                  <a:lnTo>
                    <a:pt x="448" y="528"/>
                  </a:lnTo>
                  <a:lnTo>
                    <a:pt x="450" y="530"/>
                  </a:lnTo>
                  <a:lnTo>
                    <a:pt x="450" y="532"/>
                  </a:lnTo>
                  <a:lnTo>
                    <a:pt x="452" y="530"/>
                  </a:lnTo>
                  <a:lnTo>
                    <a:pt x="452" y="530"/>
                  </a:lnTo>
                  <a:lnTo>
                    <a:pt x="454" y="528"/>
                  </a:lnTo>
                  <a:lnTo>
                    <a:pt x="454" y="528"/>
                  </a:lnTo>
                  <a:lnTo>
                    <a:pt x="452" y="524"/>
                  </a:lnTo>
                  <a:lnTo>
                    <a:pt x="452" y="524"/>
                  </a:lnTo>
                  <a:lnTo>
                    <a:pt x="448" y="520"/>
                  </a:lnTo>
                  <a:lnTo>
                    <a:pt x="444" y="514"/>
                  </a:lnTo>
                  <a:lnTo>
                    <a:pt x="444" y="514"/>
                  </a:lnTo>
                  <a:lnTo>
                    <a:pt x="442" y="512"/>
                  </a:lnTo>
                  <a:lnTo>
                    <a:pt x="442" y="512"/>
                  </a:lnTo>
                  <a:lnTo>
                    <a:pt x="432" y="486"/>
                  </a:lnTo>
                  <a:lnTo>
                    <a:pt x="418" y="464"/>
                  </a:lnTo>
                  <a:lnTo>
                    <a:pt x="418" y="464"/>
                  </a:lnTo>
                  <a:lnTo>
                    <a:pt x="414" y="458"/>
                  </a:lnTo>
                  <a:lnTo>
                    <a:pt x="412" y="452"/>
                  </a:lnTo>
                  <a:lnTo>
                    <a:pt x="412" y="442"/>
                  </a:lnTo>
                  <a:lnTo>
                    <a:pt x="412" y="442"/>
                  </a:lnTo>
                  <a:lnTo>
                    <a:pt x="418" y="442"/>
                  </a:lnTo>
                  <a:lnTo>
                    <a:pt x="424" y="446"/>
                  </a:lnTo>
                  <a:lnTo>
                    <a:pt x="426" y="450"/>
                  </a:lnTo>
                  <a:lnTo>
                    <a:pt x="428" y="456"/>
                  </a:lnTo>
                  <a:lnTo>
                    <a:pt x="428" y="456"/>
                  </a:lnTo>
                  <a:lnTo>
                    <a:pt x="430" y="462"/>
                  </a:lnTo>
                  <a:lnTo>
                    <a:pt x="434" y="470"/>
                  </a:lnTo>
                  <a:lnTo>
                    <a:pt x="442" y="480"/>
                  </a:lnTo>
                  <a:lnTo>
                    <a:pt x="452" y="492"/>
                  </a:lnTo>
                  <a:lnTo>
                    <a:pt x="458" y="504"/>
                  </a:lnTo>
                  <a:lnTo>
                    <a:pt x="458" y="504"/>
                  </a:lnTo>
                  <a:lnTo>
                    <a:pt x="462" y="510"/>
                  </a:lnTo>
                  <a:lnTo>
                    <a:pt x="468" y="518"/>
                  </a:lnTo>
                  <a:lnTo>
                    <a:pt x="478" y="530"/>
                  </a:lnTo>
                  <a:lnTo>
                    <a:pt x="478" y="530"/>
                  </a:lnTo>
                  <a:lnTo>
                    <a:pt x="482" y="536"/>
                  </a:lnTo>
                  <a:lnTo>
                    <a:pt x="486" y="544"/>
                  </a:lnTo>
                  <a:lnTo>
                    <a:pt x="486" y="550"/>
                  </a:lnTo>
                  <a:lnTo>
                    <a:pt x="486" y="558"/>
                  </a:lnTo>
                  <a:lnTo>
                    <a:pt x="486" y="558"/>
                  </a:lnTo>
                  <a:lnTo>
                    <a:pt x="484" y="562"/>
                  </a:lnTo>
                  <a:lnTo>
                    <a:pt x="486" y="566"/>
                  </a:lnTo>
                  <a:lnTo>
                    <a:pt x="492" y="570"/>
                  </a:lnTo>
                  <a:lnTo>
                    <a:pt x="492" y="570"/>
                  </a:lnTo>
                  <a:lnTo>
                    <a:pt x="504" y="580"/>
                  </a:lnTo>
                  <a:lnTo>
                    <a:pt x="516" y="588"/>
                  </a:lnTo>
                  <a:lnTo>
                    <a:pt x="516" y="588"/>
                  </a:lnTo>
                  <a:lnTo>
                    <a:pt x="534" y="598"/>
                  </a:lnTo>
                  <a:lnTo>
                    <a:pt x="550" y="606"/>
                  </a:lnTo>
                  <a:lnTo>
                    <a:pt x="550" y="606"/>
                  </a:lnTo>
                  <a:lnTo>
                    <a:pt x="556" y="608"/>
                  </a:lnTo>
                  <a:lnTo>
                    <a:pt x="560" y="606"/>
                  </a:lnTo>
                  <a:lnTo>
                    <a:pt x="560" y="606"/>
                  </a:lnTo>
                  <a:lnTo>
                    <a:pt x="566" y="602"/>
                  </a:lnTo>
                  <a:lnTo>
                    <a:pt x="572" y="602"/>
                  </a:lnTo>
                  <a:lnTo>
                    <a:pt x="578" y="606"/>
                  </a:lnTo>
                  <a:lnTo>
                    <a:pt x="582" y="612"/>
                  </a:lnTo>
                  <a:lnTo>
                    <a:pt x="582" y="612"/>
                  </a:lnTo>
                  <a:lnTo>
                    <a:pt x="592" y="622"/>
                  </a:lnTo>
                  <a:lnTo>
                    <a:pt x="596" y="624"/>
                  </a:lnTo>
                  <a:lnTo>
                    <a:pt x="604" y="628"/>
                  </a:lnTo>
                  <a:lnTo>
                    <a:pt x="604" y="628"/>
                  </a:lnTo>
                  <a:lnTo>
                    <a:pt x="614" y="630"/>
                  </a:lnTo>
                  <a:lnTo>
                    <a:pt x="622" y="634"/>
                  </a:lnTo>
                  <a:lnTo>
                    <a:pt x="630" y="642"/>
                  </a:lnTo>
                  <a:lnTo>
                    <a:pt x="636" y="652"/>
                  </a:lnTo>
                  <a:lnTo>
                    <a:pt x="636" y="652"/>
                  </a:lnTo>
                  <a:lnTo>
                    <a:pt x="638" y="652"/>
                  </a:lnTo>
                  <a:lnTo>
                    <a:pt x="638" y="652"/>
                  </a:lnTo>
                  <a:lnTo>
                    <a:pt x="638" y="656"/>
                  </a:lnTo>
                  <a:lnTo>
                    <a:pt x="638" y="656"/>
                  </a:lnTo>
                  <a:lnTo>
                    <a:pt x="638" y="662"/>
                  </a:lnTo>
                  <a:lnTo>
                    <a:pt x="640" y="666"/>
                  </a:lnTo>
                  <a:lnTo>
                    <a:pt x="640" y="666"/>
                  </a:lnTo>
                  <a:lnTo>
                    <a:pt x="678" y="694"/>
                  </a:lnTo>
                  <a:lnTo>
                    <a:pt x="678" y="694"/>
                  </a:lnTo>
                  <a:lnTo>
                    <a:pt x="682" y="694"/>
                  </a:lnTo>
                  <a:lnTo>
                    <a:pt x="682" y="694"/>
                  </a:lnTo>
                  <a:lnTo>
                    <a:pt x="682" y="692"/>
                  </a:lnTo>
                  <a:lnTo>
                    <a:pt x="682" y="692"/>
                  </a:lnTo>
                  <a:lnTo>
                    <a:pt x="680" y="686"/>
                  </a:lnTo>
                  <a:lnTo>
                    <a:pt x="682" y="684"/>
                  </a:lnTo>
                  <a:lnTo>
                    <a:pt x="686" y="680"/>
                  </a:lnTo>
                  <a:lnTo>
                    <a:pt x="688" y="676"/>
                  </a:lnTo>
                  <a:lnTo>
                    <a:pt x="688" y="676"/>
                  </a:lnTo>
                  <a:lnTo>
                    <a:pt x="692" y="678"/>
                  </a:lnTo>
                  <a:lnTo>
                    <a:pt x="694" y="678"/>
                  </a:lnTo>
                  <a:lnTo>
                    <a:pt x="696" y="684"/>
                  </a:lnTo>
                  <a:lnTo>
                    <a:pt x="698" y="690"/>
                  </a:lnTo>
                  <a:lnTo>
                    <a:pt x="700" y="694"/>
                  </a:lnTo>
                  <a:lnTo>
                    <a:pt x="700" y="694"/>
                  </a:lnTo>
                  <a:lnTo>
                    <a:pt x="702" y="702"/>
                  </a:lnTo>
                  <a:lnTo>
                    <a:pt x="704" y="710"/>
                  </a:lnTo>
                  <a:lnTo>
                    <a:pt x="706" y="720"/>
                  </a:lnTo>
                  <a:lnTo>
                    <a:pt x="704" y="728"/>
                  </a:lnTo>
                  <a:lnTo>
                    <a:pt x="702" y="738"/>
                  </a:lnTo>
                  <a:lnTo>
                    <a:pt x="700" y="746"/>
                  </a:lnTo>
                  <a:lnTo>
                    <a:pt x="696" y="754"/>
                  </a:lnTo>
                  <a:lnTo>
                    <a:pt x="690" y="760"/>
                  </a:lnTo>
                  <a:lnTo>
                    <a:pt x="690" y="760"/>
                  </a:lnTo>
                  <a:lnTo>
                    <a:pt x="684" y="766"/>
                  </a:lnTo>
                  <a:lnTo>
                    <a:pt x="680" y="774"/>
                  </a:lnTo>
                  <a:lnTo>
                    <a:pt x="678" y="784"/>
                  </a:lnTo>
                  <a:lnTo>
                    <a:pt x="678" y="792"/>
                  </a:lnTo>
                  <a:lnTo>
                    <a:pt x="678" y="792"/>
                  </a:lnTo>
                  <a:lnTo>
                    <a:pt x="678" y="796"/>
                  </a:lnTo>
                  <a:lnTo>
                    <a:pt x="680" y="798"/>
                  </a:lnTo>
                  <a:lnTo>
                    <a:pt x="680" y="798"/>
                  </a:lnTo>
                  <a:lnTo>
                    <a:pt x="684" y="800"/>
                  </a:lnTo>
                  <a:lnTo>
                    <a:pt x="686" y="802"/>
                  </a:lnTo>
                  <a:lnTo>
                    <a:pt x="682" y="806"/>
                  </a:lnTo>
                  <a:lnTo>
                    <a:pt x="682" y="806"/>
                  </a:lnTo>
                  <a:lnTo>
                    <a:pt x="678" y="812"/>
                  </a:lnTo>
                  <a:lnTo>
                    <a:pt x="676" y="816"/>
                  </a:lnTo>
                  <a:lnTo>
                    <a:pt x="676" y="826"/>
                  </a:lnTo>
                  <a:lnTo>
                    <a:pt x="676" y="826"/>
                  </a:lnTo>
                  <a:lnTo>
                    <a:pt x="676" y="832"/>
                  </a:lnTo>
                  <a:lnTo>
                    <a:pt x="680" y="836"/>
                  </a:lnTo>
                  <a:lnTo>
                    <a:pt x="684" y="840"/>
                  </a:lnTo>
                  <a:lnTo>
                    <a:pt x="686" y="846"/>
                  </a:lnTo>
                  <a:lnTo>
                    <a:pt x="686" y="846"/>
                  </a:lnTo>
                  <a:lnTo>
                    <a:pt x="700" y="876"/>
                  </a:lnTo>
                  <a:lnTo>
                    <a:pt x="706" y="892"/>
                  </a:lnTo>
                  <a:lnTo>
                    <a:pt x="712" y="908"/>
                  </a:lnTo>
                  <a:lnTo>
                    <a:pt x="712" y="908"/>
                  </a:lnTo>
                  <a:lnTo>
                    <a:pt x="716" y="920"/>
                  </a:lnTo>
                  <a:lnTo>
                    <a:pt x="722" y="930"/>
                  </a:lnTo>
                  <a:lnTo>
                    <a:pt x="730" y="938"/>
                  </a:lnTo>
                  <a:lnTo>
                    <a:pt x="740" y="944"/>
                  </a:lnTo>
                  <a:lnTo>
                    <a:pt x="740" y="944"/>
                  </a:lnTo>
                  <a:lnTo>
                    <a:pt x="748" y="950"/>
                  </a:lnTo>
                  <a:lnTo>
                    <a:pt x="754" y="958"/>
                  </a:lnTo>
                  <a:lnTo>
                    <a:pt x="760" y="966"/>
                  </a:lnTo>
                  <a:lnTo>
                    <a:pt x="760" y="976"/>
                  </a:lnTo>
                  <a:lnTo>
                    <a:pt x="760" y="976"/>
                  </a:lnTo>
                  <a:lnTo>
                    <a:pt x="760" y="1006"/>
                  </a:lnTo>
                  <a:lnTo>
                    <a:pt x="758" y="1038"/>
                  </a:lnTo>
                  <a:lnTo>
                    <a:pt x="758" y="1038"/>
                  </a:lnTo>
                  <a:lnTo>
                    <a:pt x="752" y="1066"/>
                  </a:lnTo>
                  <a:lnTo>
                    <a:pt x="750" y="1080"/>
                  </a:lnTo>
                  <a:lnTo>
                    <a:pt x="750" y="1094"/>
                  </a:lnTo>
                  <a:lnTo>
                    <a:pt x="750" y="1094"/>
                  </a:lnTo>
                  <a:lnTo>
                    <a:pt x="748" y="1118"/>
                  </a:lnTo>
                  <a:lnTo>
                    <a:pt x="746" y="1130"/>
                  </a:lnTo>
                  <a:lnTo>
                    <a:pt x="742" y="1140"/>
                  </a:lnTo>
                  <a:lnTo>
                    <a:pt x="742" y="1140"/>
                  </a:lnTo>
                  <a:lnTo>
                    <a:pt x="740" y="1148"/>
                  </a:lnTo>
                  <a:lnTo>
                    <a:pt x="738" y="1154"/>
                  </a:lnTo>
                  <a:lnTo>
                    <a:pt x="736" y="1170"/>
                  </a:lnTo>
                  <a:lnTo>
                    <a:pt x="734" y="1184"/>
                  </a:lnTo>
                  <a:lnTo>
                    <a:pt x="732" y="1198"/>
                  </a:lnTo>
                  <a:lnTo>
                    <a:pt x="732" y="1198"/>
                  </a:lnTo>
                  <a:lnTo>
                    <a:pt x="732" y="1202"/>
                  </a:lnTo>
                  <a:lnTo>
                    <a:pt x="734" y="1206"/>
                  </a:lnTo>
                  <a:lnTo>
                    <a:pt x="734" y="1206"/>
                  </a:lnTo>
                  <a:lnTo>
                    <a:pt x="738" y="1204"/>
                  </a:lnTo>
                  <a:lnTo>
                    <a:pt x="740" y="1204"/>
                  </a:lnTo>
                  <a:lnTo>
                    <a:pt x="742" y="1206"/>
                  </a:lnTo>
                  <a:lnTo>
                    <a:pt x="742" y="1210"/>
                  </a:lnTo>
                  <a:lnTo>
                    <a:pt x="742" y="1210"/>
                  </a:lnTo>
                  <a:lnTo>
                    <a:pt x="738" y="1232"/>
                  </a:lnTo>
                  <a:lnTo>
                    <a:pt x="736" y="1242"/>
                  </a:lnTo>
                  <a:lnTo>
                    <a:pt x="732" y="1252"/>
                  </a:lnTo>
                  <a:lnTo>
                    <a:pt x="732" y="1252"/>
                  </a:lnTo>
                  <a:lnTo>
                    <a:pt x="730" y="1252"/>
                  </a:lnTo>
                  <a:lnTo>
                    <a:pt x="728" y="1250"/>
                  </a:lnTo>
                  <a:lnTo>
                    <a:pt x="726" y="1248"/>
                  </a:lnTo>
                  <a:lnTo>
                    <a:pt x="722" y="1252"/>
                  </a:lnTo>
                  <a:lnTo>
                    <a:pt x="722" y="1252"/>
                  </a:lnTo>
                  <a:lnTo>
                    <a:pt x="722" y="1254"/>
                  </a:lnTo>
                  <a:lnTo>
                    <a:pt x="724" y="1258"/>
                  </a:lnTo>
                  <a:lnTo>
                    <a:pt x="724" y="1258"/>
                  </a:lnTo>
                  <a:lnTo>
                    <a:pt x="730" y="1262"/>
                  </a:lnTo>
                  <a:lnTo>
                    <a:pt x="730" y="1268"/>
                  </a:lnTo>
                  <a:lnTo>
                    <a:pt x="730" y="1274"/>
                  </a:lnTo>
                  <a:lnTo>
                    <a:pt x="726" y="1278"/>
                  </a:lnTo>
                  <a:lnTo>
                    <a:pt x="726" y="1278"/>
                  </a:lnTo>
                  <a:lnTo>
                    <a:pt x="724" y="1282"/>
                  </a:lnTo>
                  <a:lnTo>
                    <a:pt x="724" y="1284"/>
                  </a:lnTo>
                  <a:lnTo>
                    <a:pt x="724" y="1284"/>
                  </a:lnTo>
                  <a:lnTo>
                    <a:pt x="726" y="1290"/>
                  </a:lnTo>
                  <a:lnTo>
                    <a:pt x="728" y="1294"/>
                  </a:lnTo>
                  <a:lnTo>
                    <a:pt x="728" y="1294"/>
                  </a:lnTo>
                  <a:lnTo>
                    <a:pt x="728" y="1294"/>
                  </a:lnTo>
                  <a:lnTo>
                    <a:pt x="734" y="1316"/>
                  </a:lnTo>
                  <a:lnTo>
                    <a:pt x="734" y="1316"/>
                  </a:lnTo>
                  <a:lnTo>
                    <a:pt x="736" y="1320"/>
                  </a:lnTo>
                  <a:lnTo>
                    <a:pt x="736" y="1322"/>
                  </a:lnTo>
                  <a:lnTo>
                    <a:pt x="734" y="1324"/>
                  </a:lnTo>
                  <a:lnTo>
                    <a:pt x="734" y="1324"/>
                  </a:lnTo>
                  <a:lnTo>
                    <a:pt x="734" y="1328"/>
                  </a:lnTo>
                  <a:lnTo>
                    <a:pt x="736" y="1332"/>
                  </a:lnTo>
                  <a:lnTo>
                    <a:pt x="736" y="1332"/>
                  </a:lnTo>
                  <a:lnTo>
                    <a:pt x="740" y="1332"/>
                  </a:lnTo>
                  <a:lnTo>
                    <a:pt x="742" y="1332"/>
                  </a:lnTo>
                  <a:lnTo>
                    <a:pt x="744" y="1330"/>
                  </a:lnTo>
                  <a:lnTo>
                    <a:pt x="744" y="1330"/>
                  </a:lnTo>
                  <a:lnTo>
                    <a:pt x="746" y="1330"/>
                  </a:lnTo>
                  <a:lnTo>
                    <a:pt x="748" y="1332"/>
                  </a:lnTo>
                  <a:lnTo>
                    <a:pt x="748" y="1332"/>
                  </a:lnTo>
                  <a:lnTo>
                    <a:pt x="746" y="1334"/>
                  </a:lnTo>
                  <a:lnTo>
                    <a:pt x="748" y="1336"/>
                  </a:lnTo>
                  <a:lnTo>
                    <a:pt x="752" y="1338"/>
                  </a:lnTo>
                  <a:lnTo>
                    <a:pt x="752" y="1338"/>
                  </a:lnTo>
                  <a:lnTo>
                    <a:pt x="756" y="1342"/>
                  </a:lnTo>
                  <a:lnTo>
                    <a:pt x="758" y="1342"/>
                  </a:lnTo>
                  <a:lnTo>
                    <a:pt x="760" y="1340"/>
                  </a:lnTo>
                  <a:lnTo>
                    <a:pt x="760" y="1340"/>
                  </a:lnTo>
                  <a:lnTo>
                    <a:pt x="766" y="1342"/>
                  </a:lnTo>
                  <a:lnTo>
                    <a:pt x="766" y="1342"/>
                  </a:lnTo>
                  <a:lnTo>
                    <a:pt x="766" y="1342"/>
                  </a:lnTo>
                  <a:lnTo>
                    <a:pt x="766" y="1346"/>
                  </a:lnTo>
                  <a:lnTo>
                    <a:pt x="768" y="1346"/>
                  </a:lnTo>
                  <a:lnTo>
                    <a:pt x="770" y="1348"/>
                  </a:lnTo>
                  <a:lnTo>
                    <a:pt x="772" y="1348"/>
                  </a:lnTo>
                  <a:lnTo>
                    <a:pt x="772" y="1348"/>
                  </a:lnTo>
                  <a:lnTo>
                    <a:pt x="782" y="1346"/>
                  </a:lnTo>
                  <a:lnTo>
                    <a:pt x="786" y="1346"/>
                  </a:lnTo>
                  <a:lnTo>
                    <a:pt x="788" y="1344"/>
                  </a:lnTo>
                  <a:lnTo>
                    <a:pt x="788" y="1344"/>
                  </a:lnTo>
                  <a:lnTo>
                    <a:pt x="792" y="1340"/>
                  </a:lnTo>
                  <a:lnTo>
                    <a:pt x="788" y="1338"/>
                  </a:lnTo>
                  <a:lnTo>
                    <a:pt x="788" y="1338"/>
                  </a:lnTo>
                  <a:lnTo>
                    <a:pt x="778" y="1330"/>
                  </a:lnTo>
                  <a:lnTo>
                    <a:pt x="774" y="1326"/>
                  </a:lnTo>
                  <a:lnTo>
                    <a:pt x="774" y="1320"/>
                  </a:lnTo>
                  <a:lnTo>
                    <a:pt x="774" y="1320"/>
                  </a:lnTo>
                  <a:lnTo>
                    <a:pt x="774" y="1314"/>
                  </a:lnTo>
                  <a:lnTo>
                    <a:pt x="772" y="1312"/>
                  </a:lnTo>
                  <a:lnTo>
                    <a:pt x="770" y="1310"/>
                  </a:lnTo>
                  <a:lnTo>
                    <a:pt x="770" y="1310"/>
                  </a:lnTo>
                  <a:lnTo>
                    <a:pt x="768" y="1302"/>
                  </a:lnTo>
                  <a:lnTo>
                    <a:pt x="768" y="1298"/>
                  </a:lnTo>
                  <a:lnTo>
                    <a:pt x="770" y="1296"/>
                  </a:lnTo>
                  <a:lnTo>
                    <a:pt x="770" y="1296"/>
                  </a:lnTo>
                  <a:lnTo>
                    <a:pt x="776" y="1292"/>
                  </a:lnTo>
                  <a:lnTo>
                    <a:pt x="780" y="1284"/>
                  </a:lnTo>
                  <a:lnTo>
                    <a:pt x="782" y="1278"/>
                  </a:lnTo>
                  <a:lnTo>
                    <a:pt x="788" y="1274"/>
                  </a:lnTo>
                  <a:lnTo>
                    <a:pt x="788" y="1274"/>
                  </a:lnTo>
                  <a:lnTo>
                    <a:pt x="792" y="1270"/>
                  </a:lnTo>
                  <a:lnTo>
                    <a:pt x="794" y="1268"/>
                  </a:lnTo>
                  <a:lnTo>
                    <a:pt x="794" y="1264"/>
                  </a:lnTo>
                  <a:lnTo>
                    <a:pt x="788" y="1260"/>
                  </a:lnTo>
                  <a:lnTo>
                    <a:pt x="788" y="1260"/>
                  </a:lnTo>
                  <a:lnTo>
                    <a:pt x="784" y="1258"/>
                  </a:lnTo>
                  <a:lnTo>
                    <a:pt x="782" y="1256"/>
                  </a:lnTo>
                  <a:lnTo>
                    <a:pt x="780" y="1252"/>
                  </a:lnTo>
                  <a:lnTo>
                    <a:pt x="780" y="1248"/>
                  </a:lnTo>
                  <a:lnTo>
                    <a:pt x="780" y="1248"/>
                  </a:lnTo>
                  <a:lnTo>
                    <a:pt x="784" y="1244"/>
                  </a:lnTo>
                  <a:lnTo>
                    <a:pt x="784" y="1244"/>
                  </a:lnTo>
                  <a:lnTo>
                    <a:pt x="794" y="1236"/>
                  </a:lnTo>
                  <a:lnTo>
                    <a:pt x="798" y="1230"/>
                  </a:lnTo>
                  <a:lnTo>
                    <a:pt x="800" y="1226"/>
                  </a:lnTo>
                  <a:lnTo>
                    <a:pt x="802" y="1214"/>
                  </a:lnTo>
                  <a:lnTo>
                    <a:pt x="800" y="1202"/>
                  </a:lnTo>
                  <a:lnTo>
                    <a:pt x="800" y="1202"/>
                  </a:lnTo>
                  <a:lnTo>
                    <a:pt x="800" y="1198"/>
                  </a:lnTo>
                  <a:lnTo>
                    <a:pt x="800" y="1196"/>
                  </a:lnTo>
                  <a:lnTo>
                    <a:pt x="806" y="1196"/>
                  </a:lnTo>
                  <a:lnTo>
                    <a:pt x="806" y="1196"/>
                  </a:lnTo>
                  <a:lnTo>
                    <a:pt x="814" y="1198"/>
                  </a:lnTo>
                  <a:lnTo>
                    <a:pt x="818" y="1198"/>
                  </a:lnTo>
                  <a:lnTo>
                    <a:pt x="820" y="1194"/>
                  </a:lnTo>
                  <a:lnTo>
                    <a:pt x="820" y="1194"/>
                  </a:lnTo>
                  <a:lnTo>
                    <a:pt x="822" y="1186"/>
                  </a:lnTo>
                  <a:lnTo>
                    <a:pt x="822" y="1180"/>
                  </a:lnTo>
                  <a:lnTo>
                    <a:pt x="820" y="1176"/>
                  </a:lnTo>
                  <a:lnTo>
                    <a:pt x="820" y="1176"/>
                  </a:lnTo>
                  <a:lnTo>
                    <a:pt x="844" y="1174"/>
                  </a:lnTo>
                  <a:lnTo>
                    <a:pt x="844" y="1174"/>
                  </a:lnTo>
                  <a:lnTo>
                    <a:pt x="852" y="1172"/>
                  </a:lnTo>
                  <a:lnTo>
                    <a:pt x="858" y="1168"/>
                  </a:lnTo>
                  <a:lnTo>
                    <a:pt x="862" y="1162"/>
                  </a:lnTo>
                  <a:lnTo>
                    <a:pt x="864" y="1154"/>
                  </a:lnTo>
                  <a:lnTo>
                    <a:pt x="864" y="1154"/>
                  </a:lnTo>
                  <a:lnTo>
                    <a:pt x="864" y="1148"/>
                  </a:lnTo>
                  <a:lnTo>
                    <a:pt x="862" y="1142"/>
                  </a:lnTo>
                  <a:lnTo>
                    <a:pt x="858" y="1136"/>
                  </a:lnTo>
                  <a:lnTo>
                    <a:pt x="852" y="1132"/>
                  </a:lnTo>
                  <a:lnTo>
                    <a:pt x="852" y="1132"/>
                  </a:lnTo>
                  <a:lnTo>
                    <a:pt x="852" y="1128"/>
                  </a:lnTo>
                  <a:lnTo>
                    <a:pt x="854" y="1126"/>
                  </a:lnTo>
                  <a:lnTo>
                    <a:pt x="854" y="1126"/>
                  </a:lnTo>
                  <a:lnTo>
                    <a:pt x="868" y="1132"/>
                  </a:lnTo>
                  <a:lnTo>
                    <a:pt x="868" y="1132"/>
                  </a:lnTo>
                  <a:lnTo>
                    <a:pt x="876" y="1134"/>
                  </a:lnTo>
                  <a:lnTo>
                    <a:pt x="884" y="1132"/>
                  </a:lnTo>
                  <a:lnTo>
                    <a:pt x="888" y="1128"/>
                  </a:lnTo>
                  <a:lnTo>
                    <a:pt x="892" y="1120"/>
                  </a:lnTo>
                  <a:lnTo>
                    <a:pt x="892" y="1120"/>
                  </a:lnTo>
                  <a:lnTo>
                    <a:pt x="894" y="1112"/>
                  </a:lnTo>
                  <a:lnTo>
                    <a:pt x="900" y="1104"/>
                  </a:lnTo>
                  <a:lnTo>
                    <a:pt x="910" y="1088"/>
                  </a:lnTo>
                  <a:lnTo>
                    <a:pt x="910" y="1088"/>
                  </a:lnTo>
                  <a:lnTo>
                    <a:pt x="908" y="1092"/>
                  </a:lnTo>
                  <a:lnTo>
                    <a:pt x="910" y="1096"/>
                  </a:lnTo>
                  <a:lnTo>
                    <a:pt x="910" y="1096"/>
                  </a:lnTo>
                  <a:lnTo>
                    <a:pt x="914" y="1090"/>
                  </a:lnTo>
                  <a:lnTo>
                    <a:pt x="916" y="1084"/>
                  </a:lnTo>
                  <a:lnTo>
                    <a:pt x="916" y="1084"/>
                  </a:lnTo>
                  <a:lnTo>
                    <a:pt x="918" y="1078"/>
                  </a:lnTo>
                  <a:lnTo>
                    <a:pt x="922" y="1072"/>
                  </a:lnTo>
                  <a:lnTo>
                    <a:pt x="922" y="1072"/>
                  </a:lnTo>
                  <a:lnTo>
                    <a:pt x="926" y="1068"/>
                  </a:lnTo>
                  <a:lnTo>
                    <a:pt x="928" y="1064"/>
                  </a:lnTo>
                  <a:lnTo>
                    <a:pt x="928" y="1054"/>
                  </a:lnTo>
                  <a:lnTo>
                    <a:pt x="928" y="1054"/>
                  </a:lnTo>
                  <a:lnTo>
                    <a:pt x="930" y="1046"/>
                  </a:lnTo>
                  <a:lnTo>
                    <a:pt x="932" y="1038"/>
                  </a:lnTo>
                  <a:lnTo>
                    <a:pt x="936" y="1030"/>
                  </a:lnTo>
                  <a:lnTo>
                    <a:pt x="940" y="1024"/>
                  </a:lnTo>
                  <a:lnTo>
                    <a:pt x="946" y="1018"/>
                  </a:lnTo>
                  <a:lnTo>
                    <a:pt x="954" y="1014"/>
                  </a:lnTo>
                  <a:lnTo>
                    <a:pt x="962" y="1012"/>
                  </a:lnTo>
                  <a:lnTo>
                    <a:pt x="968" y="1010"/>
                  </a:lnTo>
                  <a:lnTo>
                    <a:pt x="968" y="1010"/>
                  </a:lnTo>
                  <a:lnTo>
                    <a:pt x="976" y="1008"/>
                  </a:lnTo>
                  <a:lnTo>
                    <a:pt x="982" y="1004"/>
                  </a:lnTo>
                  <a:lnTo>
                    <a:pt x="982" y="1004"/>
                  </a:lnTo>
                  <a:lnTo>
                    <a:pt x="986" y="1000"/>
                  </a:lnTo>
                  <a:lnTo>
                    <a:pt x="988" y="994"/>
                  </a:lnTo>
                  <a:lnTo>
                    <a:pt x="990" y="986"/>
                  </a:lnTo>
                  <a:lnTo>
                    <a:pt x="990" y="986"/>
                  </a:lnTo>
                  <a:lnTo>
                    <a:pt x="996" y="972"/>
                  </a:lnTo>
                  <a:lnTo>
                    <a:pt x="1000" y="960"/>
                  </a:lnTo>
                  <a:lnTo>
                    <a:pt x="1002" y="946"/>
                  </a:lnTo>
                  <a:lnTo>
                    <a:pt x="1002" y="932"/>
                  </a:lnTo>
                  <a:lnTo>
                    <a:pt x="1002" y="932"/>
                  </a:lnTo>
                  <a:lnTo>
                    <a:pt x="1004" y="918"/>
                  </a:lnTo>
                  <a:lnTo>
                    <a:pt x="1008" y="904"/>
                  </a:lnTo>
                  <a:lnTo>
                    <a:pt x="1014" y="892"/>
                  </a:lnTo>
                  <a:lnTo>
                    <a:pt x="1022" y="880"/>
                  </a:lnTo>
                  <a:lnTo>
                    <a:pt x="1022" y="880"/>
                  </a:lnTo>
                  <a:lnTo>
                    <a:pt x="1030" y="870"/>
                  </a:lnTo>
                  <a:lnTo>
                    <a:pt x="1034" y="858"/>
                  </a:lnTo>
                  <a:lnTo>
                    <a:pt x="1036" y="846"/>
                  </a:lnTo>
                  <a:lnTo>
                    <a:pt x="1032" y="832"/>
                  </a:lnTo>
                  <a:lnTo>
                    <a:pt x="1032" y="832"/>
                  </a:lnTo>
                  <a:lnTo>
                    <a:pt x="1032" y="828"/>
                  </a:lnTo>
                  <a:lnTo>
                    <a:pt x="1030" y="826"/>
                  </a:lnTo>
                  <a:lnTo>
                    <a:pt x="1028" y="824"/>
                  </a:lnTo>
                  <a:lnTo>
                    <a:pt x="1028" y="824"/>
                  </a:lnTo>
                  <a:close/>
                  <a:moveTo>
                    <a:pt x="796" y="214"/>
                  </a:moveTo>
                  <a:lnTo>
                    <a:pt x="796" y="214"/>
                  </a:lnTo>
                  <a:lnTo>
                    <a:pt x="796" y="210"/>
                  </a:lnTo>
                  <a:lnTo>
                    <a:pt x="798" y="208"/>
                  </a:lnTo>
                  <a:lnTo>
                    <a:pt x="800" y="208"/>
                  </a:lnTo>
                  <a:lnTo>
                    <a:pt x="800" y="208"/>
                  </a:lnTo>
                  <a:lnTo>
                    <a:pt x="800" y="210"/>
                  </a:lnTo>
                  <a:lnTo>
                    <a:pt x="800" y="210"/>
                  </a:lnTo>
                  <a:lnTo>
                    <a:pt x="800" y="212"/>
                  </a:lnTo>
                  <a:lnTo>
                    <a:pt x="798" y="214"/>
                  </a:lnTo>
                  <a:lnTo>
                    <a:pt x="798" y="214"/>
                  </a:lnTo>
                  <a:lnTo>
                    <a:pt x="796" y="214"/>
                  </a:lnTo>
                  <a:lnTo>
                    <a:pt x="796" y="214"/>
                  </a:lnTo>
                  <a:lnTo>
                    <a:pt x="796" y="214"/>
                  </a:lnTo>
                  <a:close/>
                  <a:moveTo>
                    <a:pt x="772" y="232"/>
                  </a:moveTo>
                  <a:lnTo>
                    <a:pt x="772" y="232"/>
                  </a:lnTo>
                  <a:lnTo>
                    <a:pt x="776" y="234"/>
                  </a:lnTo>
                  <a:lnTo>
                    <a:pt x="776" y="238"/>
                  </a:lnTo>
                  <a:lnTo>
                    <a:pt x="776" y="238"/>
                  </a:lnTo>
                  <a:lnTo>
                    <a:pt x="774" y="240"/>
                  </a:lnTo>
                  <a:lnTo>
                    <a:pt x="772" y="240"/>
                  </a:lnTo>
                  <a:lnTo>
                    <a:pt x="772" y="240"/>
                  </a:lnTo>
                  <a:lnTo>
                    <a:pt x="768" y="238"/>
                  </a:lnTo>
                  <a:lnTo>
                    <a:pt x="768" y="236"/>
                  </a:lnTo>
                  <a:lnTo>
                    <a:pt x="768" y="236"/>
                  </a:lnTo>
                  <a:lnTo>
                    <a:pt x="770" y="232"/>
                  </a:lnTo>
                  <a:lnTo>
                    <a:pt x="772" y="232"/>
                  </a:lnTo>
                  <a:lnTo>
                    <a:pt x="772" y="232"/>
                  </a:lnTo>
                  <a:close/>
                  <a:moveTo>
                    <a:pt x="736" y="238"/>
                  </a:moveTo>
                  <a:lnTo>
                    <a:pt x="736" y="238"/>
                  </a:lnTo>
                  <a:lnTo>
                    <a:pt x="738" y="240"/>
                  </a:lnTo>
                  <a:lnTo>
                    <a:pt x="738" y="240"/>
                  </a:lnTo>
                  <a:lnTo>
                    <a:pt x="734" y="244"/>
                  </a:lnTo>
                  <a:lnTo>
                    <a:pt x="728" y="244"/>
                  </a:lnTo>
                  <a:lnTo>
                    <a:pt x="728" y="244"/>
                  </a:lnTo>
                  <a:lnTo>
                    <a:pt x="732" y="240"/>
                  </a:lnTo>
                  <a:lnTo>
                    <a:pt x="736" y="238"/>
                  </a:lnTo>
                  <a:lnTo>
                    <a:pt x="736" y="238"/>
                  </a:lnTo>
                  <a:close/>
                  <a:moveTo>
                    <a:pt x="658" y="336"/>
                  </a:moveTo>
                  <a:lnTo>
                    <a:pt x="658" y="336"/>
                  </a:lnTo>
                  <a:lnTo>
                    <a:pt x="676" y="328"/>
                  </a:lnTo>
                  <a:lnTo>
                    <a:pt x="682" y="326"/>
                  </a:lnTo>
                  <a:lnTo>
                    <a:pt x="690" y="328"/>
                  </a:lnTo>
                  <a:lnTo>
                    <a:pt x="690" y="328"/>
                  </a:lnTo>
                  <a:lnTo>
                    <a:pt x="680" y="334"/>
                  </a:lnTo>
                  <a:lnTo>
                    <a:pt x="672" y="338"/>
                  </a:lnTo>
                  <a:lnTo>
                    <a:pt x="664" y="338"/>
                  </a:lnTo>
                  <a:lnTo>
                    <a:pt x="658" y="336"/>
                  </a:lnTo>
                  <a:lnTo>
                    <a:pt x="658" y="336"/>
                  </a:lnTo>
                  <a:close/>
                  <a:moveTo>
                    <a:pt x="712" y="310"/>
                  </a:moveTo>
                  <a:lnTo>
                    <a:pt x="712" y="310"/>
                  </a:lnTo>
                  <a:lnTo>
                    <a:pt x="714" y="312"/>
                  </a:lnTo>
                  <a:lnTo>
                    <a:pt x="714" y="314"/>
                  </a:lnTo>
                  <a:lnTo>
                    <a:pt x="714" y="314"/>
                  </a:lnTo>
                  <a:lnTo>
                    <a:pt x="714" y="316"/>
                  </a:lnTo>
                  <a:lnTo>
                    <a:pt x="712" y="318"/>
                  </a:lnTo>
                  <a:lnTo>
                    <a:pt x="708" y="320"/>
                  </a:lnTo>
                  <a:lnTo>
                    <a:pt x="708" y="320"/>
                  </a:lnTo>
                  <a:lnTo>
                    <a:pt x="686" y="320"/>
                  </a:lnTo>
                  <a:lnTo>
                    <a:pt x="686" y="320"/>
                  </a:lnTo>
                  <a:lnTo>
                    <a:pt x="688" y="318"/>
                  </a:lnTo>
                  <a:lnTo>
                    <a:pt x="692" y="316"/>
                  </a:lnTo>
                  <a:lnTo>
                    <a:pt x="698" y="314"/>
                  </a:lnTo>
                  <a:lnTo>
                    <a:pt x="706" y="312"/>
                  </a:lnTo>
                  <a:lnTo>
                    <a:pt x="712" y="310"/>
                  </a:lnTo>
                  <a:lnTo>
                    <a:pt x="712" y="310"/>
                  </a:lnTo>
                  <a:close/>
                  <a:moveTo>
                    <a:pt x="628" y="264"/>
                  </a:moveTo>
                  <a:lnTo>
                    <a:pt x="628" y="264"/>
                  </a:lnTo>
                  <a:lnTo>
                    <a:pt x="634" y="266"/>
                  </a:lnTo>
                  <a:lnTo>
                    <a:pt x="640" y="270"/>
                  </a:lnTo>
                  <a:lnTo>
                    <a:pt x="646" y="274"/>
                  </a:lnTo>
                  <a:lnTo>
                    <a:pt x="648" y="284"/>
                  </a:lnTo>
                  <a:lnTo>
                    <a:pt x="648" y="284"/>
                  </a:lnTo>
                  <a:lnTo>
                    <a:pt x="652" y="290"/>
                  </a:lnTo>
                  <a:lnTo>
                    <a:pt x="652" y="290"/>
                  </a:lnTo>
                  <a:lnTo>
                    <a:pt x="668" y="290"/>
                  </a:lnTo>
                  <a:lnTo>
                    <a:pt x="676" y="292"/>
                  </a:lnTo>
                  <a:lnTo>
                    <a:pt x="682" y="298"/>
                  </a:lnTo>
                  <a:lnTo>
                    <a:pt x="682" y="298"/>
                  </a:lnTo>
                  <a:lnTo>
                    <a:pt x="684" y="302"/>
                  </a:lnTo>
                  <a:lnTo>
                    <a:pt x="684" y="306"/>
                  </a:lnTo>
                  <a:lnTo>
                    <a:pt x="684" y="306"/>
                  </a:lnTo>
                  <a:lnTo>
                    <a:pt x="682" y="308"/>
                  </a:lnTo>
                  <a:lnTo>
                    <a:pt x="682" y="308"/>
                  </a:lnTo>
                  <a:lnTo>
                    <a:pt x="678" y="306"/>
                  </a:lnTo>
                  <a:lnTo>
                    <a:pt x="678" y="306"/>
                  </a:lnTo>
                  <a:lnTo>
                    <a:pt x="674" y="308"/>
                  </a:lnTo>
                  <a:lnTo>
                    <a:pt x="672" y="310"/>
                  </a:lnTo>
                  <a:lnTo>
                    <a:pt x="670" y="316"/>
                  </a:lnTo>
                  <a:lnTo>
                    <a:pt x="670" y="316"/>
                  </a:lnTo>
                  <a:lnTo>
                    <a:pt x="670" y="320"/>
                  </a:lnTo>
                  <a:lnTo>
                    <a:pt x="666" y="322"/>
                  </a:lnTo>
                  <a:lnTo>
                    <a:pt x="666" y="322"/>
                  </a:lnTo>
                  <a:lnTo>
                    <a:pt x="664" y="322"/>
                  </a:lnTo>
                  <a:lnTo>
                    <a:pt x="664" y="322"/>
                  </a:lnTo>
                  <a:lnTo>
                    <a:pt x="662" y="318"/>
                  </a:lnTo>
                  <a:lnTo>
                    <a:pt x="662" y="318"/>
                  </a:lnTo>
                  <a:lnTo>
                    <a:pt x="662" y="314"/>
                  </a:lnTo>
                  <a:lnTo>
                    <a:pt x="658" y="314"/>
                  </a:lnTo>
                  <a:lnTo>
                    <a:pt x="656" y="316"/>
                  </a:lnTo>
                  <a:lnTo>
                    <a:pt x="654" y="316"/>
                  </a:lnTo>
                  <a:lnTo>
                    <a:pt x="654" y="316"/>
                  </a:lnTo>
                  <a:lnTo>
                    <a:pt x="656" y="310"/>
                  </a:lnTo>
                  <a:lnTo>
                    <a:pt x="658" y="304"/>
                  </a:lnTo>
                  <a:lnTo>
                    <a:pt x="656" y="300"/>
                  </a:lnTo>
                  <a:lnTo>
                    <a:pt x="650" y="296"/>
                  </a:lnTo>
                  <a:lnTo>
                    <a:pt x="650" y="296"/>
                  </a:lnTo>
                  <a:lnTo>
                    <a:pt x="642" y="300"/>
                  </a:lnTo>
                  <a:lnTo>
                    <a:pt x="638" y="306"/>
                  </a:lnTo>
                  <a:lnTo>
                    <a:pt x="634" y="312"/>
                  </a:lnTo>
                  <a:lnTo>
                    <a:pt x="634" y="320"/>
                  </a:lnTo>
                  <a:lnTo>
                    <a:pt x="634" y="320"/>
                  </a:lnTo>
                  <a:lnTo>
                    <a:pt x="636" y="326"/>
                  </a:lnTo>
                  <a:lnTo>
                    <a:pt x="636" y="326"/>
                  </a:lnTo>
                  <a:lnTo>
                    <a:pt x="634" y="334"/>
                  </a:lnTo>
                  <a:lnTo>
                    <a:pt x="632" y="336"/>
                  </a:lnTo>
                  <a:lnTo>
                    <a:pt x="628" y="338"/>
                  </a:lnTo>
                  <a:lnTo>
                    <a:pt x="628" y="338"/>
                  </a:lnTo>
                  <a:lnTo>
                    <a:pt x="624" y="336"/>
                  </a:lnTo>
                  <a:lnTo>
                    <a:pt x="624" y="334"/>
                  </a:lnTo>
                  <a:lnTo>
                    <a:pt x="622" y="326"/>
                  </a:lnTo>
                  <a:lnTo>
                    <a:pt x="622" y="326"/>
                  </a:lnTo>
                  <a:lnTo>
                    <a:pt x="622" y="320"/>
                  </a:lnTo>
                  <a:lnTo>
                    <a:pt x="622" y="314"/>
                  </a:lnTo>
                  <a:lnTo>
                    <a:pt x="624" y="304"/>
                  </a:lnTo>
                  <a:lnTo>
                    <a:pt x="624" y="304"/>
                  </a:lnTo>
                  <a:lnTo>
                    <a:pt x="626" y="298"/>
                  </a:lnTo>
                  <a:lnTo>
                    <a:pt x="630" y="294"/>
                  </a:lnTo>
                  <a:lnTo>
                    <a:pt x="636" y="292"/>
                  </a:lnTo>
                  <a:lnTo>
                    <a:pt x="644" y="292"/>
                  </a:lnTo>
                  <a:lnTo>
                    <a:pt x="644" y="292"/>
                  </a:lnTo>
                  <a:lnTo>
                    <a:pt x="648" y="292"/>
                  </a:lnTo>
                  <a:lnTo>
                    <a:pt x="650" y="290"/>
                  </a:lnTo>
                  <a:lnTo>
                    <a:pt x="648" y="286"/>
                  </a:lnTo>
                  <a:lnTo>
                    <a:pt x="648" y="286"/>
                  </a:lnTo>
                  <a:lnTo>
                    <a:pt x="620" y="284"/>
                  </a:lnTo>
                  <a:lnTo>
                    <a:pt x="604" y="284"/>
                  </a:lnTo>
                  <a:lnTo>
                    <a:pt x="590" y="284"/>
                  </a:lnTo>
                  <a:lnTo>
                    <a:pt x="590" y="284"/>
                  </a:lnTo>
                  <a:lnTo>
                    <a:pt x="600" y="278"/>
                  </a:lnTo>
                  <a:lnTo>
                    <a:pt x="608" y="270"/>
                  </a:lnTo>
                  <a:lnTo>
                    <a:pt x="616" y="264"/>
                  </a:lnTo>
                  <a:lnTo>
                    <a:pt x="622" y="264"/>
                  </a:lnTo>
                  <a:lnTo>
                    <a:pt x="628" y="264"/>
                  </a:lnTo>
                  <a:lnTo>
                    <a:pt x="628" y="264"/>
                  </a:lnTo>
                  <a:close/>
                  <a:moveTo>
                    <a:pt x="682" y="10"/>
                  </a:moveTo>
                  <a:lnTo>
                    <a:pt x="682" y="10"/>
                  </a:lnTo>
                  <a:lnTo>
                    <a:pt x="682" y="10"/>
                  </a:lnTo>
                  <a:lnTo>
                    <a:pt x="682" y="10"/>
                  </a:lnTo>
                  <a:lnTo>
                    <a:pt x="686" y="14"/>
                  </a:lnTo>
                  <a:lnTo>
                    <a:pt x="690" y="14"/>
                  </a:lnTo>
                  <a:lnTo>
                    <a:pt x="694" y="12"/>
                  </a:lnTo>
                  <a:lnTo>
                    <a:pt x="694" y="12"/>
                  </a:lnTo>
                  <a:lnTo>
                    <a:pt x="698" y="12"/>
                  </a:lnTo>
                  <a:lnTo>
                    <a:pt x="702" y="12"/>
                  </a:lnTo>
                  <a:lnTo>
                    <a:pt x="704" y="14"/>
                  </a:lnTo>
                  <a:lnTo>
                    <a:pt x="704" y="14"/>
                  </a:lnTo>
                  <a:lnTo>
                    <a:pt x="690" y="20"/>
                  </a:lnTo>
                  <a:lnTo>
                    <a:pt x="678" y="22"/>
                  </a:lnTo>
                  <a:lnTo>
                    <a:pt x="678" y="22"/>
                  </a:lnTo>
                  <a:lnTo>
                    <a:pt x="676" y="18"/>
                  </a:lnTo>
                  <a:lnTo>
                    <a:pt x="678" y="16"/>
                  </a:lnTo>
                  <a:lnTo>
                    <a:pt x="682" y="10"/>
                  </a:lnTo>
                  <a:lnTo>
                    <a:pt x="682" y="10"/>
                  </a:lnTo>
                  <a:close/>
                  <a:moveTo>
                    <a:pt x="564" y="260"/>
                  </a:moveTo>
                  <a:lnTo>
                    <a:pt x="564" y="260"/>
                  </a:lnTo>
                  <a:lnTo>
                    <a:pt x="566" y="256"/>
                  </a:lnTo>
                  <a:lnTo>
                    <a:pt x="570" y="254"/>
                  </a:lnTo>
                  <a:lnTo>
                    <a:pt x="570" y="254"/>
                  </a:lnTo>
                  <a:lnTo>
                    <a:pt x="572" y="254"/>
                  </a:lnTo>
                  <a:lnTo>
                    <a:pt x="574" y="258"/>
                  </a:lnTo>
                  <a:lnTo>
                    <a:pt x="574" y="258"/>
                  </a:lnTo>
                  <a:lnTo>
                    <a:pt x="572" y="262"/>
                  </a:lnTo>
                  <a:lnTo>
                    <a:pt x="568" y="262"/>
                  </a:lnTo>
                  <a:lnTo>
                    <a:pt x="568" y="262"/>
                  </a:lnTo>
                  <a:lnTo>
                    <a:pt x="566" y="262"/>
                  </a:lnTo>
                  <a:lnTo>
                    <a:pt x="564" y="260"/>
                  </a:lnTo>
                  <a:lnTo>
                    <a:pt x="564" y="260"/>
                  </a:lnTo>
                  <a:close/>
                  <a:moveTo>
                    <a:pt x="378" y="86"/>
                  </a:moveTo>
                  <a:lnTo>
                    <a:pt x="378" y="86"/>
                  </a:lnTo>
                  <a:lnTo>
                    <a:pt x="376" y="86"/>
                  </a:lnTo>
                  <a:lnTo>
                    <a:pt x="374" y="88"/>
                  </a:lnTo>
                  <a:lnTo>
                    <a:pt x="374" y="88"/>
                  </a:lnTo>
                  <a:lnTo>
                    <a:pt x="368" y="94"/>
                  </a:lnTo>
                  <a:lnTo>
                    <a:pt x="362" y="96"/>
                  </a:lnTo>
                  <a:lnTo>
                    <a:pt x="350" y="94"/>
                  </a:lnTo>
                  <a:lnTo>
                    <a:pt x="350" y="94"/>
                  </a:lnTo>
                  <a:lnTo>
                    <a:pt x="346" y="94"/>
                  </a:lnTo>
                  <a:lnTo>
                    <a:pt x="348" y="92"/>
                  </a:lnTo>
                  <a:lnTo>
                    <a:pt x="350" y="88"/>
                  </a:lnTo>
                  <a:lnTo>
                    <a:pt x="350" y="88"/>
                  </a:lnTo>
                  <a:lnTo>
                    <a:pt x="358" y="82"/>
                  </a:lnTo>
                  <a:lnTo>
                    <a:pt x="358" y="82"/>
                  </a:lnTo>
                  <a:lnTo>
                    <a:pt x="348" y="82"/>
                  </a:lnTo>
                  <a:lnTo>
                    <a:pt x="348" y="82"/>
                  </a:lnTo>
                  <a:lnTo>
                    <a:pt x="346" y="80"/>
                  </a:lnTo>
                  <a:lnTo>
                    <a:pt x="346" y="80"/>
                  </a:lnTo>
                  <a:lnTo>
                    <a:pt x="354" y="78"/>
                  </a:lnTo>
                  <a:lnTo>
                    <a:pt x="360" y="76"/>
                  </a:lnTo>
                  <a:lnTo>
                    <a:pt x="368" y="74"/>
                  </a:lnTo>
                  <a:lnTo>
                    <a:pt x="376" y="74"/>
                  </a:lnTo>
                  <a:lnTo>
                    <a:pt x="376" y="74"/>
                  </a:lnTo>
                  <a:lnTo>
                    <a:pt x="376" y="76"/>
                  </a:lnTo>
                  <a:lnTo>
                    <a:pt x="374" y="78"/>
                  </a:lnTo>
                  <a:lnTo>
                    <a:pt x="372" y="78"/>
                  </a:lnTo>
                  <a:lnTo>
                    <a:pt x="374" y="80"/>
                  </a:lnTo>
                  <a:lnTo>
                    <a:pt x="374" y="80"/>
                  </a:lnTo>
                  <a:lnTo>
                    <a:pt x="376" y="82"/>
                  </a:lnTo>
                  <a:lnTo>
                    <a:pt x="382" y="80"/>
                  </a:lnTo>
                  <a:lnTo>
                    <a:pt x="392" y="78"/>
                  </a:lnTo>
                  <a:lnTo>
                    <a:pt x="392" y="78"/>
                  </a:lnTo>
                  <a:lnTo>
                    <a:pt x="390" y="82"/>
                  </a:lnTo>
                  <a:lnTo>
                    <a:pt x="388" y="86"/>
                  </a:lnTo>
                  <a:lnTo>
                    <a:pt x="384" y="88"/>
                  </a:lnTo>
                  <a:lnTo>
                    <a:pt x="378" y="86"/>
                  </a:lnTo>
                  <a:lnTo>
                    <a:pt x="378" y="86"/>
                  </a:lnTo>
                  <a:close/>
                  <a:moveTo>
                    <a:pt x="442" y="124"/>
                  </a:moveTo>
                  <a:lnTo>
                    <a:pt x="442" y="124"/>
                  </a:lnTo>
                  <a:lnTo>
                    <a:pt x="440" y="124"/>
                  </a:lnTo>
                  <a:lnTo>
                    <a:pt x="440" y="124"/>
                  </a:lnTo>
                  <a:lnTo>
                    <a:pt x="428" y="132"/>
                  </a:lnTo>
                  <a:lnTo>
                    <a:pt x="418" y="138"/>
                  </a:lnTo>
                  <a:lnTo>
                    <a:pt x="406" y="138"/>
                  </a:lnTo>
                  <a:lnTo>
                    <a:pt x="394" y="134"/>
                  </a:lnTo>
                  <a:lnTo>
                    <a:pt x="394" y="134"/>
                  </a:lnTo>
                  <a:lnTo>
                    <a:pt x="402" y="132"/>
                  </a:lnTo>
                  <a:lnTo>
                    <a:pt x="408" y="128"/>
                  </a:lnTo>
                  <a:lnTo>
                    <a:pt x="408" y="128"/>
                  </a:lnTo>
                  <a:lnTo>
                    <a:pt x="410" y="128"/>
                  </a:lnTo>
                  <a:lnTo>
                    <a:pt x="410" y="128"/>
                  </a:lnTo>
                  <a:lnTo>
                    <a:pt x="410" y="124"/>
                  </a:lnTo>
                  <a:lnTo>
                    <a:pt x="408" y="122"/>
                  </a:lnTo>
                  <a:lnTo>
                    <a:pt x="412" y="122"/>
                  </a:lnTo>
                  <a:lnTo>
                    <a:pt x="412" y="122"/>
                  </a:lnTo>
                  <a:lnTo>
                    <a:pt x="426" y="126"/>
                  </a:lnTo>
                  <a:lnTo>
                    <a:pt x="426" y="126"/>
                  </a:lnTo>
                  <a:lnTo>
                    <a:pt x="428" y="126"/>
                  </a:lnTo>
                  <a:lnTo>
                    <a:pt x="432" y="124"/>
                  </a:lnTo>
                  <a:lnTo>
                    <a:pt x="438" y="122"/>
                  </a:lnTo>
                  <a:lnTo>
                    <a:pt x="438" y="122"/>
                  </a:lnTo>
                  <a:lnTo>
                    <a:pt x="442" y="118"/>
                  </a:lnTo>
                  <a:lnTo>
                    <a:pt x="442" y="118"/>
                  </a:lnTo>
                  <a:lnTo>
                    <a:pt x="446" y="116"/>
                  </a:lnTo>
                  <a:lnTo>
                    <a:pt x="448" y="116"/>
                  </a:lnTo>
                  <a:lnTo>
                    <a:pt x="450" y="118"/>
                  </a:lnTo>
                  <a:lnTo>
                    <a:pt x="450" y="118"/>
                  </a:lnTo>
                  <a:lnTo>
                    <a:pt x="450" y="120"/>
                  </a:lnTo>
                  <a:lnTo>
                    <a:pt x="448" y="122"/>
                  </a:lnTo>
                  <a:lnTo>
                    <a:pt x="442" y="124"/>
                  </a:lnTo>
                  <a:lnTo>
                    <a:pt x="442" y="124"/>
                  </a:lnTo>
                  <a:close/>
                  <a:moveTo>
                    <a:pt x="456" y="156"/>
                  </a:moveTo>
                  <a:lnTo>
                    <a:pt x="456" y="156"/>
                  </a:lnTo>
                  <a:lnTo>
                    <a:pt x="450" y="154"/>
                  </a:lnTo>
                  <a:lnTo>
                    <a:pt x="450" y="154"/>
                  </a:lnTo>
                  <a:lnTo>
                    <a:pt x="454" y="152"/>
                  </a:lnTo>
                  <a:lnTo>
                    <a:pt x="458" y="152"/>
                  </a:lnTo>
                  <a:lnTo>
                    <a:pt x="462" y="154"/>
                  </a:lnTo>
                  <a:lnTo>
                    <a:pt x="466" y="154"/>
                  </a:lnTo>
                  <a:lnTo>
                    <a:pt x="466" y="154"/>
                  </a:lnTo>
                  <a:lnTo>
                    <a:pt x="460" y="156"/>
                  </a:lnTo>
                  <a:lnTo>
                    <a:pt x="456" y="156"/>
                  </a:lnTo>
                  <a:lnTo>
                    <a:pt x="456" y="156"/>
                  </a:lnTo>
                  <a:close/>
                  <a:moveTo>
                    <a:pt x="508" y="180"/>
                  </a:moveTo>
                  <a:lnTo>
                    <a:pt x="508" y="180"/>
                  </a:lnTo>
                  <a:lnTo>
                    <a:pt x="506" y="176"/>
                  </a:lnTo>
                  <a:lnTo>
                    <a:pt x="506" y="172"/>
                  </a:lnTo>
                  <a:lnTo>
                    <a:pt x="510" y="170"/>
                  </a:lnTo>
                  <a:lnTo>
                    <a:pt x="516" y="168"/>
                  </a:lnTo>
                  <a:lnTo>
                    <a:pt x="516" y="168"/>
                  </a:lnTo>
                  <a:lnTo>
                    <a:pt x="512" y="176"/>
                  </a:lnTo>
                  <a:lnTo>
                    <a:pt x="510" y="178"/>
                  </a:lnTo>
                  <a:lnTo>
                    <a:pt x="508" y="180"/>
                  </a:lnTo>
                  <a:lnTo>
                    <a:pt x="508" y="180"/>
                  </a:lnTo>
                  <a:close/>
                  <a:moveTo>
                    <a:pt x="516" y="118"/>
                  </a:moveTo>
                  <a:lnTo>
                    <a:pt x="516" y="118"/>
                  </a:lnTo>
                  <a:lnTo>
                    <a:pt x="514" y="118"/>
                  </a:lnTo>
                  <a:lnTo>
                    <a:pt x="512" y="116"/>
                  </a:lnTo>
                  <a:lnTo>
                    <a:pt x="512" y="116"/>
                  </a:lnTo>
                  <a:lnTo>
                    <a:pt x="512" y="114"/>
                  </a:lnTo>
                  <a:lnTo>
                    <a:pt x="514" y="112"/>
                  </a:lnTo>
                  <a:lnTo>
                    <a:pt x="518" y="110"/>
                  </a:lnTo>
                  <a:lnTo>
                    <a:pt x="518" y="110"/>
                  </a:lnTo>
                  <a:lnTo>
                    <a:pt x="520" y="110"/>
                  </a:lnTo>
                  <a:lnTo>
                    <a:pt x="522" y="114"/>
                  </a:lnTo>
                  <a:lnTo>
                    <a:pt x="522" y="114"/>
                  </a:lnTo>
                  <a:lnTo>
                    <a:pt x="520" y="116"/>
                  </a:lnTo>
                  <a:lnTo>
                    <a:pt x="518" y="118"/>
                  </a:lnTo>
                  <a:lnTo>
                    <a:pt x="516" y="118"/>
                  </a:lnTo>
                  <a:lnTo>
                    <a:pt x="516" y="118"/>
                  </a:lnTo>
                  <a:close/>
                  <a:moveTo>
                    <a:pt x="526" y="208"/>
                  </a:moveTo>
                  <a:lnTo>
                    <a:pt x="526" y="208"/>
                  </a:lnTo>
                  <a:lnTo>
                    <a:pt x="528" y="210"/>
                  </a:lnTo>
                  <a:lnTo>
                    <a:pt x="530" y="214"/>
                  </a:lnTo>
                  <a:lnTo>
                    <a:pt x="530" y="222"/>
                  </a:lnTo>
                  <a:lnTo>
                    <a:pt x="532" y="230"/>
                  </a:lnTo>
                  <a:lnTo>
                    <a:pt x="534" y="232"/>
                  </a:lnTo>
                  <a:lnTo>
                    <a:pt x="536" y="236"/>
                  </a:lnTo>
                  <a:lnTo>
                    <a:pt x="536" y="236"/>
                  </a:lnTo>
                  <a:lnTo>
                    <a:pt x="528" y="230"/>
                  </a:lnTo>
                  <a:lnTo>
                    <a:pt x="522" y="224"/>
                  </a:lnTo>
                  <a:lnTo>
                    <a:pt x="522" y="216"/>
                  </a:lnTo>
                  <a:lnTo>
                    <a:pt x="526" y="208"/>
                  </a:lnTo>
                  <a:lnTo>
                    <a:pt x="526" y="208"/>
                  </a:lnTo>
                  <a:close/>
                  <a:moveTo>
                    <a:pt x="542" y="208"/>
                  </a:moveTo>
                  <a:lnTo>
                    <a:pt x="542" y="208"/>
                  </a:lnTo>
                  <a:lnTo>
                    <a:pt x="544" y="208"/>
                  </a:lnTo>
                  <a:lnTo>
                    <a:pt x="544" y="208"/>
                  </a:lnTo>
                  <a:lnTo>
                    <a:pt x="554" y="234"/>
                  </a:lnTo>
                  <a:lnTo>
                    <a:pt x="554" y="234"/>
                  </a:lnTo>
                  <a:lnTo>
                    <a:pt x="556" y="238"/>
                  </a:lnTo>
                  <a:lnTo>
                    <a:pt x="556" y="240"/>
                  </a:lnTo>
                  <a:lnTo>
                    <a:pt x="552" y="248"/>
                  </a:lnTo>
                  <a:lnTo>
                    <a:pt x="552" y="248"/>
                  </a:lnTo>
                  <a:lnTo>
                    <a:pt x="550" y="236"/>
                  </a:lnTo>
                  <a:lnTo>
                    <a:pt x="546" y="232"/>
                  </a:lnTo>
                  <a:lnTo>
                    <a:pt x="542" y="228"/>
                  </a:lnTo>
                  <a:lnTo>
                    <a:pt x="542" y="228"/>
                  </a:lnTo>
                  <a:lnTo>
                    <a:pt x="536" y="222"/>
                  </a:lnTo>
                  <a:lnTo>
                    <a:pt x="534" y="218"/>
                  </a:lnTo>
                  <a:lnTo>
                    <a:pt x="536" y="212"/>
                  </a:lnTo>
                  <a:lnTo>
                    <a:pt x="542" y="208"/>
                  </a:lnTo>
                  <a:lnTo>
                    <a:pt x="542" y="208"/>
                  </a:lnTo>
                  <a:close/>
                  <a:moveTo>
                    <a:pt x="752" y="676"/>
                  </a:moveTo>
                  <a:lnTo>
                    <a:pt x="752" y="676"/>
                  </a:lnTo>
                  <a:lnTo>
                    <a:pt x="750" y="676"/>
                  </a:lnTo>
                  <a:lnTo>
                    <a:pt x="748" y="676"/>
                  </a:lnTo>
                  <a:lnTo>
                    <a:pt x="748" y="676"/>
                  </a:lnTo>
                  <a:lnTo>
                    <a:pt x="746" y="672"/>
                  </a:lnTo>
                  <a:lnTo>
                    <a:pt x="746" y="668"/>
                  </a:lnTo>
                  <a:lnTo>
                    <a:pt x="746" y="664"/>
                  </a:lnTo>
                  <a:lnTo>
                    <a:pt x="750" y="662"/>
                  </a:lnTo>
                  <a:lnTo>
                    <a:pt x="750" y="662"/>
                  </a:lnTo>
                  <a:lnTo>
                    <a:pt x="754" y="668"/>
                  </a:lnTo>
                  <a:lnTo>
                    <a:pt x="754" y="672"/>
                  </a:lnTo>
                  <a:lnTo>
                    <a:pt x="752" y="676"/>
                  </a:lnTo>
                  <a:lnTo>
                    <a:pt x="752" y="67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8" name="Freeform 75"/>
            <p:cNvSpPr>
              <a:spLocks/>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9" name="Freeform 76"/>
            <p:cNvSpPr>
              <a:spLocks/>
            </p:cNvSpPr>
            <p:nvPr/>
          </p:nvSpPr>
          <p:spPr bwMode="auto">
            <a:xfrm>
              <a:off x="7816850" y="1447800"/>
              <a:ext cx="123825" cy="177800"/>
            </a:xfrm>
            <a:custGeom>
              <a:avLst/>
              <a:gdLst/>
              <a:ahLst/>
              <a:cxnLst>
                <a:cxn ang="0">
                  <a:pos x="0" y="64"/>
                </a:cxn>
                <a:cxn ang="0">
                  <a:pos x="6" y="82"/>
                </a:cxn>
                <a:cxn ang="0">
                  <a:pos x="10" y="98"/>
                </a:cxn>
                <a:cxn ang="0">
                  <a:pos x="12" y="100"/>
                </a:cxn>
                <a:cxn ang="0">
                  <a:pos x="22" y="104"/>
                </a:cxn>
                <a:cxn ang="0">
                  <a:pos x="40" y="106"/>
                </a:cxn>
                <a:cxn ang="0">
                  <a:pos x="46" y="112"/>
                </a:cxn>
                <a:cxn ang="0">
                  <a:pos x="50" y="110"/>
                </a:cxn>
                <a:cxn ang="0">
                  <a:pos x="54" y="108"/>
                </a:cxn>
                <a:cxn ang="0">
                  <a:pos x="58" y="96"/>
                </a:cxn>
                <a:cxn ang="0">
                  <a:pos x="60" y="88"/>
                </a:cxn>
                <a:cxn ang="0">
                  <a:pos x="66" y="74"/>
                </a:cxn>
                <a:cxn ang="0">
                  <a:pos x="68" y="66"/>
                </a:cxn>
                <a:cxn ang="0">
                  <a:pos x="72" y="62"/>
                </a:cxn>
                <a:cxn ang="0">
                  <a:pos x="78" y="60"/>
                </a:cxn>
                <a:cxn ang="0">
                  <a:pos x="70" y="50"/>
                </a:cxn>
                <a:cxn ang="0">
                  <a:pos x="66" y="38"/>
                </a:cxn>
                <a:cxn ang="0">
                  <a:pos x="66" y="32"/>
                </a:cxn>
                <a:cxn ang="0">
                  <a:pos x="68" y="26"/>
                </a:cxn>
                <a:cxn ang="0">
                  <a:pos x="78" y="16"/>
                </a:cxn>
                <a:cxn ang="0">
                  <a:pos x="70" y="10"/>
                </a:cxn>
                <a:cxn ang="0">
                  <a:pos x="68" y="8"/>
                </a:cxn>
                <a:cxn ang="0">
                  <a:pos x="68" y="6"/>
                </a:cxn>
                <a:cxn ang="0">
                  <a:pos x="62" y="0"/>
                </a:cxn>
                <a:cxn ang="0">
                  <a:pos x="58" y="6"/>
                </a:cxn>
                <a:cxn ang="0">
                  <a:pos x="48" y="20"/>
                </a:cxn>
                <a:cxn ang="0">
                  <a:pos x="40" y="28"/>
                </a:cxn>
                <a:cxn ang="0">
                  <a:pos x="24" y="44"/>
                </a:cxn>
                <a:cxn ang="0">
                  <a:pos x="18" y="52"/>
                </a:cxn>
                <a:cxn ang="0">
                  <a:pos x="12" y="54"/>
                </a:cxn>
                <a:cxn ang="0">
                  <a:pos x="6" y="52"/>
                </a:cxn>
                <a:cxn ang="0">
                  <a:pos x="0" y="58"/>
                </a:cxn>
                <a:cxn ang="0">
                  <a:pos x="0" y="64"/>
                </a:cxn>
              </a:cxnLst>
              <a:rect l="0" t="0" r="r" b="b"/>
              <a:pathLst>
                <a:path w="78" h="112">
                  <a:moveTo>
                    <a:pt x="0" y="64"/>
                  </a:moveTo>
                  <a:lnTo>
                    <a:pt x="0" y="64"/>
                  </a:lnTo>
                  <a:lnTo>
                    <a:pt x="2" y="74"/>
                  </a:lnTo>
                  <a:lnTo>
                    <a:pt x="6" y="82"/>
                  </a:lnTo>
                  <a:lnTo>
                    <a:pt x="8" y="90"/>
                  </a:lnTo>
                  <a:lnTo>
                    <a:pt x="10" y="98"/>
                  </a:lnTo>
                  <a:lnTo>
                    <a:pt x="10" y="98"/>
                  </a:lnTo>
                  <a:lnTo>
                    <a:pt x="12" y="100"/>
                  </a:lnTo>
                  <a:lnTo>
                    <a:pt x="12" y="100"/>
                  </a:lnTo>
                  <a:lnTo>
                    <a:pt x="22" y="104"/>
                  </a:lnTo>
                  <a:lnTo>
                    <a:pt x="30" y="104"/>
                  </a:lnTo>
                  <a:lnTo>
                    <a:pt x="40" y="106"/>
                  </a:lnTo>
                  <a:lnTo>
                    <a:pt x="44" y="108"/>
                  </a:lnTo>
                  <a:lnTo>
                    <a:pt x="46" y="112"/>
                  </a:lnTo>
                  <a:lnTo>
                    <a:pt x="46" y="112"/>
                  </a:lnTo>
                  <a:lnTo>
                    <a:pt x="50" y="110"/>
                  </a:lnTo>
                  <a:lnTo>
                    <a:pt x="54" y="108"/>
                  </a:lnTo>
                  <a:lnTo>
                    <a:pt x="54" y="108"/>
                  </a:lnTo>
                  <a:lnTo>
                    <a:pt x="56" y="102"/>
                  </a:lnTo>
                  <a:lnTo>
                    <a:pt x="58" y="96"/>
                  </a:lnTo>
                  <a:lnTo>
                    <a:pt x="58" y="96"/>
                  </a:lnTo>
                  <a:lnTo>
                    <a:pt x="60" y="88"/>
                  </a:lnTo>
                  <a:lnTo>
                    <a:pt x="62" y="80"/>
                  </a:lnTo>
                  <a:lnTo>
                    <a:pt x="66" y="74"/>
                  </a:lnTo>
                  <a:lnTo>
                    <a:pt x="68" y="66"/>
                  </a:lnTo>
                  <a:lnTo>
                    <a:pt x="68" y="66"/>
                  </a:lnTo>
                  <a:lnTo>
                    <a:pt x="68" y="62"/>
                  </a:lnTo>
                  <a:lnTo>
                    <a:pt x="72" y="62"/>
                  </a:lnTo>
                  <a:lnTo>
                    <a:pt x="78" y="60"/>
                  </a:lnTo>
                  <a:lnTo>
                    <a:pt x="78" y="60"/>
                  </a:lnTo>
                  <a:lnTo>
                    <a:pt x="72" y="56"/>
                  </a:lnTo>
                  <a:lnTo>
                    <a:pt x="70" y="50"/>
                  </a:lnTo>
                  <a:lnTo>
                    <a:pt x="66" y="38"/>
                  </a:lnTo>
                  <a:lnTo>
                    <a:pt x="66" y="38"/>
                  </a:lnTo>
                  <a:lnTo>
                    <a:pt x="66" y="36"/>
                  </a:lnTo>
                  <a:lnTo>
                    <a:pt x="66" y="32"/>
                  </a:lnTo>
                  <a:lnTo>
                    <a:pt x="68" y="26"/>
                  </a:lnTo>
                  <a:lnTo>
                    <a:pt x="68" y="26"/>
                  </a:lnTo>
                  <a:lnTo>
                    <a:pt x="76" y="18"/>
                  </a:lnTo>
                  <a:lnTo>
                    <a:pt x="78" y="16"/>
                  </a:lnTo>
                  <a:lnTo>
                    <a:pt x="76" y="14"/>
                  </a:lnTo>
                  <a:lnTo>
                    <a:pt x="70" y="10"/>
                  </a:lnTo>
                  <a:lnTo>
                    <a:pt x="70" y="10"/>
                  </a:lnTo>
                  <a:lnTo>
                    <a:pt x="68" y="8"/>
                  </a:lnTo>
                  <a:lnTo>
                    <a:pt x="68" y="6"/>
                  </a:lnTo>
                  <a:lnTo>
                    <a:pt x="68" y="6"/>
                  </a:lnTo>
                  <a:lnTo>
                    <a:pt x="66" y="2"/>
                  </a:lnTo>
                  <a:lnTo>
                    <a:pt x="62" y="0"/>
                  </a:lnTo>
                  <a:lnTo>
                    <a:pt x="60" y="2"/>
                  </a:lnTo>
                  <a:lnTo>
                    <a:pt x="58" y="6"/>
                  </a:lnTo>
                  <a:lnTo>
                    <a:pt x="58" y="6"/>
                  </a:lnTo>
                  <a:lnTo>
                    <a:pt x="48" y="20"/>
                  </a:lnTo>
                  <a:lnTo>
                    <a:pt x="48" y="20"/>
                  </a:lnTo>
                  <a:lnTo>
                    <a:pt x="40" y="28"/>
                  </a:lnTo>
                  <a:lnTo>
                    <a:pt x="30" y="36"/>
                  </a:lnTo>
                  <a:lnTo>
                    <a:pt x="24" y="44"/>
                  </a:lnTo>
                  <a:lnTo>
                    <a:pt x="18" y="52"/>
                  </a:lnTo>
                  <a:lnTo>
                    <a:pt x="18" y="52"/>
                  </a:lnTo>
                  <a:lnTo>
                    <a:pt x="16" y="56"/>
                  </a:lnTo>
                  <a:lnTo>
                    <a:pt x="12" y="54"/>
                  </a:lnTo>
                  <a:lnTo>
                    <a:pt x="12" y="54"/>
                  </a:lnTo>
                  <a:lnTo>
                    <a:pt x="6" y="52"/>
                  </a:lnTo>
                  <a:lnTo>
                    <a:pt x="2" y="54"/>
                  </a:lnTo>
                  <a:lnTo>
                    <a:pt x="0" y="58"/>
                  </a:lnTo>
                  <a:lnTo>
                    <a:pt x="0" y="64"/>
                  </a:lnTo>
                  <a:lnTo>
                    <a:pt x="0" y="6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10" name="Freeform 77"/>
            <p:cNvSpPr>
              <a:spLocks/>
            </p:cNvSpPr>
            <p:nvPr/>
          </p:nvSpPr>
          <p:spPr bwMode="auto">
            <a:xfrm>
              <a:off x="7648575" y="1470025"/>
              <a:ext cx="133350" cy="184150"/>
            </a:xfrm>
            <a:custGeom>
              <a:avLst/>
              <a:gdLst/>
              <a:ahLst/>
              <a:cxnLst>
                <a:cxn ang="0">
                  <a:pos x="82" y="108"/>
                </a:cxn>
                <a:cxn ang="0">
                  <a:pos x="82" y="108"/>
                </a:cxn>
                <a:cxn ang="0">
                  <a:pos x="82" y="98"/>
                </a:cxn>
                <a:cxn ang="0">
                  <a:pos x="84" y="88"/>
                </a:cxn>
                <a:cxn ang="0">
                  <a:pos x="84" y="88"/>
                </a:cxn>
                <a:cxn ang="0">
                  <a:pos x="84" y="88"/>
                </a:cxn>
                <a:cxn ang="0">
                  <a:pos x="84" y="88"/>
                </a:cxn>
                <a:cxn ang="0">
                  <a:pos x="84" y="88"/>
                </a:cxn>
                <a:cxn ang="0">
                  <a:pos x="84" y="88"/>
                </a:cxn>
                <a:cxn ang="0">
                  <a:pos x="82" y="88"/>
                </a:cxn>
                <a:cxn ang="0">
                  <a:pos x="82" y="88"/>
                </a:cxn>
                <a:cxn ang="0">
                  <a:pos x="84" y="88"/>
                </a:cxn>
                <a:cxn ang="0">
                  <a:pos x="84" y="88"/>
                </a:cxn>
                <a:cxn ang="0">
                  <a:pos x="82" y="88"/>
                </a:cxn>
                <a:cxn ang="0">
                  <a:pos x="82" y="88"/>
                </a:cxn>
                <a:cxn ang="0">
                  <a:pos x="82" y="88"/>
                </a:cxn>
                <a:cxn ang="0">
                  <a:pos x="82" y="88"/>
                </a:cxn>
                <a:cxn ang="0">
                  <a:pos x="84" y="88"/>
                </a:cxn>
                <a:cxn ang="0">
                  <a:pos x="84" y="88"/>
                </a:cxn>
                <a:cxn ang="0">
                  <a:pos x="76" y="82"/>
                </a:cxn>
                <a:cxn ang="0">
                  <a:pos x="76" y="82"/>
                </a:cxn>
                <a:cxn ang="0">
                  <a:pos x="72" y="78"/>
                </a:cxn>
                <a:cxn ang="0">
                  <a:pos x="68" y="72"/>
                </a:cxn>
                <a:cxn ang="0">
                  <a:pos x="64" y="66"/>
                </a:cxn>
                <a:cxn ang="0">
                  <a:pos x="64" y="64"/>
                </a:cxn>
                <a:cxn ang="0">
                  <a:pos x="64" y="64"/>
                </a:cxn>
                <a:cxn ang="0">
                  <a:pos x="64" y="56"/>
                </a:cxn>
                <a:cxn ang="0">
                  <a:pos x="62" y="52"/>
                </a:cxn>
                <a:cxn ang="0">
                  <a:pos x="54" y="44"/>
                </a:cxn>
                <a:cxn ang="0">
                  <a:pos x="54" y="44"/>
                </a:cxn>
                <a:cxn ang="0">
                  <a:pos x="38" y="30"/>
                </a:cxn>
                <a:cxn ang="0">
                  <a:pos x="32" y="24"/>
                </a:cxn>
                <a:cxn ang="0">
                  <a:pos x="26" y="16"/>
                </a:cxn>
                <a:cxn ang="0">
                  <a:pos x="26" y="16"/>
                </a:cxn>
                <a:cxn ang="0">
                  <a:pos x="20" y="10"/>
                </a:cxn>
                <a:cxn ang="0">
                  <a:pos x="14" y="4"/>
                </a:cxn>
                <a:cxn ang="0">
                  <a:pos x="8" y="2"/>
                </a:cxn>
                <a:cxn ang="0">
                  <a:pos x="0" y="0"/>
                </a:cxn>
                <a:cxn ang="0">
                  <a:pos x="0" y="0"/>
                </a:cxn>
                <a:cxn ang="0">
                  <a:pos x="0" y="4"/>
                </a:cxn>
                <a:cxn ang="0">
                  <a:pos x="2" y="8"/>
                </a:cxn>
                <a:cxn ang="0">
                  <a:pos x="6" y="14"/>
                </a:cxn>
                <a:cxn ang="0">
                  <a:pos x="6" y="14"/>
                </a:cxn>
                <a:cxn ang="0">
                  <a:pos x="18" y="26"/>
                </a:cxn>
                <a:cxn ang="0">
                  <a:pos x="26" y="42"/>
                </a:cxn>
                <a:cxn ang="0">
                  <a:pos x="34" y="56"/>
                </a:cxn>
                <a:cxn ang="0">
                  <a:pos x="40" y="72"/>
                </a:cxn>
                <a:cxn ang="0">
                  <a:pos x="40" y="72"/>
                </a:cxn>
                <a:cxn ang="0">
                  <a:pos x="46" y="84"/>
                </a:cxn>
                <a:cxn ang="0">
                  <a:pos x="54" y="94"/>
                </a:cxn>
                <a:cxn ang="0">
                  <a:pos x="70" y="114"/>
                </a:cxn>
                <a:cxn ang="0">
                  <a:pos x="70" y="114"/>
                </a:cxn>
                <a:cxn ang="0">
                  <a:pos x="72" y="116"/>
                </a:cxn>
                <a:cxn ang="0">
                  <a:pos x="74" y="116"/>
                </a:cxn>
                <a:cxn ang="0">
                  <a:pos x="78" y="114"/>
                </a:cxn>
                <a:cxn ang="0">
                  <a:pos x="78" y="114"/>
                </a:cxn>
                <a:cxn ang="0">
                  <a:pos x="80" y="114"/>
                </a:cxn>
                <a:cxn ang="0">
                  <a:pos x="82" y="112"/>
                </a:cxn>
                <a:cxn ang="0">
                  <a:pos x="82" y="108"/>
                </a:cxn>
                <a:cxn ang="0">
                  <a:pos x="82" y="108"/>
                </a:cxn>
              </a:cxnLst>
              <a:rect l="0" t="0" r="r" b="b"/>
              <a:pathLst>
                <a:path w="84" h="116">
                  <a:moveTo>
                    <a:pt x="82" y="108"/>
                  </a:moveTo>
                  <a:lnTo>
                    <a:pt x="82" y="108"/>
                  </a:lnTo>
                  <a:lnTo>
                    <a:pt x="82" y="98"/>
                  </a:lnTo>
                  <a:lnTo>
                    <a:pt x="84" y="88"/>
                  </a:lnTo>
                  <a:lnTo>
                    <a:pt x="84" y="88"/>
                  </a:lnTo>
                  <a:lnTo>
                    <a:pt x="84" y="88"/>
                  </a:lnTo>
                  <a:lnTo>
                    <a:pt x="84" y="88"/>
                  </a:lnTo>
                  <a:lnTo>
                    <a:pt x="84" y="88"/>
                  </a:lnTo>
                  <a:lnTo>
                    <a:pt x="84" y="88"/>
                  </a:lnTo>
                  <a:lnTo>
                    <a:pt x="82" y="88"/>
                  </a:lnTo>
                  <a:lnTo>
                    <a:pt x="82" y="88"/>
                  </a:lnTo>
                  <a:lnTo>
                    <a:pt x="84" y="88"/>
                  </a:lnTo>
                  <a:lnTo>
                    <a:pt x="84" y="88"/>
                  </a:lnTo>
                  <a:lnTo>
                    <a:pt x="82" y="88"/>
                  </a:lnTo>
                  <a:lnTo>
                    <a:pt x="82" y="88"/>
                  </a:lnTo>
                  <a:lnTo>
                    <a:pt x="82" y="88"/>
                  </a:lnTo>
                  <a:lnTo>
                    <a:pt x="82" y="88"/>
                  </a:lnTo>
                  <a:lnTo>
                    <a:pt x="84" y="88"/>
                  </a:lnTo>
                  <a:lnTo>
                    <a:pt x="84" y="88"/>
                  </a:lnTo>
                  <a:lnTo>
                    <a:pt x="76" y="82"/>
                  </a:lnTo>
                  <a:lnTo>
                    <a:pt x="76" y="82"/>
                  </a:lnTo>
                  <a:lnTo>
                    <a:pt x="72" y="78"/>
                  </a:lnTo>
                  <a:lnTo>
                    <a:pt x="68" y="72"/>
                  </a:lnTo>
                  <a:lnTo>
                    <a:pt x="64" y="66"/>
                  </a:lnTo>
                  <a:lnTo>
                    <a:pt x="64" y="64"/>
                  </a:lnTo>
                  <a:lnTo>
                    <a:pt x="64" y="64"/>
                  </a:lnTo>
                  <a:lnTo>
                    <a:pt x="64" y="56"/>
                  </a:lnTo>
                  <a:lnTo>
                    <a:pt x="62" y="52"/>
                  </a:lnTo>
                  <a:lnTo>
                    <a:pt x="54" y="44"/>
                  </a:lnTo>
                  <a:lnTo>
                    <a:pt x="54" y="44"/>
                  </a:lnTo>
                  <a:lnTo>
                    <a:pt x="38" y="30"/>
                  </a:lnTo>
                  <a:lnTo>
                    <a:pt x="32" y="24"/>
                  </a:lnTo>
                  <a:lnTo>
                    <a:pt x="26" y="16"/>
                  </a:lnTo>
                  <a:lnTo>
                    <a:pt x="26" y="16"/>
                  </a:lnTo>
                  <a:lnTo>
                    <a:pt x="20" y="10"/>
                  </a:lnTo>
                  <a:lnTo>
                    <a:pt x="14" y="4"/>
                  </a:lnTo>
                  <a:lnTo>
                    <a:pt x="8" y="2"/>
                  </a:lnTo>
                  <a:lnTo>
                    <a:pt x="0" y="0"/>
                  </a:lnTo>
                  <a:lnTo>
                    <a:pt x="0" y="0"/>
                  </a:lnTo>
                  <a:lnTo>
                    <a:pt x="0" y="4"/>
                  </a:lnTo>
                  <a:lnTo>
                    <a:pt x="2" y="8"/>
                  </a:lnTo>
                  <a:lnTo>
                    <a:pt x="6" y="14"/>
                  </a:lnTo>
                  <a:lnTo>
                    <a:pt x="6" y="14"/>
                  </a:lnTo>
                  <a:lnTo>
                    <a:pt x="18" y="26"/>
                  </a:lnTo>
                  <a:lnTo>
                    <a:pt x="26" y="42"/>
                  </a:lnTo>
                  <a:lnTo>
                    <a:pt x="34" y="56"/>
                  </a:lnTo>
                  <a:lnTo>
                    <a:pt x="40" y="72"/>
                  </a:lnTo>
                  <a:lnTo>
                    <a:pt x="40" y="72"/>
                  </a:lnTo>
                  <a:lnTo>
                    <a:pt x="46" y="84"/>
                  </a:lnTo>
                  <a:lnTo>
                    <a:pt x="54" y="94"/>
                  </a:lnTo>
                  <a:lnTo>
                    <a:pt x="70" y="114"/>
                  </a:lnTo>
                  <a:lnTo>
                    <a:pt x="70" y="114"/>
                  </a:lnTo>
                  <a:lnTo>
                    <a:pt x="72" y="116"/>
                  </a:lnTo>
                  <a:lnTo>
                    <a:pt x="74" y="116"/>
                  </a:lnTo>
                  <a:lnTo>
                    <a:pt x="78" y="114"/>
                  </a:lnTo>
                  <a:lnTo>
                    <a:pt x="78" y="114"/>
                  </a:lnTo>
                  <a:lnTo>
                    <a:pt x="80" y="114"/>
                  </a:lnTo>
                  <a:lnTo>
                    <a:pt x="82" y="112"/>
                  </a:lnTo>
                  <a:lnTo>
                    <a:pt x="82" y="108"/>
                  </a:lnTo>
                  <a:lnTo>
                    <a:pt x="82" y="10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11" name="Freeform 78"/>
            <p:cNvSpPr>
              <a:spLocks/>
            </p:cNvSpPr>
            <p:nvPr/>
          </p:nvSpPr>
          <p:spPr bwMode="auto">
            <a:xfrm>
              <a:off x="8086725" y="882650"/>
              <a:ext cx="139700" cy="123825"/>
            </a:xfrm>
            <a:custGeom>
              <a:avLst/>
              <a:gdLst/>
              <a:ahLst/>
              <a:cxnLst>
                <a:cxn ang="0">
                  <a:pos x="38" y="58"/>
                </a:cxn>
                <a:cxn ang="0">
                  <a:pos x="36" y="58"/>
                </a:cxn>
                <a:cxn ang="0">
                  <a:pos x="16" y="60"/>
                </a:cxn>
                <a:cxn ang="0">
                  <a:pos x="0" y="74"/>
                </a:cxn>
                <a:cxn ang="0">
                  <a:pos x="8" y="72"/>
                </a:cxn>
                <a:cxn ang="0">
                  <a:pos x="26" y="68"/>
                </a:cxn>
                <a:cxn ang="0">
                  <a:pos x="32" y="64"/>
                </a:cxn>
                <a:cxn ang="0">
                  <a:pos x="36" y="72"/>
                </a:cxn>
                <a:cxn ang="0">
                  <a:pos x="36" y="76"/>
                </a:cxn>
                <a:cxn ang="0">
                  <a:pos x="38" y="78"/>
                </a:cxn>
                <a:cxn ang="0">
                  <a:pos x="42" y="76"/>
                </a:cxn>
                <a:cxn ang="0">
                  <a:pos x="42" y="72"/>
                </a:cxn>
                <a:cxn ang="0">
                  <a:pos x="46" y="68"/>
                </a:cxn>
                <a:cxn ang="0">
                  <a:pos x="46" y="64"/>
                </a:cxn>
                <a:cxn ang="0">
                  <a:pos x="54" y="66"/>
                </a:cxn>
                <a:cxn ang="0">
                  <a:pos x="66" y="60"/>
                </a:cxn>
                <a:cxn ang="0">
                  <a:pos x="70" y="58"/>
                </a:cxn>
                <a:cxn ang="0">
                  <a:pos x="78" y="54"/>
                </a:cxn>
                <a:cxn ang="0">
                  <a:pos x="78" y="46"/>
                </a:cxn>
                <a:cxn ang="0">
                  <a:pos x="82" y="28"/>
                </a:cxn>
                <a:cxn ang="0">
                  <a:pos x="86" y="20"/>
                </a:cxn>
                <a:cxn ang="0">
                  <a:pos x="88" y="14"/>
                </a:cxn>
                <a:cxn ang="0">
                  <a:pos x="84" y="8"/>
                </a:cxn>
                <a:cxn ang="0">
                  <a:pos x="80" y="2"/>
                </a:cxn>
                <a:cxn ang="0">
                  <a:pos x="78" y="0"/>
                </a:cxn>
                <a:cxn ang="0">
                  <a:pos x="74" y="4"/>
                </a:cxn>
                <a:cxn ang="0">
                  <a:pos x="72" y="10"/>
                </a:cxn>
                <a:cxn ang="0">
                  <a:pos x="70" y="26"/>
                </a:cxn>
                <a:cxn ang="0">
                  <a:pos x="68" y="32"/>
                </a:cxn>
                <a:cxn ang="0">
                  <a:pos x="54" y="42"/>
                </a:cxn>
                <a:cxn ang="0">
                  <a:pos x="42" y="52"/>
                </a:cxn>
                <a:cxn ang="0">
                  <a:pos x="38" y="58"/>
                </a:cxn>
              </a:cxnLst>
              <a:rect l="0" t="0" r="r" b="b"/>
              <a:pathLst>
                <a:path w="88" h="78">
                  <a:moveTo>
                    <a:pt x="38" y="58"/>
                  </a:moveTo>
                  <a:lnTo>
                    <a:pt x="38" y="58"/>
                  </a:lnTo>
                  <a:lnTo>
                    <a:pt x="36" y="58"/>
                  </a:lnTo>
                  <a:lnTo>
                    <a:pt x="36" y="58"/>
                  </a:lnTo>
                  <a:lnTo>
                    <a:pt x="26" y="58"/>
                  </a:lnTo>
                  <a:lnTo>
                    <a:pt x="16" y="60"/>
                  </a:lnTo>
                  <a:lnTo>
                    <a:pt x="8" y="66"/>
                  </a:lnTo>
                  <a:lnTo>
                    <a:pt x="0" y="74"/>
                  </a:lnTo>
                  <a:lnTo>
                    <a:pt x="0" y="74"/>
                  </a:lnTo>
                  <a:lnTo>
                    <a:pt x="8" y="72"/>
                  </a:lnTo>
                  <a:lnTo>
                    <a:pt x="14" y="72"/>
                  </a:lnTo>
                  <a:lnTo>
                    <a:pt x="26" y="68"/>
                  </a:lnTo>
                  <a:lnTo>
                    <a:pt x="26" y="68"/>
                  </a:lnTo>
                  <a:lnTo>
                    <a:pt x="32" y="64"/>
                  </a:lnTo>
                  <a:lnTo>
                    <a:pt x="34" y="66"/>
                  </a:lnTo>
                  <a:lnTo>
                    <a:pt x="36" y="72"/>
                  </a:lnTo>
                  <a:lnTo>
                    <a:pt x="36" y="72"/>
                  </a:lnTo>
                  <a:lnTo>
                    <a:pt x="36" y="76"/>
                  </a:lnTo>
                  <a:lnTo>
                    <a:pt x="38" y="78"/>
                  </a:lnTo>
                  <a:lnTo>
                    <a:pt x="38" y="78"/>
                  </a:lnTo>
                  <a:lnTo>
                    <a:pt x="40" y="78"/>
                  </a:lnTo>
                  <a:lnTo>
                    <a:pt x="42" y="76"/>
                  </a:lnTo>
                  <a:lnTo>
                    <a:pt x="42" y="72"/>
                  </a:lnTo>
                  <a:lnTo>
                    <a:pt x="42" y="72"/>
                  </a:lnTo>
                  <a:lnTo>
                    <a:pt x="46" y="70"/>
                  </a:lnTo>
                  <a:lnTo>
                    <a:pt x="46" y="68"/>
                  </a:lnTo>
                  <a:lnTo>
                    <a:pt x="46" y="64"/>
                  </a:lnTo>
                  <a:lnTo>
                    <a:pt x="46" y="64"/>
                  </a:lnTo>
                  <a:lnTo>
                    <a:pt x="50" y="66"/>
                  </a:lnTo>
                  <a:lnTo>
                    <a:pt x="54" y="66"/>
                  </a:lnTo>
                  <a:lnTo>
                    <a:pt x="60" y="64"/>
                  </a:lnTo>
                  <a:lnTo>
                    <a:pt x="66" y="60"/>
                  </a:lnTo>
                  <a:lnTo>
                    <a:pt x="70" y="58"/>
                  </a:lnTo>
                  <a:lnTo>
                    <a:pt x="70" y="58"/>
                  </a:lnTo>
                  <a:lnTo>
                    <a:pt x="76" y="58"/>
                  </a:lnTo>
                  <a:lnTo>
                    <a:pt x="78" y="54"/>
                  </a:lnTo>
                  <a:lnTo>
                    <a:pt x="78" y="54"/>
                  </a:lnTo>
                  <a:lnTo>
                    <a:pt x="78" y="46"/>
                  </a:lnTo>
                  <a:lnTo>
                    <a:pt x="80" y="36"/>
                  </a:lnTo>
                  <a:lnTo>
                    <a:pt x="82" y="28"/>
                  </a:lnTo>
                  <a:lnTo>
                    <a:pt x="86" y="20"/>
                  </a:lnTo>
                  <a:lnTo>
                    <a:pt x="86" y="20"/>
                  </a:lnTo>
                  <a:lnTo>
                    <a:pt x="88" y="16"/>
                  </a:lnTo>
                  <a:lnTo>
                    <a:pt x="88" y="14"/>
                  </a:lnTo>
                  <a:lnTo>
                    <a:pt x="84" y="8"/>
                  </a:lnTo>
                  <a:lnTo>
                    <a:pt x="84" y="8"/>
                  </a:lnTo>
                  <a:lnTo>
                    <a:pt x="82" y="2"/>
                  </a:lnTo>
                  <a:lnTo>
                    <a:pt x="80" y="2"/>
                  </a:lnTo>
                  <a:lnTo>
                    <a:pt x="78" y="0"/>
                  </a:lnTo>
                  <a:lnTo>
                    <a:pt x="78" y="0"/>
                  </a:lnTo>
                  <a:lnTo>
                    <a:pt x="74" y="2"/>
                  </a:lnTo>
                  <a:lnTo>
                    <a:pt x="74" y="4"/>
                  </a:lnTo>
                  <a:lnTo>
                    <a:pt x="72" y="10"/>
                  </a:lnTo>
                  <a:lnTo>
                    <a:pt x="72" y="10"/>
                  </a:lnTo>
                  <a:lnTo>
                    <a:pt x="72" y="18"/>
                  </a:lnTo>
                  <a:lnTo>
                    <a:pt x="70" y="26"/>
                  </a:lnTo>
                  <a:lnTo>
                    <a:pt x="70" y="26"/>
                  </a:lnTo>
                  <a:lnTo>
                    <a:pt x="68" y="32"/>
                  </a:lnTo>
                  <a:lnTo>
                    <a:pt x="64" y="36"/>
                  </a:lnTo>
                  <a:lnTo>
                    <a:pt x="54" y="42"/>
                  </a:lnTo>
                  <a:lnTo>
                    <a:pt x="46" y="48"/>
                  </a:lnTo>
                  <a:lnTo>
                    <a:pt x="42" y="52"/>
                  </a:lnTo>
                  <a:lnTo>
                    <a:pt x="38" y="58"/>
                  </a:lnTo>
                  <a:lnTo>
                    <a:pt x="38" y="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12" name="Freeform 79"/>
            <p:cNvSpPr>
              <a:spLocks/>
            </p:cNvSpPr>
            <p:nvPr/>
          </p:nvSpPr>
          <p:spPr bwMode="auto">
            <a:xfrm>
              <a:off x="4911725" y="330200"/>
              <a:ext cx="301625" cy="98425"/>
            </a:xfrm>
            <a:custGeom>
              <a:avLst/>
              <a:gdLst/>
              <a:ahLst/>
              <a:cxnLst>
                <a:cxn ang="0">
                  <a:pos x="40" y="28"/>
                </a:cxn>
                <a:cxn ang="0">
                  <a:pos x="54" y="18"/>
                </a:cxn>
                <a:cxn ang="0">
                  <a:pos x="62" y="16"/>
                </a:cxn>
                <a:cxn ang="0">
                  <a:pos x="62" y="18"/>
                </a:cxn>
                <a:cxn ang="0">
                  <a:pos x="56" y="24"/>
                </a:cxn>
                <a:cxn ang="0">
                  <a:pos x="52" y="26"/>
                </a:cxn>
                <a:cxn ang="0">
                  <a:pos x="78" y="32"/>
                </a:cxn>
                <a:cxn ang="0">
                  <a:pos x="58" y="36"/>
                </a:cxn>
                <a:cxn ang="0">
                  <a:pos x="70" y="40"/>
                </a:cxn>
                <a:cxn ang="0">
                  <a:pos x="88" y="40"/>
                </a:cxn>
                <a:cxn ang="0">
                  <a:pos x="106" y="44"/>
                </a:cxn>
                <a:cxn ang="0">
                  <a:pos x="66" y="48"/>
                </a:cxn>
                <a:cxn ang="0">
                  <a:pos x="72" y="52"/>
                </a:cxn>
                <a:cxn ang="0">
                  <a:pos x="88" y="54"/>
                </a:cxn>
                <a:cxn ang="0">
                  <a:pos x="96" y="60"/>
                </a:cxn>
                <a:cxn ang="0">
                  <a:pos x="114" y="62"/>
                </a:cxn>
                <a:cxn ang="0">
                  <a:pos x="176" y="58"/>
                </a:cxn>
                <a:cxn ang="0">
                  <a:pos x="182" y="58"/>
                </a:cxn>
                <a:cxn ang="0">
                  <a:pos x="182" y="54"/>
                </a:cxn>
                <a:cxn ang="0">
                  <a:pos x="176" y="52"/>
                </a:cxn>
                <a:cxn ang="0">
                  <a:pos x="182" y="48"/>
                </a:cxn>
                <a:cxn ang="0">
                  <a:pos x="190" y="46"/>
                </a:cxn>
                <a:cxn ang="0">
                  <a:pos x="162" y="28"/>
                </a:cxn>
                <a:cxn ang="0">
                  <a:pos x="162" y="14"/>
                </a:cxn>
                <a:cxn ang="0">
                  <a:pos x="162" y="10"/>
                </a:cxn>
                <a:cxn ang="0">
                  <a:pos x="152" y="8"/>
                </a:cxn>
                <a:cxn ang="0">
                  <a:pos x="148" y="10"/>
                </a:cxn>
                <a:cxn ang="0">
                  <a:pos x="152" y="14"/>
                </a:cxn>
                <a:cxn ang="0">
                  <a:pos x="140" y="14"/>
                </a:cxn>
                <a:cxn ang="0">
                  <a:pos x="138" y="18"/>
                </a:cxn>
                <a:cxn ang="0">
                  <a:pos x="142" y="26"/>
                </a:cxn>
                <a:cxn ang="0">
                  <a:pos x="136" y="30"/>
                </a:cxn>
                <a:cxn ang="0">
                  <a:pos x="132" y="22"/>
                </a:cxn>
                <a:cxn ang="0">
                  <a:pos x="120" y="18"/>
                </a:cxn>
                <a:cxn ang="0">
                  <a:pos x="114" y="22"/>
                </a:cxn>
                <a:cxn ang="0">
                  <a:pos x="102" y="16"/>
                </a:cxn>
                <a:cxn ang="0">
                  <a:pos x="94" y="18"/>
                </a:cxn>
                <a:cxn ang="0">
                  <a:pos x="88" y="14"/>
                </a:cxn>
                <a:cxn ang="0">
                  <a:pos x="78" y="14"/>
                </a:cxn>
                <a:cxn ang="0">
                  <a:pos x="74" y="14"/>
                </a:cxn>
                <a:cxn ang="0">
                  <a:pos x="78" y="12"/>
                </a:cxn>
                <a:cxn ang="0">
                  <a:pos x="78" y="10"/>
                </a:cxn>
                <a:cxn ang="0">
                  <a:pos x="60" y="4"/>
                </a:cxn>
                <a:cxn ang="0">
                  <a:pos x="40" y="2"/>
                </a:cxn>
                <a:cxn ang="0">
                  <a:pos x="26" y="0"/>
                </a:cxn>
                <a:cxn ang="0">
                  <a:pos x="10" y="2"/>
                </a:cxn>
                <a:cxn ang="0">
                  <a:pos x="10" y="8"/>
                </a:cxn>
                <a:cxn ang="0">
                  <a:pos x="4" y="20"/>
                </a:cxn>
                <a:cxn ang="0">
                  <a:pos x="16" y="32"/>
                </a:cxn>
                <a:cxn ang="0">
                  <a:pos x="34" y="32"/>
                </a:cxn>
              </a:cxnLst>
              <a:rect l="0" t="0" r="r" b="b"/>
              <a:pathLst>
                <a:path w="190" h="62">
                  <a:moveTo>
                    <a:pt x="34" y="32"/>
                  </a:moveTo>
                  <a:lnTo>
                    <a:pt x="34" y="32"/>
                  </a:lnTo>
                  <a:lnTo>
                    <a:pt x="40" y="28"/>
                  </a:lnTo>
                  <a:lnTo>
                    <a:pt x="44" y="24"/>
                  </a:lnTo>
                  <a:lnTo>
                    <a:pt x="48" y="20"/>
                  </a:lnTo>
                  <a:lnTo>
                    <a:pt x="54" y="18"/>
                  </a:lnTo>
                  <a:lnTo>
                    <a:pt x="54" y="18"/>
                  </a:lnTo>
                  <a:lnTo>
                    <a:pt x="58" y="16"/>
                  </a:lnTo>
                  <a:lnTo>
                    <a:pt x="62" y="16"/>
                  </a:lnTo>
                  <a:lnTo>
                    <a:pt x="62" y="16"/>
                  </a:lnTo>
                  <a:lnTo>
                    <a:pt x="62" y="18"/>
                  </a:lnTo>
                  <a:lnTo>
                    <a:pt x="62" y="18"/>
                  </a:lnTo>
                  <a:lnTo>
                    <a:pt x="60" y="20"/>
                  </a:lnTo>
                  <a:lnTo>
                    <a:pt x="58" y="20"/>
                  </a:lnTo>
                  <a:lnTo>
                    <a:pt x="56" y="24"/>
                  </a:lnTo>
                  <a:lnTo>
                    <a:pt x="56" y="24"/>
                  </a:lnTo>
                  <a:lnTo>
                    <a:pt x="52" y="26"/>
                  </a:lnTo>
                  <a:lnTo>
                    <a:pt x="52" y="26"/>
                  </a:lnTo>
                  <a:lnTo>
                    <a:pt x="58" y="30"/>
                  </a:lnTo>
                  <a:lnTo>
                    <a:pt x="64" y="32"/>
                  </a:lnTo>
                  <a:lnTo>
                    <a:pt x="78" y="32"/>
                  </a:lnTo>
                  <a:lnTo>
                    <a:pt x="78" y="32"/>
                  </a:lnTo>
                  <a:lnTo>
                    <a:pt x="58" y="36"/>
                  </a:lnTo>
                  <a:lnTo>
                    <a:pt x="58" y="36"/>
                  </a:lnTo>
                  <a:lnTo>
                    <a:pt x="60" y="38"/>
                  </a:lnTo>
                  <a:lnTo>
                    <a:pt x="64" y="40"/>
                  </a:lnTo>
                  <a:lnTo>
                    <a:pt x="70" y="40"/>
                  </a:lnTo>
                  <a:lnTo>
                    <a:pt x="70" y="40"/>
                  </a:lnTo>
                  <a:lnTo>
                    <a:pt x="78" y="40"/>
                  </a:lnTo>
                  <a:lnTo>
                    <a:pt x="88" y="40"/>
                  </a:lnTo>
                  <a:lnTo>
                    <a:pt x="96" y="40"/>
                  </a:lnTo>
                  <a:lnTo>
                    <a:pt x="106" y="44"/>
                  </a:lnTo>
                  <a:lnTo>
                    <a:pt x="106" y="44"/>
                  </a:lnTo>
                  <a:lnTo>
                    <a:pt x="86" y="44"/>
                  </a:lnTo>
                  <a:lnTo>
                    <a:pt x="76" y="44"/>
                  </a:lnTo>
                  <a:lnTo>
                    <a:pt x="66" y="48"/>
                  </a:lnTo>
                  <a:lnTo>
                    <a:pt x="66" y="48"/>
                  </a:lnTo>
                  <a:lnTo>
                    <a:pt x="68" y="50"/>
                  </a:lnTo>
                  <a:lnTo>
                    <a:pt x="72" y="52"/>
                  </a:lnTo>
                  <a:lnTo>
                    <a:pt x="82" y="54"/>
                  </a:lnTo>
                  <a:lnTo>
                    <a:pt x="82" y="54"/>
                  </a:lnTo>
                  <a:lnTo>
                    <a:pt x="88" y="54"/>
                  </a:lnTo>
                  <a:lnTo>
                    <a:pt x="90" y="56"/>
                  </a:lnTo>
                  <a:lnTo>
                    <a:pt x="90" y="56"/>
                  </a:lnTo>
                  <a:lnTo>
                    <a:pt x="96" y="60"/>
                  </a:lnTo>
                  <a:lnTo>
                    <a:pt x="102" y="62"/>
                  </a:lnTo>
                  <a:lnTo>
                    <a:pt x="114" y="62"/>
                  </a:lnTo>
                  <a:lnTo>
                    <a:pt x="114" y="62"/>
                  </a:lnTo>
                  <a:lnTo>
                    <a:pt x="144" y="56"/>
                  </a:lnTo>
                  <a:lnTo>
                    <a:pt x="160" y="56"/>
                  </a:lnTo>
                  <a:lnTo>
                    <a:pt x="176" y="58"/>
                  </a:lnTo>
                  <a:lnTo>
                    <a:pt x="176" y="58"/>
                  </a:lnTo>
                  <a:lnTo>
                    <a:pt x="180" y="58"/>
                  </a:lnTo>
                  <a:lnTo>
                    <a:pt x="182" y="58"/>
                  </a:lnTo>
                  <a:lnTo>
                    <a:pt x="182" y="56"/>
                  </a:lnTo>
                  <a:lnTo>
                    <a:pt x="182" y="56"/>
                  </a:lnTo>
                  <a:lnTo>
                    <a:pt x="182" y="54"/>
                  </a:lnTo>
                  <a:lnTo>
                    <a:pt x="180" y="54"/>
                  </a:lnTo>
                  <a:lnTo>
                    <a:pt x="178" y="54"/>
                  </a:lnTo>
                  <a:lnTo>
                    <a:pt x="176" y="52"/>
                  </a:lnTo>
                  <a:lnTo>
                    <a:pt x="176" y="52"/>
                  </a:lnTo>
                  <a:lnTo>
                    <a:pt x="178" y="50"/>
                  </a:lnTo>
                  <a:lnTo>
                    <a:pt x="182" y="48"/>
                  </a:lnTo>
                  <a:lnTo>
                    <a:pt x="186" y="48"/>
                  </a:lnTo>
                  <a:lnTo>
                    <a:pt x="190" y="46"/>
                  </a:lnTo>
                  <a:lnTo>
                    <a:pt x="190" y="46"/>
                  </a:lnTo>
                  <a:lnTo>
                    <a:pt x="178" y="44"/>
                  </a:lnTo>
                  <a:lnTo>
                    <a:pt x="168" y="38"/>
                  </a:lnTo>
                  <a:lnTo>
                    <a:pt x="162" y="28"/>
                  </a:lnTo>
                  <a:lnTo>
                    <a:pt x="158" y="16"/>
                  </a:lnTo>
                  <a:lnTo>
                    <a:pt x="158" y="16"/>
                  </a:lnTo>
                  <a:lnTo>
                    <a:pt x="162" y="14"/>
                  </a:lnTo>
                  <a:lnTo>
                    <a:pt x="164" y="12"/>
                  </a:lnTo>
                  <a:lnTo>
                    <a:pt x="162" y="10"/>
                  </a:lnTo>
                  <a:lnTo>
                    <a:pt x="162" y="10"/>
                  </a:lnTo>
                  <a:lnTo>
                    <a:pt x="160" y="8"/>
                  </a:lnTo>
                  <a:lnTo>
                    <a:pt x="158" y="8"/>
                  </a:lnTo>
                  <a:lnTo>
                    <a:pt x="152" y="8"/>
                  </a:lnTo>
                  <a:lnTo>
                    <a:pt x="152" y="8"/>
                  </a:lnTo>
                  <a:lnTo>
                    <a:pt x="148" y="8"/>
                  </a:lnTo>
                  <a:lnTo>
                    <a:pt x="148" y="10"/>
                  </a:lnTo>
                  <a:lnTo>
                    <a:pt x="148" y="12"/>
                  </a:lnTo>
                  <a:lnTo>
                    <a:pt x="148" y="12"/>
                  </a:lnTo>
                  <a:lnTo>
                    <a:pt x="152" y="14"/>
                  </a:lnTo>
                  <a:lnTo>
                    <a:pt x="152" y="14"/>
                  </a:lnTo>
                  <a:lnTo>
                    <a:pt x="144" y="14"/>
                  </a:lnTo>
                  <a:lnTo>
                    <a:pt x="140" y="14"/>
                  </a:lnTo>
                  <a:lnTo>
                    <a:pt x="136" y="14"/>
                  </a:lnTo>
                  <a:lnTo>
                    <a:pt x="136" y="14"/>
                  </a:lnTo>
                  <a:lnTo>
                    <a:pt x="138" y="18"/>
                  </a:lnTo>
                  <a:lnTo>
                    <a:pt x="138" y="18"/>
                  </a:lnTo>
                  <a:lnTo>
                    <a:pt x="140" y="24"/>
                  </a:lnTo>
                  <a:lnTo>
                    <a:pt x="142" y="26"/>
                  </a:lnTo>
                  <a:lnTo>
                    <a:pt x="140" y="28"/>
                  </a:lnTo>
                  <a:lnTo>
                    <a:pt x="140" y="28"/>
                  </a:lnTo>
                  <a:lnTo>
                    <a:pt x="136" y="30"/>
                  </a:lnTo>
                  <a:lnTo>
                    <a:pt x="134" y="28"/>
                  </a:lnTo>
                  <a:lnTo>
                    <a:pt x="132" y="22"/>
                  </a:lnTo>
                  <a:lnTo>
                    <a:pt x="132" y="22"/>
                  </a:lnTo>
                  <a:lnTo>
                    <a:pt x="126" y="18"/>
                  </a:lnTo>
                  <a:lnTo>
                    <a:pt x="124" y="18"/>
                  </a:lnTo>
                  <a:lnTo>
                    <a:pt x="120" y="18"/>
                  </a:lnTo>
                  <a:lnTo>
                    <a:pt x="120" y="18"/>
                  </a:lnTo>
                  <a:lnTo>
                    <a:pt x="118" y="20"/>
                  </a:lnTo>
                  <a:lnTo>
                    <a:pt x="114" y="22"/>
                  </a:lnTo>
                  <a:lnTo>
                    <a:pt x="110" y="20"/>
                  </a:lnTo>
                  <a:lnTo>
                    <a:pt x="110" y="20"/>
                  </a:lnTo>
                  <a:lnTo>
                    <a:pt x="102" y="16"/>
                  </a:lnTo>
                  <a:lnTo>
                    <a:pt x="98" y="16"/>
                  </a:lnTo>
                  <a:lnTo>
                    <a:pt x="94" y="18"/>
                  </a:lnTo>
                  <a:lnTo>
                    <a:pt x="94" y="18"/>
                  </a:lnTo>
                  <a:lnTo>
                    <a:pt x="88" y="18"/>
                  </a:lnTo>
                  <a:lnTo>
                    <a:pt x="88" y="18"/>
                  </a:lnTo>
                  <a:lnTo>
                    <a:pt x="88" y="14"/>
                  </a:lnTo>
                  <a:lnTo>
                    <a:pt x="86" y="12"/>
                  </a:lnTo>
                  <a:lnTo>
                    <a:pt x="84" y="12"/>
                  </a:lnTo>
                  <a:lnTo>
                    <a:pt x="78" y="14"/>
                  </a:lnTo>
                  <a:lnTo>
                    <a:pt x="76" y="14"/>
                  </a:lnTo>
                  <a:lnTo>
                    <a:pt x="74" y="14"/>
                  </a:lnTo>
                  <a:lnTo>
                    <a:pt x="74" y="14"/>
                  </a:lnTo>
                  <a:lnTo>
                    <a:pt x="74" y="12"/>
                  </a:lnTo>
                  <a:lnTo>
                    <a:pt x="74" y="12"/>
                  </a:lnTo>
                  <a:lnTo>
                    <a:pt x="78" y="12"/>
                  </a:lnTo>
                  <a:lnTo>
                    <a:pt x="78" y="12"/>
                  </a:lnTo>
                  <a:lnTo>
                    <a:pt x="78" y="10"/>
                  </a:lnTo>
                  <a:lnTo>
                    <a:pt x="78" y="10"/>
                  </a:lnTo>
                  <a:lnTo>
                    <a:pt x="70" y="6"/>
                  </a:lnTo>
                  <a:lnTo>
                    <a:pt x="60" y="4"/>
                  </a:lnTo>
                  <a:lnTo>
                    <a:pt x="60" y="4"/>
                  </a:lnTo>
                  <a:lnTo>
                    <a:pt x="50" y="4"/>
                  </a:lnTo>
                  <a:lnTo>
                    <a:pt x="46" y="4"/>
                  </a:lnTo>
                  <a:lnTo>
                    <a:pt x="40" y="2"/>
                  </a:lnTo>
                  <a:lnTo>
                    <a:pt x="40" y="2"/>
                  </a:lnTo>
                  <a:lnTo>
                    <a:pt x="34" y="0"/>
                  </a:lnTo>
                  <a:lnTo>
                    <a:pt x="26" y="0"/>
                  </a:lnTo>
                  <a:lnTo>
                    <a:pt x="12" y="2"/>
                  </a:lnTo>
                  <a:lnTo>
                    <a:pt x="12" y="2"/>
                  </a:lnTo>
                  <a:lnTo>
                    <a:pt x="10" y="2"/>
                  </a:lnTo>
                  <a:lnTo>
                    <a:pt x="10" y="4"/>
                  </a:lnTo>
                  <a:lnTo>
                    <a:pt x="10" y="4"/>
                  </a:lnTo>
                  <a:lnTo>
                    <a:pt x="10" y="8"/>
                  </a:lnTo>
                  <a:lnTo>
                    <a:pt x="10" y="10"/>
                  </a:lnTo>
                  <a:lnTo>
                    <a:pt x="8" y="16"/>
                  </a:lnTo>
                  <a:lnTo>
                    <a:pt x="4" y="20"/>
                  </a:lnTo>
                  <a:lnTo>
                    <a:pt x="0" y="26"/>
                  </a:lnTo>
                  <a:lnTo>
                    <a:pt x="0" y="26"/>
                  </a:lnTo>
                  <a:lnTo>
                    <a:pt x="16" y="32"/>
                  </a:lnTo>
                  <a:lnTo>
                    <a:pt x="26" y="34"/>
                  </a:lnTo>
                  <a:lnTo>
                    <a:pt x="30" y="34"/>
                  </a:lnTo>
                  <a:lnTo>
                    <a:pt x="34" y="32"/>
                  </a:lnTo>
                  <a:lnTo>
                    <a:pt x="34" y="3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13" name="Freeform 80"/>
            <p:cNvSpPr>
              <a:spLocks/>
            </p:cNvSpPr>
            <p:nvPr/>
          </p:nvSpPr>
          <p:spPr bwMode="auto">
            <a:xfrm>
              <a:off x="7004050" y="1758950"/>
              <a:ext cx="88900" cy="222250"/>
            </a:xfrm>
            <a:custGeom>
              <a:avLst/>
              <a:gdLst/>
              <a:ahLst/>
              <a:cxnLst>
                <a:cxn ang="0">
                  <a:pos x="56" y="34"/>
                </a:cxn>
                <a:cxn ang="0">
                  <a:pos x="56" y="34"/>
                </a:cxn>
                <a:cxn ang="0">
                  <a:pos x="54" y="26"/>
                </a:cxn>
                <a:cxn ang="0">
                  <a:pos x="52" y="18"/>
                </a:cxn>
                <a:cxn ang="0">
                  <a:pos x="50" y="10"/>
                </a:cxn>
                <a:cxn ang="0">
                  <a:pos x="46" y="4"/>
                </a:cxn>
                <a:cxn ang="0">
                  <a:pos x="42" y="0"/>
                </a:cxn>
                <a:cxn ang="0">
                  <a:pos x="42" y="0"/>
                </a:cxn>
                <a:cxn ang="0">
                  <a:pos x="44" y="8"/>
                </a:cxn>
                <a:cxn ang="0">
                  <a:pos x="42" y="14"/>
                </a:cxn>
                <a:cxn ang="0">
                  <a:pos x="38" y="18"/>
                </a:cxn>
                <a:cxn ang="0">
                  <a:pos x="36" y="24"/>
                </a:cxn>
                <a:cxn ang="0">
                  <a:pos x="36" y="24"/>
                </a:cxn>
                <a:cxn ang="0">
                  <a:pos x="34" y="30"/>
                </a:cxn>
                <a:cxn ang="0">
                  <a:pos x="30" y="34"/>
                </a:cxn>
                <a:cxn ang="0">
                  <a:pos x="22" y="40"/>
                </a:cxn>
                <a:cxn ang="0">
                  <a:pos x="22" y="40"/>
                </a:cxn>
                <a:cxn ang="0">
                  <a:pos x="12" y="46"/>
                </a:cxn>
                <a:cxn ang="0">
                  <a:pos x="8" y="52"/>
                </a:cxn>
                <a:cxn ang="0">
                  <a:pos x="6" y="60"/>
                </a:cxn>
                <a:cxn ang="0">
                  <a:pos x="8" y="70"/>
                </a:cxn>
                <a:cxn ang="0">
                  <a:pos x="8" y="70"/>
                </a:cxn>
                <a:cxn ang="0">
                  <a:pos x="8" y="80"/>
                </a:cxn>
                <a:cxn ang="0">
                  <a:pos x="6" y="92"/>
                </a:cxn>
                <a:cxn ang="0">
                  <a:pos x="6" y="92"/>
                </a:cxn>
                <a:cxn ang="0">
                  <a:pos x="2" y="96"/>
                </a:cxn>
                <a:cxn ang="0">
                  <a:pos x="2" y="102"/>
                </a:cxn>
                <a:cxn ang="0">
                  <a:pos x="0" y="112"/>
                </a:cxn>
                <a:cxn ang="0">
                  <a:pos x="6" y="132"/>
                </a:cxn>
                <a:cxn ang="0">
                  <a:pos x="6" y="132"/>
                </a:cxn>
                <a:cxn ang="0">
                  <a:pos x="8" y="136"/>
                </a:cxn>
                <a:cxn ang="0">
                  <a:pos x="12" y="138"/>
                </a:cxn>
                <a:cxn ang="0">
                  <a:pos x="12" y="138"/>
                </a:cxn>
                <a:cxn ang="0">
                  <a:pos x="14" y="140"/>
                </a:cxn>
                <a:cxn ang="0">
                  <a:pos x="16" y="140"/>
                </a:cxn>
                <a:cxn ang="0">
                  <a:pos x="18" y="138"/>
                </a:cxn>
                <a:cxn ang="0">
                  <a:pos x="18" y="138"/>
                </a:cxn>
                <a:cxn ang="0">
                  <a:pos x="24" y="136"/>
                </a:cxn>
                <a:cxn ang="0">
                  <a:pos x="28" y="134"/>
                </a:cxn>
                <a:cxn ang="0">
                  <a:pos x="30" y="130"/>
                </a:cxn>
                <a:cxn ang="0">
                  <a:pos x="32" y="124"/>
                </a:cxn>
                <a:cxn ang="0">
                  <a:pos x="32" y="124"/>
                </a:cxn>
                <a:cxn ang="0">
                  <a:pos x="36" y="102"/>
                </a:cxn>
                <a:cxn ang="0">
                  <a:pos x="36" y="102"/>
                </a:cxn>
                <a:cxn ang="0">
                  <a:pos x="36" y="102"/>
                </a:cxn>
                <a:cxn ang="0">
                  <a:pos x="36" y="102"/>
                </a:cxn>
                <a:cxn ang="0">
                  <a:pos x="46" y="68"/>
                </a:cxn>
                <a:cxn ang="0">
                  <a:pos x="46" y="68"/>
                </a:cxn>
                <a:cxn ang="0">
                  <a:pos x="48" y="60"/>
                </a:cxn>
                <a:cxn ang="0">
                  <a:pos x="46" y="52"/>
                </a:cxn>
                <a:cxn ang="0">
                  <a:pos x="46" y="52"/>
                </a:cxn>
                <a:cxn ang="0">
                  <a:pos x="46" y="50"/>
                </a:cxn>
                <a:cxn ang="0">
                  <a:pos x="46" y="50"/>
                </a:cxn>
                <a:cxn ang="0">
                  <a:pos x="50" y="48"/>
                </a:cxn>
                <a:cxn ang="0">
                  <a:pos x="50" y="46"/>
                </a:cxn>
                <a:cxn ang="0">
                  <a:pos x="50" y="46"/>
                </a:cxn>
                <a:cxn ang="0">
                  <a:pos x="48" y="42"/>
                </a:cxn>
                <a:cxn ang="0">
                  <a:pos x="48" y="38"/>
                </a:cxn>
                <a:cxn ang="0">
                  <a:pos x="52" y="36"/>
                </a:cxn>
                <a:cxn ang="0">
                  <a:pos x="56" y="34"/>
                </a:cxn>
                <a:cxn ang="0">
                  <a:pos x="56" y="34"/>
                </a:cxn>
              </a:cxnLst>
              <a:rect l="0" t="0" r="r" b="b"/>
              <a:pathLst>
                <a:path w="56" h="140">
                  <a:moveTo>
                    <a:pt x="56" y="34"/>
                  </a:moveTo>
                  <a:lnTo>
                    <a:pt x="56" y="34"/>
                  </a:lnTo>
                  <a:lnTo>
                    <a:pt x="54" y="26"/>
                  </a:lnTo>
                  <a:lnTo>
                    <a:pt x="52" y="18"/>
                  </a:lnTo>
                  <a:lnTo>
                    <a:pt x="50" y="10"/>
                  </a:lnTo>
                  <a:lnTo>
                    <a:pt x="46" y="4"/>
                  </a:lnTo>
                  <a:lnTo>
                    <a:pt x="42" y="0"/>
                  </a:lnTo>
                  <a:lnTo>
                    <a:pt x="42" y="0"/>
                  </a:lnTo>
                  <a:lnTo>
                    <a:pt x="44" y="8"/>
                  </a:lnTo>
                  <a:lnTo>
                    <a:pt x="42" y="14"/>
                  </a:lnTo>
                  <a:lnTo>
                    <a:pt x="38" y="18"/>
                  </a:lnTo>
                  <a:lnTo>
                    <a:pt x="36" y="24"/>
                  </a:lnTo>
                  <a:lnTo>
                    <a:pt x="36" y="24"/>
                  </a:lnTo>
                  <a:lnTo>
                    <a:pt x="34" y="30"/>
                  </a:lnTo>
                  <a:lnTo>
                    <a:pt x="30" y="34"/>
                  </a:lnTo>
                  <a:lnTo>
                    <a:pt x="22" y="40"/>
                  </a:lnTo>
                  <a:lnTo>
                    <a:pt x="22" y="40"/>
                  </a:lnTo>
                  <a:lnTo>
                    <a:pt x="12" y="46"/>
                  </a:lnTo>
                  <a:lnTo>
                    <a:pt x="8" y="52"/>
                  </a:lnTo>
                  <a:lnTo>
                    <a:pt x="6" y="60"/>
                  </a:lnTo>
                  <a:lnTo>
                    <a:pt x="8" y="70"/>
                  </a:lnTo>
                  <a:lnTo>
                    <a:pt x="8" y="70"/>
                  </a:lnTo>
                  <a:lnTo>
                    <a:pt x="8" y="80"/>
                  </a:lnTo>
                  <a:lnTo>
                    <a:pt x="6" y="92"/>
                  </a:lnTo>
                  <a:lnTo>
                    <a:pt x="6" y="92"/>
                  </a:lnTo>
                  <a:lnTo>
                    <a:pt x="2" y="96"/>
                  </a:lnTo>
                  <a:lnTo>
                    <a:pt x="2" y="102"/>
                  </a:lnTo>
                  <a:lnTo>
                    <a:pt x="0" y="112"/>
                  </a:lnTo>
                  <a:lnTo>
                    <a:pt x="6" y="132"/>
                  </a:lnTo>
                  <a:lnTo>
                    <a:pt x="6" y="132"/>
                  </a:lnTo>
                  <a:lnTo>
                    <a:pt x="8" y="136"/>
                  </a:lnTo>
                  <a:lnTo>
                    <a:pt x="12" y="138"/>
                  </a:lnTo>
                  <a:lnTo>
                    <a:pt x="12" y="138"/>
                  </a:lnTo>
                  <a:lnTo>
                    <a:pt x="14" y="140"/>
                  </a:lnTo>
                  <a:lnTo>
                    <a:pt x="16" y="140"/>
                  </a:lnTo>
                  <a:lnTo>
                    <a:pt x="18" y="138"/>
                  </a:lnTo>
                  <a:lnTo>
                    <a:pt x="18" y="138"/>
                  </a:lnTo>
                  <a:lnTo>
                    <a:pt x="24" y="136"/>
                  </a:lnTo>
                  <a:lnTo>
                    <a:pt x="28" y="134"/>
                  </a:lnTo>
                  <a:lnTo>
                    <a:pt x="30" y="130"/>
                  </a:lnTo>
                  <a:lnTo>
                    <a:pt x="32" y="124"/>
                  </a:lnTo>
                  <a:lnTo>
                    <a:pt x="32" y="124"/>
                  </a:lnTo>
                  <a:lnTo>
                    <a:pt x="36" y="102"/>
                  </a:lnTo>
                  <a:lnTo>
                    <a:pt x="36" y="102"/>
                  </a:lnTo>
                  <a:lnTo>
                    <a:pt x="36" y="102"/>
                  </a:lnTo>
                  <a:lnTo>
                    <a:pt x="36" y="102"/>
                  </a:lnTo>
                  <a:lnTo>
                    <a:pt x="46" y="68"/>
                  </a:lnTo>
                  <a:lnTo>
                    <a:pt x="46" y="68"/>
                  </a:lnTo>
                  <a:lnTo>
                    <a:pt x="48" y="60"/>
                  </a:lnTo>
                  <a:lnTo>
                    <a:pt x="46" y="52"/>
                  </a:lnTo>
                  <a:lnTo>
                    <a:pt x="46" y="52"/>
                  </a:lnTo>
                  <a:lnTo>
                    <a:pt x="46" y="50"/>
                  </a:lnTo>
                  <a:lnTo>
                    <a:pt x="46" y="50"/>
                  </a:lnTo>
                  <a:lnTo>
                    <a:pt x="50" y="48"/>
                  </a:lnTo>
                  <a:lnTo>
                    <a:pt x="50" y="46"/>
                  </a:lnTo>
                  <a:lnTo>
                    <a:pt x="50" y="46"/>
                  </a:lnTo>
                  <a:lnTo>
                    <a:pt x="48" y="42"/>
                  </a:lnTo>
                  <a:lnTo>
                    <a:pt x="48" y="38"/>
                  </a:lnTo>
                  <a:lnTo>
                    <a:pt x="52" y="36"/>
                  </a:lnTo>
                  <a:lnTo>
                    <a:pt x="56" y="34"/>
                  </a:lnTo>
                  <a:lnTo>
                    <a:pt x="56" y="3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14" name="Freeform 81"/>
            <p:cNvSpPr>
              <a:spLocks/>
            </p:cNvSpPr>
            <p:nvPr/>
          </p:nvSpPr>
          <p:spPr bwMode="auto">
            <a:xfrm>
              <a:off x="6172200" y="466725"/>
              <a:ext cx="123825" cy="44450"/>
            </a:xfrm>
            <a:custGeom>
              <a:avLst/>
              <a:gdLst/>
              <a:ahLst/>
              <a:cxnLst>
                <a:cxn ang="0">
                  <a:pos x="76" y="14"/>
                </a:cxn>
                <a:cxn ang="0">
                  <a:pos x="76" y="14"/>
                </a:cxn>
                <a:cxn ang="0">
                  <a:pos x="78" y="10"/>
                </a:cxn>
                <a:cxn ang="0">
                  <a:pos x="74" y="6"/>
                </a:cxn>
                <a:cxn ang="0">
                  <a:pos x="74" y="6"/>
                </a:cxn>
                <a:cxn ang="0">
                  <a:pos x="64" y="0"/>
                </a:cxn>
                <a:cxn ang="0">
                  <a:pos x="58" y="0"/>
                </a:cxn>
                <a:cxn ang="0">
                  <a:pos x="52" y="2"/>
                </a:cxn>
                <a:cxn ang="0">
                  <a:pos x="52" y="2"/>
                </a:cxn>
                <a:cxn ang="0">
                  <a:pos x="44" y="4"/>
                </a:cxn>
                <a:cxn ang="0">
                  <a:pos x="36" y="4"/>
                </a:cxn>
                <a:cxn ang="0">
                  <a:pos x="28" y="6"/>
                </a:cxn>
                <a:cxn ang="0">
                  <a:pos x="20" y="10"/>
                </a:cxn>
                <a:cxn ang="0">
                  <a:pos x="20" y="10"/>
                </a:cxn>
                <a:cxn ang="0">
                  <a:pos x="16" y="2"/>
                </a:cxn>
                <a:cxn ang="0">
                  <a:pos x="12" y="0"/>
                </a:cxn>
                <a:cxn ang="0">
                  <a:pos x="6" y="2"/>
                </a:cxn>
                <a:cxn ang="0">
                  <a:pos x="0" y="6"/>
                </a:cxn>
                <a:cxn ang="0">
                  <a:pos x="0" y="6"/>
                </a:cxn>
                <a:cxn ang="0">
                  <a:pos x="4" y="8"/>
                </a:cxn>
                <a:cxn ang="0">
                  <a:pos x="8" y="8"/>
                </a:cxn>
                <a:cxn ang="0">
                  <a:pos x="10" y="8"/>
                </a:cxn>
                <a:cxn ang="0">
                  <a:pos x="14" y="10"/>
                </a:cxn>
                <a:cxn ang="0">
                  <a:pos x="14" y="10"/>
                </a:cxn>
                <a:cxn ang="0">
                  <a:pos x="12" y="12"/>
                </a:cxn>
                <a:cxn ang="0">
                  <a:pos x="12" y="12"/>
                </a:cxn>
                <a:cxn ang="0">
                  <a:pos x="6" y="12"/>
                </a:cxn>
                <a:cxn ang="0">
                  <a:pos x="6" y="12"/>
                </a:cxn>
                <a:cxn ang="0">
                  <a:pos x="8" y="16"/>
                </a:cxn>
                <a:cxn ang="0">
                  <a:pos x="12" y="16"/>
                </a:cxn>
                <a:cxn ang="0">
                  <a:pos x="12" y="16"/>
                </a:cxn>
                <a:cxn ang="0">
                  <a:pos x="14" y="18"/>
                </a:cxn>
                <a:cxn ang="0">
                  <a:pos x="14" y="20"/>
                </a:cxn>
                <a:cxn ang="0">
                  <a:pos x="14" y="22"/>
                </a:cxn>
                <a:cxn ang="0">
                  <a:pos x="16" y="24"/>
                </a:cxn>
                <a:cxn ang="0">
                  <a:pos x="16" y="24"/>
                </a:cxn>
                <a:cxn ang="0">
                  <a:pos x="20" y="26"/>
                </a:cxn>
                <a:cxn ang="0">
                  <a:pos x="28" y="28"/>
                </a:cxn>
                <a:cxn ang="0">
                  <a:pos x="46" y="26"/>
                </a:cxn>
                <a:cxn ang="0">
                  <a:pos x="64" y="22"/>
                </a:cxn>
                <a:cxn ang="0">
                  <a:pos x="72" y="18"/>
                </a:cxn>
                <a:cxn ang="0">
                  <a:pos x="76" y="14"/>
                </a:cxn>
                <a:cxn ang="0">
                  <a:pos x="76" y="14"/>
                </a:cxn>
              </a:cxnLst>
              <a:rect l="0" t="0" r="r" b="b"/>
              <a:pathLst>
                <a:path w="78" h="28">
                  <a:moveTo>
                    <a:pt x="76" y="14"/>
                  </a:moveTo>
                  <a:lnTo>
                    <a:pt x="76" y="14"/>
                  </a:lnTo>
                  <a:lnTo>
                    <a:pt x="78" y="10"/>
                  </a:lnTo>
                  <a:lnTo>
                    <a:pt x="74" y="6"/>
                  </a:lnTo>
                  <a:lnTo>
                    <a:pt x="74" y="6"/>
                  </a:lnTo>
                  <a:lnTo>
                    <a:pt x="64" y="0"/>
                  </a:lnTo>
                  <a:lnTo>
                    <a:pt x="58" y="0"/>
                  </a:lnTo>
                  <a:lnTo>
                    <a:pt x="52" y="2"/>
                  </a:lnTo>
                  <a:lnTo>
                    <a:pt x="52" y="2"/>
                  </a:lnTo>
                  <a:lnTo>
                    <a:pt x="44" y="4"/>
                  </a:lnTo>
                  <a:lnTo>
                    <a:pt x="36" y="4"/>
                  </a:lnTo>
                  <a:lnTo>
                    <a:pt x="28" y="6"/>
                  </a:lnTo>
                  <a:lnTo>
                    <a:pt x="20" y="10"/>
                  </a:lnTo>
                  <a:lnTo>
                    <a:pt x="20" y="10"/>
                  </a:lnTo>
                  <a:lnTo>
                    <a:pt x="16" y="2"/>
                  </a:lnTo>
                  <a:lnTo>
                    <a:pt x="12" y="0"/>
                  </a:lnTo>
                  <a:lnTo>
                    <a:pt x="6" y="2"/>
                  </a:lnTo>
                  <a:lnTo>
                    <a:pt x="0" y="6"/>
                  </a:lnTo>
                  <a:lnTo>
                    <a:pt x="0" y="6"/>
                  </a:lnTo>
                  <a:lnTo>
                    <a:pt x="4" y="8"/>
                  </a:lnTo>
                  <a:lnTo>
                    <a:pt x="8" y="8"/>
                  </a:lnTo>
                  <a:lnTo>
                    <a:pt x="10" y="8"/>
                  </a:lnTo>
                  <a:lnTo>
                    <a:pt x="14" y="10"/>
                  </a:lnTo>
                  <a:lnTo>
                    <a:pt x="14" y="10"/>
                  </a:lnTo>
                  <a:lnTo>
                    <a:pt x="12" y="12"/>
                  </a:lnTo>
                  <a:lnTo>
                    <a:pt x="12" y="12"/>
                  </a:lnTo>
                  <a:lnTo>
                    <a:pt x="6" y="12"/>
                  </a:lnTo>
                  <a:lnTo>
                    <a:pt x="6" y="12"/>
                  </a:lnTo>
                  <a:lnTo>
                    <a:pt x="8" y="16"/>
                  </a:lnTo>
                  <a:lnTo>
                    <a:pt x="12" y="16"/>
                  </a:lnTo>
                  <a:lnTo>
                    <a:pt x="12" y="16"/>
                  </a:lnTo>
                  <a:lnTo>
                    <a:pt x="14" y="18"/>
                  </a:lnTo>
                  <a:lnTo>
                    <a:pt x="14" y="20"/>
                  </a:lnTo>
                  <a:lnTo>
                    <a:pt x="14" y="22"/>
                  </a:lnTo>
                  <a:lnTo>
                    <a:pt x="16" y="24"/>
                  </a:lnTo>
                  <a:lnTo>
                    <a:pt x="16" y="24"/>
                  </a:lnTo>
                  <a:lnTo>
                    <a:pt x="20" y="26"/>
                  </a:lnTo>
                  <a:lnTo>
                    <a:pt x="28" y="28"/>
                  </a:lnTo>
                  <a:lnTo>
                    <a:pt x="46" y="26"/>
                  </a:lnTo>
                  <a:lnTo>
                    <a:pt x="64" y="22"/>
                  </a:lnTo>
                  <a:lnTo>
                    <a:pt x="72" y="18"/>
                  </a:lnTo>
                  <a:lnTo>
                    <a:pt x="76" y="14"/>
                  </a:lnTo>
                  <a:lnTo>
                    <a:pt x="76" y="1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15" name="Freeform 82"/>
            <p:cNvSpPr>
              <a:spLocks/>
            </p:cNvSpPr>
            <p:nvPr/>
          </p:nvSpPr>
          <p:spPr bwMode="auto">
            <a:xfrm>
              <a:off x="8531225" y="2232025"/>
              <a:ext cx="92075" cy="98425"/>
            </a:xfrm>
            <a:custGeom>
              <a:avLst/>
              <a:gdLst/>
              <a:ahLst/>
              <a:cxnLst>
                <a:cxn ang="0">
                  <a:pos x="48" y="2"/>
                </a:cxn>
                <a:cxn ang="0">
                  <a:pos x="48" y="2"/>
                </a:cxn>
                <a:cxn ang="0">
                  <a:pos x="46" y="0"/>
                </a:cxn>
                <a:cxn ang="0">
                  <a:pos x="44" y="2"/>
                </a:cxn>
                <a:cxn ang="0">
                  <a:pos x="42" y="6"/>
                </a:cxn>
                <a:cxn ang="0">
                  <a:pos x="42" y="6"/>
                </a:cxn>
                <a:cxn ang="0">
                  <a:pos x="38" y="14"/>
                </a:cxn>
                <a:cxn ang="0">
                  <a:pos x="32" y="22"/>
                </a:cxn>
                <a:cxn ang="0">
                  <a:pos x="26" y="30"/>
                </a:cxn>
                <a:cxn ang="0">
                  <a:pos x="18" y="34"/>
                </a:cxn>
                <a:cxn ang="0">
                  <a:pos x="18" y="34"/>
                </a:cxn>
                <a:cxn ang="0">
                  <a:pos x="12" y="38"/>
                </a:cxn>
                <a:cxn ang="0">
                  <a:pos x="8" y="42"/>
                </a:cxn>
                <a:cxn ang="0">
                  <a:pos x="2" y="52"/>
                </a:cxn>
                <a:cxn ang="0">
                  <a:pos x="2" y="52"/>
                </a:cxn>
                <a:cxn ang="0">
                  <a:pos x="0" y="54"/>
                </a:cxn>
                <a:cxn ang="0">
                  <a:pos x="2" y="56"/>
                </a:cxn>
                <a:cxn ang="0">
                  <a:pos x="2" y="58"/>
                </a:cxn>
                <a:cxn ang="0">
                  <a:pos x="2" y="58"/>
                </a:cxn>
                <a:cxn ang="0">
                  <a:pos x="10" y="60"/>
                </a:cxn>
                <a:cxn ang="0">
                  <a:pos x="18" y="62"/>
                </a:cxn>
                <a:cxn ang="0">
                  <a:pos x="18" y="62"/>
                </a:cxn>
                <a:cxn ang="0">
                  <a:pos x="24" y="60"/>
                </a:cxn>
                <a:cxn ang="0">
                  <a:pos x="28" y="58"/>
                </a:cxn>
                <a:cxn ang="0">
                  <a:pos x="30" y="54"/>
                </a:cxn>
                <a:cxn ang="0">
                  <a:pos x="32" y="52"/>
                </a:cxn>
                <a:cxn ang="0">
                  <a:pos x="32" y="52"/>
                </a:cxn>
                <a:cxn ang="0">
                  <a:pos x="36" y="40"/>
                </a:cxn>
                <a:cxn ang="0">
                  <a:pos x="40" y="34"/>
                </a:cxn>
                <a:cxn ang="0">
                  <a:pos x="46" y="30"/>
                </a:cxn>
                <a:cxn ang="0">
                  <a:pos x="46" y="30"/>
                </a:cxn>
                <a:cxn ang="0">
                  <a:pos x="50" y="28"/>
                </a:cxn>
                <a:cxn ang="0">
                  <a:pos x="52" y="24"/>
                </a:cxn>
                <a:cxn ang="0">
                  <a:pos x="58" y="14"/>
                </a:cxn>
                <a:cxn ang="0">
                  <a:pos x="58" y="14"/>
                </a:cxn>
                <a:cxn ang="0">
                  <a:pos x="58" y="8"/>
                </a:cxn>
                <a:cxn ang="0">
                  <a:pos x="56" y="6"/>
                </a:cxn>
                <a:cxn ang="0">
                  <a:pos x="52" y="4"/>
                </a:cxn>
                <a:cxn ang="0">
                  <a:pos x="48" y="2"/>
                </a:cxn>
                <a:cxn ang="0">
                  <a:pos x="48" y="2"/>
                </a:cxn>
              </a:cxnLst>
              <a:rect l="0" t="0" r="r" b="b"/>
              <a:pathLst>
                <a:path w="58" h="62">
                  <a:moveTo>
                    <a:pt x="48" y="2"/>
                  </a:moveTo>
                  <a:lnTo>
                    <a:pt x="48" y="2"/>
                  </a:lnTo>
                  <a:lnTo>
                    <a:pt x="46" y="0"/>
                  </a:lnTo>
                  <a:lnTo>
                    <a:pt x="44" y="2"/>
                  </a:lnTo>
                  <a:lnTo>
                    <a:pt x="42" y="6"/>
                  </a:lnTo>
                  <a:lnTo>
                    <a:pt x="42" y="6"/>
                  </a:lnTo>
                  <a:lnTo>
                    <a:pt x="38" y="14"/>
                  </a:lnTo>
                  <a:lnTo>
                    <a:pt x="32" y="22"/>
                  </a:lnTo>
                  <a:lnTo>
                    <a:pt x="26" y="30"/>
                  </a:lnTo>
                  <a:lnTo>
                    <a:pt x="18" y="34"/>
                  </a:lnTo>
                  <a:lnTo>
                    <a:pt x="18" y="34"/>
                  </a:lnTo>
                  <a:lnTo>
                    <a:pt x="12" y="38"/>
                  </a:lnTo>
                  <a:lnTo>
                    <a:pt x="8" y="42"/>
                  </a:lnTo>
                  <a:lnTo>
                    <a:pt x="2" y="52"/>
                  </a:lnTo>
                  <a:lnTo>
                    <a:pt x="2" y="52"/>
                  </a:lnTo>
                  <a:lnTo>
                    <a:pt x="0" y="54"/>
                  </a:lnTo>
                  <a:lnTo>
                    <a:pt x="2" y="56"/>
                  </a:lnTo>
                  <a:lnTo>
                    <a:pt x="2" y="58"/>
                  </a:lnTo>
                  <a:lnTo>
                    <a:pt x="2" y="58"/>
                  </a:lnTo>
                  <a:lnTo>
                    <a:pt x="10" y="60"/>
                  </a:lnTo>
                  <a:lnTo>
                    <a:pt x="18" y="62"/>
                  </a:lnTo>
                  <a:lnTo>
                    <a:pt x="18" y="62"/>
                  </a:lnTo>
                  <a:lnTo>
                    <a:pt x="24" y="60"/>
                  </a:lnTo>
                  <a:lnTo>
                    <a:pt x="28" y="58"/>
                  </a:lnTo>
                  <a:lnTo>
                    <a:pt x="30" y="54"/>
                  </a:lnTo>
                  <a:lnTo>
                    <a:pt x="32" y="52"/>
                  </a:lnTo>
                  <a:lnTo>
                    <a:pt x="32" y="52"/>
                  </a:lnTo>
                  <a:lnTo>
                    <a:pt x="36" y="40"/>
                  </a:lnTo>
                  <a:lnTo>
                    <a:pt x="40" y="34"/>
                  </a:lnTo>
                  <a:lnTo>
                    <a:pt x="46" y="30"/>
                  </a:lnTo>
                  <a:lnTo>
                    <a:pt x="46" y="30"/>
                  </a:lnTo>
                  <a:lnTo>
                    <a:pt x="50" y="28"/>
                  </a:lnTo>
                  <a:lnTo>
                    <a:pt x="52" y="24"/>
                  </a:lnTo>
                  <a:lnTo>
                    <a:pt x="58" y="14"/>
                  </a:lnTo>
                  <a:lnTo>
                    <a:pt x="58" y="14"/>
                  </a:lnTo>
                  <a:lnTo>
                    <a:pt x="58" y="8"/>
                  </a:lnTo>
                  <a:lnTo>
                    <a:pt x="56" y="6"/>
                  </a:lnTo>
                  <a:lnTo>
                    <a:pt x="52" y="4"/>
                  </a:lnTo>
                  <a:lnTo>
                    <a:pt x="48" y="2"/>
                  </a:lnTo>
                  <a:lnTo>
                    <a:pt x="4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16" name="Freeform 83"/>
            <p:cNvSpPr>
              <a:spLocks/>
            </p:cNvSpPr>
            <p:nvPr/>
          </p:nvSpPr>
          <p:spPr bwMode="auto">
            <a:xfrm>
              <a:off x="5314950" y="295275"/>
              <a:ext cx="161925" cy="34925"/>
            </a:xfrm>
            <a:custGeom>
              <a:avLst/>
              <a:gdLst/>
              <a:ahLst/>
              <a:cxnLst>
                <a:cxn ang="0">
                  <a:pos x="14" y="20"/>
                </a:cxn>
                <a:cxn ang="0">
                  <a:pos x="14" y="20"/>
                </a:cxn>
                <a:cxn ang="0">
                  <a:pos x="42" y="20"/>
                </a:cxn>
                <a:cxn ang="0">
                  <a:pos x="70" y="20"/>
                </a:cxn>
                <a:cxn ang="0">
                  <a:pos x="70" y="20"/>
                </a:cxn>
                <a:cxn ang="0">
                  <a:pos x="82" y="22"/>
                </a:cxn>
                <a:cxn ang="0">
                  <a:pos x="94" y="22"/>
                </a:cxn>
                <a:cxn ang="0">
                  <a:pos x="94" y="22"/>
                </a:cxn>
                <a:cxn ang="0">
                  <a:pos x="100" y="18"/>
                </a:cxn>
                <a:cxn ang="0">
                  <a:pos x="102" y="14"/>
                </a:cxn>
                <a:cxn ang="0">
                  <a:pos x="102" y="14"/>
                </a:cxn>
                <a:cxn ang="0">
                  <a:pos x="102" y="12"/>
                </a:cxn>
                <a:cxn ang="0">
                  <a:pos x="100" y="12"/>
                </a:cxn>
                <a:cxn ang="0">
                  <a:pos x="96" y="10"/>
                </a:cxn>
                <a:cxn ang="0">
                  <a:pos x="96" y="10"/>
                </a:cxn>
                <a:cxn ang="0">
                  <a:pos x="88" y="10"/>
                </a:cxn>
                <a:cxn ang="0">
                  <a:pos x="82" y="8"/>
                </a:cxn>
                <a:cxn ang="0">
                  <a:pos x="68" y="10"/>
                </a:cxn>
                <a:cxn ang="0">
                  <a:pos x="68" y="10"/>
                </a:cxn>
                <a:cxn ang="0">
                  <a:pos x="48" y="12"/>
                </a:cxn>
                <a:cxn ang="0">
                  <a:pos x="38" y="12"/>
                </a:cxn>
                <a:cxn ang="0">
                  <a:pos x="28" y="8"/>
                </a:cxn>
                <a:cxn ang="0">
                  <a:pos x="28" y="8"/>
                </a:cxn>
                <a:cxn ang="0">
                  <a:pos x="14" y="2"/>
                </a:cxn>
                <a:cxn ang="0">
                  <a:pos x="8" y="0"/>
                </a:cxn>
                <a:cxn ang="0">
                  <a:pos x="0" y="0"/>
                </a:cxn>
                <a:cxn ang="0">
                  <a:pos x="0" y="0"/>
                </a:cxn>
                <a:cxn ang="0">
                  <a:pos x="2" y="4"/>
                </a:cxn>
                <a:cxn ang="0">
                  <a:pos x="4" y="8"/>
                </a:cxn>
                <a:cxn ang="0">
                  <a:pos x="8" y="12"/>
                </a:cxn>
                <a:cxn ang="0">
                  <a:pos x="8" y="18"/>
                </a:cxn>
                <a:cxn ang="0">
                  <a:pos x="8" y="18"/>
                </a:cxn>
                <a:cxn ang="0">
                  <a:pos x="10" y="20"/>
                </a:cxn>
                <a:cxn ang="0">
                  <a:pos x="14" y="20"/>
                </a:cxn>
                <a:cxn ang="0">
                  <a:pos x="14" y="20"/>
                </a:cxn>
              </a:cxnLst>
              <a:rect l="0" t="0" r="r" b="b"/>
              <a:pathLst>
                <a:path w="102" h="22">
                  <a:moveTo>
                    <a:pt x="14" y="20"/>
                  </a:moveTo>
                  <a:lnTo>
                    <a:pt x="14" y="20"/>
                  </a:lnTo>
                  <a:lnTo>
                    <a:pt x="42" y="20"/>
                  </a:lnTo>
                  <a:lnTo>
                    <a:pt x="70" y="20"/>
                  </a:lnTo>
                  <a:lnTo>
                    <a:pt x="70" y="20"/>
                  </a:lnTo>
                  <a:lnTo>
                    <a:pt x="82" y="22"/>
                  </a:lnTo>
                  <a:lnTo>
                    <a:pt x="94" y="22"/>
                  </a:lnTo>
                  <a:lnTo>
                    <a:pt x="94" y="22"/>
                  </a:lnTo>
                  <a:lnTo>
                    <a:pt x="100" y="18"/>
                  </a:lnTo>
                  <a:lnTo>
                    <a:pt x="102" y="14"/>
                  </a:lnTo>
                  <a:lnTo>
                    <a:pt x="102" y="14"/>
                  </a:lnTo>
                  <a:lnTo>
                    <a:pt x="102" y="12"/>
                  </a:lnTo>
                  <a:lnTo>
                    <a:pt x="100" y="12"/>
                  </a:lnTo>
                  <a:lnTo>
                    <a:pt x="96" y="10"/>
                  </a:lnTo>
                  <a:lnTo>
                    <a:pt x="96" y="10"/>
                  </a:lnTo>
                  <a:lnTo>
                    <a:pt x="88" y="10"/>
                  </a:lnTo>
                  <a:lnTo>
                    <a:pt x="82" y="8"/>
                  </a:lnTo>
                  <a:lnTo>
                    <a:pt x="68" y="10"/>
                  </a:lnTo>
                  <a:lnTo>
                    <a:pt x="68" y="10"/>
                  </a:lnTo>
                  <a:lnTo>
                    <a:pt x="48" y="12"/>
                  </a:lnTo>
                  <a:lnTo>
                    <a:pt x="38" y="12"/>
                  </a:lnTo>
                  <a:lnTo>
                    <a:pt x="28" y="8"/>
                  </a:lnTo>
                  <a:lnTo>
                    <a:pt x="28" y="8"/>
                  </a:lnTo>
                  <a:lnTo>
                    <a:pt x="14" y="2"/>
                  </a:lnTo>
                  <a:lnTo>
                    <a:pt x="8" y="0"/>
                  </a:lnTo>
                  <a:lnTo>
                    <a:pt x="0" y="0"/>
                  </a:lnTo>
                  <a:lnTo>
                    <a:pt x="0" y="0"/>
                  </a:lnTo>
                  <a:lnTo>
                    <a:pt x="2" y="4"/>
                  </a:lnTo>
                  <a:lnTo>
                    <a:pt x="4" y="8"/>
                  </a:lnTo>
                  <a:lnTo>
                    <a:pt x="8" y="12"/>
                  </a:lnTo>
                  <a:lnTo>
                    <a:pt x="8" y="18"/>
                  </a:lnTo>
                  <a:lnTo>
                    <a:pt x="8" y="18"/>
                  </a:lnTo>
                  <a:lnTo>
                    <a:pt x="10" y="20"/>
                  </a:lnTo>
                  <a:lnTo>
                    <a:pt x="14" y="20"/>
                  </a:lnTo>
                  <a:lnTo>
                    <a:pt x="14" y="2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17" name="Freeform 84"/>
            <p:cNvSpPr>
              <a:spLocks/>
            </p:cNvSpPr>
            <p:nvPr/>
          </p:nvSpPr>
          <p:spPr bwMode="auto">
            <a:xfrm>
              <a:off x="5273675" y="288925"/>
              <a:ext cx="41275" cy="12700"/>
            </a:xfrm>
            <a:custGeom>
              <a:avLst/>
              <a:gdLst/>
              <a:ahLst/>
              <a:cxnLst>
                <a:cxn ang="0">
                  <a:pos x="24" y="4"/>
                </a:cxn>
                <a:cxn ang="0">
                  <a:pos x="24" y="4"/>
                </a:cxn>
                <a:cxn ang="0">
                  <a:pos x="12" y="0"/>
                </a:cxn>
                <a:cxn ang="0">
                  <a:pos x="0" y="2"/>
                </a:cxn>
                <a:cxn ang="0">
                  <a:pos x="0" y="2"/>
                </a:cxn>
                <a:cxn ang="0">
                  <a:pos x="12" y="8"/>
                </a:cxn>
                <a:cxn ang="0">
                  <a:pos x="18" y="8"/>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4" y="4"/>
                </a:cxn>
              </a:cxnLst>
              <a:rect l="0" t="0" r="r" b="b"/>
              <a:pathLst>
                <a:path w="26" h="8">
                  <a:moveTo>
                    <a:pt x="24" y="4"/>
                  </a:moveTo>
                  <a:lnTo>
                    <a:pt x="24" y="4"/>
                  </a:lnTo>
                  <a:lnTo>
                    <a:pt x="12" y="0"/>
                  </a:lnTo>
                  <a:lnTo>
                    <a:pt x="0" y="2"/>
                  </a:lnTo>
                  <a:lnTo>
                    <a:pt x="0" y="2"/>
                  </a:lnTo>
                  <a:lnTo>
                    <a:pt x="12" y="8"/>
                  </a:lnTo>
                  <a:lnTo>
                    <a:pt x="18" y="8"/>
                  </a:lnTo>
                  <a:lnTo>
                    <a:pt x="26" y="4"/>
                  </a:lnTo>
                  <a:lnTo>
                    <a:pt x="26" y="4"/>
                  </a:lnTo>
                  <a:lnTo>
                    <a:pt x="26" y="4"/>
                  </a:lnTo>
                  <a:lnTo>
                    <a:pt x="26" y="4"/>
                  </a:lnTo>
                  <a:lnTo>
                    <a:pt x="26" y="4"/>
                  </a:lnTo>
                  <a:lnTo>
                    <a:pt x="26" y="4"/>
                  </a:lnTo>
                  <a:lnTo>
                    <a:pt x="26" y="4"/>
                  </a:lnTo>
                  <a:lnTo>
                    <a:pt x="26" y="4"/>
                  </a:lnTo>
                  <a:lnTo>
                    <a:pt x="26" y="4"/>
                  </a:lnTo>
                  <a:lnTo>
                    <a:pt x="26" y="4"/>
                  </a:lnTo>
                  <a:lnTo>
                    <a:pt x="26" y="4"/>
                  </a:lnTo>
                  <a:lnTo>
                    <a:pt x="24"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18" name="Freeform 85"/>
            <p:cNvSpPr>
              <a:spLocks/>
            </p:cNvSpPr>
            <p:nvPr/>
          </p:nvSpPr>
          <p:spPr bwMode="auto">
            <a:xfrm>
              <a:off x="5730875" y="708025"/>
              <a:ext cx="69850" cy="79375"/>
            </a:xfrm>
            <a:custGeom>
              <a:avLst/>
              <a:gdLst/>
              <a:ahLst/>
              <a:cxnLst>
                <a:cxn ang="0">
                  <a:pos x="30" y="0"/>
                </a:cxn>
                <a:cxn ang="0">
                  <a:pos x="30" y="0"/>
                </a:cxn>
                <a:cxn ang="0">
                  <a:pos x="24" y="4"/>
                </a:cxn>
                <a:cxn ang="0">
                  <a:pos x="20" y="8"/>
                </a:cxn>
                <a:cxn ang="0">
                  <a:pos x="14" y="20"/>
                </a:cxn>
                <a:cxn ang="0">
                  <a:pos x="8" y="30"/>
                </a:cxn>
                <a:cxn ang="0">
                  <a:pos x="0" y="40"/>
                </a:cxn>
                <a:cxn ang="0">
                  <a:pos x="0" y="40"/>
                </a:cxn>
                <a:cxn ang="0">
                  <a:pos x="18" y="42"/>
                </a:cxn>
                <a:cxn ang="0">
                  <a:pos x="24" y="42"/>
                </a:cxn>
                <a:cxn ang="0">
                  <a:pos x="32" y="44"/>
                </a:cxn>
                <a:cxn ang="0">
                  <a:pos x="32" y="44"/>
                </a:cxn>
                <a:cxn ang="0">
                  <a:pos x="30" y="46"/>
                </a:cxn>
                <a:cxn ang="0">
                  <a:pos x="30" y="48"/>
                </a:cxn>
                <a:cxn ang="0">
                  <a:pos x="30" y="50"/>
                </a:cxn>
                <a:cxn ang="0">
                  <a:pos x="30" y="50"/>
                </a:cxn>
                <a:cxn ang="0">
                  <a:pos x="34" y="48"/>
                </a:cxn>
                <a:cxn ang="0">
                  <a:pos x="38" y="42"/>
                </a:cxn>
                <a:cxn ang="0">
                  <a:pos x="38" y="42"/>
                </a:cxn>
                <a:cxn ang="0">
                  <a:pos x="42" y="40"/>
                </a:cxn>
                <a:cxn ang="0">
                  <a:pos x="42" y="40"/>
                </a:cxn>
                <a:cxn ang="0">
                  <a:pos x="44" y="36"/>
                </a:cxn>
                <a:cxn ang="0">
                  <a:pos x="44" y="32"/>
                </a:cxn>
                <a:cxn ang="0">
                  <a:pos x="44" y="28"/>
                </a:cxn>
                <a:cxn ang="0">
                  <a:pos x="44" y="24"/>
                </a:cxn>
                <a:cxn ang="0">
                  <a:pos x="44" y="24"/>
                </a:cxn>
                <a:cxn ang="0">
                  <a:pos x="44" y="24"/>
                </a:cxn>
                <a:cxn ang="0">
                  <a:pos x="42" y="24"/>
                </a:cxn>
                <a:cxn ang="0">
                  <a:pos x="36" y="24"/>
                </a:cxn>
                <a:cxn ang="0">
                  <a:pos x="36" y="24"/>
                </a:cxn>
                <a:cxn ang="0">
                  <a:pos x="32" y="24"/>
                </a:cxn>
                <a:cxn ang="0">
                  <a:pos x="28" y="22"/>
                </a:cxn>
                <a:cxn ang="0">
                  <a:pos x="26" y="18"/>
                </a:cxn>
                <a:cxn ang="0">
                  <a:pos x="22" y="18"/>
                </a:cxn>
                <a:cxn ang="0">
                  <a:pos x="22" y="18"/>
                </a:cxn>
                <a:cxn ang="0">
                  <a:pos x="24" y="14"/>
                </a:cxn>
                <a:cxn ang="0">
                  <a:pos x="26" y="10"/>
                </a:cxn>
                <a:cxn ang="0">
                  <a:pos x="26" y="10"/>
                </a:cxn>
                <a:cxn ang="0">
                  <a:pos x="30" y="0"/>
                </a:cxn>
                <a:cxn ang="0">
                  <a:pos x="30" y="0"/>
                </a:cxn>
              </a:cxnLst>
              <a:rect l="0" t="0" r="r" b="b"/>
              <a:pathLst>
                <a:path w="44" h="50">
                  <a:moveTo>
                    <a:pt x="30" y="0"/>
                  </a:moveTo>
                  <a:lnTo>
                    <a:pt x="30" y="0"/>
                  </a:lnTo>
                  <a:lnTo>
                    <a:pt x="24" y="4"/>
                  </a:lnTo>
                  <a:lnTo>
                    <a:pt x="20" y="8"/>
                  </a:lnTo>
                  <a:lnTo>
                    <a:pt x="14" y="20"/>
                  </a:lnTo>
                  <a:lnTo>
                    <a:pt x="8" y="30"/>
                  </a:lnTo>
                  <a:lnTo>
                    <a:pt x="0" y="40"/>
                  </a:lnTo>
                  <a:lnTo>
                    <a:pt x="0" y="40"/>
                  </a:lnTo>
                  <a:lnTo>
                    <a:pt x="18" y="42"/>
                  </a:lnTo>
                  <a:lnTo>
                    <a:pt x="24" y="42"/>
                  </a:lnTo>
                  <a:lnTo>
                    <a:pt x="32" y="44"/>
                  </a:lnTo>
                  <a:lnTo>
                    <a:pt x="32" y="44"/>
                  </a:lnTo>
                  <a:lnTo>
                    <a:pt x="30" y="46"/>
                  </a:lnTo>
                  <a:lnTo>
                    <a:pt x="30" y="48"/>
                  </a:lnTo>
                  <a:lnTo>
                    <a:pt x="30" y="50"/>
                  </a:lnTo>
                  <a:lnTo>
                    <a:pt x="30" y="50"/>
                  </a:lnTo>
                  <a:lnTo>
                    <a:pt x="34" y="48"/>
                  </a:lnTo>
                  <a:lnTo>
                    <a:pt x="38" y="42"/>
                  </a:lnTo>
                  <a:lnTo>
                    <a:pt x="38" y="42"/>
                  </a:lnTo>
                  <a:lnTo>
                    <a:pt x="42" y="40"/>
                  </a:lnTo>
                  <a:lnTo>
                    <a:pt x="42" y="40"/>
                  </a:lnTo>
                  <a:lnTo>
                    <a:pt x="44" y="36"/>
                  </a:lnTo>
                  <a:lnTo>
                    <a:pt x="44" y="32"/>
                  </a:lnTo>
                  <a:lnTo>
                    <a:pt x="44" y="28"/>
                  </a:lnTo>
                  <a:lnTo>
                    <a:pt x="44" y="24"/>
                  </a:lnTo>
                  <a:lnTo>
                    <a:pt x="44" y="24"/>
                  </a:lnTo>
                  <a:lnTo>
                    <a:pt x="44" y="24"/>
                  </a:lnTo>
                  <a:lnTo>
                    <a:pt x="42" y="24"/>
                  </a:lnTo>
                  <a:lnTo>
                    <a:pt x="36" y="24"/>
                  </a:lnTo>
                  <a:lnTo>
                    <a:pt x="36" y="24"/>
                  </a:lnTo>
                  <a:lnTo>
                    <a:pt x="32" y="24"/>
                  </a:lnTo>
                  <a:lnTo>
                    <a:pt x="28" y="22"/>
                  </a:lnTo>
                  <a:lnTo>
                    <a:pt x="26" y="18"/>
                  </a:lnTo>
                  <a:lnTo>
                    <a:pt x="22" y="18"/>
                  </a:lnTo>
                  <a:lnTo>
                    <a:pt x="22" y="18"/>
                  </a:lnTo>
                  <a:lnTo>
                    <a:pt x="24" y="14"/>
                  </a:lnTo>
                  <a:lnTo>
                    <a:pt x="26" y="10"/>
                  </a:lnTo>
                  <a:lnTo>
                    <a:pt x="26" y="10"/>
                  </a:lnTo>
                  <a:lnTo>
                    <a:pt x="30" y="0"/>
                  </a:lnTo>
                  <a:lnTo>
                    <a:pt x="3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19" name="Freeform 86"/>
            <p:cNvSpPr>
              <a:spLocks/>
            </p:cNvSpPr>
            <p:nvPr/>
          </p:nvSpPr>
          <p:spPr bwMode="auto">
            <a:xfrm>
              <a:off x="6340475" y="647700"/>
              <a:ext cx="53975" cy="60325"/>
            </a:xfrm>
            <a:custGeom>
              <a:avLst/>
              <a:gdLst/>
              <a:ahLst/>
              <a:cxnLst>
                <a:cxn ang="0">
                  <a:pos x="8" y="38"/>
                </a:cxn>
                <a:cxn ang="0">
                  <a:pos x="8" y="38"/>
                </a:cxn>
                <a:cxn ang="0">
                  <a:pos x="20" y="34"/>
                </a:cxn>
                <a:cxn ang="0">
                  <a:pos x="30" y="30"/>
                </a:cxn>
                <a:cxn ang="0">
                  <a:pos x="30" y="30"/>
                </a:cxn>
                <a:cxn ang="0">
                  <a:pos x="32" y="28"/>
                </a:cxn>
                <a:cxn ang="0">
                  <a:pos x="32" y="24"/>
                </a:cxn>
                <a:cxn ang="0">
                  <a:pos x="32" y="18"/>
                </a:cxn>
                <a:cxn ang="0">
                  <a:pos x="32" y="18"/>
                </a:cxn>
                <a:cxn ang="0">
                  <a:pos x="32" y="12"/>
                </a:cxn>
                <a:cxn ang="0">
                  <a:pos x="32" y="12"/>
                </a:cxn>
                <a:cxn ang="0">
                  <a:pos x="34" y="6"/>
                </a:cxn>
                <a:cxn ang="0">
                  <a:pos x="32" y="2"/>
                </a:cxn>
                <a:cxn ang="0">
                  <a:pos x="30" y="0"/>
                </a:cxn>
                <a:cxn ang="0">
                  <a:pos x="24" y="0"/>
                </a:cxn>
                <a:cxn ang="0">
                  <a:pos x="24" y="0"/>
                </a:cxn>
                <a:cxn ang="0">
                  <a:pos x="18" y="2"/>
                </a:cxn>
                <a:cxn ang="0">
                  <a:pos x="14" y="6"/>
                </a:cxn>
                <a:cxn ang="0">
                  <a:pos x="10" y="12"/>
                </a:cxn>
                <a:cxn ang="0">
                  <a:pos x="4" y="14"/>
                </a:cxn>
                <a:cxn ang="0">
                  <a:pos x="4" y="14"/>
                </a:cxn>
                <a:cxn ang="0">
                  <a:pos x="4" y="16"/>
                </a:cxn>
                <a:cxn ang="0">
                  <a:pos x="2" y="18"/>
                </a:cxn>
                <a:cxn ang="0">
                  <a:pos x="4" y="20"/>
                </a:cxn>
                <a:cxn ang="0">
                  <a:pos x="4" y="20"/>
                </a:cxn>
                <a:cxn ang="0">
                  <a:pos x="6" y="22"/>
                </a:cxn>
                <a:cxn ang="0">
                  <a:pos x="8" y="24"/>
                </a:cxn>
                <a:cxn ang="0">
                  <a:pos x="4" y="30"/>
                </a:cxn>
                <a:cxn ang="0">
                  <a:pos x="4" y="30"/>
                </a:cxn>
                <a:cxn ang="0">
                  <a:pos x="2" y="32"/>
                </a:cxn>
                <a:cxn ang="0">
                  <a:pos x="0" y="34"/>
                </a:cxn>
                <a:cxn ang="0">
                  <a:pos x="0" y="36"/>
                </a:cxn>
                <a:cxn ang="0">
                  <a:pos x="0" y="36"/>
                </a:cxn>
                <a:cxn ang="0">
                  <a:pos x="4" y="38"/>
                </a:cxn>
                <a:cxn ang="0">
                  <a:pos x="8" y="38"/>
                </a:cxn>
                <a:cxn ang="0">
                  <a:pos x="8" y="38"/>
                </a:cxn>
              </a:cxnLst>
              <a:rect l="0" t="0" r="r" b="b"/>
              <a:pathLst>
                <a:path w="34" h="38">
                  <a:moveTo>
                    <a:pt x="8" y="38"/>
                  </a:moveTo>
                  <a:lnTo>
                    <a:pt x="8" y="38"/>
                  </a:lnTo>
                  <a:lnTo>
                    <a:pt x="20" y="34"/>
                  </a:lnTo>
                  <a:lnTo>
                    <a:pt x="30" y="30"/>
                  </a:lnTo>
                  <a:lnTo>
                    <a:pt x="30" y="30"/>
                  </a:lnTo>
                  <a:lnTo>
                    <a:pt x="32" y="28"/>
                  </a:lnTo>
                  <a:lnTo>
                    <a:pt x="32" y="24"/>
                  </a:lnTo>
                  <a:lnTo>
                    <a:pt x="32" y="18"/>
                  </a:lnTo>
                  <a:lnTo>
                    <a:pt x="32" y="18"/>
                  </a:lnTo>
                  <a:lnTo>
                    <a:pt x="32" y="12"/>
                  </a:lnTo>
                  <a:lnTo>
                    <a:pt x="32" y="12"/>
                  </a:lnTo>
                  <a:lnTo>
                    <a:pt x="34" y="6"/>
                  </a:lnTo>
                  <a:lnTo>
                    <a:pt x="32" y="2"/>
                  </a:lnTo>
                  <a:lnTo>
                    <a:pt x="30" y="0"/>
                  </a:lnTo>
                  <a:lnTo>
                    <a:pt x="24" y="0"/>
                  </a:lnTo>
                  <a:lnTo>
                    <a:pt x="24" y="0"/>
                  </a:lnTo>
                  <a:lnTo>
                    <a:pt x="18" y="2"/>
                  </a:lnTo>
                  <a:lnTo>
                    <a:pt x="14" y="6"/>
                  </a:lnTo>
                  <a:lnTo>
                    <a:pt x="10" y="12"/>
                  </a:lnTo>
                  <a:lnTo>
                    <a:pt x="4" y="14"/>
                  </a:lnTo>
                  <a:lnTo>
                    <a:pt x="4" y="14"/>
                  </a:lnTo>
                  <a:lnTo>
                    <a:pt x="4" y="16"/>
                  </a:lnTo>
                  <a:lnTo>
                    <a:pt x="2" y="18"/>
                  </a:lnTo>
                  <a:lnTo>
                    <a:pt x="4" y="20"/>
                  </a:lnTo>
                  <a:lnTo>
                    <a:pt x="4" y="20"/>
                  </a:lnTo>
                  <a:lnTo>
                    <a:pt x="6" y="22"/>
                  </a:lnTo>
                  <a:lnTo>
                    <a:pt x="8" y="24"/>
                  </a:lnTo>
                  <a:lnTo>
                    <a:pt x="4" y="30"/>
                  </a:lnTo>
                  <a:lnTo>
                    <a:pt x="4" y="30"/>
                  </a:lnTo>
                  <a:lnTo>
                    <a:pt x="2" y="32"/>
                  </a:lnTo>
                  <a:lnTo>
                    <a:pt x="0" y="34"/>
                  </a:lnTo>
                  <a:lnTo>
                    <a:pt x="0" y="36"/>
                  </a:lnTo>
                  <a:lnTo>
                    <a:pt x="0" y="36"/>
                  </a:lnTo>
                  <a:lnTo>
                    <a:pt x="4" y="38"/>
                  </a:lnTo>
                  <a:lnTo>
                    <a:pt x="8" y="38"/>
                  </a:lnTo>
                  <a:lnTo>
                    <a:pt x="8" y="3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20" name="Freeform 87"/>
            <p:cNvSpPr>
              <a:spLocks/>
            </p:cNvSpPr>
            <p:nvPr/>
          </p:nvSpPr>
          <p:spPr bwMode="auto">
            <a:xfrm>
              <a:off x="7940675" y="1571625"/>
              <a:ext cx="47625" cy="82550"/>
            </a:xfrm>
            <a:custGeom>
              <a:avLst/>
              <a:gdLst/>
              <a:ahLst/>
              <a:cxnLst>
                <a:cxn ang="0">
                  <a:pos x="4" y="32"/>
                </a:cxn>
                <a:cxn ang="0">
                  <a:pos x="4" y="32"/>
                </a:cxn>
                <a:cxn ang="0">
                  <a:pos x="6" y="36"/>
                </a:cxn>
                <a:cxn ang="0">
                  <a:pos x="4" y="42"/>
                </a:cxn>
                <a:cxn ang="0">
                  <a:pos x="4" y="42"/>
                </a:cxn>
                <a:cxn ang="0">
                  <a:pos x="4" y="48"/>
                </a:cxn>
                <a:cxn ang="0">
                  <a:pos x="4" y="50"/>
                </a:cxn>
                <a:cxn ang="0">
                  <a:pos x="8" y="52"/>
                </a:cxn>
                <a:cxn ang="0">
                  <a:pos x="8" y="52"/>
                </a:cxn>
                <a:cxn ang="0">
                  <a:pos x="10" y="46"/>
                </a:cxn>
                <a:cxn ang="0">
                  <a:pos x="10" y="40"/>
                </a:cxn>
                <a:cxn ang="0">
                  <a:pos x="10" y="28"/>
                </a:cxn>
                <a:cxn ang="0">
                  <a:pos x="10" y="28"/>
                </a:cxn>
                <a:cxn ang="0">
                  <a:pos x="10" y="22"/>
                </a:cxn>
                <a:cxn ang="0">
                  <a:pos x="12" y="22"/>
                </a:cxn>
                <a:cxn ang="0">
                  <a:pos x="14" y="20"/>
                </a:cxn>
                <a:cxn ang="0">
                  <a:pos x="14" y="20"/>
                </a:cxn>
                <a:cxn ang="0">
                  <a:pos x="16" y="22"/>
                </a:cxn>
                <a:cxn ang="0">
                  <a:pos x="16" y="22"/>
                </a:cxn>
                <a:cxn ang="0">
                  <a:pos x="16" y="26"/>
                </a:cxn>
                <a:cxn ang="0">
                  <a:pos x="16" y="26"/>
                </a:cxn>
                <a:cxn ang="0">
                  <a:pos x="18" y="34"/>
                </a:cxn>
                <a:cxn ang="0">
                  <a:pos x="20" y="38"/>
                </a:cxn>
                <a:cxn ang="0">
                  <a:pos x="24" y="40"/>
                </a:cxn>
                <a:cxn ang="0">
                  <a:pos x="28" y="40"/>
                </a:cxn>
                <a:cxn ang="0">
                  <a:pos x="28" y="40"/>
                </a:cxn>
                <a:cxn ang="0">
                  <a:pos x="28" y="32"/>
                </a:cxn>
                <a:cxn ang="0">
                  <a:pos x="28" y="32"/>
                </a:cxn>
                <a:cxn ang="0">
                  <a:pos x="24" y="26"/>
                </a:cxn>
                <a:cxn ang="0">
                  <a:pos x="22" y="18"/>
                </a:cxn>
                <a:cxn ang="0">
                  <a:pos x="22" y="14"/>
                </a:cxn>
                <a:cxn ang="0">
                  <a:pos x="22" y="10"/>
                </a:cxn>
                <a:cxn ang="0">
                  <a:pos x="26" y="6"/>
                </a:cxn>
                <a:cxn ang="0">
                  <a:pos x="30" y="2"/>
                </a:cxn>
                <a:cxn ang="0">
                  <a:pos x="30" y="2"/>
                </a:cxn>
                <a:cxn ang="0">
                  <a:pos x="30" y="2"/>
                </a:cxn>
                <a:cxn ang="0">
                  <a:pos x="28" y="0"/>
                </a:cxn>
                <a:cxn ang="0">
                  <a:pos x="28" y="0"/>
                </a:cxn>
                <a:cxn ang="0">
                  <a:pos x="24" y="2"/>
                </a:cxn>
                <a:cxn ang="0">
                  <a:pos x="18" y="4"/>
                </a:cxn>
                <a:cxn ang="0">
                  <a:pos x="14" y="6"/>
                </a:cxn>
                <a:cxn ang="0">
                  <a:pos x="10" y="4"/>
                </a:cxn>
                <a:cxn ang="0">
                  <a:pos x="8" y="2"/>
                </a:cxn>
                <a:cxn ang="0">
                  <a:pos x="8" y="2"/>
                </a:cxn>
                <a:cxn ang="0">
                  <a:pos x="8" y="0"/>
                </a:cxn>
                <a:cxn ang="0">
                  <a:pos x="6" y="2"/>
                </a:cxn>
                <a:cxn ang="0">
                  <a:pos x="4" y="4"/>
                </a:cxn>
                <a:cxn ang="0">
                  <a:pos x="4" y="4"/>
                </a:cxn>
                <a:cxn ang="0">
                  <a:pos x="4" y="12"/>
                </a:cxn>
                <a:cxn ang="0">
                  <a:pos x="0" y="18"/>
                </a:cxn>
                <a:cxn ang="0">
                  <a:pos x="0" y="26"/>
                </a:cxn>
                <a:cxn ang="0">
                  <a:pos x="2" y="30"/>
                </a:cxn>
                <a:cxn ang="0">
                  <a:pos x="4" y="32"/>
                </a:cxn>
                <a:cxn ang="0">
                  <a:pos x="4" y="32"/>
                </a:cxn>
              </a:cxnLst>
              <a:rect l="0" t="0" r="r" b="b"/>
              <a:pathLst>
                <a:path w="30" h="52">
                  <a:moveTo>
                    <a:pt x="4" y="32"/>
                  </a:moveTo>
                  <a:lnTo>
                    <a:pt x="4" y="32"/>
                  </a:lnTo>
                  <a:lnTo>
                    <a:pt x="6" y="36"/>
                  </a:lnTo>
                  <a:lnTo>
                    <a:pt x="4" y="42"/>
                  </a:lnTo>
                  <a:lnTo>
                    <a:pt x="4" y="42"/>
                  </a:lnTo>
                  <a:lnTo>
                    <a:pt x="4" y="48"/>
                  </a:lnTo>
                  <a:lnTo>
                    <a:pt x="4" y="50"/>
                  </a:lnTo>
                  <a:lnTo>
                    <a:pt x="8" y="52"/>
                  </a:lnTo>
                  <a:lnTo>
                    <a:pt x="8" y="52"/>
                  </a:lnTo>
                  <a:lnTo>
                    <a:pt x="10" y="46"/>
                  </a:lnTo>
                  <a:lnTo>
                    <a:pt x="10" y="40"/>
                  </a:lnTo>
                  <a:lnTo>
                    <a:pt x="10" y="28"/>
                  </a:lnTo>
                  <a:lnTo>
                    <a:pt x="10" y="28"/>
                  </a:lnTo>
                  <a:lnTo>
                    <a:pt x="10" y="22"/>
                  </a:lnTo>
                  <a:lnTo>
                    <a:pt x="12" y="22"/>
                  </a:lnTo>
                  <a:lnTo>
                    <a:pt x="14" y="20"/>
                  </a:lnTo>
                  <a:lnTo>
                    <a:pt x="14" y="20"/>
                  </a:lnTo>
                  <a:lnTo>
                    <a:pt x="16" y="22"/>
                  </a:lnTo>
                  <a:lnTo>
                    <a:pt x="16" y="22"/>
                  </a:lnTo>
                  <a:lnTo>
                    <a:pt x="16" y="26"/>
                  </a:lnTo>
                  <a:lnTo>
                    <a:pt x="16" y="26"/>
                  </a:lnTo>
                  <a:lnTo>
                    <a:pt x="18" y="34"/>
                  </a:lnTo>
                  <a:lnTo>
                    <a:pt x="20" y="38"/>
                  </a:lnTo>
                  <a:lnTo>
                    <a:pt x="24" y="40"/>
                  </a:lnTo>
                  <a:lnTo>
                    <a:pt x="28" y="40"/>
                  </a:lnTo>
                  <a:lnTo>
                    <a:pt x="28" y="40"/>
                  </a:lnTo>
                  <a:lnTo>
                    <a:pt x="28" y="32"/>
                  </a:lnTo>
                  <a:lnTo>
                    <a:pt x="28" y="32"/>
                  </a:lnTo>
                  <a:lnTo>
                    <a:pt x="24" y="26"/>
                  </a:lnTo>
                  <a:lnTo>
                    <a:pt x="22" y="18"/>
                  </a:lnTo>
                  <a:lnTo>
                    <a:pt x="22" y="14"/>
                  </a:lnTo>
                  <a:lnTo>
                    <a:pt x="22" y="10"/>
                  </a:lnTo>
                  <a:lnTo>
                    <a:pt x="26" y="6"/>
                  </a:lnTo>
                  <a:lnTo>
                    <a:pt x="30" y="2"/>
                  </a:lnTo>
                  <a:lnTo>
                    <a:pt x="30" y="2"/>
                  </a:lnTo>
                  <a:lnTo>
                    <a:pt x="30" y="2"/>
                  </a:lnTo>
                  <a:lnTo>
                    <a:pt x="28" y="0"/>
                  </a:lnTo>
                  <a:lnTo>
                    <a:pt x="28" y="0"/>
                  </a:lnTo>
                  <a:lnTo>
                    <a:pt x="24" y="2"/>
                  </a:lnTo>
                  <a:lnTo>
                    <a:pt x="18" y="4"/>
                  </a:lnTo>
                  <a:lnTo>
                    <a:pt x="14" y="6"/>
                  </a:lnTo>
                  <a:lnTo>
                    <a:pt x="10" y="4"/>
                  </a:lnTo>
                  <a:lnTo>
                    <a:pt x="8" y="2"/>
                  </a:lnTo>
                  <a:lnTo>
                    <a:pt x="8" y="2"/>
                  </a:lnTo>
                  <a:lnTo>
                    <a:pt x="8" y="0"/>
                  </a:lnTo>
                  <a:lnTo>
                    <a:pt x="6" y="2"/>
                  </a:lnTo>
                  <a:lnTo>
                    <a:pt x="4" y="4"/>
                  </a:lnTo>
                  <a:lnTo>
                    <a:pt x="4" y="4"/>
                  </a:lnTo>
                  <a:lnTo>
                    <a:pt x="4" y="12"/>
                  </a:lnTo>
                  <a:lnTo>
                    <a:pt x="0" y="18"/>
                  </a:lnTo>
                  <a:lnTo>
                    <a:pt x="0" y="26"/>
                  </a:lnTo>
                  <a:lnTo>
                    <a:pt x="2" y="30"/>
                  </a:lnTo>
                  <a:lnTo>
                    <a:pt x="4" y="32"/>
                  </a:lnTo>
                  <a:lnTo>
                    <a:pt x="4" y="3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21" name="Freeform 88"/>
            <p:cNvSpPr>
              <a:spLocks/>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22" name="Freeform 89"/>
            <p:cNvSpPr>
              <a:spLocks/>
            </p:cNvSpPr>
            <p:nvPr/>
          </p:nvSpPr>
          <p:spPr bwMode="auto">
            <a:xfrm>
              <a:off x="8626475" y="2171700"/>
              <a:ext cx="50800" cy="73025"/>
            </a:xfrm>
            <a:custGeom>
              <a:avLst/>
              <a:gdLst/>
              <a:ahLst/>
              <a:cxnLst>
                <a:cxn ang="0">
                  <a:pos x="14" y="6"/>
                </a:cxn>
                <a:cxn ang="0">
                  <a:pos x="14" y="6"/>
                </a:cxn>
                <a:cxn ang="0">
                  <a:pos x="10" y="2"/>
                </a:cxn>
                <a:cxn ang="0">
                  <a:pos x="8" y="0"/>
                </a:cxn>
                <a:cxn ang="0">
                  <a:pos x="2" y="0"/>
                </a:cxn>
                <a:cxn ang="0">
                  <a:pos x="2" y="0"/>
                </a:cxn>
                <a:cxn ang="0">
                  <a:pos x="4" y="10"/>
                </a:cxn>
                <a:cxn ang="0">
                  <a:pos x="4" y="10"/>
                </a:cxn>
                <a:cxn ang="0">
                  <a:pos x="2" y="16"/>
                </a:cxn>
                <a:cxn ang="0">
                  <a:pos x="0" y="22"/>
                </a:cxn>
                <a:cxn ang="0">
                  <a:pos x="0" y="26"/>
                </a:cxn>
                <a:cxn ang="0">
                  <a:pos x="0" y="28"/>
                </a:cxn>
                <a:cxn ang="0">
                  <a:pos x="2" y="30"/>
                </a:cxn>
                <a:cxn ang="0">
                  <a:pos x="8" y="34"/>
                </a:cxn>
                <a:cxn ang="0">
                  <a:pos x="8" y="34"/>
                </a:cxn>
                <a:cxn ang="0">
                  <a:pos x="8" y="36"/>
                </a:cxn>
                <a:cxn ang="0">
                  <a:pos x="6" y="40"/>
                </a:cxn>
                <a:cxn ang="0">
                  <a:pos x="6" y="40"/>
                </a:cxn>
                <a:cxn ang="0">
                  <a:pos x="4" y="44"/>
                </a:cxn>
                <a:cxn ang="0">
                  <a:pos x="8" y="46"/>
                </a:cxn>
                <a:cxn ang="0">
                  <a:pos x="8" y="46"/>
                </a:cxn>
                <a:cxn ang="0">
                  <a:pos x="10" y="46"/>
                </a:cxn>
                <a:cxn ang="0">
                  <a:pos x="12" y="44"/>
                </a:cxn>
                <a:cxn ang="0">
                  <a:pos x="12" y="44"/>
                </a:cxn>
                <a:cxn ang="0">
                  <a:pos x="32" y="10"/>
                </a:cxn>
                <a:cxn ang="0">
                  <a:pos x="32" y="10"/>
                </a:cxn>
                <a:cxn ang="0">
                  <a:pos x="30" y="6"/>
                </a:cxn>
                <a:cxn ang="0">
                  <a:pos x="30" y="6"/>
                </a:cxn>
                <a:cxn ang="0">
                  <a:pos x="26" y="8"/>
                </a:cxn>
                <a:cxn ang="0">
                  <a:pos x="22" y="10"/>
                </a:cxn>
                <a:cxn ang="0">
                  <a:pos x="18" y="10"/>
                </a:cxn>
                <a:cxn ang="0">
                  <a:pos x="14" y="6"/>
                </a:cxn>
                <a:cxn ang="0">
                  <a:pos x="14" y="6"/>
                </a:cxn>
              </a:cxnLst>
              <a:rect l="0" t="0" r="r" b="b"/>
              <a:pathLst>
                <a:path w="32" h="46">
                  <a:moveTo>
                    <a:pt x="14" y="6"/>
                  </a:moveTo>
                  <a:lnTo>
                    <a:pt x="14" y="6"/>
                  </a:lnTo>
                  <a:lnTo>
                    <a:pt x="10" y="2"/>
                  </a:lnTo>
                  <a:lnTo>
                    <a:pt x="8" y="0"/>
                  </a:lnTo>
                  <a:lnTo>
                    <a:pt x="2" y="0"/>
                  </a:lnTo>
                  <a:lnTo>
                    <a:pt x="2" y="0"/>
                  </a:lnTo>
                  <a:lnTo>
                    <a:pt x="4" y="10"/>
                  </a:lnTo>
                  <a:lnTo>
                    <a:pt x="4" y="10"/>
                  </a:lnTo>
                  <a:lnTo>
                    <a:pt x="2" y="16"/>
                  </a:lnTo>
                  <a:lnTo>
                    <a:pt x="0" y="22"/>
                  </a:lnTo>
                  <a:lnTo>
                    <a:pt x="0" y="26"/>
                  </a:lnTo>
                  <a:lnTo>
                    <a:pt x="0" y="28"/>
                  </a:lnTo>
                  <a:lnTo>
                    <a:pt x="2" y="30"/>
                  </a:lnTo>
                  <a:lnTo>
                    <a:pt x="8" y="34"/>
                  </a:lnTo>
                  <a:lnTo>
                    <a:pt x="8" y="34"/>
                  </a:lnTo>
                  <a:lnTo>
                    <a:pt x="8" y="36"/>
                  </a:lnTo>
                  <a:lnTo>
                    <a:pt x="6" y="40"/>
                  </a:lnTo>
                  <a:lnTo>
                    <a:pt x="6" y="40"/>
                  </a:lnTo>
                  <a:lnTo>
                    <a:pt x="4" y="44"/>
                  </a:lnTo>
                  <a:lnTo>
                    <a:pt x="8" y="46"/>
                  </a:lnTo>
                  <a:lnTo>
                    <a:pt x="8" y="46"/>
                  </a:lnTo>
                  <a:lnTo>
                    <a:pt x="10" y="46"/>
                  </a:lnTo>
                  <a:lnTo>
                    <a:pt x="12" y="44"/>
                  </a:lnTo>
                  <a:lnTo>
                    <a:pt x="12" y="44"/>
                  </a:lnTo>
                  <a:lnTo>
                    <a:pt x="32" y="10"/>
                  </a:lnTo>
                  <a:lnTo>
                    <a:pt x="32" y="10"/>
                  </a:lnTo>
                  <a:lnTo>
                    <a:pt x="30" y="6"/>
                  </a:lnTo>
                  <a:lnTo>
                    <a:pt x="30" y="6"/>
                  </a:lnTo>
                  <a:lnTo>
                    <a:pt x="26" y="8"/>
                  </a:lnTo>
                  <a:lnTo>
                    <a:pt x="22" y="10"/>
                  </a:lnTo>
                  <a:lnTo>
                    <a:pt x="18" y="10"/>
                  </a:lnTo>
                  <a:lnTo>
                    <a:pt x="14" y="6"/>
                  </a:lnTo>
                  <a:lnTo>
                    <a:pt x="14"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23" name="Freeform 90"/>
            <p:cNvSpPr>
              <a:spLocks/>
            </p:cNvSpPr>
            <p:nvPr/>
          </p:nvSpPr>
          <p:spPr bwMode="auto">
            <a:xfrm>
              <a:off x="7775575" y="1660525"/>
              <a:ext cx="111125" cy="41275"/>
            </a:xfrm>
            <a:custGeom>
              <a:avLst/>
              <a:gdLst/>
              <a:ahLst/>
              <a:cxnLst>
                <a:cxn ang="0">
                  <a:pos x="70" y="22"/>
                </a:cxn>
                <a:cxn ang="0">
                  <a:pos x="70" y="22"/>
                </a:cxn>
                <a:cxn ang="0">
                  <a:pos x="68" y="18"/>
                </a:cxn>
                <a:cxn ang="0">
                  <a:pos x="68" y="18"/>
                </a:cxn>
                <a:cxn ang="0">
                  <a:pos x="62" y="18"/>
                </a:cxn>
                <a:cxn ang="0">
                  <a:pos x="58" y="14"/>
                </a:cxn>
                <a:cxn ang="0">
                  <a:pos x="54" y="12"/>
                </a:cxn>
                <a:cxn ang="0">
                  <a:pos x="52" y="10"/>
                </a:cxn>
                <a:cxn ang="0">
                  <a:pos x="52" y="10"/>
                </a:cxn>
                <a:cxn ang="0">
                  <a:pos x="28" y="6"/>
                </a:cxn>
                <a:cxn ang="0">
                  <a:pos x="6" y="0"/>
                </a:cxn>
                <a:cxn ang="0">
                  <a:pos x="6" y="0"/>
                </a:cxn>
                <a:cxn ang="0">
                  <a:pos x="4" y="0"/>
                </a:cxn>
                <a:cxn ang="0">
                  <a:pos x="4" y="0"/>
                </a:cxn>
                <a:cxn ang="0">
                  <a:pos x="2" y="4"/>
                </a:cxn>
                <a:cxn ang="0">
                  <a:pos x="2" y="4"/>
                </a:cxn>
                <a:cxn ang="0">
                  <a:pos x="0" y="6"/>
                </a:cxn>
                <a:cxn ang="0">
                  <a:pos x="2" y="8"/>
                </a:cxn>
                <a:cxn ang="0">
                  <a:pos x="4" y="8"/>
                </a:cxn>
                <a:cxn ang="0">
                  <a:pos x="4" y="8"/>
                </a:cxn>
                <a:cxn ang="0">
                  <a:pos x="18" y="16"/>
                </a:cxn>
                <a:cxn ang="0">
                  <a:pos x="34" y="20"/>
                </a:cxn>
                <a:cxn ang="0">
                  <a:pos x="66" y="26"/>
                </a:cxn>
                <a:cxn ang="0">
                  <a:pos x="66" y="26"/>
                </a:cxn>
                <a:cxn ang="0">
                  <a:pos x="68" y="24"/>
                </a:cxn>
                <a:cxn ang="0">
                  <a:pos x="70" y="22"/>
                </a:cxn>
                <a:cxn ang="0">
                  <a:pos x="70" y="22"/>
                </a:cxn>
              </a:cxnLst>
              <a:rect l="0" t="0" r="r" b="b"/>
              <a:pathLst>
                <a:path w="70" h="26">
                  <a:moveTo>
                    <a:pt x="70" y="22"/>
                  </a:moveTo>
                  <a:lnTo>
                    <a:pt x="70" y="22"/>
                  </a:lnTo>
                  <a:lnTo>
                    <a:pt x="68" y="18"/>
                  </a:lnTo>
                  <a:lnTo>
                    <a:pt x="68" y="18"/>
                  </a:lnTo>
                  <a:lnTo>
                    <a:pt x="62" y="18"/>
                  </a:lnTo>
                  <a:lnTo>
                    <a:pt x="58" y="14"/>
                  </a:lnTo>
                  <a:lnTo>
                    <a:pt x="54" y="12"/>
                  </a:lnTo>
                  <a:lnTo>
                    <a:pt x="52" y="10"/>
                  </a:lnTo>
                  <a:lnTo>
                    <a:pt x="52" y="10"/>
                  </a:lnTo>
                  <a:lnTo>
                    <a:pt x="28" y="6"/>
                  </a:lnTo>
                  <a:lnTo>
                    <a:pt x="6" y="0"/>
                  </a:lnTo>
                  <a:lnTo>
                    <a:pt x="6" y="0"/>
                  </a:lnTo>
                  <a:lnTo>
                    <a:pt x="4" y="0"/>
                  </a:lnTo>
                  <a:lnTo>
                    <a:pt x="4" y="0"/>
                  </a:lnTo>
                  <a:lnTo>
                    <a:pt x="2" y="4"/>
                  </a:lnTo>
                  <a:lnTo>
                    <a:pt x="2" y="4"/>
                  </a:lnTo>
                  <a:lnTo>
                    <a:pt x="0" y="6"/>
                  </a:lnTo>
                  <a:lnTo>
                    <a:pt x="2" y="8"/>
                  </a:lnTo>
                  <a:lnTo>
                    <a:pt x="4" y="8"/>
                  </a:lnTo>
                  <a:lnTo>
                    <a:pt x="4" y="8"/>
                  </a:lnTo>
                  <a:lnTo>
                    <a:pt x="18" y="16"/>
                  </a:lnTo>
                  <a:lnTo>
                    <a:pt x="34" y="20"/>
                  </a:lnTo>
                  <a:lnTo>
                    <a:pt x="66" y="26"/>
                  </a:lnTo>
                  <a:lnTo>
                    <a:pt x="66" y="26"/>
                  </a:lnTo>
                  <a:lnTo>
                    <a:pt x="68" y="24"/>
                  </a:lnTo>
                  <a:lnTo>
                    <a:pt x="70" y="22"/>
                  </a:lnTo>
                  <a:lnTo>
                    <a:pt x="70" y="2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24" name="Freeform 91"/>
            <p:cNvSpPr>
              <a:spLocks/>
            </p:cNvSpPr>
            <p:nvPr/>
          </p:nvSpPr>
          <p:spPr bwMode="auto">
            <a:xfrm>
              <a:off x="7102475" y="288925"/>
              <a:ext cx="215900" cy="104775"/>
            </a:xfrm>
            <a:custGeom>
              <a:avLst/>
              <a:gdLst/>
              <a:ahLst/>
              <a:cxnLst>
                <a:cxn ang="0">
                  <a:pos x="44" y="64"/>
                </a:cxn>
                <a:cxn ang="0">
                  <a:pos x="44" y="64"/>
                </a:cxn>
                <a:cxn ang="0">
                  <a:pos x="38" y="60"/>
                </a:cxn>
                <a:cxn ang="0">
                  <a:pos x="34" y="56"/>
                </a:cxn>
                <a:cxn ang="0">
                  <a:pos x="32" y="54"/>
                </a:cxn>
                <a:cxn ang="0">
                  <a:pos x="32" y="52"/>
                </a:cxn>
                <a:cxn ang="0">
                  <a:pos x="32" y="48"/>
                </a:cxn>
                <a:cxn ang="0">
                  <a:pos x="36" y="44"/>
                </a:cxn>
                <a:cxn ang="0">
                  <a:pos x="36" y="44"/>
                </a:cxn>
                <a:cxn ang="0">
                  <a:pos x="44" y="38"/>
                </a:cxn>
                <a:cxn ang="0">
                  <a:pos x="44" y="38"/>
                </a:cxn>
                <a:cxn ang="0">
                  <a:pos x="54" y="30"/>
                </a:cxn>
                <a:cxn ang="0">
                  <a:pos x="66" y="24"/>
                </a:cxn>
                <a:cxn ang="0">
                  <a:pos x="78" y="18"/>
                </a:cxn>
                <a:cxn ang="0">
                  <a:pos x="90" y="16"/>
                </a:cxn>
                <a:cxn ang="0">
                  <a:pos x="90" y="16"/>
                </a:cxn>
                <a:cxn ang="0">
                  <a:pos x="128" y="8"/>
                </a:cxn>
                <a:cxn ang="0">
                  <a:pos x="128" y="8"/>
                </a:cxn>
                <a:cxn ang="0">
                  <a:pos x="134" y="6"/>
                </a:cxn>
                <a:cxn ang="0">
                  <a:pos x="134" y="6"/>
                </a:cxn>
                <a:cxn ang="0">
                  <a:pos x="136" y="4"/>
                </a:cxn>
                <a:cxn ang="0">
                  <a:pos x="136" y="4"/>
                </a:cxn>
                <a:cxn ang="0">
                  <a:pos x="134" y="0"/>
                </a:cxn>
                <a:cxn ang="0">
                  <a:pos x="132" y="0"/>
                </a:cxn>
                <a:cxn ang="0">
                  <a:pos x="128" y="0"/>
                </a:cxn>
                <a:cxn ang="0">
                  <a:pos x="128" y="0"/>
                </a:cxn>
                <a:cxn ang="0">
                  <a:pos x="102" y="6"/>
                </a:cxn>
                <a:cxn ang="0">
                  <a:pos x="76" y="10"/>
                </a:cxn>
                <a:cxn ang="0">
                  <a:pos x="76" y="10"/>
                </a:cxn>
                <a:cxn ang="0">
                  <a:pos x="64" y="12"/>
                </a:cxn>
                <a:cxn ang="0">
                  <a:pos x="52" y="16"/>
                </a:cxn>
                <a:cxn ang="0">
                  <a:pos x="40" y="22"/>
                </a:cxn>
                <a:cxn ang="0">
                  <a:pos x="28" y="30"/>
                </a:cxn>
                <a:cxn ang="0">
                  <a:pos x="28" y="30"/>
                </a:cxn>
                <a:cxn ang="0">
                  <a:pos x="26" y="32"/>
                </a:cxn>
                <a:cxn ang="0">
                  <a:pos x="24" y="32"/>
                </a:cxn>
                <a:cxn ang="0">
                  <a:pos x="24" y="32"/>
                </a:cxn>
                <a:cxn ang="0">
                  <a:pos x="20" y="40"/>
                </a:cxn>
                <a:cxn ang="0">
                  <a:pos x="14" y="46"/>
                </a:cxn>
                <a:cxn ang="0">
                  <a:pos x="0" y="56"/>
                </a:cxn>
                <a:cxn ang="0">
                  <a:pos x="0" y="56"/>
                </a:cxn>
                <a:cxn ang="0">
                  <a:pos x="6" y="56"/>
                </a:cxn>
                <a:cxn ang="0">
                  <a:pos x="12" y="58"/>
                </a:cxn>
                <a:cxn ang="0">
                  <a:pos x="22" y="62"/>
                </a:cxn>
                <a:cxn ang="0">
                  <a:pos x="32" y="66"/>
                </a:cxn>
                <a:cxn ang="0">
                  <a:pos x="38" y="66"/>
                </a:cxn>
                <a:cxn ang="0">
                  <a:pos x="44" y="64"/>
                </a:cxn>
                <a:cxn ang="0">
                  <a:pos x="44" y="64"/>
                </a:cxn>
              </a:cxnLst>
              <a:rect l="0" t="0" r="r" b="b"/>
              <a:pathLst>
                <a:path w="136" h="66">
                  <a:moveTo>
                    <a:pt x="44" y="64"/>
                  </a:moveTo>
                  <a:lnTo>
                    <a:pt x="44" y="64"/>
                  </a:lnTo>
                  <a:lnTo>
                    <a:pt x="38" y="60"/>
                  </a:lnTo>
                  <a:lnTo>
                    <a:pt x="34" y="56"/>
                  </a:lnTo>
                  <a:lnTo>
                    <a:pt x="32" y="54"/>
                  </a:lnTo>
                  <a:lnTo>
                    <a:pt x="32" y="52"/>
                  </a:lnTo>
                  <a:lnTo>
                    <a:pt x="32" y="48"/>
                  </a:lnTo>
                  <a:lnTo>
                    <a:pt x="36" y="44"/>
                  </a:lnTo>
                  <a:lnTo>
                    <a:pt x="36" y="44"/>
                  </a:lnTo>
                  <a:lnTo>
                    <a:pt x="44" y="38"/>
                  </a:lnTo>
                  <a:lnTo>
                    <a:pt x="44" y="38"/>
                  </a:lnTo>
                  <a:lnTo>
                    <a:pt x="54" y="30"/>
                  </a:lnTo>
                  <a:lnTo>
                    <a:pt x="66" y="24"/>
                  </a:lnTo>
                  <a:lnTo>
                    <a:pt x="78" y="18"/>
                  </a:lnTo>
                  <a:lnTo>
                    <a:pt x="90" y="16"/>
                  </a:lnTo>
                  <a:lnTo>
                    <a:pt x="90" y="16"/>
                  </a:lnTo>
                  <a:lnTo>
                    <a:pt x="128" y="8"/>
                  </a:lnTo>
                  <a:lnTo>
                    <a:pt x="128" y="8"/>
                  </a:lnTo>
                  <a:lnTo>
                    <a:pt x="134" y="6"/>
                  </a:lnTo>
                  <a:lnTo>
                    <a:pt x="134" y="6"/>
                  </a:lnTo>
                  <a:lnTo>
                    <a:pt x="136" y="4"/>
                  </a:lnTo>
                  <a:lnTo>
                    <a:pt x="136" y="4"/>
                  </a:lnTo>
                  <a:lnTo>
                    <a:pt x="134" y="0"/>
                  </a:lnTo>
                  <a:lnTo>
                    <a:pt x="132" y="0"/>
                  </a:lnTo>
                  <a:lnTo>
                    <a:pt x="128" y="0"/>
                  </a:lnTo>
                  <a:lnTo>
                    <a:pt x="128" y="0"/>
                  </a:lnTo>
                  <a:lnTo>
                    <a:pt x="102" y="6"/>
                  </a:lnTo>
                  <a:lnTo>
                    <a:pt x="76" y="10"/>
                  </a:lnTo>
                  <a:lnTo>
                    <a:pt x="76" y="10"/>
                  </a:lnTo>
                  <a:lnTo>
                    <a:pt x="64" y="12"/>
                  </a:lnTo>
                  <a:lnTo>
                    <a:pt x="52" y="16"/>
                  </a:lnTo>
                  <a:lnTo>
                    <a:pt x="40" y="22"/>
                  </a:lnTo>
                  <a:lnTo>
                    <a:pt x="28" y="30"/>
                  </a:lnTo>
                  <a:lnTo>
                    <a:pt x="28" y="30"/>
                  </a:lnTo>
                  <a:lnTo>
                    <a:pt x="26" y="32"/>
                  </a:lnTo>
                  <a:lnTo>
                    <a:pt x="24" y="32"/>
                  </a:lnTo>
                  <a:lnTo>
                    <a:pt x="24" y="32"/>
                  </a:lnTo>
                  <a:lnTo>
                    <a:pt x="20" y="40"/>
                  </a:lnTo>
                  <a:lnTo>
                    <a:pt x="14" y="46"/>
                  </a:lnTo>
                  <a:lnTo>
                    <a:pt x="0" y="56"/>
                  </a:lnTo>
                  <a:lnTo>
                    <a:pt x="0" y="56"/>
                  </a:lnTo>
                  <a:lnTo>
                    <a:pt x="6" y="56"/>
                  </a:lnTo>
                  <a:lnTo>
                    <a:pt x="12" y="58"/>
                  </a:lnTo>
                  <a:lnTo>
                    <a:pt x="22" y="62"/>
                  </a:lnTo>
                  <a:lnTo>
                    <a:pt x="32" y="66"/>
                  </a:lnTo>
                  <a:lnTo>
                    <a:pt x="38" y="66"/>
                  </a:lnTo>
                  <a:lnTo>
                    <a:pt x="44" y="64"/>
                  </a:lnTo>
                  <a:lnTo>
                    <a:pt x="44" y="6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25" name="Freeform 92"/>
            <p:cNvSpPr>
              <a:spLocks/>
            </p:cNvSpPr>
            <p:nvPr/>
          </p:nvSpPr>
          <p:spPr bwMode="auto">
            <a:xfrm>
              <a:off x="5194300" y="339725"/>
              <a:ext cx="76200" cy="41275"/>
            </a:xfrm>
            <a:custGeom>
              <a:avLst/>
              <a:gdLst/>
              <a:ahLst/>
              <a:cxnLst>
                <a:cxn ang="0">
                  <a:pos x="0" y="14"/>
                </a:cxn>
                <a:cxn ang="0">
                  <a:pos x="0" y="14"/>
                </a:cxn>
                <a:cxn ang="0">
                  <a:pos x="6" y="14"/>
                </a:cxn>
                <a:cxn ang="0">
                  <a:pos x="10" y="16"/>
                </a:cxn>
                <a:cxn ang="0">
                  <a:pos x="22" y="22"/>
                </a:cxn>
                <a:cxn ang="0">
                  <a:pos x="32" y="26"/>
                </a:cxn>
                <a:cxn ang="0">
                  <a:pos x="38" y="26"/>
                </a:cxn>
                <a:cxn ang="0">
                  <a:pos x="44" y="24"/>
                </a:cxn>
                <a:cxn ang="0">
                  <a:pos x="44" y="24"/>
                </a:cxn>
                <a:cxn ang="0">
                  <a:pos x="46" y="20"/>
                </a:cxn>
                <a:cxn ang="0">
                  <a:pos x="48" y="18"/>
                </a:cxn>
                <a:cxn ang="0">
                  <a:pos x="48" y="18"/>
                </a:cxn>
                <a:cxn ang="0">
                  <a:pos x="48" y="14"/>
                </a:cxn>
                <a:cxn ang="0">
                  <a:pos x="48" y="14"/>
                </a:cxn>
                <a:cxn ang="0">
                  <a:pos x="44" y="12"/>
                </a:cxn>
                <a:cxn ang="0">
                  <a:pos x="44" y="12"/>
                </a:cxn>
                <a:cxn ang="0">
                  <a:pos x="42" y="12"/>
                </a:cxn>
                <a:cxn ang="0">
                  <a:pos x="40" y="10"/>
                </a:cxn>
                <a:cxn ang="0">
                  <a:pos x="38" y="10"/>
                </a:cxn>
                <a:cxn ang="0">
                  <a:pos x="36" y="8"/>
                </a:cxn>
                <a:cxn ang="0">
                  <a:pos x="36" y="8"/>
                </a:cxn>
                <a:cxn ang="0">
                  <a:pos x="42" y="2"/>
                </a:cxn>
                <a:cxn ang="0">
                  <a:pos x="42" y="2"/>
                </a:cxn>
                <a:cxn ang="0">
                  <a:pos x="40" y="0"/>
                </a:cxn>
                <a:cxn ang="0">
                  <a:pos x="38" y="0"/>
                </a:cxn>
                <a:cxn ang="0">
                  <a:pos x="32" y="0"/>
                </a:cxn>
                <a:cxn ang="0">
                  <a:pos x="28" y="2"/>
                </a:cxn>
                <a:cxn ang="0">
                  <a:pos x="22" y="0"/>
                </a:cxn>
                <a:cxn ang="0">
                  <a:pos x="22" y="0"/>
                </a:cxn>
                <a:cxn ang="0">
                  <a:pos x="16" y="0"/>
                </a:cxn>
                <a:cxn ang="0">
                  <a:pos x="12" y="4"/>
                </a:cxn>
                <a:cxn ang="0">
                  <a:pos x="12" y="4"/>
                </a:cxn>
                <a:cxn ang="0">
                  <a:pos x="16" y="6"/>
                </a:cxn>
                <a:cxn ang="0">
                  <a:pos x="20" y="8"/>
                </a:cxn>
                <a:cxn ang="0">
                  <a:pos x="20" y="8"/>
                </a:cxn>
                <a:cxn ang="0">
                  <a:pos x="18" y="12"/>
                </a:cxn>
                <a:cxn ang="0">
                  <a:pos x="16" y="12"/>
                </a:cxn>
                <a:cxn ang="0">
                  <a:pos x="12" y="12"/>
                </a:cxn>
                <a:cxn ang="0">
                  <a:pos x="6" y="12"/>
                </a:cxn>
                <a:cxn ang="0">
                  <a:pos x="2" y="12"/>
                </a:cxn>
                <a:cxn ang="0">
                  <a:pos x="0" y="14"/>
                </a:cxn>
                <a:cxn ang="0">
                  <a:pos x="0" y="14"/>
                </a:cxn>
              </a:cxnLst>
              <a:rect l="0" t="0" r="r" b="b"/>
              <a:pathLst>
                <a:path w="48" h="26">
                  <a:moveTo>
                    <a:pt x="0" y="14"/>
                  </a:moveTo>
                  <a:lnTo>
                    <a:pt x="0" y="14"/>
                  </a:lnTo>
                  <a:lnTo>
                    <a:pt x="6" y="14"/>
                  </a:lnTo>
                  <a:lnTo>
                    <a:pt x="10" y="16"/>
                  </a:lnTo>
                  <a:lnTo>
                    <a:pt x="22" y="22"/>
                  </a:lnTo>
                  <a:lnTo>
                    <a:pt x="32" y="26"/>
                  </a:lnTo>
                  <a:lnTo>
                    <a:pt x="38" y="26"/>
                  </a:lnTo>
                  <a:lnTo>
                    <a:pt x="44" y="24"/>
                  </a:lnTo>
                  <a:lnTo>
                    <a:pt x="44" y="24"/>
                  </a:lnTo>
                  <a:lnTo>
                    <a:pt x="46" y="20"/>
                  </a:lnTo>
                  <a:lnTo>
                    <a:pt x="48" y="18"/>
                  </a:lnTo>
                  <a:lnTo>
                    <a:pt x="48" y="18"/>
                  </a:lnTo>
                  <a:lnTo>
                    <a:pt x="48" y="14"/>
                  </a:lnTo>
                  <a:lnTo>
                    <a:pt x="48" y="14"/>
                  </a:lnTo>
                  <a:lnTo>
                    <a:pt x="44" y="12"/>
                  </a:lnTo>
                  <a:lnTo>
                    <a:pt x="44" y="12"/>
                  </a:lnTo>
                  <a:lnTo>
                    <a:pt x="42" y="12"/>
                  </a:lnTo>
                  <a:lnTo>
                    <a:pt x="40" y="10"/>
                  </a:lnTo>
                  <a:lnTo>
                    <a:pt x="38" y="10"/>
                  </a:lnTo>
                  <a:lnTo>
                    <a:pt x="36" y="8"/>
                  </a:lnTo>
                  <a:lnTo>
                    <a:pt x="36" y="8"/>
                  </a:lnTo>
                  <a:lnTo>
                    <a:pt x="42" y="2"/>
                  </a:lnTo>
                  <a:lnTo>
                    <a:pt x="42" y="2"/>
                  </a:lnTo>
                  <a:lnTo>
                    <a:pt x="40" y="0"/>
                  </a:lnTo>
                  <a:lnTo>
                    <a:pt x="38" y="0"/>
                  </a:lnTo>
                  <a:lnTo>
                    <a:pt x="32" y="0"/>
                  </a:lnTo>
                  <a:lnTo>
                    <a:pt x="28" y="2"/>
                  </a:lnTo>
                  <a:lnTo>
                    <a:pt x="22" y="0"/>
                  </a:lnTo>
                  <a:lnTo>
                    <a:pt x="22" y="0"/>
                  </a:lnTo>
                  <a:lnTo>
                    <a:pt x="16" y="0"/>
                  </a:lnTo>
                  <a:lnTo>
                    <a:pt x="12" y="4"/>
                  </a:lnTo>
                  <a:lnTo>
                    <a:pt x="12" y="4"/>
                  </a:lnTo>
                  <a:lnTo>
                    <a:pt x="16" y="6"/>
                  </a:lnTo>
                  <a:lnTo>
                    <a:pt x="20" y="8"/>
                  </a:lnTo>
                  <a:lnTo>
                    <a:pt x="20" y="8"/>
                  </a:lnTo>
                  <a:lnTo>
                    <a:pt x="18" y="12"/>
                  </a:lnTo>
                  <a:lnTo>
                    <a:pt x="16" y="12"/>
                  </a:lnTo>
                  <a:lnTo>
                    <a:pt x="12" y="12"/>
                  </a:lnTo>
                  <a:lnTo>
                    <a:pt x="6" y="12"/>
                  </a:lnTo>
                  <a:lnTo>
                    <a:pt x="2" y="12"/>
                  </a:lnTo>
                  <a:lnTo>
                    <a:pt x="0" y="14"/>
                  </a:lnTo>
                  <a:lnTo>
                    <a:pt x="0" y="1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26" name="Freeform 93"/>
            <p:cNvSpPr>
              <a:spLocks/>
            </p:cNvSpPr>
            <p:nvPr/>
          </p:nvSpPr>
          <p:spPr bwMode="auto">
            <a:xfrm>
              <a:off x="5422900" y="1177925"/>
              <a:ext cx="120650" cy="53975"/>
            </a:xfrm>
            <a:custGeom>
              <a:avLst/>
              <a:gdLst/>
              <a:ahLst/>
              <a:cxnLst>
                <a:cxn ang="0">
                  <a:pos x="70" y="34"/>
                </a:cxn>
                <a:cxn ang="0">
                  <a:pos x="70" y="34"/>
                </a:cxn>
                <a:cxn ang="0">
                  <a:pos x="74" y="32"/>
                </a:cxn>
                <a:cxn ang="0">
                  <a:pos x="76" y="32"/>
                </a:cxn>
                <a:cxn ang="0">
                  <a:pos x="76" y="32"/>
                </a:cxn>
                <a:cxn ang="0">
                  <a:pos x="76" y="28"/>
                </a:cxn>
                <a:cxn ang="0">
                  <a:pos x="72" y="26"/>
                </a:cxn>
                <a:cxn ang="0">
                  <a:pos x="72" y="26"/>
                </a:cxn>
                <a:cxn ang="0">
                  <a:pos x="60" y="20"/>
                </a:cxn>
                <a:cxn ang="0">
                  <a:pos x="48" y="12"/>
                </a:cxn>
                <a:cxn ang="0">
                  <a:pos x="48" y="12"/>
                </a:cxn>
                <a:cxn ang="0">
                  <a:pos x="32" y="2"/>
                </a:cxn>
                <a:cxn ang="0">
                  <a:pos x="22" y="0"/>
                </a:cxn>
                <a:cxn ang="0">
                  <a:pos x="12" y="2"/>
                </a:cxn>
                <a:cxn ang="0">
                  <a:pos x="12" y="2"/>
                </a:cxn>
                <a:cxn ang="0">
                  <a:pos x="4" y="4"/>
                </a:cxn>
                <a:cxn ang="0">
                  <a:pos x="2" y="6"/>
                </a:cxn>
                <a:cxn ang="0">
                  <a:pos x="0" y="12"/>
                </a:cxn>
                <a:cxn ang="0">
                  <a:pos x="0" y="12"/>
                </a:cxn>
                <a:cxn ang="0">
                  <a:pos x="4" y="10"/>
                </a:cxn>
                <a:cxn ang="0">
                  <a:pos x="8" y="8"/>
                </a:cxn>
                <a:cxn ang="0">
                  <a:pos x="16" y="4"/>
                </a:cxn>
                <a:cxn ang="0">
                  <a:pos x="16" y="4"/>
                </a:cxn>
                <a:cxn ang="0">
                  <a:pos x="18" y="4"/>
                </a:cxn>
                <a:cxn ang="0">
                  <a:pos x="20" y="8"/>
                </a:cxn>
                <a:cxn ang="0">
                  <a:pos x="22" y="10"/>
                </a:cxn>
                <a:cxn ang="0">
                  <a:pos x="24" y="12"/>
                </a:cxn>
                <a:cxn ang="0">
                  <a:pos x="24" y="12"/>
                </a:cxn>
                <a:cxn ang="0">
                  <a:pos x="38" y="14"/>
                </a:cxn>
                <a:cxn ang="0">
                  <a:pos x="44" y="18"/>
                </a:cxn>
                <a:cxn ang="0">
                  <a:pos x="48" y="24"/>
                </a:cxn>
                <a:cxn ang="0">
                  <a:pos x="48" y="24"/>
                </a:cxn>
                <a:cxn ang="0">
                  <a:pos x="52" y="28"/>
                </a:cxn>
                <a:cxn ang="0">
                  <a:pos x="58" y="32"/>
                </a:cxn>
                <a:cxn ang="0">
                  <a:pos x="64" y="34"/>
                </a:cxn>
                <a:cxn ang="0">
                  <a:pos x="70" y="34"/>
                </a:cxn>
                <a:cxn ang="0">
                  <a:pos x="70" y="34"/>
                </a:cxn>
              </a:cxnLst>
              <a:rect l="0" t="0" r="r" b="b"/>
              <a:pathLst>
                <a:path w="76" h="34">
                  <a:moveTo>
                    <a:pt x="70" y="34"/>
                  </a:moveTo>
                  <a:lnTo>
                    <a:pt x="70" y="34"/>
                  </a:lnTo>
                  <a:lnTo>
                    <a:pt x="74" y="32"/>
                  </a:lnTo>
                  <a:lnTo>
                    <a:pt x="76" y="32"/>
                  </a:lnTo>
                  <a:lnTo>
                    <a:pt x="76" y="32"/>
                  </a:lnTo>
                  <a:lnTo>
                    <a:pt x="76" y="28"/>
                  </a:lnTo>
                  <a:lnTo>
                    <a:pt x="72" y="26"/>
                  </a:lnTo>
                  <a:lnTo>
                    <a:pt x="72" y="26"/>
                  </a:lnTo>
                  <a:lnTo>
                    <a:pt x="60" y="20"/>
                  </a:lnTo>
                  <a:lnTo>
                    <a:pt x="48" y="12"/>
                  </a:lnTo>
                  <a:lnTo>
                    <a:pt x="48" y="12"/>
                  </a:lnTo>
                  <a:lnTo>
                    <a:pt x="32" y="2"/>
                  </a:lnTo>
                  <a:lnTo>
                    <a:pt x="22" y="0"/>
                  </a:lnTo>
                  <a:lnTo>
                    <a:pt x="12" y="2"/>
                  </a:lnTo>
                  <a:lnTo>
                    <a:pt x="12" y="2"/>
                  </a:lnTo>
                  <a:lnTo>
                    <a:pt x="4" y="4"/>
                  </a:lnTo>
                  <a:lnTo>
                    <a:pt x="2" y="6"/>
                  </a:lnTo>
                  <a:lnTo>
                    <a:pt x="0" y="12"/>
                  </a:lnTo>
                  <a:lnTo>
                    <a:pt x="0" y="12"/>
                  </a:lnTo>
                  <a:lnTo>
                    <a:pt x="4" y="10"/>
                  </a:lnTo>
                  <a:lnTo>
                    <a:pt x="8" y="8"/>
                  </a:lnTo>
                  <a:lnTo>
                    <a:pt x="16" y="4"/>
                  </a:lnTo>
                  <a:lnTo>
                    <a:pt x="16" y="4"/>
                  </a:lnTo>
                  <a:lnTo>
                    <a:pt x="18" y="4"/>
                  </a:lnTo>
                  <a:lnTo>
                    <a:pt x="20" y="8"/>
                  </a:lnTo>
                  <a:lnTo>
                    <a:pt x="22" y="10"/>
                  </a:lnTo>
                  <a:lnTo>
                    <a:pt x="24" y="12"/>
                  </a:lnTo>
                  <a:lnTo>
                    <a:pt x="24" y="12"/>
                  </a:lnTo>
                  <a:lnTo>
                    <a:pt x="38" y="14"/>
                  </a:lnTo>
                  <a:lnTo>
                    <a:pt x="44" y="18"/>
                  </a:lnTo>
                  <a:lnTo>
                    <a:pt x="48" y="24"/>
                  </a:lnTo>
                  <a:lnTo>
                    <a:pt x="48" y="24"/>
                  </a:lnTo>
                  <a:lnTo>
                    <a:pt x="52" y="28"/>
                  </a:lnTo>
                  <a:lnTo>
                    <a:pt x="58" y="32"/>
                  </a:lnTo>
                  <a:lnTo>
                    <a:pt x="64" y="34"/>
                  </a:lnTo>
                  <a:lnTo>
                    <a:pt x="70" y="34"/>
                  </a:lnTo>
                  <a:lnTo>
                    <a:pt x="70" y="3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27" name="Freeform 94"/>
            <p:cNvSpPr>
              <a:spLocks/>
            </p:cNvSpPr>
            <p:nvPr/>
          </p:nvSpPr>
          <p:spPr bwMode="auto">
            <a:xfrm>
              <a:off x="8223250" y="676275"/>
              <a:ext cx="28575" cy="120650"/>
            </a:xfrm>
            <a:custGeom>
              <a:avLst/>
              <a:gdLst/>
              <a:ahLst/>
              <a:cxnLst>
                <a:cxn ang="0">
                  <a:pos x="8" y="0"/>
                </a:cxn>
                <a:cxn ang="0">
                  <a:pos x="8" y="0"/>
                </a:cxn>
                <a:cxn ang="0">
                  <a:pos x="4" y="2"/>
                </a:cxn>
                <a:cxn ang="0">
                  <a:pos x="0" y="6"/>
                </a:cxn>
                <a:cxn ang="0">
                  <a:pos x="0" y="6"/>
                </a:cxn>
                <a:cxn ang="0">
                  <a:pos x="0" y="14"/>
                </a:cxn>
                <a:cxn ang="0">
                  <a:pos x="2" y="20"/>
                </a:cxn>
                <a:cxn ang="0">
                  <a:pos x="4" y="28"/>
                </a:cxn>
                <a:cxn ang="0">
                  <a:pos x="4" y="34"/>
                </a:cxn>
                <a:cxn ang="0">
                  <a:pos x="4" y="34"/>
                </a:cxn>
                <a:cxn ang="0">
                  <a:pos x="2" y="44"/>
                </a:cxn>
                <a:cxn ang="0">
                  <a:pos x="2" y="50"/>
                </a:cxn>
                <a:cxn ang="0">
                  <a:pos x="4" y="56"/>
                </a:cxn>
                <a:cxn ang="0">
                  <a:pos x="4" y="56"/>
                </a:cxn>
                <a:cxn ang="0">
                  <a:pos x="2" y="66"/>
                </a:cxn>
                <a:cxn ang="0">
                  <a:pos x="2" y="76"/>
                </a:cxn>
                <a:cxn ang="0">
                  <a:pos x="2" y="76"/>
                </a:cxn>
                <a:cxn ang="0">
                  <a:pos x="6" y="74"/>
                </a:cxn>
                <a:cxn ang="0">
                  <a:pos x="8" y="70"/>
                </a:cxn>
                <a:cxn ang="0">
                  <a:pos x="10" y="66"/>
                </a:cxn>
                <a:cxn ang="0">
                  <a:pos x="6" y="62"/>
                </a:cxn>
                <a:cxn ang="0">
                  <a:pos x="6" y="62"/>
                </a:cxn>
                <a:cxn ang="0">
                  <a:pos x="6" y="58"/>
                </a:cxn>
                <a:cxn ang="0">
                  <a:pos x="6" y="56"/>
                </a:cxn>
                <a:cxn ang="0">
                  <a:pos x="6" y="56"/>
                </a:cxn>
                <a:cxn ang="0">
                  <a:pos x="8" y="50"/>
                </a:cxn>
                <a:cxn ang="0">
                  <a:pos x="10" y="48"/>
                </a:cxn>
                <a:cxn ang="0">
                  <a:pos x="10" y="48"/>
                </a:cxn>
                <a:cxn ang="0">
                  <a:pos x="14" y="46"/>
                </a:cxn>
                <a:cxn ang="0">
                  <a:pos x="16" y="42"/>
                </a:cxn>
                <a:cxn ang="0">
                  <a:pos x="18" y="40"/>
                </a:cxn>
                <a:cxn ang="0">
                  <a:pos x="18" y="36"/>
                </a:cxn>
                <a:cxn ang="0">
                  <a:pos x="14" y="30"/>
                </a:cxn>
                <a:cxn ang="0">
                  <a:pos x="12" y="24"/>
                </a:cxn>
                <a:cxn ang="0">
                  <a:pos x="12" y="24"/>
                </a:cxn>
                <a:cxn ang="0">
                  <a:pos x="12" y="16"/>
                </a:cxn>
                <a:cxn ang="0">
                  <a:pos x="12" y="8"/>
                </a:cxn>
                <a:cxn ang="0">
                  <a:pos x="12" y="8"/>
                </a:cxn>
                <a:cxn ang="0">
                  <a:pos x="12" y="2"/>
                </a:cxn>
                <a:cxn ang="0">
                  <a:pos x="10" y="0"/>
                </a:cxn>
                <a:cxn ang="0">
                  <a:pos x="8" y="0"/>
                </a:cxn>
                <a:cxn ang="0">
                  <a:pos x="8" y="0"/>
                </a:cxn>
              </a:cxnLst>
              <a:rect l="0" t="0" r="r" b="b"/>
              <a:pathLst>
                <a:path w="18" h="76">
                  <a:moveTo>
                    <a:pt x="8" y="0"/>
                  </a:moveTo>
                  <a:lnTo>
                    <a:pt x="8" y="0"/>
                  </a:lnTo>
                  <a:lnTo>
                    <a:pt x="4" y="2"/>
                  </a:lnTo>
                  <a:lnTo>
                    <a:pt x="0" y="6"/>
                  </a:lnTo>
                  <a:lnTo>
                    <a:pt x="0" y="6"/>
                  </a:lnTo>
                  <a:lnTo>
                    <a:pt x="0" y="14"/>
                  </a:lnTo>
                  <a:lnTo>
                    <a:pt x="2" y="20"/>
                  </a:lnTo>
                  <a:lnTo>
                    <a:pt x="4" y="28"/>
                  </a:lnTo>
                  <a:lnTo>
                    <a:pt x="4" y="34"/>
                  </a:lnTo>
                  <a:lnTo>
                    <a:pt x="4" y="34"/>
                  </a:lnTo>
                  <a:lnTo>
                    <a:pt x="2" y="44"/>
                  </a:lnTo>
                  <a:lnTo>
                    <a:pt x="2" y="50"/>
                  </a:lnTo>
                  <a:lnTo>
                    <a:pt x="4" y="56"/>
                  </a:lnTo>
                  <a:lnTo>
                    <a:pt x="4" y="56"/>
                  </a:lnTo>
                  <a:lnTo>
                    <a:pt x="2" y="66"/>
                  </a:lnTo>
                  <a:lnTo>
                    <a:pt x="2" y="76"/>
                  </a:lnTo>
                  <a:lnTo>
                    <a:pt x="2" y="76"/>
                  </a:lnTo>
                  <a:lnTo>
                    <a:pt x="6" y="74"/>
                  </a:lnTo>
                  <a:lnTo>
                    <a:pt x="8" y="70"/>
                  </a:lnTo>
                  <a:lnTo>
                    <a:pt x="10" y="66"/>
                  </a:lnTo>
                  <a:lnTo>
                    <a:pt x="6" y="62"/>
                  </a:lnTo>
                  <a:lnTo>
                    <a:pt x="6" y="62"/>
                  </a:lnTo>
                  <a:lnTo>
                    <a:pt x="6" y="58"/>
                  </a:lnTo>
                  <a:lnTo>
                    <a:pt x="6" y="56"/>
                  </a:lnTo>
                  <a:lnTo>
                    <a:pt x="6" y="56"/>
                  </a:lnTo>
                  <a:lnTo>
                    <a:pt x="8" y="50"/>
                  </a:lnTo>
                  <a:lnTo>
                    <a:pt x="10" y="48"/>
                  </a:lnTo>
                  <a:lnTo>
                    <a:pt x="10" y="48"/>
                  </a:lnTo>
                  <a:lnTo>
                    <a:pt x="14" y="46"/>
                  </a:lnTo>
                  <a:lnTo>
                    <a:pt x="16" y="42"/>
                  </a:lnTo>
                  <a:lnTo>
                    <a:pt x="18" y="40"/>
                  </a:lnTo>
                  <a:lnTo>
                    <a:pt x="18" y="36"/>
                  </a:lnTo>
                  <a:lnTo>
                    <a:pt x="14" y="30"/>
                  </a:lnTo>
                  <a:lnTo>
                    <a:pt x="12" y="24"/>
                  </a:lnTo>
                  <a:lnTo>
                    <a:pt x="12" y="24"/>
                  </a:lnTo>
                  <a:lnTo>
                    <a:pt x="12" y="16"/>
                  </a:lnTo>
                  <a:lnTo>
                    <a:pt x="12" y="8"/>
                  </a:lnTo>
                  <a:lnTo>
                    <a:pt x="12" y="8"/>
                  </a:lnTo>
                  <a:lnTo>
                    <a:pt x="12" y="2"/>
                  </a:lnTo>
                  <a:lnTo>
                    <a:pt x="10" y="0"/>
                  </a:lnTo>
                  <a:lnTo>
                    <a:pt x="8" y="0"/>
                  </a:lnTo>
                  <a:lnTo>
                    <a:pt x="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28" name="Freeform 95"/>
            <p:cNvSpPr>
              <a:spLocks/>
            </p:cNvSpPr>
            <p:nvPr/>
          </p:nvSpPr>
          <p:spPr bwMode="auto">
            <a:xfrm>
              <a:off x="7953375" y="1254125"/>
              <a:ext cx="34925" cy="79375"/>
            </a:xfrm>
            <a:custGeom>
              <a:avLst/>
              <a:gdLst/>
              <a:ahLst/>
              <a:cxnLst>
                <a:cxn ang="0">
                  <a:pos x="10" y="50"/>
                </a:cxn>
                <a:cxn ang="0">
                  <a:pos x="10" y="50"/>
                </a:cxn>
                <a:cxn ang="0">
                  <a:pos x="12" y="50"/>
                </a:cxn>
                <a:cxn ang="0">
                  <a:pos x="12" y="50"/>
                </a:cxn>
                <a:cxn ang="0">
                  <a:pos x="14" y="48"/>
                </a:cxn>
                <a:cxn ang="0">
                  <a:pos x="16" y="50"/>
                </a:cxn>
                <a:cxn ang="0">
                  <a:pos x="16" y="50"/>
                </a:cxn>
                <a:cxn ang="0">
                  <a:pos x="20" y="50"/>
                </a:cxn>
                <a:cxn ang="0">
                  <a:pos x="22" y="48"/>
                </a:cxn>
                <a:cxn ang="0">
                  <a:pos x="22" y="48"/>
                </a:cxn>
                <a:cxn ang="0">
                  <a:pos x="22" y="46"/>
                </a:cxn>
                <a:cxn ang="0">
                  <a:pos x="22" y="46"/>
                </a:cxn>
                <a:cxn ang="0">
                  <a:pos x="20" y="44"/>
                </a:cxn>
                <a:cxn ang="0">
                  <a:pos x="20" y="46"/>
                </a:cxn>
                <a:cxn ang="0">
                  <a:pos x="16" y="48"/>
                </a:cxn>
                <a:cxn ang="0">
                  <a:pos x="16" y="48"/>
                </a:cxn>
                <a:cxn ang="0">
                  <a:pos x="14" y="48"/>
                </a:cxn>
                <a:cxn ang="0">
                  <a:pos x="14" y="48"/>
                </a:cxn>
                <a:cxn ang="0">
                  <a:pos x="14" y="42"/>
                </a:cxn>
                <a:cxn ang="0">
                  <a:pos x="12" y="36"/>
                </a:cxn>
                <a:cxn ang="0">
                  <a:pos x="12" y="32"/>
                </a:cxn>
                <a:cxn ang="0">
                  <a:pos x="14" y="28"/>
                </a:cxn>
                <a:cxn ang="0">
                  <a:pos x="14" y="28"/>
                </a:cxn>
                <a:cxn ang="0">
                  <a:pos x="16" y="22"/>
                </a:cxn>
                <a:cxn ang="0">
                  <a:pos x="18" y="18"/>
                </a:cxn>
                <a:cxn ang="0">
                  <a:pos x="18" y="8"/>
                </a:cxn>
                <a:cxn ang="0">
                  <a:pos x="18" y="8"/>
                </a:cxn>
                <a:cxn ang="0">
                  <a:pos x="16" y="4"/>
                </a:cxn>
                <a:cxn ang="0">
                  <a:pos x="14" y="2"/>
                </a:cxn>
                <a:cxn ang="0">
                  <a:pos x="10" y="0"/>
                </a:cxn>
                <a:cxn ang="0">
                  <a:pos x="10" y="0"/>
                </a:cxn>
                <a:cxn ang="0">
                  <a:pos x="6" y="0"/>
                </a:cxn>
                <a:cxn ang="0">
                  <a:pos x="4" y="2"/>
                </a:cxn>
                <a:cxn ang="0">
                  <a:pos x="4" y="8"/>
                </a:cxn>
                <a:cxn ang="0">
                  <a:pos x="4" y="8"/>
                </a:cxn>
                <a:cxn ang="0">
                  <a:pos x="4" y="16"/>
                </a:cxn>
                <a:cxn ang="0">
                  <a:pos x="4" y="20"/>
                </a:cxn>
                <a:cxn ang="0">
                  <a:pos x="2" y="22"/>
                </a:cxn>
                <a:cxn ang="0">
                  <a:pos x="2" y="22"/>
                </a:cxn>
                <a:cxn ang="0">
                  <a:pos x="0" y="26"/>
                </a:cxn>
                <a:cxn ang="0">
                  <a:pos x="0" y="30"/>
                </a:cxn>
                <a:cxn ang="0">
                  <a:pos x="2" y="38"/>
                </a:cxn>
                <a:cxn ang="0">
                  <a:pos x="6" y="44"/>
                </a:cxn>
                <a:cxn ang="0">
                  <a:pos x="10" y="50"/>
                </a:cxn>
                <a:cxn ang="0">
                  <a:pos x="10" y="50"/>
                </a:cxn>
              </a:cxnLst>
              <a:rect l="0" t="0" r="r" b="b"/>
              <a:pathLst>
                <a:path w="22" h="50">
                  <a:moveTo>
                    <a:pt x="10" y="50"/>
                  </a:moveTo>
                  <a:lnTo>
                    <a:pt x="10" y="50"/>
                  </a:lnTo>
                  <a:lnTo>
                    <a:pt x="12" y="50"/>
                  </a:lnTo>
                  <a:lnTo>
                    <a:pt x="12" y="50"/>
                  </a:lnTo>
                  <a:lnTo>
                    <a:pt x="14" y="48"/>
                  </a:lnTo>
                  <a:lnTo>
                    <a:pt x="16" y="50"/>
                  </a:lnTo>
                  <a:lnTo>
                    <a:pt x="16" y="50"/>
                  </a:lnTo>
                  <a:lnTo>
                    <a:pt x="20" y="50"/>
                  </a:lnTo>
                  <a:lnTo>
                    <a:pt x="22" y="48"/>
                  </a:lnTo>
                  <a:lnTo>
                    <a:pt x="22" y="48"/>
                  </a:lnTo>
                  <a:lnTo>
                    <a:pt x="22" y="46"/>
                  </a:lnTo>
                  <a:lnTo>
                    <a:pt x="22" y="46"/>
                  </a:lnTo>
                  <a:lnTo>
                    <a:pt x="20" y="44"/>
                  </a:lnTo>
                  <a:lnTo>
                    <a:pt x="20" y="46"/>
                  </a:lnTo>
                  <a:lnTo>
                    <a:pt x="16" y="48"/>
                  </a:lnTo>
                  <a:lnTo>
                    <a:pt x="16" y="48"/>
                  </a:lnTo>
                  <a:lnTo>
                    <a:pt x="14" y="48"/>
                  </a:lnTo>
                  <a:lnTo>
                    <a:pt x="14" y="48"/>
                  </a:lnTo>
                  <a:lnTo>
                    <a:pt x="14" y="42"/>
                  </a:lnTo>
                  <a:lnTo>
                    <a:pt x="12" y="36"/>
                  </a:lnTo>
                  <a:lnTo>
                    <a:pt x="12" y="32"/>
                  </a:lnTo>
                  <a:lnTo>
                    <a:pt x="14" y="28"/>
                  </a:lnTo>
                  <a:lnTo>
                    <a:pt x="14" y="28"/>
                  </a:lnTo>
                  <a:lnTo>
                    <a:pt x="16" y="22"/>
                  </a:lnTo>
                  <a:lnTo>
                    <a:pt x="18" y="18"/>
                  </a:lnTo>
                  <a:lnTo>
                    <a:pt x="18" y="8"/>
                  </a:lnTo>
                  <a:lnTo>
                    <a:pt x="18" y="8"/>
                  </a:lnTo>
                  <a:lnTo>
                    <a:pt x="16" y="4"/>
                  </a:lnTo>
                  <a:lnTo>
                    <a:pt x="14" y="2"/>
                  </a:lnTo>
                  <a:lnTo>
                    <a:pt x="10" y="0"/>
                  </a:lnTo>
                  <a:lnTo>
                    <a:pt x="10" y="0"/>
                  </a:lnTo>
                  <a:lnTo>
                    <a:pt x="6" y="0"/>
                  </a:lnTo>
                  <a:lnTo>
                    <a:pt x="4" y="2"/>
                  </a:lnTo>
                  <a:lnTo>
                    <a:pt x="4" y="8"/>
                  </a:lnTo>
                  <a:lnTo>
                    <a:pt x="4" y="8"/>
                  </a:lnTo>
                  <a:lnTo>
                    <a:pt x="4" y="16"/>
                  </a:lnTo>
                  <a:lnTo>
                    <a:pt x="4" y="20"/>
                  </a:lnTo>
                  <a:lnTo>
                    <a:pt x="2" y="22"/>
                  </a:lnTo>
                  <a:lnTo>
                    <a:pt x="2" y="22"/>
                  </a:lnTo>
                  <a:lnTo>
                    <a:pt x="0" y="26"/>
                  </a:lnTo>
                  <a:lnTo>
                    <a:pt x="0" y="30"/>
                  </a:lnTo>
                  <a:lnTo>
                    <a:pt x="2" y="38"/>
                  </a:lnTo>
                  <a:lnTo>
                    <a:pt x="6" y="44"/>
                  </a:lnTo>
                  <a:lnTo>
                    <a:pt x="10" y="50"/>
                  </a:lnTo>
                  <a:lnTo>
                    <a:pt x="10" y="5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29" name="Freeform 96"/>
            <p:cNvSpPr>
              <a:spLocks/>
            </p:cNvSpPr>
            <p:nvPr/>
          </p:nvSpPr>
          <p:spPr bwMode="auto">
            <a:xfrm>
              <a:off x="8261350" y="2235200"/>
              <a:ext cx="41275" cy="41275"/>
            </a:xfrm>
            <a:custGeom>
              <a:avLst/>
              <a:gdLst/>
              <a:ahLst/>
              <a:cxnLst>
                <a:cxn ang="0">
                  <a:pos x="20" y="2"/>
                </a:cxn>
                <a:cxn ang="0">
                  <a:pos x="20" y="2"/>
                </a:cxn>
                <a:cxn ang="0">
                  <a:pos x="14" y="4"/>
                </a:cxn>
                <a:cxn ang="0">
                  <a:pos x="8" y="2"/>
                </a:cxn>
                <a:cxn ang="0">
                  <a:pos x="8" y="2"/>
                </a:cxn>
                <a:cxn ang="0">
                  <a:pos x="4" y="0"/>
                </a:cxn>
                <a:cxn ang="0">
                  <a:pos x="2" y="0"/>
                </a:cxn>
                <a:cxn ang="0">
                  <a:pos x="0" y="0"/>
                </a:cxn>
                <a:cxn ang="0">
                  <a:pos x="0" y="0"/>
                </a:cxn>
                <a:cxn ang="0">
                  <a:pos x="0" y="2"/>
                </a:cxn>
                <a:cxn ang="0">
                  <a:pos x="0" y="6"/>
                </a:cxn>
                <a:cxn ang="0">
                  <a:pos x="2" y="10"/>
                </a:cxn>
                <a:cxn ang="0">
                  <a:pos x="2" y="10"/>
                </a:cxn>
                <a:cxn ang="0">
                  <a:pos x="4" y="16"/>
                </a:cxn>
                <a:cxn ang="0">
                  <a:pos x="4" y="16"/>
                </a:cxn>
                <a:cxn ang="0">
                  <a:pos x="8" y="24"/>
                </a:cxn>
                <a:cxn ang="0">
                  <a:pos x="10" y="26"/>
                </a:cxn>
                <a:cxn ang="0">
                  <a:pos x="12" y="26"/>
                </a:cxn>
                <a:cxn ang="0">
                  <a:pos x="12" y="26"/>
                </a:cxn>
                <a:cxn ang="0">
                  <a:pos x="16" y="26"/>
                </a:cxn>
                <a:cxn ang="0">
                  <a:pos x="20" y="24"/>
                </a:cxn>
                <a:cxn ang="0">
                  <a:pos x="24" y="18"/>
                </a:cxn>
                <a:cxn ang="0">
                  <a:pos x="24" y="18"/>
                </a:cxn>
                <a:cxn ang="0">
                  <a:pos x="26" y="12"/>
                </a:cxn>
                <a:cxn ang="0">
                  <a:pos x="26" y="8"/>
                </a:cxn>
                <a:cxn ang="0">
                  <a:pos x="26" y="8"/>
                </a:cxn>
                <a:cxn ang="0">
                  <a:pos x="26" y="2"/>
                </a:cxn>
                <a:cxn ang="0">
                  <a:pos x="24" y="0"/>
                </a:cxn>
                <a:cxn ang="0">
                  <a:pos x="20" y="2"/>
                </a:cxn>
                <a:cxn ang="0">
                  <a:pos x="20" y="2"/>
                </a:cxn>
              </a:cxnLst>
              <a:rect l="0" t="0" r="r" b="b"/>
              <a:pathLst>
                <a:path w="26" h="26">
                  <a:moveTo>
                    <a:pt x="20" y="2"/>
                  </a:moveTo>
                  <a:lnTo>
                    <a:pt x="20" y="2"/>
                  </a:lnTo>
                  <a:lnTo>
                    <a:pt x="14" y="4"/>
                  </a:lnTo>
                  <a:lnTo>
                    <a:pt x="8" y="2"/>
                  </a:lnTo>
                  <a:lnTo>
                    <a:pt x="8" y="2"/>
                  </a:lnTo>
                  <a:lnTo>
                    <a:pt x="4" y="0"/>
                  </a:lnTo>
                  <a:lnTo>
                    <a:pt x="2" y="0"/>
                  </a:lnTo>
                  <a:lnTo>
                    <a:pt x="0" y="0"/>
                  </a:lnTo>
                  <a:lnTo>
                    <a:pt x="0" y="0"/>
                  </a:lnTo>
                  <a:lnTo>
                    <a:pt x="0" y="2"/>
                  </a:lnTo>
                  <a:lnTo>
                    <a:pt x="0" y="6"/>
                  </a:lnTo>
                  <a:lnTo>
                    <a:pt x="2" y="10"/>
                  </a:lnTo>
                  <a:lnTo>
                    <a:pt x="2" y="10"/>
                  </a:lnTo>
                  <a:lnTo>
                    <a:pt x="4" y="16"/>
                  </a:lnTo>
                  <a:lnTo>
                    <a:pt x="4" y="16"/>
                  </a:lnTo>
                  <a:lnTo>
                    <a:pt x="8" y="24"/>
                  </a:lnTo>
                  <a:lnTo>
                    <a:pt x="10" y="26"/>
                  </a:lnTo>
                  <a:lnTo>
                    <a:pt x="12" y="26"/>
                  </a:lnTo>
                  <a:lnTo>
                    <a:pt x="12" y="26"/>
                  </a:lnTo>
                  <a:lnTo>
                    <a:pt x="16" y="26"/>
                  </a:lnTo>
                  <a:lnTo>
                    <a:pt x="20" y="24"/>
                  </a:lnTo>
                  <a:lnTo>
                    <a:pt x="24" y="18"/>
                  </a:lnTo>
                  <a:lnTo>
                    <a:pt x="24" y="18"/>
                  </a:lnTo>
                  <a:lnTo>
                    <a:pt x="26" y="12"/>
                  </a:lnTo>
                  <a:lnTo>
                    <a:pt x="26" y="8"/>
                  </a:lnTo>
                  <a:lnTo>
                    <a:pt x="26" y="8"/>
                  </a:lnTo>
                  <a:lnTo>
                    <a:pt x="26" y="2"/>
                  </a:lnTo>
                  <a:lnTo>
                    <a:pt x="24" y="0"/>
                  </a:lnTo>
                  <a:lnTo>
                    <a:pt x="20" y="2"/>
                  </a:lnTo>
                  <a:lnTo>
                    <a:pt x="2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30" name="Freeform 97"/>
            <p:cNvSpPr>
              <a:spLocks/>
            </p:cNvSpPr>
            <p:nvPr/>
          </p:nvSpPr>
          <p:spPr bwMode="auto">
            <a:xfrm>
              <a:off x="8086725" y="1568450"/>
              <a:ext cx="234950" cy="161925"/>
            </a:xfrm>
            <a:custGeom>
              <a:avLst/>
              <a:gdLst/>
              <a:ahLst/>
              <a:cxnLst>
                <a:cxn ang="0">
                  <a:pos x="124" y="56"/>
                </a:cxn>
                <a:cxn ang="0">
                  <a:pos x="118" y="50"/>
                </a:cxn>
                <a:cxn ang="0">
                  <a:pos x="114" y="42"/>
                </a:cxn>
                <a:cxn ang="0">
                  <a:pos x="94" y="30"/>
                </a:cxn>
                <a:cxn ang="0">
                  <a:pos x="80" y="24"/>
                </a:cxn>
                <a:cxn ang="0">
                  <a:pos x="68" y="18"/>
                </a:cxn>
                <a:cxn ang="0">
                  <a:pos x="52" y="14"/>
                </a:cxn>
                <a:cxn ang="0">
                  <a:pos x="42" y="24"/>
                </a:cxn>
                <a:cxn ang="0">
                  <a:pos x="38" y="28"/>
                </a:cxn>
                <a:cxn ang="0">
                  <a:pos x="32" y="26"/>
                </a:cxn>
                <a:cxn ang="0">
                  <a:pos x="28" y="22"/>
                </a:cxn>
                <a:cxn ang="0">
                  <a:pos x="26" y="16"/>
                </a:cxn>
                <a:cxn ang="0">
                  <a:pos x="24" y="4"/>
                </a:cxn>
                <a:cxn ang="0">
                  <a:pos x="20" y="2"/>
                </a:cxn>
                <a:cxn ang="0">
                  <a:pos x="10" y="2"/>
                </a:cxn>
                <a:cxn ang="0">
                  <a:pos x="0" y="8"/>
                </a:cxn>
                <a:cxn ang="0">
                  <a:pos x="8" y="12"/>
                </a:cxn>
                <a:cxn ang="0">
                  <a:pos x="14" y="18"/>
                </a:cxn>
                <a:cxn ang="0">
                  <a:pos x="16" y="22"/>
                </a:cxn>
                <a:cxn ang="0">
                  <a:pos x="14" y="28"/>
                </a:cxn>
                <a:cxn ang="0">
                  <a:pos x="16" y="30"/>
                </a:cxn>
                <a:cxn ang="0">
                  <a:pos x="16" y="36"/>
                </a:cxn>
                <a:cxn ang="0">
                  <a:pos x="18" y="36"/>
                </a:cxn>
                <a:cxn ang="0">
                  <a:pos x="20" y="36"/>
                </a:cxn>
                <a:cxn ang="0">
                  <a:pos x="22" y="32"/>
                </a:cxn>
                <a:cxn ang="0">
                  <a:pos x="50" y="46"/>
                </a:cxn>
                <a:cxn ang="0">
                  <a:pos x="60" y="60"/>
                </a:cxn>
                <a:cxn ang="0">
                  <a:pos x="58" y="76"/>
                </a:cxn>
                <a:cxn ang="0">
                  <a:pos x="56" y="78"/>
                </a:cxn>
                <a:cxn ang="0">
                  <a:pos x="56" y="80"/>
                </a:cxn>
                <a:cxn ang="0">
                  <a:pos x="60" y="80"/>
                </a:cxn>
                <a:cxn ang="0">
                  <a:pos x="70" y="80"/>
                </a:cxn>
                <a:cxn ang="0">
                  <a:pos x="78" y="86"/>
                </a:cxn>
                <a:cxn ang="0">
                  <a:pos x="80" y="90"/>
                </a:cxn>
                <a:cxn ang="0">
                  <a:pos x="86" y="90"/>
                </a:cxn>
                <a:cxn ang="0">
                  <a:pos x="92" y="90"/>
                </a:cxn>
                <a:cxn ang="0">
                  <a:pos x="94" y="82"/>
                </a:cxn>
                <a:cxn ang="0">
                  <a:pos x="104" y="76"/>
                </a:cxn>
                <a:cxn ang="0">
                  <a:pos x="120" y="78"/>
                </a:cxn>
                <a:cxn ang="0">
                  <a:pos x="126" y="90"/>
                </a:cxn>
                <a:cxn ang="0">
                  <a:pos x="132" y="98"/>
                </a:cxn>
                <a:cxn ang="0">
                  <a:pos x="140" y="102"/>
                </a:cxn>
                <a:cxn ang="0">
                  <a:pos x="146" y="100"/>
                </a:cxn>
                <a:cxn ang="0">
                  <a:pos x="146" y="96"/>
                </a:cxn>
                <a:cxn ang="0">
                  <a:pos x="142" y="90"/>
                </a:cxn>
                <a:cxn ang="0">
                  <a:pos x="138" y="88"/>
                </a:cxn>
                <a:cxn ang="0">
                  <a:pos x="128" y="72"/>
                </a:cxn>
                <a:cxn ang="0">
                  <a:pos x="126" y="70"/>
                </a:cxn>
                <a:cxn ang="0">
                  <a:pos x="128" y="64"/>
                </a:cxn>
                <a:cxn ang="0">
                  <a:pos x="130" y="60"/>
                </a:cxn>
                <a:cxn ang="0">
                  <a:pos x="124" y="56"/>
                </a:cxn>
              </a:cxnLst>
              <a:rect l="0" t="0" r="r" b="b"/>
              <a:pathLst>
                <a:path w="148" h="102">
                  <a:moveTo>
                    <a:pt x="124" y="56"/>
                  </a:moveTo>
                  <a:lnTo>
                    <a:pt x="124" y="56"/>
                  </a:lnTo>
                  <a:lnTo>
                    <a:pt x="120" y="54"/>
                  </a:lnTo>
                  <a:lnTo>
                    <a:pt x="118" y="50"/>
                  </a:lnTo>
                  <a:lnTo>
                    <a:pt x="118" y="50"/>
                  </a:lnTo>
                  <a:lnTo>
                    <a:pt x="114" y="42"/>
                  </a:lnTo>
                  <a:lnTo>
                    <a:pt x="108" y="36"/>
                  </a:lnTo>
                  <a:lnTo>
                    <a:pt x="94" y="30"/>
                  </a:lnTo>
                  <a:lnTo>
                    <a:pt x="94" y="30"/>
                  </a:lnTo>
                  <a:lnTo>
                    <a:pt x="80" y="24"/>
                  </a:lnTo>
                  <a:lnTo>
                    <a:pt x="68" y="18"/>
                  </a:lnTo>
                  <a:lnTo>
                    <a:pt x="68" y="18"/>
                  </a:lnTo>
                  <a:lnTo>
                    <a:pt x="60" y="14"/>
                  </a:lnTo>
                  <a:lnTo>
                    <a:pt x="52" y="14"/>
                  </a:lnTo>
                  <a:lnTo>
                    <a:pt x="46" y="18"/>
                  </a:lnTo>
                  <a:lnTo>
                    <a:pt x="42" y="24"/>
                  </a:lnTo>
                  <a:lnTo>
                    <a:pt x="42" y="24"/>
                  </a:lnTo>
                  <a:lnTo>
                    <a:pt x="38" y="28"/>
                  </a:lnTo>
                  <a:lnTo>
                    <a:pt x="34" y="30"/>
                  </a:lnTo>
                  <a:lnTo>
                    <a:pt x="32" y="26"/>
                  </a:lnTo>
                  <a:lnTo>
                    <a:pt x="28" y="22"/>
                  </a:lnTo>
                  <a:lnTo>
                    <a:pt x="28" y="22"/>
                  </a:lnTo>
                  <a:lnTo>
                    <a:pt x="26" y="16"/>
                  </a:lnTo>
                  <a:lnTo>
                    <a:pt x="26" y="16"/>
                  </a:lnTo>
                  <a:lnTo>
                    <a:pt x="26" y="8"/>
                  </a:lnTo>
                  <a:lnTo>
                    <a:pt x="24" y="4"/>
                  </a:lnTo>
                  <a:lnTo>
                    <a:pt x="20" y="2"/>
                  </a:lnTo>
                  <a:lnTo>
                    <a:pt x="20" y="2"/>
                  </a:lnTo>
                  <a:lnTo>
                    <a:pt x="14" y="0"/>
                  </a:lnTo>
                  <a:lnTo>
                    <a:pt x="10" y="2"/>
                  </a:lnTo>
                  <a:lnTo>
                    <a:pt x="0" y="8"/>
                  </a:lnTo>
                  <a:lnTo>
                    <a:pt x="0" y="8"/>
                  </a:lnTo>
                  <a:lnTo>
                    <a:pt x="4" y="10"/>
                  </a:lnTo>
                  <a:lnTo>
                    <a:pt x="8" y="12"/>
                  </a:lnTo>
                  <a:lnTo>
                    <a:pt x="14" y="18"/>
                  </a:lnTo>
                  <a:lnTo>
                    <a:pt x="14" y="18"/>
                  </a:lnTo>
                  <a:lnTo>
                    <a:pt x="16" y="22"/>
                  </a:lnTo>
                  <a:lnTo>
                    <a:pt x="16" y="22"/>
                  </a:lnTo>
                  <a:lnTo>
                    <a:pt x="14" y="26"/>
                  </a:lnTo>
                  <a:lnTo>
                    <a:pt x="14" y="28"/>
                  </a:lnTo>
                  <a:lnTo>
                    <a:pt x="16" y="30"/>
                  </a:lnTo>
                  <a:lnTo>
                    <a:pt x="16" y="30"/>
                  </a:lnTo>
                  <a:lnTo>
                    <a:pt x="16" y="34"/>
                  </a:lnTo>
                  <a:lnTo>
                    <a:pt x="16" y="36"/>
                  </a:lnTo>
                  <a:lnTo>
                    <a:pt x="18" y="36"/>
                  </a:lnTo>
                  <a:lnTo>
                    <a:pt x="18" y="36"/>
                  </a:lnTo>
                  <a:lnTo>
                    <a:pt x="20" y="36"/>
                  </a:lnTo>
                  <a:lnTo>
                    <a:pt x="20" y="36"/>
                  </a:lnTo>
                  <a:lnTo>
                    <a:pt x="22" y="32"/>
                  </a:lnTo>
                  <a:lnTo>
                    <a:pt x="22" y="32"/>
                  </a:lnTo>
                  <a:lnTo>
                    <a:pt x="50" y="46"/>
                  </a:lnTo>
                  <a:lnTo>
                    <a:pt x="50" y="46"/>
                  </a:lnTo>
                  <a:lnTo>
                    <a:pt x="56" y="52"/>
                  </a:lnTo>
                  <a:lnTo>
                    <a:pt x="60" y="60"/>
                  </a:lnTo>
                  <a:lnTo>
                    <a:pt x="60" y="66"/>
                  </a:lnTo>
                  <a:lnTo>
                    <a:pt x="58" y="76"/>
                  </a:lnTo>
                  <a:lnTo>
                    <a:pt x="58" y="76"/>
                  </a:lnTo>
                  <a:lnTo>
                    <a:pt x="56" y="78"/>
                  </a:lnTo>
                  <a:lnTo>
                    <a:pt x="56" y="80"/>
                  </a:lnTo>
                  <a:lnTo>
                    <a:pt x="56" y="80"/>
                  </a:lnTo>
                  <a:lnTo>
                    <a:pt x="60" y="80"/>
                  </a:lnTo>
                  <a:lnTo>
                    <a:pt x="60" y="80"/>
                  </a:lnTo>
                  <a:lnTo>
                    <a:pt x="66" y="78"/>
                  </a:lnTo>
                  <a:lnTo>
                    <a:pt x="70" y="80"/>
                  </a:lnTo>
                  <a:lnTo>
                    <a:pt x="74" y="82"/>
                  </a:lnTo>
                  <a:lnTo>
                    <a:pt x="78" y="86"/>
                  </a:lnTo>
                  <a:lnTo>
                    <a:pt x="78" y="86"/>
                  </a:lnTo>
                  <a:lnTo>
                    <a:pt x="80" y="90"/>
                  </a:lnTo>
                  <a:lnTo>
                    <a:pt x="86" y="90"/>
                  </a:lnTo>
                  <a:lnTo>
                    <a:pt x="86" y="90"/>
                  </a:lnTo>
                  <a:lnTo>
                    <a:pt x="88" y="90"/>
                  </a:lnTo>
                  <a:lnTo>
                    <a:pt x="92" y="90"/>
                  </a:lnTo>
                  <a:lnTo>
                    <a:pt x="94" y="82"/>
                  </a:lnTo>
                  <a:lnTo>
                    <a:pt x="94" y="82"/>
                  </a:lnTo>
                  <a:lnTo>
                    <a:pt x="98" y="78"/>
                  </a:lnTo>
                  <a:lnTo>
                    <a:pt x="104" y="76"/>
                  </a:lnTo>
                  <a:lnTo>
                    <a:pt x="112" y="76"/>
                  </a:lnTo>
                  <a:lnTo>
                    <a:pt x="120" y="78"/>
                  </a:lnTo>
                  <a:lnTo>
                    <a:pt x="120" y="78"/>
                  </a:lnTo>
                  <a:lnTo>
                    <a:pt x="126" y="90"/>
                  </a:lnTo>
                  <a:lnTo>
                    <a:pt x="132" y="98"/>
                  </a:lnTo>
                  <a:lnTo>
                    <a:pt x="132" y="98"/>
                  </a:lnTo>
                  <a:lnTo>
                    <a:pt x="136" y="100"/>
                  </a:lnTo>
                  <a:lnTo>
                    <a:pt x="140" y="102"/>
                  </a:lnTo>
                  <a:lnTo>
                    <a:pt x="146" y="100"/>
                  </a:lnTo>
                  <a:lnTo>
                    <a:pt x="146" y="100"/>
                  </a:lnTo>
                  <a:lnTo>
                    <a:pt x="148" y="98"/>
                  </a:lnTo>
                  <a:lnTo>
                    <a:pt x="146" y="96"/>
                  </a:lnTo>
                  <a:lnTo>
                    <a:pt x="146" y="96"/>
                  </a:lnTo>
                  <a:lnTo>
                    <a:pt x="142" y="90"/>
                  </a:lnTo>
                  <a:lnTo>
                    <a:pt x="138" y="88"/>
                  </a:lnTo>
                  <a:lnTo>
                    <a:pt x="138" y="88"/>
                  </a:lnTo>
                  <a:lnTo>
                    <a:pt x="134" y="80"/>
                  </a:lnTo>
                  <a:lnTo>
                    <a:pt x="128" y="72"/>
                  </a:lnTo>
                  <a:lnTo>
                    <a:pt x="128" y="72"/>
                  </a:lnTo>
                  <a:lnTo>
                    <a:pt x="126" y="70"/>
                  </a:lnTo>
                  <a:lnTo>
                    <a:pt x="128" y="64"/>
                  </a:lnTo>
                  <a:lnTo>
                    <a:pt x="128" y="64"/>
                  </a:lnTo>
                  <a:lnTo>
                    <a:pt x="130" y="62"/>
                  </a:lnTo>
                  <a:lnTo>
                    <a:pt x="130" y="60"/>
                  </a:lnTo>
                  <a:lnTo>
                    <a:pt x="124" y="56"/>
                  </a:lnTo>
                  <a:lnTo>
                    <a:pt x="124" y="5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31" name="Freeform 98"/>
            <p:cNvSpPr>
              <a:spLocks/>
            </p:cNvSpPr>
            <p:nvPr/>
          </p:nvSpPr>
          <p:spPr bwMode="auto">
            <a:xfrm>
              <a:off x="8169275" y="304800"/>
              <a:ext cx="60325" cy="22225"/>
            </a:xfrm>
            <a:custGeom>
              <a:avLst/>
              <a:gdLst/>
              <a:ahLst/>
              <a:cxnLst>
                <a:cxn ang="0">
                  <a:pos x="10" y="14"/>
                </a:cxn>
                <a:cxn ang="0">
                  <a:pos x="10" y="14"/>
                </a:cxn>
                <a:cxn ang="0">
                  <a:pos x="38" y="10"/>
                </a:cxn>
                <a:cxn ang="0">
                  <a:pos x="38" y="10"/>
                </a:cxn>
                <a:cxn ang="0">
                  <a:pos x="38" y="8"/>
                </a:cxn>
                <a:cxn ang="0">
                  <a:pos x="38" y="4"/>
                </a:cxn>
                <a:cxn ang="0">
                  <a:pos x="38" y="0"/>
                </a:cxn>
                <a:cxn ang="0">
                  <a:pos x="34" y="0"/>
                </a:cxn>
                <a:cxn ang="0">
                  <a:pos x="34" y="0"/>
                </a:cxn>
                <a:cxn ang="0">
                  <a:pos x="28" y="2"/>
                </a:cxn>
                <a:cxn ang="0">
                  <a:pos x="22" y="2"/>
                </a:cxn>
                <a:cxn ang="0">
                  <a:pos x="12" y="0"/>
                </a:cxn>
                <a:cxn ang="0">
                  <a:pos x="12" y="0"/>
                </a:cxn>
                <a:cxn ang="0">
                  <a:pos x="4" y="0"/>
                </a:cxn>
                <a:cxn ang="0">
                  <a:pos x="0" y="2"/>
                </a:cxn>
                <a:cxn ang="0">
                  <a:pos x="0" y="6"/>
                </a:cxn>
                <a:cxn ang="0">
                  <a:pos x="0" y="6"/>
                </a:cxn>
                <a:cxn ang="0">
                  <a:pos x="0" y="10"/>
                </a:cxn>
                <a:cxn ang="0">
                  <a:pos x="2" y="12"/>
                </a:cxn>
                <a:cxn ang="0">
                  <a:pos x="10" y="14"/>
                </a:cxn>
                <a:cxn ang="0">
                  <a:pos x="10" y="14"/>
                </a:cxn>
              </a:cxnLst>
              <a:rect l="0" t="0" r="r" b="b"/>
              <a:pathLst>
                <a:path w="38" h="14">
                  <a:moveTo>
                    <a:pt x="10" y="14"/>
                  </a:moveTo>
                  <a:lnTo>
                    <a:pt x="10" y="14"/>
                  </a:lnTo>
                  <a:lnTo>
                    <a:pt x="38" y="10"/>
                  </a:lnTo>
                  <a:lnTo>
                    <a:pt x="38" y="10"/>
                  </a:lnTo>
                  <a:lnTo>
                    <a:pt x="38" y="8"/>
                  </a:lnTo>
                  <a:lnTo>
                    <a:pt x="38" y="4"/>
                  </a:lnTo>
                  <a:lnTo>
                    <a:pt x="38" y="0"/>
                  </a:lnTo>
                  <a:lnTo>
                    <a:pt x="34" y="0"/>
                  </a:lnTo>
                  <a:lnTo>
                    <a:pt x="34" y="0"/>
                  </a:lnTo>
                  <a:lnTo>
                    <a:pt x="28" y="2"/>
                  </a:lnTo>
                  <a:lnTo>
                    <a:pt x="22" y="2"/>
                  </a:lnTo>
                  <a:lnTo>
                    <a:pt x="12" y="0"/>
                  </a:lnTo>
                  <a:lnTo>
                    <a:pt x="12" y="0"/>
                  </a:lnTo>
                  <a:lnTo>
                    <a:pt x="4" y="0"/>
                  </a:lnTo>
                  <a:lnTo>
                    <a:pt x="0" y="2"/>
                  </a:lnTo>
                  <a:lnTo>
                    <a:pt x="0" y="6"/>
                  </a:lnTo>
                  <a:lnTo>
                    <a:pt x="0" y="6"/>
                  </a:lnTo>
                  <a:lnTo>
                    <a:pt x="0" y="10"/>
                  </a:lnTo>
                  <a:lnTo>
                    <a:pt x="2" y="12"/>
                  </a:lnTo>
                  <a:lnTo>
                    <a:pt x="10" y="14"/>
                  </a:lnTo>
                  <a:lnTo>
                    <a:pt x="10" y="1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32" name="Freeform 99"/>
            <p:cNvSpPr>
              <a:spLocks/>
            </p:cNvSpPr>
            <p:nvPr/>
          </p:nvSpPr>
          <p:spPr bwMode="auto">
            <a:xfrm>
              <a:off x="4943475" y="282575"/>
              <a:ext cx="88900" cy="22225"/>
            </a:xfrm>
            <a:custGeom>
              <a:avLst/>
              <a:gdLst/>
              <a:ahLst/>
              <a:cxnLst>
                <a:cxn ang="0">
                  <a:pos x="36" y="8"/>
                </a:cxn>
                <a:cxn ang="0">
                  <a:pos x="36" y="8"/>
                </a:cxn>
                <a:cxn ang="0">
                  <a:pos x="38" y="8"/>
                </a:cxn>
                <a:cxn ang="0">
                  <a:pos x="38" y="8"/>
                </a:cxn>
                <a:cxn ang="0">
                  <a:pos x="46" y="8"/>
                </a:cxn>
                <a:cxn ang="0">
                  <a:pos x="50" y="8"/>
                </a:cxn>
                <a:cxn ang="0">
                  <a:pos x="52" y="6"/>
                </a:cxn>
                <a:cxn ang="0">
                  <a:pos x="56" y="0"/>
                </a:cxn>
                <a:cxn ang="0">
                  <a:pos x="56" y="0"/>
                </a:cxn>
                <a:cxn ang="0">
                  <a:pos x="42" y="0"/>
                </a:cxn>
                <a:cxn ang="0">
                  <a:pos x="28" y="4"/>
                </a:cxn>
                <a:cxn ang="0">
                  <a:pos x="14" y="8"/>
                </a:cxn>
                <a:cxn ang="0">
                  <a:pos x="0" y="14"/>
                </a:cxn>
                <a:cxn ang="0">
                  <a:pos x="0" y="14"/>
                </a:cxn>
                <a:cxn ang="0">
                  <a:pos x="20" y="14"/>
                </a:cxn>
                <a:cxn ang="0">
                  <a:pos x="28" y="14"/>
                </a:cxn>
                <a:cxn ang="0">
                  <a:pos x="36" y="8"/>
                </a:cxn>
                <a:cxn ang="0">
                  <a:pos x="36" y="8"/>
                </a:cxn>
              </a:cxnLst>
              <a:rect l="0" t="0" r="r" b="b"/>
              <a:pathLst>
                <a:path w="56" h="14">
                  <a:moveTo>
                    <a:pt x="36" y="8"/>
                  </a:moveTo>
                  <a:lnTo>
                    <a:pt x="36" y="8"/>
                  </a:lnTo>
                  <a:lnTo>
                    <a:pt x="38" y="8"/>
                  </a:lnTo>
                  <a:lnTo>
                    <a:pt x="38" y="8"/>
                  </a:lnTo>
                  <a:lnTo>
                    <a:pt x="46" y="8"/>
                  </a:lnTo>
                  <a:lnTo>
                    <a:pt x="50" y="8"/>
                  </a:lnTo>
                  <a:lnTo>
                    <a:pt x="52" y="6"/>
                  </a:lnTo>
                  <a:lnTo>
                    <a:pt x="56" y="0"/>
                  </a:lnTo>
                  <a:lnTo>
                    <a:pt x="56" y="0"/>
                  </a:lnTo>
                  <a:lnTo>
                    <a:pt x="42" y="0"/>
                  </a:lnTo>
                  <a:lnTo>
                    <a:pt x="28" y="4"/>
                  </a:lnTo>
                  <a:lnTo>
                    <a:pt x="14" y="8"/>
                  </a:lnTo>
                  <a:lnTo>
                    <a:pt x="0" y="14"/>
                  </a:lnTo>
                  <a:lnTo>
                    <a:pt x="0" y="14"/>
                  </a:lnTo>
                  <a:lnTo>
                    <a:pt x="20" y="14"/>
                  </a:lnTo>
                  <a:lnTo>
                    <a:pt x="28" y="14"/>
                  </a:lnTo>
                  <a:lnTo>
                    <a:pt x="36" y="8"/>
                  </a:lnTo>
                  <a:lnTo>
                    <a:pt x="36" y="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33" name="Freeform 100"/>
            <p:cNvSpPr>
              <a:spLocks/>
            </p:cNvSpPr>
            <p:nvPr/>
          </p:nvSpPr>
          <p:spPr bwMode="auto">
            <a:xfrm>
              <a:off x="7458075" y="1400175"/>
              <a:ext cx="22225" cy="60325"/>
            </a:xfrm>
            <a:custGeom>
              <a:avLst/>
              <a:gdLst/>
              <a:ahLst/>
              <a:cxnLst>
                <a:cxn ang="0">
                  <a:pos x="4" y="0"/>
                </a:cxn>
                <a:cxn ang="0">
                  <a:pos x="4" y="0"/>
                </a:cxn>
                <a:cxn ang="0">
                  <a:pos x="0" y="10"/>
                </a:cxn>
                <a:cxn ang="0">
                  <a:pos x="0" y="18"/>
                </a:cxn>
                <a:cxn ang="0">
                  <a:pos x="0" y="34"/>
                </a:cxn>
                <a:cxn ang="0">
                  <a:pos x="0" y="34"/>
                </a:cxn>
                <a:cxn ang="0">
                  <a:pos x="2" y="36"/>
                </a:cxn>
                <a:cxn ang="0">
                  <a:pos x="4" y="38"/>
                </a:cxn>
                <a:cxn ang="0">
                  <a:pos x="6" y="38"/>
                </a:cxn>
                <a:cxn ang="0">
                  <a:pos x="10" y="36"/>
                </a:cxn>
                <a:cxn ang="0">
                  <a:pos x="10" y="36"/>
                </a:cxn>
                <a:cxn ang="0">
                  <a:pos x="12" y="34"/>
                </a:cxn>
                <a:cxn ang="0">
                  <a:pos x="14" y="30"/>
                </a:cxn>
                <a:cxn ang="0">
                  <a:pos x="14" y="26"/>
                </a:cxn>
                <a:cxn ang="0">
                  <a:pos x="14" y="22"/>
                </a:cxn>
                <a:cxn ang="0">
                  <a:pos x="14" y="22"/>
                </a:cxn>
                <a:cxn ang="0">
                  <a:pos x="4" y="0"/>
                </a:cxn>
                <a:cxn ang="0">
                  <a:pos x="4" y="0"/>
                </a:cxn>
              </a:cxnLst>
              <a:rect l="0" t="0" r="r" b="b"/>
              <a:pathLst>
                <a:path w="14" h="38">
                  <a:moveTo>
                    <a:pt x="4" y="0"/>
                  </a:moveTo>
                  <a:lnTo>
                    <a:pt x="4" y="0"/>
                  </a:lnTo>
                  <a:lnTo>
                    <a:pt x="0" y="10"/>
                  </a:lnTo>
                  <a:lnTo>
                    <a:pt x="0" y="18"/>
                  </a:lnTo>
                  <a:lnTo>
                    <a:pt x="0" y="34"/>
                  </a:lnTo>
                  <a:lnTo>
                    <a:pt x="0" y="34"/>
                  </a:lnTo>
                  <a:lnTo>
                    <a:pt x="2" y="36"/>
                  </a:lnTo>
                  <a:lnTo>
                    <a:pt x="4" y="38"/>
                  </a:lnTo>
                  <a:lnTo>
                    <a:pt x="6" y="38"/>
                  </a:lnTo>
                  <a:lnTo>
                    <a:pt x="10" y="36"/>
                  </a:lnTo>
                  <a:lnTo>
                    <a:pt x="10" y="36"/>
                  </a:lnTo>
                  <a:lnTo>
                    <a:pt x="12" y="34"/>
                  </a:lnTo>
                  <a:lnTo>
                    <a:pt x="14" y="30"/>
                  </a:lnTo>
                  <a:lnTo>
                    <a:pt x="14" y="26"/>
                  </a:lnTo>
                  <a:lnTo>
                    <a:pt x="14" y="22"/>
                  </a:lnTo>
                  <a:lnTo>
                    <a:pt x="14" y="22"/>
                  </a:lnTo>
                  <a:lnTo>
                    <a:pt x="4" y="0"/>
                  </a:lnTo>
                  <a:lnTo>
                    <a:pt x="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34" name="Freeform 101"/>
            <p:cNvSpPr>
              <a:spLocks/>
            </p:cNvSpPr>
            <p:nvPr/>
          </p:nvSpPr>
          <p:spPr bwMode="auto">
            <a:xfrm>
              <a:off x="7600950" y="219075"/>
              <a:ext cx="101600" cy="38100"/>
            </a:xfrm>
            <a:custGeom>
              <a:avLst/>
              <a:gdLst/>
              <a:ahLst/>
              <a:cxnLst>
                <a:cxn ang="0">
                  <a:pos x="24" y="12"/>
                </a:cxn>
                <a:cxn ang="0">
                  <a:pos x="24" y="12"/>
                </a:cxn>
                <a:cxn ang="0">
                  <a:pos x="22" y="14"/>
                </a:cxn>
                <a:cxn ang="0">
                  <a:pos x="22" y="14"/>
                </a:cxn>
                <a:cxn ang="0">
                  <a:pos x="20" y="18"/>
                </a:cxn>
                <a:cxn ang="0">
                  <a:pos x="22" y="20"/>
                </a:cxn>
                <a:cxn ang="0">
                  <a:pos x="26" y="22"/>
                </a:cxn>
                <a:cxn ang="0">
                  <a:pos x="26" y="22"/>
                </a:cxn>
                <a:cxn ang="0">
                  <a:pos x="58" y="24"/>
                </a:cxn>
                <a:cxn ang="0">
                  <a:pos x="58" y="24"/>
                </a:cxn>
                <a:cxn ang="0">
                  <a:pos x="62" y="24"/>
                </a:cxn>
                <a:cxn ang="0">
                  <a:pos x="64" y="22"/>
                </a:cxn>
                <a:cxn ang="0">
                  <a:pos x="64" y="18"/>
                </a:cxn>
                <a:cxn ang="0">
                  <a:pos x="64" y="18"/>
                </a:cxn>
                <a:cxn ang="0">
                  <a:pos x="64" y="14"/>
                </a:cxn>
                <a:cxn ang="0">
                  <a:pos x="62" y="14"/>
                </a:cxn>
                <a:cxn ang="0">
                  <a:pos x="56" y="12"/>
                </a:cxn>
                <a:cxn ang="0">
                  <a:pos x="56" y="12"/>
                </a:cxn>
                <a:cxn ang="0">
                  <a:pos x="52" y="14"/>
                </a:cxn>
                <a:cxn ang="0">
                  <a:pos x="50" y="14"/>
                </a:cxn>
                <a:cxn ang="0">
                  <a:pos x="48" y="12"/>
                </a:cxn>
                <a:cxn ang="0">
                  <a:pos x="48" y="12"/>
                </a:cxn>
                <a:cxn ang="0">
                  <a:pos x="46" y="10"/>
                </a:cxn>
                <a:cxn ang="0">
                  <a:pos x="46" y="6"/>
                </a:cxn>
                <a:cxn ang="0">
                  <a:pos x="44" y="4"/>
                </a:cxn>
                <a:cxn ang="0">
                  <a:pos x="40" y="2"/>
                </a:cxn>
                <a:cxn ang="0">
                  <a:pos x="40" y="2"/>
                </a:cxn>
                <a:cxn ang="0">
                  <a:pos x="34" y="0"/>
                </a:cxn>
                <a:cxn ang="0">
                  <a:pos x="28" y="0"/>
                </a:cxn>
                <a:cxn ang="0">
                  <a:pos x="18" y="2"/>
                </a:cxn>
                <a:cxn ang="0">
                  <a:pos x="10" y="8"/>
                </a:cxn>
                <a:cxn ang="0">
                  <a:pos x="0" y="14"/>
                </a:cxn>
                <a:cxn ang="0">
                  <a:pos x="0" y="14"/>
                </a:cxn>
                <a:cxn ang="0">
                  <a:pos x="6" y="16"/>
                </a:cxn>
                <a:cxn ang="0">
                  <a:pos x="12" y="14"/>
                </a:cxn>
                <a:cxn ang="0">
                  <a:pos x="18" y="12"/>
                </a:cxn>
                <a:cxn ang="0">
                  <a:pos x="24" y="12"/>
                </a:cxn>
                <a:cxn ang="0">
                  <a:pos x="24" y="12"/>
                </a:cxn>
              </a:cxnLst>
              <a:rect l="0" t="0" r="r" b="b"/>
              <a:pathLst>
                <a:path w="64" h="24">
                  <a:moveTo>
                    <a:pt x="24" y="12"/>
                  </a:moveTo>
                  <a:lnTo>
                    <a:pt x="24" y="12"/>
                  </a:lnTo>
                  <a:lnTo>
                    <a:pt x="22" y="14"/>
                  </a:lnTo>
                  <a:lnTo>
                    <a:pt x="22" y="14"/>
                  </a:lnTo>
                  <a:lnTo>
                    <a:pt x="20" y="18"/>
                  </a:lnTo>
                  <a:lnTo>
                    <a:pt x="22" y="20"/>
                  </a:lnTo>
                  <a:lnTo>
                    <a:pt x="26" y="22"/>
                  </a:lnTo>
                  <a:lnTo>
                    <a:pt x="26" y="22"/>
                  </a:lnTo>
                  <a:lnTo>
                    <a:pt x="58" y="24"/>
                  </a:lnTo>
                  <a:lnTo>
                    <a:pt x="58" y="24"/>
                  </a:lnTo>
                  <a:lnTo>
                    <a:pt x="62" y="24"/>
                  </a:lnTo>
                  <a:lnTo>
                    <a:pt x="64" y="22"/>
                  </a:lnTo>
                  <a:lnTo>
                    <a:pt x="64" y="18"/>
                  </a:lnTo>
                  <a:lnTo>
                    <a:pt x="64" y="18"/>
                  </a:lnTo>
                  <a:lnTo>
                    <a:pt x="64" y="14"/>
                  </a:lnTo>
                  <a:lnTo>
                    <a:pt x="62" y="14"/>
                  </a:lnTo>
                  <a:lnTo>
                    <a:pt x="56" y="12"/>
                  </a:lnTo>
                  <a:lnTo>
                    <a:pt x="56" y="12"/>
                  </a:lnTo>
                  <a:lnTo>
                    <a:pt x="52" y="14"/>
                  </a:lnTo>
                  <a:lnTo>
                    <a:pt x="50" y="14"/>
                  </a:lnTo>
                  <a:lnTo>
                    <a:pt x="48" y="12"/>
                  </a:lnTo>
                  <a:lnTo>
                    <a:pt x="48" y="12"/>
                  </a:lnTo>
                  <a:lnTo>
                    <a:pt x="46" y="10"/>
                  </a:lnTo>
                  <a:lnTo>
                    <a:pt x="46" y="6"/>
                  </a:lnTo>
                  <a:lnTo>
                    <a:pt x="44" y="4"/>
                  </a:lnTo>
                  <a:lnTo>
                    <a:pt x="40" y="2"/>
                  </a:lnTo>
                  <a:lnTo>
                    <a:pt x="40" y="2"/>
                  </a:lnTo>
                  <a:lnTo>
                    <a:pt x="34" y="0"/>
                  </a:lnTo>
                  <a:lnTo>
                    <a:pt x="28" y="0"/>
                  </a:lnTo>
                  <a:lnTo>
                    <a:pt x="18" y="2"/>
                  </a:lnTo>
                  <a:lnTo>
                    <a:pt x="10" y="8"/>
                  </a:lnTo>
                  <a:lnTo>
                    <a:pt x="0" y="14"/>
                  </a:lnTo>
                  <a:lnTo>
                    <a:pt x="0" y="14"/>
                  </a:lnTo>
                  <a:lnTo>
                    <a:pt x="6" y="16"/>
                  </a:lnTo>
                  <a:lnTo>
                    <a:pt x="12" y="14"/>
                  </a:lnTo>
                  <a:lnTo>
                    <a:pt x="18" y="12"/>
                  </a:lnTo>
                  <a:lnTo>
                    <a:pt x="24" y="12"/>
                  </a:lnTo>
                  <a:lnTo>
                    <a:pt x="24" y="1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35" name="Freeform 102"/>
            <p:cNvSpPr>
              <a:spLocks/>
            </p:cNvSpPr>
            <p:nvPr/>
          </p:nvSpPr>
          <p:spPr bwMode="auto">
            <a:xfrm>
              <a:off x="7705725" y="250825"/>
              <a:ext cx="66675" cy="19050"/>
            </a:xfrm>
            <a:custGeom>
              <a:avLst/>
              <a:gdLst/>
              <a:ahLst/>
              <a:cxnLst>
                <a:cxn ang="0">
                  <a:pos x="42" y="8"/>
                </a:cxn>
                <a:cxn ang="0">
                  <a:pos x="42" y="8"/>
                </a:cxn>
                <a:cxn ang="0">
                  <a:pos x="28" y="2"/>
                </a:cxn>
                <a:cxn ang="0">
                  <a:pos x="18" y="0"/>
                </a:cxn>
                <a:cxn ang="0">
                  <a:pos x="12" y="2"/>
                </a:cxn>
                <a:cxn ang="0">
                  <a:pos x="8" y="4"/>
                </a:cxn>
                <a:cxn ang="0">
                  <a:pos x="0" y="12"/>
                </a:cxn>
                <a:cxn ang="0">
                  <a:pos x="0" y="12"/>
                </a:cxn>
                <a:cxn ang="0">
                  <a:pos x="20" y="12"/>
                </a:cxn>
                <a:cxn ang="0">
                  <a:pos x="42" y="8"/>
                </a:cxn>
                <a:cxn ang="0">
                  <a:pos x="42" y="8"/>
                </a:cxn>
              </a:cxnLst>
              <a:rect l="0" t="0" r="r" b="b"/>
              <a:pathLst>
                <a:path w="42" h="12">
                  <a:moveTo>
                    <a:pt x="42" y="8"/>
                  </a:moveTo>
                  <a:lnTo>
                    <a:pt x="42" y="8"/>
                  </a:lnTo>
                  <a:lnTo>
                    <a:pt x="28" y="2"/>
                  </a:lnTo>
                  <a:lnTo>
                    <a:pt x="18" y="0"/>
                  </a:lnTo>
                  <a:lnTo>
                    <a:pt x="12" y="2"/>
                  </a:lnTo>
                  <a:lnTo>
                    <a:pt x="8" y="4"/>
                  </a:lnTo>
                  <a:lnTo>
                    <a:pt x="0" y="12"/>
                  </a:lnTo>
                  <a:lnTo>
                    <a:pt x="0" y="12"/>
                  </a:lnTo>
                  <a:lnTo>
                    <a:pt x="20" y="12"/>
                  </a:lnTo>
                  <a:lnTo>
                    <a:pt x="42" y="8"/>
                  </a:lnTo>
                  <a:lnTo>
                    <a:pt x="42" y="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36" name="Freeform 103"/>
            <p:cNvSpPr>
              <a:spLocks/>
            </p:cNvSpPr>
            <p:nvPr/>
          </p:nvSpPr>
          <p:spPr bwMode="auto">
            <a:xfrm>
              <a:off x="5162550" y="250825"/>
              <a:ext cx="79375" cy="22225"/>
            </a:xfrm>
            <a:custGeom>
              <a:avLst/>
              <a:gdLst/>
              <a:ahLst/>
              <a:cxnLst>
                <a:cxn ang="0">
                  <a:pos x="12" y="8"/>
                </a:cxn>
                <a:cxn ang="0">
                  <a:pos x="12" y="8"/>
                </a:cxn>
                <a:cxn ang="0">
                  <a:pos x="4" y="8"/>
                </a:cxn>
                <a:cxn ang="0">
                  <a:pos x="4" y="8"/>
                </a:cxn>
                <a:cxn ang="0">
                  <a:pos x="6" y="10"/>
                </a:cxn>
                <a:cxn ang="0">
                  <a:pos x="10" y="12"/>
                </a:cxn>
                <a:cxn ang="0">
                  <a:pos x="16" y="10"/>
                </a:cxn>
                <a:cxn ang="0">
                  <a:pos x="16" y="10"/>
                </a:cxn>
                <a:cxn ang="0">
                  <a:pos x="24" y="10"/>
                </a:cxn>
                <a:cxn ang="0">
                  <a:pos x="32" y="12"/>
                </a:cxn>
                <a:cxn ang="0">
                  <a:pos x="40" y="14"/>
                </a:cxn>
                <a:cxn ang="0">
                  <a:pos x="50" y="14"/>
                </a:cxn>
                <a:cxn ang="0">
                  <a:pos x="50" y="14"/>
                </a:cxn>
                <a:cxn ang="0">
                  <a:pos x="38" y="6"/>
                </a:cxn>
                <a:cxn ang="0">
                  <a:pos x="26" y="2"/>
                </a:cxn>
                <a:cxn ang="0">
                  <a:pos x="0" y="0"/>
                </a:cxn>
                <a:cxn ang="0">
                  <a:pos x="0" y="0"/>
                </a:cxn>
                <a:cxn ang="0">
                  <a:pos x="4" y="4"/>
                </a:cxn>
                <a:cxn ang="0">
                  <a:pos x="6" y="4"/>
                </a:cxn>
                <a:cxn ang="0">
                  <a:pos x="10" y="4"/>
                </a:cxn>
                <a:cxn ang="0">
                  <a:pos x="12" y="8"/>
                </a:cxn>
                <a:cxn ang="0">
                  <a:pos x="12" y="8"/>
                </a:cxn>
              </a:cxnLst>
              <a:rect l="0" t="0" r="r" b="b"/>
              <a:pathLst>
                <a:path w="50" h="14">
                  <a:moveTo>
                    <a:pt x="12" y="8"/>
                  </a:moveTo>
                  <a:lnTo>
                    <a:pt x="12" y="8"/>
                  </a:lnTo>
                  <a:lnTo>
                    <a:pt x="4" y="8"/>
                  </a:lnTo>
                  <a:lnTo>
                    <a:pt x="4" y="8"/>
                  </a:lnTo>
                  <a:lnTo>
                    <a:pt x="6" y="10"/>
                  </a:lnTo>
                  <a:lnTo>
                    <a:pt x="10" y="12"/>
                  </a:lnTo>
                  <a:lnTo>
                    <a:pt x="16" y="10"/>
                  </a:lnTo>
                  <a:lnTo>
                    <a:pt x="16" y="10"/>
                  </a:lnTo>
                  <a:lnTo>
                    <a:pt x="24" y="10"/>
                  </a:lnTo>
                  <a:lnTo>
                    <a:pt x="32" y="12"/>
                  </a:lnTo>
                  <a:lnTo>
                    <a:pt x="40" y="14"/>
                  </a:lnTo>
                  <a:lnTo>
                    <a:pt x="50" y="14"/>
                  </a:lnTo>
                  <a:lnTo>
                    <a:pt x="50" y="14"/>
                  </a:lnTo>
                  <a:lnTo>
                    <a:pt x="38" y="6"/>
                  </a:lnTo>
                  <a:lnTo>
                    <a:pt x="26" y="2"/>
                  </a:lnTo>
                  <a:lnTo>
                    <a:pt x="0" y="0"/>
                  </a:lnTo>
                  <a:lnTo>
                    <a:pt x="0" y="0"/>
                  </a:lnTo>
                  <a:lnTo>
                    <a:pt x="4" y="4"/>
                  </a:lnTo>
                  <a:lnTo>
                    <a:pt x="6" y="4"/>
                  </a:lnTo>
                  <a:lnTo>
                    <a:pt x="10" y="4"/>
                  </a:lnTo>
                  <a:lnTo>
                    <a:pt x="12" y="8"/>
                  </a:lnTo>
                  <a:lnTo>
                    <a:pt x="12" y="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37" name="Freeform 104"/>
            <p:cNvSpPr>
              <a:spLocks/>
            </p:cNvSpPr>
            <p:nvPr/>
          </p:nvSpPr>
          <p:spPr bwMode="auto">
            <a:xfrm>
              <a:off x="4886325" y="727075"/>
              <a:ext cx="50800" cy="31750"/>
            </a:xfrm>
            <a:custGeom>
              <a:avLst/>
              <a:gdLst/>
              <a:ahLst/>
              <a:cxnLst>
                <a:cxn ang="0">
                  <a:pos x="32" y="20"/>
                </a:cxn>
                <a:cxn ang="0">
                  <a:pos x="32" y="20"/>
                </a:cxn>
                <a:cxn ang="0">
                  <a:pos x="32" y="20"/>
                </a:cxn>
                <a:cxn ang="0">
                  <a:pos x="32" y="20"/>
                </a:cxn>
                <a:cxn ang="0">
                  <a:pos x="32" y="20"/>
                </a:cxn>
                <a:cxn ang="0">
                  <a:pos x="30" y="18"/>
                </a:cxn>
                <a:cxn ang="0">
                  <a:pos x="30" y="16"/>
                </a:cxn>
                <a:cxn ang="0">
                  <a:pos x="24" y="12"/>
                </a:cxn>
                <a:cxn ang="0">
                  <a:pos x="20" y="8"/>
                </a:cxn>
                <a:cxn ang="0">
                  <a:pos x="20" y="6"/>
                </a:cxn>
                <a:cxn ang="0">
                  <a:pos x="20" y="4"/>
                </a:cxn>
                <a:cxn ang="0">
                  <a:pos x="20" y="4"/>
                </a:cxn>
                <a:cxn ang="0">
                  <a:pos x="6" y="0"/>
                </a:cxn>
                <a:cxn ang="0">
                  <a:pos x="6" y="0"/>
                </a:cxn>
                <a:cxn ang="0">
                  <a:pos x="2" y="0"/>
                </a:cxn>
                <a:cxn ang="0">
                  <a:pos x="0" y="0"/>
                </a:cxn>
                <a:cxn ang="0">
                  <a:pos x="0" y="4"/>
                </a:cxn>
                <a:cxn ang="0">
                  <a:pos x="0" y="4"/>
                </a:cxn>
                <a:cxn ang="0">
                  <a:pos x="6" y="6"/>
                </a:cxn>
                <a:cxn ang="0">
                  <a:pos x="10" y="10"/>
                </a:cxn>
                <a:cxn ang="0">
                  <a:pos x="22" y="18"/>
                </a:cxn>
                <a:cxn ang="0">
                  <a:pos x="22" y="18"/>
                </a:cxn>
                <a:cxn ang="0">
                  <a:pos x="26" y="20"/>
                </a:cxn>
                <a:cxn ang="0">
                  <a:pos x="28" y="20"/>
                </a:cxn>
                <a:cxn ang="0">
                  <a:pos x="32" y="20"/>
                </a:cxn>
                <a:cxn ang="0">
                  <a:pos x="32" y="20"/>
                </a:cxn>
              </a:cxnLst>
              <a:rect l="0" t="0" r="r" b="b"/>
              <a:pathLst>
                <a:path w="32" h="20">
                  <a:moveTo>
                    <a:pt x="32" y="20"/>
                  </a:moveTo>
                  <a:lnTo>
                    <a:pt x="32" y="20"/>
                  </a:lnTo>
                  <a:lnTo>
                    <a:pt x="32" y="20"/>
                  </a:lnTo>
                  <a:lnTo>
                    <a:pt x="32" y="20"/>
                  </a:lnTo>
                  <a:lnTo>
                    <a:pt x="32" y="20"/>
                  </a:lnTo>
                  <a:lnTo>
                    <a:pt x="30" y="18"/>
                  </a:lnTo>
                  <a:lnTo>
                    <a:pt x="30" y="16"/>
                  </a:lnTo>
                  <a:lnTo>
                    <a:pt x="24" y="12"/>
                  </a:lnTo>
                  <a:lnTo>
                    <a:pt x="20" y="8"/>
                  </a:lnTo>
                  <a:lnTo>
                    <a:pt x="20" y="6"/>
                  </a:lnTo>
                  <a:lnTo>
                    <a:pt x="20" y="4"/>
                  </a:lnTo>
                  <a:lnTo>
                    <a:pt x="20" y="4"/>
                  </a:lnTo>
                  <a:lnTo>
                    <a:pt x="6" y="0"/>
                  </a:lnTo>
                  <a:lnTo>
                    <a:pt x="6" y="0"/>
                  </a:lnTo>
                  <a:lnTo>
                    <a:pt x="2" y="0"/>
                  </a:lnTo>
                  <a:lnTo>
                    <a:pt x="0" y="0"/>
                  </a:lnTo>
                  <a:lnTo>
                    <a:pt x="0" y="4"/>
                  </a:lnTo>
                  <a:lnTo>
                    <a:pt x="0" y="4"/>
                  </a:lnTo>
                  <a:lnTo>
                    <a:pt x="6" y="6"/>
                  </a:lnTo>
                  <a:lnTo>
                    <a:pt x="10" y="10"/>
                  </a:lnTo>
                  <a:lnTo>
                    <a:pt x="22" y="18"/>
                  </a:lnTo>
                  <a:lnTo>
                    <a:pt x="22" y="18"/>
                  </a:lnTo>
                  <a:lnTo>
                    <a:pt x="26" y="20"/>
                  </a:lnTo>
                  <a:lnTo>
                    <a:pt x="28" y="20"/>
                  </a:lnTo>
                  <a:lnTo>
                    <a:pt x="32" y="20"/>
                  </a:lnTo>
                  <a:lnTo>
                    <a:pt x="32" y="2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38" name="Freeform 105"/>
            <p:cNvSpPr>
              <a:spLocks/>
            </p:cNvSpPr>
            <p:nvPr/>
          </p:nvSpPr>
          <p:spPr bwMode="auto">
            <a:xfrm>
              <a:off x="8074025" y="1003300"/>
              <a:ext cx="25400" cy="38100"/>
            </a:xfrm>
            <a:custGeom>
              <a:avLst/>
              <a:gdLst/>
              <a:ahLst/>
              <a:cxnLst>
                <a:cxn ang="0">
                  <a:pos x="0" y="4"/>
                </a:cxn>
                <a:cxn ang="0">
                  <a:pos x="0" y="4"/>
                </a:cxn>
                <a:cxn ang="0">
                  <a:pos x="0" y="8"/>
                </a:cxn>
                <a:cxn ang="0">
                  <a:pos x="2" y="10"/>
                </a:cxn>
                <a:cxn ang="0">
                  <a:pos x="2" y="10"/>
                </a:cxn>
                <a:cxn ang="0">
                  <a:pos x="6" y="10"/>
                </a:cxn>
                <a:cxn ang="0">
                  <a:pos x="8" y="10"/>
                </a:cxn>
                <a:cxn ang="0">
                  <a:pos x="6" y="16"/>
                </a:cxn>
                <a:cxn ang="0">
                  <a:pos x="6" y="16"/>
                </a:cxn>
                <a:cxn ang="0">
                  <a:pos x="4" y="20"/>
                </a:cxn>
                <a:cxn ang="0">
                  <a:pos x="4" y="22"/>
                </a:cxn>
                <a:cxn ang="0">
                  <a:pos x="8" y="24"/>
                </a:cxn>
                <a:cxn ang="0">
                  <a:pos x="8" y="24"/>
                </a:cxn>
                <a:cxn ang="0">
                  <a:pos x="10" y="24"/>
                </a:cxn>
                <a:cxn ang="0">
                  <a:pos x="12" y="22"/>
                </a:cxn>
                <a:cxn ang="0">
                  <a:pos x="14" y="18"/>
                </a:cxn>
                <a:cxn ang="0">
                  <a:pos x="14" y="18"/>
                </a:cxn>
                <a:cxn ang="0">
                  <a:pos x="16" y="8"/>
                </a:cxn>
                <a:cxn ang="0">
                  <a:pos x="16" y="8"/>
                </a:cxn>
                <a:cxn ang="0">
                  <a:pos x="14" y="2"/>
                </a:cxn>
                <a:cxn ang="0">
                  <a:pos x="8" y="0"/>
                </a:cxn>
                <a:cxn ang="0">
                  <a:pos x="8" y="0"/>
                </a:cxn>
                <a:cxn ang="0">
                  <a:pos x="6" y="0"/>
                </a:cxn>
                <a:cxn ang="0">
                  <a:pos x="4" y="0"/>
                </a:cxn>
                <a:cxn ang="0">
                  <a:pos x="0" y="4"/>
                </a:cxn>
                <a:cxn ang="0">
                  <a:pos x="0" y="4"/>
                </a:cxn>
              </a:cxnLst>
              <a:rect l="0" t="0" r="r" b="b"/>
              <a:pathLst>
                <a:path w="16" h="24">
                  <a:moveTo>
                    <a:pt x="0" y="4"/>
                  </a:moveTo>
                  <a:lnTo>
                    <a:pt x="0" y="4"/>
                  </a:lnTo>
                  <a:lnTo>
                    <a:pt x="0" y="8"/>
                  </a:lnTo>
                  <a:lnTo>
                    <a:pt x="2" y="10"/>
                  </a:lnTo>
                  <a:lnTo>
                    <a:pt x="2" y="10"/>
                  </a:lnTo>
                  <a:lnTo>
                    <a:pt x="6" y="10"/>
                  </a:lnTo>
                  <a:lnTo>
                    <a:pt x="8" y="10"/>
                  </a:lnTo>
                  <a:lnTo>
                    <a:pt x="6" y="16"/>
                  </a:lnTo>
                  <a:lnTo>
                    <a:pt x="6" y="16"/>
                  </a:lnTo>
                  <a:lnTo>
                    <a:pt x="4" y="20"/>
                  </a:lnTo>
                  <a:lnTo>
                    <a:pt x="4" y="22"/>
                  </a:lnTo>
                  <a:lnTo>
                    <a:pt x="8" y="24"/>
                  </a:lnTo>
                  <a:lnTo>
                    <a:pt x="8" y="24"/>
                  </a:lnTo>
                  <a:lnTo>
                    <a:pt x="10" y="24"/>
                  </a:lnTo>
                  <a:lnTo>
                    <a:pt x="12" y="22"/>
                  </a:lnTo>
                  <a:lnTo>
                    <a:pt x="14" y="18"/>
                  </a:lnTo>
                  <a:lnTo>
                    <a:pt x="14" y="18"/>
                  </a:lnTo>
                  <a:lnTo>
                    <a:pt x="16" y="8"/>
                  </a:lnTo>
                  <a:lnTo>
                    <a:pt x="16" y="8"/>
                  </a:lnTo>
                  <a:lnTo>
                    <a:pt x="14" y="2"/>
                  </a:lnTo>
                  <a:lnTo>
                    <a:pt x="8" y="0"/>
                  </a:lnTo>
                  <a:lnTo>
                    <a:pt x="8" y="0"/>
                  </a:lnTo>
                  <a:lnTo>
                    <a:pt x="6" y="0"/>
                  </a:lnTo>
                  <a:lnTo>
                    <a:pt x="4" y="0"/>
                  </a:lnTo>
                  <a:lnTo>
                    <a:pt x="0" y="4"/>
                  </a:lnTo>
                  <a:lnTo>
                    <a:pt x="0"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39" name="Freeform 106"/>
            <p:cNvSpPr>
              <a:spLocks/>
            </p:cNvSpPr>
            <p:nvPr/>
          </p:nvSpPr>
          <p:spPr bwMode="auto">
            <a:xfrm>
              <a:off x="5175250" y="292100"/>
              <a:ext cx="82550" cy="31750"/>
            </a:xfrm>
            <a:custGeom>
              <a:avLst/>
              <a:gdLst/>
              <a:ahLst/>
              <a:cxnLst>
                <a:cxn ang="0">
                  <a:pos x="38" y="4"/>
                </a:cxn>
                <a:cxn ang="0">
                  <a:pos x="38" y="4"/>
                </a:cxn>
                <a:cxn ang="0">
                  <a:pos x="30" y="0"/>
                </a:cxn>
                <a:cxn ang="0">
                  <a:pos x="26" y="2"/>
                </a:cxn>
                <a:cxn ang="0">
                  <a:pos x="24" y="6"/>
                </a:cxn>
                <a:cxn ang="0">
                  <a:pos x="24" y="6"/>
                </a:cxn>
                <a:cxn ang="0">
                  <a:pos x="22" y="6"/>
                </a:cxn>
                <a:cxn ang="0">
                  <a:pos x="22" y="6"/>
                </a:cxn>
                <a:cxn ang="0">
                  <a:pos x="12" y="8"/>
                </a:cxn>
                <a:cxn ang="0">
                  <a:pos x="12" y="8"/>
                </a:cxn>
                <a:cxn ang="0">
                  <a:pos x="10" y="6"/>
                </a:cxn>
                <a:cxn ang="0">
                  <a:pos x="6" y="4"/>
                </a:cxn>
                <a:cxn ang="0">
                  <a:pos x="6" y="4"/>
                </a:cxn>
                <a:cxn ang="0">
                  <a:pos x="2" y="2"/>
                </a:cxn>
                <a:cxn ang="0">
                  <a:pos x="0" y="0"/>
                </a:cxn>
                <a:cxn ang="0">
                  <a:pos x="0" y="2"/>
                </a:cxn>
                <a:cxn ang="0">
                  <a:pos x="0" y="2"/>
                </a:cxn>
                <a:cxn ang="0">
                  <a:pos x="0" y="6"/>
                </a:cxn>
                <a:cxn ang="0">
                  <a:pos x="0" y="8"/>
                </a:cxn>
                <a:cxn ang="0">
                  <a:pos x="2" y="8"/>
                </a:cxn>
                <a:cxn ang="0">
                  <a:pos x="2" y="8"/>
                </a:cxn>
                <a:cxn ang="0">
                  <a:pos x="10" y="8"/>
                </a:cxn>
                <a:cxn ang="0">
                  <a:pos x="10" y="8"/>
                </a:cxn>
                <a:cxn ang="0">
                  <a:pos x="12" y="12"/>
                </a:cxn>
                <a:cxn ang="0">
                  <a:pos x="14" y="12"/>
                </a:cxn>
                <a:cxn ang="0">
                  <a:pos x="20" y="10"/>
                </a:cxn>
                <a:cxn ang="0">
                  <a:pos x="20" y="10"/>
                </a:cxn>
                <a:cxn ang="0">
                  <a:pos x="20" y="10"/>
                </a:cxn>
                <a:cxn ang="0">
                  <a:pos x="20" y="10"/>
                </a:cxn>
                <a:cxn ang="0">
                  <a:pos x="22" y="12"/>
                </a:cxn>
                <a:cxn ang="0">
                  <a:pos x="26" y="14"/>
                </a:cxn>
                <a:cxn ang="0">
                  <a:pos x="30" y="14"/>
                </a:cxn>
                <a:cxn ang="0">
                  <a:pos x="32" y="16"/>
                </a:cxn>
                <a:cxn ang="0">
                  <a:pos x="32" y="16"/>
                </a:cxn>
                <a:cxn ang="0">
                  <a:pos x="36" y="18"/>
                </a:cxn>
                <a:cxn ang="0">
                  <a:pos x="40" y="20"/>
                </a:cxn>
                <a:cxn ang="0">
                  <a:pos x="46" y="18"/>
                </a:cxn>
                <a:cxn ang="0">
                  <a:pos x="50" y="16"/>
                </a:cxn>
                <a:cxn ang="0">
                  <a:pos x="50" y="16"/>
                </a:cxn>
                <a:cxn ang="0">
                  <a:pos x="52" y="12"/>
                </a:cxn>
                <a:cxn ang="0">
                  <a:pos x="52" y="6"/>
                </a:cxn>
                <a:cxn ang="0">
                  <a:pos x="52" y="6"/>
                </a:cxn>
                <a:cxn ang="0">
                  <a:pos x="48" y="4"/>
                </a:cxn>
                <a:cxn ang="0">
                  <a:pos x="44" y="2"/>
                </a:cxn>
                <a:cxn ang="0">
                  <a:pos x="42" y="4"/>
                </a:cxn>
                <a:cxn ang="0">
                  <a:pos x="38" y="4"/>
                </a:cxn>
                <a:cxn ang="0">
                  <a:pos x="38" y="4"/>
                </a:cxn>
              </a:cxnLst>
              <a:rect l="0" t="0" r="r" b="b"/>
              <a:pathLst>
                <a:path w="52" h="20">
                  <a:moveTo>
                    <a:pt x="38" y="4"/>
                  </a:moveTo>
                  <a:lnTo>
                    <a:pt x="38" y="4"/>
                  </a:lnTo>
                  <a:lnTo>
                    <a:pt x="30" y="0"/>
                  </a:lnTo>
                  <a:lnTo>
                    <a:pt x="26" y="2"/>
                  </a:lnTo>
                  <a:lnTo>
                    <a:pt x="24" y="6"/>
                  </a:lnTo>
                  <a:lnTo>
                    <a:pt x="24" y="6"/>
                  </a:lnTo>
                  <a:lnTo>
                    <a:pt x="22" y="6"/>
                  </a:lnTo>
                  <a:lnTo>
                    <a:pt x="22" y="6"/>
                  </a:lnTo>
                  <a:lnTo>
                    <a:pt x="12" y="8"/>
                  </a:lnTo>
                  <a:lnTo>
                    <a:pt x="12" y="8"/>
                  </a:lnTo>
                  <a:lnTo>
                    <a:pt x="10" y="6"/>
                  </a:lnTo>
                  <a:lnTo>
                    <a:pt x="6" y="4"/>
                  </a:lnTo>
                  <a:lnTo>
                    <a:pt x="6" y="4"/>
                  </a:lnTo>
                  <a:lnTo>
                    <a:pt x="2" y="2"/>
                  </a:lnTo>
                  <a:lnTo>
                    <a:pt x="0" y="0"/>
                  </a:lnTo>
                  <a:lnTo>
                    <a:pt x="0" y="2"/>
                  </a:lnTo>
                  <a:lnTo>
                    <a:pt x="0" y="2"/>
                  </a:lnTo>
                  <a:lnTo>
                    <a:pt x="0" y="6"/>
                  </a:lnTo>
                  <a:lnTo>
                    <a:pt x="0" y="8"/>
                  </a:lnTo>
                  <a:lnTo>
                    <a:pt x="2" y="8"/>
                  </a:lnTo>
                  <a:lnTo>
                    <a:pt x="2" y="8"/>
                  </a:lnTo>
                  <a:lnTo>
                    <a:pt x="10" y="8"/>
                  </a:lnTo>
                  <a:lnTo>
                    <a:pt x="10" y="8"/>
                  </a:lnTo>
                  <a:lnTo>
                    <a:pt x="12" y="12"/>
                  </a:lnTo>
                  <a:lnTo>
                    <a:pt x="14" y="12"/>
                  </a:lnTo>
                  <a:lnTo>
                    <a:pt x="20" y="10"/>
                  </a:lnTo>
                  <a:lnTo>
                    <a:pt x="20" y="10"/>
                  </a:lnTo>
                  <a:lnTo>
                    <a:pt x="20" y="10"/>
                  </a:lnTo>
                  <a:lnTo>
                    <a:pt x="20" y="10"/>
                  </a:lnTo>
                  <a:lnTo>
                    <a:pt x="22" y="12"/>
                  </a:lnTo>
                  <a:lnTo>
                    <a:pt x="26" y="14"/>
                  </a:lnTo>
                  <a:lnTo>
                    <a:pt x="30" y="14"/>
                  </a:lnTo>
                  <a:lnTo>
                    <a:pt x="32" y="16"/>
                  </a:lnTo>
                  <a:lnTo>
                    <a:pt x="32" y="16"/>
                  </a:lnTo>
                  <a:lnTo>
                    <a:pt x="36" y="18"/>
                  </a:lnTo>
                  <a:lnTo>
                    <a:pt x="40" y="20"/>
                  </a:lnTo>
                  <a:lnTo>
                    <a:pt x="46" y="18"/>
                  </a:lnTo>
                  <a:lnTo>
                    <a:pt x="50" y="16"/>
                  </a:lnTo>
                  <a:lnTo>
                    <a:pt x="50" y="16"/>
                  </a:lnTo>
                  <a:lnTo>
                    <a:pt x="52" y="12"/>
                  </a:lnTo>
                  <a:lnTo>
                    <a:pt x="52" y="6"/>
                  </a:lnTo>
                  <a:lnTo>
                    <a:pt x="52" y="6"/>
                  </a:lnTo>
                  <a:lnTo>
                    <a:pt x="48" y="4"/>
                  </a:lnTo>
                  <a:lnTo>
                    <a:pt x="44" y="2"/>
                  </a:lnTo>
                  <a:lnTo>
                    <a:pt x="42" y="4"/>
                  </a:lnTo>
                  <a:lnTo>
                    <a:pt x="38" y="4"/>
                  </a:lnTo>
                  <a:lnTo>
                    <a:pt x="38"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40" name="Freeform 107"/>
            <p:cNvSpPr>
              <a:spLocks/>
            </p:cNvSpPr>
            <p:nvPr/>
          </p:nvSpPr>
          <p:spPr bwMode="auto">
            <a:xfrm>
              <a:off x="7956550" y="1143000"/>
              <a:ext cx="19050" cy="47625"/>
            </a:xfrm>
            <a:custGeom>
              <a:avLst/>
              <a:gdLst/>
              <a:ahLst/>
              <a:cxnLst>
                <a:cxn ang="0">
                  <a:pos x="12" y="0"/>
                </a:cxn>
                <a:cxn ang="0">
                  <a:pos x="12" y="0"/>
                </a:cxn>
                <a:cxn ang="0">
                  <a:pos x="4" y="8"/>
                </a:cxn>
                <a:cxn ang="0">
                  <a:pos x="0" y="16"/>
                </a:cxn>
                <a:cxn ang="0">
                  <a:pos x="0" y="22"/>
                </a:cxn>
                <a:cxn ang="0">
                  <a:pos x="4" y="30"/>
                </a:cxn>
                <a:cxn ang="0">
                  <a:pos x="4" y="30"/>
                </a:cxn>
                <a:cxn ang="0">
                  <a:pos x="8" y="24"/>
                </a:cxn>
                <a:cxn ang="0">
                  <a:pos x="10" y="16"/>
                </a:cxn>
                <a:cxn ang="0">
                  <a:pos x="12" y="0"/>
                </a:cxn>
                <a:cxn ang="0">
                  <a:pos x="12" y="0"/>
                </a:cxn>
              </a:cxnLst>
              <a:rect l="0" t="0" r="r" b="b"/>
              <a:pathLst>
                <a:path w="12" h="30">
                  <a:moveTo>
                    <a:pt x="12" y="0"/>
                  </a:moveTo>
                  <a:lnTo>
                    <a:pt x="12" y="0"/>
                  </a:lnTo>
                  <a:lnTo>
                    <a:pt x="4" y="8"/>
                  </a:lnTo>
                  <a:lnTo>
                    <a:pt x="0" y="16"/>
                  </a:lnTo>
                  <a:lnTo>
                    <a:pt x="0" y="22"/>
                  </a:lnTo>
                  <a:lnTo>
                    <a:pt x="4" y="30"/>
                  </a:lnTo>
                  <a:lnTo>
                    <a:pt x="4" y="30"/>
                  </a:lnTo>
                  <a:lnTo>
                    <a:pt x="8" y="24"/>
                  </a:lnTo>
                  <a:lnTo>
                    <a:pt x="10" y="16"/>
                  </a:lnTo>
                  <a:lnTo>
                    <a:pt x="12" y="0"/>
                  </a:lnTo>
                  <a:lnTo>
                    <a:pt x="1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41" name="Freeform 108"/>
            <p:cNvSpPr>
              <a:spLocks/>
            </p:cNvSpPr>
            <p:nvPr/>
          </p:nvSpPr>
          <p:spPr bwMode="auto">
            <a:xfrm>
              <a:off x="7813675" y="1231900"/>
              <a:ext cx="28575" cy="25400"/>
            </a:xfrm>
            <a:custGeom>
              <a:avLst/>
              <a:gdLst/>
              <a:ahLst/>
              <a:cxnLst>
                <a:cxn ang="0">
                  <a:pos x="18" y="0"/>
                </a:cxn>
                <a:cxn ang="0">
                  <a:pos x="18" y="0"/>
                </a:cxn>
                <a:cxn ang="0">
                  <a:pos x="12" y="0"/>
                </a:cxn>
                <a:cxn ang="0">
                  <a:pos x="6" y="0"/>
                </a:cxn>
                <a:cxn ang="0">
                  <a:pos x="2" y="4"/>
                </a:cxn>
                <a:cxn ang="0">
                  <a:pos x="0" y="8"/>
                </a:cxn>
                <a:cxn ang="0">
                  <a:pos x="0" y="8"/>
                </a:cxn>
                <a:cxn ang="0">
                  <a:pos x="0" y="14"/>
                </a:cxn>
                <a:cxn ang="0">
                  <a:pos x="2" y="16"/>
                </a:cxn>
                <a:cxn ang="0">
                  <a:pos x="4" y="16"/>
                </a:cxn>
                <a:cxn ang="0">
                  <a:pos x="4" y="16"/>
                </a:cxn>
                <a:cxn ang="0">
                  <a:pos x="10" y="14"/>
                </a:cxn>
                <a:cxn ang="0">
                  <a:pos x="14" y="10"/>
                </a:cxn>
                <a:cxn ang="0">
                  <a:pos x="18" y="0"/>
                </a:cxn>
                <a:cxn ang="0">
                  <a:pos x="18" y="0"/>
                </a:cxn>
              </a:cxnLst>
              <a:rect l="0" t="0" r="r" b="b"/>
              <a:pathLst>
                <a:path w="18" h="16">
                  <a:moveTo>
                    <a:pt x="18" y="0"/>
                  </a:moveTo>
                  <a:lnTo>
                    <a:pt x="18" y="0"/>
                  </a:lnTo>
                  <a:lnTo>
                    <a:pt x="12" y="0"/>
                  </a:lnTo>
                  <a:lnTo>
                    <a:pt x="6" y="0"/>
                  </a:lnTo>
                  <a:lnTo>
                    <a:pt x="2" y="4"/>
                  </a:lnTo>
                  <a:lnTo>
                    <a:pt x="0" y="8"/>
                  </a:lnTo>
                  <a:lnTo>
                    <a:pt x="0" y="8"/>
                  </a:lnTo>
                  <a:lnTo>
                    <a:pt x="0" y="14"/>
                  </a:lnTo>
                  <a:lnTo>
                    <a:pt x="2" y="16"/>
                  </a:lnTo>
                  <a:lnTo>
                    <a:pt x="4" y="16"/>
                  </a:lnTo>
                  <a:lnTo>
                    <a:pt x="4" y="16"/>
                  </a:lnTo>
                  <a:lnTo>
                    <a:pt x="10" y="14"/>
                  </a:lnTo>
                  <a:lnTo>
                    <a:pt x="14" y="10"/>
                  </a:lnTo>
                  <a:lnTo>
                    <a:pt x="18" y="0"/>
                  </a:lnTo>
                  <a:lnTo>
                    <a:pt x="1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42" name="Freeform 109"/>
            <p:cNvSpPr>
              <a:spLocks/>
            </p:cNvSpPr>
            <p:nvPr/>
          </p:nvSpPr>
          <p:spPr bwMode="auto">
            <a:xfrm>
              <a:off x="6572250" y="882650"/>
              <a:ext cx="15875" cy="34925"/>
            </a:xfrm>
            <a:custGeom>
              <a:avLst/>
              <a:gdLst/>
              <a:ahLst/>
              <a:cxnLst>
                <a:cxn ang="0">
                  <a:pos x="0" y="6"/>
                </a:cxn>
                <a:cxn ang="0">
                  <a:pos x="0" y="6"/>
                </a:cxn>
                <a:cxn ang="0">
                  <a:pos x="0" y="22"/>
                </a:cxn>
                <a:cxn ang="0">
                  <a:pos x="0" y="22"/>
                </a:cxn>
                <a:cxn ang="0">
                  <a:pos x="6" y="20"/>
                </a:cxn>
                <a:cxn ang="0">
                  <a:pos x="10" y="14"/>
                </a:cxn>
                <a:cxn ang="0">
                  <a:pos x="10" y="4"/>
                </a:cxn>
                <a:cxn ang="0">
                  <a:pos x="10" y="4"/>
                </a:cxn>
                <a:cxn ang="0">
                  <a:pos x="8" y="2"/>
                </a:cxn>
                <a:cxn ang="0">
                  <a:pos x="6" y="0"/>
                </a:cxn>
                <a:cxn ang="0">
                  <a:pos x="6" y="0"/>
                </a:cxn>
                <a:cxn ang="0">
                  <a:pos x="2" y="2"/>
                </a:cxn>
                <a:cxn ang="0">
                  <a:pos x="0" y="2"/>
                </a:cxn>
                <a:cxn ang="0">
                  <a:pos x="0" y="6"/>
                </a:cxn>
                <a:cxn ang="0">
                  <a:pos x="0" y="6"/>
                </a:cxn>
              </a:cxnLst>
              <a:rect l="0" t="0" r="r" b="b"/>
              <a:pathLst>
                <a:path w="10" h="22">
                  <a:moveTo>
                    <a:pt x="0" y="6"/>
                  </a:moveTo>
                  <a:lnTo>
                    <a:pt x="0" y="6"/>
                  </a:lnTo>
                  <a:lnTo>
                    <a:pt x="0" y="22"/>
                  </a:lnTo>
                  <a:lnTo>
                    <a:pt x="0" y="22"/>
                  </a:lnTo>
                  <a:lnTo>
                    <a:pt x="6" y="20"/>
                  </a:lnTo>
                  <a:lnTo>
                    <a:pt x="10" y="14"/>
                  </a:lnTo>
                  <a:lnTo>
                    <a:pt x="10" y="4"/>
                  </a:lnTo>
                  <a:lnTo>
                    <a:pt x="10" y="4"/>
                  </a:lnTo>
                  <a:lnTo>
                    <a:pt x="8" y="2"/>
                  </a:lnTo>
                  <a:lnTo>
                    <a:pt x="6" y="0"/>
                  </a:lnTo>
                  <a:lnTo>
                    <a:pt x="6" y="0"/>
                  </a:lnTo>
                  <a:lnTo>
                    <a:pt x="2" y="2"/>
                  </a:lnTo>
                  <a:lnTo>
                    <a:pt x="0" y="2"/>
                  </a:lnTo>
                  <a:lnTo>
                    <a:pt x="0" y="6"/>
                  </a:lnTo>
                  <a:lnTo>
                    <a:pt x="0"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43" name="Freeform 110"/>
            <p:cNvSpPr>
              <a:spLocks/>
            </p:cNvSpPr>
            <p:nvPr/>
          </p:nvSpPr>
          <p:spPr bwMode="auto">
            <a:xfrm>
              <a:off x="7953375" y="1543050"/>
              <a:ext cx="57150" cy="9525"/>
            </a:xfrm>
            <a:custGeom>
              <a:avLst/>
              <a:gdLst/>
              <a:ahLst/>
              <a:cxnLst>
                <a:cxn ang="0">
                  <a:pos x="0" y="6"/>
                </a:cxn>
                <a:cxn ang="0">
                  <a:pos x="0" y="6"/>
                </a:cxn>
                <a:cxn ang="0">
                  <a:pos x="28" y="6"/>
                </a:cxn>
                <a:cxn ang="0">
                  <a:pos x="32" y="6"/>
                </a:cxn>
                <a:cxn ang="0">
                  <a:pos x="36" y="2"/>
                </a:cxn>
                <a:cxn ang="0">
                  <a:pos x="36" y="2"/>
                </a:cxn>
                <a:cxn ang="0">
                  <a:pos x="32" y="2"/>
                </a:cxn>
                <a:cxn ang="0">
                  <a:pos x="28" y="2"/>
                </a:cxn>
                <a:cxn ang="0">
                  <a:pos x="18" y="0"/>
                </a:cxn>
                <a:cxn ang="0">
                  <a:pos x="10" y="0"/>
                </a:cxn>
                <a:cxn ang="0">
                  <a:pos x="6" y="2"/>
                </a:cxn>
                <a:cxn ang="0">
                  <a:pos x="0" y="6"/>
                </a:cxn>
                <a:cxn ang="0">
                  <a:pos x="0" y="6"/>
                </a:cxn>
              </a:cxnLst>
              <a:rect l="0" t="0" r="r" b="b"/>
              <a:pathLst>
                <a:path w="36" h="6">
                  <a:moveTo>
                    <a:pt x="0" y="6"/>
                  </a:moveTo>
                  <a:lnTo>
                    <a:pt x="0" y="6"/>
                  </a:lnTo>
                  <a:lnTo>
                    <a:pt x="28" y="6"/>
                  </a:lnTo>
                  <a:lnTo>
                    <a:pt x="32" y="6"/>
                  </a:lnTo>
                  <a:lnTo>
                    <a:pt x="36" y="2"/>
                  </a:lnTo>
                  <a:lnTo>
                    <a:pt x="36" y="2"/>
                  </a:lnTo>
                  <a:lnTo>
                    <a:pt x="32" y="2"/>
                  </a:lnTo>
                  <a:lnTo>
                    <a:pt x="28" y="2"/>
                  </a:lnTo>
                  <a:lnTo>
                    <a:pt x="18" y="0"/>
                  </a:lnTo>
                  <a:lnTo>
                    <a:pt x="10" y="0"/>
                  </a:lnTo>
                  <a:lnTo>
                    <a:pt x="6" y="2"/>
                  </a:lnTo>
                  <a:lnTo>
                    <a:pt x="0" y="6"/>
                  </a:lnTo>
                  <a:lnTo>
                    <a:pt x="0"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44" name="Freeform 111"/>
            <p:cNvSpPr>
              <a:spLocks/>
            </p:cNvSpPr>
            <p:nvPr/>
          </p:nvSpPr>
          <p:spPr bwMode="auto">
            <a:xfrm>
              <a:off x="6619875" y="930275"/>
              <a:ext cx="38100" cy="25400"/>
            </a:xfrm>
            <a:custGeom>
              <a:avLst/>
              <a:gdLst/>
              <a:ahLst/>
              <a:cxnLst>
                <a:cxn ang="0">
                  <a:pos x="24" y="0"/>
                </a:cxn>
                <a:cxn ang="0">
                  <a:pos x="24" y="0"/>
                </a:cxn>
                <a:cxn ang="0">
                  <a:pos x="18" y="2"/>
                </a:cxn>
                <a:cxn ang="0">
                  <a:pos x="12" y="2"/>
                </a:cxn>
                <a:cxn ang="0">
                  <a:pos x="6" y="2"/>
                </a:cxn>
                <a:cxn ang="0">
                  <a:pos x="0" y="4"/>
                </a:cxn>
                <a:cxn ang="0">
                  <a:pos x="0" y="4"/>
                </a:cxn>
                <a:cxn ang="0">
                  <a:pos x="20" y="16"/>
                </a:cxn>
                <a:cxn ang="0">
                  <a:pos x="20" y="16"/>
                </a:cxn>
                <a:cxn ang="0">
                  <a:pos x="24" y="0"/>
                </a:cxn>
                <a:cxn ang="0">
                  <a:pos x="24" y="0"/>
                </a:cxn>
              </a:cxnLst>
              <a:rect l="0" t="0" r="r" b="b"/>
              <a:pathLst>
                <a:path w="24" h="16">
                  <a:moveTo>
                    <a:pt x="24" y="0"/>
                  </a:moveTo>
                  <a:lnTo>
                    <a:pt x="24" y="0"/>
                  </a:lnTo>
                  <a:lnTo>
                    <a:pt x="18" y="2"/>
                  </a:lnTo>
                  <a:lnTo>
                    <a:pt x="12" y="2"/>
                  </a:lnTo>
                  <a:lnTo>
                    <a:pt x="6" y="2"/>
                  </a:lnTo>
                  <a:lnTo>
                    <a:pt x="0" y="4"/>
                  </a:lnTo>
                  <a:lnTo>
                    <a:pt x="0" y="4"/>
                  </a:lnTo>
                  <a:lnTo>
                    <a:pt x="20" y="16"/>
                  </a:lnTo>
                  <a:lnTo>
                    <a:pt x="20" y="16"/>
                  </a:lnTo>
                  <a:lnTo>
                    <a:pt x="24" y="0"/>
                  </a:lnTo>
                  <a:lnTo>
                    <a:pt x="2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45" name="Freeform 112"/>
            <p:cNvSpPr>
              <a:spLocks/>
            </p:cNvSpPr>
            <p:nvPr/>
          </p:nvSpPr>
          <p:spPr bwMode="auto">
            <a:xfrm>
              <a:off x="7997825" y="1701800"/>
              <a:ext cx="41275" cy="28575"/>
            </a:xfrm>
            <a:custGeom>
              <a:avLst/>
              <a:gdLst/>
              <a:ahLst/>
              <a:cxnLst>
                <a:cxn ang="0">
                  <a:pos x="6" y="16"/>
                </a:cxn>
                <a:cxn ang="0">
                  <a:pos x="6" y="16"/>
                </a:cxn>
                <a:cxn ang="0">
                  <a:pos x="10" y="12"/>
                </a:cxn>
                <a:cxn ang="0">
                  <a:pos x="14" y="8"/>
                </a:cxn>
                <a:cxn ang="0">
                  <a:pos x="26" y="0"/>
                </a:cxn>
                <a:cxn ang="0">
                  <a:pos x="26" y="0"/>
                </a:cxn>
                <a:cxn ang="0">
                  <a:pos x="18" y="0"/>
                </a:cxn>
                <a:cxn ang="0">
                  <a:pos x="12" y="2"/>
                </a:cxn>
                <a:cxn ang="0">
                  <a:pos x="2" y="10"/>
                </a:cxn>
                <a:cxn ang="0">
                  <a:pos x="2" y="10"/>
                </a:cxn>
                <a:cxn ang="0">
                  <a:pos x="0" y="12"/>
                </a:cxn>
                <a:cxn ang="0">
                  <a:pos x="2" y="16"/>
                </a:cxn>
                <a:cxn ang="0">
                  <a:pos x="2" y="16"/>
                </a:cxn>
                <a:cxn ang="0">
                  <a:pos x="4" y="18"/>
                </a:cxn>
                <a:cxn ang="0">
                  <a:pos x="6" y="16"/>
                </a:cxn>
                <a:cxn ang="0">
                  <a:pos x="6" y="16"/>
                </a:cxn>
              </a:cxnLst>
              <a:rect l="0" t="0" r="r" b="b"/>
              <a:pathLst>
                <a:path w="26" h="18">
                  <a:moveTo>
                    <a:pt x="6" y="16"/>
                  </a:moveTo>
                  <a:lnTo>
                    <a:pt x="6" y="16"/>
                  </a:lnTo>
                  <a:lnTo>
                    <a:pt x="10" y="12"/>
                  </a:lnTo>
                  <a:lnTo>
                    <a:pt x="14" y="8"/>
                  </a:lnTo>
                  <a:lnTo>
                    <a:pt x="26" y="0"/>
                  </a:lnTo>
                  <a:lnTo>
                    <a:pt x="26" y="0"/>
                  </a:lnTo>
                  <a:lnTo>
                    <a:pt x="18" y="0"/>
                  </a:lnTo>
                  <a:lnTo>
                    <a:pt x="12" y="2"/>
                  </a:lnTo>
                  <a:lnTo>
                    <a:pt x="2" y="10"/>
                  </a:lnTo>
                  <a:lnTo>
                    <a:pt x="2" y="10"/>
                  </a:lnTo>
                  <a:lnTo>
                    <a:pt x="0" y="12"/>
                  </a:lnTo>
                  <a:lnTo>
                    <a:pt x="2" y="16"/>
                  </a:lnTo>
                  <a:lnTo>
                    <a:pt x="2" y="16"/>
                  </a:lnTo>
                  <a:lnTo>
                    <a:pt x="4" y="18"/>
                  </a:lnTo>
                  <a:lnTo>
                    <a:pt x="6" y="16"/>
                  </a:lnTo>
                  <a:lnTo>
                    <a:pt x="6" y="1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46" name="Freeform 113"/>
            <p:cNvSpPr>
              <a:spLocks/>
            </p:cNvSpPr>
            <p:nvPr/>
          </p:nvSpPr>
          <p:spPr bwMode="auto">
            <a:xfrm>
              <a:off x="5276850" y="311150"/>
              <a:ext cx="31750" cy="19050"/>
            </a:xfrm>
            <a:custGeom>
              <a:avLst/>
              <a:gdLst/>
              <a:ahLst/>
              <a:cxnLst>
                <a:cxn ang="0">
                  <a:pos x="6" y="2"/>
                </a:cxn>
                <a:cxn ang="0">
                  <a:pos x="6" y="2"/>
                </a:cxn>
                <a:cxn ang="0">
                  <a:pos x="2" y="4"/>
                </a:cxn>
                <a:cxn ang="0">
                  <a:pos x="0" y="8"/>
                </a:cxn>
                <a:cxn ang="0">
                  <a:pos x="0" y="8"/>
                </a:cxn>
                <a:cxn ang="0">
                  <a:pos x="4" y="8"/>
                </a:cxn>
                <a:cxn ang="0">
                  <a:pos x="8" y="10"/>
                </a:cxn>
                <a:cxn ang="0">
                  <a:pos x="8" y="10"/>
                </a:cxn>
                <a:cxn ang="0">
                  <a:pos x="14" y="12"/>
                </a:cxn>
                <a:cxn ang="0">
                  <a:pos x="16" y="10"/>
                </a:cxn>
                <a:cxn ang="0">
                  <a:pos x="20" y="8"/>
                </a:cxn>
                <a:cxn ang="0">
                  <a:pos x="20" y="8"/>
                </a:cxn>
                <a:cxn ang="0">
                  <a:pos x="18" y="4"/>
                </a:cxn>
                <a:cxn ang="0">
                  <a:pos x="18" y="4"/>
                </a:cxn>
                <a:cxn ang="0">
                  <a:pos x="16" y="2"/>
                </a:cxn>
                <a:cxn ang="0">
                  <a:pos x="12" y="0"/>
                </a:cxn>
                <a:cxn ang="0">
                  <a:pos x="6" y="2"/>
                </a:cxn>
                <a:cxn ang="0">
                  <a:pos x="6" y="2"/>
                </a:cxn>
              </a:cxnLst>
              <a:rect l="0" t="0" r="r" b="b"/>
              <a:pathLst>
                <a:path w="20" h="12">
                  <a:moveTo>
                    <a:pt x="6" y="2"/>
                  </a:moveTo>
                  <a:lnTo>
                    <a:pt x="6" y="2"/>
                  </a:lnTo>
                  <a:lnTo>
                    <a:pt x="2" y="4"/>
                  </a:lnTo>
                  <a:lnTo>
                    <a:pt x="0" y="8"/>
                  </a:lnTo>
                  <a:lnTo>
                    <a:pt x="0" y="8"/>
                  </a:lnTo>
                  <a:lnTo>
                    <a:pt x="4" y="8"/>
                  </a:lnTo>
                  <a:lnTo>
                    <a:pt x="8" y="10"/>
                  </a:lnTo>
                  <a:lnTo>
                    <a:pt x="8" y="10"/>
                  </a:lnTo>
                  <a:lnTo>
                    <a:pt x="14" y="12"/>
                  </a:lnTo>
                  <a:lnTo>
                    <a:pt x="16" y="10"/>
                  </a:lnTo>
                  <a:lnTo>
                    <a:pt x="20" y="8"/>
                  </a:lnTo>
                  <a:lnTo>
                    <a:pt x="20" y="8"/>
                  </a:lnTo>
                  <a:lnTo>
                    <a:pt x="18" y="4"/>
                  </a:lnTo>
                  <a:lnTo>
                    <a:pt x="18" y="4"/>
                  </a:lnTo>
                  <a:lnTo>
                    <a:pt x="16" y="2"/>
                  </a:lnTo>
                  <a:lnTo>
                    <a:pt x="12" y="0"/>
                  </a:lnTo>
                  <a:lnTo>
                    <a:pt x="6" y="2"/>
                  </a:lnTo>
                  <a:lnTo>
                    <a:pt x="6"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47" name="Freeform 114"/>
            <p:cNvSpPr>
              <a:spLocks/>
            </p:cNvSpPr>
            <p:nvPr/>
          </p:nvSpPr>
          <p:spPr bwMode="auto">
            <a:xfrm>
              <a:off x="5248275" y="260350"/>
              <a:ext cx="41275" cy="15875"/>
            </a:xfrm>
            <a:custGeom>
              <a:avLst/>
              <a:gdLst/>
              <a:ahLst/>
              <a:cxnLst>
                <a:cxn ang="0">
                  <a:pos x="22" y="10"/>
                </a:cxn>
                <a:cxn ang="0">
                  <a:pos x="22" y="10"/>
                </a:cxn>
                <a:cxn ang="0">
                  <a:pos x="26" y="6"/>
                </a:cxn>
                <a:cxn ang="0">
                  <a:pos x="26" y="6"/>
                </a:cxn>
                <a:cxn ang="0">
                  <a:pos x="26" y="4"/>
                </a:cxn>
                <a:cxn ang="0">
                  <a:pos x="24" y="4"/>
                </a:cxn>
                <a:cxn ang="0">
                  <a:pos x="24" y="4"/>
                </a:cxn>
                <a:cxn ang="0">
                  <a:pos x="12" y="0"/>
                </a:cxn>
                <a:cxn ang="0">
                  <a:pos x="6" y="0"/>
                </a:cxn>
                <a:cxn ang="0">
                  <a:pos x="0" y="0"/>
                </a:cxn>
                <a:cxn ang="0">
                  <a:pos x="0" y="0"/>
                </a:cxn>
                <a:cxn ang="0">
                  <a:pos x="6" y="6"/>
                </a:cxn>
                <a:cxn ang="0">
                  <a:pos x="10" y="8"/>
                </a:cxn>
                <a:cxn ang="0">
                  <a:pos x="16" y="10"/>
                </a:cxn>
                <a:cxn ang="0">
                  <a:pos x="22" y="10"/>
                </a:cxn>
                <a:cxn ang="0">
                  <a:pos x="22" y="10"/>
                </a:cxn>
              </a:cxnLst>
              <a:rect l="0" t="0" r="r" b="b"/>
              <a:pathLst>
                <a:path w="26" h="10">
                  <a:moveTo>
                    <a:pt x="22" y="10"/>
                  </a:moveTo>
                  <a:lnTo>
                    <a:pt x="22" y="10"/>
                  </a:lnTo>
                  <a:lnTo>
                    <a:pt x="26" y="6"/>
                  </a:lnTo>
                  <a:lnTo>
                    <a:pt x="26" y="6"/>
                  </a:lnTo>
                  <a:lnTo>
                    <a:pt x="26" y="4"/>
                  </a:lnTo>
                  <a:lnTo>
                    <a:pt x="24" y="4"/>
                  </a:lnTo>
                  <a:lnTo>
                    <a:pt x="24" y="4"/>
                  </a:lnTo>
                  <a:lnTo>
                    <a:pt x="12" y="0"/>
                  </a:lnTo>
                  <a:lnTo>
                    <a:pt x="6" y="0"/>
                  </a:lnTo>
                  <a:lnTo>
                    <a:pt x="0" y="0"/>
                  </a:lnTo>
                  <a:lnTo>
                    <a:pt x="0" y="0"/>
                  </a:lnTo>
                  <a:lnTo>
                    <a:pt x="6" y="6"/>
                  </a:lnTo>
                  <a:lnTo>
                    <a:pt x="10" y="8"/>
                  </a:lnTo>
                  <a:lnTo>
                    <a:pt x="16" y="10"/>
                  </a:lnTo>
                  <a:lnTo>
                    <a:pt x="22" y="10"/>
                  </a:lnTo>
                  <a:lnTo>
                    <a:pt x="22" y="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48" name="Freeform 115"/>
            <p:cNvSpPr>
              <a:spLocks/>
            </p:cNvSpPr>
            <p:nvPr/>
          </p:nvSpPr>
          <p:spPr bwMode="auto">
            <a:xfrm>
              <a:off x="8277225" y="317500"/>
              <a:ext cx="53975" cy="6350"/>
            </a:xfrm>
            <a:custGeom>
              <a:avLst/>
              <a:gdLst/>
              <a:ahLst/>
              <a:cxnLst>
                <a:cxn ang="0">
                  <a:pos x="34" y="4"/>
                </a:cxn>
                <a:cxn ang="0">
                  <a:pos x="34" y="4"/>
                </a:cxn>
                <a:cxn ang="0">
                  <a:pos x="18" y="0"/>
                </a:cxn>
                <a:cxn ang="0">
                  <a:pos x="0" y="0"/>
                </a:cxn>
                <a:cxn ang="0">
                  <a:pos x="0" y="0"/>
                </a:cxn>
                <a:cxn ang="0">
                  <a:pos x="18" y="4"/>
                </a:cxn>
                <a:cxn ang="0">
                  <a:pos x="26" y="4"/>
                </a:cxn>
                <a:cxn ang="0">
                  <a:pos x="34" y="4"/>
                </a:cxn>
                <a:cxn ang="0">
                  <a:pos x="34" y="4"/>
                </a:cxn>
              </a:cxnLst>
              <a:rect l="0" t="0" r="r" b="b"/>
              <a:pathLst>
                <a:path w="34" h="4">
                  <a:moveTo>
                    <a:pt x="34" y="4"/>
                  </a:moveTo>
                  <a:lnTo>
                    <a:pt x="34" y="4"/>
                  </a:lnTo>
                  <a:lnTo>
                    <a:pt x="18" y="0"/>
                  </a:lnTo>
                  <a:lnTo>
                    <a:pt x="0" y="0"/>
                  </a:lnTo>
                  <a:lnTo>
                    <a:pt x="0" y="0"/>
                  </a:lnTo>
                  <a:lnTo>
                    <a:pt x="18" y="4"/>
                  </a:lnTo>
                  <a:lnTo>
                    <a:pt x="26" y="4"/>
                  </a:lnTo>
                  <a:lnTo>
                    <a:pt x="34" y="4"/>
                  </a:lnTo>
                  <a:lnTo>
                    <a:pt x="34"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49" name="Freeform 116"/>
            <p:cNvSpPr>
              <a:spLocks/>
            </p:cNvSpPr>
            <p:nvPr/>
          </p:nvSpPr>
          <p:spPr bwMode="auto">
            <a:xfrm>
              <a:off x="5511800" y="434975"/>
              <a:ext cx="25400" cy="15875"/>
            </a:xfrm>
            <a:custGeom>
              <a:avLst/>
              <a:gdLst/>
              <a:ahLst/>
              <a:cxnLst>
                <a:cxn ang="0">
                  <a:pos x="8" y="10"/>
                </a:cxn>
                <a:cxn ang="0">
                  <a:pos x="8" y="10"/>
                </a:cxn>
                <a:cxn ang="0">
                  <a:pos x="12" y="8"/>
                </a:cxn>
                <a:cxn ang="0">
                  <a:pos x="14" y="8"/>
                </a:cxn>
                <a:cxn ang="0">
                  <a:pos x="16" y="4"/>
                </a:cxn>
                <a:cxn ang="0">
                  <a:pos x="16" y="4"/>
                </a:cxn>
                <a:cxn ang="0">
                  <a:pos x="16" y="2"/>
                </a:cxn>
                <a:cxn ang="0">
                  <a:pos x="14" y="0"/>
                </a:cxn>
                <a:cxn ang="0">
                  <a:pos x="8" y="0"/>
                </a:cxn>
                <a:cxn ang="0">
                  <a:pos x="8" y="0"/>
                </a:cxn>
                <a:cxn ang="0">
                  <a:pos x="2" y="0"/>
                </a:cxn>
                <a:cxn ang="0">
                  <a:pos x="0" y="2"/>
                </a:cxn>
                <a:cxn ang="0">
                  <a:pos x="0" y="6"/>
                </a:cxn>
                <a:cxn ang="0">
                  <a:pos x="0" y="6"/>
                </a:cxn>
                <a:cxn ang="0">
                  <a:pos x="0" y="8"/>
                </a:cxn>
                <a:cxn ang="0">
                  <a:pos x="2" y="10"/>
                </a:cxn>
                <a:cxn ang="0">
                  <a:pos x="8" y="10"/>
                </a:cxn>
                <a:cxn ang="0">
                  <a:pos x="8" y="10"/>
                </a:cxn>
              </a:cxnLst>
              <a:rect l="0" t="0" r="r" b="b"/>
              <a:pathLst>
                <a:path w="16" h="10">
                  <a:moveTo>
                    <a:pt x="8" y="10"/>
                  </a:moveTo>
                  <a:lnTo>
                    <a:pt x="8" y="10"/>
                  </a:lnTo>
                  <a:lnTo>
                    <a:pt x="12" y="8"/>
                  </a:lnTo>
                  <a:lnTo>
                    <a:pt x="14" y="8"/>
                  </a:lnTo>
                  <a:lnTo>
                    <a:pt x="16" y="4"/>
                  </a:lnTo>
                  <a:lnTo>
                    <a:pt x="16" y="4"/>
                  </a:lnTo>
                  <a:lnTo>
                    <a:pt x="16" y="2"/>
                  </a:lnTo>
                  <a:lnTo>
                    <a:pt x="14" y="0"/>
                  </a:lnTo>
                  <a:lnTo>
                    <a:pt x="8" y="0"/>
                  </a:lnTo>
                  <a:lnTo>
                    <a:pt x="8" y="0"/>
                  </a:lnTo>
                  <a:lnTo>
                    <a:pt x="2" y="0"/>
                  </a:lnTo>
                  <a:lnTo>
                    <a:pt x="0" y="2"/>
                  </a:lnTo>
                  <a:lnTo>
                    <a:pt x="0" y="6"/>
                  </a:lnTo>
                  <a:lnTo>
                    <a:pt x="0" y="6"/>
                  </a:lnTo>
                  <a:lnTo>
                    <a:pt x="0" y="8"/>
                  </a:lnTo>
                  <a:lnTo>
                    <a:pt x="2" y="10"/>
                  </a:lnTo>
                  <a:lnTo>
                    <a:pt x="8" y="10"/>
                  </a:lnTo>
                  <a:lnTo>
                    <a:pt x="8" y="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50" name="Freeform 117"/>
            <p:cNvSpPr>
              <a:spLocks/>
            </p:cNvSpPr>
            <p:nvPr/>
          </p:nvSpPr>
          <p:spPr bwMode="auto">
            <a:xfrm>
              <a:off x="8108950" y="996950"/>
              <a:ext cx="25400" cy="22225"/>
            </a:xfrm>
            <a:custGeom>
              <a:avLst/>
              <a:gdLst/>
              <a:ahLst/>
              <a:cxnLst>
                <a:cxn ang="0">
                  <a:pos x="14" y="6"/>
                </a:cxn>
                <a:cxn ang="0">
                  <a:pos x="14" y="6"/>
                </a:cxn>
                <a:cxn ang="0">
                  <a:pos x="16" y="4"/>
                </a:cxn>
                <a:cxn ang="0">
                  <a:pos x="16" y="2"/>
                </a:cxn>
                <a:cxn ang="0">
                  <a:pos x="16" y="2"/>
                </a:cxn>
                <a:cxn ang="0">
                  <a:pos x="14" y="0"/>
                </a:cxn>
                <a:cxn ang="0">
                  <a:pos x="14" y="0"/>
                </a:cxn>
                <a:cxn ang="0">
                  <a:pos x="8" y="0"/>
                </a:cxn>
                <a:cxn ang="0">
                  <a:pos x="2" y="2"/>
                </a:cxn>
                <a:cxn ang="0">
                  <a:pos x="2" y="2"/>
                </a:cxn>
                <a:cxn ang="0">
                  <a:pos x="0" y="4"/>
                </a:cxn>
                <a:cxn ang="0">
                  <a:pos x="0" y="8"/>
                </a:cxn>
                <a:cxn ang="0">
                  <a:pos x="0" y="10"/>
                </a:cxn>
                <a:cxn ang="0">
                  <a:pos x="2" y="14"/>
                </a:cxn>
                <a:cxn ang="0">
                  <a:pos x="2" y="14"/>
                </a:cxn>
                <a:cxn ang="0">
                  <a:pos x="6" y="8"/>
                </a:cxn>
                <a:cxn ang="0">
                  <a:pos x="10" y="6"/>
                </a:cxn>
                <a:cxn ang="0">
                  <a:pos x="14" y="6"/>
                </a:cxn>
                <a:cxn ang="0">
                  <a:pos x="14" y="6"/>
                </a:cxn>
              </a:cxnLst>
              <a:rect l="0" t="0" r="r" b="b"/>
              <a:pathLst>
                <a:path w="16" h="14">
                  <a:moveTo>
                    <a:pt x="14" y="6"/>
                  </a:moveTo>
                  <a:lnTo>
                    <a:pt x="14" y="6"/>
                  </a:lnTo>
                  <a:lnTo>
                    <a:pt x="16" y="4"/>
                  </a:lnTo>
                  <a:lnTo>
                    <a:pt x="16" y="2"/>
                  </a:lnTo>
                  <a:lnTo>
                    <a:pt x="16" y="2"/>
                  </a:lnTo>
                  <a:lnTo>
                    <a:pt x="14" y="0"/>
                  </a:lnTo>
                  <a:lnTo>
                    <a:pt x="14" y="0"/>
                  </a:lnTo>
                  <a:lnTo>
                    <a:pt x="8" y="0"/>
                  </a:lnTo>
                  <a:lnTo>
                    <a:pt x="2" y="2"/>
                  </a:lnTo>
                  <a:lnTo>
                    <a:pt x="2" y="2"/>
                  </a:lnTo>
                  <a:lnTo>
                    <a:pt x="0" y="4"/>
                  </a:lnTo>
                  <a:lnTo>
                    <a:pt x="0" y="8"/>
                  </a:lnTo>
                  <a:lnTo>
                    <a:pt x="0" y="10"/>
                  </a:lnTo>
                  <a:lnTo>
                    <a:pt x="2" y="14"/>
                  </a:lnTo>
                  <a:lnTo>
                    <a:pt x="2" y="14"/>
                  </a:lnTo>
                  <a:lnTo>
                    <a:pt x="6" y="8"/>
                  </a:lnTo>
                  <a:lnTo>
                    <a:pt x="10" y="6"/>
                  </a:lnTo>
                  <a:lnTo>
                    <a:pt x="14" y="6"/>
                  </a:lnTo>
                  <a:lnTo>
                    <a:pt x="14"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51" name="Freeform 118"/>
            <p:cNvSpPr>
              <a:spLocks/>
            </p:cNvSpPr>
            <p:nvPr/>
          </p:nvSpPr>
          <p:spPr bwMode="auto">
            <a:xfrm>
              <a:off x="8229600" y="32067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52" name="Freeform 119"/>
            <p:cNvSpPr>
              <a:spLocks/>
            </p:cNvSpPr>
            <p:nvPr/>
          </p:nvSpPr>
          <p:spPr bwMode="auto">
            <a:xfrm>
              <a:off x="8229600" y="307975"/>
              <a:ext cx="31750" cy="15875"/>
            </a:xfrm>
            <a:custGeom>
              <a:avLst/>
              <a:gdLst/>
              <a:ahLst/>
              <a:cxnLst>
                <a:cxn ang="0">
                  <a:pos x="18" y="8"/>
                </a:cxn>
                <a:cxn ang="0">
                  <a:pos x="18" y="8"/>
                </a:cxn>
                <a:cxn ang="0">
                  <a:pos x="20" y="4"/>
                </a:cxn>
                <a:cxn ang="0">
                  <a:pos x="20" y="4"/>
                </a:cxn>
                <a:cxn ang="0">
                  <a:pos x="18" y="2"/>
                </a:cxn>
                <a:cxn ang="0">
                  <a:pos x="16" y="2"/>
                </a:cxn>
                <a:cxn ang="0">
                  <a:pos x="16" y="2"/>
                </a:cxn>
                <a:cxn ang="0">
                  <a:pos x="12" y="0"/>
                </a:cxn>
                <a:cxn ang="0">
                  <a:pos x="8" y="2"/>
                </a:cxn>
                <a:cxn ang="0">
                  <a:pos x="0" y="8"/>
                </a:cxn>
                <a:cxn ang="0">
                  <a:pos x="0" y="8"/>
                </a:cxn>
                <a:cxn ang="0">
                  <a:pos x="4" y="10"/>
                </a:cxn>
                <a:cxn ang="0">
                  <a:pos x="8" y="10"/>
                </a:cxn>
                <a:cxn ang="0">
                  <a:pos x="14" y="8"/>
                </a:cxn>
                <a:cxn ang="0">
                  <a:pos x="18" y="8"/>
                </a:cxn>
                <a:cxn ang="0">
                  <a:pos x="18" y="8"/>
                </a:cxn>
              </a:cxnLst>
              <a:rect l="0" t="0" r="r" b="b"/>
              <a:pathLst>
                <a:path w="20" h="10">
                  <a:moveTo>
                    <a:pt x="18" y="8"/>
                  </a:moveTo>
                  <a:lnTo>
                    <a:pt x="18" y="8"/>
                  </a:lnTo>
                  <a:lnTo>
                    <a:pt x="20" y="4"/>
                  </a:lnTo>
                  <a:lnTo>
                    <a:pt x="20" y="4"/>
                  </a:lnTo>
                  <a:lnTo>
                    <a:pt x="18" y="2"/>
                  </a:lnTo>
                  <a:lnTo>
                    <a:pt x="16" y="2"/>
                  </a:lnTo>
                  <a:lnTo>
                    <a:pt x="16" y="2"/>
                  </a:lnTo>
                  <a:lnTo>
                    <a:pt x="12" y="0"/>
                  </a:lnTo>
                  <a:lnTo>
                    <a:pt x="8" y="2"/>
                  </a:lnTo>
                  <a:lnTo>
                    <a:pt x="0" y="8"/>
                  </a:lnTo>
                  <a:lnTo>
                    <a:pt x="0" y="8"/>
                  </a:lnTo>
                  <a:lnTo>
                    <a:pt x="4" y="10"/>
                  </a:lnTo>
                  <a:lnTo>
                    <a:pt x="8" y="10"/>
                  </a:lnTo>
                  <a:lnTo>
                    <a:pt x="14" y="8"/>
                  </a:lnTo>
                  <a:lnTo>
                    <a:pt x="18" y="8"/>
                  </a:lnTo>
                  <a:lnTo>
                    <a:pt x="18" y="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53" name="Freeform 120"/>
            <p:cNvSpPr>
              <a:spLocks/>
            </p:cNvSpPr>
            <p:nvPr/>
          </p:nvSpPr>
          <p:spPr bwMode="auto">
            <a:xfrm>
              <a:off x="4552950" y="600075"/>
              <a:ext cx="25400" cy="19050"/>
            </a:xfrm>
            <a:custGeom>
              <a:avLst/>
              <a:gdLst/>
              <a:ahLst/>
              <a:cxnLst>
                <a:cxn ang="0">
                  <a:pos x="0" y="12"/>
                </a:cxn>
                <a:cxn ang="0">
                  <a:pos x="0" y="12"/>
                </a:cxn>
                <a:cxn ang="0">
                  <a:pos x="6" y="12"/>
                </a:cxn>
                <a:cxn ang="0">
                  <a:pos x="10" y="12"/>
                </a:cxn>
                <a:cxn ang="0">
                  <a:pos x="16" y="6"/>
                </a:cxn>
                <a:cxn ang="0">
                  <a:pos x="16" y="6"/>
                </a:cxn>
                <a:cxn ang="0">
                  <a:pos x="14" y="0"/>
                </a:cxn>
                <a:cxn ang="0">
                  <a:pos x="14" y="0"/>
                </a:cxn>
                <a:cxn ang="0">
                  <a:pos x="10" y="4"/>
                </a:cxn>
                <a:cxn ang="0">
                  <a:pos x="6" y="4"/>
                </a:cxn>
                <a:cxn ang="0">
                  <a:pos x="2" y="8"/>
                </a:cxn>
                <a:cxn ang="0">
                  <a:pos x="0" y="12"/>
                </a:cxn>
                <a:cxn ang="0">
                  <a:pos x="0" y="12"/>
                </a:cxn>
              </a:cxnLst>
              <a:rect l="0" t="0" r="r" b="b"/>
              <a:pathLst>
                <a:path w="16" h="12">
                  <a:moveTo>
                    <a:pt x="0" y="12"/>
                  </a:moveTo>
                  <a:lnTo>
                    <a:pt x="0" y="12"/>
                  </a:lnTo>
                  <a:lnTo>
                    <a:pt x="6" y="12"/>
                  </a:lnTo>
                  <a:lnTo>
                    <a:pt x="10" y="12"/>
                  </a:lnTo>
                  <a:lnTo>
                    <a:pt x="16" y="6"/>
                  </a:lnTo>
                  <a:lnTo>
                    <a:pt x="16" y="6"/>
                  </a:lnTo>
                  <a:lnTo>
                    <a:pt x="14" y="0"/>
                  </a:lnTo>
                  <a:lnTo>
                    <a:pt x="14" y="0"/>
                  </a:lnTo>
                  <a:lnTo>
                    <a:pt x="10" y="4"/>
                  </a:lnTo>
                  <a:lnTo>
                    <a:pt x="6" y="4"/>
                  </a:lnTo>
                  <a:lnTo>
                    <a:pt x="2" y="8"/>
                  </a:lnTo>
                  <a:lnTo>
                    <a:pt x="0" y="12"/>
                  </a:lnTo>
                  <a:lnTo>
                    <a:pt x="0" y="1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54" name="Freeform 121"/>
            <p:cNvSpPr>
              <a:spLocks/>
            </p:cNvSpPr>
            <p:nvPr/>
          </p:nvSpPr>
          <p:spPr bwMode="auto">
            <a:xfrm>
              <a:off x="8054975" y="1606550"/>
              <a:ext cx="28575" cy="9525"/>
            </a:xfrm>
            <a:custGeom>
              <a:avLst/>
              <a:gdLst/>
              <a:ahLst/>
              <a:cxnLst>
                <a:cxn ang="0">
                  <a:pos x="0" y="6"/>
                </a:cxn>
                <a:cxn ang="0">
                  <a:pos x="0" y="6"/>
                </a:cxn>
                <a:cxn ang="0">
                  <a:pos x="10" y="6"/>
                </a:cxn>
                <a:cxn ang="0">
                  <a:pos x="18" y="6"/>
                </a:cxn>
                <a:cxn ang="0">
                  <a:pos x="18" y="6"/>
                </a:cxn>
                <a:cxn ang="0">
                  <a:pos x="12" y="2"/>
                </a:cxn>
                <a:cxn ang="0">
                  <a:pos x="8" y="0"/>
                </a:cxn>
                <a:cxn ang="0">
                  <a:pos x="4" y="2"/>
                </a:cxn>
                <a:cxn ang="0">
                  <a:pos x="0" y="6"/>
                </a:cxn>
                <a:cxn ang="0">
                  <a:pos x="0" y="6"/>
                </a:cxn>
              </a:cxnLst>
              <a:rect l="0" t="0" r="r" b="b"/>
              <a:pathLst>
                <a:path w="18" h="6">
                  <a:moveTo>
                    <a:pt x="0" y="6"/>
                  </a:moveTo>
                  <a:lnTo>
                    <a:pt x="0" y="6"/>
                  </a:lnTo>
                  <a:lnTo>
                    <a:pt x="10" y="6"/>
                  </a:lnTo>
                  <a:lnTo>
                    <a:pt x="18" y="6"/>
                  </a:lnTo>
                  <a:lnTo>
                    <a:pt x="18" y="6"/>
                  </a:lnTo>
                  <a:lnTo>
                    <a:pt x="12" y="2"/>
                  </a:lnTo>
                  <a:lnTo>
                    <a:pt x="8" y="0"/>
                  </a:lnTo>
                  <a:lnTo>
                    <a:pt x="4" y="2"/>
                  </a:lnTo>
                  <a:lnTo>
                    <a:pt x="0" y="6"/>
                  </a:lnTo>
                  <a:lnTo>
                    <a:pt x="0"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55" name="Freeform 122"/>
            <p:cNvSpPr>
              <a:spLocks/>
            </p:cNvSpPr>
            <p:nvPr/>
          </p:nvSpPr>
          <p:spPr bwMode="auto">
            <a:xfrm>
              <a:off x="8207375" y="339725"/>
              <a:ext cx="34925" cy="12700"/>
            </a:xfrm>
            <a:custGeom>
              <a:avLst/>
              <a:gdLst/>
              <a:ahLst/>
              <a:cxnLst>
                <a:cxn ang="0">
                  <a:pos x="0" y="6"/>
                </a:cxn>
                <a:cxn ang="0">
                  <a:pos x="0" y="6"/>
                </a:cxn>
                <a:cxn ang="0">
                  <a:pos x="22" y="8"/>
                </a:cxn>
                <a:cxn ang="0">
                  <a:pos x="22" y="8"/>
                </a:cxn>
                <a:cxn ang="0">
                  <a:pos x="18" y="4"/>
                </a:cxn>
                <a:cxn ang="0">
                  <a:pos x="12" y="0"/>
                </a:cxn>
                <a:cxn ang="0">
                  <a:pos x="6" y="2"/>
                </a:cxn>
                <a:cxn ang="0">
                  <a:pos x="0" y="6"/>
                </a:cxn>
                <a:cxn ang="0">
                  <a:pos x="0" y="6"/>
                </a:cxn>
              </a:cxnLst>
              <a:rect l="0" t="0" r="r" b="b"/>
              <a:pathLst>
                <a:path w="22" h="8">
                  <a:moveTo>
                    <a:pt x="0" y="6"/>
                  </a:moveTo>
                  <a:lnTo>
                    <a:pt x="0" y="6"/>
                  </a:lnTo>
                  <a:lnTo>
                    <a:pt x="22" y="8"/>
                  </a:lnTo>
                  <a:lnTo>
                    <a:pt x="22" y="8"/>
                  </a:lnTo>
                  <a:lnTo>
                    <a:pt x="18" y="4"/>
                  </a:lnTo>
                  <a:lnTo>
                    <a:pt x="12" y="0"/>
                  </a:lnTo>
                  <a:lnTo>
                    <a:pt x="6" y="2"/>
                  </a:lnTo>
                  <a:lnTo>
                    <a:pt x="0" y="6"/>
                  </a:lnTo>
                  <a:lnTo>
                    <a:pt x="0"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56" name="Freeform 123"/>
            <p:cNvSpPr>
              <a:spLocks/>
            </p:cNvSpPr>
            <p:nvPr/>
          </p:nvSpPr>
          <p:spPr bwMode="auto">
            <a:xfrm>
              <a:off x="5067300" y="260350"/>
              <a:ext cx="44450" cy="22225"/>
            </a:xfrm>
            <a:custGeom>
              <a:avLst/>
              <a:gdLst/>
              <a:ahLst/>
              <a:cxnLst>
                <a:cxn ang="0">
                  <a:pos x="20" y="10"/>
                </a:cxn>
                <a:cxn ang="0">
                  <a:pos x="20" y="10"/>
                </a:cxn>
                <a:cxn ang="0">
                  <a:pos x="22" y="8"/>
                </a:cxn>
                <a:cxn ang="0">
                  <a:pos x="24" y="8"/>
                </a:cxn>
                <a:cxn ang="0">
                  <a:pos x="24" y="6"/>
                </a:cxn>
                <a:cxn ang="0">
                  <a:pos x="24" y="6"/>
                </a:cxn>
                <a:cxn ang="0">
                  <a:pos x="22" y="6"/>
                </a:cxn>
                <a:cxn ang="0">
                  <a:pos x="18" y="6"/>
                </a:cxn>
                <a:cxn ang="0">
                  <a:pos x="14" y="6"/>
                </a:cxn>
                <a:cxn ang="0">
                  <a:pos x="12" y="4"/>
                </a:cxn>
                <a:cxn ang="0">
                  <a:pos x="12" y="4"/>
                </a:cxn>
                <a:cxn ang="0">
                  <a:pos x="20" y="4"/>
                </a:cxn>
                <a:cxn ang="0">
                  <a:pos x="24" y="4"/>
                </a:cxn>
                <a:cxn ang="0">
                  <a:pos x="28" y="2"/>
                </a:cxn>
                <a:cxn ang="0">
                  <a:pos x="28" y="2"/>
                </a:cxn>
                <a:cxn ang="0">
                  <a:pos x="20" y="0"/>
                </a:cxn>
                <a:cxn ang="0">
                  <a:pos x="12" y="2"/>
                </a:cxn>
                <a:cxn ang="0">
                  <a:pos x="12" y="2"/>
                </a:cxn>
                <a:cxn ang="0">
                  <a:pos x="8" y="2"/>
                </a:cxn>
                <a:cxn ang="0">
                  <a:pos x="8" y="4"/>
                </a:cxn>
                <a:cxn ang="0">
                  <a:pos x="8" y="6"/>
                </a:cxn>
                <a:cxn ang="0">
                  <a:pos x="8" y="8"/>
                </a:cxn>
                <a:cxn ang="0">
                  <a:pos x="8" y="8"/>
                </a:cxn>
                <a:cxn ang="0">
                  <a:pos x="2" y="8"/>
                </a:cxn>
                <a:cxn ang="0">
                  <a:pos x="0" y="8"/>
                </a:cxn>
                <a:cxn ang="0">
                  <a:pos x="0" y="12"/>
                </a:cxn>
                <a:cxn ang="0">
                  <a:pos x="0" y="12"/>
                </a:cxn>
                <a:cxn ang="0">
                  <a:pos x="2" y="14"/>
                </a:cxn>
                <a:cxn ang="0">
                  <a:pos x="8" y="14"/>
                </a:cxn>
                <a:cxn ang="0">
                  <a:pos x="16" y="14"/>
                </a:cxn>
                <a:cxn ang="0">
                  <a:pos x="20" y="10"/>
                </a:cxn>
                <a:cxn ang="0">
                  <a:pos x="20" y="10"/>
                </a:cxn>
              </a:cxnLst>
              <a:rect l="0" t="0" r="r" b="b"/>
              <a:pathLst>
                <a:path w="28" h="14">
                  <a:moveTo>
                    <a:pt x="20" y="10"/>
                  </a:moveTo>
                  <a:lnTo>
                    <a:pt x="20" y="10"/>
                  </a:lnTo>
                  <a:lnTo>
                    <a:pt x="22" y="8"/>
                  </a:lnTo>
                  <a:lnTo>
                    <a:pt x="24" y="8"/>
                  </a:lnTo>
                  <a:lnTo>
                    <a:pt x="24" y="6"/>
                  </a:lnTo>
                  <a:lnTo>
                    <a:pt x="24" y="6"/>
                  </a:lnTo>
                  <a:lnTo>
                    <a:pt x="22" y="6"/>
                  </a:lnTo>
                  <a:lnTo>
                    <a:pt x="18" y="6"/>
                  </a:lnTo>
                  <a:lnTo>
                    <a:pt x="14" y="6"/>
                  </a:lnTo>
                  <a:lnTo>
                    <a:pt x="12" y="4"/>
                  </a:lnTo>
                  <a:lnTo>
                    <a:pt x="12" y="4"/>
                  </a:lnTo>
                  <a:lnTo>
                    <a:pt x="20" y="4"/>
                  </a:lnTo>
                  <a:lnTo>
                    <a:pt x="24" y="4"/>
                  </a:lnTo>
                  <a:lnTo>
                    <a:pt x="28" y="2"/>
                  </a:lnTo>
                  <a:lnTo>
                    <a:pt x="28" y="2"/>
                  </a:lnTo>
                  <a:lnTo>
                    <a:pt x="20" y="0"/>
                  </a:lnTo>
                  <a:lnTo>
                    <a:pt x="12" y="2"/>
                  </a:lnTo>
                  <a:lnTo>
                    <a:pt x="12" y="2"/>
                  </a:lnTo>
                  <a:lnTo>
                    <a:pt x="8" y="2"/>
                  </a:lnTo>
                  <a:lnTo>
                    <a:pt x="8" y="4"/>
                  </a:lnTo>
                  <a:lnTo>
                    <a:pt x="8" y="6"/>
                  </a:lnTo>
                  <a:lnTo>
                    <a:pt x="8" y="8"/>
                  </a:lnTo>
                  <a:lnTo>
                    <a:pt x="8" y="8"/>
                  </a:lnTo>
                  <a:lnTo>
                    <a:pt x="2" y="8"/>
                  </a:lnTo>
                  <a:lnTo>
                    <a:pt x="0" y="8"/>
                  </a:lnTo>
                  <a:lnTo>
                    <a:pt x="0" y="12"/>
                  </a:lnTo>
                  <a:lnTo>
                    <a:pt x="0" y="12"/>
                  </a:lnTo>
                  <a:lnTo>
                    <a:pt x="2" y="14"/>
                  </a:lnTo>
                  <a:lnTo>
                    <a:pt x="8" y="14"/>
                  </a:lnTo>
                  <a:lnTo>
                    <a:pt x="16" y="14"/>
                  </a:lnTo>
                  <a:lnTo>
                    <a:pt x="20" y="10"/>
                  </a:lnTo>
                  <a:lnTo>
                    <a:pt x="20" y="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57" name="Freeform 124"/>
            <p:cNvSpPr>
              <a:spLocks/>
            </p:cNvSpPr>
            <p:nvPr/>
          </p:nvSpPr>
          <p:spPr bwMode="auto">
            <a:xfrm>
              <a:off x="8007350" y="1352550"/>
              <a:ext cx="15875" cy="38100"/>
            </a:xfrm>
            <a:custGeom>
              <a:avLst/>
              <a:gdLst/>
              <a:ahLst/>
              <a:cxnLst>
                <a:cxn ang="0">
                  <a:pos x="6" y="24"/>
                </a:cxn>
                <a:cxn ang="0">
                  <a:pos x="6" y="24"/>
                </a:cxn>
                <a:cxn ang="0">
                  <a:pos x="6" y="14"/>
                </a:cxn>
                <a:cxn ang="0">
                  <a:pos x="6" y="14"/>
                </a:cxn>
                <a:cxn ang="0">
                  <a:pos x="10" y="12"/>
                </a:cxn>
                <a:cxn ang="0">
                  <a:pos x="10" y="8"/>
                </a:cxn>
                <a:cxn ang="0">
                  <a:pos x="6" y="2"/>
                </a:cxn>
                <a:cxn ang="0">
                  <a:pos x="6" y="2"/>
                </a:cxn>
                <a:cxn ang="0">
                  <a:pos x="4" y="0"/>
                </a:cxn>
                <a:cxn ang="0">
                  <a:pos x="2" y="2"/>
                </a:cxn>
                <a:cxn ang="0">
                  <a:pos x="2" y="2"/>
                </a:cxn>
                <a:cxn ang="0">
                  <a:pos x="2" y="4"/>
                </a:cxn>
                <a:cxn ang="0">
                  <a:pos x="2" y="6"/>
                </a:cxn>
                <a:cxn ang="0">
                  <a:pos x="4" y="10"/>
                </a:cxn>
                <a:cxn ang="0">
                  <a:pos x="4" y="10"/>
                </a:cxn>
                <a:cxn ang="0">
                  <a:pos x="4" y="12"/>
                </a:cxn>
                <a:cxn ang="0">
                  <a:pos x="4" y="12"/>
                </a:cxn>
                <a:cxn ang="0">
                  <a:pos x="0" y="16"/>
                </a:cxn>
                <a:cxn ang="0">
                  <a:pos x="2" y="18"/>
                </a:cxn>
                <a:cxn ang="0">
                  <a:pos x="4" y="20"/>
                </a:cxn>
                <a:cxn ang="0">
                  <a:pos x="6" y="24"/>
                </a:cxn>
                <a:cxn ang="0">
                  <a:pos x="6" y="24"/>
                </a:cxn>
              </a:cxnLst>
              <a:rect l="0" t="0" r="r" b="b"/>
              <a:pathLst>
                <a:path w="10" h="24">
                  <a:moveTo>
                    <a:pt x="6" y="24"/>
                  </a:moveTo>
                  <a:lnTo>
                    <a:pt x="6" y="24"/>
                  </a:lnTo>
                  <a:lnTo>
                    <a:pt x="6" y="14"/>
                  </a:lnTo>
                  <a:lnTo>
                    <a:pt x="6" y="14"/>
                  </a:lnTo>
                  <a:lnTo>
                    <a:pt x="10" y="12"/>
                  </a:lnTo>
                  <a:lnTo>
                    <a:pt x="10" y="8"/>
                  </a:lnTo>
                  <a:lnTo>
                    <a:pt x="6" y="2"/>
                  </a:lnTo>
                  <a:lnTo>
                    <a:pt x="6" y="2"/>
                  </a:lnTo>
                  <a:lnTo>
                    <a:pt x="4" y="0"/>
                  </a:lnTo>
                  <a:lnTo>
                    <a:pt x="2" y="2"/>
                  </a:lnTo>
                  <a:lnTo>
                    <a:pt x="2" y="2"/>
                  </a:lnTo>
                  <a:lnTo>
                    <a:pt x="2" y="4"/>
                  </a:lnTo>
                  <a:lnTo>
                    <a:pt x="2" y="6"/>
                  </a:lnTo>
                  <a:lnTo>
                    <a:pt x="4" y="10"/>
                  </a:lnTo>
                  <a:lnTo>
                    <a:pt x="4" y="10"/>
                  </a:lnTo>
                  <a:lnTo>
                    <a:pt x="4" y="12"/>
                  </a:lnTo>
                  <a:lnTo>
                    <a:pt x="4" y="12"/>
                  </a:lnTo>
                  <a:lnTo>
                    <a:pt x="0" y="16"/>
                  </a:lnTo>
                  <a:lnTo>
                    <a:pt x="2" y="18"/>
                  </a:lnTo>
                  <a:lnTo>
                    <a:pt x="4" y="20"/>
                  </a:lnTo>
                  <a:lnTo>
                    <a:pt x="6" y="24"/>
                  </a:lnTo>
                  <a:lnTo>
                    <a:pt x="6" y="2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58" name="Freeform 125"/>
            <p:cNvSpPr>
              <a:spLocks/>
            </p:cNvSpPr>
            <p:nvPr/>
          </p:nvSpPr>
          <p:spPr bwMode="auto">
            <a:xfrm>
              <a:off x="5016500" y="292100"/>
              <a:ext cx="142875" cy="41275"/>
            </a:xfrm>
            <a:custGeom>
              <a:avLst/>
              <a:gdLst/>
              <a:ahLst/>
              <a:cxnLst>
                <a:cxn ang="0">
                  <a:pos x="4" y="10"/>
                </a:cxn>
                <a:cxn ang="0">
                  <a:pos x="4" y="10"/>
                </a:cxn>
                <a:cxn ang="0">
                  <a:pos x="0" y="12"/>
                </a:cxn>
                <a:cxn ang="0">
                  <a:pos x="0" y="14"/>
                </a:cxn>
                <a:cxn ang="0">
                  <a:pos x="0" y="16"/>
                </a:cxn>
                <a:cxn ang="0">
                  <a:pos x="0" y="16"/>
                </a:cxn>
                <a:cxn ang="0">
                  <a:pos x="0" y="18"/>
                </a:cxn>
                <a:cxn ang="0">
                  <a:pos x="2" y="18"/>
                </a:cxn>
                <a:cxn ang="0">
                  <a:pos x="6" y="18"/>
                </a:cxn>
                <a:cxn ang="0">
                  <a:pos x="6" y="18"/>
                </a:cxn>
                <a:cxn ang="0">
                  <a:pos x="16" y="18"/>
                </a:cxn>
                <a:cxn ang="0">
                  <a:pos x="16" y="18"/>
                </a:cxn>
                <a:cxn ang="0">
                  <a:pos x="20" y="16"/>
                </a:cxn>
                <a:cxn ang="0">
                  <a:pos x="24" y="16"/>
                </a:cxn>
                <a:cxn ang="0">
                  <a:pos x="30" y="18"/>
                </a:cxn>
                <a:cxn ang="0">
                  <a:pos x="30" y="18"/>
                </a:cxn>
                <a:cxn ang="0">
                  <a:pos x="30" y="20"/>
                </a:cxn>
                <a:cxn ang="0">
                  <a:pos x="30" y="20"/>
                </a:cxn>
                <a:cxn ang="0">
                  <a:pos x="28" y="20"/>
                </a:cxn>
                <a:cxn ang="0">
                  <a:pos x="24" y="22"/>
                </a:cxn>
                <a:cxn ang="0">
                  <a:pos x="24" y="22"/>
                </a:cxn>
                <a:cxn ang="0">
                  <a:pos x="28" y="24"/>
                </a:cxn>
                <a:cxn ang="0">
                  <a:pos x="34" y="26"/>
                </a:cxn>
                <a:cxn ang="0">
                  <a:pos x="44" y="24"/>
                </a:cxn>
                <a:cxn ang="0">
                  <a:pos x="44" y="24"/>
                </a:cxn>
                <a:cxn ang="0">
                  <a:pos x="62" y="20"/>
                </a:cxn>
                <a:cxn ang="0">
                  <a:pos x="70" y="18"/>
                </a:cxn>
                <a:cxn ang="0">
                  <a:pos x="80" y="18"/>
                </a:cxn>
                <a:cxn ang="0">
                  <a:pos x="80" y="18"/>
                </a:cxn>
                <a:cxn ang="0">
                  <a:pos x="86" y="18"/>
                </a:cxn>
                <a:cxn ang="0">
                  <a:pos x="90" y="14"/>
                </a:cxn>
                <a:cxn ang="0">
                  <a:pos x="90" y="14"/>
                </a:cxn>
                <a:cxn ang="0">
                  <a:pos x="90" y="10"/>
                </a:cxn>
                <a:cxn ang="0">
                  <a:pos x="88" y="10"/>
                </a:cxn>
                <a:cxn ang="0">
                  <a:pos x="88" y="10"/>
                </a:cxn>
                <a:cxn ang="0">
                  <a:pos x="80" y="10"/>
                </a:cxn>
                <a:cxn ang="0">
                  <a:pos x="74" y="10"/>
                </a:cxn>
                <a:cxn ang="0">
                  <a:pos x="68" y="6"/>
                </a:cxn>
                <a:cxn ang="0">
                  <a:pos x="62" y="0"/>
                </a:cxn>
                <a:cxn ang="0">
                  <a:pos x="62" y="0"/>
                </a:cxn>
                <a:cxn ang="0">
                  <a:pos x="60" y="2"/>
                </a:cxn>
                <a:cxn ang="0">
                  <a:pos x="60" y="2"/>
                </a:cxn>
                <a:cxn ang="0">
                  <a:pos x="58" y="2"/>
                </a:cxn>
                <a:cxn ang="0">
                  <a:pos x="56" y="4"/>
                </a:cxn>
                <a:cxn ang="0">
                  <a:pos x="58" y="8"/>
                </a:cxn>
                <a:cxn ang="0">
                  <a:pos x="62" y="10"/>
                </a:cxn>
                <a:cxn ang="0">
                  <a:pos x="62" y="12"/>
                </a:cxn>
                <a:cxn ang="0">
                  <a:pos x="62" y="14"/>
                </a:cxn>
                <a:cxn ang="0">
                  <a:pos x="62" y="14"/>
                </a:cxn>
                <a:cxn ang="0">
                  <a:pos x="48" y="12"/>
                </a:cxn>
                <a:cxn ang="0">
                  <a:pos x="36" y="8"/>
                </a:cxn>
                <a:cxn ang="0">
                  <a:pos x="36" y="8"/>
                </a:cxn>
                <a:cxn ang="0">
                  <a:pos x="34" y="6"/>
                </a:cxn>
                <a:cxn ang="0">
                  <a:pos x="30" y="6"/>
                </a:cxn>
                <a:cxn ang="0">
                  <a:pos x="24" y="6"/>
                </a:cxn>
                <a:cxn ang="0">
                  <a:pos x="24" y="6"/>
                </a:cxn>
                <a:cxn ang="0">
                  <a:pos x="20" y="4"/>
                </a:cxn>
                <a:cxn ang="0">
                  <a:pos x="14" y="4"/>
                </a:cxn>
                <a:cxn ang="0">
                  <a:pos x="14" y="4"/>
                </a:cxn>
                <a:cxn ang="0">
                  <a:pos x="8" y="6"/>
                </a:cxn>
                <a:cxn ang="0">
                  <a:pos x="6" y="8"/>
                </a:cxn>
                <a:cxn ang="0">
                  <a:pos x="4" y="10"/>
                </a:cxn>
                <a:cxn ang="0">
                  <a:pos x="4" y="10"/>
                </a:cxn>
              </a:cxnLst>
              <a:rect l="0" t="0" r="r" b="b"/>
              <a:pathLst>
                <a:path w="90" h="26">
                  <a:moveTo>
                    <a:pt x="4" y="10"/>
                  </a:moveTo>
                  <a:lnTo>
                    <a:pt x="4" y="10"/>
                  </a:lnTo>
                  <a:lnTo>
                    <a:pt x="0" y="12"/>
                  </a:lnTo>
                  <a:lnTo>
                    <a:pt x="0" y="14"/>
                  </a:lnTo>
                  <a:lnTo>
                    <a:pt x="0" y="16"/>
                  </a:lnTo>
                  <a:lnTo>
                    <a:pt x="0" y="16"/>
                  </a:lnTo>
                  <a:lnTo>
                    <a:pt x="0" y="18"/>
                  </a:lnTo>
                  <a:lnTo>
                    <a:pt x="2" y="18"/>
                  </a:lnTo>
                  <a:lnTo>
                    <a:pt x="6" y="18"/>
                  </a:lnTo>
                  <a:lnTo>
                    <a:pt x="6" y="18"/>
                  </a:lnTo>
                  <a:lnTo>
                    <a:pt x="16" y="18"/>
                  </a:lnTo>
                  <a:lnTo>
                    <a:pt x="16" y="18"/>
                  </a:lnTo>
                  <a:lnTo>
                    <a:pt x="20" y="16"/>
                  </a:lnTo>
                  <a:lnTo>
                    <a:pt x="24" y="16"/>
                  </a:lnTo>
                  <a:lnTo>
                    <a:pt x="30" y="18"/>
                  </a:lnTo>
                  <a:lnTo>
                    <a:pt x="30" y="18"/>
                  </a:lnTo>
                  <a:lnTo>
                    <a:pt x="30" y="20"/>
                  </a:lnTo>
                  <a:lnTo>
                    <a:pt x="30" y="20"/>
                  </a:lnTo>
                  <a:lnTo>
                    <a:pt x="28" y="20"/>
                  </a:lnTo>
                  <a:lnTo>
                    <a:pt x="24" y="22"/>
                  </a:lnTo>
                  <a:lnTo>
                    <a:pt x="24" y="22"/>
                  </a:lnTo>
                  <a:lnTo>
                    <a:pt x="28" y="24"/>
                  </a:lnTo>
                  <a:lnTo>
                    <a:pt x="34" y="26"/>
                  </a:lnTo>
                  <a:lnTo>
                    <a:pt x="44" y="24"/>
                  </a:lnTo>
                  <a:lnTo>
                    <a:pt x="44" y="24"/>
                  </a:lnTo>
                  <a:lnTo>
                    <a:pt x="62" y="20"/>
                  </a:lnTo>
                  <a:lnTo>
                    <a:pt x="70" y="18"/>
                  </a:lnTo>
                  <a:lnTo>
                    <a:pt x="80" y="18"/>
                  </a:lnTo>
                  <a:lnTo>
                    <a:pt x="80" y="18"/>
                  </a:lnTo>
                  <a:lnTo>
                    <a:pt x="86" y="18"/>
                  </a:lnTo>
                  <a:lnTo>
                    <a:pt x="90" y="14"/>
                  </a:lnTo>
                  <a:lnTo>
                    <a:pt x="90" y="14"/>
                  </a:lnTo>
                  <a:lnTo>
                    <a:pt x="90" y="10"/>
                  </a:lnTo>
                  <a:lnTo>
                    <a:pt x="88" y="10"/>
                  </a:lnTo>
                  <a:lnTo>
                    <a:pt x="88" y="10"/>
                  </a:lnTo>
                  <a:lnTo>
                    <a:pt x="80" y="10"/>
                  </a:lnTo>
                  <a:lnTo>
                    <a:pt x="74" y="10"/>
                  </a:lnTo>
                  <a:lnTo>
                    <a:pt x="68" y="6"/>
                  </a:lnTo>
                  <a:lnTo>
                    <a:pt x="62" y="0"/>
                  </a:lnTo>
                  <a:lnTo>
                    <a:pt x="62" y="0"/>
                  </a:lnTo>
                  <a:lnTo>
                    <a:pt x="60" y="2"/>
                  </a:lnTo>
                  <a:lnTo>
                    <a:pt x="60" y="2"/>
                  </a:lnTo>
                  <a:lnTo>
                    <a:pt x="58" y="2"/>
                  </a:lnTo>
                  <a:lnTo>
                    <a:pt x="56" y="4"/>
                  </a:lnTo>
                  <a:lnTo>
                    <a:pt x="58" y="8"/>
                  </a:lnTo>
                  <a:lnTo>
                    <a:pt x="62" y="10"/>
                  </a:lnTo>
                  <a:lnTo>
                    <a:pt x="62" y="12"/>
                  </a:lnTo>
                  <a:lnTo>
                    <a:pt x="62" y="14"/>
                  </a:lnTo>
                  <a:lnTo>
                    <a:pt x="62" y="14"/>
                  </a:lnTo>
                  <a:lnTo>
                    <a:pt x="48" y="12"/>
                  </a:lnTo>
                  <a:lnTo>
                    <a:pt x="36" y="8"/>
                  </a:lnTo>
                  <a:lnTo>
                    <a:pt x="36" y="8"/>
                  </a:lnTo>
                  <a:lnTo>
                    <a:pt x="34" y="6"/>
                  </a:lnTo>
                  <a:lnTo>
                    <a:pt x="30" y="6"/>
                  </a:lnTo>
                  <a:lnTo>
                    <a:pt x="24" y="6"/>
                  </a:lnTo>
                  <a:lnTo>
                    <a:pt x="24" y="6"/>
                  </a:lnTo>
                  <a:lnTo>
                    <a:pt x="20" y="4"/>
                  </a:lnTo>
                  <a:lnTo>
                    <a:pt x="14" y="4"/>
                  </a:lnTo>
                  <a:lnTo>
                    <a:pt x="14" y="4"/>
                  </a:lnTo>
                  <a:lnTo>
                    <a:pt x="8" y="6"/>
                  </a:lnTo>
                  <a:lnTo>
                    <a:pt x="6" y="8"/>
                  </a:lnTo>
                  <a:lnTo>
                    <a:pt x="4" y="10"/>
                  </a:lnTo>
                  <a:lnTo>
                    <a:pt x="4" y="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59" name="Freeform 126"/>
            <p:cNvSpPr>
              <a:spLocks/>
            </p:cNvSpPr>
            <p:nvPr/>
          </p:nvSpPr>
          <p:spPr bwMode="auto">
            <a:xfrm>
              <a:off x="7064375" y="412750"/>
              <a:ext cx="25400" cy="12700"/>
            </a:xfrm>
            <a:custGeom>
              <a:avLst/>
              <a:gdLst/>
              <a:ahLst/>
              <a:cxnLst>
                <a:cxn ang="0">
                  <a:pos x="2" y="6"/>
                </a:cxn>
                <a:cxn ang="0">
                  <a:pos x="2" y="6"/>
                </a:cxn>
                <a:cxn ang="0">
                  <a:pos x="6" y="8"/>
                </a:cxn>
                <a:cxn ang="0">
                  <a:pos x="8" y="8"/>
                </a:cxn>
                <a:cxn ang="0">
                  <a:pos x="16" y="4"/>
                </a:cxn>
                <a:cxn ang="0">
                  <a:pos x="16" y="4"/>
                </a:cxn>
                <a:cxn ang="0">
                  <a:pos x="8" y="0"/>
                </a:cxn>
                <a:cxn ang="0">
                  <a:pos x="4" y="2"/>
                </a:cxn>
                <a:cxn ang="0">
                  <a:pos x="2" y="2"/>
                </a:cxn>
                <a:cxn ang="0">
                  <a:pos x="2" y="2"/>
                </a:cxn>
                <a:cxn ang="0">
                  <a:pos x="0" y="4"/>
                </a:cxn>
                <a:cxn ang="0">
                  <a:pos x="2" y="6"/>
                </a:cxn>
                <a:cxn ang="0">
                  <a:pos x="2" y="6"/>
                </a:cxn>
              </a:cxnLst>
              <a:rect l="0" t="0" r="r" b="b"/>
              <a:pathLst>
                <a:path w="16" h="8">
                  <a:moveTo>
                    <a:pt x="2" y="6"/>
                  </a:moveTo>
                  <a:lnTo>
                    <a:pt x="2" y="6"/>
                  </a:lnTo>
                  <a:lnTo>
                    <a:pt x="6" y="8"/>
                  </a:lnTo>
                  <a:lnTo>
                    <a:pt x="8" y="8"/>
                  </a:lnTo>
                  <a:lnTo>
                    <a:pt x="16" y="4"/>
                  </a:lnTo>
                  <a:lnTo>
                    <a:pt x="16" y="4"/>
                  </a:lnTo>
                  <a:lnTo>
                    <a:pt x="8" y="0"/>
                  </a:lnTo>
                  <a:lnTo>
                    <a:pt x="4" y="2"/>
                  </a:lnTo>
                  <a:lnTo>
                    <a:pt x="2" y="2"/>
                  </a:lnTo>
                  <a:lnTo>
                    <a:pt x="2" y="2"/>
                  </a:lnTo>
                  <a:lnTo>
                    <a:pt x="0" y="4"/>
                  </a:lnTo>
                  <a:lnTo>
                    <a:pt x="2" y="6"/>
                  </a:lnTo>
                  <a:lnTo>
                    <a:pt x="2"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60" name="Freeform 127"/>
            <p:cNvSpPr>
              <a:spLocks/>
            </p:cNvSpPr>
            <p:nvPr/>
          </p:nvSpPr>
          <p:spPr bwMode="auto">
            <a:xfrm>
              <a:off x="8045450" y="1530350"/>
              <a:ext cx="9525" cy="38100"/>
            </a:xfrm>
            <a:custGeom>
              <a:avLst/>
              <a:gdLst/>
              <a:ahLst/>
              <a:cxnLst>
                <a:cxn ang="0">
                  <a:pos x="2" y="14"/>
                </a:cxn>
                <a:cxn ang="0">
                  <a:pos x="2" y="14"/>
                </a:cxn>
                <a:cxn ang="0">
                  <a:pos x="2" y="18"/>
                </a:cxn>
                <a:cxn ang="0">
                  <a:pos x="2" y="22"/>
                </a:cxn>
                <a:cxn ang="0">
                  <a:pos x="4" y="24"/>
                </a:cxn>
                <a:cxn ang="0">
                  <a:pos x="4" y="24"/>
                </a:cxn>
                <a:cxn ang="0">
                  <a:pos x="6" y="12"/>
                </a:cxn>
                <a:cxn ang="0">
                  <a:pos x="6" y="12"/>
                </a:cxn>
                <a:cxn ang="0">
                  <a:pos x="6" y="8"/>
                </a:cxn>
                <a:cxn ang="0">
                  <a:pos x="6" y="6"/>
                </a:cxn>
                <a:cxn ang="0">
                  <a:pos x="4" y="0"/>
                </a:cxn>
                <a:cxn ang="0">
                  <a:pos x="4" y="0"/>
                </a:cxn>
                <a:cxn ang="0">
                  <a:pos x="0" y="4"/>
                </a:cxn>
                <a:cxn ang="0">
                  <a:pos x="0" y="6"/>
                </a:cxn>
                <a:cxn ang="0">
                  <a:pos x="0" y="10"/>
                </a:cxn>
                <a:cxn ang="0">
                  <a:pos x="2" y="14"/>
                </a:cxn>
                <a:cxn ang="0">
                  <a:pos x="2" y="14"/>
                </a:cxn>
              </a:cxnLst>
              <a:rect l="0" t="0" r="r" b="b"/>
              <a:pathLst>
                <a:path w="6" h="24">
                  <a:moveTo>
                    <a:pt x="2" y="14"/>
                  </a:moveTo>
                  <a:lnTo>
                    <a:pt x="2" y="14"/>
                  </a:lnTo>
                  <a:lnTo>
                    <a:pt x="2" y="18"/>
                  </a:lnTo>
                  <a:lnTo>
                    <a:pt x="2" y="22"/>
                  </a:lnTo>
                  <a:lnTo>
                    <a:pt x="4" y="24"/>
                  </a:lnTo>
                  <a:lnTo>
                    <a:pt x="4" y="24"/>
                  </a:lnTo>
                  <a:lnTo>
                    <a:pt x="6" y="12"/>
                  </a:lnTo>
                  <a:lnTo>
                    <a:pt x="6" y="12"/>
                  </a:lnTo>
                  <a:lnTo>
                    <a:pt x="6" y="8"/>
                  </a:lnTo>
                  <a:lnTo>
                    <a:pt x="6" y="6"/>
                  </a:lnTo>
                  <a:lnTo>
                    <a:pt x="4" y="0"/>
                  </a:lnTo>
                  <a:lnTo>
                    <a:pt x="4" y="0"/>
                  </a:lnTo>
                  <a:lnTo>
                    <a:pt x="0" y="4"/>
                  </a:lnTo>
                  <a:lnTo>
                    <a:pt x="0" y="6"/>
                  </a:lnTo>
                  <a:lnTo>
                    <a:pt x="0" y="10"/>
                  </a:lnTo>
                  <a:lnTo>
                    <a:pt x="2" y="14"/>
                  </a:lnTo>
                  <a:lnTo>
                    <a:pt x="2" y="1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61" name="Freeform 128"/>
            <p:cNvSpPr>
              <a:spLocks/>
            </p:cNvSpPr>
            <p:nvPr/>
          </p:nvSpPr>
          <p:spPr bwMode="auto">
            <a:xfrm>
              <a:off x="5429250" y="520700"/>
              <a:ext cx="19050" cy="12700"/>
            </a:xfrm>
            <a:custGeom>
              <a:avLst/>
              <a:gdLst/>
              <a:ahLst/>
              <a:cxnLst>
                <a:cxn ang="0">
                  <a:pos x="8" y="0"/>
                </a:cxn>
                <a:cxn ang="0">
                  <a:pos x="8" y="0"/>
                </a:cxn>
                <a:cxn ang="0">
                  <a:pos x="4" y="2"/>
                </a:cxn>
                <a:cxn ang="0">
                  <a:pos x="2" y="4"/>
                </a:cxn>
                <a:cxn ang="0">
                  <a:pos x="0" y="6"/>
                </a:cxn>
                <a:cxn ang="0">
                  <a:pos x="0" y="6"/>
                </a:cxn>
                <a:cxn ang="0">
                  <a:pos x="2" y="8"/>
                </a:cxn>
                <a:cxn ang="0">
                  <a:pos x="4" y="8"/>
                </a:cxn>
                <a:cxn ang="0">
                  <a:pos x="4" y="8"/>
                </a:cxn>
                <a:cxn ang="0">
                  <a:pos x="8" y="6"/>
                </a:cxn>
                <a:cxn ang="0">
                  <a:pos x="12" y="2"/>
                </a:cxn>
                <a:cxn ang="0">
                  <a:pos x="12" y="2"/>
                </a:cxn>
                <a:cxn ang="0">
                  <a:pos x="10" y="2"/>
                </a:cxn>
                <a:cxn ang="0">
                  <a:pos x="8" y="0"/>
                </a:cxn>
                <a:cxn ang="0">
                  <a:pos x="8" y="0"/>
                </a:cxn>
              </a:cxnLst>
              <a:rect l="0" t="0" r="r" b="b"/>
              <a:pathLst>
                <a:path w="12" h="8">
                  <a:moveTo>
                    <a:pt x="8" y="0"/>
                  </a:moveTo>
                  <a:lnTo>
                    <a:pt x="8" y="0"/>
                  </a:lnTo>
                  <a:lnTo>
                    <a:pt x="4" y="2"/>
                  </a:lnTo>
                  <a:lnTo>
                    <a:pt x="2" y="4"/>
                  </a:lnTo>
                  <a:lnTo>
                    <a:pt x="0" y="6"/>
                  </a:lnTo>
                  <a:lnTo>
                    <a:pt x="0" y="6"/>
                  </a:lnTo>
                  <a:lnTo>
                    <a:pt x="2" y="8"/>
                  </a:lnTo>
                  <a:lnTo>
                    <a:pt x="4" y="8"/>
                  </a:lnTo>
                  <a:lnTo>
                    <a:pt x="4" y="8"/>
                  </a:lnTo>
                  <a:lnTo>
                    <a:pt x="8" y="6"/>
                  </a:lnTo>
                  <a:lnTo>
                    <a:pt x="12" y="2"/>
                  </a:lnTo>
                  <a:lnTo>
                    <a:pt x="12" y="2"/>
                  </a:lnTo>
                  <a:lnTo>
                    <a:pt x="10" y="2"/>
                  </a:lnTo>
                  <a:lnTo>
                    <a:pt x="8" y="0"/>
                  </a:lnTo>
                  <a:lnTo>
                    <a:pt x="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62" name="Freeform 129"/>
            <p:cNvSpPr>
              <a:spLocks/>
            </p:cNvSpPr>
            <p:nvPr/>
          </p:nvSpPr>
          <p:spPr bwMode="auto">
            <a:xfrm>
              <a:off x="6870700" y="977900"/>
              <a:ext cx="19050" cy="9525"/>
            </a:xfrm>
            <a:custGeom>
              <a:avLst/>
              <a:gdLst/>
              <a:ahLst/>
              <a:cxnLst>
                <a:cxn ang="0">
                  <a:pos x="12" y="0"/>
                </a:cxn>
                <a:cxn ang="0">
                  <a:pos x="12" y="0"/>
                </a:cxn>
                <a:cxn ang="0">
                  <a:pos x="4" y="0"/>
                </a:cxn>
                <a:cxn ang="0">
                  <a:pos x="0" y="4"/>
                </a:cxn>
                <a:cxn ang="0">
                  <a:pos x="0" y="4"/>
                </a:cxn>
                <a:cxn ang="0">
                  <a:pos x="0" y="6"/>
                </a:cxn>
                <a:cxn ang="0">
                  <a:pos x="0" y="6"/>
                </a:cxn>
                <a:cxn ang="0">
                  <a:pos x="4" y="6"/>
                </a:cxn>
                <a:cxn ang="0">
                  <a:pos x="6" y="6"/>
                </a:cxn>
                <a:cxn ang="0">
                  <a:pos x="12" y="0"/>
                </a:cxn>
                <a:cxn ang="0">
                  <a:pos x="12" y="0"/>
                </a:cxn>
              </a:cxnLst>
              <a:rect l="0" t="0" r="r" b="b"/>
              <a:pathLst>
                <a:path w="12" h="6">
                  <a:moveTo>
                    <a:pt x="12" y="0"/>
                  </a:moveTo>
                  <a:lnTo>
                    <a:pt x="12" y="0"/>
                  </a:lnTo>
                  <a:lnTo>
                    <a:pt x="4" y="0"/>
                  </a:lnTo>
                  <a:lnTo>
                    <a:pt x="0" y="4"/>
                  </a:lnTo>
                  <a:lnTo>
                    <a:pt x="0" y="4"/>
                  </a:lnTo>
                  <a:lnTo>
                    <a:pt x="0" y="6"/>
                  </a:lnTo>
                  <a:lnTo>
                    <a:pt x="0" y="6"/>
                  </a:lnTo>
                  <a:lnTo>
                    <a:pt x="4" y="6"/>
                  </a:lnTo>
                  <a:lnTo>
                    <a:pt x="6" y="6"/>
                  </a:lnTo>
                  <a:lnTo>
                    <a:pt x="12" y="0"/>
                  </a:lnTo>
                  <a:lnTo>
                    <a:pt x="1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63" name="Freeform 130"/>
            <p:cNvSpPr>
              <a:spLocks/>
            </p:cNvSpPr>
            <p:nvPr/>
          </p:nvSpPr>
          <p:spPr bwMode="auto">
            <a:xfrm>
              <a:off x="5499100" y="1254125"/>
              <a:ext cx="22225" cy="12700"/>
            </a:xfrm>
            <a:custGeom>
              <a:avLst/>
              <a:gdLst/>
              <a:ahLst/>
              <a:cxnLst>
                <a:cxn ang="0">
                  <a:pos x="2" y="0"/>
                </a:cxn>
                <a:cxn ang="0">
                  <a:pos x="2" y="0"/>
                </a:cxn>
                <a:cxn ang="0">
                  <a:pos x="0" y="2"/>
                </a:cxn>
                <a:cxn ang="0">
                  <a:pos x="2" y="4"/>
                </a:cxn>
                <a:cxn ang="0">
                  <a:pos x="2" y="4"/>
                </a:cxn>
                <a:cxn ang="0">
                  <a:pos x="4" y="6"/>
                </a:cxn>
                <a:cxn ang="0">
                  <a:pos x="8" y="8"/>
                </a:cxn>
                <a:cxn ang="0">
                  <a:pos x="14" y="6"/>
                </a:cxn>
                <a:cxn ang="0">
                  <a:pos x="14" y="6"/>
                </a:cxn>
                <a:cxn ang="0">
                  <a:pos x="8" y="2"/>
                </a:cxn>
                <a:cxn ang="0">
                  <a:pos x="2" y="0"/>
                </a:cxn>
                <a:cxn ang="0">
                  <a:pos x="2" y="0"/>
                </a:cxn>
              </a:cxnLst>
              <a:rect l="0" t="0" r="r" b="b"/>
              <a:pathLst>
                <a:path w="14" h="8">
                  <a:moveTo>
                    <a:pt x="2" y="0"/>
                  </a:moveTo>
                  <a:lnTo>
                    <a:pt x="2" y="0"/>
                  </a:lnTo>
                  <a:lnTo>
                    <a:pt x="0" y="2"/>
                  </a:lnTo>
                  <a:lnTo>
                    <a:pt x="2" y="4"/>
                  </a:lnTo>
                  <a:lnTo>
                    <a:pt x="2" y="4"/>
                  </a:lnTo>
                  <a:lnTo>
                    <a:pt x="4" y="6"/>
                  </a:lnTo>
                  <a:lnTo>
                    <a:pt x="8" y="8"/>
                  </a:lnTo>
                  <a:lnTo>
                    <a:pt x="14" y="6"/>
                  </a:lnTo>
                  <a:lnTo>
                    <a:pt x="14" y="6"/>
                  </a:lnTo>
                  <a:lnTo>
                    <a:pt x="8" y="2"/>
                  </a:lnTo>
                  <a:lnTo>
                    <a:pt x="2" y="0"/>
                  </a:lnTo>
                  <a:lnTo>
                    <a:pt x="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64" name="Freeform 131"/>
            <p:cNvSpPr>
              <a:spLocks/>
            </p:cNvSpPr>
            <p:nvPr/>
          </p:nvSpPr>
          <p:spPr bwMode="auto">
            <a:xfrm>
              <a:off x="5711825" y="781050"/>
              <a:ext cx="9525" cy="22225"/>
            </a:xfrm>
            <a:custGeom>
              <a:avLst/>
              <a:gdLst/>
              <a:ahLst/>
              <a:cxnLst>
                <a:cxn ang="0">
                  <a:pos x="4" y="14"/>
                </a:cxn>
                <a:cxn ang="0">
                  <a:pos x="4" y="14"/>
                </a:cxn>
                <a:cxn ang="0">
                  <a:pos x="6" y="10"/>
                </a:cxn>
                <a:cxn ang="0">
                  <a:pos x="6" y="8"/>
                </a:cxn>
                <a:cxn ang="0">
                  <a:pos x="6" y="4"/>
                </a:cxn>
                <a:cxn ang="0">
                  <a:pos x="6" y="0"/>
                </a:cxn>
                <a:cxn ang="0">
                  <a:pos x="6" y="0"/>
                </a:cxn>
                <a:cxn ang="0">
                  <a:pos x="0" y="8"/>
                </a:cxn>
                <a:cxn ang="0">
                  <a:pos x="0" y="10"/>
                </a:cxn>
                <a:cxn ang="0">
                  <a:pos x="0" y="12"/>
                </a:cxn>
                <a:cxn ang="0">
                  <a:pos x="0" y="12"/>
                </a:cxn>
                <a:cxn ang="0">
                  <a:pos x="4" y="14"/>
                </a:cxn>
                <a:cxn ang="0">
                  <a:pos x="4" y="14"/>
                </a:cxn>
              </a:cxnLst>
              <a:rect l="0" t="0" r="r" b="b"/>
              <a:pathLst>
                <a:path w="6" h="14">
                  <a:moveTo>
                    <a:pt x="4" y="14"/>
                  </a:moveTo>
                  <a:lnTo>
                    <a:pt x="4" y="14"/>
                  </a:lnTo>
                  <a:lnTo>
                    <a:pt x="6" y="10"/>
                  </a:lnTo>
                  <a:lnTo>
                    <a:pt x="6" y="8"/>
                  </a:lnTo>
                  <a:lnTo>
                    <a:pt x="6" y="4"/>
                  </a:lnTo>
                  <a:lnTo>
                    <a:pt x="6" y="0"/>
                  </a:lnTo>
                  <a:lnTo>
                    <a:pt x="6" y="0"/>
                  </a:lnTo>
                  <a:lnTo>
                    <a:pt x="0" y="8"/>
                  </a:lnTo>
                  <a:lnTo>
                    <a:pt x="0" y="10"/>
                  </a:lnTo>
                  <a:lnTo>
                    <a:pt x="0" y="12"/>
                  </a:lnTo>
                  <a:lnTo>
                    <a:pt x="0" y="12"/>
                  </a:lnTo>
                  <a:lnTo>
                    <a:pt x="4" y="14"/>
                  </a:lnTo>
                  <a:lnTo>
                    <a:pt x="4" y="1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65" name="Freeform 132"/>
            <p:cNvSpPr>
              <a:spLocks/>
            </p:cNvSpPr>
            <p:nvPr/>
          </p:nvSpPr>
          <p:spPr bwMode="auto">
            <a:xfrm>
              <a:off x="5797550" y="774700"/>
              <a:ext cx="15875" cy="12700"/>
            </a:xfrm>
            <a:custGeom>
              <a:avLst/>
              <a:gdLst/>
              <a:ahLst/>
              <a:cxnLst>
                <a:cxn ang="0">
                  <a:pos x="8" y="8"/>
                </a:cxn>
                <a:cxn ang="0">
                  <a:pos x="8" y="8"/>
                </a:cxn>
                <a:cxn ang="0">
                  <a:pos x="8" y="6"/>
                </a:cxn>
                <a:cxn ang="0">
                  <a:pos x="10" y="2"/>
                </a:cxn>
                <a:cxn ang="0">
                  <a:pos x="10" y="2"/>
                </a:cxn>
                <a:cxn ang="0">
                  <a:pos x="10" y="0"/>
                </a:cxn>
                <a:cxn ang="0">
                  <a:pos x="8" y="0"/>
                </a:cxn>
                <a:cxn ang="0">
                  <a:pos x="4" y="0"/>
                </a:cxn>
                <a:cxn ang="0">
                  <a:pos x="4" y="0"/>
                </a:cxn>
                <a:cxn ang="0">
                  <a:pos x="4" y="0"/>
                </a:cxn>
                <a:cxn ang="0">
                  <a:pos x="2" y="0"/>
                </a:cxn>
                <a:cxn ang="0">
                  <a:pos x="0" y="4"/>
                </a:cxn>
                <a:cxn ang="0">
                  <a:pos x="0" y="4"/>
                </a:cxn>
                <a:cxn ang="0">
                  <a:pos x="4" y="8"/>
                </a:cxn>
                <a:cxn ang="0">
                  <a:pos x="8" y="8"/>
                </a:cxn>
                <a:cxn ang="0">
                  <a:pos x="8" y="8"/>
                </a:cxn>
              </a:cxnLst>
              <a:rect l="0" t="0" r="r" b="b"/>
              <a:pathLst>
                <a:path w="10" h="8">
                  <a:moveTo>
                    <a:pt x="8" y="8"/>
                  </a:moveTo>
                  <a:lnTo>
                    <a:pt x="8" y="8"/>
                  </a:lnTo>
                  <a:lnTo>
                    <a:pt x="8" y="6"/>
                  </a:lnTo>
                  <a:lnTo>
                    <a:pt x="10" y="2"/>
                  </a:lnTo>
                  <a:lnTo>
                    <a:pt x="10" y="2"/>
                  </a:lnTo>
                  <a:lnTo>
                    <a:pt x="10" y="0"/>
                  </a:lnTo>
                  <a:lnTo>
                    <a:pt x="8" y="0"/>
                  </a:lnTo>
                  <a:lnTo>
                    <a:pt x="4" y="0"/>
                  </a:lnTo>
                  <a:lnTo>
                    <a:pt x="4" y="0"/>
                  </a:lnTo>
                  <a:lnTo>
                    <a:pt x="4" y="0"/>
                  </a:lnTo>
                  <a:lnTo>
                    <a:pt x="2" y="0"/>
                  </a:lnTo>
                  <a:lnTo>
                    <a:pt x="0" y="4"/>
                  </a:lnTo>
                  <a:lnTo>
                    <a:pt x="0" y="4"/>
                  </a:lnTo>
                  <a:lnTo>
                    <a:pt x="4" y="8"/>
                  </a:lnTo>
                  <a:lnTo>
                    <a:pt x="8" y="8"/>
                  </a:lnTo>
                  <a:lnTo>
                    <a:pt x="8" y="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66" name="Freeform 133"/>
            <p:cNvSpPr>
              <a:spLocks/>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67" name="Freeform 134"/>
            <p:cNvSpPr>
              <a:spLocks/>
            </p:cNvSpPr>
            <p:nvPr/>
          </p:nvSpPr>
          <p:spPr bwMode="auto">
            <a:xfrm>
              <a:off x="5549900" y="2251075"/>
              <a:ext cx="6350" cy="22225"/>
            </a:xfrm>
            <a:custGeom>
              <a:avLst/>
              <a:gdLst/>
              <a:ahLst/>
              <a:cxnLst>
                <a:cxn ang="0">
                  <a:pos x="0" y="14"/>
                </a:cxn>
                <a:cxn ang="0">
                  <a:pos x="0" y="14"/>
                </a:cxn>
                <a:cxn ang="0">
                  <a:pos x="2" y="10"/>
                </a:cxn>
                <a:cxn ang="0">
                  <a:pos x="4" y="8"/>
                </a:cxn>
                <a:cxn ang="0">
                  <a:pos x="4" y="0"/>
                </a:cxn>
                <a:cxn ang="0">
                  <a:pos x="4" y="0"/>
                </a:cxn>
                <a:cxn ang="0">
                  <a:pos x="0" y="2"/>
                </a:cxn>
                <a:cxn ang="0">
                  <a:pos x="0" y="6"/>
                </a:cxn>
                <a:cxn ang="0">
                  <a:pos x="0" y="14"/>
                </a:cxn>
                <a:cxn ang="0">
                  <a:pos x="0" y="14"/>
                </a:cxn>
              </a:cxnLst>
              <a:rect l="0" t="0" r="r" b="b"/>
              <a:pathLst>
                <a:path w="4" h="14">
                  <a:moveTo>
                    <a:pt x="0" y="14"/>
                  </a:moveTo>
                  <a:lnTo>
                    <a:pt x="0" y="14"/>
                  </a:lnTo>
                  <a:lnTo>
                    <a:pt x="2" y="10"/>
                  </a:lnTo>
                  <a:lnTo>
                    <a:pt x="4" y="8"/>
                  </a:lnTo>
                  <a:lnTo>
                    <a:pt x="4" y="0"/>
                  </a:lnTo>
                  <a:lnTo>
                    <a:pt x="4" y="0"/>
                  </a:lnTo>
                  <a:lnTo>
                    <a:pt x="0" y="2"/>
                  </a:lnTo>
                  <a:lnTo>
                    <a:pt x="0" y="6"/>
                  </a:lnTo>
                  <a:lnTo>
                    <a:pt x="0" y="14"/>
                  </a:lnTo>
                  <a:lnTo>
                    <a:pt x="0" y="1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68" name="Freeform 135"/>
            <p:cNvSpPr>
              <a:spLocks/>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69" name="Freeform 136"/>
            <p:cNvSpPr>
              <a:spLocks/>
            </p:cNvSpPr>
            <p:nvPr/>
          </p:nvSpPr>
          <p:spPr bwMode="auto">
            <a:xfrm>
              <a:off x="7978775" y="1368425"/>
              <a:ext cx="12700" cy="15875"/>
            </a:xfrm>
            <a:custGeom>
              <a:avLst/>
              <a:gdLst/>
              <a:ahLst/>
              <a:cxnLst>
                <a:cxn ang="0">
                  <a:pos x="2" y="0"/>
                </a:cxn>
                <a:cxn ang="0">
                  <a:pos x="2" y="0"/>
                </a:cxn>
                <a:cxn ang="0">
                  <a:pos x="0" y="4"/>
                </a:cxn>
                <a:cxn ang="0">
                  <a:pos x="0" y="8"/>
                </a:cxn>
                <a:cxn ang="0">
                  <a:pos x="0" y="8"/>
                </a:cxn>
                <a:cxn ang="0">
                  <a:pos x="2" y="10"/>
                </a:cxn>
                <a:cxn ang="0">
                  <a:pos x="4" y="8"/>
                </a:cxn>
                <a:cxn ang="0">
                  <a:pos x="8" y="6"/>
                </a:cxn>
                <a:cxn ang="0">
                  <a:pos x="8" y="6"/>
                </a:cxn>
                <a:cxn ang="0">
                  <a:pos x="6" y="2"/>
                </a:cxn>
                <a:cxn ang="0">
                  <a:pos x="4" y="0"/>
                </a:cxn>
                <a:cxn ang="0">
                  <a:pos x="2" y="0"/>
                </a:cxn>
                <a:cxn ang="0">
                  <a:pos x="2" y="0"/>
                </a:cxn>
              </a:cxnLst>
              <a:rect l="0" t="0" r="r" b="b"/>
              <a:pathLst>
                <a:path w="8" h="10">
                  <a:moveTo>
                    <a:pt x="2" y="0"/>
                  </a:moveTo>
                  <a:lnTo>
                    <a:pt x="2" y="0"/>
                  </a:lnTo>
                  <a:lnTo>
                    <a:pt x="0" y="4"/>
                  </a:lnTo>
                  <a:lnTo>
                    <a:pt x="0" y="8"/>
                  </a:lnTo>
                  <a:lnTo>
                    <a:pt x="0" y="8"/>
                  </a:lnTo>
                  <a:lnTo>
                    <a:pt x="2" y="10"/>
                  </a:lnTo>
                  <a:lnTo>
                    <a:pt x="4" y="8"/>
                  </a:lnTo>
                  <a:lnTo>
                    <a:pt x="8" y="6"/>
                  </a:lnTo>
                  <a:lnTo>
                    <a:pt x="8" y="6"/>
                  </a:lnTo>
                  <a:lnTo>
                    <a:pt x="6" y="2"/>
                  </a:lnTo>
                  <a:lnTo>
                    <a:pt x="4" y="0"/>
                  </a:lnTo>
                  <a:lnTo>
                    <a:pt x="2" y="0"/>
                  </a:lnTo>
                  <a:lnTo>
                    <a:pt x="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70" name="Freeform 137"/>
            <p:cNvSpPr>
              <a:spLocks/>
            </p:cNvSpPr>
            <p:nvPr/>
          </p:nvSpPr>
          <p:spPr bwMode="auto">
            <a:xfrm>
              <a:off x="6607175" y="638175"/>
              <a:ext cx="15875" cy="12700"/>
            </a:xfrm>
            <a:custGeom>
              <a:avLst/>
              <a:gdLst/>
              <a:ahLst/>
              <a:cxnLst>
                <a:cxn ang="0">
                  <a:pos x="10" y="0"/>
                </a:cxn>
                <a:cxn ang="0">
                  <a:pos x="10" y="0"/>
                </a:cxn>
                <a:cxn ang="0">
                  <a:pos x="0" y="0"/>
                </a:cxn>
                <a:cxn ang="0">
                  <a:pos x="0" y="0"/>
                </a:cxn>
                <a:cxn ang="0">
                  <a:pos x="0" y="6"/>
                </a:cxn>
                <a:cxn ang="0">
                  <a:pos x="0" y="8"/>
                </a:cxn>
                <a:cxn ang="0">
                  <a:pos x="4" y="8"/>
                </a:cxn>
                <a:cxn ang="0">
                  <a:pos x="4" y="8"/>
                </a:cxn>
                <a:cxn ang="0">
                  <a:pos x="6" y="8"/>
                </a:cxn>
                <a:cxn ang="0">
                  <a:pos x="8" y="6"/>
                </a:cxn>
                <a:cxn ang="0">
                  <a:pos x="10" y="0"/>
                </a:cxn>
                <a:cxn ang="0">
                  <a:pos x="10" y="0"/>
                </a:cxn>
              </a:cxnLst>
              <a:rect l="0" t="0" r="r" b="b"/>
              <a:pathLst>
                <a:path w="10" h="8">
                  <a:moveTo>
                    <a:pt x="10" y="0"/>
                  </a:moveTo>
                  <a:lnTo>
                    <a:pt x="10" y="0"/>
                  </a:lnTo>
                  <a:lnTo>
                    <a:pt x="0" y="0"/>
                  </a:lnTo>
                  <a:lnTo>
                    <a:pt x="0" y="0"/>
                  </a:lnTo>
                  <a:lnTo>
                    <a:pt x="0" y="6"/>
                  </a:lnTo>
                  <a:lnTo>
                    <a:pt x="0" y="8"/>
                  </a:lnTo>
                  <a:lnTo>
                    <a:pt x="4" y="8"/>
                  </a:lnTo>
                  <a:lnTo>
                    <a:pt x="4" y="8"/>
                  </a:lnTo>
                  <a:lnTo>
                    <a:pt x="6" y="8"/>
                  </a:lnTo>
                  <a:lnTo>
                    <a:pt x="8" y="6"/>
                  </a:lnTo>
                  <a:lnTo>
                    <a:pt x="10" y="0"/>
                  </a:lnTo>
                  <a:lnTo>
                    <a:pt x="1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71" name="Freeform 138"/>
            <p:cNvSpPr>
              <a:spLocks/>
            </p:cNvSpPr>
            <p:nvPr/>
          </p:nvSpPr>
          <p:spPr bwMode="auto">
            <a:xfrm>
              <a:off x="7194550" y="400050"/>
              <a:ext cx="19050" cy="12700"/>
            </a:xfrm>
            <a:custGeom>
              <a:avLst/>
              <a:gdLst/>
              <a:ahLst/>
              <a:cxnLst>
                <a:cxn ang="0">
                  <a:pos x="0" y="0"/>
                </a:cxn>
                <a:cxn ang="0">
                  <a:pos x="0" y="0"/>
                </a:cxn>
                <a:cxn ang="0">
                  <a:pos x="2" y="4"/>
                </a:cxn>
                <a:cxn ang="0">
                  <a:pos x="6" y="4"/>
                </a:cxn>
                <a:cxn ang="0">
                  <a:pos x="10" y="6"/>
                </a:cxn>
                <a:cxn ang="0">
                  <a:pos x="12" y="8"/>
                </a:cxn>
                <a:cxn ang="0">
                  <a:pos x="12" y="8"/>
                </a:cxn>
                <a:cxn ang="0">
                  <a:pos x="10" y="2"/>
                </a:cxn>
                <a:cxn ang="0">
                  <a:pos x="8" y="2"/>
                </a:cxn>
                <a:cxn ang="0">
                  <a:pos x="4" y="0"/>
                </a:cxn>
                <a:cxn ang="0">
                  <a:pos x="0" y="0"/>
                </a:cxn>
                <a:cxn ang="0">
                  <a:pos x="0" y="0"/>
                </a:cxn>
              </a:cxnLst>
              <a:rect l="0" t="0" r="r" b="b"/>
              <a:pathLst>
                <a:path w="12" h="8">
                  <a:moveTo>
                    <a:pt x="0" y="0"/>
                  </a:moveTo>
                  <a:lnTo>
                    <a:pt x="0" y="0"/>
                  </a:lnTo>
                  <a:lnTo>
                    <a:pt x="2" y="4"/>
                  </a:lnTo>
                  <a:lnTo>
                    <a:pt x="6" y="4"/>
                  </a:lnTo>
                  <a:lnTo>
                    <a:pt x="10" y="6"/>
                  </a:lnTo>
                  <a:lnTo>
                    <a:pt x="12" y="8"/>
                  </a:lnTo>
                  <a:lnTo>
                    <a:pt x="12" y="8"/>
                  </a:lnTo>
                  <a:lnTo>
                    <a:pt x="10" y="2"/>
                  </a:lnTo>
                  <a:lnTo>
                    <a:pt x="8" y="2"/>
                  </a:lnTo>
                  <a:lnTo>
                    <a:pt x="4" y="0"/>
                  </a:lnTo>
                  <a:lnTo>
                    <a:pt x="0" y="0"/>
                  </a:lnTo>
                  <a:lnTo>
                    <a:pt x="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72" name="Freeform 139"/>
            <p:cNvSpPr>
              <a:spLocks/>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73" name="Freeform 140"/>
            <p:cNvSpPr>
              <a:spLocks/>
            </p:cNvSpPr>
            <p:nvPr/>
          </p:nvSpPr>
          <p:spPr bwMode="auto">
            <a:xfrm>
              <a:off x="4816475" y="669925"/>
              <a:ext cx="15875" cy="12700"/>
            </a:xfrm>
            <a:custGeom>
              <a:avLst/>
              <a:gdLst/>
              <a:ahLst/>
              <a:cxnLst>
                <a:cxn ang="0">
                  <a:pos x="0" y="0"/>
                </a:cxn>
                <a:cxn ang="0">
                  <a:pos x="0" y="0"/>
                </a:cxn>
                <a:cxn ang="0">
                  <a:pos x="4" y="4"/>
                </a:cxn>
                <a:cxn ang="0">
                  <a:pos x="8" y="8"/>
                </a:cxn>
                <a:cxn ang="0">
                  <a:pos x="8" y="8"/>
                </a:cxn>
                <a:cxn ang="0">
                  <a:pos x="10" y="4"/>
                </a:cxn>
                <a:cxn ang="0">
                  <a:pos x="10" y="0"/>
                </a:cxn>
                <a:cxn ang="0">
                  <a:pos x="6" y="0"/>
                </a:cxn>
                <a:cxn ang="0">
                  <a:pos x="0" y="0"/>
                </a:cxn>
                <a:cxn ang="0">
                  <a:pos x="0" y="0"/>
                </a:cxn>
              </a:cxnLst>
              <a:rect l="0" t="0" r="r" b="b"/>
              <a:pathLst>
                <a:path w="10" h="8">
                  <a:moveTo>
                    <a:pt x="0" y="0"/>
                  </a:moveTo>
                  <a:lnTo>
                    <a:pt x="0" y="0"/>
                  </a:lnTo>
                  <a:lnTo>
                    <a:pt x="4" y="4"/>
                  </a:lnTo>
                  <a:lnTo>
                    <a:pt x="8" y="8"/>
                  </a:lnTo>
                  <a:lnTo>
                    <a:pt x="8" y="8"/>
                  </a:lnTo>
                  <a:lnTo>
                    <a:pt x="10" y="4"/>
                  </a:lnTo>
                  <a:lnTo>
                    <a:pt x="10" y="0"/>
                  </a:lnTo>
                  <a:lnTo>
                    <a:pt x="6" y="0"/>
                  </a:lnTo>
                  <a:lnTo>
                    <a:pt x="0" y="0"/>
                  </a:lnTo>
                  <a:lnTo>
                    <a:pt x="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74" name="Freeform 141"/>
            <p:cNvSpPr>
              <a:spLocks/>
            </p:cNvSpPr>
            <p:nvPr/>
          </p:nvSpPr>
          <p:spPr bwMode="auto">
            <a:xfrm>
              <a:off x="8308975" y="1641475"/>
              <a:ext cx="41275" cy="22225"/>
            </a:xfrm>
            <a:custGeom>
              <a:avLst/>
              <a:gdLst/>
              <a:ahLst/>
              <a:cxnLst>
                <a:cxn ang="0">
                  <a:pos x="14" y="12"/>
                </a:cxn>
                <a:cxn ang="0">
                  <a:pos x="14" y="12"/>
                </a:cxn>
                <a:cxn ang="0">
                  <a:pos x="18" y="12"/>
                </a:cxn>
                <a:cxn ang="0">
                  <a:pos x="20" y="10"/>
                </a:cxn>
                <a:cxn ang="0">
                  <a:pos x="20" y="10"/>
                </a:cxn>
                <a:cxn ang="0">
                  <a:pos x="24" y="6"/>
                </a:cxn>
                <a:cxn ang="0">
                  <a:pos x="26" y="4"/>
                </a:cxn>
                <a:cxn ang="0">
                  <a:pos x="24" y="2"/>
                </a:cxn>
                <a:cxn ang="0">
                  <a:pos x="24" y="2"/>
                </a:cxn>
                <a:cxn ang="0">
                  <a:pos x="22" y="0"/>
                </a:cxn>
                <a:cxn ang="0">
                  <a:pos x="20" y="0"/>
                </a:cxn>
                <a:cxn ang="0">
                  <a:pos x="20" y="4"/>
                </a:cxn>
                <a:cxn ang="0">
                  <a:pos x="20" y="4"/>
                </a:cxn>
                <a:cxn ang="0">
                  <a:pos x="16" y="6"/>
                </a:cxn>
                <a:cxn ang="0">
                  <a:pos x="14" y="6"/>
                </a:cxn>
                <a:cxn ang="0">
                  <a:pos x="12" y="6"/>
                </a:cxn>
                <a:cxn ang="0">
                  <a:pos x="8" y="8"/>
                </a:cxn>
                <a:cxn ang="0">
                  <a:pos x="8" y="8"/>
                </a:cxn>
                <a:cxn ang="0">
                  <a:pos x="4" y="8"/>
                </a:cxn>
                <a:cxn ang="0">
                  <a:pos x="2" y="8"/>
                </a:cxn>
                <a:cxn ang="0">
                  <a:pos x="0" y="10"/>
                </a:cxn>
                <a:cxn ang="0">
                  <a:pos x="0" y="10"/>
                </a:cxn>
                <a:cxn ang="0">
                  <a:pos x="4" y="12"/>
                </a:cxn>
                <a:cxn ang="0">
                  <a:pos x="6" y="14"/>
                </a:cxn>
                <a:cxn ang="0">
                  <a:pos x="14" y="12"/>
                </a:cxn>
                <a:cxn ang="0">
                  <a:pos x="14" y="12"/>
                </a:cxn>
              </a:cxnLst>
              <a:rect l="0" t="0" r="r" b="b"/>
              <a:pathLst>
                <a:path w="26" h="14">
                  <a:moveTo>
                    <a:pt x="14" y="12"/>
                  </a:moveTo>
                  <a:lnTo>
                    <a:pt x="14" y="12"/>
                  </a:lnTo>
                  <a:lnTo>
                    <a:pt x="18" y="12"/>
                  </a:lnTo>
                  <a:lnTo>
                    <a:pt x="20" y="10"/>
                  </a:lnTo>
                  <a:lnTo>
                    <a:pt x="20" y="10"/>
                  </a:lnTo>
                  <a:lnTo>
                    <a:pt x="24" y="6"/>
                  </a:lnTo>
                  <a:lnTo>
                    <a:pt x="26" y="4"/>
                  </a:lnTo>
                  <a:lnTo>
                    <a:pt x="24" y="2"/>
                  </a:lnTo>
                  <a:lnTo>
                    <a:pt x="24" y="2"/>
                  </a:lnTo>
                  <a:lnTo>
                    <a:pt x="22" y="0"/>
                  </a:lnTo>
                  <a:lnTo>
                    <a:pt x="20" y="0"/>
                  </a:lnTo>
                  <a:lnTo>
                    <a:pt x="20" y="4"/>
                  </a:lnTo>
                  <a:lnTo>
                    <a:pt x="20" y="4"/>
                  </a:lnTo>
                  <a:lnTo>
                    <a:pt x="16" y="6"/>
                  </a:lnTo>
                  <a:lnTo>
                    <a:pt x="14" y="6"/>
                  </a:lnTo>
                  <a:lnTo>
                    <a:pt x="12" y="6"/>
                  </a:lnTo>
                  <a:lnTo>
                    <a:pt x="8" y="8"/>
                  </a:lnTo>
                  <a:lnTo>
                    <a:pt x="8" y="8"/>
                  </a:lnTo>
                  <a:lnTo>
                    <a:pt x="4" y="8"/>
                  </a:lnTo>
                  <a:lnTo>
                    <a:pt x="2" y="8"/>
                  </a:lnTo>
                  <a:lnTo>
                    <a:pt x="0" y="10"/>
                  </a:lnTo>
                  <a:lnTo>
                    <a:pt x="0" y="10"/>
                  </a:lnTo>
                  <a:lnTo>
                    <a:pt x="4" y="12"/>
                  </a:lnTo>
                  <a:lnTo>
                    <a:pt x="6" y="14"/>
                  </a:lnTo>
                  <a:lnTo>
                    <a:pt x="14" y="12"/>
                  </a:lnTo>
                  <a:lnTo>
                    <a:pt x="14" y="1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75" name="Freeform 142"/>
            <p:cNvSpPr>
              <a:spLocks/>
            </p:cNvSpPr>
            <p:nvPr/>
          </p:nvSpPr>
          <p:spPr bwMode="auto">
            <a:xfrm>
              <a:off x="4791075" y="609600"/>
              <a:ext cx="12700" cy="19050"/>
            </a:xfrm>
            <a:custGeom>
              <a:avLst/>
              <a:gdLst/>
              <a:ahLst/>
              <a:cxnLst>
                <a:cxn ang="0">
                  <a:pos x="6" y="4"/>
                </a:cxn>
                <a:cxn ang="0">
                  <a:pos x="6" y="4"/>
                </a:cxn>
                <a:cxn ang="0">
                  <a:pos x="0" y="0"/>
                </a:cxn>
                <a:cxn ang="0">
                  <a:pos x="0" y="0"/>
                </a:cxn>
                <a:cxn ang="0">
                  <a:pos x="0" y="0"/>
                </a:cxn>
                <a:cxn ang="0">
                  <a:pos x="0" y="2"/>
                </a:cxn>
                <a:cxn ang="0">
                  <a:pos x="0" y="2"/>
                </a:cxn>
                <a:cxn ang="0">
                  <a:pos x="0" y="8"/>
                </a:cxn>
                <a:cxn ang="0">
                  <a:pos x="2" y="12"/>
                </a:cxn>
                <a:cxn ang="0">
                  <a:pos x="6" y="12"/>
                </a:cxn>
                <a:cxn ang="0">
                  <a:pos x="6" y="12"/>
                </a:cxn>
                <a:cxn ang="0">
                  <a:pos x="6" y="10"/>
                </a:cxn>
                <a:cxn ang="0">
                  <a:pos x="6" y="10"/>
                </a:cxn>
                <a:cxn ang="0">
                  <a:pos x="8" y="6"/>
                </a:cxn>
                <a:cxn ang="0">
                  <a:pos x="8" y="6"/>
                </a:cxn>
                <a:cxn ang="0">
                  <a:pos x="6" y="4"/>
                </a:cxn>
                <a:cxn ang="0">
                  <a:pos x="6" y="4"/>
                </a:cxn>
              </a:cxnLst>
              <a:rect l="0" t="0" r="r" b="b"/>
              <a:pathLst>
                <a:path w="8" h="12">
                  <a:moveTo>
                    <a:pt x="6" y="4"/>
                  </a:moveTo>
                  <a:lnTo>
                    <a:pt x="6" y="4"/>
                  </a:lnTo>
                  <a:lnTo>
                    <a:pt x="0" y="0"/>
                  </a:lnTo>
                  <a:lnTo>
                    <a:pt x="0" y="0"/>
                  </a:lnTo>
                  <a:lnTo>
                    <a:pt x="0" y="0"/>
                  </a:lnTo>
                  <a:lnTo>
                    <a:pt x="0" y="2"/>
                  </a:lnTo>
                  <a:lnTo>
                    <a:pt x="0" y="2"/>
                  </a:lnTo>
                  <a:lnTo>
                    <a:pt x="0" y="8"/>
                  </a:lnTo>
                  <a:lnTo>
                    <a:pt x="2" y="12"/>
                  </a:lnTo>
                  <a:lnTo>
                    <a:pt x="6" y="12"/>
                  </a:lnTo>
                  <a:lnTo>
                    <a:pt x="6" y="12"/>
                  </a:lnTo>
                  <a:lnTo>
                    <a:pt x="6" y="10"/>
                  </a:lnTo>
                  <a:lnTo>
                    <a:pt x="6" y="10"/>
                  </a:lnTo>
                  <a:lnTo>
                    <a:pt x="8" y="6"/>
                  </a:lnTo>
                  <a:lnTo>
                    <a:pt x="8" y="6"/>
                  </a:lnTo>
                  <a:lnTo>
                    <a:pt x="6" y="4"/>
                  </a:lnTo>
                  <a:lnTo>
                    <a:pt x="6"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76" name="Freeform 143"/>
            <p:cNvSpPr>
              <a:spLocks/>
            </p:cNvSpPr>
            <p:nvPr/>
          </p:nvSpPr>
          <p:spPr bwMode="auto">
            <a:xfrm>
              <a:off x="6394450" y="593725"/>
              <a:ext cx="92075" cy="136525"/>
            </a:xfrm>
            <a:custGeom>
              <a:avLst/>
              <a:gdLst/>
              <a:ahLst/>
              <a:cxnLst>
                <a:cxn ang="0">
                  <a:pos x="2" y="32"/>
                </a:cxn>
                <a:cxn ang="0">
                  <a:pos x="6" y="30"/>
                </a:cxn>
                <a:cxn ang="0">
                  <a:pos x="6" y="26"/>
                </a:cxn>
                <a:cxn ang="0">
                  <a:pos x="8" y="28"/>
                </a:cxn>
                <a:cxn ang="0">
                  <a:pos x="12" y="38"/>
                </a:cxn>
                <a:cxn ang="0">
                  <a:pos x="18" y="38"/>
                </a:cxn>
                <a:cxn ang="0">
                  <a:pos x="22" y="50"/>
                </a:cxn>
                <a:cxn ang="0">
                  <a:pos x="22" y="54"/>
                </a:cxn>
                <a:cxn ang="0">
                  <a:pos x="16" y="56"/>
                </a:cxn>
                <a:cxn ang="0">
                  <a:pos x="12" y="56"/>
                </a:cxn>
                <a:cxn ang="0">
                  <a:pos x="12" y="58"/>
                </a:cxn>
                <a:cxn ang="0">
                  <a:pos x="14" y="66"/>
                </a:cxn>
                <a:cxn ang="0">
                  <a:pos x="8" y="70"/>
                </a:cxn>
                <a:cxn ang="0">
                  <a:pos x="16" y="72"/>
                </a:cxn>
                <a:cxn ang="0">
                  <a:pos x="26" y="74"/>
                </a:cxn>
                <a:cxn ang="0">
                  <a:pos x="14" y="78"/>
                </a:cxn>
                <a:cxn ang="0">
                  <a:pos x="8" y="86"/>
                </a:cxn>
                <a:cxn ang="0">
                  <a:pos x="30" y="82"/>
                </a:cxn>
                <a:cxn ang="0">
                  <a:pos x="50" y="78"/>
                </a:cxn>
                <a:cxn ang="0">
                  <a:pos x="56" y="72"/>
                </a:cxn>
                <a:cxn ang="0">
                  <a:pos x="58" y="62"/>
                </a:cxn>
                <a:cxn ang="0">
                  <a:pos x="54" y="58"/>
                </a:cxn>
                <a:cxn ang="0">
                  <a:pos x="50" y="60"/>
                </a:cxn>
                <a:cxn ang="0">
                  <a:pos x="46" y="52"/>
                </a:cxn>
                <a:cxn ang="0">
                  <a:pos x="38" y="40"/>
                </a:cxn>
                <a:cxn ang="0">
                  <a:pos x="28" y="28"/>
                </a:cxn>
                <a:cxn ang="0">
                  <a:pos x="24" y="20"/>
                </a:cxn>
                <a:cxn ang="0">
                  <a:pos x="28" y="16"/>
                </a:cxn>
                <a:cxn ang="0">
                  <a:pos x="30" y="12"/>
                </a:cxn>
                <a:cxn ang="0">
                  <a:pos x="28" y="10"/>
                </a:cxn>
                <a:cxn ang="0">
                  <a:pos x="22" y="10"/>
                </a:cxn>
                <a:cxn ang="0">
                  <a:pos x="16" y="10"/>
                </a:cxn>
                <a:cxn ang="0">
                  <a:pos x="16" y="6"/>
                </a:cxn>
                <a:cxn ang="0">
                  <a:pos x="20" y="2"/>
                </a:cxn>
                <a:cxn ang="0">
                  <a:pos x="10" y="2"/>
                </a:cxn>
                <a:cxn ang="0">
                  <a:pos x="4" y="4"/>
                </a:cxn>
                <a:cxn ang="0">
                  <a:pos x="0" y="18"/>
                </a:cxn>
                <a:cxn ang="0">
                  <a:pos x="0" y="28"/>
                </a:cxn>
                <a:cxn ang="0">
                  <a:pos x="0" y="30"/>
                </a:cxn>
                <a:cxn ang="0">
                  <a:pos x="2" y="32"/>
                </a:cxn>
              </a:cxnLst>
              <a:rect l="0" t="0" r="r" b="b"/>
              <a:pathLst>
                <a:path w="58" h="86">
                  <a:moveTo>
                    <a:pt x="2" y="32"/>
                  </a:moveTo>
                  <a:lnTo>
                    <a:pt x="2" y="32"/>
                  </a:lnTo>
                  <a:lnTo>
                    <a:pt x="4" y="32"/>
                  </a:lnTo>
                  <a:lnTo>
                    <a:pt x="6" y="30"/>
                  </a:lnTo>
                  <a:lnTo>
                    <a:pt x="6" y="26"/>
                  </a:lnTo>
                  <a:lnTo>
                    <a:pt x="6" y="26"/>
                  </a:lnTo>
                  <a:lnTo>
                    <a:pt x="8" y="28"/>
                  </a:lnTo>
                  <a:lnTo>
                    <a:pt x="8" y="28"/>
                  </a:lnTo>
                  <a:lnTo>
                    <a:pt x="8" y="36"/>
                  </a:lnTo>
                  <a:lnTo>
                    <a:pt x="12" y="38"/>
                  </a:lnTo>
                  <a:lnTo>
                    <a:pt x="18" y="38"/>
                  </a:lnTo>
                  <a:lnTo>
                    <a:pt x="18" y="38"/>
                  </a:lnTo>
                  <a:lnTo>
                    <a:pt x="20" y="42"/>
                  </a:lnTo>
                  <a:lnTo>
                    <a:pt x="22" y="50"/>
                  </a:lnTo>
                  <a:lnTo>
                    <a:pt x="22" y="50"/>
                  </a:lnTo>
                  <a:lnTo>
                    <a:pt x="22" y="54"/>
                  </a:lnTo>
                  <a:lnTo>
                    <a:pt x="16" y="56"/>
                  </a:lnTo>
                  <a:lnTo>
                    <a:pt x="16" y="56"/>
                  </a:lnTo>
                  <a:lnTo>
                    <a:pt x="12" y="56"/>
                  </a:lnTo>
                  <a:lnTo>
                    <a:pt x="12" y="56"/>
                  </a:lnTo>
                  <a:lnTo>
                    <a:pt x="12" y="58"/>
                  </a:lnTo>
                  <a:lnTo>
                    <a:pt x="12" y="58"/>
                  </a:lnTo>
                  <a:lnTo>
                    <a:pt x="14" y="62"/>
                  </a:lnTo>
                  <a:lnTo>
                    <a:pt x="14" y="66"/>
                  </a:lnTo>
                  <a:lnTo>
                    <a:pt x="10" y="68"/>
                  </a:lnTo>
                  <a:lnTo>
                    <a:pt x="8" y="70"/>
                  </a:lnTo>
                  <a:lnTo>
                    <a:pt x="8" y="70"/>
                  </a:lnTo>
                  <a:lnTo>
                    <a:pt x="16" y="72"/>
                  </a:lnTo>
                  <a:lnTo>
                    <a:pt x="26" y="74"/>
                  </a:lnTo>
                  <a:lnTo>
                    <a:pt x="26" y="74"/>
                  </a:lnTo>
                  <a:lnTo>
                    <a:pt x="20" y="76"/>
                  </a:lnTo>
                  <a:lnTo>
                    <a:pt x="14" y="78"/>
                  </a:lnTo>
                  <a:lnTo>
                    <a:pt x="10" y="80"/>
                  </a:lnTo>
                  <a:lnTo>
                    <a:pt x="8" y="86"/>
                  </a:lnTo>
                  <a:lnTo>
                    <a:pt x="8" y="86"/>
                  </a:lnTo>
                  <a:lnTo>
                    <a:pt x="30" y="82"/>
                  </a:lnTo>
                  <a:lnTo>
                    <a:pt x="50" y="78"/>
                  </a:lnTo>
                  <a:lnTo>
                    <a:pt x="50" y="78"/>
                  </a:lnTo>
                  <a:lnTo>
                    <a:pt x="54" y="76"/>
                  </a:lnTo>
                  <a:lnTo>
                    <a:pt x="56" y="72"/>
                  </a:lnTo>
                  <a:lnTo>
                    <a:pt x="58" y="62"/>
                  </a:lnTo>
                  <a:lnTo>
                    <a:pt x="58" y="62"/>
                  </a:lnTo>
                  <a:lnTo>
                    <a:pt x="56" y="60"/>
                  </a:lnTo>
                  <a:lnTo>
                    <a:pt x="54" y="58"/>
                  </a:lnTo>
                  <a:lnTo>
                    <a:pt x="54" y="58"/>
                  </a:lnTo>
                  <a:lnTo>
                    <a:pt x="50" y="60"/>
                  </a:lnTo>
                  <a:lnTo>
                    <a:pt x="48" y="58"/>
                  </a:lnTo>
                  <a:lnTo>
                    <a:pt x="46" y="52"/>
                  </a:lnTo>
                  <a:lnTo>
                    <a:pt x="46" y="52"/>
                  </a:lnTo>
                  <a:lnTo>
                    <a:pt x="38" y="40"/>
                  </a:lnTo>
                  <a:lnTo>
                    <a:pt x="28" y="28"/>
                  </a:lnTo>
                  <a:lnTo>
                    <a:pt x="28" y="28"/>
                  </a:lnTo>
                  <a:lnTo>
                    <a:pt x="26" y="24"/>
                  </a:lnTo>
                  <a:lnTo>
                    <a:pt x="24" y="20"/>
                  </a:lnTo>
                  <a:lnTo>
                    <a:pt x="24" y="20"/>
                  </a:lnTo>
                  <a:lnTo>
                    <a:pt x="28" y="16"/>
                  </a:lnTo>
                  <a:lnTo>
                    <a:pt x="30" y="14"/>
                  </a:lnTo>
                  <a:lnTo>
                    <a:pt x="30" y="12"/>
                  </a:lnTo>
                  <a:lnTo>
                    <a:pt x="30" y="12"/>
                  </a:lnTo>
                  <a:lnTo>
                    <a:pt x="28" y="10"/>
                  </a:lnTo>
                  <a:lnTo>
                    <a:pt x="26" y="8"/>
                  </a:lnTo>
                  <a:lnTo>
                    <a:pt x="22" y="10"/>
                  </a:lnTo>
                  <a:lnTo>
                    <a:pt x="22" y="10"/>
                  </a:lnTo>
                  <a:lnTo>
                    <a:pt x="16" y="10"/>
                  </a:lnTo>
                  <a:lnTo>
                    <a:pt x="16" y="8"/>
                  </a:lnTo>
                  <a:lnTo>
                    <a:pt x="16" y="6"/>
                  </a:lnTo>
                  <a:lnTo>
                    <a:pt x="20" y="2"/>
                  </a:lnTo>
                  <a:lnTo>
                    <a:pt x="20" y="2"/>
                  </a:lnTo>
                  <a:lnTo>
                    <a:pt x="14" y="0"/>
                  </a:lnTo>
                  <a:lnTo>
                    <a:pt x="10" y="2"/>
                  </a:lnTo>
                  <a:lnTo>
                    <a:pt x="8" y="2"/>
                  </a:lnTo>
                  <a:lnTo>
                    <a:pt x="4" y="4"/>
                  </a:lnTo>
                  <a:lnTo>
                    <a:pt x="2" y="10"/>
                  </a:lnTo>
                  <a:lnTo>
                    <a:pt x="0" y="18"/>
                  </a:lnTo>
                  <a:lnTo>
                    <a:pt x="0" y="18"/>
                  </a:lnTo>
                  <a:lnTo>
                    <a:pt x="0" y="28"/>
                  </a:lnTo>
                  <a:lnTo>
                    <a:pt x="0" y="28"/>
                  </a:lnTo>
                  <a:lnTo>
                    <a:pt x="0" y="30"/>
                  </a:lnTo>
                  <a:lnTo>
                    <a:pt x="2" y="32"/>
                  </a:lnTo>
                  <a:lnTo>
                    <a:pt x="2" y="3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77" name="Freeform 144"/>
            <p:cNvSpPr>
              <a:spLocks/>
            </p:cNvSpPr>
            <p:nvPr/>
          </p:nvSpPr>
          <p:spPr bwMode="auto">
            <a:xfrm>
              <a:off x="7950200" y="1698625"/>
              <a:ext cx="22225" cy="6350"/>
            </a:xfrm>
            <a:custGeom>
              <a:avLst/>
              <a:gdLst/>
              <a:ahLst/>
              <a:cxnLst>
                <a:cxn ang="0">
                  <a:pos x="14" y="4"/>
                </a:cxn>
                <a:cxn ang="0">
                  <a:pos x="14" y="4"/>
                </a:cxn>
                <a:cxn ang="0">
                  <a:pos x="8" y="0"/>
                </a:cxn>
                <a:cxn ang="0">
                  <a:pos x="4" y="0"/>
                </a:cxn>
                <a:cxn ang="0">
                  <a:pos x="0" y="4"/>
                </a:cxn>
                <a:cxn ang="0">
                  <a:pos x="0" y="4"/>
                </a:cxn>
                <a:cxn ang="0">
                  <a:pos x="8" y="4"/>
                </a:cxn>
                <a:cxn ang="0">
                  <a:pos x="10" y="4"/>
                </a:cxn>
                <a:cxn ang="0">
                  <a:pos x="14" y="4"/>
                </a:cxn>
                <a:cxn ang="0">
                  <a:pos x="14" y="4"/>
                </a:cxn>
              </a:cxnLst>
              <a:rect l="0" t="0" r="r" b="b"/>
              <a:pathLst>
                <a:path w="14" h="4">
                  <a:moveTo>
                    <a:pt x="14" y="4"/>
                  </a:moveTo>
                  <a:lnTo>
                    <a:pt x="14" y="4"/>
                  </a:lnTo>
                  <a:lnTo>
                    <a:pt x="8" y="0"/>
                  </a:lnTo>
                  <a:lnTo>
                    <a:pt x="4" y="0"/>
                  </a:lnTo>
                  <a:lnTo>
                    <a:pt x="0" y="4"/>
                  </a:lnTo>
                  <a:lnTo>
                    <a:pt x="0" y="4"/>
                  </a:lnTo>
                  <a:lnTo>
                    <a:pt x="8" y="4"/>
                  </a:lnTo>
                  <a:lnTo>
                    <a:pt x="10" y="4"/>
                  </a:lnTo>
                  <a:lnTo>
                    <a:pt x="14" y="4"/>
                  </a:lnTo>
                  <a:lnTo>
                    <a:pt x="14"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78" name="Freeform 145"/>
            <p:cNvSpPr>
              <a:spLocks/>
            </p:cNvSpPr>
            <p:nvPr/>
          </p:nvSpPr>
          <p:spPr bwMode="auto">
            <a:xfrm>
              <a:off x="5391150" y="473075"/>
              <a:ext cx="79375" cy="44450"/>
            </a:xfrm>
            <a:custGeom>
              <a:avLst/>
              <a:gdLst/>
              <a:ahLst/>
              <a:cxnLst>
                <a:cxn ang="0">
                  <a:pos x="50" y="20"/>
                </a:cxn>
                <a:cxn ang="0">
                  <a:pos x="50" y="20"/>
                </a:cxn>
                <a:cxn ang="0">
                  <a:pos x="40" y="18"/>
                </a:cxn>
                <a:cxn ang="0">
                  <a:pos x="40" y="18"/>
                </a:cxn>
                <a:cxn ang="0">
                  <a:pos x="38" y="14"/>
                </a:cxn>
                <a:cxn ang="0">
                  <a:pos x="38" y="14"/>
                </a:cxn>
                <a:cxn ang="0">
                  <a:pos x="32" y="10"/>
                </a:cxn>
                <a:cxn ang="0">
                  <a:pos x="24" y="8"/>
                </a:cxn>
                <a:cxn ang="0">
                  <a:pos x="16" y="6"/>
                </a:cxn>
                <a:cxn ang="0">
                  <a:pos x="10" y="0"/>
                </a:cxn>
                <a:cxn ang="0">
                  <a:pos x="10" y="0"/>
                </a:cxn>
                <a:cxn ang="0">
                  <a:pos x="8" y="2"/>
                </a:cxn>
                <a:cxn ang="0">
                  <a:pos x="8" y="2"/>
                </a:cxn>
                <a:cxn ang="0">
                  <a:pos x="6" y="6"/>
                </a:cxn>
                <a:cxn ang="0">
                  <a:pos x="6" y="12"/>
                </a:cxn>
                <a:cxn ang="0">
                  <a:pos x="4" y="18"/>
                </a:cxn>
                <a:cxn ang="0">
                  <a:pos x="0" y="22"/>
                </a:cxn>
                <a:cxn ang="0">
                  <a:pos x="0" y="22"/>
                </a:cxn>
                <a:cxn ang="0">
                  <a:pos x="2" y="22"/>
                </a:cxn>
                <a:cxn ang="0">
                  <a:pos x="6" y="22"/>
                </a:cxn>
                <a:cxn ang="0">
                  <a:pos x="8" y="22"/>
                </a:cxn>
                <a:cxn ang="0">
                  <a:pos x="10" y="24"/>
                </a:cxn>
                <a:cxn ang="0">
                  <a:pos x="10" y="24"/>
                </a:cxn>
                <a:cxn ang="0">
                  <a:pos x="14" y="28"/>
                </a:cxn>
                <a:cxn ang="0">
                  <a:pos x="16" y="28"/>
                </a:cxn>
                <a:cxn ang="0">
                  <a:pos x="22" y="22"/>
                </a:cxn>
                <a:cxn ang="0">
                  <a:pos x="22" y="22"/>
                </a:cxn>
                <a:cxn ang="0">
                  <a:pos x="28" y="18"/>
                </a:cxn>
                <a:cxn ang="0">
                  <a:pos x="32" y="18"/>
                </a:cxn>
                <a:cxn ang="0">
                  <a:pos x="34" y="20"/>
                </a:cxn>
                <a:cxn ang="0">
                  <a:pos x="34" y="20"/>
                </a:cxn>
                <a:cxn ang="0">
                  <a:pos x="42" y="24"/>
                </a:cxn>
                <a:cxn ang="0">
                  <a:pos x="46" y="24"/>
                </a:cxn>
                <a:cxn ang="0">
                  <a:pos x="50" y="20"/>
                </a:cxn>
                <a:cxn ang="0">
                  <a:pos x="50" y="20"/>
                </a:cxn>
              </a:cxnLst>
              <a:rect l="0" t="0" r="r" b="b"/>
              <a:pathLst>
                <a:path w="50" h="28">
                  <a:moveTo>
                    <a:pt x="50" y="20"/>
                  </a:moveTo>
                  <a:lnTo>
                    <a:pt x="50" y="20"/>
                  </a:lnTo>
                  <a:lnTo>
                    <a:pt x="40" y="18"/>
                  </a:lnTo>
                  <a:lnTo>
                    <a:pt x="40" y="18"/>
                  </a:lnTo>
                  <a:lnTo>
                    <a:pt x="38" y="14"/>
                  </a:lnTo>
                  <a:lnTo>
                    <a:pt x="38" y="14"/>
                  </a:lnTo>
                  <a:lnTo>
                    <a:pt x="32" y="10"/>
                  </a:lnTo>
                  <a:lnTo>
                    <a:pt x="24" y="8"/>
                  </a:lnTo>
                  <a:lnTo>
                    <a:pt x="16" y="6"/>
                  </a:lnTo>
                  <a:lnTo>
                    <a:pt x="10" y="0"/>
                  </a:lnTo>
                  <a:lnTo>
                    <a:pt x="10" y="0"/>
                  </a:lnTo>
                  <a:lnTo>
                    <a:pt x="8" y="2"/>
                  </a:lnTo>
                  <a:lnTo>
                    <a:pt x="8" y="2"/>
                  </a:lnTo>
                  <a:lnTo>
                    <a:pt x="6" y="6"/>
                  </a:lnTo>
                  <a:lnTo>
                    <a:pt x="6" y="12"/>
                  </a:lnTo>
                  <a:lnTo>
                    <a:pt x="4" y="18"/>
                  </a:lnTo>
                  <a:lnTo>
                    <a:pt x="0" y="22"/>
                  </a:lnTo>
                  <a:lnTo>
                    <a:pt x="0" y="22"/>
                  </a:lnTo>
                  <a:lnTo>
                    <a:pt x="2" y="22"/>
                  </a:lnTo>
                  <a:lnTo>
                    <a:pt x="6" y="22"/>
                  </a:lnTo>
                  <a:lnTo>
                    <a:pt x="8" y="22"/>
                  </a:lnTo>
                  <a:lnTo>
                    <a:pt x="10" y="24"/>
                  </a:lnTo>
                  <a:lnTo>
                    <a:pt x="10" y="24"/>
                  </a:lnTo>
                  <a:lnTo>
                    <a:pt x="14" y="28"/>
                  </a:lnTo>
                  <a:lnTo>
                    <a:pt x="16" y="28"/>
                  </a:lnTo>
                  <a:lnTo>
                    <a:pt x="22" y="22"/>
                  </a:lnTo>
                  <a:lnTo>
                    <a:pt x="22" y="22"/>
                  </a:lnTo>
                  <a:lnTo>
                    <a:pt x="28" y="18"/>
                  </a:lnTo>
                  <a:lnTo>
                    <a:pt x="32" y="18"/>
                  </a:lnTo>
                  <a:lnTo>
                    <a:pt x="34" y="20"/>
                  </a:lnTo>
                  <a:lnTo>
                    <a:pt x="34" y="20"/>
                  </a:lnTo>
                  <a:lnTo>
                    <a:pt x="42" y="24"/>
                  </a:lnTo>
                  <a:lnTo>
                    <a:pt x="46" y="24"/>
                  </a:lnTo>
                  <a:lnTo>
                    <a:pt x="50" y="20"/>
                  </a:lnTo>
                  <a:lnTo>
                    <a:pt x="50" y="2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79" name="Freeform 146"/>
            <p:cNvSpPr>
              <a:spLocks/>
            </p:cNvSpPr>
            <p:nvPr/>
          </p:nvSpPr>
          <p:spPr bwMode="auto">
            <a:xfrm>
              <a:off x="8613775" y="2139950"/>
              <a:ext cx="19050" cy="28575"/>
            </a:xfrm>
            <a:custGeom>
              <a:avLst/>
              <a:gdLst/>
              <a:ahLst/>
              <a:cxnLst>
                <a:cxn ang="0">
                  <a:pos x="12" y="18"/>
                </a:cxn>
                <a:cxn ang="0">
                  <a:pos x="12" y="18"/>
                </a:cxn>
                <a:cxn ang="0">
                  <a:pos x="10" y="10"/>
                </a:cxn>
                <a:cxn ang="0">
                  <a:pos x="8" y="2"/>
                </a:cxn>
                <a:cxn ang="0">
                  <a:pos x="8" y="2"/>
                </a:cxn>
                <a:cxn ang="0">
                  <a:pos x="4" y="0"/>
                </a:cxn>
                <a:cxn ang="0">
                  <a:pos x="2" y="0"/>
                </a:cxn>
                <a:cxn ang="0">
                  <a:pos x="0" y="0"/>
                </a:cxn>
                <a:cxn ang="0">
                  <a:pos x="0" y="0"/>
                </a:cxn>
                <a:cxn ang="0">
                  <a:pos x="0" y="2"/>
                </a:cxn>
                <a:cxn ang="0">
                  <a:pos x="0" y="2"/>
                </a:cxn>
                <a:cxn ang="0">
                  <a:pos x="2" y="6"/>
                </a:cxn>
                <a:cxn ang="0">
                  <a:pos x="2" y="6"/>
                </a:cxn>
                <a:cxn ang="0">
                  <a:pos x="6" y="10"/>
                </a:cxn>
                <a:cxn ang="0">
                  <a:pos x="6" y="10"/>
                </a:cxn>
                <a:cxn ang="0">
                  <a:pos x="8" y="14"/>
                </a:cxn>
                <a:cxn ang="0">
                  <a:pos x="8" y="16"/>
                </a:cxn>
                <a:cxn ang="0">
                  <a:pos x="12" y="18"/>
                </a:cxn>
                <a:cxn ang="0">
                  <a:pos x="12" y="18"/>
                </a:cxn>
              </a:cxnLst>
              <a:rect l="0" t="0" r="r" b="b"/>
              <a:pathLst>
                <a:path w="12" h="18">
                  <a:moveTo>
                    <a:pt x="12" y="18"/>
                  </a:moveTo>
                  <a:lnTo>
                    <a:pt x="12" y="18"/>
                  </a:lnTo>
                  <a:lnTo>
                    <a:pt x="10" y="10"/>
                  </a:lnTo>
                  <a:lnTo>
                    <a:pt x="8" y="2"/>
                  </a:lnTo>
                  <a:lnTo>
                    <a:pt x="8" y="2"/>
                  </a:lnTo>
                  <a:lnTo>
                    <a:pt x="4" y="0"/>
                  </a:lnTo>
                  <a:lnTo>
                    <a:pt x="2" y="0"/>
                  </a:lnTo>
                  <a:lnTo>
                    <a:pt x="0" y="0"/>
                  </a:lnTo>
                  <a:lnTo>
                    <a:pt x="0" y="0"/>
                  </a:lnTo>
                  <a:lnTo>
                    <a:pt x="0" y="2"/>
                  </a:lnTo>
                  <a:lnTo>
                    <a:pt x="0" y="2"/>
                  </a:lnTo>
                  <a:lnTo>
                    <a:pt x="2" y="6"/>
                  </a:lnTo>
                  <a:lnTo>
                    <a:pt x="2" y="6"/>
                  </a:lnTo>
                  <a:lnTo>
                    <a:pt x="6" y="10"/>
                  </a:lnTo>
                  <a:lnTo>
                    <a:pt x="6" y="10"/>
                  </a:lnTo>
                  <a:lnTo>
                    <a:pt x="8" y="14"/>
                  </a:lnTo>
                  <a:lnTo>
                    <a:pt x="8" y="16"/>
                  </a:lnTo>
                  <a:lnTo>
                    <a:pt x="12" y="18"/>
                  </a:lnTo>
                  <a:lnTo>
                    <a:pt x="12" y="1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80" name="Freeform 147"/>
            <p:cNvSpPr>
              <a:spLocks/>
            </p:cNvSpPr>
            <p:nvPr/>
          </p:nvSpPr>
          <p:spPr bwMode="auto">
            <a:xfrm>
              <a:off x="5635625" y="1254125"/>
              <a:ext cx="19050" cy="9525"/>
            </a:xfrm>
            <a:custGeom>
              <a:avLst/>
              <a:gdLst/>
              <a:ahLst/>
              <a:cxnLst>
                <a:cxn ang="0">
                  <a:pos x="0" y="4"/>
                </a:cxn>
                <a:cxn ang="0">
                  <a:pos x="0" y="4"/>
                </a:cxn>
                <a:cxn ang="0">
                  <a:pos x="4" y="6"/>
                </a:cxn>
                <a:cxn ang="0">
                  <a:pos x="12" y="4"/>
                </a:cxn>
                <a:cxn ang="0">
                  <a:pos x="12" y="4"/>
                </a:cxn>
                <a:cxn ang="0">
                  <a:pos x="4" y="0"/>
                </a:cxn>
                <a:cxn ang="0">
                  <a:pos x="2" y="2"/>
                </a:cxn>
                <a:cxn ang="0">
                  <a:pos x="0" y="4"/>
                </a:cxn>
                <a:cxn ang="0">
                  <a:pos x="0" y="4"/>
                </a:cxn>
              </a:cxnLst>
              <a:rect l="0" t="0" r="r" b="b"/>
              <a:pathLst>
                <a:path w="12" h="6">
                  <a:moveTo>
                    <a:pt x="0" y="4"/>
                  </a:moveTo>
                  <a:lnTo>
                    <a:pt x="0" y="4"/>
                  </a:lnTo>
                  <a:lnTo>
                    <a:pt x="4" y="6"/>
                  </a:lnTo>
                  <a:lnTo>
                    <a:pt x="12" y="4"/>
                  </a:lnTo>
                  <a:lnTo>
                    <a:pt x="12" y="4"/>
                  </a:lnTo>
                  <a:lnTo>
                    <a:pt x="4" y="0"/>
                  </a:lnTo>
                  <a:lnTo>
                    <a:pt x="2" y="2"/>
                  </a:lnTo>
                  <a:lnTo>
                    <a:pt x="0" y="4"/>
                  </a:lnTo>
                  <a:lnTo>
                    <a:pt x="0"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81" name="Freeform 148"/>
            <p:cNvSpPr>
              <a:spLocks/>
            </p:cNvSpPr>
            <p:nvPr/>
          </p:nvSpPr>
          <p:spPr bwMode="auto">
            <a:xfrm>
              <a:off x="6575425" y="854075"/>
              <a:ext cx="9525" cy="22225"/>
            </a:xfrm>
            <a:custGeom>
              <a:avLst/>
              <a:gdLst/>
              <a:ahLst/>
              <a:cxnLst>
                <a:cxn ang="0">
                  <a:pos x="4" y="0"/>
                </a:cxn>
                <a:cxn ang="0">
                  <a:pos x="4" y="0"/>
                </a:cxn>
                <a:cxn ang="0">
                  <a:pos x="0" y="4"/>
                </a:cxn>
                <a:cxn ang="0">
                  <a:pos x="0" y="6"/>
                </a:cxn>
                <a:cxn ang="0">
                  <a:pos x="4" y="14"/>
                </a:cxn>
                <a:cxn ang="0">
                  <a:pos x="4" y="14"/>
                </a:cxn>
                <a:cxn ang="0">
                  <a:pos x="6" y="6"/>
                </a:cxn>
                <a:cxn ang="0">
                  <a:pos x="4" y="0"/>
                </a:cxn>
                <a:cxn ang="0">
                  <a:pos x="4" y="0"/>
                </a:cxn>
              </a:cxnLst>
              <a:rect l="0" t="0" r="r" b="b"/>
              <a:pathLst>
                <a:path w="6" h="14">
                  <a:moveTo>
                    <a:pt x="4" y="0"/>
                  </a:moveTo>
                  <a:lnTo>
                    <a:pt x="4" y="0"/>
                  </a:lnTo>
                  <a:lnTo>
                    <a:pt x="0" y="4"/>
                  </a:lnTo>
                  <a:lnTo>
                    <a:pt x="0" y="6"/>
                  </a:lnTo>
                  <a:lnTo>
                    <a:pt x="4" y="14"/>
                  </a:lnTo>
                  <a:lnTo>
                    <a:pt x="4" y="14"/>
                  </a:lnTo>
                  <a:lnTo>
                    <a:pt x="6" y="6"/>
                  </a:lnTo>
                  <a:lnTo>
                    <a:pt x="4" y="0"/>
                  </a:lnTo>
                  <a:lnTo>
                    <a:pt x="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82" name="Freeform 149"/>
            <p:cNvSpPr>
              <a:spLocks/>
            </p:cNvSpPr>
            <p:nvPr/>
          </p:nvSpPr>
          <p:spPr bwMode="auto">
            <a:xfrm>
              <a:off x="5546725" y="1231900"/>
              <a:ext cx="73025" cy="31750"/>
            </a:xfrm>
            <a:custGeom>
              <a:avLst/>
              <a:gdLst/>
              <a:ahLst/>
              <a:cxnLst>
                <a:cxn ang="0">
                  <a:pos x="0" y="16"/>
                </a:cxn>
                <a:cxn ang="0">
                  <a:pos x="0" y="16"/>
                </a:cxn>
                <a:cxn ang="0">
                  <a:pos x="2" y="18"/>
                </a:cxn>
                <a:cxn ang="0">
                  <a:pos x="6" y="18"/>
                </a:cxn>
                <a:cxn ang="0">
                  <a:pos x="14" y="16"/>
                </a:cxn>
                <a:cxn ang="0">
                  <a:pos x="14" y="16"/>
                </a:cxn>
                <a:cxn ang="0">
                  <a:pos x="18" y="18"/>
                </a:cxn>
                <a:cxn ang="0">
                  <a:pos x="22" y="20"/>
                </a:cxn>
                <a:cxn ang="0">
                  <a:pos x="30" y="18"/>
                </a:cxn>
                <a:cxn ang="0">
                  <a:pos x="38" y="14"/>
                </a:cxn>
                <a:cxn ang="0">
                  <a:pos x="42" y="14"/>
                </a:cxn>
                <a:cxn ang="0">
                  <a:pos x="46" y="14"/>
                </a:cxn>
                <a:cxn ang="0">
                  <a:pos x="46" y="14"/>
                </a:cxn>
                <a:cxn ang="0">
                  <a:pos x="38" y="8"/>
                </a:cxn>
                <a:cxn ang="0">
                  <a:pos x="30" y="2"/>
                </a:cxn>
                <a:cxn ang="0">
                  <a:pos x="20" y="0"/>
                </a:cxn>
                <a:cxn ang="0">
                  <a:pos x="10" y="2"/>
                </a:cxn>
                <a:cxn ang="0">
                  <a:pos x="10" y="2"/>
                </a:cxn>
                <a:cxn ang="0">
                  <a:pos x="14" y="8"/>
                </a:cxn>
                <a:cxn ang="0">
                  <a:pos x="14" y="12"/>
                </a:cxn>
                <a:cxn ang="0">
                  <a:pos x="14" y="14"/>
                </a:cxn>
                <a:cxn ang="0">
                  <a:pos x="14" y="14"/>
                </a:cxn>
                <a:cxn ang="0">
                  <a:pos x="6" y="14"/>
                </a:cxn>
                <a:cxn ang="0">
                  <a:pos x="2" y="14"/>
                </a:cxn>
                <a:cxn ang="0">
                  <a:pos x="0" y="16"/>
                </a:cxn>
                <a:cxn ang="0">
                  <a:pos x="0" y="16"/>
                </a:cxn>
              </a:cxnLst>
              <a:rect l="0" t="0" r="r" b="b"/>
              <a:pathLst>
                <a:path w="46" h="20">
                  <a:moveTo>
                    <a:pt x="0" y="16"/>
                  </a:moveTo>
                  <a:lnTo>
                    <a:pt x="0" y="16"/>
                  </a:lnTo>
                  <a:lnTo>
                    <a:pt x="2" y="18"/>
                  </a:lnTo>
                  <a:lnTo>
                    <a:pt x="6" y="18"/>
                  </a:lnTo>
                  <a:lnTo>
                    <a:pt x="14" y="16"/>
                  </a:lnTo>
                  <a:lnTo>
                    <a:pt x="14" y="16"/>
                  </a:lnTo>
                  <a:lnTo>
                    <a:pt x="18" y="18"/>
                  </a:lnTo>
                  <a:lnTo>
                    <a:pt x="22" y="20"/>
                  </a:lnTo>
                  <a:lnTo>
                    <a:pt x="30" y="18"/>
                  </a:lnTo>
                  <a:lnTo>
                    <a:pt x="38" y="14"/>
                  </a:lnTo>
                  <a:lnTo>
                    <a:pt x="42" y="14"/>
                  </a:lnTo>
                  <a:lnTo>
                    <a:pt x="46" y="14"/>
                  </a:lnTo>
                  <a:lnTo>
                    <a:pt x="46" y="14"/>
                  </a:lnTo>
                  <a:lnTo>
                    <a:pt x="38" y="8"/>
                  </a:lnTo>
                  <a:lnTo>
                    <a:pt x="30" y="2"/>
                  </a:lnTo>
                  <a:lnTo>
                    <a:pt x="20" y="0"/>
                  </a:lnTo>
                  <a:lnTo>
                    <a:pt x="10" y="2"/>
                  </a:lnTo>
                  <a:lnTo>
                    <a:pt x="10" y="2"/>
                  </a:lnTo>
                  <a:lnTo>
                    <a:pt x="14" y="8"/>
                  </a:lnTo>
                  <a:lnTo>
                    <a:pt x="14" y="12"/>
                  </a:lnTo>
                  <a:lnTo>
                    <a:pt x="14" y="14"/>
                  </a:lnTo>
                  <a:lnTo>
                    <a:pt x="14" y="14"/>
                  </a:lnTo>
                  <a:lnTo>
                    <a:pt x="6" y="14"/>
                  </a:lnTo>
                  <a:lnTo>
                    <a:pt x="2" y="14"/>
                  </a:lnTo>
                  <a:lnTo>
                    <a:pt x="0" y="16"/>
                  </a:lnTo>
                  <a:lnTo>
                    <a:pt x="0" y="1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83" name="Freeform 150"/>
            <p:cNvSpPr>
              <a:spLocks/>
            </p:cNvSpPr>
            <p:nvPr/>
          </p:nvSpPr>
          <p:spPr bwMode="auto">
            <a:xfrm>
              <a:off x="8029575" y="1609725"/>
              <a:ext cx="12700" cy="12700"/>
            </a:xfrm>
            <a:custGeom>
              <a:avLst/>
              <a:gdLst/>
              <a:ahLst/>
              <a:cxnLst>
                <a:cxn ang="0">
                  <a:pos x="8" y="6"/>
                </a:cxn>
                <a:cxn ang="0">
                  <a:pos x="8" y="6"/>
                </a:cxn>
                <a:cxn ang="0">
                  <a:pos x="6" y="2"/>
                </a:cxn>
                <a:cxn ang="0">
                  <a:pos x="4" y="0"/>
                </a:cxn>
                <a:cxn ang="0">
                  <a:pos x="4" y="0"/>
                </a:cxn>
                <a:cxn ang="0">
                  <a:pos x="0" y="2"/>
                </a:cxn>
                <a:cxn ang="0">
                  <a:pos x="0" y="4"/>
                </a:cxn>
                <a:cxn ang="0">
                  <a:pos x="0" y="4"/>
                </a:cxn>
                <a:cxn ang="0">
                  <a:pos x="2" y="6"/>
                </a:cxn>
                <a:cxn ang="0">
                  <a:pos x="4" y="8"/>
                </a:cxn>
                <a:cxn ang="0">
                  <a:pos x="4" y="8"/>
                </a:cxn>
                <a:cxn ang="0">
                  <a:pos x="8" y="8"/>
                </a:cxn>
                <a:cxn ang="0">
                  <a:pos x="8" y="6"/>
                </a:cxn>
                <a:cxn ang="0">
                  <a:pos x="8" y="6"/>
                </a:cxn>
              </a:cxnLst>
              <a:rect l="0" t="0" r="r" b="b"/>
              <a:pathLst>
                <a:path w="8" h="8">
                  <a:moveTo>
                    <a:pt x="8" y="6"/>
                  </a:moveTo>
                  <a:lnTo>
                    <a:pt x="8" y="6"/>
                  </a:lnTo>
                  <a:lnTo>
                    <a:pt x="6" y="2"/>
                  </a:lnTo>
                  <a:lnTo>
                    <a:pt x="4" y="0"/>
                  </a:lnTo>
                  <a:lnTo>
                    <a:pt x="4" y="0"/>
                  </a:lnTo>
                  <a:lnTo>
                    <a:pt x="0" y="2"/>
                  </a:lnTo>
                  <a:lnTo>
                    <a:pt x="0" y="4"/>
                  </a:lnTo>
                  <a:lnTo>
                    <a:pt x="0" y="4"/>
                  </a:lnTo>
                  <a:lnTo>
                    <a:pt x="2" y="6"/>
                  </a:lnTo>
                  <a:lnTo>
                    <a:pt x="4" y="8"/>
                  </a:lnTo>
                  <a:lnTo>
                    <a:pt x="4" y="8"/>
                  </a:lnTo>
                  <a:lnTo>
                    <a:pt x="8" y="8"/>
                  </a:lnTo>
                  <a:lnTo>
                    <a:pt x="8" y="6"/>
                  </a:lnTo>
                  <a:lnTo>
                    <a:pt x="8"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84" name="Freeform 151"/>
            <p:cNvSpPr>
              <a:spLocks/>
            </p:cNvSpPr>
            <p:nvPr/>
          </p:nvSpPr>
          <p:spPr bwMode="auto">
            <a:xfrm>
              <a:off x="7981950" y="1635125"/>
              <a:ext cx="9525" cy="12700"/>
            </a:xfrm>
            <a:custGeom>
              <a:avLst/>
              <a:gdLst/>
              <a:ahLst/>
              <a:cxnLst>
                <a:cxn ang="0">
                  <a:pos x="2" y="8"/>
                </a:cxn>
                <a:cxn ang="0">
                  <a:pos x="2" y="8"/>
                </a:cxn>
                <a:cxn ang="0">
                  <a:pos x="6" y="8"/>
                </a:cxn>
                <a:cxn ang="0">
                  <a:pos x="6" y="8"/>
                </a:cxn>
                <a:cxn ang="0">
                  <a:pos x="6" y="2"/>
                </a:cxn>
                <a:cxn ang="0">
                  <a:pos x="6" y="0"/>
                </a:cxn>
                <a:cxn ang="0">
                  <a:pos x="2" y="0"/>
                </a:cxn>
                <a:cxn ang="0">
                  <a:pos x="2" y="0"/>
                </a:cxn>
                <a:cxn ang="0">
                  <a:pos x="0" y="4"/>
                </a:cxn>
                <a:cxn ang="0">
                  <a:pos x="0" y="6"/>
                </a:cxn>
                <a:cxn ang="0">
                  <a:pos x="2" y="8"/>
                </a:cxn>
                <a:cxn ang="0">
                  <a:pos x="2" y="8"/>
                </a:cxn>
              </a:cxnLst>
              <a:rect l="0" t="0" r="r" b="b"/>
              <a:pathLst>
                <a:path w="6" h="8">
                  <a:moveTo>
                    <a:pt x="2" y="8"/>
                  </a:moveTo>
                  <a:lnTo>
                    <a:pt x="2" y="8"/>
                  </a:lnTo>
                  <a:lnTo>
                    <a:pt x="6" y="8"/>
                  </a:lnTo>
                  <a:lnTo>
                    <a:pt x="6" y="8"/>
                  </a:lnTo>
                  <a:lnTo>
                    <a:pt x="6" y="2"/>
                  </a:lnTo>
                  <a:lnTo>
                    <a:pt x="6" y="0"/>
                  </a:lnTo>
                  <a:lnTo>
                    <a:pt x="2" y="0"/>
                  </a:lnTo>
                  <a:lnTo>
                    <a:pt x="2" y="0"/>
                  </a:lnTo>
                  <a:lnTo>
                    <a:pt x="0" y="4"/>
                  </a:lnTo>
                  <a:lnTo>
                    <a:pt x="0" y="6"/>
                  </a:lnTo>
                  <a:lnTo>
                    <a:pt x="2" y="8"/>
                  </a:lnTo>
                  <a:lnTo>
                    <a:pt x="2" y="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85" name="Freeform 152"/>
            <p:cNvSpPr>
              <a:spLocks/>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86" name="Freeform 153"/>
            <p:cNvSpPr>
              <a:spLocks/>
            </p:cNvSpPr>
            <p:nvPr/>
          </p:nvSpPr>
          <p:spPr bwMode="auto">
            <a:xfrm>
              <a:off x="7778750" y="1606550"/>
              <a:ext cx="1588" cy="3175"/>
            </a:xfrm>
            <a:custGeom>
              <a:avLst/>
              <a:gdLst/>
              <a:ahLst/>
              <a:cxnLst>
                <a:cxn ang="0">
                  <a:pos x="0" y="0"/>
                </a:cxn>
                <a:cxn ang="0">
                  <a:pos x="0" y="0"/>
                </a:cxn>
                <a:cxn ang="0">
                  <a:pos x="0" y="2"/>
                </a:cxn>
                <a:cxn ang="0">
                  <a:pos x="0" y="2"/>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87" name="Freeform 154"/>
            <p:cNvSpPr>
              <a:spLocks/>
            </p:cNvSpPr>
            <p:nvPr/>
          </p:nvSpPr>
          <p:spPr bwMode="auto">
            <a:xfrm>
              <a:off x="7772400" y="1587500"/>
              <a:ext cx="9525" cy="19050"/>
            </a:xfrm>
            <a:custGeom>
              <a:avLst/>
              <a:gdLst/>
              <a:ahLst/>
              <a:cxnLst>
                <a:cxn ang="0">
                  <a:pos x="4" y="0"/>
                </a:cxn>
                <a:cxn ang="0">
                  <a:pos x="4" y="0"/>
                </a:cxn>
                <a:cxn ang="0">
                  <a:pos x="0" y="2"/>
                </a:cxn>
                <a:cxn ang="0">
                  <a:pos x="0" y="2"/>
                </a:cxn>
                <a:cxn ang="0">
                  <a:pos x="0" y="4"/>
                </a:cxn>
                <a:cxn ang="0">
                  <a:pos x="2" y="6"/>
                </a:cxn>
                <a:cxn ang="0">
                  <a:pos x="4" y="6"/>
                </a:cxn>
                <a:cxn ang="0">
                  <a:pos x="4" y="10"/>
                </a:cxn>
                <a:cxn ang="0">
                  <a:pos x="4" y="10"/>
                </a:cxn>
                <a:cxn ang="0">
                  <a:pos x="4" y="12"/>
                </a:cxn>
                <a:cxn ang="0">
                  <a:pos x="4" y="12"/>
                </a:cxn>
                <a:cxn ang="0">
                  <a:pos x="6" y="10"/>
                </a:cxn>
                <a:cxn ang="0">
                  <a:pos x="6" y="6"/>
                </a:cxn>
                <a:cxn ang="0">
                  <a:pos x="4" y="0"/>
                </a:cxn>
                <a:cxn ang="0">
                  <a:pos x="4" y="0"/>
                </a:cxn>
              </a:cxnLst>
              <a:rect l="0" t="0" r="r" b="b"/>
              <a:pathLst>
                <a:path w="6" h="12">
                  <a:moveTo>
                    <a:pt x="4" y="0"/>
                  </a:moveTo>
                  <a:lnTo>
                    <a:pt x="4" y="0"/>
                  </a:lnTo>
                  <a:lnTo>
                    <a:pt x="0" y="2"/>
                  </a:lnTo>
                  <a:lnTo>
                    <a:pt x="0" y="2"/>
                  </a:lnTo>
                  <a:lnTo>
                    <a:pt x="0" y="4"/>
                  </a:lnTo>
                  <a:lnTo>
                    <a:pt x="2" y="6"/>
                  </a:lnTo>
                  <a:lnTo>
                    <a:pt x="4" y="6"/>
                  </a:lnTo>
                  <a:lnTo>
                    <a:pt x="4" y="10"/>
                  </a:lnTo>
                  <a:lnTo>
                    <a:pt x="4" y="10"/>
                  </a:lnTo>
                  <a:lnTo>
                    <a:pt x="4" y="12"/>
                  </a:lnTo>
                  <a:lnTo>
                    <a:pt x="4" y="12"/>
                  </a:lnTo>
                  <a:lnTo>
                    <a:pt x="6" y="10"/>
                  </a:lnTo>
                  <a:lnTo>
                    <a:pt x="6" y="6"/>
                  </a:lnTo>
                  <a:lnTo>
                    <a:pt x="4" y="0"/>
                  </a:lnTo>
                  <a:lnTo>
                    <a:pt x="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88" name="Freeform 155"/>
            <p:cNvSpPr>
              <a:spLocks/>
            </p:cNvSpPr>
            <p:nvPr/>
          </p:nvSpPr>
          <p:spPr bwMode="auto">
            <a:xfrm>
              <a:off x="5280025" y="215900"/>
              <a:ext cx="130175" cy="53975"/>
            </a:xfrm>
            <a:custGeom>
              <a:avLst/>
              <a:gdLst/>
              <a:ahLst/>
              <a:cxnLst>
                <a:cxn ang="0">
                  <a:pos x="6" y="22"/>
                </a:cxn>
                <a:cxn ang="0">
                  <a:pos x="6" y="22"/>
                </a:cxn>
                <a:cxn ang="0">
                  <a:pos x="16" y="22"/>
                </a:cxn>
                <a:cxn ang="0">
                  <a:pos x="20" y="22"/>
                </a:cxn>
                <a:cxn ang="0">
                  <a:pos x="26" y="24"/>
                </a:cxn>
                <a:cxn ang="0">
                  <a:pos x="26" y="24"/>
                </a:cxn>
                <a:cxn ang="0">
                  <a:pos x="16" y="26"/>
                </a:cxn>
                <a:cxn ang="0">
                  <a:pos x="16" y="26"/>
                </a:cxn>
                <a:cxn ang="0">
                  <a:pos x="28" y="32"/>
                </a:cxn>
                <a:cxn ang="0">
                  <a:pos x="40" y="34"/>
                </a:cxn>
                <a:cxn ang="0">
                  <a:pos x="54" y="30"/>
                </a:cxn>
                <a:cxn ang="0">
                  <a:pos x="70" y="24"/>
                </a:cxn>
                <a:cxn ang="0">
                  <a:pos x="70" y="24"/>
                </a:cxn>
                <a:cxn ang="0">
                  <a:pos x="82" y="22"/>
                </a:cxn>
                <a:cxn ang="0">
                  <a:pos x="82" y="22"/>
                </a:cxn>
                <a:cxn ang="0">
                  <a:pos x="80" y="20"/>
                </a:cxn>
                <a:cxn ang="0">
                  <a:pos x="78" y="20"/>
                </a:cxn>
                <a:cxn ang="0">
                  <a:pos x="72" y="18"/>
                </a:cxn>
                <a:cxn ang="0">
                  <a:pos x="72" y="18"/>
                </a:cxn>
                <a:cxn ang="0">
                  <a:pos x="64" y="14"/>
                </a:cxn>
                <a:cxn ang="0">
                  <a:pos x="58" y="12"/>
                </a:cxn>
                <a:cxn ang="0">
                  <a:pos x="52" y="12"/>
                </a:cxn>
                <a:cxn ang="0">
                  <a:pos x="52" y="12"/>
                </a:cxn>
                <a:cxn ang="0">
                  <a:pos x="24" y="2"/>
                </a:cxn>
                <a:cxn ang="0">
                  <a:pos x="24" y="2"/>
                </a:cxn>
                <a:cxn ang="0">
                  <a:pos x="18" y="0"/>
                </a:cxn>
                <a:cxn ang="0">
                  <a:pos x="14" y="0"/>
                </a:cxn>
                <a:cxn ang="0">
                  <a:pos x="14" y="4"/>
                </a:cxn>
                <a:cxn ang="0">
                  <a:pos x="14" y="4"/>
                </a:cxn>
                <a:cxn ang="0">
                  <a:pos x="10" y="4"/>
                </a:cxn>
                <a:cxn ang="0">
                  <a:pos x="8" y="4"/>
                </a:cxn>
                <a:cxn ang="0">
                  <a:pos x="6" y="6"/>
                </a:cxn>
                <a:cxn ang="0">
                  <a:pos x="6" y="6"/>
                </a:cxn>
                <a:cxn ang="0">
                  <a:pos x="10" y="8"/>
                </a:cxn>
                <a:cxn ang="0">
                  <a:pos x="10" y="8"/>
                </a:cxn>
                <a:cxn ang="0">
                  <a:pos x="2" y="10"/>
                </a:cxn>
                <a:cxn ang="0">
                  <a:pos x="0" y="12"/>
                </a:cxn>
                <a:cxn ang="0">
                  <a:pos x="0" y="16"/>
                </a:cxn>
                <a:cxn ang="0">
                  <a:pos x="0" y="16"/>
                </a:cxn>
                <a:cxn ang="0">
                  <a:pos x="2" y="20"/>
                </a:cxn>
                <a:cxn ang="0">
                  <a:pos x="6" y="22"/>
                </a:cxn>
                <a:cxn ang="0">
                  <a:pos x="6" y="22"/>
                </a:cxn>
              </a:cxnLst>
              <a:rect l="0" t="0" r="r" b="b"/>
              <a:pathLst>
                <a:path w="82" h="34">
                  <a:moveTo>
                    <a:pt x="6" y="22"/>
                  </a:moveTo>
                  <a:lnTo>
                    <a:pt x="6" y="22"/>
                  </a:lnTo>
                  <a:lnTo>
                    <a:pt x="16" y="22"/>
                  </a:lnTo>
                  <a:lnTo>
                    <a:pt x="20" y="22"/>
                  </a:lnTo>
                  <a:lnTo>
                    <a:pt x="26" y="24"/>
                  </a:lnTo>
                  <a:lnTo>
                    <a:pt x="26" y="24"/>
                  </a:lnTo>
                  <a:lnTo>
                    <a:pt x="16" y="26"/>
                  </a:lnTo>
                  <a:lnTo>
                    <a:pt x="16" y="26"/>
                  </a:lnTo>
                  <a:lnTo>
                    <a:pt x="28" y="32"/>
                  </a:lnTo>
                  <a:lnTo>
                    <a:pt x="40" y="34"/>
                  </a:lnTo>
                  <a:lnTo>
                    <a:pt x="54" y="30"/>
                  </a:lnTo>
                  <a:lnTo>
                    <a:pt x="70" y="24"/>
                  </a:lnTo>
                  <a:lnTo>
                    <a:pt x="70" y="24"/>
                  </a:lnTo>
                  <a:lnTo>
                    <a:pt x="82" y="22"/>
                  </a:lnTo>
                  <a:lnTo>
                    <a:pt x="82" y="22"/>
                  </a:lnTo>
                  <a:lnTo>
                    <a:pt x="80" y="20"/>
                  </a:lnTo>
                  <a:lnTo>
                    <a:pt x="78" y="20"/>
                  </a:lnTo>
                  <a:lnTo>
                    <a:pt x="72" y="18"/>
                  </a:lnTo>
                  <a:lnTo>
                    <a:pt x="72" y="18"/>
                  </a:lnTo>
                  <a:lnTo>
                    <a:pt x="64" y="14"/>
                  </a:lnTo>
                  <a:lnTo>
                    <a:pt x="58" y="12"/>
                  </a:lnTo>
                  <a:lnTo>
                    <a:pt x="52" y="12"/>
                  </a:lnTo>
                  <a:lnTo>
                    <a:pt x="52" y="12"/>
                  </a:lnTo>
                  <a:lnTo>
                    <a:pt x="24" y="2"/>
                  </a:lnTo>
                  <a:lnTo>
                    <a:pt x="24" y="2"/>
                  </a:lnTo>
                  <a:lnTo>
                    <a:pt x="18" y="0"/>
                  </a:lnTo>
                  <a:lnTo>
                    <a:pt x="14" y="0"/>
                  </a:lnTo>
                  <a:lnTo>
                    <a:pt x="14" y="4"/>
                  </a:lnTo>
                  <a:lnTo>
                    <a:pt x="14" y="4"/>
                  </a:lnTo>
                  <a:lnTo>
                    <a:pt x="10" y="4"/>
                  </a:lnTo>
                  <a:lnTo>
                    <a:pt x="8" y="4"/>
                  </a:lnTo>
                  <a:lnTo>
                    <a:pt x="6" y="6"/>
                  </a:lnTo>
                  <a:lnTo>
                    <a:pt x="6" y="6"/>
                  </a:lnTo>
                  <a:lnTo>
                    <a:pt x="10" y="8"/>
                  </a:lnTo>
                  <a:lnTo>
                    <a:pt x="10" y="8"/>
                  </a:lnTo>
                  <a:lnTo>
                    <a:pt x="2" y="10"/>
                  </a:lnTo>
                  <a:lnTo>
                    <a:pt x="0" y="12"/>
                  </a:lnTo>
                  <a:lnTo>
                    <a:pt x="0" y="16"/>
                  </a:lnTo>
                  <a:lnTo>
                    <a:pt x="0" y="16"/>
                  </a:lnTo>
                  <a:lnTo>
                    <a:pt x="2" y="20"/>
                  </a:lnTo>
                  <a:lnTo>
                    <a:pt x="6" y="22"/>
                  </a:lnTo>
                  <a:lnTo>
                    <a:pt x="6" y="2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89" name="Freeform 156"/>
            <p:cNvSpPr>
              <a:spLocks/>
            </p:cNvSpPr>
            <p:nvPr/>
          </p:nvSpPr>
          <p:spPr bwMode="auto">
            <a:xfrm>
              <a:off x="5346700" y="190500"/>
              <a:ext cx="361950" cy="107950"/>
            </a:xfrm>
            <a:custGeom>
              <a:avLst/>
              <a:gdLst/>
              <a:ahLst/>
              <a:cxnLst>
                <a:cxn ang="0">
                  <a:pos x="10" y="16"/>
                </a:cxn>
                <a:cxn ang="0">
                  <a:pos x="14" y="16"/>
                </a:cxn>
                <a:cxn ang="0">
                  <a:pos x="18" y="18"/>
                </a:cxn>
                <a:cxn ang="0">
                  <a:pos x="40" y="18"/>
                </a:cxn>
                <a:cxn ang="0">
                  <a:pos x="36" y="22"/>
                </a:cxn>
                <a:cxn ang="0">
                  <a:pos x="42" y="26"/>
                </a:cxn>
                <a:cxn ang="0">
                  <a:pos x="54" y="24"/>
                </a:cxn>
                <a:cxn ang="0">
                  <a:pos x="60" y="26"/>
                </a:cxn>
                <a:cxn ang="0">
                  <a:pos x="70" y="24"/>
                </a:cxn>
                <a:cxn ang="0">
                  <a:pos x="78" y="24"/>
                </a:cxn>
                <a:cxn ang="0">
                  <a:pos x="90" y="24"/>
                </a:cxn>
                <a:cxn ang="0">
                  <a:pos x="84" y="26"/>
                </a:cxn>
                <a:cxn ang="0">
                  <a:pos x="74" y="28"/>
                </a:cxn>
                <a:cxn ang="0">
                  <a:pos x="62" y="28"/>
                </a:cxn>
                <a:cxn ang="0">
                  <a:pos x="68" y="30"/>
                </a:cxn>
                <a:cxn ang="0">
                  <a:pos x="70" y="34"/>
                </a:cxn>
                <a:cxn ang="0">
                  <a:pos x="60" y="30"/>
                </a:cxn>
                <a:cxn ang="0">
                  <a:pos x="38" y="28"/>
                </a:cxn>
                <a:cxn ang="0">
                  <a:pos x="34" y="32"/>
                </a:cxn>
                <a:cxn ang="0">
                  <a:pos x="40" y="34"/>
                </a:cxn>
                <a:cxn ang="0">
                  <a:pos x="48" y="38"/>
                </a:cxn>
                <a:cxn ang="0">
                  <a:pos x="64" y="44"/>
                </a:cxn>
                <a:cxn ang="0">
                  <a:pos x="50" y="42"/>
                </a:cxn>
                <a:cxn ang="0">
                  <a:pos x="28" y="44"/>
                </a:cxn>
                <a:cxn ang="0">
                  <a:pos x="24" y="48"/>
                </a:cxn>
                <a:cxn ang="0">
                  <a:pos x="26" y="50"/>
                </a:cxn>
                <a:cxn ang="0">
                  <a:pos x="36" y="50"/>
                </a:cxn>
                <a:cxn ang="0">
                  <a:pos x="42" y="58"/>
                </a:cxn>
                <a:cxn ang="0">
                  <a:pos x="36" y="56"/>
                </a:cxn>
                <a:cxn ang="0">
                  <a:pos x="24" y="54"/>
                </a:cxn>
                <a:cxn ang="0">
                  <a:pos x="22" y="56"/>
                </a:cxn>
                <a:cxn ang="0">
                  <a:pos x="22" y="62"/>
                </a:cxn>
                <a:cxn ang="0">
                  <a:pos x="16" y="62"/>
                </a:cxn>
                <a:cxn ang="0">
                  <a:pos x="8" y="68"/>
                </a:cxn>
                <a:cxn ang="0">
                  <a:pos x="76" y="68"/>
                </a:cxn>
                <a:cxn ang="0">
                  <a:pos x="96" y="64"/>
                </a:cxn>
                <a:cxn ang="0">
                  <a:pos x="88" y="60"/>
                </a:cxn>
                <a:cxn ang="0">
                  <a:pos x="92" y="58"/>
                </a:cxn>
                <a:cxn ang="0">
                  <a:pos x="98" y="54"/>
                </a:cxn>
                <a:cxn ang="0">
                  <a:pos x="102" y="52"/>
                </a:cxn>
                <a:cxn ang="0">
                  <a:pos x="122" y="44"/>
                </a:cxn>
                <a:cxn ang="0">
                  <a:pos x="126" y="38"/>
                </a:cxn>
                <a:cxn ang="0">
                  <a:pos x="132" y="34"/>
                </a:cxn>
                <a:cxn ang="0">
                  <a:pos x="144" y="34"/>
                </a:cxn>
                <a:cxn ang="0">
                  <a:pos x="164" y="26"/>
                </a:cxn>
                <a:cxn ang="0">
                  <a:pos x="186" y="20"/>
                </a:cxn>
                <a:cxn ang="0">
                  <a:pos x="188" y="14"/>
                </a:cxn>
                <a:cxn ang="0">
                  <a:pos x="228" y="6"/>
                </a:cxn>
                <a:cxn ang="0">
                  <a:pos x="192" y="0"/>
                </a:cxn>
                <a:cxn ang="0">
                  <a:pos x="112" y="0"/>
                </a:cxn>
                <a:cxn ang="0">
                  <a:pos x="68" y="4"/>
                </a:cxn>
                <a:cxn ang="0">
                  <a:pos x="58" y="8"/>
                </a:cxn>
                <a:cxn ang="0">
                  <a:pos x="46" y="6"/>
                </a:cxn>
                <a:cxn ang="0">
                  <a:pos x="10" y="12"/>
                </a:cxn>
                <a:cxn ang="0">
                  <a:pos x="0" y="12"/>
                </a:cxn>
                <a:cxn ang="0">
                  <a:pos x="6" y="16"/>
                </a:cxn>
              </a:cxnLst>
              <a:rect l="0" t="0" r="r" b="b"/>
              <a:pathLst>
                <a:path w="228" h="68">
                  <a:moveTo>
                    <a:pt x="8" y="18"/>
                  </a:moveTo>
                  <a:lnTo>
                    <a:pt x="8" y="18"/>
                  </a:lnTo>
                  <a:lnTo>
                    <a:pt x="10" y="16"/>
                  </a:lnTo>
                  <a:lnTo>
                    <a:pt x="10" y="16"/>
                  </a:lnTo>
                  <a:lnTo>
                    <a:pt x="14" y="16"/>
                  </a:lnTo>
                  <a:lnTo>
                    <a:pt x="14" y="16"/>
                  </a:lnTo>
                  <a:lnTo>
                    <a:pt x="14" y="16"/>
                  </a:lnTo>
                  <a:lnTo>
                    <a:pt x="16" y="18"/>
                  </a:lnTo>
                  <a:lnTo>
                    <a:pt x="18" y="18"/>
                  </a:lnTo>
                  <a:lnTo>
                    <a:pt x="24" y="18"/>
                  </a:lnTo>
                  <a:lnTo>
                    <a:pt x="24" y="18"/>
                  </a:lnTo>
                  <a:lnTo>
                    <a:pt x="40" y="18"/>
                  </a:lnTo>
                  <a:lnTo>
                    <a:pt x="40" y="18"/>
                  </a:lnTo>
                  <a:lnTo>
                    <a:pt x="38" y="22"/>
                  </a:lnTo>
                  <a:lnTo>
                    <a:pt x="36" y="22"/>
                  </a:lnTo>
                  <a:lnTo>
                    <a:pt x="36" y="22"/>
                  </a:lnTo>
                  <a:lnTo>
                    <a:pt x="38" y="26"/>
                  </a:lnTo>
                  <a:lnTo>
                    <a:pt x="42" y="26"/>
                  </a:lnTo>
                  <a:lnTo>
                    <a:pt x="48" y="26"/>
                  </a:lnTo>
                  <a:lnTo>
                    <a:pt x="48" y="26"/>
                  </a:lnTo>
                  <a:lnTo>
                    <a:pt x="54" y="24"/>
                  </a:lnTo>
                  <a:lnTo>
                    <a:pt x="58" y="24"/>
                  </a:lnTo>
                  <a:lnTo>
                    <a:pt x="60" y="26"/>
                  </a:lnTo>
                  <a:lnTo>
                    <a:pt x="60" y="26"/>
                  </a:lnTo>
                  <a:lnTo>
                    <a:pt x="62" y="26"/>
                  </a:lnTo>
                  <a:lnTo>
                    <a:pt x="62" y="26"/>
                  </a:lnTo>
                  <a:lnTo>
                    <a:pt x="70" y="24"/>
                  </a:lnTo>
                  <a:lnTo>
                    <a:pt x="70" y="24"/>
                  </a:lnTo>
                  <a:lnTo>
                    <a:pt x="78" y="24"/>
                  </a:lnTo>
                  <a:lnTo>
                    <a:pt x="78" y="24"/>
                  </a:lnTo>
                  <a:lnTo>
                    <a:pt x="88" y="20"/>
                  </a:lnTo>
                  <a:lnTo>
                    <a:pt x="88" y="20"/>
                  </a:lnTo>
                  <a:lnTo>
                    <a:pt x="90" y="24"/>
                  </a:lnTo>
                  <a:lnTo>
                    <a:pt x="90" y="24"/>
                  </a:lnTo>
                  <a:lnTo>
                    <a:pt x="88" y="24"/>
                  </a:lnTo>
                  <a:lnTo>
                    <a:pt x="84" y="26"/>
                  </a:lnTo>
                  <a:lnTo>
                    <a:pt x="78" y="26"/>
                  </a:lnTo>
                  <a:lnTo>
                    <a:pt x="78" y="26"/>
                  </a:lnTo>
                  <a:lnTo>
                    <a:pt x="74" y="28"/>
                  </a:lnTo>
                  <a:lnTo>
                    <a:pt x="70" y="28"/>
                  </a:lnTo>
                  <a:lnTo>
                    <a:pt x="62" y="28"/>
                  </a:lnTo>
                  <a:lnTo>
                    <a:pt x="62" y="28"/>
                  </a:lnTo>
                  <a:lnTo>
                    <a:pt x="64" y="30"/>
                  </a:lnTo>
                  <a:lnTo>
                    <a:pt x="66" y="30"/>
                  </a:lnTo>
                  <a:lnTo>
                    <a:pt x="68" y="30"/>
                  </a:lnTo>
                  <a:lnTo>
                    <a:pt x="70" y="32"/>
                  </a:lnTo>
                  <a:lnTo>
                    <a:pt x="70" y="32"/>
                  </a:lnTo>
                  <a:lnTo>
                    <a:pt x="70" y="34"/>
                  </a:lnTo>
                  <a:lnTo>
                    <a:pt x="70" y="34"/>
                  </a:lnTo>
                  <a:lnTo>
                    <a:pt x="64" y="34"/>
                  </a:lnTo>
                  <a:lnTo>
                    <a:pt x="60" y="30"/>
                  </a:lnTo>
                  <a:lnTo>
                    <a:pt x="60" y="30"/>
                  </a:lnTo>
                  <a:lnTo>
                    <a:pt x="46" y="28"/>
                  </a:lnTo>
                  <a:lnTo>
                    <a:pt x="38" y="28"/>
                  </a:lnTo>
                  <a:lnTo>
                    <a:pt x="30" y="30"/>
                  </a:lnTo>
                  <a:lnTo>
                    <a:pt x="30" y="30"/>
                  </a:lnTo>
                  <a:lnTo>
                    <a:pt x="34" y="32"/>
                  </a:lnTo>
                  <a:lnTo>
                    <a:pt x="36" y="32"/>
                  </a:lnTo>
                  <a:lnTo>
                    <a:pt x="38" y="32"/>
                  </a:lnTo>
                  <a:lnTo>
                    <a:pt x="40" y="34"/>
                  </a:lnTo>
                  <a:lnTo>
                    <a:pt x="40" y="34"/>
                  </a:lnTo>
                  <a:lnTo>
                    <a:pt x="44" y="36"/>
                  </a:lnTo>
                  <a:lnTo>
                    <a:pt x="48" y="38"/>
                  </a:lnTo>
                  <a:lnTo>
                    <a:pt x="48" y="38"/>
                  </a:lnTo>
                  <a:lnTo>
                    <a:pt x="64" y="44"/>
                  </a:lnTo>
                  <a:lnTo>
                    <a:pt x="64" y="44"/>
                  </a:lnTo>
                  <a:lnTo>
                    <a:pt x="58" y="46"/>
                  </a:lnTo>
                  <a:lnTo>
                    <a:pt x="54" y="44"/>
                  </a:lnTo>
                  <a:lnTo>
                    <a:pt x="50" y="42"/>
                  </a:lnTo>
                  <a:lnTo>
                    <a:pt x="46" y="42"/>
                  </a:lnTo>
                  <a:lnTo>
                    <a:pt x="46" y="42"/>
                  </a:lnTo>
                  <a:lnTo>
                    <a:pt x="28" y="44"/>
                  </a:lnTo>
                  <a:lnTo>
                    <a:pt x="28" y="44"/>
                  </a:lnTo>
                  <a:lnTo>
                    <a:pt x="26" y="46"/>
                  </a:lnTo>
                  <a:lnTo>
                    <a:pt x="24" y="48"/>
                  </a:lnTo>
                  <a:lnTo>
                    <a:pt x="24" y="48"/>
                  </a:lnTo>
                  <a:lnTo>
                    <a:pt x="24" y="50"/>
                  </a:lnTo>
                  <a:lnTo>
                    <a:pt x="26" y="50"/>
                  </a:lnTo>
                  <a:lnTo>
                    <a:pt x="28" y="50"/>
                  </a:lnTo>
                  <a:lnTo>
                    <a:pt x="28" y="50"/>
                  </a:lnTo>
                  <a:lnTo>
                    <a:pt x="36" y="50"/>
                  </a:lnTo>
                  <a:lnTo>
                    <a:pt x="42" y="56"/>
                  </a:lnTo>
                  <a:lnTo>
                    <a:pt x="42" y="56"/>
                  </a:lnTo>
                  <a:lnTo>
                    <a:pt x="42" y="58"/>
                  </a:lnTo>
                  <a:lnTo>
                    <a:pt x="42" y="58"/>
                  </a:lnTo>
                  <a:lnTo>
                    <a:pt x="38" y="58"/>
                  </a:lnTo>
                  <a:lnTo>
                    <a:pt x="36" y="56"/>
                  </a:lnTo>
                  <a:lnTo>
                    <a:pt x="30" y="54"/>
                  </a:lnTo>
                  <a:lnTo>
                    <a:pt x="30" y="54"/>
                  </a:lnTo>
                  <a:lnTo>
                    <a:pt x="24" y="54"/>
                  </a:lnTo>
                  <a:lnTo>
                    <a:pt x="22" y="54"/>
                  </a:lnTo>
                  <a:lnTo>
                    <a:pt x="22" y="56"/>
                  </a:lnTo>
                  <a:lnTo>
                    <a:pt x="22" y="56"/>
                  </a:lnTo>
                  <a:lnTo>
                    <a:pt x="24" y="62"/>
                  </a:lnTo>
                  <a:lnTo>
                    <a:pt x="24" y="62"/>
                  </a:lnTo>
                  <a:lnTo>
                    <a:pt x="22" y="62"/>
                  </a:lnTo>
                  <a:lnTo>
                    <a:pt x="18" y="62"/>
                  </a:lnTo>
                  <a:lnTo>
                    <a:pt x="16" y="62"/>
                  </a:lnTo>
                  <a:lnTo>
                    <a:pt x="16" y="62"/>
                  </a:lnTo>
                  <a:lnTo>
                    <a:pt x="12" y="62"/>
                  </a:lnTo>
                  <a:lnTo>
                    <a:pt x="10" y="64"/>
                  </a:lnTo>
                  <a:lnTo>
                    <a:pt x="8" y="68"/>
                  </a:lnTo>
                  <a:lnTo>
                    <a:pt x="8" y="68"/>
                  </a:lnTo>
                  <a:lnTo>
                    <a:pt x="54" y="68"/>
                  </a:lnTo>
                  <a:lnTo>
                    <a:pt x="76" y="68"/>
                  </a:lnTo>
                  <a:lnTo>
                    <a:pt x="100" y="66"/>
                  </a:lnTo>
                  <a:lnTo>
                    <a:pt x="100" y="66"/>
                  </a:lnTo>
                  <a:lnTo>
                    <a:pt x="96" y="64"/>
                  </a:lnTo>
                  <a:lnTo>
                    <a:pt x="92" y="64"/>
                  </a:lnTo>
                  <a:lnTo>
                    <a:pt x="90" y="64"/>
                  </a:lnTo>
                  <a:lnTo>
                    <a:pt x="88" y="60"/>
                  </a:lnTo>
                  <a:lnTo>
                    <a:pt x="88" y="60"/>
                  </a:lnTo>
                  <a:lnTo>
                    <a:pt x="90" y="60"/>
                  </a:lnTo>
                  <a:lnTo>
                    <a:pt x="92" y="58"/>
                  </a:lnTo>
                  <a:lnTo>
                    <a:pt x="92" y="58"/>
                  </a:lnTo>
                  <a:lnTo>
                    <a:pt x="96" y="58"/>
                  </a:lnTo>
                  <a:lnTo>
                    <a:pt x="98" y="54"/>
                  </a:lnTo>
                  <a:lnTo>
                    <a:pt x="100" y="52"/>
                  </a:lnTo>
                  <a:lnTo>
                    <a:pt x="102" y="52"/>
                  </a:lnTo>
                  <a:lnTo>
                    <a:pt x="102" y="52"/>
                  </a:lnTo>
                  <a:lnTo>
                    <a:pt x="108" y="52"/>
                  </a:lnTo>
                  <a:lnTo>
                    <a:pt x="114" y="50"/>
                  </a:lnTo>
                  <a:lnTo>
                    <a:pt x="122" y="44"/>
                  </a:lnTo>
                  <a:lnTo>
                    <a:pt x="122" y="44"/>
                  </a:lnTo>
                  <a:lnTo>
                    <a:pt x="122" y="40"/>
                  </a:lnTo>
                  <a:lnTo>
                    <a:pt x="126" y="38"/>
                  </a:lnTo>
                  <a:lnTo>
                    <a:pt x="130" y="38"/>
                  </a:lnTo>
                  <a:lnTo>
                    <a:pt x="132" y="34"/>
                  </a:lnTo>
                  <a:lnTo>
                    <a:pt x="132" y="34"/>
                  </a:lnTo>
                  <a:lnTo>
                    <a:pt x="136" y="34"/>
                  </a:lnTo>
                  <a:lnTo>
                    <a:pt x="140" y="34"/>
                  </a:lnTo>
                  <a:lnTo>
                    <a:pt x="144" y="34"/>
                  </a:lnTo>
                  <a:lnTo>
                    <a:pt x="148" y="32"/>
                  </a:lnTo>
                  <a:lnTo>
                    <a:pt x="148" y="32"/>
                  </a:lnTo>
                  <a:lnTo>
                    <a:pt x="164" y="26"/>
                  </a:lnTo>
                  <a:lnTo>
                    <a:pt x="164" y="26"/>
                  </a:lnTo>
                  <a:lnTo>
                    <a:pt x="186" y="20"/>
                  </a:lnTo>
                  <a:lnTo>
                    <a:pt x="186" y="20"/>
                  </a:lnTo>
                  <a:lnTo>
                    <a:pt x="188" y="18"/>
                  </a:lnTo>
                  <a:lnTo>
                    <a:pt x="188" y="18"/>
                  </a:lnTo>
                  <a:lnTo>
                    <a:pt x="188" y="14"/>
                  </a:lnTo>
                  <a:lnTo>
                    <a:pt x="188" y="14"/>
                  </a:lnTo>
                  <a:lnTo>
                    <a:pt x="208" y="12"/>
                  </a:lnTo>
                  <a:lnTo>
                    <a:pt x="228" y="6"/>
                  </a:lnTo>
                  <a:lnTo>
                    <a:pt x="228" y="6"/>
                  </a:lnTo>
                  <a:lnTo>
                    <a:pt x="210" y="4"/>
                  </a:lnTo>
                  <a:lnTo>
                    <a:pt x="192" y="0"/>
                  </a:lnTo>
                  <a:lnTo>
                    <a:pt x="156" y="0"/>
                  </a:lnTo>
                  <a:lnTo>
                    <a:pt x="156" y="0"/>
                  </a:lnTo>
                  <a:lnTo>
                    <a:pt x="112" y="0"/>
                  </a:lnTo>
                  <a:lnTo>
                    <a:pt x="90" y="2"/>
                  </a:lnTo>
                  <a:lnTo>
                    <a:pt x="68" y="4"/>
                  </a:lnTo>
                  <a:lnTo>
                    <a:pt x="68" y="4"/>
                  </a:lnTo>
                  <a:lnTo>
                    <a:pt x="64" y="4"/>
                  </a:lnTo>
                  <a:lnTo>
                    <a:pt x="62" y="6"/>
                  </a:lnTo>
                  <a:lnTo>
                    <a:pt x="58" y="8"/>
                  </a:lnTo>
                  <a:lnTo>
                    <a:pt x="58" y="8"/>
                  </a:lnTo>
                  <a:lnTo>
                    <a:pt x="52" y="6"/>
                  </a:lnTo>
                  <a:lnTo>
                    <a:pt x="46" y="6"/>
                  </a:lnTo>
                  <a:lnTo>
                    <a:pt x="34" y="8"/>
                  </a:lnTo>
                  <a:lnTo>
                    <a:pt x="22" y="10"/>
                  </a:lnTo>
                  <a:lnTo>
                    <a:pt x="10" y="12"/>
                  </a:lnTo>
                  <a:lnTo>
                    <a:pt x="10" y="12"/>
                  </a:lnTo>
                  <a:lnTo>
                    <a:pt x="0" y="12"/>
                  </a:lnTo>
                  <a:lnTo>
                    <a:pt x="0" y="12"/>
                  </a:lnTo>
                  <a:lnTo>
                    <a:pt x="2" y="14"/>
                  </a:lnTo>
                  <a:lnTo>
                    <a:pt x="4" y="16"/>
                  </a:lnTo>
                  <a:lnTo>
                    <a:pt x="6" y="16"/>
                  </a:lnTo>
                  <a:lnTo>
                    <a:pt x="8" y="18"/>
                  </a:lnTo>
                  <a:lnTo>
                    <a:pt x="8" y="1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90" name="Freeform 157"/>
            <p:cNvSpPr>
              <a:spLocks/>
            </p:cNvSpPr>
            <p:nvPr/>
          </p:nvSpPr>
          <p:spPr bwMode="auto">
            <a:xfrm>
              <a:off x="7985125" y="1377950"/>
              <a:ext cx="12700" cy="31750"/>
            </a:xfrm>
            <a:custGeom>
              <a:avLst/>
              <a:gdLst/>
              <a:ahLst/>
              <a:cxnLst>
                <a:cxn ang="0">
                  <a:pos x="4" y="20"/>
                </a:cxn>
                <a:cxn ang="0">
                  <a:pos x="4" y="20"/>
                </a:cxn>
                <a:cxn ang="0">
                  <a:pos x="6" y="16"/>
                </a:cxn>
                <a:cxn ang="0">
                  <a:pos x="4" y="12"/>
                </a:cxn>
                <a:cxn ang="0">
                  <a:pos x="4" y="12"/>
                </a:cxn>
                <a:cxn ang="0">
                  <a:pos x="6" y="8"/>
                </a:cxn>
                <a:cxn ang="0">
                  <a:pos x="8" y="6"/>
                </a:cxn>
                <a:cxn ang="0">
                  <a:pos x="4" y="0"/>
                </a:cxn>
                <a:cxn ang="0">
                  <a:pos x="4" y="0"/>
                </a:cxn>
                <a:cxn ang="0">
                  <a:pos x="4" y="10"/>
                </a:cxn>
                <a:cxn ang="0">
                  <a:pos x="4" y="10"/>
                </a:cxn>
                <a:cxn ang="0">
                  <a:pos x="0" y="14"/>
                </a:cxn>
                <a:cxn ang="0">
                  <a:pos x="0" y="16"/>
                </a:cxn>
                <a:cxn ang="0">
                  <a:pos x="4" y="20"/>
                </a:cxn>
                <a:cxn ang="0">
                  <a:pos x="4" y="20"/>
                </a:cxn>
              </a:cxnLst>
              <a:rect l="0" t="0" r="r" b="b"/>
              <a:pathLst>
                <a:path w="8" h="20">
                  <a:moveTo>
                    <a:pt x="4" y="20"/>
                  </a:moveTo>
                  <a:lnTo>
                    <a:pt x="4" y="20"/>
                  </a:lnTo>
                  <a:lnTo>
                    <a:pt x="6" y="16"/>
                  </a:lnTo>
                  <a:lnTo>
                    <a:pt x="4" y="12"/>
                  </a:lnTo>
                  <a:lnTo>
                    <a:pt x="4" y="12"/>
                  </a:lnTo>
                  <a:lnTo>
                    <a:pt x="6" y="8"/>
                  </a:lnTo>
                  <a:lnTo>
                    <a:pt x="8" y="6"/>
                  </a:lnTo>
                  <a:lnTo>
                    <a:pt x="4" y="0"/>
                  </a:lnTo>
                  <a:lnTo>
                    <a:pt x="4" y="0"/>
                  </a:lnTo>
                  <a:lnTo>
                    <a:pt x="4" y="10"/>
                  </a:lnTo>
                  <a:lnTo>
                    <a:pt x="4" y="10"/>
                  </a:lnTo>
                  <a:lnTo>
                    <a:pt x="0" y="14"/>
                  </a:lnTo>
                  <a:lnTo>
                    <a:pt x="0" y="16"/>
                  </a:lnTo>
                  <a:lnTo>
                    <a:pt x="4" y="20"/>
                  </a:lnTo>
                  <a:lnTo>
                    <a:pt x="4" y="2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91" name="Freeform 158"/>
            <p:cNvSpPr>
              <a:spLocks/>
            </p:cNvSpPr>
            <p:nvPr/>
          </p:nvSpPr>
          <p:spPr bwMode="auto">
            <a:xfrm>
              <a:off x="6765925" y="974725"/>
              <a:ext cx="19050" cy="9525"/>
            </a:xfrm>
            <a:custGeom>
              <a:avLst/>
              <a:gdLst/>
              <a:ahLst/>
              <a:cxnLst>
                <a:cxn ang="0">
                  <a:pos x="0" y="2"/>
                </a:cxn>
                <a:cxn ang="0">
                  <a:pos x="0" y="2"/>
                </a:cxn>
                <a:cxn ang="0">
                  <a:pos x="2" y="2"/>
                </a:cxn>
                <a:cxn ang="0">
                  <a:pos x="4" y="4"/>
                </a:cxn>
                <a:cxn ang="0">
                  <a:pos x="8" y="6"/>
                </a:cxn>
                <a:cxn ang="0">
                  <a:pos x="12" y="4"/>
                </a:cxn>
                <a:cxn ang="0">
                  <a:pos x="12" y="4"/>
                </a:cxn>
                <a:cxn ang="0">
                  <a:pos x="6" y="0"/>
                </a:cxn>
                <a:cxn ang="0">
                  <a:pos x="0" y="2"/>
                </a:cxn>
                <a:cxn ang="0">
                  <a:pos x="0" y="2"/>
                </a:cxn>
              </a:cxnLst>
              <a:rect l="0" t="0" r="r" b="b"/>
              <a:pathLst>
                <a:path w="12" h="6">
                  <a:moveTo>
                    <a:pt x="0" y="2"/>
                  </a:moveTo>
                  <a:lnTo>
                    <a:pt x="0" y="2"/>
                  </a:lnTo>
                  <a:lnTo>
                    <a:pt x="2" y="2"/>
                  </a:lnTo>
                  <a:lnTo>
                    <a:pt x="4" y="4"/>
                  </a:lnTo>
                  <a:lnTo>
                    <a:pt x="8" y="6"/>
                  </a:lnTo>
                  <a:lnTo>
                    <a:pt x="12" y="4"/>
                  </a:lnTo>
                  <a:lnTo>
                    <a:pt x="12" y="4"/>
                  </a:lnTo>
                  <a:lnTo>
                    <a:pt x="6" y="0"/>
                  </a:lnTo>
                  <a:lnTo>
                    <a:pt x="0" y="2"/>
                  </a:lnTo>
                  <a:lnTo>
                    <a:pt x="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92" name="Freeform 159"/>
            <p:cNvSpPr>
              <a:spLocks/>
            </p:cNvSpPr>
            <p:nvPr/>
          </p:nvSpPr>
          <p:spPr bwMode="auto">
            <a:xfrm>
              <a:off x="7962900" y="1343025"/>
              <a:ext cx="9525" cy="12700"/>
            </a:xfrm>
            <a:custGeom>
              <a:avLst/>
              <a:gdLst/>
              <a:ahLst/>
              <a:cxnLst>
                <a:cxn ang="0">
                  <a:pos x="4" y="0"/>
                </a:cxn>
                <a:cxn ang="0">
                  <a:pos x="4" y="0"/>
                </a:cxn>
                <a:cxn ang="0">
                  <a:pos x="2" y="0"/>
                </a:cxn>
                <a:cxn ang="0">
                  <a:pos x="2" y="0"/>
                </a:cxn>
                <a:cxn ang="0">
                  <a:pos x="0" y="4"/>
                </a:cxn>
                <a:cxn ang="0">
                  <a:pos x="4" y="8"/>
                </a:cxn>
                <a:cxn ang="0">
                  <a:pos x="4" y="8"/>
                </a:cxn>
                <a:cxn ang="0">
                  <a:pos x="6" y="4"/>
                </a:cxn>
                <a:cxn ang="0">
                  <a:pos x="4" y="0"/>
                </a:cxn>
                <a:cxn ang="0">
                  <a:pos x="4" y="0"/>
                </a:cxn>
              </a:cxnLst>
              <a:rect l="0" t="0" r="r" b="b"/>
              <a:pathLst>
                <a:path w="6" h="8">
                  <a:moveTo>
                    <a:pt x="4" y="0"/>
                  </a:moveTo>
                  <a:lnTo>
                    <a:pt x="4" y="0"/>
                  </a:lnTo>
                  <a:lnTo>
                    <a:pt x="2" y="0"/>
                  </a:lnTo>
                  <a:lnTo>
                    <a:pt x="2" y="0"/>
                  </a:lnTo>
                  <a:lnTo>
                    <a:pt x="0" y="4"/>
                  </a:lnTo>
                  <a:lnTo>
                    <a:pt x="4" y="8"/>
                  </a:lnTo>
                  <a:lnTo>
                    <a:pt x="4" y="8"/>
                  </a:lnTo>
                  <a:lnTo>
                    <a:pt x="6" y="4"/>
                  </a:lnTo>
                  <a:lnTo>
                    <a:pt x="4" y="0"/>
                  </a:lnTo>
                  <a:lnTo>
                    <a:pt x="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93" name="Freeform 160"/>
            <p:cNvSpPr>
              <a:spLocks/>
            </p:cNvSpPr>
            <p:nvPr/>
          </p:nvSpPr>
          <p:spPr bwMode="auto">
            <a:xfrm>
              <a:off x="4451350" y="638175"/>
              <a:ext cx="25400" cy="12700"/>
            </a:xfrm>
            <a:custGeom>
              <a:avLst/>
              <a:gdLst/>
              <a:ahLst/>
              <a:cxnLst>
                <a:cxn ang="0">
                  <a:pos x="4" y="2"/>
                </a:cxn>
                <a:cxn ang="0">
                  <a:pos x="4" y="2"/>
                </a:cxn>
                <a:cxn ang="0">
                  <a:pos x="2" y="4"/>
                </a:cxn>
                <a:cxn ang="0">
                  <a:pos x="0" y="6"/>
                </a:cxn>
                <a:cxn ang="0">
                  <a:pos x="2" y="8"/>
                </a:cxn>
                <a:cxn ang="0">
                  <a:pos x="2" y="8"/>
                </a:cxn>
                <a:cxn ang="0">
                  <a:pos x="4" y="8"/>
                </a:cxn>
                <a:cxn ang="0">
                  <a:pos x="6" y="6"/>
                </a:cxn>
                <a:cxn ang="0">
                  <a:pos x="6" y="6"/>
                </a:cxn>
                <a:cxn ang="0">
                  <a:pos x="8" y="4"/>
                </a:cxn>
                <a:cxn ang="0">
                  <a:pos x="12" y="4"/>
                </a:cxn>
                <a:cxn ang="0">
                  <a:pos x="14" y="4"/>
                </a:cxn>
                <a:cxn ang="0">
                  <a:pos x="16" y="0"/>
                </a:cxn>
                <a:cxn ang="0">
                  <a:pos x="16" y="0"/>
                </a:cxn>
                <a:cxn ang="0">
                  <a:pos x="10" y="0"/>
                </a:cxn>
                <a:cxn ang="0">
                  <a:pos x="6" y="0"/>
                </a:cxn>
                <a:cxn ang="0">
                  <a:pos x="4" y="2"/>
                </a:cxn>
                <a:cxn ang="0">
                  <a:pos x="4" y="2"/>
                </a:cxn>
              </a:cxnLst>
              <a:rect l="0" t="0" r="r" b="b"/>
              <a:pathLst>
                <a:path w="16" h="8">
                  <a:moveTo>
                    <a:pt x="4" y="2"/>
                  </a:moveTo>
                  <a:lnTo>
                    <a:pt x="4" y="2"/>
                  </a:lnTo>
                  <a:lnTo>
                    <a:pt x="2" y="4"/>
                  </a:lnTo>
                  <a:lnTo>
                    <a:pt x="0" y="6"/>
                  </a:lnTo>
                  <a:lnTo>
                    <a:pt x="2" y="8"/>
                  </a:lnTo>
                  <a:lnTo>
                    <a:pt x="2" y="8"/>
                  </a:lnTo>
                  <a:lnTo>
                    <a:pt x="4" y="8"/>
                  </a:lnTo>
                  <a:lnTo>
                    <a:pt x="6" y="6"/>
                  </a:lnTo>
                  <a:lnTo>
                    <a:pt x="6" y="6"/>
                  </a:lnTo>
                  <a:lnTo>
                    <a:pt x="8" y="4"/>
                  </a:lnTo>
                  <a:lnTo>
                    <a:pt x="12" y="4"/>
                  </a:lnTo>
                  <a:lnTo>
                    <a:pt x="14" y="4"/>
                  </a:lnTo>
                  <a:lnTo>
                    <a:pt x="16" y="0"/>
                  </a:lnTo>
                  <a:lnTo>
                    <a:pt x="16" y="0"/>
                  </a:lnTo>
                  <a:lnTo>
                    <a:pt x="10" y="0"/>
                  </a:lnTo>
                  <a:lnTo>
                    <a:pt x="6" y="0"/>
                  </a:lnTo>
                  <a:lnTo>
                    <a:pt x="4" y="2"/>
                  </a:lnTo>
                  <a:lnTo>
                    <a:pt x="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94" name="Freeform 161"/>
            <p:cNvSpPr>
              <a:spLocks/>
            </p:cNvSpPr>
            <p:nvPr/>
          </p:nvSpPr>
          <p:spPr bwMode="auto">
            <a:xfrm>
              <a:off x="8080375" y="1749425"/>
              <a:ext cx="12700" cy="6350"/>
            </a:xfrm>
            <a:custGeom>
              <a:avLst/>
              <a:gdLst/>
              <a:ahLst/>
              <a:cxnLst>
                <a:cxn ang="0">
                  <a:pos x="6" y="0"/>
                </a:cxn>
                <a:cxn ang="0">
                  <a:pos x="6" y="0"/>
                </a:cxn>
                <a:cxn ang="0">
                  <a:pos x="2" y="0"/>
                </a:cxn>
                <a:cxn ang="0">
                  <a:pos x="0" y="2"/>
                </a:cxn>
                <a:cxn ang="0">
                  <a:pos x="0" y="2"/>
                </a:cxn>
                <a:cxn ang="0">
                  <a:pos x="2" y="4"/>
                </a:cxn>
                <a:cxn ang="0">
                  <a:pos x="4" y="4"/>
                </a:cxn>
                <a:cxn ang="0">
                  <a:pos x="4" y="4"/>
                </a:cxn>
                <a:cxn ang="0">
                  <a:pos x="8" y="4"/>
                </a:cxn>
                <a:cxn ang="0">
                  <a:pos x="8" y="0"/>
                </a:cxn>
                <a:cxn ang="0">
                  <a:pos x="8" y="0"/>
                </a:cxn>
                <a:cxn ang="0">
                  <a:pos x="8" y="0"/>
                </a:cxn>
                <a:cxn ang="0">
                  <a:pos x="6" y="0"/>
                </a:cxn>
                <a:cxn ang="0">
                  <a:pos x="6" y="0"/>
                </a:cxn>
              </a:cxnLst>
              <a:rect l="0" t="0" r="r" b="b"/>
              <a:pathLst>
                <a:path w="8" h="4">
                  <a:moveTo>
                    <a:pt x="6" y="0"/>
                  </a:moveTo>
                  <a:lnTo>
                    <a:pt x="6" y="0"/>
                  </a:lnTo>
                  <a:lnTo>
                    <a:pt x="2" y="0"/>
                  </a:lnTo>
                  <a:lnTo>
                    <a:pt x="0" y="2"/>
                  </a:lnTo>
                  <a:lnTo>
                    <a:pt x="0" y="2"/>
                  </a:lnTo>
                  <a:lnTo>
                    <a:pt x="2" y="4"/>
                  </a:lnTo>
                  <a:lnTo>
                    <a:pt x="4" y="4"/>
                  </a:lnTo>
                  <a:lnTo>
                    <a:pt x="4" y="4"/>
                  </a:lnTo>
                  <a:lnTo>
                    <a:pt x="8" y="4"/>
                  </a:lnTo>
                  <a:lnTo>
                    <a:pt x="8" y="0"/>
                  </a:lnTo>
                  <a:lnTo>
                    <a:pt x="8" y="0"/>
                  </a:lnTo>
                  <a:lnTo>
                    <a:pt x="8" y="0"/>
                  </a:lnTo>
                  <a:lnTo>
                    <a:pt x="6" y="0"/>
                  </a:lnTo>
                  <a:lnTo>
                    <a:pt x="6"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95" name="Freeform 162"/>
            <p:cNvSpPr>
              <a:spLocks/>
            </p:cNvSpPr>
            <p:nvPr/>
          </p:nvSpPr>
          <p:spPr bwMode="auto">
            <a:xfrm>
              <a:off x="7943850" y="1717675"/>
              <a:ext cx="19050" cy="9525"/>
            </a:xfrm>
            <a:custGeom>
              <a:avLst/>
              <a:gdLst/>
              <a:ahLst/>
              <a:cxnLst>
                <a:cxn ang="0">
                  <a:pos x="0" y="0"/>
                </a:cxn>
                <a:cxn ang="0">
                  <a:pos x="0" y="0"/>
                </a:cxn>
                <a:cxn ang="0">
                  <a:pos x="2" y="2"/>
                </a:cxn>
                <a:cxn ang="0">
                  <a:pos x="6" y="4"/>
                </a:cxn>
                <a:cxn ang="0">
                  <a:pos x="8" y="6"/>
                </a:cxn>
                <a:cxn ang="0">
                  <a:pos x="12" y="6"/>
                </a:cxn>
                <a:cxn ang="0">
                  <a:pos x="12" y="6"/>
                </a:cxn>
                <a:cxn ang="0">
                  <a:pos x="8" y="0"/>
                </a:cxn>
                <a:cxn ang="0">
                  <a:pos x="4" y="0"/>
                </a:cxn>
                <a:cxn ang="0">
                  <a:pos x="0" y="0"/>
                </a:cxn>
                <a:cxn ang="0">
                  <a:pos x="0" y="0"/>
                </a:cxn>
              </a:cxnLst>
              <a:rect l="0" t="0" r="r" b="b"/>
              <a:pathLst>
                <a:path w="12" h="6">
                  <a:moveTo>
                    <a:pt x="0" y="0"/>
                  </a:moveTo>
                  <a:lnTo>
                    <a:pt x="0" y="0"/>
                  </a:lnTo>
                  <a:lnTo>
                    <a:pt x="2" y="2"/>
                  </a:lnTo>
                  <a:lnTo>
                    <a:pt x="6" y="4"/>
                  </a:lnTo>
                  <a:lnTo>
                    <a:pt x="8" y="6"/>
                  </a:lnTo>
                  <a:lnTo>
                    <a:pt x="12" y="6"/>
                  </a:lnTo>
                  <a:lnTo>
                    <a:pt x="12" y="6"/>
                  </a:lnTo>
                  <a:lnTo>
                    <a:pt x="8" y="0"/>
                  </a:lnTo>
                  <a:lnTo>
                    <a:pt x="4" y="0"/>
                  </a:lnTo>
                  <a:lnTo>
                    <a:pt x="0" y="0"/>
                  </a:lnTo>
                  <a:lnTo>
                    <a:pt x="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96" name="Freeform 163"/>
            <p:cNvSpPr>
              <a:spLocks/>
            </p:cNvSpPr>
            <p:nvPr/>
          </p:nvSpPr>
          <p:spPr bwMode="auto">
            <a:xfrm>
              <a:off x="7915275" y="1701800"/>
              <a:ext cx="15875" cy="6350"/>
            </a:xfrm>
            <a:custGeom>
              <a:avLst/>
              <a:gdLst/>
              <a:ahLst/>
              <a:cxnLst>
                <a:cxn ang="0">
                  <a:pos x="10" y="4"/>
                </a:cxn>
                <a:cxn ang="0">
                  <a:pos x="10" y="4"/>
                </a:cxn>
                <a:cxn ang="0">
                  <a:pos x="6" y="2"/>
                </a:cxn>
                <a:cxn ang="0">
                  <a:pos x="6" y="2"/>
                </a:cxn>
                <a:cxn ang="0">
                  <a:pos x="4" y="0"/>
                </a:cxn>
                <a:cxn ang="0">
                  <a:pos x="0" y="0"/>
                </a:cxn>
                <a:cxn ang="0">
                  <a:pos x="0" y="0"/>
                </a:cxn>
                <a:cxn ang="0">
                  <a:pos x="0" y="2"/>
                </a:cxn>
                <a:cxn ang="0">
                  <a:pos x="0" y="2"/>
                </a:cxn>
                <a:cxn ang="0">
                  <a:pos x="2" y="4"/>
                </a:cxn>
                <a:cxn ang="0">
                  <a:pos x="4" y="4"/>
                </a:cxn>
                <a:cxn ang="0">
                  <a:pos x="6" y="4"/>
                </a:cxn>
                <a:cxn ang="0">
                  <a:pos x="6" y="4"/>
                </a:cxn>
                <a:cxn ang="0">
                  <a:pos x="10" y="4"/>
                </a:cxn>
                <a:cxn ang="0">
                  <a:pos x="10" y="4"/>
                </a:cxn>
                <a:cxn ang="0">
                  <a:pos x="10" y="4"/>
                </a:cxn>
                <a:cxn ang="0">
                  <a:pos x="10" y="4"/>
                </a:cxn>
                <a:cxn ang="0">
                  <a:pos x="10" y="4"/>
                </a:cxn>
                <a:cxn ang="0">
                  <a:pos x="10" y="4"/>
                </a:cxn>
                <a:cxn ang="0">
                  <a:pos x="10" y="2"/>
                </a:cxn>
                <a:cxn ang="0">
                  <a:pos x="10" y="2"/>
                </a:cxn>
                <a:cxn ang="0">
                  <a:pos x="10" y="4"/>
                </a:cxn>
                <a:cxn ang="0">
                  <a:pos x="10" y="4"/>
                </a:cxn>
              </a:cxnLst>
              <a:rect l="0" t="0" r="r" b="b"/>
              <a:pathLst>
                <a:path w="10" h="4">
                  <a:moveTo>
                    <a:pt x="10" y="4"/>
                  </a:moveTo>
                  <a:lnTo>
                    <a:pt x="10" y="4"/>
                  </a:lnTo>
                  <a:lnTo>
                    <a:pt x="6" y="2"/>
                  </a:lnTo>
                  <a:lnTo>
                    <a:pt x="6" y="2"/>
                  </a:lnTo>
                  <a:lnTo>
                    <a:pt x="4" y="0"/>
                  </a:lnTo>
                  <a:lnTo>
                    <a:pt x="0" y="0"/>
                  </a:lnTo>
                  <a:lnTo>
                    <a:pt x="0" y="0"/>
                  </a:lnTo>
                  <a:lnTo>
                    <a:pt x="0" y="2"/>
                  </a:lnTo>
                  <a:lnTo>
                    <a:pt x="0" y="2"/>
                  </a:lnTo>
                  <a:lnTo>
                    <a:pt x="2" y="4"/>
                  </a:lnTo>
                  <a:lnTo>
                    <a:pt x="4" y="4"/>
                  </a:lnTo>
                  <a:lnTo>
                    <a:pt x="6" y="4"/>
                  </a:lnTo>
                  <a:lnTo>
                    <a:pt x="6" y="4"/>
                  </a:lnTo>
                  <a:lnTo>
                    <a:pt x="10" y="4"/>
                  </a:lnTo>
                  <a:lnTo>
                    <a:pt x="10" y="4"/>
                  </a:lnTo>
                  <a:lnTo>
                    <a:pt x="10" y="4"/>
                  </a:lnTo>
                  <a:lnTo>
                    <a:pt x="10" y="4"/>
                  </a:lnTo>
                  <a:lnTo>
                    <a:pt x="10" y="4"/>
                  </a:lnTo>
                  <a:lnTo>
                    <a:pt x="10" y="4"/>
                  </a:lnTo>
                  <a:lnTo>
                    <a:pt x="10" y="2"/>
                  </a:lnTo>
                  <a:lnTo>
                    <a:pt x="10" y="2"/>
                  </a:lnTo>
                  <a:lnTo>
                    <a:pt x="10" y="4"/>
                  </a:lnTo>
                  <a:lnTo>
                    <a:pt x="10"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97" name="Freeform 164"/>
            <p:cNvSpPr>
              <a:spLocks/>
            </p:cNvSpPr>
            <p:nvPr/>
          </p:nvSpPr>
          <p:spPr bwMode="auto">
            <a:xfrm>
              <a:off x="7931150" y="1698625"/>
              <a:ext cx="9525" cy="6350"/>
            </a:xfrm>
            <a:custGeom>
              <a:avLst/>
              <a:gdLst/>
              <a:ahLst/>
              <a:cxnLst>
                <a:cxn ang="0">
                  <a:pos x="4" y="0"/>
                </a:cxn>
                <a:cxn ang="0">
                  <a:pos x="4" y="0"/>
                </a:cxn>
                <a:cxn ang="0">
                  <a:pos x="2" y="0"/>
                </a:cxn>
                <a:cxn ang="0">
                  <a:pos x="2" y="0"/>
                </a:cxn>
                <a:cxn ang="0">
                  <a:pos x="0" y="0"/>
                </a:cxn>
                <a:cxn ang="0">
                  <a:pos x="0" y="2"/>
                </a:cxn>
                <a:cxn ang="0">
                  <a:pos x="0" y="4"/>
                </a:cxn>
                <a:cxn ang="0">
                  <a:pos x="0" y="4"/>
                </a:cxn>
                <a:cxn ang="0">
                  <a:pos x="4" y="4"/>
                </a:cxn>
                <a:cxn ang="0">
                  <a:pos x="6" y="4"/>
                </a:cxn>
                <a:cxn ang="0">
                  <a:pos x="4" y="0"/>
                </a:cxn>
                <a:cxn ang="0">
                  <a:pos x="4" y="0"/>
                </a:cxn>
              </a:cxnLst>
              <a:rect l="0" t="0" r="r" b="b"/>
              <a:pathLst>
                <a:path w="6" h="4">
                  <a:moveTo>
                    <a:pt x="4" y="0"/>
                  </a:moveTo>
                  <a:lnTo>
                    <a:pt x="4" y="0"/>
                  </a:lnTo>
                  <a:lnTo>
                    <a:pt x="2" y="0"/>
                  </a:lnTo>
                  <a:lnTo>
                    <a:pt x="2" y="0"/>
                  </a:lnTo>
                  <a:lnTo>
                    <a:pt x="0" y="0"/>
                  </a:lnTo>
                  <a:lnTo>
                    <a:pt x="0" y="2"/>
                  </a:lnTo>
                  <a:lnTo>
                    <a:pt x="0" y="4"/>
                  </a:lnTo>
                  <a:lnTo>
                    <a:pt x="0" y="4"/>
                  </a:lnTo>
                  <a:lnTo>
                    <a:pt x="4" y="4"/>
                  </a:lnTo>
                  <a:lnTo>
                    <a:pt x="6" y="4"/>
                  </a:lnTo>
                  <a:lnTo>
                    <a:pt x="4" y="0"/>
                  </a:lnTo>
                  <a:lnTo>
                    <a:pt x="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98" name="Freeform 165"/>
            <p:cNvSpPr>
              <a:spLocks/>
            </p:cNvSpPr>
            <p:nvPr/>
          </p:nvSpPr>
          <p:spPr bwMode="auto">
            <a:xfrm>
              <a:off x="5473700" y="530225"/>
              <a:ext cx="9525" cy="9525"/>
            </a:xfrm>
            <a:custGeom>
              <a:avLst/>
              <a:gdLst/>
              <a:ahLst/>
              <a:cxnLst>
                <a:cxn ang="0">
                  <a:pos x="0" y="4"/>
                </a:cxn>
                <a:cxn ang="0">
                  <a:pos x="0" y="4"/>
                </a:cxn>
                <a:cxn ang="0">
                  <a:pos x="2" y="6"/>
                </a:cxn>
                <a:cxn ang="0">
                  <a:pos x="2" y="6"/>
                </a:cxn>
                <a:cxn ang="0">
                  <a:pos x="6" y="6"/>
                </a:cxn>
                <a:cxn ang="0">
                  <a:pos x="6" y="4"/>
                </a:cxn>
                <a:cxn ang="0">
                  <a:pos x="6" y="4"/>
                </a:cxn>
                <a:cxn ang="0">
                  <a:pos x="6" y="2"/>
                </a:cxn>
                <a:cxn ang="0">
                  <a:pos x="4" y="0"/>
                </a:cxn>
                <a:cxn ang="0">
                  <a:pos x="4" y="0"/>
                </a:cxn>
                <a:cxn ang="0">
                  <a:pos x="2" y="2"/>
                </a:cxn>
                <a:cxn ang="0">
                  <a:pos x="0" y="4"/>
                </a:cxn>
                <a:cxn ang="0">
                  <a:pos x="0" y="4"/>
                </a:cxn>
              </a:cxnLst>
              <a:rect l="0" t="0" r="r" b="b"/>
              <a:pathLst>
                <a:path w="6" h="6">
                  <a:moveTo>
                    <a:pt x="0" y="4"/>
                  </a:moveTo>
                  <a:lnTo>
                    <a:pt x="0" y="4"/>
                  </a:lnTo>
                  <a:lnTo>
                    <a:pt x="2" y="6"/>
                  </a:lnTo>
                  <a:lnTo>
                    <a:pt x="2" y="6"/>
                  </a:lnTo>
                  <a:lnTo>
                    <a:pt x="6" y="6"/>
                  </a:lnTo>
                  <a:lnTo>
                    <a:pt x="6" y="4"/>
                  </a:lnTo>
                  <a:lnTo>
                    <a:pt x="6" y="4"/>
                  </a:lnTo>
                  <a:lnTo>
                    <a:pt x="6" y="2"/>
                  </a:lnTo>
                  <a:lnTo>
                    <a:pt x="4" y="0"/>
                  </a:lnTo>
                  <a:lnTo>
                    <a:pt x="4" y="0"/>
                  </a:lnTo>
                  <a:lnTo>
                    <a:pt x="2" y="2"/>
                  </a:lnTo>
                  <a:lnTo>
                    <a:pt x="0" y="4"/>
                  </a:lnTo>
                  <a:lnTo>
                    <a:pt x="0"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99" name="Freeform 166"/>
            <p:cNvSpPr>
              <a:spLocks/>
            </p:cNvSpPr>
            <p:nvPr/>
          </p:nvSpPr>
          <p:spPr bwMode="auto">
            <a:xfrm>
              <a:off x="8201025" y="809625"/>
              <a:ext cx="66675" cy="60325"/>
            </a:xfrm>
            <a:custGeom>
              <a:avLst/>
              <a:gdLst/>
              <a:ahLst/>
              <a:cxnLst>
                <a:cxn ang="0">
                  <a:pos x="4" y="38"/>
                </a:cxn>
                <a:cxn ang="0">
                  <a:pos x="4" y="38"/>
                </a:cxn>
                <a:cxn ang="0">
                  <a:pos x="4" y="30"/>
                </a:cxn>
                <a:cxn ang="0">
                  <a:pos x="4" y="30"/>
                </a:cxn>
                <a:cxn ang="0">
                  <a:pos x="20" y="32"/>
                </a:cxn>
                <a:cxn ang="0">
                  <a:pos x="20" y="32"/>
                </a:cxn>
                <a:cxn ang="0">
                  <a:pos x="26" y="32"/>
                </a:cxn>
                <a:cxn ang="0">
                  <a:pos x="32" y="28"/>
                </a:cxn>
                <a:cxn ang="0">
                  <a:pos x="42" y="22"/>
                </a:cxn>
                <a:cxn ang="0">
                  <a:pos x="42" y="22"/>
                </a:cxn>
                <a:cxn ang="0">
                  <a:pos x="38" y="16"/>
                </a:cxn>
                <a:cxn ang="0">
                  <a:pos x="38" y="16"/>
                </a:cxn>
                <a:cxn ang="0">
                  <a:pos x="32" y="16"/>
                </a:cxn>
                <a:cxn ang="0">
                  <a:pos x="24" y="10"/>
                </a:cxn>
                <a:cxn ang="0">
                  <a:pos x="18" y="4"/>
                </a:cxn>
                <a:cxn ang="0">
                  <a:pos x="12" y="0"/>
                </a:cxn>
                <a:cxn ang="0">
                  <a:pos x="12" y="0"/>
                </a:cxn>
                <a:cxn ang="0">
                  <a:pos x="14" y="4"/>
                </a:cxn>
                <a:cxn ang="0">
                  <a:pos x="14" y="10"/>
                </a:cxn>
                <a:cxn ang="0">
                  <a:pos x="12" y="18"/>
                </a:cxn>
                <a:cxn ang="0">
                  <a:pos x="6" y="24"/>
                </a:cxn>
                <a:cxn ang="0">
                  <a:pos x="0" y="30"/>
                </a:cxn>
                <a:cxn ang="0">
                  <a:pos x="0" y="30"/>
                </a:cxn>
                <a:cxn ang="0">
                  <a:pos x="0" y="34"/>
                </a:cxn>
                <a:cxn ang="0">
                  <a:pos x="0" y="36"/>
                </a:cxn>
                <a:cxn ang="0">
                  <a:pos x="4" y="38"/>
                </a:cxn>
                <a:cxn ang="0">
                  <a:pos x="4" y="38"/>
                </a:cxn>
              </a:cxnLst>
              <a:rect l="0" t="0" r="r" b="b"/>
              <a:pathLst>
                <a:path w="42" h="38">
                  <a:moveTo>
                    <a:pt x="4" y="38"/>
                  </a:moveTo>
                  <a:lnTo>
                    <a:pt x="4" y="38"/>
                  </a:lnTo>
                  <a:lnTo>
                    <a:pt x="4" y="30"/>
                  </a:lnTo>
                  <a:lnTo>
                    <a:pt x="4" y="30"/>
                  </a:lnTo>
                  <a:lnTo>
                    <a:pt x="20" y="32"/>
                  </a:lnTo>
                  <a:lnTo>
                    <a:pt x="20" y="32"/>
                  </a:lnTo>
                  <a:lnTo>
                    <a:pt x="26" y="32"/>
                  </a:lnTo>
                  <a:lnTo>
                    <a:pt x="32" y="28"/>
                  </a:lnTo>
                  <a:lnTo>
                    <a:pt x="42" y="22"/>
                  </a:lnTo>
                  <a:lnTo>
                    <a:pt x="42" y="22"/>
                  </a:lnTo>
                  <a:lnTo>
                    <a:pt x="38" y="16"/>
                  </a:lnTo>
                  <a:lnTo>
                    <a:pt x="38" y="16"/>
                  </a:lnTo>
                  <a:lnTo>
                    <a:pt x="32" y="16"/>
                  </a:lnTo>
                  <a:lnTo>
                    <a:pt x="24" y="10"/>
                  </a:lnTo>
                  <a:lnTo>
                    <a:pt x="18" y="4"/>
                  </a:lnTo>
                  <a:lnTo>
                    <a:pt x="12" y="0"/>
                  </a:lnTo>
                  <a:lnTo>
                    <a:pt x="12" y="0"/>
                  </a:lnTo>
                  <a:lnTo>
                    <a:pt x="14" y="4"/>
                  </a:lnTo>
                  <a:lnTo>
                    <a:pt x="14" y="10"/>
                  </a:lnTo>
                  <a:lnTo>
                    <a:pt x="12" y="18"/>
                  </a:lnTo>
                  <a:lnTo>
                    <a:pt x="6" y="24"/>
                  </a:lnTo>
                  <a:lnTo>
                    <a:pt x="0" y="30"/>
                  </a:lnTo>
                  <a:lnTo>
                    <a:pt x="0" y="30"/>
                  </a:lnTo>
                  <a:lnTo>
                    <a:pt x="0" y="34"/>
                  </a:lnTo>
                  <a:lnTo>
                    <a:pt x="0" y="36"/>
                  </a:lnTo>
                  <a:lnTo>
                    <a:pt x="4" y="38"/>
                  </a:lnTo>
                  <a:lnTo>
                    <a:pt x="4" y="3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100" name="Freeform 167"/>
            <p:cNvSpPr>
              <a:spLocks/>
            </p:cNvSpPr>
            <p:nvPr/>
          </p:nvSpPr>
          <p:spPr bwMode="auto">
            <a:xfrm>
              <a:off x="7870825" y="1736725"/>
              <a:ext cx="495300" cy="463550"/>
            </a:xfrm>
            <a:custGeom>
              <a:avLst/>
              <a:gdLst/>
              <a:ahLst/>
              <a:cxnLst>
                <a:cxn ang="0">
                  <a:pos x="312" y="152"/>
                </a:cxn>
                <a:cxn ang="0">
                  <a:pos x="284" y="120"/>
                </a:cxn>
                <a:cxn ang="0">
                  <a:pos x="266" y="92"/>
                </a:cxn>
                <a:cxn ang="0">
                  <a:pos x="256" y="74"/>
                </a:cxn>
                <a:cxn ang="0">
                  <a:pos x="246" y="44"/>
                </a:cxn>
                <a:cxn ang="0">
                  <a:pos x="232" y="16"/>
                </a:cxn>
                <a:cxn ang="0">
                  <a:pos x="222" y="20"/>
                </a:cxn>
                <a:cxn ang="0">
                  <a:pos x="216" y="68"/>
                </a:cxn>
                <a:cxn ang="0">
                  <a:pos x="208" y="74"/>
                </a:cxn>
                <a:cxn ang="0">
                  <a:pos x="176" y="48"/>
                </a:cxn>
                <a:cxn ang="0">
                  <a:pos x="176" y="32"/>
                </a:cxn>
                <a:cxn ang="0">
                  <a:pos x="182" y="18"/>
                </a:cxn>
                <a:cxn ang="0">
                  <a:pos x="162" y="14"/>
                </a:cxn>
                <a:cxn ang="0">
                  <a:pos x="150" y="14"/>
                </a:cxn>
                <a:cxn ang="0">
                  <a:pos x="140" y="18"/>
                </a:cxn>
                <a:cxn ang="0">
                  <a:pos x="128" y="40"/>
                </a:cxn>
                <a:cxn ang="0">
                  <a:pos x="126" y="44"/>
                </a:cxn>
                <a:cxn ang="0">
                  <a:pos x="116" y="44"/>
                </a:cxn>
                <a:cxn ang="0">
                  <a:pos x="100" y="38"/>
                </a:cxn>
                <a:cxn ang="0">
                  <a:pos x="86" y="60"/>
                </a:cxn>
                <a:cxn ang="0">
                  <a:pos x="72" y="66"/>
                </a:cxn>
                <a:cxn ang="0">
                  <a:pos x="68" y="80"/>
                </a:cxn>
                <a:cxn ang="0">
                  <a:pos x="54" y="96"/>
                </a:cxn>
                <a:cxn ang="0">
                  <a:pos x="10" y="116"/>
                </a:cxn>
                <a:cxn ang="0">
                  <a:pos x="2" y="144"/>
                </a:cxn>
                <a:cxn ang="0">
                  <a:pos x="0" y="166"/>
                </a:cxn>
                <a:cxn ang="0">
                  <a:pos x="12" y="194"/>
                </a:cxn>
                <a:cxn ang="0">
                  <a:pos x="20" y="232"/>
                </a:cxn>
                <a:cxn ang="0">
                  <a:pos x="14" y="244"/>
                </a:cxn>
                <a:cxn ang="0">
                  <a:pos x="30" y="254"/>
                </a:cxn>
                <a:cxn ang="0">
                  <a:pos x="48" y="244"/>
                </a:cxn>
                <a:cxn ang="0">
                  <a:pos x="72" y="242"/>
                </a:cxn>
                <a:cxn ang="0">
                  <a:pos x="82" y="236"/>
                </a:cxn>
                <a:cxn ang="0">
                  <a:pos x="112" y="222"/>
                </a:cxn>
                <a:cxn ang="0">
                  <a:pos x="150" y="220"/>
                </a:cxn>
                <a:cxn ang="0">
                  <a:pos x="170" y="238"/>
                </a:cxn>
                <a:cxn ang="0">
                  <a:pos x="178" y="248"/>
                </a:cxn>
                <a:cxn ang="0">
                  <a:pos x="192" y="230"/>
                </a:cxn>
                <a:cxn ang="0">
                  <a:pos x="190" y="242"/>
                </a:cxn>
                <a:cxn ang="0">
                  <a:pos x="196" y="258"/>
                </a:cxn>
                <a:cxn ang="0">
                  <a:pos x="206" y="268"/>
                </a:cxn>
                <a:cxn ang="0">
                  <a:pos x="216" y="284"/>
                </a:cxn>
                <a:cxn ang="0">
                  <a:pos x="238" y="288"/>
                </a:cxn>
                <a:cxn ang="0">
                  <a:pos x="248" y="284"/>
                </a:cxn>
                <a:cxn ang="0">
                  <a:pos x="258" y="292"/>
                </a:cxn>
                <a:cxn ang="0">
                  <a:pos x="276" y="280"/>
                </a:cxn>
                <a:cxn ang="0">
                  <a:pos x="284" y="280"/>
                </a:cxn>
                <a:cxn ang="0">
                  <a:pos x="286" y="272"/>
                </a:cxn>
                <a:cxn ang="0">
                  <a:pos x="304" y="228"/>
                </a:cxn>
                <a:cxn ang="0">
                  <a:pos x="312" y="196"/>
                </a:cxn>
                <a:cxn ang="0">
                  <a:pos x="310" y="158"/>
                </a:cxn>
              </a:cxnLst>
              <a:rect l="0" t="0" r="r" b="b"/>
              <a:pathLst>
                <a:path w="312" h="292">
                  <a:moveTo>
                    <a:pt x="310" y="158"/>
                  </a:moveTo>
                  <a:lnTo>
                    <a:pt x="310" y="158"/>
                  </a:lnTo>
                  <a:lnTo>
                    <a:pt x="312" y="152"/>
                  </a:lnTo>
                  <a:lnTo>
                    <a:pt x="312" y="152"/>
                  </a:lnTo>
                  <a:lnTo>
                    <a:pt x="308" y="150"/>
                  </a:lnTo>
                  <a:lnTo>
                    <a:pt x="308" y="150"/>
                  </a:lnTo>
                  <a:lnTo>
                    <a:pt x="292" y="130"/>
                  </a:lnTo>
                  <a:lnTo>
                    <a:pt x="284" y="120"/>
                  </a:lnTo>
                  <a:lnTo>
                    <a:pt x="278" y="108"/>
                  </a:lnTo>
                  <a:lnTo>
                    <a:pt x="278" y="108"/>
                  </a:lnTo>
                  <a:lnTo>
                    <a:pt x="274" y="98"/>
                  </a:lnTo>
                  <a:lnTo>
                    <a:pt x="266" y="92"/>
                  </a:lnTo>
                  <a:lnTo>
                    <a:pt x="266" y="92"/>
                  </a:lnTo>
                  <a:lnTo>
                    <a:pt x="260" y="88"/>
                  </a:lnTo>
                  <a:lnTo>
                    <a:pt x="258" y="84"/>
                  </a:lnTo>
                  <a:lnTo>
                    <a:pt x="256" y="74"/>
                  </a:lnTo>
                  <a:lnTo>
                    <a:pt x="256" y="74"/>
                  </a:lnTo>
                  <a:lnTo>
                    <a:pt x="252" y="56"/>
                  </a:lnTo>
                  <a:lnTo>
                    <a:pt x="250" y="48"/>
                  </a:lnTo>
                  <a:lnTo>
                    <a:pt x="246" y="44"/>
                  </a:lnTo>
                  <a:lnTo>
                    <a:pt x="246" y="44"/>
                  </a:lnTo>
                  <a:lnTo>
                    <a:pt x="240" y="38"/>
                  </a:lnTo>
                  <a:lnTo>
                    <a:pt x="236" y="30"/>
                  </a:lnTo>
                  <a:lnTo>
                    <a:pt x="232" y="16"/>
                  </a:lnTo>
                  <a:lnTo>
                    <a:pt x="232" y="16"/>
                  </a:lnTo>
                  <a:lnTo>
                    <a:pt x="228" y="0"/>
                  </a:lnTo>
                  <a:lnTo>
                    <a:pt x="228" y="0"/>
                  </a:lnTo>
                  <a:lnTo>
                    <a:pt x="222" y="20"/>
                  </a:lnTo>
                  <a:lnTo>
                    <a:pt x="222" y="40"/>
                  </a:lnTo>
                  <a:lnTo>
                    <a:pt x="222" y="40"/>
                  </a:lnTo>
                  <a:lnTo>
                    <a:pt x="220" y="54"/>
                  </a:lnTo>
                  <a:lnTo>
                    <a:pt x="216" y="68"/>
                  </a:lnTo>
                  <a:lnTo>
                    <a:pt x="216" y="68"/>
                  </a:lnTo>
                  <a:lnTo>
                    <a:pt x="214" y="72"/>
                  </a:lnTo>
                  <a:lnTo>
                    <a:pt x="212" y="74"/>
                  </a:lnTo>
                  <a:lnTo>
                    <a:pt x="208" y="74"/>
                  </a:lnTo>
                  <a:lnTo>
                    <a:pt x="206" y="72"/>
                  </a:lnTo>
                  <a:lnTo>
                    <a:pt x="206" y="72"/>
                  </a:lnTo>
                  <a:lnTo>
                    <a:pt x="176" y="48"/>
                  </a:lnTo>
                  <a:lnTo>
                    <a:pt x="176" y="48"/>
                  </a:lnTo>
                  <a:lnTo>
                    <a:pt x="174" y="44"/>
                  </a:lnTo>
                  <a:lnTo>
                    <a:pt x="174" y="38"/>
                  </a:lnTo>
                  <a:lnTo>
                    <a:pt x="174" y="38"/>
                  </a:lnTo>
                  <a:lnTo>
                    <a:pt x="176" y="32"/>
                  </a:lnTo>
                  <a:lnTo>
                    <a:pt x="180" y="28"/>
                  </a:lnTo>
                  <a:lnTo>
                    <a:pt x="182" y="22"/>
                  </a:lnTo>
                  <a:lnTo>
                    <a:pt x="182" y="18"/>
                  </a:lnTo>
                  <a:lnTo>
                    <a:pt x="182" y="18"/>
                  </a:lnTo>
                  <a:lnTo>
                    <a:pt x="178" y="16"/>
                  </a:lnTo>
                  <a:lnTo>
                    <a:pt x="174" y="16"/>
                  </a:lnTo>
                  <a:lnTo>
                    <a:pt x="168" y="16"/>
                  </a:lnTo>
                  <a:lnTo>
                    <a:pt x="162" y="14"/>
                  </a:lnTo>
                  <a:lnTo>
                    <a:pt x="162" y="14"/>
                  </a:lnTo>
                  <a:lnTo>
                    <a:pt x="150" y="8"/>
                  </a:lnTo>
                  <a:lnTo>
                    <a:pt x="150" y="8"/>
                  </a:lnTo>
                  <a:lnTo>
                    <a:pt x="150" y="14"/>
                  </a:lnTo>
                  <a:lnTo>
                    <a:pt x="150" y="16"/>
                  </a:lnTo>
                  <a:lnTo>
                    <a:pt x="146" y="18"/>
                  </a:lnTo>
                  <a:lnTo>
                    <a:pt x="146" y="18"/>
                  </a:lnTo>
                  <a:lnTo>
                    <a:pt x="140" y="18"/>
                  </a:lnTo>
                  <a:lnTo>
                    <a:pt x="136" y="20"/>
                  </a:lnTo>
                  <a:lnTo>
                    <a:pt x="132" y="24"/>
                  </a:lnTo>
                  <a:lnTo>
                    <a:pt x="130" y="32"/>
                  </a:lnTo>
                  <a:lnTo>
                    <a:pt x="128" y="40"/>
                  </a:lnTo>
                  <a:lnTo>
                    <a:pt x="128" y="40"/>
                  </a:lnTo>
                  <a:lnTo>
                    <a:pt x="128" y="44"/>
                  </a:lnTo>
                  <a:lnTo>
                    <a:pt x="126" y="44"/>
                  </a:lnTo>
                  <a:lnTo>
                    <a:pt x="126" y="44"/>
                  </a:lnTo>
                  <a:lnTo>
                    <a:pt x="126" y="44"/>
                  </a:lnTo>
                  <a:lnTo>
                    <a:pt x="120" y="44"/>
                  </a:lnTo>
                  <a:lnTo>
                    <a:pt x="118" y="46"/>
                  </a:lnTo>
                  <a:lnTo>
                    <a:pt x="116" y="44"/>
                  </a:lnTo>
                  <a:lnTo>
                    <a:pt x="116" y="44"/>
                  </a:lnTo>
                  <a:lnTo>
                    <a:pt x="108" y="38"/>
                  </a:lnTo>
                  <a:lnTo>
                    <a:pt x="104" y="36"/>
                  </a:lnTo>
                  <a:lnTo>
                    <a:pt x="100" y="38"/>
                  </a:lnTo>
                  <a:lnTo>
                    <a:pt x="92" y="46"/>
                  </a:lnTo>
                  <a:lnTo>
                    <a:pt x="92" y="46"/>
                  </a:lnTo>
                  <a:lnTo>
                    <a:pt x="88" y="52"/>
                  </a:lnTo>
                  <a:lnTo>
                    <a:pt x="86" y="60"/>
                  </a:lnTo>
                  <a:lnTo>
                    <a:pt x="84" y="62"/>
                  </a:lnTo>
                  <a:lnTo>
                    <a:pt x="82" y="64"/>
                  </a:lnTo>
                  <a:lnTo>
                    <a:pt x="78" y="66"/>
                  </a:lnTo>
                  <a:lnTo>
                    <a:pt x="72" y="66"/>
                  </a:lnTo>
                  <a:lnTo>
                    <a:pt x="72" y="66"/>
                  </a:lnTo>
                  <a:lnTo>
                    <a:pt x="70" y="72"/>
                  </a:lnTo>
                  <a:lnTo>
                    <a:pt x="70" y="72"/>
                  </a:lnTo>
                  <a:lnTo>
                    <a:pt x="68" y="80"/>
                  </a:lnTo>
                  <a:lnTo>
                    <a:pt x="68" y="80"/>
                  </a:lnTo>
                  <a:lnTo>
                    <a:pt x="66" y="86"/>
                  </a:lnTo>
                  <a:lnTo>
                    <a:pt x="62" y="90"/>
                  </a:lnTo>
                  <a:lnTo>
                    <a:pt x="54" y="96"/>
                  </a:lnTo>
                  <a:lnTo>
                    <a:pt x="34" y="104"/>
                  </a:lnTo>
                  <a:lnTo>
                    <a:pt x="34" y="104"/>
                  </a:lnTo>
                  <a:lnTo>
                    <a:pt x="16" y="112"/>
                  </a:lnTo>
                  <a:lnTo>
                    <a:pt x="10" y="116"/>
                  </a:lnTo>
                  <a:lnTo>
                    <a:pt x="6" y="122"/>
                  </a:lnTo>
                  <a:lnTo>
                    <a:pt x="4" y="128"/>
                  </a:lnTo>
                  <a:lnTo>
                    <a:pt x="2" y="136"/>
                  </a:lnTo>
                  <a:lnTo>
                    <a:pt x="2" y="144"/>
                  </a:lnTo>
                  <a:lnTo>
                    <a:pt x="4" y="152"/>
                  </a:lnTo>
                  <a:lnTo>
                    <a:pt x="4" y="152"/>
                  </a:lnTo>
                  <a:lnTo>
                    <a:pt x="0" y="162"/>
                  </a:lnTo>
                  <a:lnTo>
                    <a:pt x="0" y="166"/>
                  </a:lnTo>
                  <a:lnTo>
                    <a:pt x="4" y="170"/>
                  </a:lnTo>
                  <a:lnTo>
                    <a:pt x="4" y="170"/>
                  </a:lnTo>
                  <a:lnTo>
                    <a:pt x="8" y="182"/>
                  </a:lnTo>
                  <a:lnTo>
                    <a:pt x="12" y="194"/>
                  </a:lnTo>
                  <a:lnTo>
                    <a:pt x="18" y="220"/>
                  </a:lnTo>
                  <a:lnTo>
                    <a:pt x="18" y="220"/>
                  </a:lnTo>
                  <a:lnTo>
                    <a:pt x="20" y="228"/>
                  </a:lnTo>
                  <a:lnTo>
                    <a:pt x="20" y="232"/>
                  </a:lnTo>
                  <a:lnTo>
                    <a:pt x="18" y="236"/>
                  </a:lnTo>
                  <a:lnTo>
                    <a:pt x="18" y="236"/>
                  </a:lnTo>
                  <a:lnTo>
                    <a:pt x="14" y="240"/>
                  </a:lnTo>
                  <a:lnTo>
                    <a:pt x="14" y="244"/>
                  </a:lnTo>
                  <a:lnTo>
                    <a:pt x="18" y="248"/>
                  </a:lnTo>
                  <a:lnTo>
                    <a:pt x="18" y="248"/>
                  </a:lnTo>
                  <a:lnTo>
                    <a:pt x="24" y="252"/>
                  </a:lnTo>
                  <a:lnTo>
                    <a:pt x="30" y="254"/>
                  </a:lnTo>
                  <a:lnTo>
                    <a:pt x="36" y="252"/>
                  </a:lnTo>
                  <a:lnTo>
                    <a:pt x="40" y="250"/>
                  </a:lnTo>
                  <a:lnTo>
                    <a:pt x="40" y="250"/>
                  </a:lnTo>
                  <a:lnTo>
                    <a:pt x="48" y="244"/>
                  </a:lnTo>
                  <a:lnTo>
                    <a:pt x="56" y="242"/>
                  </a:lnTo>
                  <a:lnTo>
                    <a:pt x="62" y="240"/>
                  </a:lnTo>
                  <a:lnTo>
                    <a:pt x="72" y="242"/>
                  </a:lnTo>
                  <a:lnTo>
                    <a:pt x="72" y="242"/>
                  </a:lnTo>
                  <a:lnTo>
                    <a:pt x="78" y="242"/>
                  </a:lnTo>
                  <a:lnTo>
                    <a:pt x="82" y="240"/>
                  </a:lnTo>
                  <a:lnTo>
                    <a:pt x="82" y="236"/>
                  </a:lnTo>
                  <a:lnTo>
                    <a:pt x="82" y="236"/>
                  </a:lnTo>
                  <a:lnTo>
                    <a:pt x="86" y="232"/>
                  </a:lnTo>
                  <a:lnTo>
                    <a:pt x="90" y="230"/>
                  </a:lnTo>
                  <a:lnTo>
                    <a:pt x="90" y="230"/>
                  </a:lnTo>
                  <a:lnTo>
                    <a:pt x="112" y="222"/>
                  </a:lnTo>
                  <a:lnTo>
                    <a:pt x="124" y="218"/>
                  </a:lnTo>
                  <a:lnTo>
                    <a:pt x="136" y="218"/>
                  </a:lnTo>
                  <a:lnTo>
                    <a:pt x="136" y="218"/>
                  </a:lnTo>
                  <a:lnTo>
                    <a:pt x="150" y="220"/>
                  </a:lnTo>
                  <a:lnTo>
                    <a:pt x="156" y="222"/>
                  </a:lnTo>
                  <a:lnTo>
                    <a:pt x="162" y="228"/>
                  </a:lnTo>
                  <a:lnTo>
                    <a:pt x="162" y="228"/>
                  </a:lnTo>
                  <a:lnTo>
                    <a:pt x="170" y="238"/>
                  </a:lnTo>
                  <a:lnTo>
                    <a:pt x="172" y="246"/>
                  </a:lnTo>
                  <a:lnTo>
                    <a:pt x="174" y="254"/>
                  </a:lnTo>
                  <a:lnTo>
                    <a:pt x="174" y="254"/>
                  </a:lnTo>
                  <a:lnTo>
                    <a:pt x="178" y="248"/>
                  </a:lnTo>
                  <a:lnTo>
                    <a:pt x="182" y="242"/>
                  </a:lnTo>
                  <a:lnTo>
                    <a:pt x="188" y="236"/>
                  </a:lnTo>
                  <a:lnTo>
                    <a:pt x="192" y="230"/>
                  </a:lnTo>
                  <a:lnTo>
                    <a:pt x="192" y="230"/>
                  </a:lnTo>
                  <a:lnTo>
                    <a:pt x="192" y="236"/>
                  </a:lnTo>
                  <a:lnTo>
                    <a:pt x="192" y="236"/>
                  </a:lnTo>
                  <a:lnTo>
                    <a:pt x="190" y="240"/>
                  </a:lnTo>
                  <a:lnTo>
                    <a:pt x="190" y="242"/>
                  </a:lnTo>
                  <a:lnTo>
                    <a:pt x="194" y="248"/>
                  </a:lnTo>
                  <a:lnTo>
                    <a:pt x="196" y="252"/>
                  </a:lnTo>
                  <a:lnTo>
                    <a:pt x="198" y="254"/>
                  </a:lnTo>
                  <a:lnTo>
                    <a:pt x="196" y="258"/>
                  </a:lnTo>
                  <a:lnTo>
                    <a:pt x="196" y="258"/>
                  </a:lnTo>
                  <a:lnTo>
                    <a:pt x="202" y="258"/>
                  </a:lnTo>
                  <a:lnTo>
                    <a:pt x="204" y="260"/>
                  </a:lnTo>
                  <a:lnTo>
                    <a:pt x="206" y="268"/>
                  </a:lnTo>
                  <a:lnTo>
                    <a:pt x="206" y="268"/>
                  </a:lnTo>
                  <a:lnTo>
                    <a:pt x="208" y="274"/>
                  </a:lnTo>
                  <a:lnTo>
                    <a:pt x="212" y="280"/>
                  </a:lnTo>
                  <a:lnTo>
                    <a:pt x="216" y="284"/>
                  </a:lnTo>
                  <a:lnTo>
                    <a:pt x="220" y="288"/>
                  </a:lnTo>
                  <a:lnTo>
                    <a:pt x="226" y="290"/>
                  </a:lnTo>
                  <a:lnTo>
                    <a:pt x="232" y="290"/>
                  </a:lnTo>
                  <a:lnTo>
                    <a:pt x="238" y="288"/>
                  </a:lnTo>
                  <a:lnTo>
                    <a:pt x="244" y="286"/>
                  </a:lnTo>
                  <a:lnTo>
                    <a:pt x="244" y="286"/>
                  </a:lnTo>
                  <a:lnTo>
                    <a:pt x="246" y="284"/>
                  </a:lnTo>
                  <a:lnTo>
                    <a:pt x="248" y="284"/>
                  </a:lnTo>
                  <a:lnTo>
                    <a:pt x="250" y="288"/>
                  </a:lnTo>
                  <a:lnTo>
                    <a:pt x="250" y="288"/>
                  </a:lnTo>
                  <a:lnTo>
                    <a:pt x="254" y="290"/>
                  </a:lnTo>
                  <a:lnTo>
                    <a:pt x="258" y="292"/>
                  </a:lnTo>
                  <a:lnTo>
                    <a:pt x="262" y="290"/>
                  </a:lnTo>
                  <a:lnTo>
                    <a:pt x="266" y="288"/>
                  </a:lnTo>
                  <a:lnTo>
                    <a:pt x="272" y="282"/>
                  </a:lnTo>
                  <a:lnTo>
                    <a:pt x="276" y="280"/>
                  </a:lnTo>
                  <a:lnTo>
                    <a:pt x="280" y="282"/>
                  </a:lnTo>
                  <a:lnTo>
                    <a:pt x="280" y="282"/>
                  </a:lnTo>
                  <a:lnTo>
                    <a:pt x="282" y="282"/>
                  </a:lnTo>
                  <a:lnTo>
                    <a:pt x="284" y="280"/>
                  </a:lnTo>
                  <a:lnTo>
                    <a:pt x="286" y="274"/>
                  </a:lnTo>
                  <a:lnTo>
                    <a:pt x="286" y="274"/>
                  </a:lnTo>
                  <a:lnTo>
                    <a:pt x="286" y="272"/>
                  </a:lnTo>
                  <a:lnTo>
                    <a:pt x="286" y="272"/>
                  </a:lnTo>
                  <a:lnTo>
                    <a:pt x="292" y="250"/>
                  </a:lnTo>
                  <a:lnTo>
                    <a:pt x="296" y="238"/>
                  </a:lnTo>
                  <a:lnTo>
                    <a:pt x="304" y="228"/>
                  </a:lnTo>
                  <a:lnTo>
                    <a:pt x="304" y="228"/>
                  </a:lnTo>
                  <a:lnTo>
                    <a:pt x="308" y="218"/>
                  </a:lnTo>
                  <a:lnTo>
                    <a:pt x="310" y="208"/>
                  </a:lnTo>
                  <a:lnTo>
                    <a:pt x="310" y="208"/>
                  </a:lnTo>
                  <a:lnTo>
                    <a:pt x="312" y="196"/>
                  </a:lnTo>
                  <a:lnTo>
                    <a:pt x="312" y="184"/>
                  </a:lnTo>
                  <a:lnTo>
                    <a:pt x="310" y="158"/>
                  </a:lnTo>
                  <a:lnTo>
                    <a:pt x="310" y="158"/>
                  </a:lnTo>
                  <a:lnTo>
                    <a:pt x="310" y="158"/>
                  </a:lnTo>
                  <a:lnTo>
                    <a:pt x="310" y="1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101" name="Freeform 168"/>
            <p:cNvSpPr>
              <a:spLocks/>
            </p:cNvSpPr>
            <p:nvPr/>
          </p:nvSpPr>
          <p:spPr bwMode="auto">
            <a:xfrm>
              <a:off x="5556250" y="2438400"/>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102" name="Freeform 169"/>
            <p:cNvSpPr>
              <a:spLocks/>
            </p:cNvSpPr>
            <p:nvPr/>
          </p:nvSpPr>
          <p:spPr bwMode="auto">
            <a:xfrm>
              <a:off x="5543550" y="2432050"/>
              <a:ext cx="12700" cy="6350"/>
            </a:xfrm>
            <a:custGeom>
              <a:avLst/>
              <a:gdLst/>
              <a:ahLst/>
              <a:cxnLst>
                <a:cxn ang="0">
                  <a:pos x="0" y="0"/>
                </a:cxn>
                <a:cxn ang="0">
                  <a:pos x="0" y="0"/>
                </a:cxn>
                <a:cxn ang="0">
                  <a:pos x="0" y="2"/>
                </a:cxn>
                <a:cxn ang="0">
                  <a:pos x="4" y="4"/>
                </a:cxn>
                <a:cxn ang="0">
                  <a:pos x="8" y="4"/>
                </a:cxn>
                <a:cxn ang="0">
                  <a:pos x="8" y="4"/>
                </a:cxn>
                <a:cxn ang="0">
                  <a:pos x="4" y="0"/>
                </a:cxn>
                <a:cxn ang="0">
                  <a:pos x="0" y="0"/>
                </a:cxn>
                <a:cxn ang="0">
                  <a:pos x="0" y="0"/>
                </a:cxn>
              </a:cxnLst>
              <a:rect l="0" t="0" r="r" b="b"/>
              <a:pathLst>
                <a:path w="8" h="4">
                  <a:moveTo>
                    <a:pt x="0" y="0"/>
                  </a:moveTo>
                  <a:lnTo>
                    <a:pt x="0" y="0"/>
                  </a:lnTo>
                  <a:lnTo>
                    <a:pt x="0" y="2"/>
                  </a:lnTo>
                  <a:lnTo>
                    <a:pt x="4" y="4"/>
                  </a:lnTo>
                  <a:lnTo>
                    <a:pt x="8" y="4"/>
                  </a:lnTo>
                  <a:lnTo>
                    <a:pt x="8" y="4"/>
                  </a:lnTo>
                  <a:lnTo>
                    <a:pt x="4" y="0"/>
                  </a:lnTo>
                  <a:lnTo>
                    <a:pt x="0" y="0"/>
                  </a:lnTo>
                  <a:lnTo>
                    <a:pt x="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103" name="Freeform 170"/>
            <p:cNvSpPr>
              <a:spLocks/>
            </p:cNvSpPr>
            <p:nvPr/>
          </p:nvSpPr>
          <p:spPr bwMode="auto">
            <a:xfrm>
              <a:off x="7978775" y="1403350"/>
              <a:ext cx="57150" cy="57150"/>
            </a:xfrm>
            <a:custGeom>
              <a:avLst/>
              <a:gdLst/>
              <a:ahLst/>
              <a:cxnLst>
                <a:cxn ang="0">
                  <a:pos x="0" y="24"/>
                </a:cxn>
                <a:cxn ang="0">
                  <a:pos x="0" y="24"/>
                </a:cxn>
                <a:cxn ang="0">
                  <a:pos x="8" y="20"/>
                </a:cxn>
                <a:cxn ang="0">
                  <a:pos x="8" y="20"/>
                </a:cxn>
                <a:cxn ang="0">
                  <a:pos x="12" y="18"/>
                </a:cxn>
                <a:cxn ang="0">
                  <a:pos x="16" y="18"/>
                </a:cxn>
                <a:cxn ang="0">
                  <a:pos x="16" y="22"/>
                </a:cxn>
                <a:cxn ang="0">
                  <a:pos x="16" y="26"/>
                </a:cxn>
                <a:cxn ang="0">
                  <a:pos x="16" y="26"/>
                </a:cxn>
                <a:cxn ang="0">
                  <a:pos x="16" y="30"/>
                </a:cxn>
                <a:cxn ang="0">
                  <a:pos x="16" y="34"/>
                </a:cxn>
                <a:cxn ang="0">
                  <a:pos x="20" y="36"/>
                </a:cxn>
                <a:cxn ang="0">
                  <a:pos x="24" y="36"/>
                </a:cxn>
                <a:cxn ang="0">
                  <a:pos x="24" y="36"/>
                </a:cxn>
                <a:cxn ang="0">
                  <a:pos x="28" y="36"/>
                </a:cxn>
                <a:cxn ang="0">
                  <a:pos x="28" y="34"/>
                </a:cxn>
                <a:cxn ang="0">
                  <a:pos x="26" y="30"/>
                </a:cxn>
                <a:cxn ang="0">
                  <a:pos x="26" y="30"/>
                </a:cxn>
                <a:cxn ang="0">
                  <a:pos x="28" y="26"/>
                </a:cxn>
                <a:cxn ang="0">
                  <a:pos x="28" y="26"/>
                </a:cxn>
                <a:cxn ang="0">
                  <a:pos x="34" y="26"/>
                </a:cxn>
                <a:cxn ang="0">
                  <a:pos x="36" y="22"/>
                </a:cxn>
                <a:cxn ang="0">
                  <a:pos x="34" y="16"/>
                </a:cxn>
                <a:cxn ang="0">
                  <a:pos x="34" y="16"/>
                </a:cxn>
                <a:cxn ang="0">
                  <a:pos x="32" y="8"/>
                </a:cxn>
                <a:cxn ang="0">
                  <a:pos x="32" y="4"/>
                </a:cxn>
                <a:cxn ang="0">
                  <a:pos x="30" y="0"/>
                </a:cxn>
                <a:cxn ang="0">
                  <a:pos x="30" y="0"/>
                </a:cxn>
                <a:cxn ang="0">
                  <a:pos x="26" y="4"/>
                </a:cxn>
                <a:cxn ang="0">
                  <a:pos x="24" y="8"/>
                </a:cxn>
                <a:cxn ang="0">
                  <a:pos x="16" y="10"/>
                </a:cxn>
                <a:cxn ang="0">
                  <a:pos x="10" y="12"/>
                </a:cxn>
                <a:cxn ang="0">
                  <a:pos x="2" y="18"/>
                </a:cxn>
                <a:cxn ang="0">
                  <a:pos x="2" y="18"/>
                </a:cxn>
                <a:cxn ang="0">
                  <a:pos x="0" y="20"/>
                </a:cxn>
                <a:cxn ang="0">
                  <a:pos x="0" y="24"/>
                </a:cxn>
                <a:cxn ang="0">
                  <a:pos x="0" y="24"/>
                </a:cxn>
              </a:cxnLst>
              <a:rect l="0" t="0" r="r" b="b"/>
              <a:pathLst>
                <a:path w="36" h="36">
                  <a:moveTo>
                    <a:pt x="0" y="24"/>
                  </a:moveTo>
                  <a:lnTo>
                    <a:pt x="0" y="24"/>
                  </a:lnTo>
                  <a:lnTo>
                    <a:pt x="8" y="20"/>
                  </a:lnTo>
                  <a:lnTo>
                    <a:pt x="8" y="20"/>
                  </a:lnTo>
                  <a:lnTo>
                    <a:pt x="12" y="18"/>
                  </a:lnTo>
                  <a:lnTo>
                    <a:pt x="16" y="18"/>
                  </a:lnTo>
                  <a:lnTo>
                    <a:pt x="16" y="22"/>
                  </a:lnTo>
                  <a:lnTo>
                    <a:pt x="16" y="26"/>
                  </a:lnTo>
                  <a:lnTo>
                    <a:pt x="16" y="26"/>
                  </a:lnTo>
                  <a:lnTo>
                    <a:pt x="16" y="30"/>
                  </a:lnTo>
                  <a:lnTo>
                    <a:pt x="16" y="34"/>
                  </a:lnTo>
                  <a:lnTo>
                    <a:pt x="20" y="36"/>
                  </a:lnTo>
                  <a:lnTo>
                    <a:pt x="24" y="36"/>
                  </a:lnTo>
                  <a:lnTo>
                    <a:pt x="24" y="36"/>
                  </a:lnTo>
                  <a:lnTo>
                    <a:pt x="28" y="36"/>
                  </a:lnTo>
                  <a:lnTo>
                    <a:pt x="28" y="34"/>
                  </a:lnTo>
                  <a:lnTo>
                    <a:pt x="26" y="30"/>
                  </a:lnTo>
                  <a:lnTo>
                    <a:pt x="26" y="30"/>
                  </a:lnTo>
                  <a:lnTo>
                    <a:pt x="28" y="26"/>
                  </a:lnTo>
                  <a:lnTo>
                    <a:pt x="28" y="26"/>
                  </a:lnTo>
                  <a:lnTo>
                    <a:pt x="34" y="26"/>
                  </a:lnTo>
                  <a:lnTo>
                    <a:pt x="36" y="22"/>
                  </a:lnTo>
                  <a:lnTo>
                    <a:pt x="34" y="16"/>
                  </a:lnTo>
                  <a:lnTo>
                    <a:pt x="34" y="16"/>
                  </a:lnTo>
                  <a:lnTo>
                    <a:pt x="32" y="8"/>
                  </a:lnTo>
                  <a:lnTo>
                    <a:pt x="32" y="4"/>
                  </a:lnTo>
                  <a:lnTo>
                    <a:pt x="30" y="0"/>
                  </a:lnTo>
                  <a:lnTo>
                    <a:pt x="30" y="0"/>
                  </a:lnTo>
                  <a:lnTo>
                    <a:pt x="26" y="4"/>
                  </a:lnTo>
                  <a:lnTo>
                    <a:pt x="24" y="8"/>
                  </a:lnTo>
                  <a:lnTo>
                    <a:pt x="16" y="10"/>
                  </a:lnTo>
                  <a:lnTo>
                    <a:pt x="10" y="12"/>
                  </a:lnTo>
                  <a:lnTo>
                    <a:pt x="2" y="18"/>
                  </a:lnTo>
                  <a:lnTo>
                    <a:pt x="2" y="18"/>
                  </a:lnTo>
                  <a:lnTo>
                    <a:pt x="0" y="20"/>
                  </a:lnTo>
                  <a:lnTo>
                    <a:pt x="0" y="24"/>
                  </a:lnTo>
                  <a:lnTo>
                    <a:pt x="0" y="2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104" name="Freeform 171"/>
            <p:cNvSpPr>
              <a:spLocks/>
            </p:cNvSpPr>
            <p:nvPr/>
          </p:nvSpPr>
          <p:spPr bwMode="auto">
            <a:xfrm>
              <a:off x="6499225" y="901700"/>
              <a:ext cx="9525" cy="6350"/>
            </a:xfrm>
            <a:custGeom>
              <a:avLst/>
              <a:gdLst/>
              <a:ahLst/>
              <a:cxnLst>
                <a:cxn ang="0">
                  <a:pos x="6" y="2"/>
                </a:cxn>
                <a:cxn ang="0">
                  <a:pos x="6" y="2"/>
                </a:cxn>
                <a:cxn ang="0">
                  <a:pos x="6" y="0"/>
                </a:cxn>
                <a:cxn ang="0">
                  <a:pos x="4" y="0"/>
                </a:cxn>
                <a:cxn ang="0">
                  <a:pos x="4" y="0"/>
                </a:cxn>
                <a:cxn ang="0">
                  <a:pos x="0" y="4"/>
                </a:cxn>
                <a:cxn ang="0">
                  <a:pos x="0" y="4"/>
                </a:cxn>
                <a:cxn ang="0">
                  <a:pos x="2" y="4"/>
                </a:cxn>
                <a:cxn ang="0">
                  <a:pos x="2" y="4"/>
                </a:cxn>
                <a:cxn ang="0">
                  <a:pos x="4" y="4"/>
                </a:cxn>
                <a:cxn ang="0">
                  <a:pos x="6" y="2"/>
                </a:cxn>
                <a:cxn ang="0">
                  <a:pos x="6" y="2"/>
                </a:cxn>
              </a:cxnLst>
              <a:rect l="0" t="0" r="r" b="b"/>
              <a:pathLst>
                <a:path w="6" h="4">
                  <a:moveTo>
                    <a:pt x="6" y="2"/>
                  </a:moveTo>
                  <a:lnTo>
                    <a:pt x="6" y="2"/>
                  </a:lnTo>
                  <a:lnTo>
                    <a:pt x="6" y="0"/>
                  </a:lnTo>
                  <a:lnTo>
                    <a:pt x="4" y="0"/>
                  </a:lnTo>
                  <a:lnTo>
                    <a:pt x="4" y="0"/>
                  </a:lnTo>
                  <a:lnTo>
                    <a:pt x="0" y="4"/>
                  </a:lnTo>
                  <a:lnTo>
                    <a:pt x="0" y="4"/>
                  </a:lnTo>
                  <a:lnTo>
                    <a:pt x="2" y="4"/>
                  </a:lnTo>
                  <a:lnTo>
                    <a:pt x="2" y="4"/>
                  </a:lnTo>
                  <a:lnTo>
                    <a:pt x="4" y="4"/>
                  </a:lnTo>
                  <a:lnTo>
                    <a:pt x="6" y="2"/>
                  </a:lnTo>
                  <a:lnTo>
                    <a:pt x="6"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105" name="Freeform 172"/>
            <p:cNvSpPr>
              <a:spLocks/>
            </p:cNvSpPr>
            <p:nvPr/>
          </p:nvSpPr>
          <p:spPr bwMode="auto">
            <a:xfrm>
              <a:off x="7854950" y="330200"/>
              <a:ext cx="9525" cy="6350"/>
            </a:xfrm>
            <a:custGeom>
              <a:avLst/>
              <a:gdLst/>
              <a:ahLst/>
              <a:cxnLst>
                <a:cxn ang="0">
                  <a:pos x="2" y="0"/>
                </a:cxn>
                <a:cxn ang="0">
                  <a:pos x="2" y="0"/>
                </a:cxn>
                <a:cxn ang="0">
                  <a:pos x="0" y="4"/>
                </a:cxn>
                <a:cxn ang="0">
                  <a:pos x="0" y="4"/>
                </a:cxn>
                <a:cxn ang="0">
                  <a:pos x="4" y="4"/>
                </a:cxn>
                <a:cxn ang="0">
                  <a:pos x="6" y="4"/>
                </a:cxn>
                <a:cxn ang="0">
                  <a:pos x="6" y="2"/>
                </a:cxn>
                <a:cxn ang="0">
                  <a:pos x="6" y="2"/>
                </a:cxn>
                <a:cxn ang="0">
                  <a:pos x="2" y="0"/>
                </a:cxn>
                <a:cxn ang="0">
                  <a:pos x="2" y="0"/>
                </a:cxn>
              </a:cxnLst>
              <a:rect l="0" t="0" r="r" b="b"/>
              <a:pathLst>
                <a:path w="6" h="4">
                  <a:moveTo>
                    <a:pt x="2" y="0"/>
                  </a:moveTo>
                  <a:lnTo>
                    <a:pt x="2" y="0"/>
                  </a:lnTo>
                  <a:lnTo>
                    <a:pt x="0" y="4"/>
                  </a:lnTo>
                  <a:lnTo>
                    <a:pt x="0" y="4"/>
                  </a:lnTo>
                  <a:lnTo>
                    <a:pt x="4" y="4"/>
                  </a:lnTo>
                  <a:lnTo>
                    <a:pt x="6" y="4"/>
                  </a:lnTo>
                  <a:lnTo>
                    <a:pt x="6" y="2"/>
                  </a:lnTo>
                  <a:lnTo>
                    <a:pt x="6" y="2"/>
                  </a:lnTo>
                  <a:lnTo>
                    <a:pt x="2" y="0"/>
                  </a:lnTo>
                  <a:lnTo>
                    <a:pt x="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106" name="Freeform 173"/>
            <p:cNvSpPr>
              <a:spLocks/>
            </p:cNvSpPr>
            <p:nvPr/>
          </p:nvSpPr>
          <p:spPr bwMode="auto">
            <a:xfrm>
              <a:off x="5705475" y="1384300"/>
              <a:ext cx="6350" cy="9525"/>
            </a:xfrm>
            <a:custGeom>
              <a:avLst/>
              <a:gdLst/>
              <a:ahLst/>
              <a:cxnLst>
                <a:cxn ang="0">
                  <a:pos x="2" y="6"/>
                </a:cxn>
                <a:cxn ang="0">
                  <a:pos x="2" y="6"/>
                </a:cxn>
                <a:cxn ang="0">
                  <a:pos x="4" y="2"/>
                </a:cxn>
                <a:cxn ang="0">
                  <a:pos x="4" y="2"/>
                </a:cxn>
                <a:cxn ang="0">
                  <a:pos x="2" y="0"/>
                </a:cxn>
                <a:cxn ang="0">
                  <a:pos x="2" y="0"/>
                </a:cxn>
                <a:cxn ang="0">
                  <a:pos x="0" y="0"/>
                </a:cxn>
                <a:cxn ang="0">
                  <a:pos x="0" y="2"/>
                </a:cxn>
                <a:cxn ang="0">
                  <a:pos x="0" y="2"/>
                </a:cxn>
                <a:cxn ang="0">
                  <a:pos x="0" y="6"/>
                </a:cxn>
                <a:cxn ang="0">
                  <a:pos x="0" y="6"/>
                </a:cxn>
                <a:cxn ang="0">
                  <a:pos x="2" y="6"/>
                </a:cxn>
                <a:cxn ang="0">
                  <a:pos x="2" y="6"/>
                </a:cxn>
              </a:cxnLst>
              <a:rect l="0" t="0" r="r" b="b"/>
              <a:pathLst>
                <a:path w="4" h="6">
                  <a:moveTo>
                    <a:pt x="2" y="6"/>
                  </a:moveTo>
                  <a:lnTo>
                    <a:pt x="2" y="6"/>
                  </a:lnTo>
                  <a:lnTo>
                    <a:pt x="4" y="2"/>
                  </a:lnTo>
                  <a:lnTo>
                    <a:pt x="4" y="2"/>
                  </a:lnTo>
                  <a:lnTo>
                    <a:pt x="2" y="0"/>
                  </a:lnTo>
                  <a:lnTo>
                    <a:pt x="2" y="0"/>
                  </a:lnTo>
                  <a:lnTo>
                    <a:pt x="0" y="0"/>
                  </a:lnTo>
                  <a:lnTo>
                    <a:pt x="0" y="2"/>
                  </a:lnTo>
                  <a:lnTo>
                    <a:pt x="0" y="2"/>
                  </a:lnTo>
                  <a:lnTo>
                    <a:pt x="0" y="6"/>
                  </a:lnTo>
                  <a:lnTo>
                    <a:pt x="0" y="6"/>
                  </a:lnTo>
                  <a:lnTo>
                    <a:pt x="2" y="6"/>
                  </a:lnTo>
                  <a:lnTo>
                    <a:pt x="2"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107" name="Freeform 174"/>
            <p:cNvSpPr>
              <a:spLocks/>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108" name="Freeform 175"/>
            <p:cNvSpPr>
              <a:spLocks/>
            </p:cNvSpPr>
            <p:nvPr/>
          </p:nvSpPr>
          <p:spPr bwMode="auto">
            <a:xfrm>
              <a:off x="7943850" y="1381125"/>
              <a:ext cx="9525" cy="9525"/>
            </a:xfrm>
            <a:custGeom>
              <a:avLst/>
              <a:gdLst/>
              <a:ahLst/>
              <a:cxnLst>
                <a:cxn ang="0">
                  <a:pos x="0" y="6"/>
                </a:cxn>
                <a:cxn ang="0">
                  <a:pos x="0" y="6"/>
                </a:cxn>
                <a:cxn ang="0">
                  <a:pos x="6" y="4"/>
                </a:cxn>
                <a:cxn ang="0">
                  <a:pos x="6" y="4"/>
                </a:cxn>
                <a:cxn ang="0">
                  <a:pos x="2" y="0"/>
                </a:cxn>
                <a:cxn ang="0">
                  <a:pos x="2" y="0"/>
                </a:cxn>
                <a:cxn ang="0">
                  <a:pos x="0" y="4"/>
                </a:cxn>
                <a:cxn ang="0">
                  <a:pos x="0" y="4"/>
                </a:cxn>
                <a:cxn ang="0">
                  <a:pos x="0" y="6"/>
                </a:cxn>
                <a:cxn ang="0">
                  <a:pos x="0" y="6"/>
                </a:cxn>
                <a:cxn ang="0">
                  <a:pos x="0" y="6"/>
                </a:cxn>
              </a:cxnLst>
              <a:rect l="0" t="0" r="r" b="b"/>
              <a:pathLst>
                <a:path w="6" h="6">
                  <a:moveTo>
                    <a:pt x="0" y="6"/>
                  </a:moveTo>
                  <a:lnTo>
                    <a:pt x="0" y="6"/>
                  </a:lnTo>
                  <a:lnTo>
                    <a:pt x="6" y="4"/>
                  </a:lnTo>
                  <a:lnTo>
                    <a:pt x="6" y="4"/>
                  </a:lnTo>
                  <a:lnTo>
                    <a:pt x="2" y="0"/>
                  </a:lnTo>
                  <a:lnTo>
                    <a:pt x="2" y="0"/>
                  </a:lnTo>
                  <a:lnTo>
                    <a:pt x="0" y="4"/>
                  </a:lnTo>
                  <a:lnTo>
                    <a:pt x="0" y="4"/>
                  </a:lnTo>
                  <a:lnTo>
                    <a:pt x="0" y="6"/>
                  </a:lnTo>
                  <a:lnTo>
                    <a:pt x="0" y="6"/>
                  </a:lnTo>
                  <a:lnTo>
                    <a:pt x="0" y="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109" name="Freeform 176"/>
            <p:cNvSpPr>
              <a:spLocks/>
            </p:cNvSpPr>
            <p:nvPr/>
          </p:nvSpPr>
          <p:spPr bwMode="auto">
            <a:xfrm>
              <a:off x="5276850" y="276225"/>
              <a:ext cx="22225" cy="6350"/>
            </a:xfrm>
            <a:custGeom>
              <a:avLst/>
              <a:gdLst/>
              <a:ahLst/>
              <a:cxnLst>
                <a:cxn ang="0">
                  <a:pos x="0" y="2"/>
                </a:cxn>
                <a:cxn ang="0">
                  <a:pos x="0" y="2"/>
                </a:cxn>
                <a:cxn ang="0">
                  <a:pos x="6" y="4"/>
                </a:cxn>
                <a:cxn ang="0">
                  <a:pos x="14" y="2"/>
                </a:cxn>
                <a:cxn ang="0">
                  <a:pos x="14" y="2"/>
                </a:cxn>
                <a:cxn ang="0">
                  <a:pos x="6" y="0"/>
                </a:cxn>
                <a:cxn ang="0">
                  <a:pos x="4" y="2"/>
                </a:cxn>
                <a:cxn ang="0">
                  <a:pos x="0" y="2"/>
                </a:cxn>
                <a:cxn ang="0">
                  <a:pos x="0" y="2"/>
                </a:cxn>
              </a:cxnLst>
              <a:rect l="0" t="0" r="r" b="b"/>
              <a:pathLst>
                <a:path w="14" h="4">
                  <a:moveTo>
                    <a:pt x="0" y="2"/>
                  </a:moveTo>
                  <a:lnTo>
                    <a:pt x="0" y="2"/>
                  </a:lnTo>
                  <a:lnTo>
                    <a:pt x="6" y="4"/>
                  </a:lnTo>
                  <a:lnTo>
                    <a:pt x="14" y="2"/>
                  </a:lnTo>
                  <a:lnTo>
                    <a:pt x="14" y="2"/>
                  </a:lnTo>
                  <a:lnTo>
                    <a:pt x="6" y="0"/>
                  </a:lnTo>
                  <a:lnTo>
                    <a:pt x="4" y="2"/>
                  </a:lnTo>
                  <a:lnTo>
                    <a:pt x="0" y="2"/>
                  </a:lnTo>
                  <a:lnTo>
                    <a:pt x="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110" name="Freeform 177"/>
            <p:cNvSpPr>
              <a:spLocks/>
            </p:cNvSpPr>
            <p:nvPr/>
          </p:nvSpPr>
          <p:spPr bwMode="auto">
            <a:xfrm>
              <a:off x="5670550" y="736600"/>
              <a:ext cx="28575" cy="12700"/>
            </a:xfrm>
            <a:custGeom>
              <a:avLst/>
              <a:gdLst/>
              <a:ahLst/>
              <a:cxnLst>
                <a:cxn ang="0">
                  <a:pos x="0" y="2"/>
                </a:cxn>
                <a:cxn ang="0">
                  <a:pos x="0" y="2"/>
                </a:cxn>
                <a:cxn ang="0">
                  <a:pos x="6" y="4"/>
                </a:cxn>
                <a:cxn ang="0">
                  <a:pos x="6" y="4"/>
                </a:cxn>
                <a:cxn ang="0">
                  <a:pos x="12" y="8"/>
                </a:cxn>
                <a:cxn ang="0">
                  <a:pos x="18" y="8"/>
                </a:cxn>
                <a:cxn ang="0">
                  <a:pos x="18" y="8"/>
                </a:cxn>
                <a:cxn ang="0">
                  <a:pos x="14" y="4"/>
                </a:cxn>
                <a:cxn ang="0">
                  <a:pos x="10" y="2"/>
                </a:cxn>
                <a:cxn ang="0">
                  <a:pos x="10" y="2"/>
                </a:cxn>
                <a:cxn ang="0">
                  <a:pos x="6" y="0"/>
                </a:cxn>
                <a:cxn ang="0">
                  <a:pos x="0" y="2"/>
                </a:cxn>
                <a:cxn ang="0">
                  <a:pos x="0" y="2"/>
                </a:cxn>
              </a:cxnLst>
              <a:rect l="0" t="0" r="r" b="b"/>
              <a:pathLst>
                <a:path w="18" h="8">
                  <a:moveTo>
                    <a:pt x="0" y="2"/>
                  </a:moveTo>
                  <a:lnTo>
                    <a:pt x="0" y="2"/>
                  </a:lnTo>
                  <a:lnTo>
                    <a:pt x="6" y="4"/>
                  </a:lnTo>
                  <a:lnTo>
                    <a:pt x="6" y="4"/>
                  </a:lnTo>
                  <a:lnTo>
                    <a:pt x="12" y="8"/>
                  </a:lnTo>
                  <a:lnTo>
                    <a:pt x="18" y="8"/>
                  </a:lnTo>
                  <a:lnTo>
                    <a:pt x="18" y="8"/>
                  </a:lnTo>
                  <a:lnTo>
                    <a:pt x="14" y="4"/>
                  </a:lnTo>
                  <a:lnTo>
                    <a:pt x="10" y="2"/>
                  </a:lnTo>
                  <a:lnTo>
                    <a:pt x="10" y="2"/>
                  </a:lnTo>
                  <a:lnTo>
                    <a:pt x="6" y="0"/>
                  </a:lnTo>
                  <a:lnTo>
                    <a:pt x="0" y="2"/>
                  </a:lnTo>
                  <a:lnTo>
                    <a:pt x="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111" name="Freeform 178"/>
            <p:cNvSpPr>
              <a:spLocks/>
            </p:cNvSpPr>
            <p:nvPr/>
          </p:nvSpPr>
          <p:spPr bwMode="auto">
            <a:xfrm>
              <a:off x="8083550" y="1558925"/>
              <a:ext cx="6350" cy="6350"/>
            </a:xfrm>
            <a:custGeom>
              <a:avLst/>
              <a:gdLst/>
              <a:ahLst/>
              <a:cxnLst>
                <a:cxn ang="0">
                  <a:pos x="4" y="2"/>
                </a:cxn>
                <a:cxn ang="0">
                  <a:pos x="4" y="2"/>
                </a:cxn>
                <a:cxn ang="0">
                  <a:pos x="2" y="0"/>
                </a:cxn>
                <a:cxn ang="0">
                  <a:pos x="2" y="0"/>
                </a:cxn>
                <a:cxn ang="0">
                  <a:pos x="0" y="2"/>
                </a:cxn>
                <a:cxn ang="0">
                  <a:pos x="0" y="2"/>
                </a:cxn>
                <a:cxn ang="0">
                  <a:pos x="2" y="4"/>
                </a:cxn>
                <a:cxn ang="0">
                  <a:pos x="2" y="4"/>
                </a:cxn>
                <a:cxn ang="0">
                  <a:pos x="4" y="4"/>
                </a:cxn>
                <a:cxn ang="0">
                  <a:pos x="4" y="2"/>
                </a:cxn>
                <a:cxn ang="0">
                  <a:pos x="4" y="2"/>
                </a:cxn>
              </a:cxnLst>
              <a:rect l="0" t="0" r="r" b="b"/>
              <a:pathLst>
                <a:path w="4" h="4">
                  <a:moveTo>
                    <a:pt x="4" y="2"/>
                  </a:moveTo>
                  <a:lnTo>
                    <a:pt x="4" y="2"/>
                  </a:lnTo>
                  <a:lnTo>
                    <a:pt x="2" y="0"/>
                  </a:lnTo>
                  <a:lnTo>
                    <a:pt x="2" y="0"/>
                  </a:lnTo>
                  <a:lnTo>
                    <a:pt x="0" y="2"/>
                  </a:lnTo>
                  <a:lnTo>
                    <a:pt x="0" y="2"/>
                  </a:lnTo>
                  <a:lnTo>
                    <a:pt x="2" y="4"/>
                  </a:lnTo>
                  <a:lnTo>
                    <a:pt x="2" y="4"/>
                  </a:lnTo>
                  <a:lnTo>
                    <a:pt x="4" y="4"/>
                  </a:lnTo>
                  <a:lnTo>
                    <a:pt x="4" y="2"/>
                  </a:lnTo>
                  <a:lnTo>
                    <a:pt x="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grpSp>
      <p:sp>
        <p:nvSpPr>
          <p:cNvPr id="113" name="文本框 112"/>
          <p:cNvSpPr txBox="1"/>
          <p:nvPr/>
        </p:nvSpPr>
        <p:spPr>
          <a:xfrm>
            <a:off x="787112" y="576660"/>
            <a:ext cx="4719956" cy="748988"/>
          </a:xfrm>
          <a:prstGeom prst="rect">
            <a:avLst/>
          </a:prstGeom>
          <a:solidFill>
            <a:schemeClr val="accent3">
              <a:lumMod val="20000"/>
              <a:lumOff val="80000"/>
            </a:schemeClr>
          </a:solidFill>
        </p:spPr>
        <p:txBody>
          <a:bodyPr wrap="square" rtlCol="0">
            <a:spAutoFit/>
          </a:bodyPr>
          <a:lstStyle/>
          <a:p>
            <a:r>
              <a:rPr kumimoji="1" lang="zh-CN" altLang="en-US" sz="4267" b="1" dirty="0">
                <a:solidFill>
                  <a:srgbClr val="1187B1"/>
                </a:solidFill>
              </a:rPr>
              <a:t>参考资料</a:t>
            </a:r>
            <a:endParaRPr kumimoji="1" lang="en-US" altLang="zh-CN" sz="4267" b="1" dirty="0">
              <a:solidFill>
                <a:srgbClr val="1187B1"/>
              </a:solidFill>
            </a:endParaRPr>
          </a:p>
        </p:txBody>
      </p:sp>
      <p:sp>
        <p:nvSpPr>
          <p:cNvPr id="112" name="矩形 111">
            <a:extLst>
              <a:ext uri="{FF2B5EF4-FFF2-40B4-BE49-F238E27FC236}">
                <a16:creationId xmlns:a16="http://schemas.microsoft.com/office/drawing/2014/main" id="{731DA1D4-9FA5-4148-8A40-7EA891DEDC78}"/>
              </a:ext>
            </a:extLst>
          </p:cNvPr>
          <p:cNvSpPr/>
          <p:nvPr/>
        </p:nvSpPr>
        <p:spPr>
          <a:xfrm>
            <a:off x="786654" y="1683105"/>
            <a:ext cx="4801314" cy="461665"/>
          </a:xfrm>
          <a:prstGeom prst="rect">
            <a:avLst/>
          </a:prstGeom>
        </p:spPr>
        <p:txBody>
          <a:bodyPr wrap="none">
            <a:spAutoFit/>
          </a:bodyPr>
          <a:lstStyle/>
          <a:p>
            <a:r>
              <a:rPr lang="en-US" altLang="zh-CN" b="1" dirty="0"/>
              <a:t>《</a:t>
            </a:r>
            <a:r>
              <a:rPr lang="zh-CN" altLang="en-US" b="1" dirty="0"/>
              <a:t>方寸指间：移动设计实战手册</a:t>
            </a:r>
            <a:r>
              <a:rPr lang="en-US" altLang="zh-CN" b="1" dirty="0"/>
              <a:t>》</a:t>
            </a:r>
            <a:endParaRPr lang="zh-CN" altLang="en-US" b="1" dirty="0"/>
          </a:p>
        </p:txBody>
      </p:sp>
      <p:sp>
        <p:nvSpPr>
          <p:cNvPr id="118" name="矩形 117">
            <a:extLst>
              <a:ext uri="{FF2B5EF4-FFF2-40B4-BE49-F238E27FC236}">
                <a16:creationId xmlns:a16="http://schemas.microsoft.com/office/drawing/2014/main" id="{4DD462B3-61FA-4D88-B428-406E8C7F22BF}"/>
              </a:ext>
            </a:extLst>
          </p:cNvPr>
          <p:cNvSpPr/>
          <p:nvPr/>
        </p:nvSpPr>
        <p:spPr>
          <a:xfrm>
            <a:off x="783358" y="2343028"/>
            <a:ext cx="5503430" cy="1200329"/>
          </a:xfrm>
          <a:prstGeom prst="rect">
            <a:avLst/>
          </a:prstGeom>
        </p:spPr>
        <p:txBody>
          <a:bodyPr wrap="none">
            <a:spAutoFit/>
          </a:bodyPr>
          <a:lstStyle/>
          <a:p>
            <a:r>
              <a:rPr lang="en-US" altLang="zh-CN" b="1" dirty="0"/>
              <a:t>《</a:t>
            </a:r>
            <a:r>
              <a:rPr lang="zh-CN" altLang="en-US" b="1" dirty="0"/>
              <a:t>点石成金</a:t>
            </a:r>
            <a:r>
              <a:rPr lang="en-US" altLang="zh-CN" b="1" dirty="0"/>
              <a:t>:</a:t>
            </a:r>
            <a:r>
              <a:rPr lang="zh-CN" altLang="en-US" b="1" dirty="0"/>
              <a:t>访客至上的网页设计秘笈</a:t>
            </a:r>
            <a:r>
              <a:rPr lang="en-US" altLang="zh-CN" b="1" dirty="0"/>
              <a:t>》</a:t>
            </a:r>
          </a:p>
          <a:p>
            <a:r>
              <a:rPr lang="en-US" altLang="zh-CN" b="1" dirty="0"/>
              <a:t>  </a:t>
            </a:r>
            <a:r>
              <a:rPr lang="zh-CN" altLang="en-US" b="1" dirty="0"/>
              <a:t>简书网站</a:t>
            </a:r>
            <a:endParaRPr lang="en-US" altLang="zh-CN" b="1" dirty="0"/>
          </a:p>
          <a:p>
            <a:r>
              <a:rPr lang="en-US" altLang="zh-CN" b="1" dirty="0"/>
              <a:t>  </a:t>
            </a:r>
            <a:r>
              <a:rPr lang="zh-CN" altLang="en-US" b="1" dirty="0"/>
              <a:t>知乎</a:t>
            </a:r>
            <a:endParaRPr lang="en-US" altLang="zh-CN" b="1" dirty="0"/>
          </a:p>
        </p:txBody>
      </p:sp>
      <p:sp>
        <p:nvSpPr>
          <p:cNvPr id="119" name="文本框 118">
            <a:extLst>
              <a:ext uri="{FF2B5EF4-FFF2-40B4-BE49-F238E27FC236}">
                <a16:creationId xmlns:a16="http://schemas.microsoft.com/office/drawing/2014/main" id="{4F5548D4-5B83-4B11-A5E0-3CF9F590B3B6}"/>
              </a:ext>
            </a:extLst>
          </p:cNvPr>
          <p:cNvSpPr txBox="1"/>
          <p:nvPr/>
        </p:nvSpPr>
        <p:spPr>
          <a:xfrm>
            <a:off x="778685" y="3670628"/>
            <a:ext cx="4719956" cy="748988"/>
          </a:xfrm>
          <a:prstGeom prst="rect">
            <a:avLst/>
          </a:prstGeom>
          <a:solidFill>
            <a:schemeClr val="accent3">
              <a:lumMod val="20000"/>
              <a:lumOff val="80000"/>
            </a:schemeClr>
          </a:solidFill>
        </p:spPr>
        <p:txBody>
          <a:bodyPr wrap="square" rtlCol="0">
            <a:spAutoFit/>
          </a:bodyPr>
          <a:lstStyle/>
          <a:p>
            <a:r>
              <a:rPr kumimoji="1" lang="zh-CN" altLang="en-US" sz="4267" b="1" dirty="0">
                <a:solidFill>
                  <a:srgbClr val="1187B1"/>
                </a:solidFill>
              </a:rPr>
              <a:t>分工及评价</a:t>
            </a:r>
            <a:endParaRPr kumimoji="1" lang="en-US" altLang="zh-CN" sz="4267" b="1" dirty="0">
              <a:solidFill>
                <a:srgbClr val="1187B1"/>
              </a:solidFill>
            </a:endParaRPr>
          </a:p>
        </p:txBody>
      </p:sp>
      <p:sp>
        <p:nvSpPr>
          <p:cNvPr id="120" name="矩形 119">
            <a:extLst>
              <a:ext uri="{FF2B5EF4-FFF2-40B4-BE49-F238E27FC236}">
                <a16:creationId xmlns:a16="http://schemas.microsoft.com/office/drawing/2014/main" id="{50C19B6D-3317-4350-8F5A-56DF3DB22C75}"/>
              </a:ext>
            </a:extLst>
          </p:cNvPr>
          <p:cNvSpPr/>
          <p:nvPr/>
        </p:nvSpPr>
        <p:spPr>
          <a:xfrm>
            <a:off x="788673" y="4593752"/>
            <a:ext cx="10086847" cy="1938992"/>
          </a:xfrm>
          <a:prstGeom prst="rect">
            <a:avLst/>
          </a:prstGeom>
        </p:spPr>
        <p:txBody>
          <a:bodyPr wrap="square">
            <a:spAutoFit/>
          </a:bodyPr>
          <a:lstStyle/>
          <a:p>
            <a:r>
              <a:rPr lang="zh-CN" altLang="en-US" b="1" dirty="0"/>
              <a:t>吴桐：</a:t>
            </a:r>
            <a:r>
              <a:rPr lang="en-US" altLang="zh-CN" b="1" dirty="0"/>
              <a:t>9.5 PPT</a:t>
            </a:r>
            <a:r>
              <a:rPr lang="zh-CN" altLang="en-US" b="1" dirty="0"/>
              <a:t>制作 界面原型设计</a:t>
            </a:r>
            <a:endParaRPr lang="en-US" altLang="zh-CN" b="1" dirty="0"/>
          </a:p>
          <a:p>
            <a:r>
              <a:rPr lang="zh-CN" altLang="en-US" b="1" dirty="0"/>
              <a:t>邬立东：</a:t>
            </a:r>
            <a:r>
              <a:rPr lang="en-US" altLang="zh-CN" b="1" dirty="0"/>
              <a:t>9.0 </a:t>
            </a:r>
            <a:r>
              <a:rPr lang="zh-CN" altLang="en-US" b="1" dirty="0"/>
              <a:t>界面原型初步设计</a:t>
            </a:r>
            <a:endParaRPr lang="en-US" altLang="zh-CN" b="1" dirty="0"/>
          </a:p>
          <a:p>
            <a:r>
              <a:rPr lang="zh-CN" altLang="en-US" b="1" dirty="0"/>
              <a:t>袁泽成：</a:t>
            </a:r>
            <a:r>
              <a:rPr lang="en-US" altLang="zh-CN" b="1" dirty="0"/>
              <a:t>8.5 </a:t>
            </a:r>
            <a:r>
              <a:rPr lang="zh-CN" altLang="en-US" b="1" dirty="0"/>
              <a:t>资料收集</a:t>
            </a:r>
            <a:endParaRPr lang="en-US" altLang="zh-CN" b="1" dirty="0"/>
          </a:p>
          <a:p>
            <a:r>
              <a:rPr lang="zh-CN" altLang="en-US" b="1" dirty="0"/>
              <a:t>赵高生：</a:t>
            </a:r>
            <a:r>
              <a:rPr lang="en-US" altLang="zh-CN" b="1" dirty="0"/>
              <a:t>8.4 </a:t>
            </a:r>
            <a:r>
              <a:rPr lang="zh-CN" altLang="en-US" b="1" dirty="0"/>
              <a:t>资料收集</a:t>
            </a:r>
            <a:endParaRPr lang="en-US" altLang="zh-CN" b="1" dirty="0"/>
          </a:p>
          <a:p>
            <a:r>
              <a:rPr lang="zh-CN" altLang="en-US" b="1" dirty="0"/>
              <a:t>尹健瑾：</a:t>
            </a:r>
            <a:r>
              <a:rPr lang="en-US" altLang="zh-CN" b="1" dirty="0"/>
              <a:t>8.6 </a:t>
            </a:r>
            <a:r>
              <a:rPr lang="zh-CN" altLang="en-US" b="1" dirty="0"/>
              <a:t>资料收集、用户访谈问题整理</a:t>
            </a:r>
          </a:p>
        </p:txBody>
      </p:sp>
    </p:spTree>
    <p:extLst>
      <p:ext uri="{BB962C8B-B14F-4D97-AF65-F5344CB8AC3E}">
        <p14:creationId xmlns:p14="http://schemas.microsoft.com/office/powerpoint/2010/main" val="127011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60252" y="2619288"/>
            <a:ext cx="7473085" cy="1959429"/>
            <a:chOff x="1769593" y="1964466"/>
            <a:chExt cx="5604814" cy="1469572"/>
          </a:xfrm>
        </p:grpSpPr>
        <p:sp>
          <p:nvSpPr>
            <p:cNvPr id="4" name="上凸带形 3"/>
            <p:cNvSpPr/>
            <p:nvPr/>
          </p:nvSpPr>
          <p:spPr>
            <a:xfrm>
              <a:off x="1769593" y="1964466"/>
              <a:ext cx="5604814" cy="1469572"/>
            </a:xfrm>
            <a:prstGeom prst="ribbon2">
              <a:avLst>
                <a:gd name="adj1" fmla="val 33333"/>
                <a:gd name="adj2" fmla="val 73944"/>
              </a:avLst>
            </a:prstGeom>
            <a:solidFill>
              <a:srgbClr val="FEDB4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矩形 5"/>
            <p:cNvSpPr/>
            <p:nvPr/>
          </p:nvSpPr>
          <p:spPr>
            <a:xfrm>
              <a:off x="3539532" y="2095141"/>
              <a:ext cx="2064940" cy="475515"/>
            </a:xfrm>
            <a:prstGeom prst="rect">
              <a:avLst/>
            </a:prstGeom>
          </p:spPr>
          <p:txBody>
            <a:bodyPr wrap="none">
              <a:spAutoFit/>
            </a:bodyPr>
            <a:lstStyle/>
            <a:p>
              <a:pPr algn="ctr">
                <a:lnSpc>
                  <a:spcPct val="110000"/>
                </a:lnSpc>
              </a:pPr>
              <a:r>
                <a:rPr kumimoji="1" lang="en-US" altLang="zh-CN" sz="3200" b="1" dirty="0">
                  <a:solidFill>
                    <a:srgbClr val="FFFFFF"/>
                  </a:solidFill>
                  <a:effectLst>
                    <a:outerShdw blurRad="50800" dist="38100" dir="5400000" algn="t" rotWithShape="0">
                      <a:prstClr val="black">
                        <a:alpha val="40000"/>
                      </a:prstClr>
                    </a:outerShdw>
                  </a:effectLst>
                  <a:latin typeface="Arial"/>
                  <a:cs typeface="Arial"/>
                </a:rPr>
                <a:t>THANK YOU!</a:t>
              </a:r>
            </a:p>
          </p:txBody>
        </p:sp>
      </p:grpSp>
    </p:spTree>
    <p:extLst>
      <p:ext uri="{BB962C8B-B14F-4D97-AF65-F5344CB8AC3E}">
        <p14:creationId xmlns:p14="http://schemas.microsoft.com/office/powerpoint/2010/main" val="24866087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1362" y="233760"/>
            <a:ext cx="10791478" cy="1446550"/>
          </a:xfrm>
          <a:prstGeom prst="rect">
            <a:avLst/>
          </a:prstGeom>
          <a:solidFill>
            <a:schemeClr val="accent3"/>
          </a:solidFill>
        </p:spPr>
        <p:txBody>
          <a:bodyPr wrap="square" rtlCol="0">
            <a:spAutoFit/>
          </a:bodyPr>
          <a:lstStyle/>
          <a:p>
            <a:r>
              <a:rPr lang="zh-CN" altLang="en-US" sz="4400" dirty="0"/>
              <a:t>点石成金</a:t>
            </a:r>
            <a:r>
              <a:rPr lang="en-US" altLang="zh-CN" sz="4400" dirty="0"/>
              <a:t>:</a:t>
            </a:r>
            <a:r>
              <a:rPr lang="zh-CN" altLang="en-US" sz="4400" dirty="0"/>
              <a:t>访客至上的网页设计秘笈</a:t>
            </a:r>
            <a:endParaRPr lang="en-US" altLang="zh-CN" sz="4400" dirty="0"/>
          </a:p>
          <a:p>
            <a:r>
              <a:rPr lang="en-US" altLang="zh-CN" sz="4400" dirty="0"/>
              <a:t>Don’t Make Me Think</a:t>
            </a:r>
            <a:r>
              <a:rPr lang="zh-CN" altLang="en-US" sz="4400" dirty="0"/>
              <a:t>（著：</a:t>
            </a:r>
            <a:r>
              <a:rPr lang="en-US" altLang="zh-CN" sz="4400" dirty="0"/>
              <a:t>(</a:t>
            </a:r>
            <a:r>
              <a:rPr lang="zh-CN" altLang="en-US" sz="4400" dirty="0"/>
              <a:t>美</a:t>
            </a:r>
            <a:r>
              <a:rPr lang="en-US" altLang="zh-CN" sz="4400" dirty="0"/>
              <a:t>)</a:t>
            </a:r>
            <a:r>
              <a:rPr lang="zh-CN" altLang="en-US" sz="4400" dirty="0"/>
              <a:t>克鲁格）</a:t>
            </a:r>
            <a:endParaRPr kumimoji="1" lang="en-US" altLang="zh-CN" sz="4267" b="1" dirty="0">
              <a:solidFill>
                <a:srgbClr val="1187B1"/>
              </a:solidFill>
            </a:endParaRPr>
          </a:p>
        </p:txBody>
      </p:sp>
      <p:sp>
        <p:nvSpPr>
          <p:cNvPr id="3" name="文本框 2"/>
          <p:cNvSpPr txBox="1"/>
          <p:nvPr/>
        </p:nvSpPr>
        <p:spPr>
          <a:xfrm>
            <a:off x="501362" y="2090891"/>
            <a:ext cx="6128038" cy="1898084"/>
          </a:xfrm>
          <a:prstGeom prst="rect">
            <a:avLst/>
          </a:prstGeom>
          <a:noFill/>
        </p:spPr>
        <p:txBody>
          <a:bodyPr wrap="square" rtlCol="0">
            <a:spAutoFit/>
          </a:bodyPr>
          <a:lstStyle/>
          <a:p>
            <a:r>
              <a:rPr kumimoji="1" lang="zh-CN" altLang="en-US" sz="5867" b="1" dirty="0">
                <a:solidFill>
                  <a:srgbClr val="E65B4F"/>
                </a:solidFill>
              </a:rPr>
              <a:t>偏向于从原则上理解设计</a:t>
            </a:r>
          </a:p>
        </p:txBody>
      </p:sp>
      <p:sp>
        <p:nvSpPr>
          <p:cNvPr id="14" name="矩形 13"/>
          <p:cNvSpPr/>
          <p:nvPr/>
        </p:nvSpPr>
        <p:spPr>
          <a:xfrm>
            <a:off x="685367" y="5048250"/>
            <a:ext cx="5211734" cy="1292662"/>
          </a:xfrm>
          <a:prstGeom prst="rect">
            <a:avLst/>
          </a:prstGeom>
        </p:spPr>
        <p:txBody>
          <a:bodyPr wrap="square">
            <a:spAutoFit/>
          </a:bodyPr>
          <a:lstStyle/>
          <a:p>
            <a:pPr marL="228594" indent="-228594">
              <a:lnSpc>
                <a:spcPct val="130000"/>
              </a:lnSpc>
              <a:buFont typeface="Arial"/>
              <a:buChar char="•"/>
            </a:pPr>
            <a:r>
              <a:rPr lang="zh-CN" altLang="en-US" sz="2000" dirty="0"/>
              <a:t>史蒂夫</a:t>
            </a:r>
            <a:r>
              <a:rPr lang="en-US" altLang="zh-CN" sz="2000" dirty="0"/>
              <a:t>·</a:t>
            </a:r>
            <a:r>
              <a:rPr lang="zh-CN" altLang="en-US" sz="2000" dirty="0"/>
              <a:t>克鲁格</a:t>
            </a:r>
            <a:endParaRPr lang="en-US" altLang="zh-CN" sz="2000" dirty="0"/>
          </a:p>
          <a:p>
            <a:pPr marL="228594" indent="-228594">
              <a:lnSpc>
                <a:spcPct val="130000"/>
              </a:lnSpc>
              <a:buFont typeface="Arial"/>
              <a:buChar char="•"/>
            </a:pPr>
            <a:r>
              <a:rPr lang="zh-CN" altLang="en-US" sz="2000" dirty="0"/>
              <a:t>曾为苹果，彭博，</a:t>
            </a:r>
            <a:r>
              <a:rPr lang="en-US" altLang="zh-CN" sz="2000" dirty="0"/>
              <a:t>Lexus.com</a:t>
            </a:r>
            <a:r>
              <a:rPr lang="zh-CN" altLang="en-US" sz="2000" dirty="0"/>
              <a:t>，</a:t>
            </a:r>
            <a:r>
              <a:rPr lang="en-US" altLang="zh-CN" sz="2000" dirty="0"/>
              <a:t>NPR</a:t>
            </a:r>
            <a:r>
              <a:rPr lang="zh-CN" altLang="en-US" sz="2000" dirty="0"/>
              <a:t>，国际货币基金等众多客户担任可用性顾问。</a:t>
            </a:r>
            <a:endParaRPr kumimoji="1" lang="zh-CN" altLang="en-US" sz="1800" dirty="0">
              <a:solidFill>
                <a:srgbClr val="333333"/>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7080" y="1943100"/>
            <a:ext cx="4038600" cy="3086100"/>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Steve Krug的照片（点击高分辨率照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2165" y="3988975"/>
            <a:ext cx="2710136" cy="1394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3934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1362" y="233760"/>
            <a:ext cx="10791478" cy="1446550"/>
          </a:xfrm>
          <a:prstGeom prst="rect">
            <a:avLst/>
          </a:prstGeom>
          <a:solidFill>
            <a:schemeClr val="accent3"/>
          </a:solidFill>
        </p:spPr>
        <p:txBody>
          <a:bodyPr wrap="square" rtlCol="0">
            <a:spAutoFit/>
          </a:bodyPr>
          <a:lstStyle/>
          <a:p>
            <a:r>
              <a:rPr lang="zh-CN" altLang="en-US" sz="4400" dirty="0"/>
              <a:t>  在本书中总结可用性设计的三大定律（</a:t>
            </a:r>
            <a:r>
              <a:rPr lang="en-US" altLang="zh-CN" sz="4400" b="1" dirty="0"/>
              <a:t>Krug</a:t>
            </a:r>
            <a:r>
              <a:rPr lang="zh-CN" altLang="en-US" sz="4400" b="1" dirty="0"/>
              <a:t>可用性三大定律</a:t>
            </a:r>
            <a:r>
              <a:rPr lang="zh-CN" altLang="en-US" sz="4400" dirty="0"/>
              <a:t>），分别是：</a:t>
            </a:r>
            <a:endParaRPr kumimoji="1" lang="en-US" altLang="zh-CN" sz="4267" b="1" dirty="0">
              <a:solidFill>
                <a:srgbClr val="1187B1"/>
              </a:solidFill>
            </a:endParaRPr>
          </a:p>
        </p:txBody>
      </p:sp>
      <p:sp>
        <p:nvSpPr>
          <p:cNvPr id="14" name="矩形 13"/>
          <p:cNvSpPr/>
          <p:nvPr/>
        </p:nvSpPr>
        <p:spPr>
          <a:xfrm>
            <a:off x="501362" y="2010768"/>
            <a:ext cx="10791478" cy="4401205"/>
          </a:xfrm>
          <a:prstGeom prst="rect">
            <a:avLst/>
          </a:prstGeom>
        </p:spPr>
        <p:txBody>
          <a:bodyPr wrap="square">
            <a:spAutoFit/>
          </a:bodyPr>
          <a:lstStyle/>
          <a:p>
            <a:pPr>
              <a:buFont typeface="Arial"/>
              <a:buChar char="•"/>
            </a:pPr>
            <a:r>
              <a:rPr lang="zh-CN" altLang="en-US" sz="4000" b="1" dirty="0">
                <a:solidFill>
                  <a:srgbClr val="4C4C4C"/>
                </a:solidFill>
                <a:latin typeface="-apple-system"/>
              </a:rPr>
              <a:t>别让我思考</a:t>
            </a:r>
            <a:endParaRPr lang="en-US" altLang="zh-CN" sz="4000" b="1" dirty="0">
              <a:solidFill>
                <a:srgbClr val="4C4C4C"/>
              </a:solidFill>
              <a:latin typeface="-apple-system"/>
            </a:endParaRPr>
          </a:p>
          <a:p>
            <a:pPr>
              <a:buFont typeface="Arial"/>
              <a:buChar char="•"/>
            </a:pPr>
            <a:endParaRPr lang="zh-CN" altLang="en-US" sz="4000" dirty="0">
              <a:solidFill>
                <a:srgbClr val="4C4C4C"/>
              </a:solidFill>
              <a:latin typeface="-apple-system"/>
            </a:endParaRPr>
          </a:p>
          <a:p>
            <a:pPr>
              <a:buFont typeface="Arial"/>
              <a:buChar char="•"/>
            </a:pPr>
            <a:r>
              <a:rPr lang="zh-CN" altLang="en-US" sz="4000" b="1" dirty="0">
                <a:solidFill>
                  <a:srgbClr val="4C4C4C"/>
                </a:solidFill>
                <a:latin typeface="-apple-system"/>
              </a:rPr>
              <a:t>点击多少次都没关系，只要每次点击都是无须思考，明确无误的选择</a:t>
            </a:r>
            <a:endParaRPr lang="en-US" altLang="zh-CN" sz="4000" b="1" dirty="0">
              <a:solidFill>
                <a:srgbClr val="4C4C4C"/>
              </a:solidFill>
              <a:latin typeface="-apple-system"/>
            </a:endParaRPr>
          </a:p>
          <a:p>
            <a:pPr>
              <a:buFont typeface="Arial"/>
              <a:buChar char="•"/>
            </a:pPr>
            <a:endParaRPr lang="zh-CN" altLang="en-US" sz="4000" dirty="0">
              <a:solidFill>
                <a:srgbClr val="4C4C4C"/>
              </a:solidFill>
              <a:latin typeface="-apple-system"/>
            </a:endParaRPr>
          </a:p>
          <a:p>
            <a:pPr>
              <a:buFont typeface="Arial"/>
              <a:buChar char="•"/>
            </a:pPr>
            <a:r>
              <a:rPr lang="zh-CN" altLang="en-US" sz="4000" b="1" dirty="0">
                <a:solidFill>
                  <a:srgbClr val="4C4C4C"/>
                </a:solidFill>
                <a:latin typeface="-apple-system"/>
              </a:rPr>
              <a:t>去掉页面上一半的文字，然后把剩下的文字再去掉一半</a:t>
            </a:r>
            <a:endParaRPr lang="zh-CN" altLang="en-US" sz="4000" b="0" i="0" dirty="0">
              <a:solidFill>
                <a:srgbClr val="4C4C4C"/>
              </a:solidFill>
              <a:effectLst/>
              <a:latin typeface="-apple-system"/>
            </a:endParaRPr>
          </a:p>
        </p:txBody>
      </p:sp>
    </p:spTree>
    <p:extLst>
      <p:ext uri="{BB962C8B-B14F-4D97-AF65-F5344CB8AC3E}">
        <p14:creationId xmlns:p14="http://schemas.microsoft.com/office/powerpoint/2010/main" val="17432699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1362" y="233760"/>
            <a:ext cx="10791478" cy="1200329"/>
          </a:xfrm>
          <a:prstGeom prst="rect">
            <a:avLst/>
          </a:prstGeom>
          <a:solidFill>
            <a:schemeClr val="accent3"/>
          </a:solidFill>
        </p:spPr>
        <p:txBody>
          <a:bodyPr wrap="square" rtlCol="0">
            <a:spAutoFit/>
          </a:bodyPr>
          <a:lstStyle/>
          <a:p>
            <a:r>
              <a:rPr lang="zh-CN" altLang="en-US" sz="3600" dirty="0"/>
              <a:t>针对用户使用</a:t>
            </a:r>
            <a:r>
              <a:rPr lang="en-US" altLang="zh-CN" sz="3600" dirty="0"/>
              <a:t>Web</a:t>
            </a:r>
            <a:r>
              <a:rPr lang="zh-CN" altLang="en-US" sz="3600" dirty="0"/>
              <a:t>习惯提出了以下设计原则来细化第一定律（</a:t>
            </a:r>
            <a:r>
              <a:rPr lang="zh-CN" altLang="en-US" sz="3600" b="1" dirty="0">
                <a:solidFill>
                  <a:srgbClr val="4C4C4C"/>
                </a:solidFill>
                <a:latin typeface="-apple-system"/>
              </a:rPr>
              <a:t>别让我思考</a:t>
            </a:r>
            <a:r>
              <a:rPr lang="zh-CN" altLang="en-US" sz="3600" dirty="0"/>
              <a:t>）：</a:t>
            </a:r>
            <a:endParaRPr kumimoji="1" lang="en-US" altLang="zh-CN" sz="3600" b="1" dirty="0">
              <a:solidFill>
                <a:srgbClr val="1187B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828328515"/>
              </p:ext>
            </p:extLst>
          </p:nvPr>
        </p:nvGraphicFramePr>
        <p:xfrm>
          <a:off x="607263" y="1790024"/>
          <a:ext cx="10685577" cy="4926338"/>
        </p:xfrm>
        <a:graphic>
          <a:graphicData uri="http://schemas.openxmlformats.org/drawingml/2006/table">
            <a:tbl>
              <a:tblPr firstRow="1" bandRow="1">
                <a:tableStyleId>{00A15C55-8517-42AA-B614-E9B94910E393}</a:tableStyleId>
              </a:tblPr>
              <a:tblGrid>
                <a:gridCol w="1126288">
                  <a:extLst>
                    <a:ext uri="{9D8B030D-6E8A-4147-A177-3AD203B41FA5}">
                      <a16:colId xmlns:a16="http://schemas.microsoft.com/office/drawing/2014/main" val="20000"/>
                    </a:ext>
                  </a:extLst>
                </a:gridCol>
                <a:gridCol w="2495550">
                  <a:extLst>
                    <a:ext uri="{9D8B030D-6E8A-4147-A177-3AD203B41FA5}">
                      <a16:colId xmlns:a16="http://schemas.microsoft.com/office/drawing/2014/main" val="20001"/>
                    </a:ext>
                  </a:extLst>
                </a:gridCol>
                <a:gridCol w="7063739">
                  <a:extLst>
                    <a:ext uri="{9D8B030D-6E8A-4147-A177-3AD203B41FA5}">
                      <a16:colId xmlns:a16="http://schemas.microsoft.com/office/drawing/2014/main" val="20002"/>
                    </a:ext>
                  </a:extLst>
                </a:gridCol>
              </a:tblGrid>
              <a:tr h="908689">
                <a:tc>
                  <a:txBody>
                    <a:bodyPr/>
                    <a:lstStyle/>
                    <a:p>
                      <a:r>
                        <a:rPr lang="zh-CN" altLang="en-US" dirty="0"/>
                        <a:t>序号</a:t>
                      </a:r>
                    </a:p>
                  </a:txBody>
                  <a:tcPr anchor="ctr"/>
                </a:tc>
                <a:tc>
                  <a:txBody>
                    <a:bodyPr/>
                    <a:lstStyle/>
                    <a:p>
                      <a:r>
                        <a:rPr lang="en-US"/>
                        <a:t>Web</a:t>
                      </a:r>
                      <a:r>
                        <a:rPr lang="zh-CN" altLang="en-US"/>
                        <a:t>使用习惯</a:t>
                      </a:r>
                    </a:p>
                  </a:txBody>
                  <a:tcPr anchor="ctr"/>
                </a:tc>
                <a:tc>
                  <a:txBody>
                    <a:bodyPr/>
                    <a:lstStyle/>
                    <a:p>
                      <a:r>
                        <a:rPr lang="zh-CN" altLang="en-US" dirty="0"/>
                        <a:t>设计原则</a:t>
                      </a:r>
                    </a:p>
                  </a:txBody>
                  <a:tcPr anchor="ctr"/>
                </a:tc>
                <a:extLst>
                  <a:ext uri="{0D108BD9-81ED-4DB2-BD59-A6C34878D82A}">
                    <a16:rowId xmlns:a16="http://schemas.microsoft.com/office/drawing/2014/main" val="10000"/>
                  </a:ext>
                </a:extLst>
              </a:tr>
              <a:tr h="1619439">
                <a:tc>
                  <a:txBody>
                    <a:bodyPr/>
                    <a:lstStyle/>
                    <a:p>
                      <a:r>
                        <a:rPr lang="en-US" altLang="zh-CN"/>
                        <a:t>1</a:t>
                      </a:r>
                    </a:p>
                  </a:txBody>
                  <a:tcPr anchor="ctr"/>
                </a:tc>
                <a:tc>
                  <a:txBody>
                    <a:bodyPr/>
                    <a:lstStyle/>
                    <a:p>
                      <a:r>
                        <a:rPr lang="zh-CN" altLang="en-US"/>
                        <a:t>不是阅读，而是扫描</a:t>
                      </a:r>
                    </a:p>
                  </a:txBody>
                  <a:tcPr anchor="ctr"/>
                </a:tc>
                <a:tc>
                  <a:txBody>
                    <a:bodyPr/>
                    <a:lstStyle/>
                    <a:p>
                      <a:r>
                        <a:rPr lang="en-US" altLang="zh-CN" dirty="0"/>
                        <a:t>1</a:t>
                      </a:r>
                      <a:r>
                        <a:rPr lang="zh-CN" altLang="en-US" dirty="0"/>
                        <a:t>、把页面划分成明确定义的区域</a:t>
                      </a:r>
                      <a:br>
                        <a:rPr lang="zh-CN" altLang="en-US" dirty="0"/>
                      </a:br>
                      <a:r>
                        <a:rPr lang="en-US" altLang="zh-CN" dirty="0"/>
                        <a:t>2</a:t>
                      </a:r>
                      <a:r>
                        <a:rPr lang="zh-CN" altLang="en-US" dirty="0"/>
                        <a:t>、在每个页面建立清楚的视觉层次：越重要的地方越突出（用字体大小、颜色、留白、置顶等方式突出）、逻辑上相关的部分在视觉上也相关、逻辑上包含部分在视觉上进行嵌套</a:t>
                      </a:r>
                    </a:p>
                  </a:txBody>
                  <a:tcPr anchor="ctr"/>
                </a:tc>
                <a:extLst>
                  <a:ext uri="{0D108BD9-81ED-4DB2-BD59-A6C34878D82A}">
                    <a16:rowId xmlns:a16="http://schemas.microsoft.com/office/drawing/2014/main" val="10001"/>
                  </a:ext>
                </a:extLst>
              </a:tr>
              <a:tr h="1002510">
                <a:tc>
                  <a:txBody>
                    <a:bodyPr/>
                    <a:lstStyle/>
                    <a:p>
                      <a:r>
                        <a:rPr lang="en-US" altLang="zh-CN"/>
                        <a:t>2</a:t>
                      </a:r>
                    </a:p>
                  </a:txBody>
                  <a:tcPr anchor="ctr"/>
                </a:tc>
                <a:tc>
                  <a:txBody>
                    <a:bodyPr/>
                    <a:lstStyle/>
                    <a:p>
                      <a:r>
                        <a:rPr lang="zh-CN" altLang="en-US"/>
                        <a:t>不作最佳选择，而是满意即可</a:t>
                      </a:r>
                    </a:p>
                  </a:txBody>
                  <a:tcPr anchor="ctr"/>
                </a:tc>
                <a:tc>
                  <a:txBody>
                    <a:bodyPr/>
                    <a:lstStyle/>
                    <a:p>
                      <a:r>
                        <a:rPr lang="en-US" altLang="zh-CN"/>
                        <a:t>1</a:t>
                      </a:r>
                      <a:r>
                        <a:rPr lang="zh-CN" altLang="en-US"/>
                        <a:t>、明显标识可以点击的地方</a:t>
                      </a:r>
                      <a:br>
                        <a:rPr lang="zh-CN" altLang="en-US"/>
                      </a:br>
                      <a:r>
                        <a:rPr lang="en-US" altLang="zh-CN"/>
                        <a:t>2</a:t>
                      </a:r>
                      <a:r>
                        <a:rPr lang="zh-CN" altLang="en-US"/>
                        <a:t>、将最佳选择突出展示</a:t>
                      </a:r>
                      <a:br>
                        <a:rPr lang="zh-CN" altLang="en-US"/>
                      </a:br>
                      <a:r>
                        <a:rPr lang="en-US" altLang="zh-CN"/>
                        <a:t>3</a:t>
                      </a:r>
                      <a:r>
                        <a:rPr lang="zh-CN" altLang="en-US"/>
                        <a:t>、不要用户做过多选择</a:t>
                      </a:r>
                    </a:p>
                  </a:txBody>
                  <a:tcPr anchor="ctr"/>
                </a:tc>
                <a:extLst>
                  <a:ext uri="{0D108BD9-81ED-4DB2-BD59-A6C34878D82A}">
                    <a16:rowId xmlns:a16="http://schemas.microsoft.com/office/drawing/2014/main" val="10002"/>
                  </a:ext>
                </a:extLst>
              </a:tr>
              <a:tr h="908689">
                <a:tc>
                  <a:txBody>
                    <a:bodyPr/>
                    <a:lstStyle/>
                    <a:p>
                      <a:r>
                        <a:rPr lang="en-US" altLang="zh-CN"/>
                        <a:t>3</a:t>
                      </a:r>
                    </a:p>
                  </a:txBody>
                  <a:tcPr anchor="ctr"/>
                </a:tc>
                <a:tc>
                  <a:txBody>
                    <a:bodyPr/>
                    <a:lstStyle/>
                    <a:p>
                      <a:r>
                        <a:rPr lang="zh-CN" altLang="en-US"/>
                        <a:t>不追根究底，而是勉强应付</a:t>
                      </a:r>
                    </a:p>
                  </a:txBody>
                  <a:tcPr anchor="ctr"/>
                </a:tc>
                <a:tc>
                  <a:txBody>
                    <a:bodyPr/>
                    <a:lstStyle/>
                    <a:p>
                      <a:r>
                        <a:rPr lang="en-US" altLang="zh-CN" dirty="0"/>
                        <a:t>1</a:t>
                      </a:r>
                      <a:r>
                        <a:rPr lang="zh-CN" altLang="en-US" dirty="0"/>
                        <a:t>、尽量利用习惯用法，降低用户学习成本</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311403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1362" y="233760"/>
            <a:ext cx="11692226" cy="1446550"/>
          </a:xfrm>
          <a:prstGeom prst="rect">
            <a:avLst/>
          </a:prstGeom>
          <a:solidFill>
            <a:schemeClr val="accent3"/>
          </a:solidFill>
        </p:spPr>
        <p:txBody>
          <a:bodyPr wrap="square" rtlCol="0">
            <a:spAutoFit/>
          </a:bodyPr>
          <a:lstStyle/>
          <a:p>
            <a:r>
              <a:rPr lang="en-US" altLang="zh-CN" sz="4400" dirty="0"/>
              <a:t>Krug</a:t>
            </a:r>
            <a:r>
              <a:rPr lang="zh-CN" altLang="en-US" sz="4400" dirty="0"/>
              <a:t>可用性第二定律</a:t>
            </a:r>
            <a:r>
              <a:rPr lang="zh-CN" altLang="en-US" sz="4400" b="1" dirty="0"/>
              <a:t>：点击多少次都没关系，只要每次点击都是无须思考，明确无误的选择</a:t>
            </a:r>
            <a:endParaRPr kumimoji="1" lang="en-US" altLang="zh-CN" sz="4267" b="1" dirty="0">
              <a:solidFill>
                <a:srgbClr val="1187B1"/>
              </a:solidFill>
            </a:endParaRPr>
          </a:p>
        </p:txBody>
      </p:sp>
      <p:sp>
        <p:nvSpPr>
          <p:cNvPr id="14" name="矩形 13"/>
          <p:cNvSpPr/>
          <p:nvPr/>
        </p:nvSpPr>
        <p:spPr>
          <a:xfrm>
            <a:off x="501362" y="2010768"/>
            <a:ext cx="10791478" cy="3170099"/>
          </a:xfrm>
          <a:prstGeom prst="rect">
            <a:avLst/>
          </a:prstGeom>
        </p:spPr>
        <p:txBody>
          <a:bodyPr wrap="square">
            <a:spAutoFit/>
          </a:bodyPr>
          <a:lstStyle/>
          <a:p>
            <a:pPr>
              <a:buFont typeface="Arial"/>
              <a:buChar char="•"/>
            </a:pPr>
            <a:r>
              <a:rPr lang="zh-CN" altLang="en-US" sz="4000" b="1" dirty="0">
                <a:solidFill>
                  <a:srgbClr val="4C4C4C"/>
                </a:solidFill>
                <a:latin typeface="-apple-system"/>
              </a:rPr>
              <a:t>经验准则：三次无须思考，明确无误的点击相当于一次需要思考的点击。</a:t>
            </a:r>
            <a:endParaRPr lang="en-US" altLang="zh-CN" sz="4000" b="1" dirty="0">
              <a:solidFill>
                <a:srgbClr val="4C4C4C"/>
              </a:solidFill>
              <a:latin typeface="-apple-system"/>
            </a:endParaRPr>
          </a:p>
          <a:p>
            <a:pPr>
              <a:buFont typeface="Arial"/>
              <a:buChar char="•"/>
            </a:pPr>
            <a:endParaRPr lang="zh-CN" altLang="en-US" sz="4000" dirty="0">
              <a:solidFill>
                <a:srgbClr val="4C4C4C"/>
              </a:solidFill>
              <a:latin typeface="-apple-system"/>
            </a:endParaRPr>
          </a:p>
          <a:p>
            <a:pPr>
              <a:buFont typeface="Arial"/>
              <a:buChar char="•"/>
            </a:pPr>
            <a:r>
              <a:rPr lang="zh-CN" altLang="en-US" sz="4000" b="1" dirty="0">
                <a:solidFill>
                  <a:srgbClr val="4C4C4C"/>
                </a:solidFill>
                <a:latin typeface="-apple-system"/>
              </a:rPr>
              <a:t>即便要选择多几次才能达到用户目的，体验上也是要比用户做选择时需要思考的设计更好。</a:t>
            </a:r>
            <a:endParaRPr lang="zh-CN" altLang="en-US" sz="4000" b="0" i="0" dirty="0">
              <a:solidFill>
                <a:srgbClr val="4C4C4C"/>
              </a:solidFill>
              <a:effectLst/>
              <a:latin typeface="-apple-system"/>
            </a:endParaRPr>
          </a:p>
        </p:txBody>
      </p:sp>
    </p:spTree>
    <p:extLst>
      <p:ext uri="{BB962C8B-B14F-4D97-AF65-F5344CB8AC3E}">
        <p14:creationId xmlns:p14="http://schemas.microsoft.com/office/powerpoint/2010/main" val="32159962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1362" y="233760"/>
            <a:ext cx="10791478" cy="1446550"/>
          </a:xfrm>
          <a:prstGeom prst="rect">
            <a:avLst/>
          </a:prstGeom>
          <a:solidFill>
            <a:schemeClr val="accent3"/>
          </a:solidFill>
        </p:spPr>
        <p:txBody>
          <a:bodyPr wrap="square" rtlCol="0">
            <a:spAutoFit/>
          </a:bodyPr>
          <a:lstStyle/>
          <a:p>
            <a:r>
              <a:rPr lang="en-US" altLang="zh-CN" sz="4400" dirty="0"/>
              <a:t>Krug</a:t>
            </a:r>
            <a:r>
              <a:rPr lang="zh-CN" altLang="en-US" sz="4400" dirty="0"/>
              <a:t>可用性第三定律</a:t>
            </a:r>
            <a:r>
              <a:rPr lang="zh-CN" altLang="en-US" sz="4400" b="1" dirty="0"/>
              <a:t>：去掉页面上一半的文字，然后把剩下的文字再去掉一半</a:t>
            </a:r>
            <a:endParaRPr kumimoji="1" lang="en-US" altLang="zh-CN" sz="4267" b="1" dirty="0">
              <a:solidFill>
                <a:srgbClr val="1187B1"/>
              </a:solidFill>
            </a:endParaRPr>
          </a:p>
        </p:txBody>
      </p:sp>
      <p:sp>
        <p:nvSpPr>
          <p:cNvPr id="14" name="矩形 13"/>
          <p:cNvSpPr/>
          <p:nvPr/>
        </p:nvSpPr>
        <p:spPr>
          <a:xfrm>
            <a:off x="501362" y="2010768"/>
            <a:ext cx="10791478" cy="2554545"/>
          </a:xfrm>
          <a:prstGeom prst="rect">
            <a:avLst/>
          </a:prstGeom>
        </p:spPr>
        <p:txBody>
          <a:bodyPr wrap="square">
            <a:spAutoFit/>
          </a:bodyPr>
          <a:lstStyle/>
          <a:p>
            <a:pPr>
              <a:buFont typeface="Arial"/>
              <a:buChar char="•"/>
            </a:pPr>
            <a:r>
              <a:rPr lang="zh-CN" altLang="en-US" sz="4000" b="1" dirty="0">
                <a:solidFill>
                  <a:srgbClr val="4C4C4C"/>
                </a:solidFill>
                <a:latin typeface="-apple-system"/>
              </a:rPr>
              <a:t>背景： 在本书出版的年代，网页普遍是文字过多，长篇大论。</a:t>
            </a:r>
            <a:endParaRPr lang="en-US" altLang="zh-CN" sz="4000" b="1" dirty="0">
              <a:solidFill>
                <a:srgbClr val="4C4C4C"/>
              </a:solidFill>
              <a:latin typeface="-apple-system"/>
            </a:endParaRPr>
          </a:p>
          <a:p>
            <a:pPr>
              <a:buFont typeface="Arial"/>
              <a:buChar char="•"/>
            </a:pPr>
            <a:endParaRPr lang="zh-CN" altLang="en-US" sz="4000" dirty="0">
              <a:solidFill>
                <a:srgbClr val="4C4C4C"/>
              </a:solidFill>
              <a:latin typeface="-apple-system"/>
            </a:endParaRPr>
          </a:p>
          <a:p>
            <a:pPr>
              <a:buFont typeface="Arial"/>
              <a:buChar char="•"/>
            </a:pPr>
            <a:r>
              <a:rPr lang="zh-CN" altLang="en-US" sz="4000" b="1" dirty="0">
                <a:solidFill>
                  <a:srgbClr val="4C4C4C"/>
                </a:solidFill>
                <a:latin typeface="-apple-system"/>
              </a:rPr>
              <a:t>设计原则：字不如表，表不如图。</a:t>
            </a:r>
            <a:endParaRPr lang="zh-CN" altLang="en-US" sz="4000" b="0" i="0" dirty="0">
              <a:solidFill>
                <a:srgbClr val="4C4C4C"/>
              </a:solidFill>
              <a:effectLst/>
              <a:latin typeface="-apple-system"/>
            </a:endParaRPr>
          </a:p>
        </p:txBody>
      </p:sp>
    </p:spTree>
    <p:extLst>
      <p:ext uri="{BB962C8B-B14F-4D97-AF65-F5344CB8AC3E}">
        <p14:creationId xmlns:p14="http://schemas.microsoft.com/office/powerpoint/2010/main" val="31683237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1362" y="233760"/>
            <a:ext cx="10791478" cy="769441"/>
          </a:xfrm>
          <a:prstGeom prst="rect">
            <a:avLst/>
          </a:prstGeom>
          <a:solidFill>
            <a:schemeClr val="accent3"/>
          </a:solidFill>
        </p:spPr>
        <p:txBody>
          <a:bodyPr wrap="square" rtlCol="0">
            <a:spAutoFit/>
          </a:bodyPr>
          <a:lstStyle/>
          <a:p>
            <a:r>
              <a:rPr lang="en-US" altLang="zh-CN" sz="4400" b="1" dirty="0">
                <a:solidFill>
                  <a:srgbClr val="4C4C4C"/>
                </a:solidFill>
                <a:latin typeface="-apple-system"/>
              </a:rPr>
              <a:t>Web</a:t>
            </a:r>
            <a:r>
              <a:rPr lang="zh-CN" altLang="en-US" sz="4400" b="1" dirty="0">
                <a:solidFill>
                  <a:srgbClr val="4C4C4C"/>
                </a:solidFill>
                <a:latin typeface="-apple-system"/>
              </a:rPr>
              <a:t>原型设计工具</a:t>
            </a:r>
            <a:endParaRPr lang="en-US" altLang="zh-CN" sz="4400" b="1" dirty="0">
              <a:solidFill>
                <a:srgbClr val="4C4C4C"/>
              </a:solidFill>
              <a:latin typeface="-apple-system"/>
            </a:endParaRPr>
          </a:p>
        </p:txBody>
      </p:sp>
      <p:sp>
        <p:nvSpPr>
          <p:cNvPr id="14" name="矩形 13"/>
          <p:cNvSpPr/>
          <p:nvPr/>
        </p:nvSpPr>
        <p:spPr>
          <a:xfrm>
            <a:off x="501362" y="2010768"/>
            <a:ext cx="10791478" cy="1938992"/>
          </a:xfrm>
          <a:prstGeom prst="rect">
            <a:avLst/>
          </a:prstGeom>
        </p:spPr>
        <p:txBody>
          <a:bodyPr wrap="square">
            <a:spAutoFit/>
          </a:bodyPr>
          <a:lstStyle/>
          <a:p>
            <a:pPr>
              <a:buFont typeface="Arial"/>
              <a:buChar char="•"/>
            </a:pPr>
            <a:r>
              <a:rPr lang="en-US" altLang="zh-CN" sz="4000" b="1" dirty="0">
                <a:solidFill>
                  <a:srgbClr val="4C4C4C"/>
                </a:solidFill>
                <a:latin typeface="-apple-system"/>
              </a:rPr>
              <a:t>Adobe Dreamweaver CC 2017</a:t>
            </a:r>
          </a:p>
          <a:p>
            <a:pPr>
              <a:buFont typeface="Arial"/>
              <a:buChar char="•"/>
            </a:pPr>
            <a:endParaRPr lang="en-US" altLang="zh-CN" sz="4000" b="1" dirty="0">
              <a:solidFill>
                <a:srgbClr val="4C4C4C"/>
              </a:solidFill>
              <a:latin typeface="-apple-system"/>
            </a:endParaRPr>
          </a:p>
          <a:p>
            <a:pPr>
              <a:buFont typeface="Arial"/>
              <a:buChar char="•"/>
            </a:pPr>
            <a:r>
              <a:rPr lang="en-US" altLang="zh-CN" sz="4000" b="1" dirty="0">
                <a:solidFill>
                  <a:srgbClr val="4C4C4C"/>
                </a:solidFill>
                <a:latin typeface="-apple-system"/>
              </a:rPr>
              <a:t>Axure RP 8</a:t>
            </a:r>
            <a:endParaRPr lang="zh-CN" altLang="en-US" sz="4000" b="1" i="0" dirty="0">
              <a:solidFill>
                <a:srgbClr val="4C4C4C"/>
              </a:solidFill>
              <a:effectLst/>
              <a:latin typeface="-apple-system"/>
            </a:endParaRPr>
          </a:p>
        </p:txBody>
      </p:sp>
      <p:pic>
        <p:nvPicPr>
          <p:cNvPr id="3" name="图片 2">
            <a:extLst>
              <a:ext uri="{FF2B5EF4-FFF2-40B4-BE49-F238E27FC236}">
                <a16:creationId xmlns:a16="http://schemas.microsoft.com/office/drawing/2014/main" id="{1E1C39C2-7423-43BD-874F-B12E9E88B544}"/>
              </a:ext>
            </a:extLst>
          </p:cNvPr>
          <p:cNvPicPr>
            <a:picLocks noChangeAspect="1"/>
          </p:cNvPicPr>
          <p:nvPr/>
        </p:nvPicPr>
        <p:blipFill>
          <a:blip r:embed="rId2"/>
          <a:stretch>
            <a:fillRect/>
          </a:stretch>
        </p:blipFill>
        <p:spPr>
          <a:xfrm>
            <a:off x="7767958" y="1871663"/>
            <a:ext cx="921878" cy="1108601"/>
          </a:xfrm>
          <a:prstGeom prst="rect">
            <a:avLst/>
          </a:prstGeom>
        </p:spPr>
      </p:pic>
      <p:pic>
        <p:nvPicPr>
          <p:cNvPr id="4" name="图片 3">
            <a:extLst>
              <a:ext uri="{FF2B5EF4-FFF2-40B4-BE49-F238E27FC236}">
                <a16:creationId xmlns:a16="http://schemas.microsoft.com/office/drawing/2014/main" id="{E231091E-AF6C-465D-9B4B-C98396570C59}"/>
              </a:ext>
            </a:extLst>
          </p:cNvPr>
          <p:cNvPicPr>
            <a:picLocks noChangeAspect="1"/>
          </p:cNvPicPr>
          <p:nvPr/>
        </p:nvPicPr>
        <p:blipFill>
          <a:blip r:embed="rId3"/>
          <a:stretch>
            <a:fillRect/>
          </a:stretch>
        </p:blipFill>
        <p:spPr>
          <a:xfrm>
            <a:off x="3610602" y="2980264"/>
            <a:ext cx="1104900" cy="1104900"/>
          </a:xfrm>
          <a:prstGeom prst="rect">
            <a:avLst/>
          </a:prstGeom>
        </p:spPr>
      </p:pic>
    </p:spTree>
    <p:extLst>
      <p:ext uri="{BB962C8B-B14F-4D97-AF65-F5344CB8AC3E}">
        <p14:creationId xmlns:p14="http://schemas.microsoft.com/office/powerpoint/2010/main" val="3049256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Office 主题">
  <a:themeElements>
    <a:clrScheme name="自定义 103">
      <a:dk1>
        <a:srgbClr val="103154"/>
      </a:dk1>
      <a:lt1>
        <a:srgbClr val="FFFFFF"/>
      </a:lt1>
      <a:dk2>
        <a:srgbClr val="00BFC3"/>
      </a:dk2>
      <a:lt2>
        <a:srgbClr val="0096FF"/>
      </a:lt2>
      <a:accent1>
        <a:srgbClr val="FF7F01"/>
      </a:accent1>
      <a:accent2>
        <a:srgbClr val="F1B015"/>
      </a:accent2>
      <a:accent3>
        <a:srgbClr val="FBEC85"/>
      </a:accent3>
      <a:accent4>
        <a:srgbClr val="0096FF"/>
      </a:accent4>
      <a:accent5>
        <a:srgbClr val="DA5AF4"/>
      </a:accent5>
      <a:accent6>
        <a:srgbClr val="9D09D1"/>
      </a:accent6>
      <a:hlink>
        <a:srgbClr val="1286C9"/>
      </a:hlink>
      <a:folHlink>
        <a:srgbClr val="A8C2E7"/>
      </a:folHlink>
    </a:clrScheme>
    <a:fontScheme name="Century Gothic">
      <a:majorFont>
        <a:latin typeface="Century Gothic"/>
        <a:ea typeface="微软雅黑"/>
        <a:cs typeface=""/>
      </a:majorFont>
      <a:minorFont>
        <a:latin typeface="Century Gothic"/>
        <a:ea typeface="微软雅黑"/>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860</TotalTime>
  <Words>1572</Words>
  <Application>Microsoft Office PowerPoint</Application>
  <PresentationFormat>自定义</PresentationFormat>
  <Paragraphs>193</Paragraphs>
  <Slides>38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-apple-system</vt:lpstr>
      <vt:lpstr>等线</vt:lpstr>
      <vt:lpstr>微软雅黑</vt:lpstr>
      <vt:lpstr>Arial</vt:lpstr>
      <vt:lpstr>Century Gothic</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 PLUS</dc:creator>
  <cp:lastModifiedBy>吴桐</cp:lastModifiedBy>
  <cp:revision>107</cp:revision>
  <dcterms:created xsi:type="dcterms:W3CDTF">2015-04-26T00:57:12Z</dcterms:created>
  <dcterms:modified xsi:type="dcterms:W3CDTF">2017-11-19T13:44:17Z</dcterms:modified>
</cp:coreProperties>
</file>