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83" r:id="rId10"/>
    <p:sldId id="264" r:id="rId11"/>
    <p:sldId id="265" r:id="rId12"/>
    <p:sldId id="277" r:id="rId13"/>
    <p:sldId id="278" r:id="rId14"/>
    <p:sldId id="279" r:id="rId15"/>
    <p:sldId id="280" r:id="rId16"/>
    <p:sldId id="267" r:id="rId17"/>
    <p:sldId id="268" r:id="rId18"/>
    <p:sldId id="281" r:id="rId19"/>
    <p:sldId id="284" r:id="rId20"/>
    <p:sldId id="285" r:id="rId21"/>
    <p:sldId id="269" r:id="rId22"/>
    <p:sldId id="270" r:id="rId23"/>
    <p:sldId id="271" r:id="rId24"/>
    <p:sldId id="272" r:id="rId25"/>
    <p:sldId id="273" r:id="rId26"/>
    <p:sldId id="282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需求获取</a:t>
            </a:r>
            <a:r>
              <a:rPr lang="en-US" altLang="zh-CN" sz="6000" dirty="0">
                <a:solidFill>
                  <a:schemeClr val="bg1"/>
                </a:solidFill>
              </a:rPr>
              <a:t>__</a:t>
            </a:r>
            <a:r>
              <a:rPr lang="zh-CN" altLang="en-US" sz="5800" b="1" dirty="0">
                <a:solidFill>
                  <a:schemeClr val="bg1"/>
                </a:solidFill>
              </a:rPr>
              <a:t>确定质量属性</a:t>
            </a:r>
          </a:p>
          <a:p>
            <a:r>
              <a:rPr lang="en-US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易用性要求：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系统将允许用户在级别范围内进行信息查看、资料查找及对话。</a:t>
            </a:r>
          </a:p>
          <a:p>
            <a:r>
              <a:rPr lang="en-US" dirty="0">
                <a:solidFill>
                  <a:schemeClr val="bg1"/>
                </a:solidFill>
              </a:rPr>
              <a:t>b.95%</a:t>
            </a:r>
            <a:r>
              <a:rPr lang="zh-CN" altLang="en-US" dirty="0">
                <a:solidFill>
                  <a:schemeClr val="bg1"/>
                </a:solidFill>
              </a:rPr>
              <a:t>的新用户首次信息查看等都能成功。</a:t>
            </a:r>
          </a:p>
          <a:p>
            <a:r>
              <a:rPr lang="en-US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性能要求：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系统将容纳总共</a:t>
            </a:r>
            <a:r>
              <a:rPr lang="en-US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个用户，并能在上午</a:t>
            </a:r>
            <a:r>
              <a:rPr lang="en-US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和下午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至下午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高峰时段内承受</a:t>
            </a:r>
            <a:r>
              <a:rPr lang="en-US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个并发用户。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系统在用户进行信息查看等操作时，向用户的反应平均不超过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秒，最多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秒。</a:t>
            </a:r>
          </a:p>
          <a:p>
            <a:r>
              <a:rPr lang="en-US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防护要求：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所有用户帐号等属性都将加密。</a:t>
            </a:r>
          </a:p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用户只能在自己的权限范围内进行操作及查看信息。</a:t>
            </a:r>
          </a:p>
          <a:p>
            <a:r>
              <a:rPr lang="en-US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可用性要求：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系统在上午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至当地时间午夜之间至少</a:t>
            </a:r>
            <a:r>
              <a:rPr lang="en-US" dirty="0">
                <a:solidFill>
                  <a:schemeClr val="bg1"/>
                </a:solidFill>
              </a:rPr>
              <a:t>98%</a:t>
            </a:r>
            <a:r>
              <a:rPr lang="zh-CN" altLang="en-US" dirty="0">
                <a:solidFill>
                  <a:schemeClr val="bg1"/>
                </a:solidFill>
              </a:rPr>
              <a:t>的时间可用，在当地时间午夜至上午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zh-CN" altLang="en-US" dirty="0">
                <a:solidFill>
                  <a:schemeClr val="bg1"/>
                </a:solidFill>
              </a:rPr>
              <a:t>之间至少</a:t>
            </a:r>
            <a:r>
              <a:rPr lang="en-US" dirty="0">
                <a:solidFill>
                  <a:schemeClr val="bg1"/>
                </a:solidFill>
              </a:rPr>
              <a:t>90%</a:t>
            </a:r>
            <a:r>
              <a:rPr lang="zh-CN" altLang="en-US" dirty="0">
                <a:solidFill>
                  <a:schemeClr val="bg1"/>
                </a:solidFill>
              </a:rPr>
              <a:t>时间可用，不包括计划内的维护时间段。</a:t>
            </a:r>
          </a:p>
          <a:p>
            <a:r>
              <a:rPr lang="en-US" b="1" dirty="0">
                <a:solidFill>
                  <a:schemeClr val="bg1"/>
                </a:solidFill>
              </a:rPr>
              <a:t>5.</a:t>
            </a:r>
            <a:r>
              <a:rPr lang="zh-CN" altLang="en-US" b="1" dirty="0">
                <a:solidFill>
                  <a:schemeClr val="bg1"/>
                </a:solidFill>
              </a:rPr>
              <a:t>健壮性要求：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用户与系统之间连接在用户对信息修改未完成前断开，系统能恢复用户未修改的信息并继续对信息进行修改。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F566DC6-E8E6-45F1-855E-5672B6A92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139476"/>
              </p:ext>
            </p:extLst>
          </p:nvPr>
        </p:nvGraphicFramePr>
        <p:xfrm>
          <a:off x="539552" y="980728"/>
          <a:ext cx="8229600" cy="54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062">
                  <a:extLst>
                    <a:ext uri="{9D8B030D-6E8A-4147-A177-3AD203B41FA5}">
                      <a16:colId xmlns:a16="http://schemas.microsoft.com/office/drawing/2014/main" val="2957898549"/>
                    </a:ext>
                  </a:extLst>
                </a:gridCol>
                <a:gridCol w="5684538">
                  <a:extLst>
                    <a:ext uri="{9D8B030D-6E8A-4147-A177-3AD203B41FA5}">
                      <a16:colId xmlns:a16="http://schemas.microsoft.com/office/drawing/2014/main" val="3168853304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教师需求合格标准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1网站上要有系统的课程介绍包括项目管理,需求工程等几门课的相关信息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2网站要有教师介绍，对任课老师的以往教学、科研成果，及其教学风格，出版书 籍，所获荣誉的详细介绍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3课件、模板、参考资料、以往优秀作业、教学视频、音频资料下载，可以及时更新。本班老师同学可以通过账号下载，其他用户可以在线浏览简化版课件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4 友情连接（如网上选课主页）有老师要求管理员实时更新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5 教师消息发布栏用于老师发布作业点评、临时课程变更等通知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6 教师有权利设立管理员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r>
                        <a:rPr lang="zh-CN" sz="2000" kern="100" dirty="0">
                          <a:effectLst/>
                        </a:rPr>
                        <a:t>提供专门的作业点评,作业完成情况跟踪的功能,对学生的作业,和课后作业讨论进行点评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8网站上要有网站向导即使用指南。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85003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CF2E16-AEBB-4586-93F4-F8FD4E66D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25118"/>
              </p:ext>
            </p:extLst>
          </p:nvPr>
        </p:nvGraphicFramePr>
        <p:xfrm>
          <a:off x="683568" y="332656"/>
          <a:ext cx="7920880" cy="603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588">
                  <a:extLst>
                    <a:ext uri="{9D8B030D-6E8A-4147-A177-3AD203B41FA5}">
                      <a16:colId xmlns:a16="http://schemas.microsoft.com/office/drawing/2014/main" val="2404901656"/>
                    </a:ext>
                  </a:extLst>
                </a:gridCol>
                <a:gridCol w="5471292">
                  <a:extLst>
                    <a:ext uri="{9D8B030D-6E8A-4147-A177-3AD203B41FA5}">
                      <a16:colId xmlns:a16="http://schemas.microsoft.com/office/drawing/2014/main" val="2241867047"/>
                    </a:ext>
                  </a:extLst>
                </a:gridCol>
              </a:tblGrid>
              <a:tr h="4851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学生需求合格标准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1课件下载功能，包括以往的旧版本课件，以及最新的课件。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2能下载老师提供的参考资料(含电子教材、历年试卷、补课资料，以及老师的教学交流文章)并且网站能及时更新这些资料。下载的速度能够得到保证：要求同时可容纳10人下载，并且人均速度能达到50kb/s。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3能及时看到老师的通知(含课程相关通知及作业点评)。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4如果教师提供的是多媒体资料，网站能提供下载及在线观看功能（如课堂录像）。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5网站界面要求简洁大方，有网站导航、相关链接(含学校选课系统、学院网页、需求相关主题网站)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6网站提供通过提问方式的密码取回功能。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7网站能提供让分组的各个团队能有团队内部的交流工具(如论坛，不同团队可以申请认证板块，非团队成员不能浏览使用，但希望教师可以进入各个板块进行一定的指导，而网站管理人员也可管理认证板块)。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8网站能提供一定资料共享功能(如论坛有上传下载附件功能、但对附件大小有限制，不得大于2M)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9网站能较醒目地提供教师的联系方式 (尽量详细)。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10网站可以提供站内文章标题搜索功能。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11网站能够提供学生自身作业提交功能,并可以跟踪作业的批复情况 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5275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25C838-8C41-4D3A-B9A6-82CD7575CBF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20674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A34BFB-9653-492C-BDE5-48A6E5FE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959745"/>
              </p:ext>
            </p:extLst>
          </p:nvPr>
        </p:nvGraphicFramePr>
        <p:xfrm>
          <a:off x="611560" y="836712"/>
          <a:ext cx="7920880" cy="417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00732921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917386158"/>
                    </a:ext>
                  </a:extLst>
                </a:gridCol>
              </a:tblGrid>
              <a:tr h="33411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游客需求合格标准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1网站提供项目管理,需求工程,对象建模，以及软件工程相关课程、还有老师的详细介绍，并放在网站显著位置。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2相关链接(含学校选课系统，以及需求相关主题网站)。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3网站允许游客可以针对网站内容留言(如提供留言板的功能，留言者有EMAIL可选项，用于信息反馈)。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476885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4网站管理员不随便删除游客留言。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13614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特定的法律或规定或者合同条款</a:t>
                      </a:r>
                      <a:endParaRPr lang="zh-CN" sz="16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相关教学资料属于正版教学资料，遵守法律的相关机构的规定</a:t>
                      </a:r>
                      <a:endParaRPr lang="zh-CN" sz="16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18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0A52CA-2BED-4B7A-960D-11F224AE74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361531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、风险管理计划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82937"/>
              </p:ext>
            </p:extLst>
          </p:nvPr>
        </p:nvGraphicFramePr>
        <p:xfrm>
          <a:off x="971600" y="1143000"/>
          <a:ext cx="7344816" cy="444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199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9277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46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分工内容：详见每页</a:t>
            </a: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右下角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参考资料</a:t>
            </a:r>
            <a:r>
              <a:rPr lang="zh-CN" altLang="en-US">
                <a:solidFill>
                  <a:schemeClr val="bg1"/>
                </a:solidFill>
              </a:rPr>
              <a:t>：软件需求（</a:t>
            </a:r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版）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评价：吴桐</a:t>
            </a:r>
            <a:r>
              <a:rPr lang="en-US" altLang="zh-CN" dirty="0">
                <a:solidFill>
                  <a:schemeClr val="bg1"/>
                </a:solidFill>
              </a:rPr>
              <a:t>8.0</a:t>
            </a:r>
            <a:r>
              <a:rPr lang="zh-CN" altLang="en-US" dirty="0">
                <a:solidFill>
                  <a:schemeClr val="bg1"/>
                </a:solidFill>
              </a:rPr>
              <a:t>分 邬立东</a:t>
            </a:r>
            <a:r>
              <a:rPr lang="en-US" altLang="zh-CN" dirty="0">
                <a:solidFill>
                  <a:schemeClr val="bg1"/>
                </a:solidFill>
              </a:rPr>
              <a:t>9.0</a:t>
            </a:r>
            <a:r>
              <a:rPr lang="zh-CN" altLang="en-US" dirty="0">
                <a:solidFill>
                  <a:schemeClr val="bg1"/>
                </a:solidFill>
              </a:rPr>
              <a:t>分 赵高生</a:t>
            </a:r>
            <a:r>
              <a:rPr lang="en-US" altLang="zh-CN" dirty="0">
                <a:solidFill>
                  <a:schemeClr val="bg1"/>
                </a:solidFill>
              </a:rPr>
              <a:t>8.5</a:t>
            </a:r>
            <a:r>
              <a:rPr lang="zh-CN" altLang="en-US" dirty="0">
                <a:solidFill>
                  <a:schemeClr val="bg1"/>
                </a:solidFill>
              </a:rPr>
              <a:t>分尹健瑾 </a:t>
            </a:r>
            <a:r>
              <a:rPr lang="en-US" altLang="zh-CN" dirty="0">
                <a:solidFill>
                  <a:schemeClr val="bg1"/>
                </a:solidFill>
              </a:rPr>
              <a:t>9.5</a:t>
            </a:r>
            <a:r>
              <a:rPr lang="zh-CN" altLang="en-US" dirty="0">
                <a:solidFill>
                  <a:schemeClr val="bg1"/>
                </a:solidFill>
              </a:rPr>
              <a:t>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897CEAE-8912-4F26-A853-31D6EC4E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2" y="1417638"/>
            <a:ext cx="7788315" cy="409959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1CA42F-9D12-4169-8D21-B4CC6E7B21D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73500"/>
              </p:ext>
            </p:extLst>
          </p:nvPr>
        </p:nvGraphicFramePr>
        <p:xfrm>
          <a:off x="683569" y="1417638"/>
          <a:ext cx="7776864" cy="43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98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0608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667530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687028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59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0789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创建出一个基本的网站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19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2317</Words>
  <Application>Microsoft Office PowerPoint</Application>
  <PresentationFormat>全屏显示(4:3)</PresentationFormat>
  <Paragraphs>383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Arial</vt:lpstr>
      <vt:lpstr>Calibri</vt:lpstr>
      <vt:lpstr>Cambria</vt:lpstr>
      <vt:lpstr>Times New Roman</vt:lpstr>
      <vt:lpstr>Office 主题</vt:lpstr>
      <vt:lpstr>软件工程系列课程教学辅助网站 需求工程计划</vt:lpstr>
      <vt:lpstr>目录</vt:lpstr>
      <vt:lpstr>1、需求概述</vt:lpstr>
      <vt:lpstr>项目的组织结构（OBS）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PowerPoint 演示文稿</vt:lpstr>
      <vt:lpstr>PowerPoint 演示文稿</vt:lpstr>
      <vt:lpstr>需求管理过程</vt:lpstr>
      <vt:lpstr>确定变更控制过程</vt:lpstr>
      <vt:lpstr>进行变更影响分析</vt:lpstr>
      <vt:lpstr>跟踪每一项变更</vt:lpstr>
      <vt:lpstr> 3、风险管理计划 </vt:lpstr>
      <vt:lpstr>PowerPoint 演示文稿</vt:lpstr>
      <vt:lpstr>分工及参考资料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20</cp:revision>
  <dcterms:created xsi:type="dcterms:W3CDTF">2017-11-01T02:44:24Z</dcterms:created>
  <dcterms:modified xsi:type="dcterms:W3CDTF">2017-11-02T04:27:29Z</dcterms:modified>
</cp:coreProperties>
</file>