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9"/>
  </p:notesMasterIdLst>
  <p:sldIdLst>
    <p:sldId id="257" r:id="rId2"/>
    <p:sldId id="256" r:id="rId3"/>
    <p:sldId id="258" r:id="rId4"/>
    <p:sldId id="259" r:id="rId5"/>
    <p:sldId id="260" r:id="rId6"/>
    <p:sldId id="262" r:id="rId7"/>
    <p:sldId id="261" r:id="rId8"/>
    <p:sldId id="263" r:id="rId9"/>
    <p:sldId id="283" r:id="rId10"/>
    <p:sldId id="264" r:id="rId11"/>
    <p:sldId id="265" r:id="rId12"/>
    <p:sldId id="277" r:id="rId13"/>
    <p:sldId id="278" r:id="rId14"/>
    <p:sldId id="279" r:id="rId15"/>
    <p:sldId id="280" r:id="rId16"/>
    <p:sldId id="267" r:id="rId17"/>
    <p:sldId id="268" r:id="rId18"/>
    <p:sldId id="281" r:id="rId19"/>
    <p:sldId id="284" r:id="rId20"/>
    <p:sldId id="285" r:id="rId21"/>
    <p:sldId id="269" r:id="rId22"/>
    <p:sldId id="270" r:id="rId23"/>
    <p:sldId id="271" r:id="rId24"/>
    <p:sldId id="272" r:id="rId25"/>
    <p:sldId id="273" r:id="rId26"/>
    <p:sldId id="282" r:id="rId27"/>
    <p:sldId id="276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#1" csCatId="colorful" phldr="1"/>
      <dgm:spPr/>
      <dgm:t>
        <a:bodyPr/>
        <a:lstStyle/>
        <a:p>
          <a:endParaRPr lang="zh-CN"/>
        </a:p>
      </dgm:t>
    </dgm:pt>
    <dgm:pt modelId="{787546C1-DD5C-4D6E-BFDD-D95A52E781AD}">
      <dgm:prSet phldrT="[Text]"/>
      <dgm:spPr/>
      <dgm:t>
        <a:bodyPr/>
        <a:lstStyle/>
        <a:p>
          <a:pPr algn="ctr"/>
          <a:r>
            <a:rPr lang="zh-CN" altLang="en-US" dirty="0"/>
            <a:t>       需求获取</a:t>
          </a:r>
          <a:r>
            <a:rPr lang="en-US" altLang="zh-CN" dirty="0"/>
            <a:t>	</a:t>
          </a:r>
          <a:endParaRPr lang="zh-CN" dirty="0"/>
        </a:p>
      </dgm:t>
    </dgm:pt>
    <dgm:pt modelId="{88942913-D2BB-4DEB-B0E7-EA2B7A6CD360}" type="parTrans" cxnId="{DFAEFA4C-B3B0-4C4E-BCD8-BFB53D07C5D0}">
      <dgm:prSet/>
      <dgm:spPr/>
      <dgm:t>
        <a:bodyPr/>
        <a:lstStyle/>
        <a:p>
          <a:endParaRPr lang="zh-CN"/>
        </a:p>
      </dgm:t>
    </dgm:pt>
    <dgm:pt modelId="{579A9A07-8770-4AC1-9705-76E19F87D269}" type="sibTrans" cxnId="{DFAEFA4C-B3B0-4C4E-BCD8-BFB53D07C5D0}">
      <dgm:prSet/>
      <dgm:spPr/>
      <dgm:t>
        <a:bodyPr/>
        <a:lstStyle/>
        <a:p>
          <a:endParaRPr lang="zh-CN"/>
        </a:p>
      </dgm:t>
    </dgm:pt>
    <dgm:pt modelId="{AC5265C1-0BAB-4984-A634-E4518A8EC253}">
      <dgm:prSet phldrT="[Text]"/>
      <dgm:spPr/>
      <dgm:t>
        <a:bodyPr/>
        <a:lstStyle/>
        <a:p>
          <a:pPr algn="ctr"/>
          <a:r>
            <a:rPr lang="zh-CN" altLang="en-US" dirty="0"/>
            <a:t>需求分析</a:t>
          </a:r>
          <a:endParaRPr lang="zh-CN" dirty="0"/>
        </a:p>
      </dgm:t>
    </dgm:pt>
    <dgm:pt modelId="{26A0947C-B518-417C-9D68-EC422DC1E3A5}" type="parTrans" cxnId="{579A338B-B5D8-4240-8867-8564B0DC96F3}">
      <dgm:prSet/>
      <dgm:spPr/>
      <dgm:t>
        <a:bodyPr/>
        <a:lstStyle/>
        <a:p>
          <a:endParaRPr lang="zh-CN"/>
        </a:p>
      </dgm:t>
    </dgm:pt>
    <dgm:pt modelId="{E68E8117-B3CB-464C-9711-4DBE8BF88216}" type="sibTrans" cxnId="{579A338B-B5D8-4240-8867-8564B0DC96F3}">
      <dgm:prSet/>
      <dgm:spPr/>
      <dgm:t>
        <a:bodyPr/>
        <a:lstStyle/>
        <a:p>
          <a:endParaRPr lang="zh-CN"/>
        </a:p>
      </dgm:t>
    </dgm:pt>
    <dgm:pt modelId="{F50BDB3E-817D-4A89-9D71-D9E0B029567B}">
      <dgm:prSet phldrT="[Text]"/>
      <dgm:spPr/>
      <dgm:t>
        <a:bodyPr/>
        <a:lstStyle/>
        <a:p>
          <a:pPr algn="ctr"/>
          <a:r>
            <a:rPr lang="zh-CN" altLang="en-US" dirty="0"/>
            <a:t>需求规格说明</a:t>
          </a:r>
          <a:endParaRPr lang="zh-CN" dirty="0"/>
        </a:p>
      </dgm:t>
    </dgm:pt>
    <dgm:pt modelId="{DE0B39BA-A6F3-455E-8022-365CCF701DB7}" type="parTrans" cxnId="{E8EF61B1-515C-44F0-9393-3A960B69FA7A}">
      <dgm:prSet/>
      <dgm:spPr/>
      <dgm:t>
        <a:bodyPr/>
        <a:lstStyle/>
        <a:p>
          <a:endParaRPr lang="zh-CN"/>
        </a:p>
      </dgm:t>
    </dgm:pt>
    <dgm:pt modelId="{25F4C625-3E51-442C-BBB8-3FA715271B27}" type="sibTrans" cxnId="{E8EF61B1-515C-44F0-9393-3A960B69FA7A}">
      <dgm:prSet/>
      <dgm:spPr/>
      <dgm:t>
        <a:bodyPr/>
        <a:lstStyle/>
        <a:p>
          <a:endParaRPr lang="zh-CN"/>
        </a:p>
      </dgm:t>
    </dgm:pt>
    <dgm:pt modelId="{ECBD6B98-1CBE-4BAA-AB77-4873C9DB1799}">
      <dgm:prSet phldrT="[Text]"/>
      <dgm:spPr>
        <a:solidFill>
          <a:schemeClr val="accent6"/>
        </a:solidFill>
      </dgm:spPr>
      <dgm:t>
        <a:bodyPr/>
        <a:lstStyle/>
        <a:p>
          <a:pPr algn="ctr"/>
          <a:r>
            <a:rPr lang="zh-CN" altLang="en-US" dirty="0"/>
            <a:t>需求规格审核</a:t>
          </a:r>
          <a:endParaRPr lang="zh-CN" dirty="0"/>
        </a:p>
      </dgm:t>
    </dgm:pt>
    <dgm:pt modelId="{A8E7F406-AFD8-48D2-8D82-E8A1F17391BF}" type="parTrans" cxnId="{7BE48F06-505A-4F51-BA61-409D1FF34502}">
      <dgm:prSet/>
      <dgm:spPr/>
      <dgm:t>
        <a:bodyPr/>
        <a:lstStyle/>
        <a:p>
          <a:endParaRPr lang="zh-CN"/>
        </a:p>
      </dgm:t>
    </dgm:pt>
    <dgm:pt modelId="{CF18F627-55D0-4D75-84BC-9F6776290819}" type="sibTrans" cxnId="{7BE48F06-505A-4F51-BA61-409D1FF34502}">
      <dgm:prSet/>
      <dgm:spPr/>
      <dgm:t>
        <a:bodyPr/>
        <a:lstStyle/>
        <a:p>
          <a:endParaRPr lang="zh-CN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</dgm:pt>
    <dgm:pt modelId="{29EC7F92-6143-4EC7-AD17-ECAF75C06DC8}" type="pres">
      <dgm:prSet presAssocID="{787546C1-DD5C-4D6E-BFDD-D95A52E781AD}" presName="parentLin" presStyleCnt="0"/>
      <dgm:spPr/>
    </dgm:pt>
    <dgm:pt modelId="{F4F466C7-208D-4B4A-A865-9D82D8E9F892}" type="pres">
      <dgm:prSet presAssocID="{787546C1-DD5C-4D6E-BFDD-D95A52E781AD}" presName="parentLeftMargin" presStyleLbl="node1" presStyleIdx="0" presStyleCnt="4"/>
      <dgm:spPr/>
    </dgm:pt>
    <dgm:pt modelId="{8BC4E78D-0D98-4ED2-B23A-71FEC19A6436}" type="pres">
      <dgm:prSet presAssocID="{787546C1-DD5C-4D6E-BFDD-D95A52E781AD}" presName="parentText" presStyleLbl="node1" presStyleIdx="0" presStyleCnt="4" custScaleX="115633" custLinFactNeighborX="9276" custLinFactNeighborY="-4638">
        <dgm:presLayoutVars>
          <dgm:chMax val="0"/>
          <dgm:bulletEnabled val="1"/>
        </dgm:presLayoutVars>
      </dgm:prSet>
      <dgm:spPr/>
    </dgm:pt>
    <dgm:pt modelId="{129CDA7D-4C80-4698-AFD0-7208B5D9749E}" type="pres">
      <dgm:prSet presAssocID="{787546C1-DD5C-4D6E-BFDD-D95A52E781AD}" presName="negativeSpace" presStyleCnt="0"/>
      <dgm:spPr/>
    </dgm:pt>
    <dgm:pt modelId="{EBA8CF1F-3B4A-4B6A-8877-CB03CDDAB1E9}" type="pres">
      <dgm:prSet presAssocID="{787546C1-DD5C-4D6E-BFDD-D95A52E781AD}" presName="childText" presStyleLbl="alignAcc1" presStyleIdx="0" presStyleCnt="4">
        <dgm:presLayoutVars>
          <dgm:bulletEnabled val="1"/>
        </dgm:presLayoutVars>
      </dgm:prSet>
      <dgm:spPr>
        <a:ln>
          <a:noFill/>
        </a:ln>
      </dgm:spPr>
    </dgm:pt>
    <dgm:pt modelId="{8BC0D01A-9D98-495C-93AA-A7D9631CDDAD}" type="pres">
      <dgm:prSet presAssocID="{579A9A07-8770-4AC1-9705-76E19F87D269}" presName="spaceBetweenRectangles" presStyleCnt="0"/>
      <dgm:spPr/>
    </dgm:pt>
    <dgm:pt modelId="{D4434ECF-2146-46AC-B62E-87AB389C995A}" type="pres">
      <dgm:prSet presAssocID="{AC5265C1-0BAB-4984-A634-E4518A8EC253}" presName="parentLin" presStyleCnt="0"/>
      <dgm:spPr/>
    </dgm:pt>
    <dgm:pt modelId="{06B5F591-72E0-4CFF-9799-36D4050BD51D}" type="pres">
      <dgm:prSet presAssocID="{AC5265C1-0BAB-4984-A634-E4518A8EC253}" presName="parentLeftMargin" presStyleLbl="node1" presStyleIdx="0" presStyleCnt="4"/>
      <dgm:spPr/>
    </dgm:pt>
    <dgm:pt modelId="{12E5634D-BCAA-48AB-BADB-754A15E9B7AC}" type="pres">
      <dgm:prSet presAssocID="{AC5265C1-0BAB-4984-A634-E4518A8EC253}" presName="parentText" presStyleLbl="node1" presStyleIdx="1" presStyleCnt="4" custScaleX="116958" custLinFactNeighborX="25001" custLinFactNeighborY="-2085">
        <dgm:presLayoutVars>
          <dgm:chMax val="0"/>
          <dgm:bulletEnabled val="1"/>
        </dgm:presLayoutVars>
      </dgm:prSet>
      <dgm:spPr/>
    </dgm:pt>
    <dgm:pt modelId="{3DAA9763-50F6-4CC4-B6DA-0A4C45FFB361}" type="pres">
      <dgm:prSet presAssocID="{AC5265C1-0BAB-4984-A634-E4518A8EC253}" presName="negativeSpace" presStyleCnt="0"/>
      <dgm:spPr/>
    </dgm:pt>
    <dgm:pt modelId="{51228DB3-E7D4-486B-A0C1-9A59D129891F}" type="pres">
      <dgm:prSet presAssocID="{AC5265C1-0BAB-4984-A634-E4518A8EC253}" presName="childText" presStyleLbl="alignAcc1" presStyleIdx="1" presStyleCnt="4">
        <dgm:presLayoutVars>
          <dgm:bulletEnabled val="1"/>
        </dgm:presLayoutVars>
      </dgm:prSet>
      <dgm:spPr>
        <a:ln>
          <a:noFill/>
        </a:ln>
      </dgm:spPr>
    </dgm:pt>
    <dgm:pt modelId="{ECC02425-44D1-4F4C-B5D6-13442CA71F2A}" type="pres">
      <dgm:prSet presAssocID="{E68E8117-B3CB-464C-9711-4DBE8BF88216}" presName="spaceBetweenRectangles" presStyleCnt="0"/>
      <dgm:spPr/>
    </dgm:pt>
    <dgm:pt modelId="{98CD7476-6A48-4BD0-A0B1-E79081300878}" type="pres">
      <dgm:prSet presAssocID="{F50BDB3E-817D-4A89-9D71-D9E0B029567B}" presName="parentLin" presStyleCnt="0"/>
      <dgm:spPr/>
    </dgm:pt>
    <dgm:pt modelId="{63AA2D3F-331D-492F-82D5-8A2B6C78BAAD}" type="pres">
      <dgm:prSet presAssocID="{F50BDB3E-817D-4A89-9D71-D9E0B029567B}" presName="parentLeftMargin" presStyleLbl="node1" presStyleIdx="1" presStyleCnt="4"/>
      <dgm:spPr/>
    </dgm:pt>
    <dgm:pt modelId="{2CFD44AC-C5B0-407B-B2EE-07415AFE4DC4}" type="pres">
      <dgm:prSet presAssocID="{F50BDB3E-817D-4A89-9D71-D9E0B029567B}" presName="parentText" presStyleLbl="node1" presStyleIdx="2" presStyleCnt="4" custScaleX="116959" custLinFactNeighborY="-4638">
        <dgm:presLayoutVars>
          <dgm:chMax val="0"/>
          <dgm:bulletEnabled val="1"/>
        </dgm:presLayoutVars>
      </dgm:prSet>
      <dgm:spPr/>
    </dgm:pt>
    <dgm:pt modelId="{E27A153A-8ADD-4646-B3A3-509A74CD0695}" type="pres">
      <dgm:prSet presAssocID="{F50BDB3E-817D-4A89-9D71-D9E0B029567B}" presName="negativeSpace" presStyleCnt="0"/>
      <dgm:spPr/>
    </dgm:pt>
    <dgm:pt modelId="{2DB5D132-AB90-49A4-A479-F0988A86E33E}" type="pres">
      <dgm:prSet presAssocID="{F50BDB3E-817D-4A89-9D71-D9E0B029567B}" presName="childText" presStyleLbl="alignAcc1" presStyleIdx="2" presStyleCnt="4" custLinFactNeighborX="-197" custLinFactNeighborY="-16464">
        <dgm:presLayoutVars>
          <dgm:bulletEnabled val="1"/>
        </dgm:presLayoutVars>
      </dgm:prSet>
      <dgm:spPr>
        <a:ln>
          <a:noFill/>
        </a:ln>
      </dgm:spPr>
    </dgm:pt>
    <dgm:pt modelId="{A5E75685-2820-438A-88AF-159553A570AE}" type="pres">
      <dgm:prSet presAssocID="{25F4C625-3E51-442C-BBB8-3FA715271B27}" presName="spaceBetweenRectangles" presStyleCnt="0"/>
      <dgm:spPr/>
    </dgm:pt>
    <dgm:pt modelId="{3936D63D-3BB5-4099-A097-CE176EB2ABE2}" type="pres">
      <dgm:prSet presAssocID="{ECBD6B98-1CBE-4BAA-AB77-4873C9DB1799}" presName="parentLin" presStyleCnt="0"/>
      <dgm:spPr/>
    </dgm:pt>
    <dgm:pt modelId="{CA895514-6C23-43E3-A15C-728A9EC10843}" type="pres">
      <dgm:prSet presAssocID="{ECBD6B98-1CBE-4BAA-AB77-4873C9DB1799}" presName="parentLeftMargin" presStyleLbl="node1" presStyleIdx="2" presStyleCnt="4"/>
      <dgm:spPr/>
    </dgm:pt>
    <dgm:pt modelId="{D2A5797B-20EE-4298-BA50-C968CEE241D4}" type="pres">
      <dgm:prSet presAssocID="{ECBD6B98-1CBE-4BAA-AB77-4873C9DB1799}" presName="parentText" presStyleLbl="node1" presStyleIdx="3" presStyleCnt="4" custScaleX="116173">
        <dgm:presLayoutVars>
          <dgm:chMax val="0"/>
          <dgm:bulletEnabled val="1"/>
        </dgm:presLayoutVars>
      </dgm:prSet>
      <dgm:spPr/>
    </dgm:pt>
    <dgm:pt modelId="{AEA9E5FD-8F48-4CA8-8487-C530B0C74333}" type="pres">
      <dgm:prSet presAssocID="{ECBD6B98-1CBE-4BAA-AB77-4873C9DB1799}" presName="negativeSpace" presStyleCnt="0"/>
      <dgm:spPr/>
    </dgm:pt>
    <dgm:pt modelId="{56015E43-931D-4CAD-85C0-E9EB84437182}" type="pres">
      <dgm:prSet presAssocID="{ECBD6B98-1CBE-4BAA-AB77-4873C9DB1799}" presName="childText" presStyleLbl="alignAcc1" presStyleIdx="3" presStyleCnt="4">
        <dgm:presLayoutVars>
          <dgm:bulletEnabled val="1"/>
        </dgm:presLayoutVars>
      </dgm:prSet>
      <dgm:spPr>
        <a:ln>
          <a:noFill/>
        </a:ln>
      </dgm:spPr>
    </dgm:pt>
  </dgm:ptLst>
  <dgm:cxnLst>
    <dgm:cxn modelId="{7BE48F06-505A-4F51-BA61-409D1FF34502}" srcId="{8554BDF9-8515-4677-9942-0171F000F8EB}" destId="{ECBD6B98-1CBE-4BAA-AB77-4873C9DB1799}" srcOrd="3" destOrd="0" parTransId="{A8E7F406-AFD8-48D2-8D82-E8A1F17391BF}" sibTransId="{CF18F627-55D0-4D75-84BC-9F6776290819}"/>
    <dgm:cxn modelId="{8FC9321B-D0D5-4BCF-872C-5F85768D190F}" type="presOf" srcId="{AC5265C1-0BAB-4984-A634-E4518A8EC253}" destId="{12E5634D-BCAA-48AB-BADB-754A15E9B7AC}" srcOrd="1" destOrd="0" presId="urn:microsoft.com/office/officeart/2005/8/layout/list1#1"/>
    <dgm:cxn modelId="{8D7ADD1D-BD7C-4D34-B94A-9FB0CB700A12}" type="presOf" srcId="{787546C1-DD5C-4D6E-BFDD-D95A52E781AD}" destId="{F4F466C7-208D-4B4A-A865-9D82D8E9F892}" srcOrd="0" destOrd="0" presId="urn:microsoft.com/office/officeart/2005/8/layout/list1#1"/>
    <dgm:cxn modelId="{862CB85C-7818-48A7-B9CA-06906E313F68}" type="presOf" srcId="{ECBD6B98-1CBE-4BAA-AB77-4873C9DB1799}" destId="{CA895514-6C23-43E3-A15C-728A9EC10843}" srcOrd="0" destOrd="0" presId="urn:microsoft.com/office/officeart/2005/8/layout/list1#1"/>
    <dgm:cxn modelId="{364B655F-4FFA-472A-AE78-E387A8FCCFDE}" type="presOf" srcId="{787546C1-DD5C-4D6E-BFDD-D95A52E781AD}" destId="{8BC4E78D-0D98-4ED2-B23A-71FEC19A6436}" srcOrd="1" destOrd="0" presId="urn:microsoft.com/office/officeart/2005/8/layout/list1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A0C5B282-7B61-4154-9230-35CCA4918669}" type="presOf" srcId="{8554BDF9-8515-4677-9942-0171F000F8EB}" destId="{9D58511D-D18C-46E6-ADFB-6CDE1389D37F}" srcOrd="0" destOrd="0" presId="urn:microsoft.com/office/officeart/2005/8/layout/list1#1"/>
    <dgm:cxn modelId="{5EB0E387-5F3F-45A5-843B-758E173CFAD5}" type="presOf" srcId="{F50BDB3E-817D-4A89-9D71-D9E0B029567B}" destId="{2CFD44AC-C5B0-407B-B2EE-07415AFE4DC4}" srcOrd="1" destOrd="0" presId="urn:microsoft.com/office/officeart/2005/8/layout/list1#1"/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3BFF8291-DD54-45B2-AFB4-809765E77AA8}" type="presOf" srcId="{AC5265C1-0BAB-4984-A634-E4518A8EC253}" destId="{06B5F591-72E0-4CFF-9799-36D4050BD51D}" srcOrd="0" destOrd="0" presId="urn:microsoft.com/office/officeart/2005/8/layout/list1#1"/>
    <dgm:cxn modelId="{722A4BA5-4574-4C23-82D6-8C464E59A485}" type="presOf" srcId="{ECBD6B98-1CBE-4BAA-AB77-4873C9DB1799}" destId="{D2A5797B-20EE-4298-BA50-C968CEE241D4}" srcOrd="1" destOrd="0" presId="urn:microsoft.com/office/officeart/2005/8/layout/list1#1"/>
    <dgm:cxn modelId="{DB8CF0AA-4636-4C7B-B81D-D017F2FE7FEE}" type="presOf" srcId="{F50BDB3E-817D-4A89-9D71-D9E0B029567B}" destId="{63AA2D3F-331D-492F-82D5-8A2B6C78BAAD}" srcOrd="0" destOrd="0" presId="urn:microsoft.com/office/officeart/2005/8/layout/list1#1"/>
    <dgm:cxn modelId="{E8EF61B1-515C-44F0-9393-3A960B69FA7A}" srcId="{8554BDF9-8515-4677-9942-0171F000F8EB}" destId="{F50BDB3E-817D-4A89-9D71-D9E0B029567B}" srcOrd="2" destOrd="0" parTransId="{DE0B39BA-A6F3-455E-8022-365CCF701DB7}" sibTransId="{25F4C625-3E51-442C-BBB8-3FA715271B27}"/>
    <dgm:cxn modelId="{DA7ADEF5-EAE4-4615-B428-D58CCDB3462D}" type="presParOf" srcId="{9D58511D-D18C-46E6-ADFB-6CDE1389D37F}" destId="{29EC7F92-6143-4EC7-AD17-ECAF75C06DC8}" srcOrd="0" destOrd="0" presId="urn:microsoft.com/office/officeart/2005/8/layout/list1#1"/>
    <dgm:cxn modelId="{DF12086C-BD5F-469B-9D09-D6600112C24B}" type="presParOf" srcId="{29EC7F92-6143-4EC7-AD17-ECAF75C06DC8}" destId="{F4F466C7-208D-4B4A-A865-9D82D8E9F892}" srcOrd="0" destOrd="0" presId="urn:microsoft.com/office/officeart/2005/8/layout/list1#1"/>
    <dgm:cxn modelId="{8CAF159F-CD60-420C-B105-90F673094175}" type="presParOf" srcId="{29EC7F92-6143-4EC7-AD17-ECAF75C06DC8}" destId="{8BC4E78D-0D98-4ED2-B23A-71FEC19A6436}" srcOrd="1" destOrd="0" presId="urn:microsoft.com/office/officeart/2005/8/layout/list1#1"/>
    <dgm:cxn modelId="{46F9E3D1-EE7B-4F3F-8B29-8AB010D3E410}" type="presParOf" srcId="{9D58511D-D18C-46E6-ADFB-6CDE1389D37F}" destId="{129CDA7D-4C80-4698-AFD0-7208B5D9749E}" srcOrd="1" destOrd="0" presId="urn:microsoft.com/office/officeart/2005/8/layout/list1#1"/>
    <dgm:cxn modelId="{0E3D9D1B-9C23-42DD-9A1A-04903E3F8BCD}" type="presParOf" srcId="{9D58511D-D18C-46E6-ADFB-6CDE1389D37F}" destId="{EBA8CF1F-3B4A-4B6A-8877-CB03CDDAB1E9}" srcOrd="2" destOrd="0" presId="urn:microsoft.com/office/officeart/2005/8/layout/list1#1"/>
    <dgm:cxn modelId="{B2BA96C7-7E39-41D4-B105-62699E47BFC1}" type="presParOf" srcId="{9D58511D-D18C-46E6-ADFB-6CDE1389D37F}" destId="{8BC0D01A-9D98-495C-93AA-A7D9631CDDAD}" srcOrd="3" destOrd="0" presId="urn:microsoft.com/office/officeart/2005/8/layout/list1#1"/>
    <dgm:cxn modelId="{4D3A640D-A8C2-40E0-8AAB-679D48B4F2D8}" type="presParOf" srcId="{9D58511D-D18C-46E6-ADFB-6CDE1389D37F}" destId="{D4434ECF-2146-46AC-B62E-87AB389C995A}" srcOrd="4" destOrd="0" presId="urn:microsoft.com/office/officeart/2005/8/layout/list1#1"/>
    <dgm:cxn modelId="{734F0301-F717-4FA3-B519-65CBE366F98D}" type="presParOf" srcId="{D4434ECF-2146-46AC-B62E-87AB389C995A}" destId="{06B5F591-72E0-4CFF-9799-36D4050BD51D}" srcOrd="0" destOrd="0" presId="urn:microsoft.com/office/officeart/2005/8/layout/list1#1"/>
    <dgm:cxn modelId="{E3D93CFA-0446-4373-995D-D6B6EF4BBC1C}" type="presParOf" srcId="{D4434ECF-2146-46AC-B62E-87AB389C995A}" destId="{12E5634D-BCAA-48AB-BADB-754A15E9B7AC}" srcOrd="1" destOrd="0" presId="urn:microsoft.com/office/officeart/2005/8/layout/list1#1"/>
    <dgm:cxn modelId="{C8CB1072-D01C-441E-AF9C-914DFCEAD719}" type="presParOf" srcId="{9D58511D-D18C-46E6-ADFB-6CDE1389D37F}" destId="{3DAA9763-50F6-4CC4-B6DA-0A4C45FFB361}" srcOrd="5" destOrd="0" presId="urn:microsoft.com/office/officeart/2005/8/layout/list1#1"/>
    <dgm:cxn modelId="{194E86F0-2B2B-47FE-B4F7-3C3AD723DF1F}" type="presParOf" srcId="{9D58511D-D18C-46E6-ADFB-6CDE1389D37F}" destId="{51228DB3-E7D4-486B-A0C1-9A59D129891F}" srcOrd="6" destOrd="0" presId="urn:microsoft.com/office/officeart/2005/8/layout/list1#1"/>
    <dgm:cxn modelId="{59DBC339-9A2F-455F-BB24-F8F84F70BBAC}" type="presParOf" srcId="{9D58511D-D18C-46E6-ADFB-6CDE1389D37F}" destId="{ECC02425-44D1-4F4C-B5D6-13442CA71F2A}" srcOrd="7" destOrd="0" presId="urn:microsoft.com/office/officeart/2005/8/layout/list1#1"/>
    <dgm:cxn modelId="{B6EEF8BF-072E-49A9-9472-EDC81F4D2DB1}" type="presParOf" srcId="{9D58511D-D18C-46E6-ADFB-6CDE1389D37F}" destId="{98CD7476-6A48-4BD0-A0B1-E79081300878}" srcOrd="8" destOrd="0" presId="urn:microsoft.com/office/officeart/2005/8/layout/list1#1"/>
    <dgm:cxn modelId="{931CCB2C-3CFE-49FE-861A-EB7B4A4F45CF}" type="presParOf" srcId="{98CD7476-6A48-4BD0-A0B1-E79081300878}" destId="{63AA2D3F-331D-492F-82D5-8A2B6C78BAAD}" srcOrd="0" destOrd="0" presId="urn:microsoft.com/office/officeart/2005/8/layout/list1#1"/>
    <dgm:cxn modelId="{E872053E-B9A8-4461-92BD-84F4504BFC2C}" type="presParOf" srcId="{98CD7476-6A48-4BD0-A0B1-E79081300878}" destId="{2CFD44AC-C5B0-407B-B2EE-07415AFE4DC4}" srcOrd="1" destOrd="0" presId="urn:microsoft.com/office/officeart/2005/8/layout/list1#1"/>
    <dgm:cxn modelId="{69F63D63-CB4A-4291-A9C1-B27C46350279}" type="presParOf" srcId="{9D58511D-D18C-46E6-ADFB-6CDE1389D37F}" destId="{E27A153A-8ADD-4646-B3A3-509A74CD0695}" srcOrd="9" destOrd="0" presId="urn:microsoft.com/office/officeart/2005/8/layout/list1#1"/>
    <dgm:cxn modelId="{B8175866-3904-405B-9129-3138B819CDF1}" type="presParOf" srcId="{9D58511D-D18C-46E6-ADFB-6CDE1389D37F}" destId="{2DB5D132-AB90-49A4-A479-F0988A86E33E}" srcOrd="10" destOrd="0" presId="urn:microsoft.com/office/officeart/2005/8/layout/list1#1"/>
    <dgm:cxn modelId="{B1194BD8-F66B-4C60-A2BF-A22BC261ABE7}" type="presParOf" srcId="{9D58511D-D18C-46E6-ADFB-6CDE1389D37F}" destId="{A5E75685-2820-438A-88AF-159553A570AE}" srcOrd="11" destOrd="0" presId="urn:microsoft.com/office/officeart/2005/8/layout/list1#1"/>
    <dgm:cxn modelId="{1ED44A9C-7300-4964-9F47-A816B7135F21}" type="presParOf" srcId="{9D58511D-D18C-46E6-ADFB-6CDE1389D37F}" destId="{3936D63D-3BB5-4099-A097-CE176EB2ABE2}" srcOrd="12" destOrd="0" presId="urn:microsoft.com/office/officeart/2005/8/layout/list1#1"/>
    <dgm:cxn modelId="{AA0556AA-AA54-4D9C-A134-AA56A1A00BBF}" type="presParOf" srcId="{3936D63D-3BB5-4099-A097-CE176EB2ABE2}" destId="{CA895514-6C23-43E3-A15C-728A9EC10843}" srcOrd="0" destOrd="0" presId="urn:microsoft.com/office/officeart/2005/8/layout/list1#1"/>
    <dgm:cxn modelId="{CA420E25-C6F8-49E0-ADDC-D0C6A0CF710E}" type="presParOf" srcId="{3936D63D-3BB5-4099-A097-CE176EB2ABE2}" destId="{D2A5797B-20EE-4298-BA50-C968CEE241D4}" srcOrd="1" destOrd="0" presId="urn:microsoft.com/office/officeart/2005/8/layout/list1#1"/>
    <dgm:cxn modelId="{495B1B1A-FA86-4522-87C7-F22971166861}" type="presParOf" srcId="{9D58511D-D18C-46E6-ADFB-6CDE1389D37F}" destId="{AEA9E5FD-8F48-4CA8-8487-C530B0C74333}" srcOrd="13" destOrd="0" presId="urn:microsoft.com/office/officeart/2005/8/layout/list1#1"/>
    <dgm:cxn modelId="{A51DBCDC-ED16-4D4C-B51B-279282B7C1AD}" type="presParOf" srcId="{9D58511D-D18C-46E6-ADFB-6CDE1389D37F}" destId="{56015E43-931D-4CAD-85C0-E9EB84437182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8CF1F-3B4A-4B6A-8877-CB03CDDAB1E9}">
      <dsp:nvSpPr>
        <dsp:cNvPr id="0" name=""/>
        <dsp:cNvSpPr/>
      </dsp:nvSpPr>
      <dsp:spPr>
        <a:xfrm>
          <a:off x="0" y="431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4E78D-0D98-4ED2-B23A-71FEC19A6436}">
      <dsp:nvSpPr>
        <dsp:cNvPr id="0" name=""/>
        <dsp:cNvSpPr/>
      </dsp:nvSpPr>
      <dsp:spPr>
        <a:xfrm>
          <a:off x="241478" y="28253"/>
          <a:ext cx="3577361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       需求获取</a:t>
          </a:r>
          <a:r>
            <a:rPr lang="en-US" altLang="zh-CN" sz="2500" kern="1200" dirty="0"/>
            <a:t>	</a:t>
          </a:r>
          <a:endParaRPr lang="zh-CN" sz="2500" kern="1200" dirty="0"/>
        </a:p>
      </dsp:txBody>
      <dsp:txXfrm>
        <a:off x="277504" y="64279"/>
        <a:ext cx="3505309" cy="665948"/>
      </dsp:txXfrm>
    </dsp:sp>
    <dsp:sp modelId="{51228DB3-E7D4-486B-A0C1-9A59D129891F}">
      <dsp:nvSpPr>
        <dsp:cNvPr id="0" name=""/>
        <dsp:cNvSpPr/>
      </dsp:nvSpPr>
      <dsp:spPr>
        <a:xfrm>
          <a:off x="0" y="1565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5634D-BCAA-48AB-BADB-754A15E9B7AC}">
      <dsp:nvSpPr>
        <dsp:cNvPr id="0" name=""/>
        <dsp:cNvSpPr/>
      </dsp:nvSpPr>
      <dsp:spPr>
        <a:xfrm>
          <a:off x="276227" y="1181094"/>
          <a:ext cx="3618353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需求分析</a:t>
          </a:r>
          <a:endParaRPr lang="zh-CN" sz="2500" kern="1200" dirty="0"/>
        </a:p>
      </dsp:txBody>
      <dsp:txXfrm>
        <a:off x="312253" y="1217120"/>
        <a:ext cx="3546301" cy="665948"/>
      </dsp:txXfrm>
    </dsp:sp>
    <dsp:sp modelId="{2DB5D132-AB90-49A4-A479-F0988A86E33E}">
      <dsp:nvSpPr>
        <dsp:cNvPr id="0" name=""/>
        <dsp:cNvSpPr/>
      </dsp:nvSpPr>
      <dsp:spPr>
        <a:xfrm>
          <a:off x="0" y="2677255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D44AC-C5B0-407B-B2EE-07415AFE4DC4}">
      <dsp:nvSpPr>
        <dsp:cNvPr id="0" name=""/>
        <dsp:cNvSpPr/>
      </dsp:nvSpPr>
      <dsp:spPr>
        <a:xfrm>
          <a:off x="220980" y="2296253"/>
          <a:ext cx="3618383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需求规格说明</a:t>
          </a:r>
          <a:endParaRPr lang="zh-CN" sz="2500" kern="1200" dirty="0"/>
        </a:p>
      </dsp:txBody>
      <dsp:txXfrm>
        <a:off x="257006" y="2332279"/>
        <a:ext cx="3546331" cy="665948"/>
      </dsp:txXfrm>
    </dsp:sp>
    <dsp:sp modelId="{56015E43-931D-4CAD-85C0-E9EB84437182}">
      <dsp:nvSpPr>
        <dsp:cNvPr id="0" name=""/>
        <dsp:cNvSpPr/>
      </dsp:nvSpPr>
      <dsp:spPr>
        <a:xfrm>
          <a:off x="0" y="3833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5797B-20EE-4298-BA50-C968CEE241D4}">
      <dsp:nvSpPr>
        <dsp:cNvPr id="0" name=""/>
        <dsp:cNvSpPr/>
      </dsp:nvSpPr>
      <dsp:spPr>
        <a:xfrm>
          <a:off x="220980" y="3464481"/>
          <a:ext cx="3594067" cy="738000"/>
        </a:xfrm>
        <a:prstGeom prst="roundRect">
          <a:avLst/>
        </a:prstGeom>
        <a:solidFill>
          <a:schemeClr val="accent6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需求规格审核</a:t>
          </a:r>
          <a:endParaRPr lang="zh-CN" sz="2500" kern="1200" dirty="0"/>
        </a:p>
      </dsp:txBody>
      <dsp:txXfrm>
        <a:off x="257006" y="3500507"/>
        <a:ext cx="3522015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28AB5-7083-4BB8-849A-BD0D85F5B4E7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71F66-0F0C-4F8B-A13B-E328BA8D1C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6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6527B-5E4F-4031-BCD7-5A72EA5A2781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85786" y="3357562"/>
            <a:ext cx="7772400" cy="1362075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软件工程系列课程教学辅助网站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需求工程计划</a:t>
            </a:r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571472" y="5286388"/>
            <a:ext cx="7772400" cy="714369"/>
          </a:xfrm>
        </p:spPr>
        <p:txBody>
          <a:bodyPr/>
          <a:lstStyle/>
          <a:p>
            <a:r>
              <a:rPr altLang="en-US" dirty="0">
                <a:solidFill>
                  <a:schemeClr val="bg1"/>
                </a:solidFill>
              </a:rPr>
              <a:t>小组：</a:t>
            </a:r>
            <a:r>
              <a:rPr lang="en-US" altLang="zh-CN" dirty="0">
                <a:solidFill>
                  <a:schemeClr val="bg1"/>
                </a:solidFill>
              </a:rPr>
              <a:t>PRD-21 </a:t>
            </a:r>
            <a:r>
              <a:rPr altLang="en-US" dirty="0">
                <a:solidFill>
                  <a:schemeClr val="bg1"/>
                </a:solidFill>
              </a:rPr>
              <a:t>成员：吴桐  （组长）尹健瑾 邬立东 赵高生 袁泽成</a:t>
            </a:r>
            <a:endParaRPr lang="zh-CN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Documents and Settings\Administrator\桌面\21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904875"/>
            <a:ext cx="4714907" cy="2266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需求获取</a:t>
            </a:r>
            <a:r>
              <a:rPr lang="en-US" altLang="zh-CN" sz="4800" dirty="0">
                <a:solidFill>
                  <a:schemeClr val="bg1"/>
                </a:solidFill>
              </a:rPr>
              <a:t>__</a:t>
            </a:r>
            <a:r>
              <a:rPr lang="zh-CN" altLang="zh-CN" sz="4800" b="1" dirty="0">
                <a:solidFill>
                  <a:schemeClr val="bg1"/>
                </a:solidFill>
              </a:rPr>
              <a:t>召开应用程序开发联系会议</a:t>
            </a:r>
            <a:endParaRPr lang="en-US" altLang="zh-CN" sz="4800" b="1" dirty="0">
              <a:solidFill>
                <a:schemeClr val="bg1"/>
              </a:solidFill>
            </a:endParaRPr>
          </a:p>
          <a:p>
            <a:endParaRPr lang="zh-CN" altLang="zh-CN" sz="4800" b="1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）每周三、四晚上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zh-CN" dirty="0">
                <a:solidFill>
                  <a:schemeClr val="bg1"/>
                </a:solidFill>
              </a:rPr>
              <a:t>点半在图书馆一楼开会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zh-CN" dirty="0">
                <a:solidFill>
                  <a:schemeClr val="bg1"/>
                </a:solidFill>
              </a:rPr>
              <a:t>）开会是否取消，时间、地点是否改变由组长决定，无特殊情况按第（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）点执行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zh-CN" dirty="0">
                <a:solidFill>
                  <a:schemeClr val="bg1"/>
                </a:solidFill>
              </a:rPr>
              <a:t>）由小组成员赵高生编写会议纪要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1CBBCC-CA5C-4A60-BFE7-E21271720668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需求获取</a:t>
            </a:r>
            <a:r>
              <a:rPr lang="en-US" altLang="zh-CN" sz="6000" dirty="0">
                <a:solidFill>
                  <a:schemeClr val="bg1"/>
                </a:solidFill>
              </a:rPr>
              <a:t>__</a:t>
            </a:r>
            <a:r>
              <a:rPr lang="zh-CN" altLang="en-US" sz="5800" b="1" dirty="0">
                <a:solidFill>
                  <a:schemeClr val="bg1"/>
                </a:solidFill>
              </a:rPr>
              <a:t>确定质量属性</a:t>
            </a:r>
          </a:p>
          <a:p>
            <a:r>
              <a:rPr lang="en-US" b="1" dirty="0">
                <a:solidFill>
                  <a:schemeClr val="bg1"/>
                </a:solidFill>
              </a:rPr>
              <a:t>1.</a:t>
            </a:r>
            <a:r>
              <a:rPr lang="zh-CN" altLang="en-US" b="1" dirty="0">
                <a:solidFill>
                  <a:schemeClr val="bg1"/>
                </a:solidFill>
              </a:rPr>
              <a:t>易用性要求：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a.</a:t>
            </a:r>
            <a:r>
              <a:rPr lang="zh-CN" altLang="en-US" dirty="0">
                <a:solidFill>
                  <a:schemeClr val="bg1"/>
                </a:solidFill>
              </a:rPr>
              <a:t>系统将允许用户在级别范围内进行信息查看、资料查找及对话。</a:t>
            </a:r>
          </a:p>
          <a:p>
            <a:r>
              <a:rPr lang="en-US" dirty="0">
                <a:solidFill>
                  <a:schemeClr val="bg1"/>
                </a:solidFill>
              </a:rPr>
              <a:t>b.95%</a:t>
            </a:r>
            <a:r>
              <a:rPr lang="zh-CN" altLang="en-US" dirty="0">
                <a:solidFill>
                  <a:schemeClr val="bg1"/>
                </a:solidFill>
              </a:rPr>
              <a:t>的新用户首次信息查看等都能成功。</a:t>
            </a:r>
          </a:p>
          <a:p>
            <a:r>
              <a:rPr lang="en-US" b="1" dirty="0">
                <a:solidFill>
                  <a:schemeClr val="bg1"/>
                </a:solidFill>
              </a:rPr>
              <a:t>2.</a:t>
            </a:r>
            <a:r>
              <a:rPr lang="zh-CN" altLang="en-US" b="1" dirty="0">
                <a:solidFill>
                  <a:schemeClr val="bg1"/>
                </a:solidFill>
              </a:rPr>
              <a:t>性能要求：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a.</a:t>
            </a:r>
            <a:r>
              <a:rPr lang="zh-CN" altLang="en-US" dirty="0">
                <a:solidFill>
                  <a:schemeClr val="bg1"/>
                </a:solidFill>
              </a:rPr>
              <a:t>系统将容纳总共</a:t>
            </a:r>
            <a:r>
              <a:rPr lang="en-US" dirty="0">
                <a:solidFill>
                  <a:schemeClr val="bg1"/>
                </a:solidFill>
              </a:rPr>
              <a:t>1000</a:t>
            </a:r>
            <a:r>
              <a:rPr lang="zh-CN" altLang="en-US" dirty="0">
                <a:solidFill>
                  <a:schemeClr val="bg1"/>
                </a:solidFill>
              </a:rPr>
              <a:t>个用户，并能在上午</a:t>
            </a:r>
            <a:r>
              <a:rPr lang="en-US" dirty="0">
                <a:solidFill>
                  <a:schemeClr val="bg1"/>
                </a:solidFill>
              </a:rPr>
              <a:t>11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dirty="0">
                <a:solidFill>
                  <a:schemeClr val="bg1"/>
                </a:solidFill>
              </a:rPr>
              <a:t>00</a:t>
            </a:r>
            <a:r>
              <a:rPr lang="zh-CN" altLang="en-US" dirty="0">
                <a:solidFill>
                  <a:schemeClr val="bg1"/>
                </a:solidFill>
              </a:rPr>
              <a:t>至下午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dirty="0">
                <a:solidFill>
                  <a:schemeClr val="bg1"/>
                </a:solidFill>
              </a:rPr>
              <a:t>00</a:t>
            </a:r>
            <a:r>
              <a:rPr lang="zh-CN" altLang="en-US" dirty="0">
                <a:solidFill>
                  <a:schemeClr val="bg1"/>
                </a:solidFill>
              </a:rPr>
              <a:t>和下午</a:t>
            </a:r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dirty="0">
                <a:solidFill>
                  <a:schemeClr val="bg1"/>
                </a:solidFill>
              </a:rPr>
              <a:t>00</a:t>
            </a:r>
            <a:r>
              <a:rPr lang="zh-CN" altLang="en-US" dirty="0">
                <a:solidFill>
                  <a:schemeClr val="bg1"/>
                </a:solidFill>
              </a:rPr>
              <a:t>至下午</a:t>
            </a:r>
            <a:r>
              <a:rPr lang="en-US" dirty="0">
                <a:solidFill>
                  <a:schemeClr val="bg1"/>
                </a:solidFill>
              </a:rPr>
              <a:t>9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dirty="0">
                <a:solidFill>
                  <a:schemeClr val="bg1"/>
                </a:solidFill>
              </a:rPr>
              <a:t>00</a:t>
            </a:r>
            <a:r>
              <a:rPr lang="zh-CN" altLang="en-US" dirty="0">
                <a:solidFill>
                  <a:schemeClr val="bg1"/>
                </a:solidFill>
              </a:rPr>
              <a:t>高峰时段内承受</a:t>
            </a:r>
            <a:r>
              <a:rPr lang="en-US" dirty="0">
                <a:solidFill>
                  <a:schemeClr val="bg1"/>
                </a:solidFill>
              </a:rPr>
              <a:t>200</a:t>
            </a:r>
            <a:r>
              <a:rPr lang="zh-CN" altLang="en-US" dirty="0">
                <a:solidFill>
                  <a:schemeClr val="bg1"/>
                </a:solidFill>
              </a:rPr>
              <a:t>个并发用户。</a:t>
            </a:r>
          </a:p>
          <a:p>
            <a:r>
              <a:rPr lang="en-US" dirty="0">
                <a:solidFill>
                  <a:schemeClr val="bg1"/>
                </a:solidFill>
              </a:rPr>
              <a:t>b.</a:t>
            </a:r>
            <a:r>
              <a:rPr lang="zh-CN" altLang="en-US" dirty="0">
                <a:solidFill>
                  <a:schemeClr val="bg1"/>
                </a:solidFill>
              </a:rPr>
              <a:t>系统在用户进行信息查看等操作时，向用户的反应平均不超过</a:t>
            </a:r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秒，最多</a:t>
            </a:r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秒。</a:t>
            </a:r>
          </a:p>
          <a:p>
            <a:r>
              <a:rPr lang="en-US" b="1" dirty="0">
                <a:solidFill>
                  <a:schemeClr val="bg1"/>
                </a:solidFill>
              </a:rPr>
              <a:t>3.</a:t>
            </a:r>
            <a:r>
              <a:rPr lang="zh-CN" altLang="en-US" b="1" dirty="0">
                <a:solidFill>
                  <a:schemeClr val="bg1"/>
                </a:solidFill>
              </a:rPr>
              <a:t>防护要求：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a.</a:t>
            </a:r>
            <a:r>
              <a:rPr lang="zh-CN" altLang="en-US" dirty="0">
                <a:solidFill>
                  <a:schemeClr val="bg1"/>
                </a:solidFill>
              </a:rPr>
              <a:t>所有用户帐号等属性都将加密。</a:t>
            </a:r>
          </a:p>
          <a:p>
            <a:r>
              <a:rPr lang="en-US" dirty="0">
                <a:solidFill>
                  <a:schemeClr val="bg1"/>
                </a:solidFill>
              </a:rPr>
              <a:t>b.</a:t>
            </a:r>
            <a:r>
              <a:rPr lang="zh-CN" altLang="en-US" dirty="0">
                <a:solidFill>
                  <a:schemeClr val="bg1"/>
                </a:solidFill>
              </a:rPr>
              <a:t>用户只能在自己的权限范围内进行操作及查看信息。</a:t>
            </a:r>
          </a:p>
          <a:p>
            <a:r>
              <a:rPr lang="en-US" b="1" dirty="0">
                <a:solidFill>
                  <a:schemeClr val="bg1"/>
                </a:solidFill>
              </a:rPr>
              <a:t>4.</a:t>
            </a:r>
            <a:r>
              <a:rPr lang="zh-CN" altLang="en-US" b="1" dirty="0">
                <a:solidFill>
                  <a:schemeClr val="bg1"/>
                </a:solidFill>
              </a:rPr>
              <a:t>可用性要求：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a.</a:t>
            </a:r>
            <a:r>
              <a:rPr lang="zh-CN" altLang="en-US" dirty="0">
                <a:solidFill>
                  <a:schemeClr val="bg1"/>
                </a:solidFill>
              </a:rPr>
              <a:t>系统在上午</a:t>
            </a:r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dirty="0">
                <a:solidFill>
                  <a:schemeClr val="bg1"/>
                </a:solidFill>
              </a:rPr>
              <a:t>00</a:t>
            </a:r>
            <a:r>
              <a:rPr lang="zh-CN" altLang="en-US" dirty="0">
                <a:solidFill>
                  <a:schemeClr val="bg1"/>
                </a:solidFill>
              </a:rPr>
              <a:t>至当地时间午夜之间至少</a:t>
            </a:r>
            <a:r>
              <a:rPr lang="en-US" dirty="0">
                <a:solidFill>
                  <a:schemeClr val="bg1"/>
                </a:solidFill>
              </a:rPr>
              <a:t>98%</a:t>
            </a:r>
            <a:r>
              <a:rPr lang="zh-CN" altLang="en-US" dirty="0">
                <a:solidFill>
                  <a:schemeClr val="bg1"/>
                </a:solidFill>
              </a:rPr>
              <a:t>的时间可用，在当地时间午夜至上午</a:t>
            </a:r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dirty="0">
                <a:solidFill>
                  <a:schemeClr val="bg1"/>
                </a:solidFill>
              </a:rPr>
              <a:t>00</a:t>
            </a:r>
            <a:r>
              <a:rPr lang="zh-CN" altLang="en-US" dirty="0">
                <a:solidFill>
                  <a:schemeClr val="bg1"/>
                </a:solidFill>
              </a:rPr>
              <a:t>之间至少</a:t>
            </a:r>
            <a:r>
              <a:rPr lang="en-US" dirty="0">
                <a:solidFill>
                  <a:schemeClr val="bg1"/>
                </a:solidFill>
              </a:rPr>
              <a:t>90%</a:t>
            </a:r>
            <a:r>
              <a:rPr lang="zh-CN" altLang="en-US" dirty="0">
                <a:solidFill>
                  <a:schemeClr val="bg1"/>
                </a:solidFill>
              </a:rPr>
              <a:t>时间可用，不包括计划内的维护时间段。</a:t>
            </a:r>
          </a:p>
          <a:p>
            <a:r>
              <a:rPr lang="en-US" b="1" dirty="0">
                <a:solidFill>
                  <a:schemeClr val="bg1"/>
                </a:solidFill>
              </a:rPr>
              <a:t>5.</a:t>
            </a:r>
            <a:r>
              <a:rPr lang="zh-CN" altLang="en-US" b="1" dirty="0">
                <a:solidFill>
                  <a:schemeClr val="bg1"/>
                </a:solidFill>
              </a:rPr>
              <a:t>健壮性要求：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a.</a:t>
            </a:r>
            <a:r>
              <a:rPr lang="zh-CN" altLang="en-US" dirty="0">
                <a:solidFill>
                  <a:schemeClr val="bg1"/>
                </a:solidFill>
              </a:rPr>
              <a:t>用户与系统之间连接在用户对信息修改未完成前断开，系统能恢复用户未修改的信息并继续对信息进行修改。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27CFD-9136-4531-9256-5418FAE8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需求分析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zh-CN" altLang="en-US" dirty="0">
                <a:solidFill>
                  <a:schemeClr val="bg1"/>
                </a:solidFill>
              </a:rPr>
              <a:t>需求建模（</a:t>
            </a:r>
            <a:r>
              <a:rPr lang="en-US" altLang="zh-CN" dirty="0">
                <a:solidFill>
                  <a:schemeClr val="bg1"/>
                </a:solidFill>
              </a:rPr>
              <a:t>E-R</a:t>
            </a:r>
            <a:r>
              <a:rPr lang="zh-CN" altLang="en-US" dirty="0">
                <a:solidFill>
                  <a:schemeClr val="bg1"/>
                </a:solidFill>
              </a:rPr>
              <a:t>图）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F83E05-6F2B-45AB-AACB-1E4F1A6DE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6" y="1596230"/>
            <a:ext cx="7933107" cy="43530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C3135FC-4306-437B-A097-21A42B853BE3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364242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7FCBE7D-E28E-4D8C-A35F-CA361EF64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9" y="692696"/>
            <a:ext cx="8100762" cy="5328592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8D6518-982B-4C08-9D8B-70F7C636B773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1774782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80F74B0-D641-403A-B6AA-46B0862C9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63" y="692696"/>
            <a:ext cx="7994073" cy="48965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8D460D-1377-4A14-8FA8-E3242FACE36A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2863994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B7D905C-B7F6-4667-BB3D-2D9E9EC28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63" y="764704"/>
            <a:ext cx="7994073" cy="52565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B8D4F6-8BF4-45C1-9C9D-CE80E11B60AD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2991603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580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需求规格审核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207" y="1188800"/>
            <a:ext cx="8229600" cy="45259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测试用例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用户手册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确定合格的标准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CF075DF-F435-416E-A3E7-6B5BAD6A5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58963"/>
              </p:ext>
            </p:extLst>
          </p:nvPr>
        </p:nvGraphicFramePr>
        <p:xfrm>
          <a:off x="529207" y="2132856"/>
          <a:ext cx="8229599" cy="432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1954">
                  <a:extLst>
                    <a:ext uri="{9D8B030D-6E8A-4147-A177-3AD203B41FA5}">
                      <a16:colId xmlns:a16="http://schemas.microsoft.com/office/drawing/2014/main" val="1816943613"/>
                    </a:ext>
                  </a:extLst>
                </a:gridCol>
                <a:gridCol w="1167203">
                  <a:extLst>
                    <a:ext uri="{9D8B030D-6E8A-4147-A177-3AD203B41FA5}">
                      <a16:colId xmlns:a16="http://schemas.microsoft.com/office/drawing/2014/main" val="373126222"/>
                    </a:ext>
                  </a:extLst>
                </a:gridCol>
                <a:gridCol w="1168114">
                  <a:extLst>
                    <a:ext uri="{9D8B030D-6E8A-4147-A177-3AD203B41FA5}">
                      <a16:colId xmlns:a16="http://schemas.microsoft.com/office/drawing/2014/main" val="412311507"/>
                    </a:ext>
                  </a:extLst>
                </a:gridCol>
                <a:gridCol w="2304361">
                  <a:extLst>
                    <a:ext uri="{9D8B030D-6E8A-4147-A177-3AD203B41FA5}">
                      <a16:colId xmlns:a16="http://schemas.microsoft.com/office/drawing/2014/main" val="224429293"/>
                    </a:ext>
                  </a:extLst>
                </a:gridCol>
                <a:gridCol w="1677967">
                  <a:extLst>
                    <a:ext uri="{9D8B030D-6E8A-4147-A177-3AD203B41FA5}">
                      <a16:colId xmlns:a16="http://schemas.microsoft.com/office/drawing/2014/main" val="3697783663"/>
                    </a:ext>
                  </a:extLst>
                </a:gridCol>
              </a:tblGrid>
              <a:tr h="240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用例编号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测试标题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测试输入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操作步骤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预期结果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0264476"/>
                  </a:ext>
                </a:extLst>
              </a:tr>
              <a:tr h="7200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PROJECT1-ST-001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等价类划分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输入等价类的子集和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依次输入各个测试数据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用少量代表性的测试数据</a:t>
                      </a:r>
                      <a:r>
                        <a:rPr lang="en-US" sz="1050" kern="100">
                          <a:effectLst/>
                        </a:rPr>
                        <a:t>.</a:t>
                      </a:r>
                      <a:r>
                        <a:rPr lang="zh-CN" sz="1050" kern="100">
                          <a:effectLst/>
                        </a:rPr>
                        <a:t>取得较好的测试结果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5226553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PROJECT1-ST-002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边界值分析法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输入边界值的数据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将边界区的各个测试数据输入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可以查出更多的错误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8963057"/>
                  </a:ext>
                </a:extLst>
              </a:tr>
              <a:tr h="19202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PROJECT1-ST-003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错误推测法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基于经验和直觉推测程序中所有可能存在的各种错误</a:t>
                      </a:r>
                      <a:r>
                        <a:rPr lang="en-US" sz="1050" kern="100">
                          <a:effectLst/>
                        </a:rPr>
                        <a:t>,</a:t>
                      </a:r>
                      <a:r>
                        <a:rPr lang="zh-CN" sz="1050" kern="100">
                          <a:effectLst/>
                        </a:rPr>
                        <a:t>从而有针对性的设计测试用例的方法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将可能出现错误的那些数据输入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可以发现很多常见的错误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872955"/>
                  </a:ext>
                </a:extLst>
              </a:tr>
              <a:tr h="9601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PROJECT1-ST-004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因果图方法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考虑输入条件之间的联系</a:t>
                      </a:r>
                      <a:r>
                        <a:rPr lang="en-US" sz="1050" kern="100" dirty="0">
                          <a:effectLst/>
                        </a:rPr>
                        <a:t>,</a:t>
                      </a:r>
                      <a:r>
                        <a:rPr lang="zh-CN" sz="1050" kern="100" dirty="0">
                          <a:effectLst/>
                        </a:rPr>
                        <a:t>相互组合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将等价类划分的各个测试数据再组合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发现很多不容易想到的错误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345354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B5DEF04-02D2-437A-B08A-9CE8CBF4C3A8}"/>
              </a:ext>
            </a:extLst>
          </p:cNvPr>
          <p:cNvSpPr txBox="1"/>
          <p:nvPr/>
        </p:nvSpPr>
        <p:spPr>
          <a:xfrm>
            <a:off x="7164288" y="6474153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用户手册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EC94F37-CC8E-42DE-9817-80A553BB2A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08250"/>
              </p:ext>
            </p:extLst>
          </p:nvPr>
        </p:nvGraphicFramePr>
        <p:xfrm>
          <a:off x="457200" y="1844824"/>
          <a:ext cx="8147247" cy="4464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7293">
                  <a:extLst>
                    <a:ext uri="{9D8B030D-6E8A-4147-A177-3AD203B41FA5}">
                      <a16:colId xmlns:a16="http://schemas.microsoft.com/office/drawing/2014/main" val="4247714241"/>
                    </a:ext>
                  </a:extLst>
                </a:gridCol>
                <a:gridCol w="6359954">
                  <a:extLst>
                    <a:ext uri="{9D8B030D-6E8A-4147-A177-3AD203B41FA5}">
                      <a16:colId xmlns:a16="http://schemas.microsoft.com/office/drawing/2014/main" val="315780653"/>
                    </a:ext>
                  </a:extLst>
                </a:gridCol>
              </a:tblGrid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编写目的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让学生和老师更加便捷的使用本网站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8889893"/>
                  </a:ext>
                </a:extLst>
              </a:tr>
              <a:tr h="19133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背景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虽然如今有很多教学网站，但是专门针对一门新开的大学课程和一位专门的教师；又为学生之间提供交流平台的网站为数不多。这个网站作为一个开课的辅助工具，将有利于教师的教学和学生的学习；也为软件工程系列课程的成熟记录下足迹。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6124058"/>
                  </a:ext>
                </a:extLst>
              </a:tr>
              <a:tr h="6377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参考资料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软件需求第三版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MOOC</a:t>
                      </a:r>
                      <a:r>
                        <a:rPr lang="zh-CN" sz="1200" kern="100">
                          <a:effectLst/>
                        </a:rPr>
                        <a:t>网站结构资源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6771329"/>
                  </a:ext>
                </a:extLst>
              </a:tr>
              <a:tr h="6377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网站的结构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网站主要将面向对象分为老师，学生，和游客，然后提供软件工程系列课程的教学资源，资料资源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3449924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初始化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所有用户在登录之前需要用学校邮箱账户登录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0141352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操作说明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根据网站具体提示引导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5530380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恢复过程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修改用户信息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405689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9CEAE89-D8A4-4883-906F-C257DE2B8A59}"/>
              </a:ext>
            </a:extLst>
          </p:cNvPr>
          <p:cNvSpPr txBox="1"/>
          <p:nvPr/>
        </p:nvSpPr>
        <p:spPr>
          <a:xfrm>
            <a:off x="7164288" y="6488668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F6E05-4A04-4CED-ACB5-2DF1E996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确定合格标准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DF566DC6-E8E6-45F1-855E-5672B6A92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139476"/>
              </p:ext>
            </p:extLst>
          </p:nvPr>
        </p:nvGraphicFramePr>
        <p:xfrm>
          <a:off x="539552" y="980728"/>
          <a:ext cx="8229600" cy="5400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5062">
                  <a:extLst>
                    <a:ext uri="{9D8B030D-6E8A-4147-A177-3AD203B41FA5}">
                      <a16:colId xmlns:a16="http://schemas.microsoft.com/office/drawing/2014/main" val="2957898549"/>
                    </a:ext>
                  </a:extLst>
                </a:gridCol>
                <a:gridCol w="5684538">
                  <a:extLst>
                    <a:ext uri="{9D8B030D-6E8A-4147-A177-3AD203B41FA5}">
                      <a16:colId xmlns:a16="http://schemas.microsoft.com/office/drawing/2014/main" val="3168853304"/>
                    </a:ext>
                  </a:extLst>
                </a:gridCol>
              </a:tblGrid>
              <a:tr h="5400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教师需求合格标准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1网站上要有系统的课程介绍包括项目管理,需求工程等几门课的相关信息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2网站要有教师介绍，对任课老师的以往教学、科研成果，及其教学风格，出版书 籍，所获荣誉的详细介绍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3课件、模板、参考资料、以往优秀作业、教学视频、音频资料下载，可以及时更新。本班老师同学可以通过账号下载，其他用户可以在线浏览简化版课件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4 友情连接（如网上选课主页）有老师要求管理员实时更新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5 教师消息发布栏用于老师发布作业点评、临时课程变更等通知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6 教师有权利设立管理员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2000" kern="100" dirty="0">
                          <a:effectLst/>
                        </a:rPr>
                        <a:t>7</a:t>
                      </a:r>
                      <a:r>
                        <a:rPr lang="zh-CN" sz="2000" kern="100" dirty="0">
                          <a:effectLst/>
                        </a:rPr>
                        <a:t>提供专门的作业点评,作业完成情况跟踪的功能,对学生的作业,和课后作业讨论进行点评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8网站上要有网站向导即使用指南。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085003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0B26B32-1689-4CE5-BA16-C416DA320094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1346903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DCF2E16-AEBB-4586-93F4-F8FD4E66DF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925118"/>
              </p:ext>
            </p:extLst>
          </p:nvPr>
        </p:nvGraphicFramePr>
        <p:xfrm>
          <a:off x="683568" y="332656"/>
          <a:ext cx="7920880" cy="603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9588">
                  <a:extLst>
                    <a:ext uri="{9D8B030D-6E8A-4147-A177-3AD203B41FA5}">
                      <a16:colId xmlns:a16="http://schemas.microsoft.com/office/drawing/2014/main" val="2404901656"/>
                    </a:ext>
                  </a:extLst>
                </a:gridCol>
                <a:gridCol w="5471292">
                  <a:extLst>
                    <a:ext uri="{9D8B030D-6E8A-4147-A177-3AD203B41FA5}">
                      <a16:colId xmlns:a16="http://schemas.microsoft.com/office/drawing/2014/main" val="2241867047"/>
                    </a:ext>
                  </a:extLst>
                </a:gridCol>
              </a:tblGrid>
              <a:tr h="4851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学生需求合格标准</a:t>
                      </a:r>
                      <a:endParaRPr lang="zh-CN" sz="18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1课件下载功能，包括以往的旧版本课件，以及最新的课件。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2能下载老师提供的参考资料(含电子教材、历年试卷、补课资料，以及老师的教学交流文章)并且网站能及时更新这些资料。下载的速度能够得到保证：要求同时可容纳10人下载，并且人均速度能达到50kb/s。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3能及时看到老师的通知(含课程相关通知及作业点评)。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4如果教师提供的是多媒体资料，网站能提供下载及在线观看功能（如课堂录像）。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5网站界面要求简洁大方，有网站导航、相关链接(含学校选课系统、学院网页、需求相关主题网站)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6网站提供通过提问方式的密码取回功能。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7网站能提供让分组的各个团队能有团队内部的交流工具(如论坛，不同团队可以申请认证板块，非团队成员不能浏览使用，但希望教师可以进入各个板块进行一定的指导，而网站管理人员也可管理认证板块)。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8网站能提供一定资料共享功能(如论坛有上传下载附件功能、但对附件大小有限制，不得大于2M)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9网站能较醒目地提供教师的联系方式 (尽量详细)。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10网站可以提供站内文章标题搜索功能。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11网站能够提供学生自身作业提交功能,并可以跟踪作业的批复情况 </a:t>
                      </a:r>
                      <a:endParaRPr lang="zh-CN" sz="18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25275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D25C838-8C41-4D3A-B9A6-82CD7575CBF0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206743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1071569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17526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、需求概述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、需求工程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、风险子计划</a:t>
            </a:r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215832" rIns="91440" bIns="2094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200" b="1" i="0" u="none" strike="noStrike" cap="none" normalizeH="0" baseline="0" bmk="_Toc497066677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软件工程系列课程教学辅助网站</a:t>
            </a:r>
            <a:endParaRPr kumimoji="0" lang="zh-CN" sz="2200" b="1" i="0" u="none" strike="noStrike" cap="none" normalizeH="0" baseline="0" bmk="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200" b="1" i="0" u="none" strike="noStrike" cap="none" normalizeH="0" baseline="0" bmk="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需求工程计划</a:t>
            </a:r>
            <a:endParaRPr kumimoji="0" lang="zh-CN" sz="2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215832" rIns="91440" bIns="2094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200" b="1" i="0" u="none" strike="noStrike" cap="none" normalizeH="0" baseline="0" bmk="_Toc497066677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软件工程系列课程教学辅助网站</a:t>
            </a:r>
            <a:endParaRPr kumimoji="0" lang="zh-CN" sz="2200" b="1" i="0" u="none" strike="noStrike" cap="none" normalizeH="0" baseline="0" bmk="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200" b="1" i="0" u="none" strike="noStrike" cap="none" normalizeH="0" baseline="0" bmk="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需求工程计划</a:t>
            </a:r>
            <a:endParaRPr kumimoji="0" lang="zh-CN" sz="2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EA34BFB-9653-492C-BDE5-48A6E5FE04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356272"/>
              </p:ext>
            </p:extLst>
          </p:nvPr>
        </p:nvGraphicFramePr>
        <p:xfrm>
          <a:off x="611560" y="836712"/>
          <a:ext cx="7920880" cy="4176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3007329216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917386158"/>
                    </a:ext>
                  </a:extLst>
                </a:gridCol>
              </a:tblGrid>
              <a:tr h="33411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游客需求合格标准</a:t>
                      </a:r>
                      <a:endParaRPr lang="zh-CN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76885" algn="l"/>
                        </a:tabLst>
                      </a:pPr>
                      <a:r>
                        <a:rPr lang="zh-CN" sz="1200" kern="100" dirty="0">
                          <a:effectLst/>
                        </a:rPr>
                        <a:t>1网站提供项目管理,需求工程,对象建模，以及软件工程相关课程、还有老师的详细介绍，并放在网站显著位置。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76885" algn="l"/>
                        </a:tabLst>
                      </a:pPr>
                      <a:r>
                        <a:rPr lang="zh-CN" sz="1200" kern="100" dirty="0">
                          <a:effectLst/>
                        </a:rPr>
                        <a:t>2相关链接(含学校选课系统，以及需求相关主题网站)。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76885" algn="l"/>
                        </a:tabLst>
                      </a:pPr>
                      <a:r>
                        <a:rPr lang="zh-CN" sz="1200" kern="100" dirty="0">
                          <a:effectLst/>
                        </a:rPr>
                        <a:t>3网站允许游客可以针对网站内容留言(如提供留言板的功能，留言者有EMAIL可选项，用于信息反馈)。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76885" algn="l"/>
                        </a:tabLst>
                      </a:pPr>
                      <a:r>
                        <a:rPr lang="zh-CN" sz="1200" kern="100" dirty="0">
                          <a:effectLst/>
                        </a:rPr>
                        <a:t>4网站管理员不随便删除游客留言。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5136141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特定的法律或规定或者合同条款</a:t>
                      </a:r>
                      <a:endParaRPr lang="zh-CN" sz="12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相关教学资料属于正版教学资料，遵守法律的相关机构的规定</a:t>
                      </a:r>
                      <a:endParaRPr lang="zh-CN" sz="12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18730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30A52CA-2BED-4B7A-960D-11F224AE7494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3615314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需求管理过程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确定变更控制过程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建立变更控制委员会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进行变更影响分析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跟踪每一项变更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</a:p>
          <a:p>
            <a:pPr>
              <a:buNone/>
            </a:pPr>
            <a:r>
              <a:rPr lang="zh-CN" altLang="en-US" dirty="0">
                <a:solidFill>
                  <a:schemeClr val="bg1"/>
                </a:solidFill>
              </a:rPr>
              <a:t>需求文档的基准版本和控制版本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b="1" dirty="0">
                <a:solidFill>
                  <a:schemeClr val="bg1"/>
                </a:solidFill>
              </a:rPr>
              <a:t>维护历史变更信息</a:t>
            </a:r>
            <a:r>
              <a:rPr lang="en-US" altLang="zh-CN" b="1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跟踪需求状态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衡量需求稳定性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使用需求管理工具</a:t>
            </a:r>
            <a:endParaRPr lang="zh-CN" altLang="en-US" b="1" dirty="0">
              <a:solidFill>
                <a:schemeClr val="bg1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确定变更控制过程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2503E50-22F6-4605-81B6-D61BB0720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190201"/>
              </p:ext>
            </p:extLst>
          </p:nvPr>
        </p:nvGraphicFramePr>
        <p:xfrm>
          <a:off x="1115616" y="1417638"/>
          <a:ext cx="7200800" cy="4747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5156">
                  <a:extLst>
                    <a:ext uri="{9D8B030D-6E8A-4147-A177-3AD203B41FA5}">
                      <a16:colId xmlns:a16="http://schemas.microsoft.com/office/drawing/2014/main" val="287592781"/>
                    </a:ext>
                  </a:extLst>
                </a:gridCol>
                <a:gridCol w="5615644">
                  <a:extLst>
                    <a:ext uri="{9D8B030D-6E8A-4147-A177-3AD203B41FA5}">
                      <a16:colId xmlns:a16="http://schemas.microsoft.com/office/drawing/2014/main" val="3125616188"/>
                    </a:ext>
                  </a:extLst>
                </a:gridCol>
              </a:tblGrid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角色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描述和职责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2774111"/>
                  </a:ext>
                </a:extLst>
              </a:tr>
              <a:tr h="949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变更控制委员会主席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9157300"/>
                  </a:ext>
                </a:extLst>
              </a:tr>
              <a:tr h="949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变更控制委员会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7132197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评估者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7011830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修改者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5396691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提交者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8151884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请求接受者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9283206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验证者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93067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331B72D-0485-468E-B2E7-DB5CF377BD2B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责任人：袁泽成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进行变更影响分析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7B05196-E1E4-4032-BF1E-D2570A1AC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618135"/>
              </p:ext>
            </p:extLst>
          </p:nvPr>
        </p:nvGraphicFramePr>
        <p:xfrm>
          <a:off x="827584" y="1417638"/>
          <a:ext cx="7859216" cy="482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321">
                  <a:extLst>
                    <a:ext uri="{9D8B030D-6E8A-4147-A177-3AD203B41FA5}">
                      <a16:colId xmlns:a16="http://schemas.microsoft.com/office/drawing/2014/main" val="3356160136"/>
                    </a:ext>
                  </a:extLst>
                </a:gridCol>
                <a:gridCol w="5953895">
                  <a:extLst>
                    <a:ext uri="{9D8B030D-6E8A-4147-A177-3AD203B41FA5}">
                      <a16:colId xmlns:a16="http://schemas.microsoft.com/office/drawing/2014/main" val="1307945376"/>
                    </a:ext>
                  </a:extLst>
                </a:gridCol>
              </a:tblGrid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属性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9008389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变更请求</a:t>
                      </a: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1641104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标题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839723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906448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评估人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8146237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准备日期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0761872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预估时间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3143650"/>
                  </a:ext>
                </a:extLst>
              </a:tr>
              <a:tr h="534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预估排期影响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6158478"/>
                  </a:ext>
                </a:extLst>
              </a:tr>
              <a:tr h="534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其他成本影响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9139034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质量影响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1916288"/>
                  </a:ext>
                </a:extLst>
              </a:tr>
              <a:tr h="534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其他受影响的组件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396657"/>
                  </a:ext>
                </a:extLst>
              </a:tr>
              <a:tr h="4269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其他受影响的任务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5881427"/>
                  </a:ext>
                </a:extLst>
              </a:tr>
              <a:tr h="468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生命周期成本问题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279616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9C1AE8E-E4B5-402E-A8E0-183DC285BAE9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责任人：袁泽成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208" y="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跟踪每一项变更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93D9BA8-DA3F-4166-A2CE-4DBCA7D99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109479"/>
              </p:ext>
            </p:extLst>
          </p:nvPr>
        </p:nvGraphicFramePr>
        <p:xfrm>
          <a:off x="1043608" y="1143000"/>
          <a:ext cx="7200800" cy="518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2520">
                  <a:extLst>
                    <a:ext uri="{9D8B030D-6E8A-4147-A177-3AD203B41FA5}">
                      <a16:colId xmlns:a16="http://schemas.microsoft.com/office/drawing/2014/main" val="315298410"/>
                    </a:ext>
                  </a:extLst>
                </a:gridCol>
                <a:gridCol w="5178280">
                  <a:extLst>
                    <a:ext uri="{9D8B030D-6E8A-4147-A177-3AD203B41FA5}">
                      <a16:colId xmlns:a16="http://schemas.microsoft.com/office/drawing/2014/main" val="1248888731"/>
                    </a:ext>
                  </a:extLst>
                </a:gridCol>
              </a:tblGrid>
              <a:tr h="2594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属性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0911164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变更来源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1287561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变更请求</a:t>
                      </a:r>
                      <a:r>
                        <a:rPr lang="en-US" sz="2000" kern="100">
                          <a:effectLst/>
                        </a:rPr>
                        <a:t>ID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4636956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变更类型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9339896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提交日期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910202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更新日期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1141888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6977526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实现优先级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0146814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修改人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878262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提交人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5060105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提交人优先级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1439444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计划发布版本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3328845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项目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615262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响应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772906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状态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4137916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标题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1284764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验证人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92675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8E74406-7FC5-4C41-8005-71208B2AA8E0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责任人：袁泽成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altLang="zh-CN" b="1" dirty="0"/>
            </a:br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en-US" b="1" dirty="0">
                <a:solidFill>
                  <a:schemeClr val="bg1"/>
                </a:solidFill>
              </a:rPr>
              <a:t>、风险管理计划</a:t>
            </a:r>
            <a:br>
              <a:rPr lang="zh-CN" altLang="en-US" b="1" dirty="0"/>
            </a:b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329174C-10E5-4C07-8D19-2B90ADBD7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082937"/>
              </p:ext>
            </p:extLst>
          </p:nvPr>
        </p:nvGraphicFramePr>
        <p:xfrm>
          <a:off x="971600" y="1143000"/>
          <a:ext cx="7344816" cy="444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15368324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635207553"/>
                    </a:ext>
                  </a:extLst>
                </a:gridCol>
              </a:tblGrid>
              <a:tr h="4638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风险类型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应对措施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8692353"/>
                  </a:ext>
                </a:extLst>
              </a:tr>
              <a:tr h="11991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项目阶段任务无法按时完成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要求项目开发人员提前</a:t>
                      </a: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天完成并上交自己负责的任务，保障阶段任务有修改的时间，以及留有处理其他意外情况的时间；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并且要求开发人员手机</a:t>
                      </a:r>
                      <a:r>
                        <a:rPr lang="en-US" sz="1050" kern="100">
                          <a:effectLst/>
                        </a:rPr>
                        <a:t>24</a:t>
                      </a:r>
                      <a:r>
                        <a:rPr lang="zh-CN" sz="1050" kern="100">
                          <a:effectLst/>
                        </a:rPr>
                        <a:t>小时保持可联络状态，保证可随时联络到进行工作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5762973"/>
                  </a:ext>
                </a:extLst>
              </a:tr>
              <a:tr h="4638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项目开发人员无法继续工作（短期）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由项目组长将其负责的任务切分给其他人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0436897"/>
                  </a:ext>
                </a:extLst>
              </a:tr>
              <a:tr h="4638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项目开发人员退出（包括个人及其他原因）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项目组长重新规划项目进度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5819641"/>
                  </a:ext>
                </a:extLst>
              </a:tr>
              <a:tr h="4638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项目开发过程中任务不达标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开会反思，重新分配任务并完成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9826457"/>
                  </a:ext>
                </a:extLst>
              </a:tr>
              <a:tr h="9277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开发时间不足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由项目组长向上级报告，申请延长项目开发时间，并且加大项目开发人员工作量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2027838"/>
                  </a:ext>
                </a:extLst>
              </a:tr>
              <a:tr h="4638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项目资金不足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由项目组长向上级报告，申请资金支持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311642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BFE86B6-C9A5-447D-B7D3-32FA79E0B6F9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4D8EA2A-5B17-4454-BD93-26A543CA1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34171"/>
              </p:ext>
            </p:extLst>
          </p:nvPr>
        </p:nvGraphicFramePr>
        <p:xfrm>
          <a:off x="539552" y="119217"/>
          <a:ext cx="8352928" cy="62551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3128404636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1708910627"/>
                    </a:ext>
                  </a:extLst>
                </a:gridCol>
              </a:tblGrid>
              <a:tr h="5657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最终用户对交付的软件产品不满意，要求重新开发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在项目开始的时候让客户参与到项目中来，让客户和项目开发保持高的联系度；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举行需求评审；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3371857192"/>
                  </a:ext>
                </a:extLst>
              </a:tr>
              <a:tr h="5657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项目组长对推进情况了解不充分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项目开发人员每天向项目组长通过邮件报告，汇报当天工作完成情况，以及遇到了一些困难，问题，意见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079646937"/>
                  </a:ext>
                </a:extLst>
              </a:tr>
              <a:tr h="443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项目开发过程进展缓慢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小组定期开会总结反思，根据开发人员反馈的问题，意见，纠正开发存在的一些问题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726512403"/>
                  </a:ext>
                </a:extLst>
              </a:tr>
              <a:tr h="591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一个关键任务的延迟导致其他相关任务的连锁反应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给予关键人物较多的关注，并且提前开始准备关键人物的筹划工作，保留一定的后备时间；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额外增加工作时间来弥补过失带来的代价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394062501"/>
                  </a:ext>
                </a:extLst>
              </a:tr>
              <a:tr h="377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项目开发人员态度不积极，怠工，导致计划和进度失效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项目组长给与鞭策和惩戒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142037976"/>
                  </a:ext>
                </a:extLst>
              </a:tr>
              <a:tr h="1885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项目开发质量不高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尽量要求开发人员在一起工作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2404328401"/>
                  </a:ext>
                </a:extLst>
              </a:tr>
              <a:tr h="377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没有遵循标准，导致沟通不足，质量问题和重复工作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制定统一的工作规范，文件文档提交方式和标准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2876242442"/>
                  </a:ext>
                </a:extLst>
              </a:tr>
              <a:tr h="377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跟踪不准确，导致无法预知项目进展是否落后于计划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及时反馈项目进展，针对不足进行调整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700018422"/>
                  </a:ext>
                </a:extLst>
              </a:tr>
              <a:tr h="591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任务的分配和人员的技能不匹配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分配任务的时候鼓励开发人员自己积极认领；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项目组长根据开发人员特长，不足分配任务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4134655357"/>
                  </a:ext>
                </a:extLst>
              </a:tr>
              <a:tr h="9429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缺乏激励措施，开发人员士气低下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项目组长根据近段时间小组内开发人员的工作状态，采取激励措施以及一定的奖励措施，提高开发人员的士气；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根据实际情况，项目组长可以偶尔举行适当的放松活动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53519263"/>
                  </a:ext>
                </a:extLst>
              </a:tr>
              <a:tr h="2957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需求已经成为软件项目基准，但仍在变化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项目经理和客户沟通，剪裁冗余，不适合的需求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584660496"/>
                  </a:ext>
                </a:extLst>
              </a:tr>
              <a:tr h="443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需求定义欠佳：不清晰、不准确、不一致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在项目开始的时候，项目经理给予客户一定的建议，挖掘合适的需求，去除不合理的需求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65871730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F3E33A7-5844-48FE-9710-992CC93C15CB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1710488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分工及参考资料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分工：</a:t>
            </a:r>
            <a:r>
              <a:rPr lang="en-US" altLang="zh-CN" dirty="0">
                <a:solidFill>
                  <a:schemeClr val="bg1"/>
                </a:solidFill>
              </a:rPr>
              <a:t>PPT</a:t>
            </a:r>
            <a:r>
              <a:rPr lang="zh-CN" altLang="en-US" dirty="0">
                <a:solidFill>
                  <a:schemeClr val="bg1"/>
                </a:solidFill>
              </a:rPr>
              <a:t>由吴桐完成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内容：详见每页</a:t>
            </a:r>
            <a:r>
              <a:rPr lang="en-US" altLang="zh-CN" dirty="0">
                <a:solidFill>
                  <a:schemeClr val="bg1"/>
                </a:solidFill>
              </a:rPr>
              <a:t>PPT</a:t>
            </a:r>
            <a:r>
              <a:rPr lang="zh-CN" altLang="en-US" dirty="0">
                <a:solidFill>
                  <a:schemeClr val="bg1"/>
                </a:solidFill>
              </a:rPr>
              <a:t>右下角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参考资料：软件工程（第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版）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、需求概述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7422" y="564357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897CEAE-8912-4F26-A853-31D6EC4EA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2" y="1417638"/>
            <a:ext cx="7788315" cy="4099593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F1CA42F-9D12-4169-8D21-B4CC6E7B21DB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项目的组织结构（</a:t>
            </a:r>
            <a:r>
              <a:rPr lang="en-US" altLang="zh-CN" dirty="0">
                <a:solidFill>
                  <a:schemeClr val="bg1"/>
                </a:solidFill>
              </a:rPr>
              <a:t>OBS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B4F6BD5-3E4E-4910-B59A-C2420D27A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00200"/>
            <a:ext cx="7920880" cy="4525963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03C6E9A-4A19-4C5D-A6B5-DBA43528E4CB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、需求工程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zh-CN" altLang="en-US" sz="4000" dirty="0">
                <a:solidFill>
                  <a:schemeClr val="bg1"/>
                </a:solidFill>
              </a:rPr>
              <a:t>需求开发过程：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需求获取 需求分析 需求规格说明 需求说明审核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sz="4000" dirty="0">
                <a:solidFill>
                  <a:schemeClr val="bg1"/>
                </a:solidFill>
              </a:rPr>
              <a:t>需求管理工程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需求开发过程</a:t>
            </a:r>
            <a:endParaRPr lang="zh-C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2357422" y="1500174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需求获取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zh-CN" altLang="en-US" dirty="0">
                <a:solidFill>
                  <a:schemeClr val="bg1"/>
                </a:solidFill>
              </a:rPr>
              <a:t>范围</a:t>
            </a:r>
          </a:p>
        </p:txBody>
      </p:sp>
      <p:pic>
        <p:nvPicPr>
          <p:cNvPr id="4" name="内容占位符 3" descr="84643353157861913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14" y="1600200"/>
            <a:ext cx="7286676" cy="46863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0F7BC3C-862E-4E7F-8488-945BBB3C906B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需求获取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zh-CN" altLang="en-US" dirty="0">
                <a:solidFill>
                  <a:schemeClr val="bg1"/>
                </a:solidFill>
              </a:rPr>
              <a:t>最初版本与后续版本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B39B5B2-9807-48F2-A152-445105011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73500"/>
              </p:ext>
            </p:extLst>
          </p:nvPr>
        </p:nvGraphicFramePr>
        <p:xfrm>
          <a:off x="683569" y="1417638"/>
          <a:ext cx="7776864" cy="4315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9198">
                  <a:extLst>
                    <a:ext uri="{9D8B030D-6E8A-4147-A177-3AD203B41FA5}">
                      <a16:colId xmlns:a16="http://schemas.microsoft.com/office/drawing/2014/main" val="729107891"/>
                    </a:ext>
                  </a:extLst>
                </a:gridCol>
                <a:gridCol w="1506080">
                  <a:extLst>
                    <a:ext uri="{9D8B030D-6E8A-4147-A177-3AD203B41FA5}">
                      <a16:colId xmlns:a16="http://schemas.microsoft.com/office/drawing/2014/main" val="1624777204"/>
                    </a:ext>
                  </a:extLst>
                </a:gridCol>
                <a:gridCol w="1667530">
                  <a:extLst>
                    <a:ext uri="{9D8B030D-6E8A-4147-A177-3AD203B41FA5}">
                      <a16:colId xmlns:a16="http://schemas.microsoft.com/office/drawing/2014/main" val="1921657740"/>
                    </a:ext>
                  </a:extLst>
                </a:gridCol>
                <a:gridCol w="1687028">
                  <a:extLst>
                    <a:ext uri="{9D8B030D-6E8A-4147-A177-3AD203B41FA5}">
                      <a16:colId xmlns:a16="http://schemas.microsoft.com/office/drawing/2014/main" val="4249287769"/>
                    </a:ext>
                  </a:extLst>
                </a:gridCol>
                <a:gridCol w="1687028">
                  <a:extLst>
                    <a:ext uri="{9D8B030D-6E8A-4147-A177-3AD203B41FA5}">
                      <a16:colId xmlns:a16="http://schemas.microsoft.com/office/drawing/2014/main" val="1971339820"/>
                    </a:ext>
                  </a:extLst>
                </a:gridCol>
              </a:tblGrid>
              <a:tr h="359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特性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</a:t>
                      </a:r>
                      <a:r>
                        <a:rPr lang="en-US" sz="12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</a:t>
                      </a:r>
                      <a:r>
                        <a:rPr lang="en-US" sz="120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……（不停迭代）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</a:t>
                      </a:r>
                      <a:r>
                        <a:rPr lang="en-US" sz="120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7222079"/>
                  </a:ext>
                </a:extLst>
              </a:tr>
              <a:tr h="10789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针对一个教师，一门课程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创建出一个基本的网站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提供多课程交叉的资源共享与控制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8320029"/>
                  </a:ext>
                </a:extLst>
              </a:tr>
              <a:tr h="7192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教师登录网站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未实现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实现信息发布，资料下载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完整实现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3535924"/>
                  </a:ext>
                </a:extLst>
              </a:tr>
              <a:tr h="7192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学生登陆网站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未实现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资料下载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完整实现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2822693"/>
                  </a:ext>
                </a:extLst>
              </a:tr>
              <a:tr h="7192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管理员登录网站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发布相关资料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可实时更新资料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实现与老师，同学相关链接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5541226"/>
                  </a:ext>
                </a:extLst>
              </a:tr>
              <a:tr h="7192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网站游客登陆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未实现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实现相关链接，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完整实现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988657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2EE3D07-A954-4CF7-9A22-52EE428E6524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3CF773D-2A70-402F-B130-2743C94FA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78706"/>
              </p:ext>
            </p:extLst>
          </p:nvPr>
        </p:nvGraphicFramePr>
        <p:xfrm>
          <a:off x="899592" y="260648"/>
          <a:ext cx="7848871" cy="5719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6081">
                  <a:extLst>
                    <a:ext uri="{9D8B030D-6E8A-4147-A177-3AD203B41FA5}">
                      <a16:colId xmlns:a16="http://schemas.microsoft.com/office/drawing/2014/main" val="1207645640"/>
                    </a:ext>
                  </a:extLst>
                </a:gridCol>
                <a:gridCol w="1011945">
                  <a:extLst>
                    <a:ext uri="{9D8B030D-6E8A-4147-A177-3AD203B41FA5}">
                      <a16:colId xmlns:a16="http://schemas.microsoft.com/office/drawing/2014/main" val="1378027747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3335356350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353970886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2980381107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4029102463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220019786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751437561"/>
                    </a:ext>
                  </a:extLst>
                </a:gridCol>
                <a:gridCol w="1297867">
                  <a:extLst>
                    <a:ext uri="{9D8B030D-6E8A-4147-A177-3AD203B41FA5}">
                      <a16:colId xmlns:a16="http://schemas.microsoft.com/office/drawing/2014/main" val="914300702"/>
                    </a:ext>
                  </a:extLst>
                </a:gridCol>
              </a:tblGrid>
              <a:tr h="452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吴桐（组长）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尹健瑾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邬立东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袁泽成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赵高生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教师代表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学生代表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游客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4087446047"/>
                  </a:ext>
                </a:extLst>
              </a:tr>
              <a:tr h="1097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主要价值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管理整个项目的进程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对项目实现部分进行有效反馈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对项目实现部分进行有效反馈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对项目实现部分进行有效反馈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3210212504"/>
                  </a:ext>
                </a:extLst>
              </a:tr>
              <a:tr h="43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动机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使用项目网站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使用项目网站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使用项目网站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450131478"/>
                  </a:ext>
                </a:extLst>
              </a:tr>
              <a:tr h="1097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约束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无明确约束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不可使用手机端访问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不可使用手机端访问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不可使用手机端访问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529780733"/>
                  </a:ext>
                </a:extLst>
              </a:tr>
              <a:tr h="6583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手机号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18072916289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15988892459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15867556605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15990290002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18267124138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536400415"/>
                  </a:ext>
                </a:extLst>
              </a:tr>
              <a:tr h="8777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邮箱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31501394@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31501420@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31501342@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31501422@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981147547"/>
                  </a:ext>
                </a:extLst>
              </a:tr>
              <a:tr h="43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31501394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31501342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31501422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196164530"/>
                  </a:ext>
                </a:extLst>
              </a:tr>
              <a:tr h="6583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地址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ZUCCB</a:t>
                      </a:r>
                      <a:r>
                        <a:rPr lang="zh-CN" sz="1400" kern="100">
                          <a:effectLst/>
                        </a:rPr>
                        <a:t>北校区问源楼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北校区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求真楼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</a:t>
                      </a:r>
                      <a:r>
                        <a:rPr lang="zh-CN" sz="1400" kern="100">
                          <a:effectLst/>
                        </a:rPr>
                        <a:t>北校区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求真楼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北校区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求真楼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ZUCC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北校区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求真楼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8789740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F879E2F6-AF64-4BF1-80E9-B63C6D86BAFE}"/>
              </a:ext>
            </a:extLst>
          </p:cNvPr>
          <p:cNvSpPr txBox="1"/>
          <p:nvPr/>
        </p:nvSpPr>
        <p:spPr>
          <a:xfrm>
            <a:off x="0" y="2204864"/>
            <a:ext cx="677108" cy="33123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需求获取</a:t>
            </a:r>
            <a:r>
              <a:rPr lang="en-US" altLang="zh-CN" sz="3200" dirty="0">
                <a:solidFill>
                  <a:schemeClr val="bg1"/>
                </a:solidFill>
              </a:rPr>
              <a:t>---</a:t>
            </a:r>
            <a:r>
              <a:rPr lang="zh-CN" altLang="en-US" sz="3200" dirty="0">
                <a:solidFill>
                  <a:schemeClr val="bg1"/>
                </a:solidFill>
              </a:rPr>
              <a:t>干系人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7E87FC-7FA3-4F64-8845-4170BAE277DC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16148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2323</Words>
  <Application>Microsoft Office PowerPoint</Application>
  <PresentationFormat>全屏显示(4:3)</PresentationFormat>
  <Paragraphs>387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宋体</vt:lpstr>
      <vt:lpstr>Arial</vt:lpstr>
      <vt:lpstr>Calibri</vt:lpstr>
      <vt:lpstr>Cambria</vt:lpstr>
      <vt:lpstr>Times New Roman</vt:lpstr>
      <vt:lpstr>Office 主题</vt:lpstr>
      <vt:lpstr>软件工程系列课程教学辅助网站 需求工程计划</vt:lpstr>
      <vt:lpstr>目录</vt:lpstr>
      <vt:lpstr>1、需求概述</vt:lpstr>
      <vt:lpstr>项目的组织结构（OBS）</vt:lpstr>
      <vt:lpstr>2、需求工程</vt:lpstr>
      <vt:lpstr>需求开发过程</vt:lpstr>
      <vt:lpstr>需求获取__范围</vt:lpstr>
      <vt:lpstr>需求获取__最初版本与后续版本</vt:lpstr>
      <vt:lpstr>PowerPoint 演示文稿</vt:lpstr>
      <vt:lpstr>PowerPoint 演示文稿</vt:lpstr>
      <vt:lpstr>PowerPoint 演示文稿</vt:lpstr>
      <vt:lpstr>需求分析__需求建模（E-R图）</vt:lpstr>
      <vt:lpstr>PowerPoint 演示文稿</vt:lpstr>
      <vt:lpstr>PowerPoint 演示文稿</vt:lpstr>
      <vt:lpstr>PowerPoint 演示文稿</vt:lpstr>
      <vt:lpstr>需求规格审核</vt:lpstr>
      <vt:lpstr>用户手册</vt:lpstr>
      <vt:lpstr>确定合格标准</vt:lpstr>
      <vt:lpstr>PowerPoint 演示文稿</vt:lpstr>
      <vt:lpstr>PowerPoint 演示文稿</vt:lpstr>
      <vt:lpstr>需求管理过程</vt:lpstr>
      <vt:lpstr>确定变更控制过程</vt:lpstr>
      <vt:lpstr>进行变更影响分析</vt:lpstr>
      <vt:lpstr>跟踪每一项变更</vt:lpstr>
      <vt:lpstr> 3、风险管理计划 </vt:lpstr>
      <vt:lpstr>PowerPoint 演示文稿</vt:lpstr>
      <vt:lpstr>分工及参考资料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软件工程系列课程教学辅助网站 需求工程计划</dc:title>
  <dc:creator>番茄花园</dc:creator>
  <cp:lastModifiedBy>吴桐</cp:lastModifiedBy>
  <cp:revision>17</cp:revision>
  <dcterms:created xsi:type="dcterms:W3CDTF">2017-11-01T02:44:24Z</dcterms:created>
  <dcterms:modified xsi:type="dcterms:W3CDTF">2017-11-01T15:43:18Z</dcterms:modified>
</cp:coreProperties>
</file>