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1.xml" ContentType="application/vnd.openxmlformats-officedocument.presentationml.notesSlide+xml"/>
  <Override PartName="/ppt/tags/tag29.xml" ContentType="application/vnd.openxmlformats-officedocument.presentationml.tags+xml"/>
  <Override PartName="/ppt/notesSlides/notesSlide1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3.xml" ContentType="application/vnd.openxmlformats-officedocument.presentationml.notesSlide+xml"/>
  <Override PartName="/ppt/tags/tag33.xml" ContentType="application/vnd.openxmlformats-officedocument.presentationml.tags+xml"/>
  <Override PartName="/ppt/notesSlides/notesSlide1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61" r:id="rId5"/>
    <p:sldId id="292" r:id="rId6"/>
    <p:sldId id="262" r:id="rId7"/>
    <p:sldId id="263" r:id="rId8"/>
    <p:sldId id="293" r:id="rId9"/>
    <p:sldId id="264" r:id="rId10"/>
    <p:sldId id="265" r:id="rId11"/>
    <p:sldId id="294" r:id="rId12"/>
    <p:sldId id="266" r:id="rId13"/>
    <p:sldId id="268" r:id="rId14"/>
    <p:sldId id="269" r:id="rId15"/>
    <p:sldId id="270" r:id="rId16"/>
    <p:sldId id="271" r:id="rId17"/>
    <p:sldId id="272" r:id="rId18"/>
    <p:sldId id="295" r:id="rId19"/>
    <p:sldId id="283" r:id="rId20"/>
    <p:sldId id="280" r:id="rId21"/>
    <p:sldId id="284" r:id="rId22"/>
    <p:sldId id="285" r:id="rId23"/>
    <p:sldId id="286" r:id="rId24"/>
    <p:sldId id="287" r:id="rId25"/>
    <p:sldId id="288" r:id="rId26"/>
    <p:sldId id="281" r:id="rId27"/>
    <p:sldId id="282" r:id="rId2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3"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2017/11/12</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D8E6F688-964F-4144-8146-457A175A4922}" type="slidenum">
              <a:rPr lang="zh-CN" altLang="en-US" smtClean="0">
                <a:latin typeface="Calibri" panose="020F0502020204030204" pitchFamily="34" charset="0"/>
              </a:rPr>
              <a:t>13</a:t>
            </a:fld>
            <a:endParaRPr lang="zh-CN"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D8E6F688-964F-4144-8146-457A175A4922}" type="slidenum">
              <a:rPr lang="zh-CN" altLang="en-US" smtClean="0">
                <a:latin typeface="Calibri" panose="020F0502020204030204" pitchFamily="34" charset="0"/>
              </a:rPr>
              <a:t>14</a:t>
            </a:fld>
            <a:endParaRPr lang="zh-CN"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D8E6F688-964F-4144-8146-457A175A4922}" type="slidenum">
              <a:rPr lang="zh-CN" altLang="en-US" smtClean="0">
                <a:latin typeface="Calibri" panose="020F0502020204030204" pitchFamily="34" charset="0"/>
              </a:rPr>
              <a:t>15</a:t>
            </a:fld>
            <a:endParaRPr lang="zh-CN"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D8E6F688-964F-4144-8146-457A175A4922}" type="slidenum">
              <a:rPr lang="zh-CN" altLang="en-US" smtClean="0">
                <a:latin typeface="Calibri" panose="020F0502020204030204" pitchFamily="34" charset="0"/>
              </a:rPr>
              <a:t>16</a:t>
            </a:fld>
            <a:endParaRPr lang="zh-CN"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D8E6F688-964F-4144-8146-457A175A4922}" type="slidenum">
              <a:rPr lang="zh-CN" altLang="en-US" smtClean="0">
                <a:latin typeface="Calibri" panose="020F0502020204030204" pitchFamily="34" charset="0"/>
              </a:rPr>
              <a:t>17</a:t>
            </a:fld>
            <a:endParaRPr lang="zh-CN"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20EA31-2372-4905-8B2F-B9C4E71F448A}" type="slidenum">
              <a:rPr lang="zh-CN" altLang="en-US" smtClean="0"/>
              <a:t>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20EA31-2372-4905-8B2F-B9C4E71F448A}" type="slidenum">
              <a:rPr lang="zh-CN" altLang="en-US" smtClean="0"/>
              <a:t>26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3BE866-C9F4-4953-AF6C-27968751A9E5}"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t>4</a:t>
            </a:fld>
            <a:endParaRPr lang="zh-CN"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t>6</a:t>
            </a:fld>
            <a:endParaRPr lang="zh-CN"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t>7</a:t>
            </a:fld>
            <a:endParaRPr lang="zh-CN"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t>9</a:t>
            </a:fld>
            <a:endParaRPr lang="zh-CN"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t>10</a:t>
            </a:fld>
            <a:endParaRPr lang="zh-CN"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FD103392-BC22-472C-ADDD-188419726A27}" type="slidenum">
              <a:rPr lang="zh-CN" altLang="en-US" smtClean="0">
                <a:latin typeface="Calibri" panose="020F0502020204030204" pitchFamily="34" charset="0"/>
              </a:rPr>
              <a:t>12</a:t>
            </a:fld>
            <a:endParaRPr lang="zh-C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05540"/>
            <a:ext cx="9144000" cy="1001486"/>
          </a:xfrm>
        </p:spPr>
        <p:txBody>
          <a:bodyPr anchor="b"/>
          <a:lstStyle>
            <a:lvl1pPr algn="ctr">
              <a:defRPr sz="48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2416629" y="1838552"/>
            <a:ext cx="7358743" cy="643390"/>
          </a:xfrm>
        </p:spPr>
        <p:txBody>
          <a:bodyPr anchor="ctr" anchorCtr="0">
            <a:normAutofit/>
          </a:bodyPr>
          <a:lstStyle>
            <a:lvl1pPr marL="0" indent="0" algn="ctr">
              <a:buNone/>
              <a:defRPr sz="2800">
                <a:solidFill>
                  <a:srgbClr val="97979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53BFFA02-C9A3-46F9-ABBC-4A2884EEE3A1}"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009086-2304-4505-9512-70D99C45DD5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t>2017/11/12</a:t>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t>‹#›</a:t>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27315" y="1452955"/>
            <a:ext cx="10526485" cy="4755339"/>
          </a:xfrm>
        </p:spPr>
        <p:txBody>
          <a:bodyPr anchor="t" anchorCtr="0"/>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3BFFA02-C9A3-46F9-ABBC-4A2884EEE3A1}"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009086-2304-4505-9512-70D99C45DD5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文本占位符 6"/>
          <p:cNvSpPr txBox="1"/>
          <p:nvPr/>
        </p:nvSpPr>
        <p:spPr>
          <a:xfrm>
            <a:off x="2730579" y="3724134"/>
            <a:ext cx="6730843" cy="891408"/>
          </a:xfrm>
          <a:prstGeom prst="trapezoid">
            <a:avLst>
              <a:gd name="adj" fmla="val 41282"/>
            </a:avLst>
          </a:prstGeom>
          <a:gradFill flip="none" rotWithShape="1">
            <a:gsLst>
              <a:gs pos="0">
                <a:srgbClr val="BEBEBE"/>
              </a:gs>
              <a:gs pos="100000">
                <a:srgbClr val="DBDBDB"/>
              </a:gs>
            </a:gsLst>
            <a:lin ang="10800000" scaled="1"/>
            <a:tileRect/>
          </a:gradFill>
          <a:ln w="19050">
            <a:solidFill>
              <a:srgbClr val="FEFEFE"/>
            </a:solidFill>
          </a:ln>
          <a:effectLst>
            <a:reflection blurRad="6350" stA="52000" endA="300" endPos="35000" dir="5400000" sy="-100000" algn="bl" rotWithShape="0"/>
          </a:effectLst>
        </p:spPr>
        <p:txBody>
          <a:bodyPr vert="horz" lIns="91440" tIns="45720" rIns="91440" bIns="45720" rtlCol="0" anchor="ctr">
            <a:normAutofit/>
          </a:bodyPr>
          <a:lstStyle>
            <a:lvl1pPr marL="0" indent="0" algn="ctr" defTabSz="914400" rtl="0" eaLnBrk="1" latinLnBrk="0" hangingPunct="1">
              <a:lnSpc>
                <a:spcPct val="110000"/>
              </a:lnSpc>
              <a:spcBef>
                <a:spcPts val="1800"/>
              </a:spcBef>
              <a:spcAft>
                <a:spcPts val="0"/>
              </a:spcAft>
              <a:buClr>
                <a:schemeClr val="accent4">
                  <a:lumMod val="75000"/>
                </a:schemeClr>
              </a:buClr>
              <a:buSzPct val="70000"/>
              <a:buFont typeface="Wingdings 2" panose="05020102010507070707" pitchFamily="18" charset="2"/>
              <a:buNone/>
              <a:defRPr sz="1600" kern="1200" baseline="0">
                <a:solidFill>
                  <a:schemeClr val="bg1">
                    <a:lumMod val="50000"/>
                  </a:schemeClr>
                </a:solidFill>
                <a:latin typeface="Arial" panose="020B0604020202020204" pitchFamily="34" charset="0"/>
                <a:ea typeface="微软雅黑" panose="020B0503020204020204" pitchFamily="34" charset="-122"/>
                <a:cs typeface="+mn-cs"/>
              </a:defRPr>
            </a:lvl1pPr>
            <a:lvl2pPr marL="457200" indent="0"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None/>
              <a:defRPr sz="2000" kern="1200" baseline="0">
                <a:solidFill>
                  <a:schemeClr val="tx1">
                    <a:tint val="75000"/>
                  </a:schemeClr>
                </a:solidFill>
                <a:latin typeface="幼圆" panose="02010509060101010101" pitchFamily="49" charset="-122"/>
                <a:ea typeface="幼圆" panose="02010509060101010101" pitchFamily="49"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spcBef>
                <a:spcPts val="0"/>
              </a:spcBef>
              <a:buClr>
                <a:srgbClr val="EC7016">
                  <a:lumMod val="75000"/>
                </a:srgbClr>
              </a:buClr>
              <a:defRPr/>
            </a:pPr>
            <a:endParaRPr kumimoji="0" lang="en-US" altLang="zh-CN" sz="1800" b="0" i="0" u="none" strike="noStrike" kern="1200" cap="none" spc="0" normalizeH="0" baseline="0" noProof="0" dirty="0">
              <a:ln>
                <a:noFill/>
              </a:ln>
              <a:solidFill>
                <a:srgbClr val="828282"/>
              </a:solidFill>
              <a:effectLst/>
              <a:uLnTx/>
              <a:uFillTx/>
              <a:latin typeface="+mn-lt"/>
            </a:endParaRPr>
          </a:p>
        </p:txBody>
      </p:sp>
      <p:sp>
        <p:nvSpPr>
          <p:cNvPr id="2" name="Title 1"/>
          <p:cNvSpPr>
            <a:spLocks noGrp="1"/>
          </p:cNvSpPr>
          <p:nvPr>
            <p:ph type="title"/>
          </p:nvPr>
        </p:nvSpPr>
        <p:spPr>
          <a:xfrm>
            <a:off x="831850" y="2210476"/>
            <a:ext cx="10515600" cy="1498603"/>
          </a:xfrm>
        </p:spPr>
        <p:txBody>
          <a:bodyPr anchor="b"/>
          <a:lstStyle>
            <a:lvl1pPr algn="ctr">
              <a:defRPr sz="6000">
                <a:solidFill>
                  <a:schemeClr val="accent1"/>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2730578" y="3724134"/>
            <a:ext cx="6730843" cy="891408"/>
          </a:xfrm>
        </p:spPr>
        <p:txBody>
          <a:bodyPr anchor="ctr" anchorCtr="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p:txBody>
          <a:bodyPr/>
          <a:lstStyle/>
          <a:p>
            <a:fld id="{53BFFA02-C9A3-46F9-ABBC-4A2884EEE3A1}"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009086-2304-4505-9512-70D99C45DD5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475874"/>
            <a:ext cx="5181600" cy="4604084"/>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475874"/>
            <a:ext cx="5181600" cy="4604084"/>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normAutofit/>
          </a:bodyPr>
          <a:lstStyle/>
          <a:p>
            <a:fld id="{53BFFA02-C9A3-46F9-ABBC-4A2884EEE3A1}" type="datetimeFigureOut">
              <a:rPr lang="zh-CN" altLang="en-US" smtClean="0"/>
              <a:t>2017/11/12</a:t>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CC009086-2304-4505-9512-70D99C45DD5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BFFA02-C9A3-46F9-ABBC-4A2884EEE3A1}" type="datetimeFigureOut">
              <a:rPr lang="zh-CN" altLang="en-US" smtClean="0"/>
              <a:t>2017/11/12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C009086-2304-4505-9512-70D99C45DD5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0" y="2220684"/>
            <a:ext cx="8153400" cy="1515806"/>
          </a:xfrm>
        </p:spPr>
        <p:txBody>
          <a:bodyPr>
            <a:normAutofit/>
          </a:bodyPr>
          <a:lstStyle>
            <a:lvl1pPr algn="ctr">
              <a:defRPr sz="9600"/>
            </a:lvl1pPr>
          </a:lstStyle>
          <a:p>
            <a:r>
              <a:rPr lang="zh-CN" altLang="en-US" dirty="0"/>
              <a:t>编辑标题</a:t>
            </a:r>
            <a:endParaRPr lang="en-US" dirty="0"/>
          </a:p>
        </p:txBody>
      </p:sp>
      <p:sp>
        <p:nvSpPr>
          <p:cNvPr id="3" name="Date Placeholder 2"/>
          <p:cNvSpPr>
            <a:spLocks noGrp="1"/>
          </p:cNvSpPr>
          <p:nvPr>
            <p:ph type="dt" sz="half" idx="10"/>
          </p:nvPr>
        </p:nvSpPr>
        <p:spPr/>
        <p:txBody>
          <a:bodyPr>
            <a:normAutofit/>
          </a:bodyPr>
          <a:lstStyle/>
          <a:p>
            <a:fld id="{53BFFA02-C9A3-46F9-ABBC-4A2884EEE3A1}" type="datetimeFigureOut">
              <a:rPr lang="zh-CN" altLang="en-US" smtClean="0"/>
              <a:t>2017/11/12</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CC009086-2304-4505-9512-70D99C45DD5B}" type="slidenum">
              <a:rPr lang="zh-CN" altLang="en-US" smtClean="0"/>
              <a:t>‹#›</a:t>
            </a:fld>
            <a:endParaRPr lang="zh-CN" altLang="en-US"/>
          </a:p>
        </p:txBody>
      </p:sp>
      <p:sp>
        <p:nvSpPr>
          <p:cNvPr id="6" name="圆角矩形 5"/>
          <p:cNvSpPr/>
          <p:nvPr/>
        </p:nvSpPr>
        <p:spPr>
          <a:xfrm>
            <a:off x="3048000" y="3736490"/>
            <a:ext cx="6096000" cy="369332"/>
          </a:xfrm>
          <a:prstGeom prst="roundRect">
            <a:avLst>
              <a:gd name="adj" fmla="val 50000"/>
            </a:avLst>
          </a:prstGeom>
          <a:solidFill>
            <a:schemeClr val="accent2">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62500" lnSpcReduction="20000"/>
          </a:bodyPr>
          <a:lstStyle/>
          <a:p>
            <a:pPr algn="ctr"/>
            <a:endParaRPr lang="en-US" altLang="zh-CN" sz="2000" dirty="0">
              <a:solidFill>
                <a:schemeClr val="accent2"/>
              </a:solidFill>
              <a:latin typeface="Bell MT" pitchFamily="18"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FFA02-C9A3-46F9-ABBC-4A2884EEE3A1}" type="datetimeFigureOut">
              <a:rPr lang="zh-CN" altLang="en-US" smtClean="0"/>
              <a:t>2017/11/12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C009086-2304-4505-9512-70D99C45DD5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BFFA02-C9A3-46F9-ABBC-4A2884EEE3A1}" type="datetimeFigureOut">
              <a:rPr lang="zh-CN" altLang="en-US" smtClean="0"/>
              <a:t>2017/11/12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C009086-2304-4505-9512-70D99C45DD5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BFFA02-C9A3-46F9-ABBC-4A2884EEE3A1}" type="datetimeFigureOut">
              <a:rPr lang="zh-CN" altLang="en-US" smtClean="0"/>
              <a:t>2017/11/12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C009086-2304-4505-9512-70D99C45DD5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4"/>
          <a:stretch>
            <a:fillRect/>
          </a:stretch>
        </p:blipFill>
        <p:spPr>
          <a:xfrm>
            <a:off x="0" y="4023360"/>
            <a:ext cx="12192000" cy="2834640"/>
          </a:xfrm>
          <a:prstGeom prst="rect">
            <a:avLst/>
          </a:prstGeom>
        </p:spPr>
      </p:pic>
      <p:sp>
        <p:nvSpPr>
          <p:cNvPr id="2" name="Title Placeholder 1"/>
          <p:cNvSpPr>
            <a:spLocks noGrp="1"/>
          </p:cNvSpPr>
          <p:nvPr>
            <p:ph type="title"/>
            <p:custDataLst>
              <p:tags r:id="rId12"/>
            </p:custDataLst>
          </p:nvPr>
        </p:nvSpPr>
        <p:spPr>
          <a:xfrm>
            <a:off x="838200" y="365125"/>
            <a:ext cx="10515600" cy="9182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custDataLst>
              <p:tags r:id="rId13"/>
            </p:custDataLst>
          </p:nvPr>
        </p:nvSpPr>
        <p:spPr>
          <a:xfrm>
            <a:off x="838200" y="1395663"/>
            <a:ext cx="10515600" cy="47813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53BFFA02-C9A3-46F9-ABBC-4A2884EEE3A1}" type="datetimeFigureOut">
              <a:rPr lang="zh-CN" altLang="en-US" smtClean="0"/>
              <a:t>2017/11/12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CC009086-2304-4505-9512-70D99C45DD5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342900" indent="-342900" algn="l" defTabSz="914400" rtl="0" eaLnBrk="1" latinLnBrk="0" hangingPunct="1">
        <a:lnSpc>
          <a:spcPct val="90000"/>
        </a:lnSpc>
        <a:spcBef>
          <a:spcPts val="1000"/>
        </a:spcBef>
        <a:buClr>
          <a:schemeClr val="accent1"/>
        </a:buClr>
        <a:buFont typeface="Wingdings" panose="05000000000000000000" pitchFamily="2" charset="2"/>
        <a:buChar char="£"/>
        <a:defRPr sz="2400" kern="1200">
          <a:solidFill>
            <a:schemeClr val="accent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3.xml"/><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524000" y="830940"/>
            <a:ext cx="9144000" cy="1001486"/>
          </a:xfrm>
        </p:spPr>
        <p:txBody>
          <a:bodyPr/>
          <a:lstStyle/>
          <a:p>
            <a:r>
              <a:rPr lang="en-US" altLang="zh-CN" dirty="0"/>
              <a:t>UML</a:t>
            </a:r>
            <a:r>
              <a:rPr lang="zh-CN" altLang="en-US" dirty="0"/>
              <a:t>基础</a:t>
            </a:r>
            <a:r>
              <a:rPr lang="en-US" altLang="zh-CN" dirty="0"/>
              <a:t>Ⅰ</a:t>
            </a:r>
          </a:p>
        </p:txBody>
      </p:sp>
      <p:sp>
        <p:nvSpPr>
          <p:cNvPr id="7" name="文本框 6"/>
          <p:cNvSpPr txBox="1"/>
          <p:nvPr/>
        </p:nvSpPr>
        <p:spPr>
          <a:xfrm>
            <a:off x="6864985" y="5484495"/>
            <a:ext cx="4861560" cy="1014730"/>
          </a:xfrm>
          <a:prstGeom prst="rect">
            <a:avLst/>
          </a:prstGeom>
          <a:noFill/>
        </p:spPr>
        <p:txBody>
          <a:bodyPr wrap="square" rtlCol="0">
            <a:spAutoFit/>
          </a:bodyPr>
          <a:lstStyle/>
          <a:p>
            <a:r>
              <a:rPr lang="zh-CN" altLang="en-US" sz="2000"/>
              <a:t>演讲小组：</a:t>
            </a:r>
            <a:r>
              <a:rPr lang="en-US" altLang="zh-CN" sz="2000"/>
              <a:t>G21</a:t>
            </a:r>
          </a:p>
          <a:p>
            <a:r>
              <a:rPr lang="zh-CN" altLang="en-US" sz="2000"/>
              <a:t>组长：吴桐</a:t>
            </a:r>
          </a:p>
          <a:p>
            <a:r>
              <a:rPr lang="zh-CN" altLang="en-US" sz="2000"/>
              <a:t>组员：赵高生、尹健瑾、袁泽成、邬立冬</a:t>
            </a:r>
          </a:p>
        </p:txBody>
      </p:sp>
      <p:pic>
        <p:nvPicPr>
          <p:cNvPr id="8" name="图片 7"/>
          <p:cNvPicPr>
            <a:picLocks noChangeAspect="1"/>
          </p:cNvPicPr>
          <p:nvPr/>
        </p:nvPicPr>
        <p:blipFill>
          <a:blip r:embed="rId5" cstate="print"/>
          <a:stretch>
            <a:fillRect/>
          </a:stretch>
        </p:blipFill>
        <p:spPr>
          <a:xfrm>
            <a:off x="229870" y="229235"/>
            <a:ext cx="2982595" cy="2204720"/>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3"/>
          <p:cNvPicPr>
            <a:picLocks noChangeAspect="1"/>
          </p:cNvPicPr>
          <p:nvPr/>
        </p:nvPicPr>
        <p:blipFill>
          <a:blip r:embed="rId4"/>
          <a:stretch>
            <a:fillRect/>
          </a:stretch>
        </p:blipFill>
        <p:spPr>
          <a:xfrm>
            <a:off x="3342640" y="978535"/>
            <a:ext cx="4831715" cy="4594860"/>
          </a:xfrm>
          <a:prstGeom prst="rect">
            <a:avLst/>
          </a:prstGeom>
          <a:noFill/>
          <a:ln w="9525">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5"/>
          <p:cNvPicPr>
            <a:picLocks noChangeAspect="1"/>
          </p:cNvPicPr>
          <p:nvPr/>
        </p:nvPicPr>
        <p:blipFill>
          <a:blip r:embed="rId3"/>
          <a:srcRect l="11627" t="14967" r="24024" b="7270"/>
          <a:stretch>
            <a:fillRect/>
          </a:stretch>
        </p:blipFill>
        <p:spPr>
          <a:xfrm>
            <a:off x="2562860" y="1471930"/>
            <a:ext cx="6320790" cy="3455670"/>
          </a:xfrm>
          <a:prstGeom prst="rect">
            <a:avLst/>
          </a:prstGeom>
          <a:noFill/>
          <a:ln w="9525">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custDataLst>
              <p:tags r:id="rId2"/>
            </p:custDataLst>
          </p:nvPr>
        </p:nvSpPr>
        <p:spPr>
          <a:xfrm>
            <a:off x="838200" y="36512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altLang="zh-CN" dirty="0"/>
              <a:t>4.</a:t>
            </a:r>
            <a:r>
              <a:rPr lang="zh-CN" altLang="en-US" dirty="0"/>
              <a:t>顺序图</a:t>
            </a:r>
          </a:p>
        </p:txBody>
      </p:sp>
      <p:sp>
        <p:nvSpPr>
          <p:cNvPr id="9" name="内容占位符 4"/>
          <p:cNvSpPr>
            <a:spLocks noGrp="1"/>
          </p:cNvSpPr>
          <p:nvPr>
            <p:custDataLst>
              <p:tags r:id="rId3"/>
            </p:custDataLst>
          </p:nvPr>
        </p:nvSpPr>
        <p:spPr>
          <a:xfrm>
            <a:off x="838200" y="1485900"/>
            <a:ext cx="10053320" cy="46043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a:t>       </a:t>
            </a:r>
            <a:r>
              <a:rPr lang="zh-CN" altLang="en-US" dirty="0">
                <a:sym typeface="+mn-ea"/>
              </a:rPr>
              <a:t>顺序图是用来显示你的参与者如何以一系列顺序的步骤与系统的对象交互的模型。顺序图可以用来展示对象之间是如何进行交互的。顺序图将显示的重点放在消息序列上，即强调消息是如何在对象之间被发送和接收的。</a:t>
            </a:r>
            <a:endParaRPr lang="zh-CN" altLang="en-US" dirty="0"/>
          </a:p>
          <a:p>
            <a:pPr>
              <a:lnSpc>
                <a:spcPct val="150000"/>
              </a:lnSpc>
            </a:pPr>
            <a:endParaRPr lang="zh-CN" altLang="en-US"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5"/>
          <p:cNvPicPr>
            <a:picLocks noChangeAspect="1"/>
          </p:cNvPicPr>
          <p:nvPr/>
        </p:nvPicPr>
        <p:blipFill>
          <a:blip r:embed="rId4"/>
          <a:stretch>
            <a:fillRect/>
          </a:stretch>
        </p:blipFill>
        <p:spPr>
          <a:xfrm>
            <a:off x="2232025" y="793750"/>
            <a:ext cx="7141210" cy="4923790"/>
          </a:xfrm>
          <a:prstGeom prst="rect">
            <a:avLst/>
          </a:prstGeom>
          <a:noFill/>
          <a:ln w="9525">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4"/>
          <p:cNvSpPr>
            <a:spLocks noGrp="1"/>
          </p:cNvSpPr>
          <p:nvPr>
            <p:custDataLst>
              <p:tags r:id="rId2"/>
            </p:custDataLst>
          </p:nvPr>
        </p:nvSpPr>
        <p:spPr>
          <a:xfrm>
            <a:off x="838200" y="1485900"/>
            <a:ext cx="10053320" cy="46043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a:t>       </a:t>
            </a:r>
            <a:r>
              <a:rPr lang="zh-CN" altLang="en-US" dirty="0">
                <a:sym typeface="+mn-ea"/>
              </a:rPr>
              <a:t>和顺序图相似，显示对象间的动态合作关系。可以看成是类图和顺序图的交集，协作图建模对象或者角色，以及它们彼此之间是如何通信的。如果强调时间和顺序，则使用顺序图；如果强调上下级关系，则选择协作图；这两种图合称为交互图。</a:t>
            </a:r>
            <a:endParaRPr lang="zh-CN" altLang="en-US" dirty="0"/>
          </a:p>
          <a:p>
            <a:pPr>
              <a:lnSpc>
                <a:spcPct val="150000"/>
              </a:lnSpc>
            </a:pPr>
            <a:endParaRPr lang="zh-CN" altLang="en-US" dirty="0"/>
          </a:p>
          <a:p>
            <a:pPr>
              <a:lnSpc>
                <a:spcPct val="150000"/>
              </a:lnSpc>
            </a:pPr>
            <a:endParaRPr lang="zh-CN" altLang="en-US" dirty="0"/>
          </a:p>
        </p:txBody>
      </p:sp>
      <p:sp>
        <p:nvSpPr>
          <p:cNvPr id="4" name="标题 1"/>
          <p:cNvSpPr>
            <a:spLocks noGrp="1"/>
          </p:cNvSpPr>
          <p:nvPr>
            <p:custDataLst>
              <p:tags r:id="rId3"/>
            </p:custDataLst>
          </p:nvPr>
        </p:nvSpPr>
        <p:spPr>
          <a:xfrm>
            <a:off x="838200" y="35496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dirty="0"/>
              <a:t>5.</a:t>
            </a:r>
            <a:r>
              <a:rPr lang="zh-CN" altLang="en-US" dirty="0"/>
              <a:t>协作图</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6"/>
          <p:cNvPicPr>
            <a:picLocks noChangeAspect="1"/>
          </p:cNvPicPr>
          <p:nvPr/>
        </p:nvPicPr>
        <p:blipFill>
          <a:blip r:embed="rId4"/>
          <a:stretch>
            <a:fillRect/>
          </a:stretch>
        </p:blipFill>
        <p:spPr>
          <a:xfrm>
            <a:off x="3762375" y="975360"/>
            <a:ext cx="4666615" cy="4322445"/>
          </a:xfrm>
          <a:prstGeom prst="rect">
            <a:avLst/>
          </a:prstGeom>
          <a:noFill/>
          <a:ln w="9525">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custDataLst>
              <p:tags r:id="rId2"/>
            </p:custDataLst>
          </p:nvPr>
        </p:nvSpPr>
        <p:spPr>
          <a:xfrm>
            <a:off x="838200" y="35496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dirty="0"/>
              <a:t>6.</a:t>
            </a:r>
            <a:r>
              <a:rPr lang="zh-CN" altLang="en-US" dirty="0"/>
              <a:t>部署图</a:t>
            </a:r>
          </a:p>
        </p:txBody>
      </p:sp>
      <p:sp>
        <p:nvSpPr>
          <p:cNvPr id="8" name="内容占位符 4"/>
          <p:cNvSpPr>
            <a:spLocks noGrp="1"/>
          </p:cNvSpPr>
          <p:nvPr>
            <p:custDataLst>
              <p:tags r:id="rId3"/>
            </p:custDataLst>
          </p:nvPr>
        </p:nvSpPr>
        <p:spPr>
          <a:xfrm>
            <a:off x="838200" y="1485900"/>
            <a:ext cx="10053320" cy="46043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a:t>       </a:t>
            </a:r>
            <a:r>
              <a:rPr lang="zh-CN" altLang="en-US" dirty="0">
                <a:sym typeface="+mn-ea"/>
              </a:rPr>
              <a:t>是用来建模系统的物理部署。例如计算机和设备，以及它们之间是如何连接的。部署图的使用者是开发人</a:t>
            </a:r>
            <a:endParaRPr lang="zh-CN" altLang="en-US" dirty="0"/>
          </a:p>
          <a:p>
            <a:pPr>
              <a:lnSpc>
                <a:spcPct val="150000"/>
              </a:lnSpc>
            </a:pPr>
            <a:endParaRPr lang="zh-CN" altLang="en-US" dirty="0"/>
          </a:p>
          <a:p>
            <a:pPr>
              <a:lnSpc>
                <a:spcPct val="150000"/>
              </a:lnSpc>
            </a:pPr>
            <a:endParaRPr lang="zh-CN" altLang="en-US" dirty="0"/>
          </a:p>
          <a:p>
            <a:pPr>
              <a:lnSpc>
                <a:spcPct val="150000"/>
              </a:lnSpc>
            </a:pPr>
            <a:endParaRPr lang="zh-CN" alt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4"/>
          <a:stretch>
            <a:fillRect/>
          </a:stretch>
        </p:blipFill>
        <p:spPr>
          <a:xfrm>
            <a:off x="2394585" y="1028700"/>
            <a:ext cx="6124575" cy="4488180"/>
          </a:xfrm>
          <a:prstGeom prst="rect">
            <a:avLst/>
          </a:prstGeom>
          <a:noFill/>
          <a:ln w="9525">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20"/>
          <p:cNvPicPr>
            <a:picLocks noChangeAspect="1"/>
          </p:cNvPicPr>
          <p:nvPr/>
        </p:nvPicPr>
        <p:blipFill>
          <a:blip r:embed="rId3"/>
          <a:srcRect l="1941" t="8614" r="28885" b="18838"/>
          <a:stretch>
            <a:fillRect/>
          </a:stretch>
        </p:blipFill>
        <p:spPr>
          <a:xfrm>
            <a:off x="2901950" y="1597660"/>
            <a:ext cx="6082665" cy="3246120"/>
          </a:xfrm>
          <a:prstGeom prst="rect">
            <a:avLst/>
          </a:prstGeom>
          <a:noFill/>
          <a:ln w="9525">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405" y="354965"/>
            <a:ext cx="10515600" cy="918243"/>
          </a:xfrm>
        </p:spPr>
        <p:txBody>
          <a:bodyPr/>
          <a:lstStyle/>
          <a:p>
            <a:r>
              <a:rPr lang="en-US" altLang="zh-CN"/>
              <a:t>7.</a:t>
            </a:r>
            <a:r>
              <a:rPr lang="zh-CN" altLang="en-US"/>
              <a:t>参考资料</a:t>
            </a:r>
          </a:p>
        </p:txBody>
      </p:sp>
      <p:sp>
        <p:nvSpPr>
          <p:cNvPr id="3" name="内容占位符 2"/>
          <p:cNvSpPr>
            <a:spLocks noGrp="1"/>
          </p:cNvSpPr>
          <p:nvPr>
            <p:ph idx="1"/>
          </p:nvPr>
        </p:nvSpPr>
        <p:spPr>
          <a:xfrm>
            <a:off x="816610" y="1391920"/>
            <a:ext cx="10526395" cy="1993900"/>
          </a:xfrm>
        </p:spPr>
        <p:txBody>
          <a:bodyPr/>
          <a:lstStyle/>
          <a:p>
            <a:r>
              <a:rPr lang="zh-CN" altLang="en-US"/>
              <a:t>百度百科</a:t>
            </a:r>
          </a:p>
          <a:p>
            <a:r>
              <a:rPr lang="zh-CN" altLang="en-US"/>
              <a:t>Uml用户指南（第二版-修订版）</a:t>
            </a:r>
          </a:p>
          <a:p>
            <a:r>
              <a:rPr lang="zh-CN" altLang="en-US"/>
              <a:t>Uml2基础建模与设计教程</a:t>
            </a:r>
          </a:p>
          <a:p>
            <a:r>
              <a:rPr lang="zh-CN" altLang="en-US"/>
              <a:t>Csdn博客网站上UML的9种图例解析 </a:t>
            </a:r>
          </a:p>
        </p:txBody>
      </p:sp>
      <p:sp>
        <p:nvSpPr>
          <p:cNvPr id="4" name="标题 1"/>
          <p:cNvSpPr>
            <a:spLocks noGrp="1"/>
          </p:cNvSpPr>
          <p:nvPr/>
        </p:nvSpPr>
        <p:spPr>
          <a:xfrm>
            <a:off x="838200" y="350456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altLang="zh-CN"/>
              <a:t>8.</a:t>
            </a:r>
            <a:r>
              <a:rPr lang="zh-CN" altLang="en-US"/>
              <a:t>画图工具</a:t>
            </a:r>
          </a:p>
        </p:txBody>
      </p:sp>
      <p:sp>
        <p:nvSpPr>
          <p:cNvPr id="6" name="内容占位符 2"/>
          <p:cNvSpPr>
            <a:spLocks noGrp="1"/>
          </p:cNvSpPr>
          <p:nvPr/>
        </p:nvSpPr>
        <p:spPr>
          <a:xfrm>
            <a:off x="838200" y="4422775"/>
            <a:ext cx="10526395" cy="840740"/>
          </a:xfrm>
          <a:prstGeom prst="rect">
            <a:avLst/>
          </a:prstGeom>
        </p:spPr>
        <p:txBody>
          <a:bodyPr vert="horz" lIns="91440" tIns="45720" rIns="91440" bIns="45720" rtlCol="0" anchor="t" anchorCtr="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rational rose</a:t>
            </a:r>
            <a:r>
              <a:rPr lang="zh-CN" altLang="en-US"/>
              <a:t> </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custDataLst>
              <p:tags r:id="rId2"/>
            </p:custDataLst>
          </p:nvPr>
        </p:nvSpPr>
        <p:spPr>
          <a:xfrm>
            <a:off x="1251495" y="1139900"/>
            <a:ext cx="10526485" cy="4755339"/>
          </a:xfrm>
        </p:spPr>
        <p:txBody>
          <a:bodyPr anchor="t">
            <a:normAutofit lnSpcReduction="10000"/>
          </a:bodyPr>
          <a:lstStyle/>
          <a:p>
            <a:pPr fontAlgn="auto">
              <a:lnSpc>
                <a:spcPct val="100000"/>
              </a:lnSpc>
            </a:pPr>
            <a:r>
              <a:rPr lang="en-US" altLang="zh-CN" dirty="0"/>
              <a:t>  1.</a:t>
            </a:r>
            <a:r>
              <a:rPr lang="zh-CN" altLang="en-US" dirty="0"/>
              <a:t>用例图                                        </a:t>
            </a:r>
          </a:p>
          <a:p>
            <a:pPr fontAlgn="auto">
              <a:lnSpc>
                <a:spcPct val="100000"/>
              </a:lnSpc>
            </a:pPr>
            <a:r>
              <a:rPr lang="en-US" altLang="zh-CN" dirty="0"/>
              <a:t>  2.</a:t>
            </a:r>
            <a:r>
              <a:rPr lang="zh-CN" altLang="en-US" dirty="0"/>
              <a:t>类图                                            </a:t>
            </a:r>
          </a:p>
          <a:p>
            <a:pPr fontAlgn="auto">
              <a:lnSpc>
                <a:spcPct val="100000"/>
              </a:lnSpc>
            </a:pPr>
            <a:r>
              <a:rPr lang="en-US" altLang="zh-CN" dirty="0"/>
              <a:t>  3.</a:t>
            </a:r>
            <a:r>
              <a:rPr lang="zh-CN" altLang="en-US" dirty="0"/>
              <a:t>状态图                                        </a:t>
            </a:r>
            <a:endParaRPr lang="en-US" altLang="zh-CN" dirty="0"/>
          </a:p>
          <a:p>
            <a:pPr fontAlgn="auto">
              <a:lnSpc>
                <a:spcPct val="100000"/>
              </a:lnSpc>
            </a:pPr>
            <a:r>
              <a:rPr lang="en-US" altLang="zh-CN" dirty="0"/>
              <a:t>  4.</a:t>
            </a:r>
            <a:r>
              <a:rPr lang="zh-CN" altLang="en-US" dirty="0"/>
              <a:t>顺序图</a:t>
            </a:r>
          </a:p>
          <a:p>
            <a:pPr fontAlgn="auto">
              <a:lnSpc>
                <a:spcPct val="100000"/>
              </a:lnSpc>
            </a:pPr>
            <a:r>
              <a:rPr lang="en-US" altLang="zh-CN" dirty="0"/>
              <a:t>  5.</a:t>
            </a:r>
            <a:r>
              <a:rPr lang="zh-CN" altLang="en-US" dirty="0"/>
              <a:t>协作图</a:t>
            </a:r>
          </a:p>
          <a:p>
            <a:pPr fontAlgn="auto">
              <a:lnSpc>
                <a:spcPct val="100000"/>
              </a:lnSpc>
            </a:pPr>
            <a:r>
              <a:rPr lang="en-US" altLang="zh-CN" dirty="0"/>
              <a:t>  6.</a:t>
            </a:r>
            <a:r>
              <a:rPr lang="zh-CN" altLang="en-US" dirty="0"/>
              <a:t>部署图</a:t>
            </a:r>
          </a:p>
          <a:p>
            <a:pPr fontAlgn="auto">
              <a:lnSpc>
                <a:spcPct val="100000"/>
              </a:lnSpc>
            </a:pPr>
            <a:r>
              <a:rPr lang="en-US" altLang="zh-CN" dirty="0">
                <a:sym typeface="+mn-ea"/>
              </a:rPr>
              <a:t>  7.</a:t>
            </a:r>
            <a:r>
              <a:rPr lang="zh-CN" altLang="en-US" dirty="0">
                <a:sym typeface="+mn-ea"/>
              </a:rPr>
              <a:t>参考资料</a:t>
            </a:r>
          </a:p>
          <a:p>
            <a:pPr fontAlgn="auto">
              <a:lnSpc>
                <a:spcPct val="100000"/>
              </a:lnSpc>
            </a:pPr>
            <a:r>
              <a:rPr lang="zh-CN" altLang="en-US" dirty="0"/>
              <a:t>  </a:t>
            </a:r>
            <a:r>
              <a:rPr lang="en-US" altLang="zh-CN" dirty="0"/>
              <a:t>8.</a:t>
            </a:r>
            <a:r>
              <a:rPr lang="zh-CN" altLang="en-US" dirty="0"/>
              <a:t>画图工具</a:t>
            </a:r>
          </a:p>
          <a:p>
            <a:pPr fontAlgn="auto">
              <a:lnSpc>
                <a:spcPct val="100000"/>
              </a:lnSpc>
            </a:pPr>
            <a:r>
              <a:rPr lang="en-US" altLang="zh-CN" dirty="0"/>
              <a:t>  9.</a:t>
            </a:r>
            <a:r>
              <a:rPr lang="zh-CN" altLang="en-US" dirty="0"/>
              <a:t>提问</a:t>
            </a:r>
          </a:p>
          <a:p>
            <a:pPr fontAlgn="auto">
              <a:lnSpc>
                <a:spcPct val="100000"/>
              </a:lnSpc>
            </a:pPr>
            <a:r>
              <a:rPr lang="en-US" altLang="zh-CN" dirty="0"/>
              <a:t> 10.</a:t>
            </a:r>
            <a:r>
              <a:rPr lang="zh-CN" altLang="en-US" dirty="0"/>
              <a:t>小组成员分工及打分</a:t>
            </a:r>
          </a:p>
        </p:txBody>
      </p:sp>
      <p:sp>
        <p:nvSpPr>
          <p:cNvPr id="3" name="标题 2"/>
          <p:cNvSpPr>
            <a:spLocks noGrp="1"/>
          </p:cNvSpPr>
          <p:nvPr>
            <p:ph type="title"/>
          </p:nvPr>
        </p:nvSpPr>
        <p:spPr/>
        <p:txBody>
          <a:bodyPr/>
          <a:lstStyle/>
          <a:p>
            <a:r>
              <a:rPr lang="en-US" altLang="zh-CN"/>
              <a:t>                                     </a:t>
            </a:r>
            <a:r>
              <a:rPr lang="zh-CN" altLang="en-US"/>
              <a:t>目录</a:t>
            </a:r>
            <a:endParaRPr lang="en-US" altLang="zh-CN"/>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405" y="354965"/>
            <a:ext cx="10515600" cy="918243"/>
          </a:xfrm>
        </p:spPr>
        <p:txBody>
          <a:bodyPr/>
          <a:lstStyle/>
          <a:p>
            <a:r>
              <a:rPr lang="en-US"/>
              <a:t>9.</a:t>
            </a:r>
            <a:r>
              <a:rPr lang="zh-CN" altLang="en-US"/>
              <a:t>提问</a:t>
            </a:r>
          </a:p>
        </p:txBody>
      </p:sp>
      <p:sp>
        <p:nvSpPr>
          <p:cNvPr id="3" name="内容占位符 2"/>
          <p:cNvSpPr>
            <a:spLocks noGrp="1"/>
          </p:cNvSpPr>
          <p:nvPr>
            <p:ph idx="1"/>
          </p:nvPr>
        </p:nvSpPr>
        <p:spPr>
          <a:xfrm>
            <a:off x="816610" y="1391920"/>
            <a:ext cx="10526395" cy="1993900"/>
          </a:xfrm>
        </p:spPr>
        <p:txBody>
          <a:bodyPr/>
          <a:lstStyle/>
          <a:p>
            <a:r>
              <a:rPr lang="en-US" altLang="zh-CN" sz="3600"/>
              <a:t>1.</a:t>
            </a:r>
            <a:r>
              <a:rPr lang="zh-CN" altLang="en-US" sz="3600"/>
              <a:t>在</a:t>
            </a:r>
            <a:r>
              <a:rPr lang="en-US" altLang="zh-CN" sz="3600"/>
              <a:t>UML</a:t>
            </a:r>
            <a:r>
              <a:rPr lang="zh-CN" altLang="en-US" sz="3600"/>
              <a:t>图中包含关系如何表示</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3030" y="2106370"/>
            <a:ext cx="10526485" cy="4755339"/>
          </a:xfrm>
        </p:spPr>
        <p:txBody>
          <a:bodyPr/>
          <a:lstStyle/>
          <a:p>
            <a:r>
              <a:rPr lang="zh-CN" altLang="en-US"/>
              <a:t>虚线箭头，并在线上标有</a:t>
            </a:r>
            <a:r>
              <a:rPr lang="en-US" altLang="zh-CN"/>
              <a:t>&lt;&lt;include&gt;&gt;</a:t>
            </a:r>
            <a:r>
              <a:rPr lang="zh-CN" altLang="en-US"/>
              <a:t>，箭头方向从基本用例到包含用例</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2395" y="1157045"/>
            <a:ext cx="10526485" cy="4755339"/>
          </a:xfrm>
        </p:spPr>
        <p:txBody>
          <a:bodyPr/>
          <a:lstStyle/>
          <a:p>
            <a:r>
              <a:rPr lang="en-US" altLang="zh-CN" sz="3600"/>
              <a:t>2.</a:t>
            </a:r>
            <a:r>
              <a:rPr lang="zh-CN" altLang="en-US" sz="3600"/>
              <a:t>在</a:t>
            </a:r>
            <a:r>
              <a:rPr lang="en-US" altLang="zh-CN" sz="3600"/>
              <a:t>UML2.0</a:t>
            </a:r>
            <a:r>
              <a:rPr lang="zh-CN" altLang="en-US" sz="3600"/>
              <a:t>中用什么来表示一个结点</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3120" y="2014220"/>
            <a:ext cx="10526395" cy="2019300"/>
          </a:xfrm>
        </p:spPr>
        <p:txBody>
          <a:bodyPr/>
          <a:lstStyle/>
          <a:p>
            <a:r>
              <a:rPr lang="zh-CN" altLang="en-US"/>
              <a:t>立方体</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2395" y="1051635"/>
            <a:ext cx="10526485" cy="4755339"/>
          </a:xfrm>
        </p:spPr>
        <p:txBody>
          <a:bodyPr/>
          <a:lstStyle/>
          <a:p>
            <a:r>
              <a:rPr lang="en-US" altLang="zh-CN" sz="3600"/>
              <a:t>3.</a:t>
            </a:r>
            <a:r>
              <a:rPr lang="zh-CN" altLang="en-US" sz="3600"/>
              <a:t>状态图中初态与终态的区别</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3120" y="2044700"/>
            <a:ext cx="10526395" cy="3632200"/>
          </a:xfrm>
        </p:spPr>
        <p:txBody>
          <a:bodyPr/>
          <a:lstStyle/>
          <a:p>
            <a:r>
              <a:rPr lang="zh-CN" altLang="en-US"/>
              <a:t>初态实心圆点表示，终态圆形内嵌圆点表示</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405" y="354965"/>
            <a:ext cx="10515600" cy="918243"/>
          </a:xfrm>
        </p:spPr>
        <p:txBody>
          <a:bodyPr/>
          <a:lstStyle/>
          <a:p>
            <a:r>
              <a:rPr lang="en-US"/>
              <a:t>10.</a:t>
            </a:r>
            <a:r>
              <a:rPr lang="zh-CN" altLang="en-US"/>
              <a:t>小组成员分工及评分</a:t>
            </a:r>
          </a:p>
        </p:txBody>
      </p:sp>
      <p:sp>
        <p:nvSpPr>
          <p:cNvPr id="3" name="内容占位符 2"/>
          <p:cNvSpPr>
            <a:spLocks noGrp="1"/>
          </p:cNvSpPr>
          <p:nvPr>
            <p:ph idx="1"/>
          </p:nvPr>
        </p:nvSpPr>
        <p:spPr>
          <a:xfrm>
            <a:off x="816610" y="1391920"/>
            <a:ext cx="10526395" cy="3116580"/>
          </a:xfrm>
        </p:spPr>
        <p:txBody>
          <a:bodyPr/>
          <a:lstStyle/>
          <a:p>
            <a:r>
              <a:rPr lang="zh-CN" altLang="en-US" dirty="0"/>
              <a:t>吴桐：</a:t>
            </a:r>
            <a:r>
              <a:rPr lang="en-US" altLang="zh-CN" dirty="0"/>
              <a:t>8.5 </a:t>
            </a:r>
            <a:r>
              <a:rPr lang="zh-CN" altLang="en-US" dirty="0"/>
              <a:t>修改</a:t>
            </a:r>
          </a:p>
          <a:p>
            <a:r>
              <a:rPr lang="zh-CN" altLang="en-US" dirty="0"/>
              <a:t>赵高生：</a:t>
            </a:r>
            <a:r>
              <a:rPr lang="en-US" altLang="zh-CN" dirty="0"/>
              <a:t>8.4 </a:t>
            </a:r>
            <a:r>
              <a:rPr lang="zh-CN" altLang="en-US" dirty="0"/>
              <a:t>收集资料</a:t>
            </a:r>
          </a:p>
          <a:p>
            <a:r>
              <a:rPr lang="zh-CN" altLang="en-US" dirty="0"/>
              <a:t>尹健瑾：</a:t>
            </a:r>
            <a:r>
              <a:rPr lang="en-US" altLang="zh-CN" dirty="0"/>
              <a:t>8.7</a:t>
            </a:r>
            <a:r>
              <a:rPr lang="zh-CN" altLang="en-US" dirty="0"/>
              <a:t>修改</a:t>
            </a:r>
          </a:p>
          <a:p>
            <a:r>
              <a:rPr lang="zh-CN" altLang="en-US" dirty="0"/>
              <a:t>袁泽成：</a:t>
            </a:r>
            <a:r>
              <a:rPr lang="en-US" altLang="zh-CN" dirty="0"/>
              <a:t>9.0</a:t>
            </a:r>
            <a:r>
              <a:rPr lang="zh-CN" altLang="en-US" dirty="0"/>
              <a:t>制作</a:t>
            </a:r>
            <a:r>
              <a:rPr lang="en-US" altLang="zh-CN" dirty="0"/>
              <a:t>PPT</a:t>
            </a:r>
            <a:endParaRPr lang="zh-CN" altLang="en-US" dirty="0"/>
          </a:p>
          <a:p>
            <a:r>
              <a:rPr lang="zh-CN" altLang="en-US" dirty="0"/>
              <a:t>邬立冬： </a:t>
            </a:r>
            <a:r>
              <a:rPr lang="en-US" altLang="zh-CN" dirty="0"/>
              <a:t>9.2 </a:t>
            </a:r>
            <a:r>
              <a:rPr lang="zh-CN" altLang="en-US" dirty="0"/>
              <a:t>画图</a:t>
            </a:r>
          </a:p>
          <a:p>
            <a:endParaRPr lang="zh-CN" altLang="en-US" dirty="0"/>
          </a:p>
          <a:p>
            <a:endParaRPr lang="zh-CN" altLang="en-US" dirty="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US" altLang="zh-CN"/>
              <a:t>THANKS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US" altLang="zh-CN" dirty="0"/>
              <a:t>1.</a:t>
            </a:r>
            <a:r>
              <a:rPr lang="zh-CN" altLang="en-US" dirty="0"/>
              <a:t>用例图</a:t>
            </a:r>
          </a:p>
        </p:txBody>
      </p:sp>
      <p:sp>
        <p:nvSpPr>
          <p:cNvPr id="5" name="内容占位符 4"/>
          <p:cNvSpPr>
            <a:spLocks noGrp="1"/>
          </p:cNvSpPr>
          <p:nvPr>
            <p:ph sz="half" idx="1"/>
            <p:custDataLst>
              <p:tags r:id="rId3"/>
            </p:custDataLst>
          </p:nvPr>
        </p:nvSpPr>
        <p:spPr>
          <a:xfrm>
            <a:off x="838200" y="1475740"/>
            <a:ext cx="10053320" cy="4604385"/>
          </a:xfrm>
        </p:spPr>
        <p:txBody>
          <a:bodyPr>
            <a:normAutofit/>
          </a:bodyPr>
          <a:lstStyle/>
          <a:p>
            <a:pPr>
              <a:lnSpc>
                <a:spcPct val="150000"/>
              </a:lnSpc>
            </a:pPr>
            <a:r>
              <a:rPr lang="en-US" altLang="zh-CN" dirty="0"/>
              <a:t>       </a:t>
            </a:r>
            <a:r>
              <a:rPr lang="zh-CN" altLang="en-US" dirty="0"/>
              <a:t>描述角色以及角色与用例之间的连接关系。说明的是谁要使用系统，以及他们使用该系统可以做些什么。一个用例图包含了多个模型元素，如系统、参与者和用例，并且显示了这些元素之间的各种关系，如泛化、关联和依赖。</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a:stretch>
            <a:fillRect/>
          </a:stretch>
        </p:blipFill>
        <p:spPr>
          <a:xfrm>
            <a:off x="3411855" y="715645"/>
            <a:ext cx="4480560" cy="5187950"/>
          </a:xfrm>
          <a:prstGeom prst="rect">
            <a:avLst/>
          </a:prstGeom>
          <a:noFill/>
          <a:ln w="9525">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1"/>
          <p:cNvPicPr>
            <a:picLocks noChangeAspect="1"/>
          </p:cNvPicPr>
          <p:nvPr/>
        </p:nvPicPr>
        <p:blipFill>
          <a:blip r:embed="rId3"/>
          <a:srcRect l="6201" t="8028" r="15348" b="8386"/>
          <a:stretch>
            <a:fillRect/>
          </a:stretch>
        </p:blipFill>
        <p:spPr>
          <a:xfrm>
            <a:off x="2082165" y="1099820"/>
            <a:ext cx="7430135" cy="4268470"/>
          </a:xfrm>
          <a:prstGeom prst="rect">
            <a:avLst/>
          </a:prstGeom>
          <a:noFill/>
          <a:ln w="9525">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custDataLst>
              <p:tags r:id="rId2"/>
            </p:custDataLst>
          </p:nvPr>
        </p:nvSpPr>
        <p:spPr>
          <a:xfrm>
            <a:off x="838200" y="36512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altLang="zh-CN" dirty="0"/>
              <a:t>2.</a:t>
            </a:r>
            <a:r>
              <a:rPr lang="zh-CN" altLang="en-US" dirty="0"/>
              <a:t>类图</a:t>
            </a:r>
          </a:p>
        </p:txBody>
      </p:sp>
      <p:sp>
        <p:nvSpPr>
          <p:cNvPr id="6" name="内容占位符 4"/>
          <p:cNvSpPr>
            <a:spLocks noGrp="1"/>
          </p:cNvSpPr>
          <p:nvPr>
            <p:custDataLst>
              <p:tags r:id="rId3"/>
            </p:custDataLst>
          </p:nvPr>
        </p:nvSpPr>
        <p:spPr>
          <a:xfrm>
            <a:off x="838200" y="1485900"/>
            <a:ext cx="10053320" cy="46043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a:t>       </a:t>
            </a:r>
            <a:r>
              <a:rPr lang="zh-CN" altLang="en-US" dirty="0">
                <a:sym typeface="+mn-ea"/>
              </a:rPr>
              <a:t>类图是描述系统中的类，以及各个类之间的关系的静态视图。能够让我们在正确编写代码以前对系统有一个全面的认识。类图是一种模型类型，确切的说，是一种静态模型类型。</a:t>
            </a:r>
            <a:endParaRPr lang="zh-CN" altLang="en-US" dirty="0"/>
          </a:p>
          <a:p>
            <a:pPr>
              <a:lnSpc>
                <a:spcPct val="150000"/>
              </a:lnSpc>
            </a:pPr>
            <a:r>
              <a:rPr lang="en-US" altLang="zh-CN" dirty="0"/>
              <a:t> </a:t>
            </a:r>
            <a:endParaRPr lang="zh-CN" alt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a:stretch>
            <a:fillRect/>
          </a:stretch>
        </p:blipFill>
        <p:spPr>
          <a:xfrm>
            <a:off x="4492625" y="943610"/>
            <a:ext cx="3001010" cy="4551680"/>
          </a:xfrm>
          <a:prstGeom prst="rect">
            <a:avLst/>
          </a:prstGeom>
          <a:noFill/>
          <a:ln w="9525">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6"/>
          <p:cNvPicPr>
            <a:picLocks noChangeAspect="1"/>
          </p:cNvPicPr>
          <p:nvPr/>
        </p:nvPicPr>
        <p:blipFill>
          <a:blip r:embed="rId3"/>
          <a:srcRect l="2726" t="8274" r="60179" b="16565"/>
          <a:stretch>
            <a:fillRect/>
          </a:stretch>
        </p:blipFill>
        <p:spPr>
          <a:xfrm>
            <a:off x="3750310" y="1343660"/>
            <a:ext cx="4690745" cy="4170045"/>
          </a:xfrm>
          <a:prstGeom prst="rect">
            <a:avLst/>
          </a:prstGeom>
          <a:noFill/>
          <a:ln w="9525">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custDataLst>
              <p:tags r:id="rId2"/>
            </p:custDataLst>
          </p:nvPr>
        </p:nvSpPr>
        <p:spPr>
          <a:xfrm>
            <a:off x="838200" y="365125"/>
            <a:ext cx="10515600" cy="918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accent1"/>
                </a:solidFill>
                <a:latin typeface="+mj-lt"/>
                <a:ea typeface="+mj-ea"/>
                <a:cs typeface="+mj-cs"/>
              </a:defRPr>
            </a:lvl1pPr>
          </a:lstStyle>
          <a:p>
            <a:r>
              <a:rPr lang="en-US" altLang="zh-CN" dirty="0"/>
              <a:t>3.</a:t>
            </a:r>
            <a:r>
              <a:rPr lang="zh-CN" altLang="en-US" dirty="0"/>
              <a:t>状态图</a:t>
            </a:r>
          </a:p>
        </p:txBody>
      </p:sp>
      <p:sp>
        <p:nvSpPr>
          <p:cNvPr id="7" name="内容占位符 4"/>
          <p:cNvSpPr>
            <a:spLocks noGrp="1"/>
          </p:cNvSpPr>
          <p:nvPr>
            <p:custDataLst>
              <p:tags r:id="rId3"/>
            </p:custDataLst>
          </p:nvPr>
        </p:nvSpPr>
        <p:spPr>
          <a:xfrm>
            <a:off x="838200" y="1485900"/>
            <a:ext cx="10053320" cy="46043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dirty="0"/>
              <a:t>       </a:t>
            </a:r>
            <a:r>
              <a:rPr lang="zh-CN" altLang="en-US" dirty="0">
                <a:sym typeface="+mn-ea"/>
              </a:rPr>
              <a:t>与类图极为相似，它是类图的实例，对象图显示类的多个对象实例，而不是实际的类。它描述的不是类之间的关系，而是对象之间的关系。</a:t>
            </a:r>
            <a:endParaRPr lang="zh-CN" altLang="en-US"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2"/>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6"/>
  <p:tag name="KSO_WM_SLIDE_INDEX" val="6"/>
  <p:tag name="KSO_WM_SLIDE_ITEM_CNT" val="1"/>
  <p:tag name="KSO_WM_SLIDE_LAYOUT" val="a_l"/>
  <p:tag name="KSO_WM_SLIDE_LAYOUT_CNT" val="1_1"/>
  <p:tag name="KSO_WM_SLIDE_TYPE" val="contents"/>
  <p:tag name="KSO_WM_BEAUTIFY_FLAG" val="#wm#"/>
  <p:tag name="KSO_WM_TAG_VERSION" val="1.0"/>
  <p:tag name="KSO_WM_SLIDE_POSITION" val="166*264"/>
  <p:tag name="KSO_WM_SLIDE_SIZE" val="440*36"/>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7"/>
  <p:tag name="KSO_WM_SLIDE_INDEX" val="7"/>
  <p:tag name="KSO_WM_SLIDE_ITEM_CNT" val="2"/>
  <p:tag name="KSO_WM_SLIDE_LAYOUT" val="a_l"/>
  <p:tag name="KSO_WM_SLIDE_LAYOUT_CNT" val="1_1"/>
  <p:tag name="KSO_WM_SLIDE_TYPE" val="contents"/>
  <p:tag name="KSO_WM_BEAUTIFY_FLAG" val="#wm#"/>
  <p:tag name="KSO_WM_TAG_VERSION" val="1.0"/>
  <p:tag name="KSO_WM_DIAGRAM_GROUP_CODE" val="l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8"/>
  <p:tag name="KSO_WM_SLIDE_INDEX" val="8"/>
  <p:tag name="KSO_WM_SLIDE_ITEM_CNT" val="3"/>
  <p:tag name="KSO_WM_SLIDE_LAYOUT" val="a_l"/>
  <p:tag name="KSO_WM_SLIDE_LAYOUT_CNT" val="1_1"/>
  <p:tag name="KSO_WM_SLIDE_TYPE" val="contents"/>
  <p:tag name="KSO_WM_BEAUTIFY_FLAG" val="#wm#"/>
  <p:tag name="KSO_WM_TAG_VERSION" val="1.0"/>
  <p:tag name="KSO_WM_SLIDE_POSITION" val="157*171"/>
  <p:tag name="KSO_WM_SLIDE_SIZE" val="440*233"/>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9"/>
  <p:tag name="KSO_WM_SLIDE_INDEX" val="9"/>
  <p:tag name="KSO_WM_SLIDE_ITEM_CNT" val="4"/>
  <p:tag name="KSO_WM_SLIDE_LAYOUT" val="a_l"/>
  <p:tag name="KSO_WM_SLIDE_LAYOUT_CNT" val="1_1"/>
  <p:tag name="KSO_WM_SLIDE_TYPE" val="contents"/>
  <p:tag name="KSO_WM_BEAUTIFY_FLAG" val="#wm#"/>
  <p:tag name="KSO_WM_TAG_VERSION" val="1.0"/>
  <p:tag name="KSO_WM_SLIDE_POSITION" val="170*171"/>
  <p:tag name="KSO_WM_SLIDE_SIZE" val="440*258"/>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2"/>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10"/>
  <p:tag name="KSO_WM_SLIDE_INDEX" val="10"/>
  <p:tag name="KSO_WM_SLIDE_ITEM_CNT" val="5"/>
  <p:tag name="KSO_WM_SLIDE_LAYOUT" val="a_l"/>
  <p:tag name="KSO_WM_SLIDE_LAYOUT_CNT" val="1_1"/>
  <p:tag name="KSO_WM_SLIDE_TYPE" val="contents"/>
  <p:tag name="KSO_WM_BEAUTIFY_FLAG" val="#wm#"/>
  <p:tag name="KSO_WM_TAG_VERSION" val="1.0"/>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11"/>
  <p:tag name="KSO_WM_SLIDE_INDEX" val="11"/>
  <p:tag name="KSO_WM_SLIDE_ITEM_CNT" val="6"/>
  <p:tag name="KSO_WM_SLIDE_LAYOUT" val="a_l"/>
  <p:tag name="KSO_WM_SLIDE_LAYOUT_CNT" val="1_1"/>
  <p:tag name="KSO_WM_SLIDE_TYPE" val="contents"/>
  <p:tag name="KSO_WM_BEAUTIFY_FLAG" val="#wm#"/>
  <p:tag name="KSO_WM_TAG_VERSION" val="1.0"/>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13"/>
  <p:tag name="KSO_WM_SLIDE_INDEX" val="13"/>
  <p:tag name="KSO_WM_SLIDE_ITEM_CNT" val="1"/>
  <p:tag name="KSO_WM_SLIDE_LAYOUT" val="a_l"/>
  <p:tag name="KSO_WM_SLIDE_LAYOUT_CNT" val="1_1"/>
  <p:tag name="KSO_WM_SLIDE_TYPE" val="text"/>
  <p:tag name="KSO_WM_BEAUTIFY_FLAG" val="#wm#"/>
  <p:tag name="KSO_WM_TAG_VERSION" val="1.0"/>
  <p:tag name="KSO_WM_SLIDE_POSITION" val="321*169"/>
  <p:tag name="KSO_WM_SLIDE_SIZE" val="317*270"/>
  <p:tag name="KSO_WM_DIAGRAM_GROUP_CODE" val="l1-2"/>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14"/>
  <p:tag name="KSO_WM_SLIDE_INDEX" val="14"/>
  <p:tag name="KSO_WM_SLIDE_ITEM_CNT" val="2"/>
  <p:tag name="KSO_WM_SLIDE_LAYOUT" val="a_l"/>
  <p:tag name="KSO_WM_SLIDE_LAYOUT_CNT" val="1_1"/>
  <p:tag name="KSO_WM_SLIDE_TYPE" val="text"/>
  <p:tag name="KSO_WM_BEAUTIFY_FLAG" val="#wm#"/>
  <p:tag name="KSO_WM_TAG_VERSION" val="1.0"/>
  <p:tag name="KSO_WM_SLIDE_POSITION" val="221*134"/>
  <p:tag name="KSO_WM_SLIDE_SIZE" val="544*316"/>
  <p:tag name="KSO_WM_DIAGRAM_GROUP_CODE" val="l1-2"/>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15"/>
  <p:tag name="KSO_WM_SLIDE_INDEX" val="15"/>
  <p:tag name="KSO_WM_SLIDE_ITEM_CNT" val="3"/>
  <p:tag name="KSO_WM_SLIDE_LAYOUT" val="a_l"/>
  <p:tag name="KSO_WM_SLIDE_LAYOUT_CNT" val="1_1"/>
  <p:tag name="KSO_WM_SLIDE_TYPE" val="text"/>
  <p:tag name="KSO_WM_BEAUTIFY_FLAG" val="#wm#"/>
  <p:tag name="KSO_WM_TAG_VERSION" val="1.0"/>
  <p:tag name="KSO_WM_SLIDE_POSITION" val="208*148"/>
  <p:tag name="KSO_WM_SLIDE_SIZE" val="544*302"/>
  <p:tag name="KSO_WM_DIAGRAM_GROUP_CODE" val="l1-2"/>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9、12、16、19、20、23、27"/>
  <p:tag name="KSO_WM_TEMPLATE_CATEGORY" val="custom"/>
  <p:tag name="KSO_WM_TEMPLATE_INDEX" val="160472"/>
  <p:tag name="KSO_WM_SLIDE_ID" val="custom160472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16"/>
  <p:tag name="KSO_WM_SLIDE_INDEX" val="16"/>
  <p:tag name="KSO_WM_SLIDE_ITEM_CNT" val="4"/>
  <p:tag name="KSO_WM_SLIDE_LAYOUT" val="a_l"/>
  <p:tag name="KSO_WM_SLIDE_LAYOUT_CNT" val="1_1"/>
  <p:tag name="KSO_WM_SLIDE_TYPE" val="text"/>
  <p:tag name="KSO_WM_BEAUTIFY_FLAG" val="#wm#"/>
  <p:tag name="KSO_WM_TAG_VERSION" val="1.0"/>
  <p:tag name="KSO_WM_SLIDE_POSITION" val="208*149"/>
  <p:tag name="KSO_WM_SLIDE_SIZE" val="544*301"/>
  <p:tag name="KSO_WM_DIAGRAM_GROUP_CODE" val="l1-2"/>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17"/>
  <p:tag name="KSO_WM_SLIDE_INDEX" val="17"/>
  <p:tag name="KSO_WM_SLIDE_ITEM_CNT" val="5"/>
  <p:tag name="KSO_WM_SLIDE_LAYOUT" val="a_l"/>
  <p:tag name="KSO_WM_SLIDE_LAYOUT_CNT" val="1_1"/>
  <p:tag name="KSO_WM_SLIDE_TYPE" val="text"/>
  <p:tag name="KSO_WM_BEAUTIFY_FLAG" val="#wm#"/>
  <p:tag name="KSO_WM_TAG_VERSION" val="1.0"/>
  <p:tag name="KSO_WM_SLIDE_POSITION" val="208*147"/>
  <p:tag name="KSO_WM_SLIDE_SIZE" val="544*303"/>
  <p:tag name="KSO_WM_DIAGRAM_GROUP_CODE" val="l1-2"/>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25"/>
  <p:tag name="KSO_WM_SLIDE_INDEX" val="25"/>
  <p:tag name="KSO_WM_SLIDE_ITEM_CNT" val="5"/>
  <p:tag name="KSO_WM_SLIDE_LAYOUT" val="a_n"/>
  <p:tag name="KSO_WM_SLIDE_LAYOUT_CNT" val="1_1"/>
  <p:tag name="KSO_WM_SLIDE_TYPE" val="text"/>
  <p:tag name="KSO_WM_BEAUTIFY_FLAG" val="#wm#"/>
  <p:tag name="KSO_WM_TAG_VERSION" val="1.0"/>
  <p:tag name="KSO_WM_SLIDE_POSITION" val="213*166"/>
  <p:tag name="KSO_WM_SLIDE_SIZE" val="536*314"/>
  <p:tag name="KSO_WM_DIAGRAM_GROUP_CODE" val="n1-1"/>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1*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60472"/>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26"/>
  <p:tag name="KSO_WM_SLIDE_INDEX" val="26"/>
  <p:tag name="KSO_WM_SLIDE_ITEM_CNT" val="6"/>
  <p:tag name="KSO_WM_SLIDE_LAYOUT" val="a_n"/>
  <p:tag name="KSO_WM_SLIDE_LAYOUT_CNT" val="1_1"/>
  <p:tag name="KSO_WM_SLIDE_TYPE" val="text"/>
  <p:tag name="KSO_WM_BEAUTIFY_FLAG" val="#wm#"/>
  <p:tag name="KSO_WM_TAG_VERSION" val="1.0"/>
  <p:tag name="KSO_WM_SLIDE_POSITION" val="213*176"/>
  <p:tag name="KSO_WM_SLIDE_SIZE" val="529*304"/>
  <p:tag name="KSO_WM_DIAGRAM_GROUP_CODE" val="n1-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27"/>
  <p:tag name="KSO_WM_SLIDE_INDEX" val="27"/>
  <p:tag name="KSO_WM_SLIDE_ITEM_CNT" val="1"/>
  <p:tag name="KSO_WM_SLIDE_LAYOUT" val="a"/>
  <p:tag name="KSO_WM_SLIDE_LAYOUT_CNT" val="1"/>
  <p:tag name="KSO_WM_SLIDE_TYPE" val="endPage"/>
  <p:tag name="KSO_WM_BEAUTIFY_FLAG" val="#wm#"/>
  <p:tag name="KSO_WM_TAG_VERSION" val="1.0"/>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27*a*1"/>
  <p:tag name="KSO_WM_UNIT_CLEAR" val="1"/>
  <p:tag name="KSO_WM_UNIT_LAYERLEVEL" val="1"/>
  <p:tag name="KSO_WM_UNIT_VALUE" val="7"/>
  <p:tag name="KSO_WM_UNIT_ISCONTENTSTITLE" val="0"/>
  <p:tag name="KSO_WM_UNIT_HIGHLIGHT" val="0"/>
  <p:tag name="KSO_WM_UNIT_COMPATIBLE" val="0"/>
  <p:tag name="KSO_WM_UNIT_PRESET_TEXT" val="THANKS"/>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5*114"/>
  <p:tag name="KSO_WM_SLIDE_SIZE" val="829*37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72"/>
  <p:tag name="KSO_WM_SLIDE_ID" val="custom160472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16"/>
  <p:tag name="KSO_WM_SLIDE_SIZE" val="828*363"/>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a"/>
  <p:tag name="KSO_WM_UNIT_INDEX" val="1"/>
  <p:tag name="KSO_WM_UNIT_ID" val="custom160472_3*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72"/>
  <p:tag name="KSO_WM_UNIT_TYPE" val="f"/>
  <p:tag name="KSO_WM_UNIT_INDEX" val="1"/>
  <p:tag name="KSO_WM_UNIT_ID" val="custom160472_3*f*1"/>
  <p:tag name="KSO_WM_UNIT_CLEAR" val="1"/>
  <p:tag name="KSO_WM_UNIT_LAYERLEVEL" val="1"/>
  <p:tag name="KSO_WM_UNIT_VALUE" val="128"/>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A000120140530A99PPBG">
  <a:themeElements>
    <a:clrScheme name="160193.193">
      <a:dk1>
        <a:srgbClr val="5F5F5F"/>
      </a:dk1>
      <a:lt1>
        <a:sysClr val="window" lastClr="FFFFFF"/>
      </a:lt1>
      <a:dk2>
        <a:srgbClr val="4D4D4D"/>
      </a:dk2>
      <a:lt2>
        <a:srgbClr val="E5DEDB"/>
      </a:lt2>
      <a:accent1>
        <a:srgbClr val="0EA5EC"/>
      </a:accent1>
      <a:accent2>
        <a:srgbClr val="448AD8"/>
      </a:accent2>
      <a:accent3>
        <a:srgbClr val="6FB7CB"/>
      </a:accent3>
      <a:accent4>
        <a:srgbClr val="EBCE21"/>
      </a:accent4>
      <a:accent5>
        <a:srgbClr val="EE7C51"/>
      </a:accent5>
      <a:accent6>
        <a:srgbClr val="64C46E"/>
      </a:accent6>
      <a:hlink>
        <a:srgbClr val="A04E65"/>
      </a:hlink>
      <a:folHlink>
        <a:srgbClr val="FFC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Words>
  <Application>Microsoft Office PowerPoint</Application>
  <PresentationFormat>宽屏</PresentationFormat>
  <Paragraphs>67</Paragraphs>
  <Slides>27</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黑体</vt:lpstr>
      <vt:lpstr>宋体</vt:lpstr>
      <vt:lpstr>微软雅黑</vt:lpstr>
      <vt:lpstr>Arial</vt:lpstr>
      <vt:lpstr>Bell MT</vt:lpstr>
      <vt:lpstr>Calibri</vt:lpstr>
      <vt:lpstr>Wingdings</vt:lpstr>
      <vt:lpstr>Wingdings 2</vt:lpstr>
      <vt:lpstr>A000120140530A99PPBG</vt:lpstr>
      <vt:lpstr>UML基础Ⅰ</vt:lpstr>
      <vt:lpstr>                                     目录</vt:lpstr>
      <vt:lpstr>1.用例图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7.参考资料</vt:lpstr>
      <vt:lpstr>9.提问</vt:lpstr>
      <vt:lpstr>PowerPoint 演示文稿</vt:lpstr>
      <vt:lpstr>PowerPoint 演示文稿</vt:lpstr>
      <vt:lpstr>PowerPoint 演示文稿</vt:lpstr>
      <vt:lpstr>PowerPoint 演示文稿</vt:lpstr>
      <vt:lpstr>PowerPoint 演示文稿</vt:lpstr>
      <vt:lpstr>10.小组成员分工及评分</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asus-pc</dc:creator>
  <cp:lastModifiedBy>吴桐</cp:lastModifiedBy>
  <cp:revision>3</cp:revision>
  <dcterms:created xsi:type="dcterms:W3CDTF">2017-11-12T03:47:00Z</dcterms:created>
  <dcterms:modified xsi:type="dcterms:W3CDTF">2017-11-12T13:34:10Z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