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93" r:id="rId3"/>
    <p:sldId id="258" r:id="rId4"/>
    <p:sldId id="284" r:id="rId5"/>
    <p:sldId id="271" r:id="rId6"/>
    <p:sldId id="272" r:id="rId7"/>
    <p:sldId id="273" r:id="rId8"/>
    <p:sldId id="294" r:id="rId9"/>
    <p:sldId id="278" r:id="rId10"/>
    <p:sldId id="280" r:id="rId11"/>
    <p:sldId id="262" r:id="rId12"/>
    <p:sldId id="287" r:id="rId13"/>
    <p:sldId id="288" r:id="rId14"/>
    <p:sldId id="289" r:id="rId15"/>
    <p:sldId id="290" r:id="rId16"/>
    <p:sldId id="260" r:id="rId17"/>
    <p:sldId id="263" r:id="rId18"/>
    <p:sldId id="266" r:id="rId19"/>
    <p:sldId id="264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C00DBC-8567-4C61-B860-837B71859EFC}">
          <p14:sldIdLst>
            <p14:sldId id="256"/>
            <p14:sldId id="293"/>
            <p14:sldId id="258"/>
            <p14:sldId id="284"/>
            <p14:sldId id="271"/>
            <p14:sldId id="272"/>
            <p14:sldId id="273"/>
            <p14:sldId id="294"/>
            <p14:sldId id="278"/>
            <p14:sldId id="280"/>
            <p14:sldId id="262"/>
            <p14:sldId id="287"/>
            <p14:sldId id="288"/>
            <p14:sldId id="289"/>
            <p14:sldId id="290"/>
            <p14:sldId id="260"/>
            <p14:sldId id="263"/>
            <p14:sldId id="266"/>
            <p14:sldId id="264"/>
          </p14:sldIdLst>
        </p14:section>
        <p14:section name="无标题节" id="{D05C4C9B-B14A-4A4E-8924-A816CCBF2D84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BC756-BD93-4959-A382-F8B794F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808" y="514467"/>
            <a:ext cx="11423176" cy="237697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软件工程系列课程教学</a:t>
            </a:r>
            <a:r>
              <a:rPr lang="zh-CN" altLang="en-US" b="1" dirty="0">
                <a:ea typeface="宋体" panose="02010600030101010101" pitchFamily="2" charset="-122"/>
              </a:rPr>
              <a:t>辅助</a:t>
            </a:r>
            <a:r>
              <a:rPr lang="zh-CN" altLang="zh-CN" b="1" dirty="0"/>
              <a:t>网站</a:t>
            </a:r>
            <a:br>
              <a:rPr lang="zh-CN" altLang="zh-CN" b="1" dirty="0"/>
            </a:br>
            <a:r>
              <a:rPr lang="en-US" altLang="zh-CN" b="1" dirty="0"/>
              <a:t>			</a:t>
            </a:r>
            <a:r>
              <a:rPr lang="zh-CN" altLang="zh-CN" dirty="0"/>
              <a:t>项目计划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2394A-2E38-49C0-8A0E-F71FF506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314" y="4642719"/>
            <a:ext cx="8791575" cy="165576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Prd-g21</a:t>
            </a:r>
            <a:r>
              <a:rPr lang="zh-CN" altLang="en-US" sz="2800" dirty="0">
                <a:solidFill>
                  <a:schemeClr val="tx1"/>
                </a:solidFill>
              </a:rPr>
              <a:t>：吴桐（组长）尹健瑾 赵高生 邬立东 袁泽成</a:t>
            </a:r>
          </a:p>
          <a:p>
            <a:endParaRPr lang="zh-CN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78702-5EA8-4728-B24B-014FB63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48" y="2682082"/>
            <a:ext cx="16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73DFF-B37A-487A-BD47-61BC2A0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98E3E-1360-496F-97CC-4FBC61A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验收不合格标准</a:t>
            </a:r>
          </a:p>
          <a:p>
            <a:pPr lvl="0"/>
            <a:r>
              <a:rPr lang="zh-CN" altLang="zh-CN" dirty="0"/>
              <a:t>不能正常运行</a:t>
            </a:r>
          </a:p>
          <a:p>
            <a:pPr lvl="0"/>
            <a:r>
              <a:rPr lang="zh-CN" altLang="zh-CN" dirty="0"/>
              <a:t>未实现项目软件的需求说明书要求的各项功能需求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6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1C21-6DD5-4C4F-A70B-CABFC807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F765C-5B97-4A14-B6AB-3DB1E3E8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《项目可行性报告》，提交时间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3</a:t>
            </a:r>
            <a:r>
              <a:rPr lang="zh-CN" altLang="zh-CN" dirty="0"/>
              <a:t>周结束）：对技术可行性，经济可行性，操作可行性的研究。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《项目章程》，《项目总体计划》（第</a:t>
            </a:r>
            <a:r>
              <a:rPr lang="en-US" altLang="zh-CN" dirty="0"/>
              <a:t>4</a:t>
            </a:r>
            <a:r>
              <a:rPr lang="zh-CN" altLang="zh-CN" dirty="0"/>
              <a:t>周末）：对软件开发的进度安排。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5</a:t>
            </a:r>
            <a:r>
              <a:rPr lang="zh-CN" altLang="zh-CN" dirty="0"/>
              <a:t>周结束）：</a:t>
            </a:r>
          </a:p>
          <a:p>
            <a:pPr lvl="0"/>
            <a:r>
              <a:rPr lang="zh-CN" altLang="zh-CN" dirty="0"/>
              <a:t>五个部分：测试计划→ 测试设计→ 测试开发→ 测试执行→测试评估</a:t>
            </a:r>
          </a:p>
          <a:p>
            <a:pPr lvl="0"/>
            <a:r>
              <a:rPr lang="zh-CN" altLang="zh-CN" dirty="0"/>
              <a:t>四个环节：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8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610C-3703-42C2-8202-C96F7BF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</a:t>
            </a:r>
            <a:endParaRPr lang="zh-CN" altLang="en-US" dirty="0"/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8725A272-6F5D-49EB-BF07-6688F448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31542"/>
            <a:ext cx="7531176" cy="294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8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72592-DAC9-48E1-BC71-463A8E06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《需求工程计划》修改及评审（第</a:t>
            </a:r>
            <a:r>
              <a:rPr lang="en-US" altLang="zh-CN" dirty="0"/>
              <a:t>5-6</a:t>
            </a:r>
            <a:r>
              <a:rPr lang="zh-CN" altLang="zh-CN" dirty="0"/>
              <a:t>周，非正常上课时间）：</a:t>
            </a:r>
          </a:p>
          <a:p>
            <a:r>
              <a:rPr lang="zh-CN" altLang="zh-CN" dirty="0"/>
              <a:t>《软件需求规格说明书》提交时间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周末软件需求变更文档 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周末）：对功能需求，性能需求，可靠性和可用性需求，出错处理需求，接口需求，约束，逆向需求，将来提出的要求进行说明。</a:t>
            </a:r>
          </a:p>
          <a:p>
            <a:r>
              <a:rPr lang="zh-CN" altLang="zh-CN" dirty="0"/>
              <a:t>软件需求变更文档修改及评审（第</a:t>
            </a:r>
            <a:r>
              <a:rPr lang="en-US" altLang="zh-CN" dirty="0"/>
              <a:t>13</a:t>
            </a:r>
            <a:r>
              <a:rPr lang="zh-CN" altLang="zh-CN" dirty="0"/>
              <a:t>周）：需要在原有需求基础上追加和补充新的需求，或对原有需求进行修改和削减，均属于需求变更说明。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80D1A-D982-4DCF-AFCA-12F8BA10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853754"/>
            <a:ext cx="10167349" cy="4128248"/>
          </a:xfrm>
        </p:spPr>
        <p:txBody>
          <a:bodyPr>
            <a:normAutofit/>
          </a:bodyPr>
          <a:lstStyle/>
          <a:p>
            <a:r>
              <a:rPr lang="zh-CN" altLang="zh-CN" dirty="0"/>
              <a:t>系统设计与实现计划：提交时间第</a:t>
            </a:r>
            <a:r>
              <a:rPr lang="en-US" altLang="zh-CN" dirty="0"/>
              <a:t>14</a:t>
            </a:r>
            <a:r>
              <a:rPr lang="zh-CN" altLang="zh-CN" dirty="0"/>
              <a:t>周末：系统设计阶段，确定系统的具体实现方案，与实现计划。</a:t>
            </a:r>
          </a:p>
          <a:p>
            <a:r>
              <a:rPr lang="zh-CN" altLang="zh-CN" dirty="0"/>
              <a:t>软件概要设计说明提交时间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16</a:t>
            </a:r>
            <a:r>
              <a:rPr lang="zh-CN" altLang="zh-CN" dirty="0"/>
              <a:t>周末）：编制的目的是说明对程序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zh-CN" altLang="zh-CN" dirty="0"/>
              <a:t>安装部署计划：对部署进度的安排，设备，运行环境，人员，软件，文档，测试，内部验收，客户验收的部署计划。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08834-6443-4669-BDC0-F4DE09B2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培训计划：对培训的目地，负责人，对象，内容，时间，场地，方法的计划</a:t>
            </a:r>
          </a:p>
          <a:p>
            <a:r>
              <a:rPr lang="zh-CN" altLang="zh-CN" dirty="0"/>
              <a:t>系统维护计划：关于改正性维护，适应性维护，完善性维护，防御性维护的计划。</a:t>
            </a:r>
          </a:p>
          <a:p>
            <a:r>
              <a:rPr lang="zh-CN" altLang="zh-CN" dirty="0"/>
              <a:t>《项目总结报告》：</a:t>
            </a:r>
            <a:r>
              <a:rPr lang="en-US" altLang="zh-CN" dirty="0"/>
              <a:t>17</a:t>
            </a:r>
            <a:r>
              <a:rPr lang="zh-CN" altLang="zh-CN" dirty="0"/>
              <a:t>周结束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7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3CD-1023-493C-8183-5402EFF8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7C71-7BF5-40CC-9DBF-237B13D5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79" y="1534469"/>
            <a:ext cx="10531874" cy="484226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项目可行性报告：对技术可行性，经济可行性，操作可行性的研究在极短的时间内确定问题能否解决。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软件项目计划：是一个软件项目进入系统实施的启动阶段，主要进行的工作包括：确定详细的项目实施范围、定义递交的工作成果、评估实施过程中主要的风险、制定项目实施的时间计划、成本和预算计划、人力资源计划等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软件需求规格说明书：对功能需求，性能需求，可靠性和可用性需求，出错处理需求，接口需求，约束，逆向需求，将来提出的要求进行说明。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软件需求变更文档：需要在原有需求基础上追加和补充新的需求，或对原有需求进行修改和削减，均属于需求变更。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59CE6-DA50-4B1B-835C-8740202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1F745-1B4B-40DB-97DD-7A612BF2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zh-CN" dirty="0"/>
              <a:t>系统设计与实现计划：系统设计阶段，确定系统的具体实现方案，与实现计划。</a:t>
            </a:r>
          </a:p>
          <a:p>
            <a:r>
              <a:rPr lang="en-US" altLang="zh-CN" dirty="0"/>
              <a:t>6.</a:t>
            </a:r>
            <a:r>
              <a:rPr lang="zh-CN" altLang="zh-CN" dirty="0"/>
              <a:t>软件概要设计说明：编制的目的是说明对程序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en-US" altLang="zh-CN" dirty="0"/>
              <a:t>7.</a:t>
            </a:r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en-US" altLang="zh-CN" dirty="0"/>
              <a:t>8.</a:t>
            </a:r>
            <a:r>
              <a:rPr lang="zh-CN" altLang="zh-CN" dirty="0"/>
              <a:t>系统维护计划</a:t>
            </a:r>
            <a:r>
              <a:rPr lang="en-US" altLang="zh-CN" dirty="0"/>
              <a:t>:</a:t>
            </a:r>
            <a:r>
              <a:rPr lang="zh-CN" altLang="zh-CN" dirty="0"/>
              <a:t>关于改正性维护，适应性维护，完善性维护，防御性维护的计划。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A4F17-D903-44A2-A18F-A1C9462F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、负责人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、监督人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、必须咨询对象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、可咨询对象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、必须通知对象</a:t>
            </a:r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CC4ABFD-F82B-4004-94D8-3BA9D1C10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31534"/>
              </p:ext>
            </p:extLst>
          </p:nvPr>
        </p:nvGraphicFramePr>
        <p:xfrm>
          <a:off x="92075" y="92075"/>
          <a:ext cx="371475" cy="7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项目" r:id="rId3" imgW="371160" imgH="78120" progId="MSProject.Project.9">
                  <p:embed/>
                </p:oleObj>
              </mc:Choice>
              <mc:Fallback>
                <p:oleObj name="项目" r:id="rId3" imgW="371160" imgH="78120" progId="MSProject.Pro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71475" cy="7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6E453CC-2734-4E1A-917A-8011D1CA2627}"/>
              </a:ext>
            </a:extLst>
          </p:cNvPr>
          <p:cNvSpPr txBox="1">
            <a:spLocks/>
          </p:cNvSpPr>
          <p:nvPr/>
        </p:nvSpPr>
        <p:spPr>
          <a:xfrm>
            <a:off x="1451578" y="90384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项目计划</a:t>
            </a:r>
            <a:r>
              <a:rPr lang="zh-CN" altLang="zh-CN" b="1" dirty="0"/>
              <a:t>工作任务的分解与人员分工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E745C-9D5E-4D40-ADCC-FC5436F31239}"/>
              </a:ext>
            </a:extLst>
          </p:cNvPr>
          <p:cNvSpPr txBox="1"/>
          <p:nvPr/>
        </p:nvSpPr>
        <p:spPr>
          <a:xfrm>
            <a:off x="1225118" y="4634144"/>
            <a:ext cx="949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分工：尹健瑾主写，吴桐修改</a:t>
            </a:r>
            <a:endParaRPr lang="en-US" altLang="zh-CN" dirty="0"/>
          </a:p>
          <a:p>
            <a:r>
              <a:rPr lang="zh-CN" altLang="en-US" dirty="0"/>
              <a:t>需求部分分工详见</a:t>
            </a:r>
            <a:r>
              <a:rPr lang="zh-CN" altLang="en-US"/>
              <a:t>相关文档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74FC2-242E-4298-82FB-F6D8ADD843DD}"/>
              </a:ext>
            </a:extLst>
          </p:cNvPr>
          <p:cNvSpPr/>
          <p:nvPr/>
        </p:nvSpPr>
        <p:spPr>
          <a:xfrm>
            <a:off x="1538796" y="5280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评价：大家都在尽可能完成任务：尹健瑾</a:t>
            </a:r>
            <a:r>
              <a:rPr lang="en-US" altLang="zh-CN" dirty="0"/>
              <a:t>8.5 </a:t>
            </a:r>
            <a:r>
              <a:rPr lang="zh-CN" altLang="en-US" dirty="0"/>
              <a:t>吴桐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赵高生：</a:t>
            </a:r>
            <a:r>
              <a:rPr lang="en-US" altLang="zh-CN" dirty="0"/>
              <a:t>8.3</a:t>
            </a:r>
            <a:r>
              <a:rPr lang="zh-CN" altLang="en-US" dirty="0"/>
              <a:t>分 袁泽成 </a:t>
            </a:r>
            <a:r>
              <a:rPr lang="en-US" altLang="zh-CN" dirty="0"/>
              <a:t>8.7 </a:t>
            </a:r>
            <a:r>
              <a:rPr lang="zh-CN" altLang="en-US" dirty="0"/>
              <a:t>邬立东：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1275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E333A-B5B1-4F70-B77D-24AEBD9F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A5AE64-E0E4-4A41-A738-8A90DBF3E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1664"/>
              </p:ext>
            </p:extLst>
          </p:nvPr>
        </p:nvGraphicFramePr>
        <p:xfrm>
          <a:off x="914400" y="726115"/>
          <a:ext cx="10568670" cy="4740230"/>
        </p:xfrm>
        <a:graphic>
          <a:graphicData uri="http://schemas.openxmlformats.org/drawingml/2006/table">
            <a:tbl>
              <a:tblPr/>
              <a:tblGrid>
                <a:gridCol w="1277931">
                  <a:extLst>
                    <a:ext uri="{9D8B030D-6E8A-4147-A177-3AD203B41FA5}">
                      <a16:colId xmlns:a16="http://schemas.microsoft.com/office/drawing/2014/main" val="316793139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594233216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3911783940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1029938491"/>
                    </a:ext>
                  </a:extLst>
                </a:gridCol>
                <a:gridCol w="890312">
                  <a:extLst>
                    <a:ext uri="{9D8B030D-6E8A-4147-A177-3AD203B41FA5}">
                      <a16:colId xmlns:a16="http://schemas.microsoft.com/office/drawing/2014/main" val="1886545288"/>
                    </a:ext>
                  </a:extLst>
                </a:gridCol>
                <a:gridCol w="793407">
                  <a:extLst>
                    <a:ext uri="{9D8B030D-6E8A-4147-A177-3AD203B41FA5}">
                      <a16:colId xmlns:a16="http://schemas.microsoft.com/office/drawing/2014/main" val="400403179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6006807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409430301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84914772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2229089421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189502972"/>
                    </a:ext>
                  </a:extLst>
                </a:gridCol>
              </a:tblGrid>
              <a:tr h="84337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任务名称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工期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周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开始时间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完成时间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前置任务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吴桐（组长）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赵高生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尹健瑾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袁泽成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邬立东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397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项目计划文档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00645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项目计划引言，项目概述，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24610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项目计划日程安排（进度）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8586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工作任务的分解，数据流图，系统流程图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59858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计算机系统支持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988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专题计划要点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8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33DD2E3-93FB-4B4B-9269-D3EA5A868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91471" y="1107793"/>
            <a:ext cx="10054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b="1" dirty="0"/>
              <a:t>目录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A2630-326C-48C7-9EE8-B1FC8EE2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、项目概述</a:t>
            </a:r>
            <a:endParaRPr lang="en-US" altLang="zh-CN" b="1" dirty="0"/>
          </a:p>
          <a:p>
            <a:pPr marL="0" indent="0" algn="ctr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r>
              <a:rPr lang="en-US" altLang="zh-CN" b="1" dirty="0"/>
              <a:t>3</a:t>
            </a:r>
            <a:r>
              <a:rPr lang="zh-CN" altLang="en-US" b="1" dirty="0"/>
              <a:t>、分工及参考资料</a:t>
            </a:r>
          </a:p>
        </p:txBody>
      </p:sp>
    </p:spTree>
    <p:extLst>
      <p:ext uri="{BB962C8B-B14F-4D97-AF65-F5344CB8AC3E}">
        <p14:creationId xmlns:p14="http://schemas.microsoft.com/office/powerpoint/2010/main" val="238000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C232-D61A-4D11-8AA6-F7EB00C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 </a:t>
            </a:r>
            <a:r>
              <a:rPr lang="zh-CN" altLang="zh-CN" b="1" dirty="0"/>
              <a:t>参考资料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AED86-CCA7-4500-9765-2F77246D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</a:t>
            </a:r>
            <a:r>
              <a:rPr lang="zh-CN" altLang="zh-CN" dirty="0"/>
              <a:t>文档格式要求按照我国</a:t>
            </a:r>
            <a:r>
              <a:rPr lang="en-US" altLang="zh-CN" dirty="0"/>
              <a:t>GB856T</a:t>
            </a:r>
            <a:r>
              <a:rPr lang="zh-CN" altLang="zh-CN" dirty="0"/>
              <a:t>——</a:t>
            </a:r>
            <a:r>
              <a:rPr lang="en-US" altLang="zh-CN" dirty="0"/>
              <a:t>88</a:t>
            </a:r>
            <a:r>
              <a:rPr lang="zh-CN" altLang="zh-CN" dirty="0"/>
              <a:t>国家标准规范要求进行。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参考书籍包括：软件项目管理（第</a:t>
            </a:r>
            <a:r>
              <a:rPr lang="en-US" altLang="zh-CN" dirty="0"/>
              <a:t>5</a:t>
            </a:r>
            <a:r>
              <a:rPr lang="zh-CN" altLang="zh-CN" dirty="0"/>
              <a:t>版），</a:t>
            </a:r>
            <a:r>
              <a:rPr lang="en-US" altLang="zh-CN" dirty="0"/>
              <a:t>Bob Hughes</a:t>
            </a:r>
            <a:r>
              <a:rPr lang="zh-CN" altLang="zh-CN" dirty="0"/>
              <a:t>、</a:t>
            </a:r>
            <a:r>
              <a:rPr lang="en-US" altLang="zh-CN" dirty="0"/>
              <a:t>Mike </a:t>
            </a:r>
            <a:r>
              <a:rPr lang="en-US" altLang="zh-CN" dirty="0" err="1"/>
              <a:t>Cotterell</a:t>
            </a:r>
            <a:r>
              <a:rPr lang="zh-CN" altLang="zh-CN" dirty="0"/>
              <a:t>著，廖彬山、周卫华 译，机械工业出版社，</a:t>
            </a:r>
            <a:r>
              <a:rPr lang="en-US" altLang="zh-CN" dirty="0"/>
              <a:t>2010</a:t>
            </a:r>
            <a:endParaRPr lang="zh-CN" altLang="zh-CN" dirty="0"/>
          </a:p>
          <a:p>
            <a:r>
              <a:rPr lang="zh-CN" altLang="zh-CN" dirty="0"/>
              <a:t>软件需求（第</a:t>
            </a:r>
            <a:r>
              <a:rPr lang="en-US" altLang="zh-CN" dirty="0"/>
              <a:t>3</a:t>
            </a:r>
            <a:r>
              <a:rPr lang="zh-CN" altLang="zh-CN" dirty="0"/>
              <a:t>版），</a:t>
            </a:r>
            <a:r>
              <a:rPr lang="en-US" altLang="zh-CN" dirty="0"/>
              <a:t>Karl </a:t>
            </a:r>
            <a:r>
              <a:rPr lang="en-US" altLang="zh-CN" dirty="0" err="1"/>
              <a:t>Wiegers</a:t>
            </a:r>
            <a:r>
              <a:rPr lang="zh-CN" altLang="zh-CN" dirty="0"/>
              <a:t>、</a:t>
            </a:r>
            <a:r>
              <a:rPr lang="en-US" altLang="zh-CN" dirty="0"/>
              <a:t>Joy Beatty</a:t>
            </a:r>
            <a:r>
              <a:rPr lang="zh-CN" altLang="zh-CN" dirty="0"/>
              <a:t>著，李忠利、李淳、霍金健、孔晨辉 译，清华大学出版，</a:t>
            </a:r>
            <a:r>
              <a:rPr lang="en-US" altLang="zh-CN" dirty="0"/>
              <a:t>2016</a:t>
            </a:r>
            <a:endParaRPr lang="zh-CN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用户指南 （第</a:t>
            </a:r>
            <a:r>
              <a:rPr lang="en-US" altLang="zh-CN" dirty="0"/>
              <a:t>2</a:t>
            </a:r>
            <a:r>
              <a:rPr lang="zh-CN" altLang="zh-CN" dirty="0"/>
              <a:t>版</a:t>
            </a:r>
            <a:r>
              <a:rPr lang="en-US" altLang="zh-CN" dirty="0"/>
              <a:t>·</a:t>
            </a:r>
            <a:r>
              <a:rPr lang="zh-CN" altLang="zh-CN" dirty="0"/>
              <a:t>修订版），</a:t>
            </a:r>
            <a:r>
              <a:rPr lang="en-US" altLang="zh-CN" dirty="0"/>
              <a:t>Grady </a:t>
            </a:r>
            <a:r>
              <a:rPr lang="en-US" altLang="zh-CN" dirty="0" err="1"/>
              <a:t>Booch</a:t>
            </a:r>
            <a:r>
              <a:rPr lang="zh-CN" altLang="zh-CN" dirty="0"/>
              <a:t>、</a:t>
            </a:r>
            <a:r>
              <a:rPr lang="en-US" altLang="zh-CN" dirty="0"/>
              <a:t>James Rumbaugh</a:t>
            </a:r>
            <a:r>
              <a:rPr lang="zh-CN" altLang="zh-CN" dirty="0"/>
              <a:t>、</a:t>
            </a:r>
            <a:r>
              <a:rPr lang="en-US" altLang="zh-CN" dirty="0"/>
              <a:t>Ivar Jacobson g </a:t>
            </a:r>
            <a:r>
              <a:rPr lang="zh-CN" altLang="zh-CN" dirty="0"/>
              <a:t>，邵维忠、麻志毅、马浩海、刘辉 译，人民邮电出版</a:t>
            </a:r>
            <a:r>
              <a:rPr lang="en-US" altLang="zh-CN" dirty="0"/>
              <a:t>,2013</a:t>
            </a:r>
            <a:endParaRPr lang="zh-CN" altLang="zh-CN" dirty="0"/>
          </a:p>
          <a:p>
            <a:r>
              <a:rPr lang="en-US" altLang="zh-CN" dirty="0"/>
              <a:t>UML2</a:t>
            </a:r>
            <a:r>
              <a:rPr lang="zh-CN" altLang="zh-CN" dirty="0"/>
              <a:t>基础、 建模与设计教程</a:t>
            </a:r>
            <a:r>
              <a:rPr lang="en-US" altLang="zh-CN" dirty="0"/>
              <a:t>,</a:t>
            </a:r>
            <a:r>
              <a:rPr lang="zh-CN" altLang="zh-CN" dirty="0"/>
              <a:t>杨弘平 等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,2015</a:t>
            </a:r>
            <a:endParaRPr lang="zh-CN" altLang="zh-CN" dirty="0"/>
          </a:p>
          <a:p>
            <a:r>
              <a:rPr lang="zh-CN" altLang="zh-CN" dirty="0"/>
              <a:t>软件工程导论（第</a:t>
            </a:r>
            <a:r>
              <a:rPr lang="en-US" altLang="zh-CN" dirty="0"/>
              <a:t>6</a:t>
            </a:r>
            <a:r>
              <a:rPr lang="zh-CN" altLang="zh-CN" dirty="0"/>
              <a:t>版）</a:t>
            </a:r>
            <a:r>
              <a:rPr lang="en-US" altLang="zh-CN" dirty="0"/>
              <a:t>,</a:t>
            </a:r>
            <a:r>
              <a:rPr lang="zh-CN" altLang="zh-CN" dirty="0"/>
              <a:t>张海藩 牟永敏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7919-7482-4036-8E5C-166A88A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253A0-3D33-4046-85C9-822CB2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9808C-3126-47C2-96DB-AAA313F3D4F9}"/>
              </a:ext>
            </a:extLst>
          </p:cNvPr>
          <p:cNvSpPr txBox="1"/>
          <p:nvPr/>
        </p:nvSpPr>
        <p:spPr>
          <a:xfrm>
            <a:off x="1451579" y="2258008"/>
            <a:ext cx="94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针对一门新开的大学课程和一位专门的教师；又为学生之间提供交流平台的网站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23B00-3473-40CE-A656-10A415E88CCB}"/>
              </a:ext>
            </a:extLst>
          </p:cNvPr>
          <p:cNvSpPr/>
          <p:nvPr/>
        </p:nvSpPr>
        <p:spPr>
          <a:xfrm>
            <a:off x="1451578" y="2863875"/>
            <a:ext cx="9493229" cy="2230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名称：软件工程系列课程教学辅助网站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所用的编程语言：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ASP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Arial Unicode MS"/>
                <a:cs typeface="宋体" panose="02010600030101010101" pitchFamily="2" charset="-122"/>
              </a:rPr>
              <a:t>sql</a:t>
            </a:r>
            <a:r>
              <a:rPr lang="en-US" altLang="zh-CN" sz="1050" dirty="0"/>
              <a:t>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zh-CN" dirty="0"/>
              <a:t>服务器建议选用</a:t>
            </a:r>
            <a:r>
              <a:rPr lang="en-US" altLang="zh-CN" dirty="0"/>
              <a:t>Intel CPU,</a:t>
            </a:r>
            <a:r>
              <a:rPr lang="zh-CN" altLang="zh-CN" dirty="0"/>
              <a:t>可以选择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Linux.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开发平台可以选择</a:t>
            </a:r>
            <a:r>
              <a:rPr lang="en-US" altLang="zh-CN" dirty="0"/>
              <a:t>IIS, .NET</a:t>
            </a:r>
            <a:r>
              <a:rPr lang="zh-CN" altLang="zh-CN" dirty="0"/>
              <a:t>或者</a:t>
            </a:r>
            <a:r>
              <a:rPr lang="en-US" altLang="zh-CN" dirty="0"/>
              <a:t>apache, tomcat/</a:t>
            </a:r>
            <a:r>
              <a:rPr lang="en-US" altLang="zh-CN" dirty="0" err="1"/>
              <a:t>jboss</a:t>
            </a:r>
            <a:r>
              <a:rPr lang="zh-CN" altLang="zh-CN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13305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8013-EC83-4E88-AFAB-5F673377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背景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ED2F3-757A-4566-A74B-21C15B0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待开发软件系统的名称：软件工程系列课程教学辅助网站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b.</a:t>
            </a:r>
            <a:r>
              <a:rPr lang="zh-CN" altLang="zh-CN" dirty="0"/>
              <a:t>本项目的任务提出者：侯宏仑</a:t>
            </a:r>
            <a:r>
              <a:rPr lang="zh-CN" altLang="en-US" dirty="0"/>
              <a:t>老师</a:t>
            </a:r>
            <a:r>
              <a:rPr lang="zh-CN" altLang="zh-CN" dirty="0"/>
              <a:t>、杨枨</a:t>
            </a:r>
            <a:r>
              <a:rPr lang="zh-CN" altLang="en-US" dirty="0"/>
              <a:t>老师</a:t>
            </a:r>
            <a:endParaRPr lang="zh-CN" altLang="zh-CN" dirty="0"/>
          </a:p>
          <a:p>
            <a:r>
              <a:rPr lang="zh-CN" altLang="zh-CN" dirty="0"/>
              <a:t>开发人员：吴桐 尹健瑾 赵高生 袁泽成 邬立东</a:t>
            </a:r>
          </a:p>
          <a:p>
            <a:r>
              <a:rPr lang="zh-CN" altLang="zh-CN" dirty="0"/>
              <a:t>用户：游客，</a:t>
            </a:r>
            <a:r>
              <a:rPr lang="zh-CN" altLang="en-US" dirty="0"/>
              <a:t>以及本校学了该门课程的</a:t>
            </a:r>
            <a:r>
              <a:rPr lang="zh-CN" altLang="zh-CN" dirty="0"/>
              <a:t>学生</a:t>
            </a:r>
            <a:r>
              <a:rPr lang="zh-CN" altLang="en-US" dirty="0"/>
              <a:t>，及感兴趣的学生</a:t>
            </a:r>
            <a:r>
              <a:rPr lang="zh-CN" altLang="zh-CN" dirty="0"/>
              <a:t>，老师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7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0790-A09D-4A60-AB59-9E2E534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工作内容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E3ABFD-D54F-4A31-B791-26EB59A2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40" y="2045084"/>
            <a:ext cx="915025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FDD-79AB-4ED0-A353-2AFFBA4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本学期十七周之前做到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68AE2-B695-4B4A-9078-3DEB518A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" y="1153089"/>
            <a:ext cx="12192000" cy="49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主要参加人员</a:t>
            </a:r>
            <a:r>
              <a:rPr lang="zh-CN" altLang="en-US" b="1" dirty="0"/>
              <a:t>（分为开发小组和用户两部分）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39460"/>
              </p:ext>
            </p:extLst>
          </p:nvPr>
        </p:nvGraphicFramePr>
        <p:xfrm>
          <a:off x="1734643" y="2261250"/>
          <a:ext cx="8652230" cy="3677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972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  <a:gridCol w="4643021">
                  <a:extLst>
                    <a:ext uri="{9D8B030D-6E8A-4147-A177-3AD203B41FA5}">
                      <a16:colId xmlns:a16="http://schemas.microsoft.com/office/drawing/2014/main" val="2584894672"/>
                    </a:ext>
                  </a:extLst>
                </a:gridCol>
              </a:tblGrid>
              <a:tr h="41119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姓名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55786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吴桐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项目经理（组长）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负责监督、分配整个项目的过程和任务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尹健瑾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赵高生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袁泽成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5497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邬立东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554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11642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主要参加人员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50731"/>
              </p:ext>
            </p:extLst>
          </p:nvPr>
        </p:nvGraphicFramePr>
        <p:xfrm>
          <a:off x="1819922" y="2421750"/>
          <a:ext cx="7528264" cy="311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688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6489576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</a:tblGrid>
              <a:tr h="715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3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75829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不断提出需求，（代表侯宏伦，杨枨老师）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6646AF-D222-4A5C-9ADF-AD0BA3F61050}"/>
              </a:ext>
            </a:extLst>
          </p:cNvPr>
          <p:cNvSpPr txBox="1"/>
          <p:nvPr/>
        </p:nvSpPr>
        <p:spPr>
          <a:xfrm>
            <a:off x="1819922" y="5743852"/>
            <a:ext cx="71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开发小组人员同时属于管理员角色</a:t>
            </a:r>
          </a:p>
        </p:txBody>
      </p:sp>
    </p:spTree>
    <p:extLst>
      <p:ext uri="{BB962C8B-B14F-4D97-AF65-F5344CB8AC3E}">
        <p14:creationId xmlns:p14="http://schemas.microsoft.com/office/powerpoint/2010/main" val="24515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2EBAC-D720-4B6B-8548-FFDC1C6C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r>
              <a:rPr lang="en-US" altLang="zh-CN" b="1" dirty="0"/>
              <a:t> 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AA3B-4591-4025-97EB-853FE774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1" y="2027924"/>
            <a:ext cx="8936735" cy="4031500"/>
          </a:xfrm>
        </p:spPr>
        <p:txBody>
          <a:bodyPr>
            <a:normAutofit/>
          </a:bodyPr>
          <a:lstStyle/>
          <a:p>
            <a:pPr lvl="0"/>
            <a:r>
              <a:rPr lang="zh-CN" altLang="en-US" b="1" dirty="0"/>
              <a:t>项目成功的标准</a:t>
            </a:r>
            <a:endParaRPr lang="en-US" altLang="zh-CN" b="1" dirty="0"/>
          </a:p>
          <a:p>
            <a:pPr lvl="0"/>
            <a:r>
              <a:rPr lang="zh-CN" altLang="zh-CN" dirty="0"/>
              <a:t>基本完成项目主要需求者（包括：教师、学生和没选这些课，但是感兴趣的学生。）的所需功能。</a:t>
            </a:r>
          </a:p>
          <a:p>
            <a:pPr lvl="0"/>
            <a:r>
              <a:rPr lang="zh-CN" altLang="zh-CN" dirty="0"/>
              <a:t>提交本项目过程中所产生的文档。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5480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1291</Words>
  <Application>Microsoft Office PowerPoint</Application>
  <PresentationFormat>宽屏</PresentationFormat>
  <Paragraphs>195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Microsoft YaHei UI</vt:lpstr>
      <vt:lpstr>等线</vt:lpstr>
      <vt:lpstr>等线 Light</vt:lpstr>
      <vt:lpstr>宋体</vt:lpstr>
      <vt:lpstr>Arial</vt:lpstr>
      <vt:lpstr>Calibri</vt:lpstr>
      <vt:lpstr>Gill Sans MT</vt:lpstr>
      <vt:lpstr>Segoe UI</vt:lpstr>
      <vt:lpstr>Times New Roman</vt:lpstr>
      <vt:lpstr>画廊</vt:lpstr>
      <vt:lpstr>项目</vt:lpstr>
      <vt:lpstr>软件工程系列课程教学辅助网站    项目计划 </vt:lpstr>
      <vt:lpstr>目录</vt:lpstr>
      <vt:lpstr>项目概述 </vt:lpstr>
      <vt:lpstr>背景 </vt:lpstr>
      <vt:lpstr>工作内容 </vt:lpstr>
      <vt:lpstr>本学期十七周之前做到 </vt:lpstr>
      <vt:lpstr>主要参加人员（分为开发小组和用户两部分） </vt:lpstr>
      <vt:lpstr>主要参加人员 </vt:lpstr>
      <vt:lpstr>验收标准  </vt:lpstr>
      <vt:lpstr>验收标准</vt:lpstr>
      <vt:lpstr>专题计划要点（里程碑） </vt:lpstr>
      <vt:lpstr>《QA计划》 </vt:lpstr>
      <vt:lpstr>PowerPoint 演示文稿</vt:lpstr>
      <vt:lpstr>PowerPoint 演示文稿</vt:lpstr>
      <vt:lpstr>PowerPoint 演示文稿</vt:lpstr>
      <vt:lpstr>3.5 关键问题 </vt:lpstr>
      <vt:lpstr>3.5 关键问题 </vt:lpstr>
      <vt:lpstr>PowerPoint 演示文稿</vt:lpstr>
      <vt:lpstr>PowerPoint 演示文稿</vt:lpstr>
      <vt:lpstr>1.4 参考资料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软件工程系列课程教学网站    项目计划</dc:title>
  <dc:creator>jianjin yin</dc:creator>
  <cp:lastModifiedBy>吴桐</cp:lastModifiedBy>
  <cp:revision>26</cp:revision>
  <dcterms:created xsi:type="dcterms:W3CDTF">2017-10-25T14:09:01Z</dcterms:created>
  <dcterms:modified xsi:type="dcterms:W3CDTF">2017-10-26T07:47:07Z</dcterms:modified>
</cp:coreProperties>
</file>