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0"/>
  </p:notesMasterIdLst>
  <p:sldIdLst>
    <p:sldId id="257" r:id="rId2"/>
    <p:sldId id="256" r:id="rId3"/>
    <p:sldId id="292" r:id="rId4"/>
    <p:sldId id="293" r:id="rId5"/>
    <p:sldId id="294" r:id="rId6"/>
    <p:sldId id="259" r:id="rId7"/>
    <p:sldId id="298" r:id="rId8"/>
    <p:sldId id="289" r:id="rId9"/>
    <p:sldId id="258" r:id="rId10"/>
    <p:sldId id="286" r:id="rId11"/>
    <p:sldId id="287" r:id="rId12"/>
    <p:sldId id="288" r:id="rId13"/>
    <p:sldId id="290" r:id="rId14"/>
    <p:sldId id="291" r:id="rId15"/>
    <p:sldId id="295" r:id="rId16"/>
    <p:sldId id="296" r:id="rId17"/>
    <p:sldId id="297" r:id="rId18"/>
    <p:sldId id="260" r:id="rId19"/>
    <p:sldId id="262" r:id="rId20"/>
    <p:sldId id="261" r:id="rId21"/>
    <p:sldId id="263" r:id="rId22"/>
    <p:sldId id="283" r:id="rId23"/>
    <p:sldId id="264" r:id="rId24"/>
    <p:sldId id="299" r:id="rId25"/>
    <p:sldId id="277" r:id="rId26"/>
    <p:sldId id="278" r:id="rId27"/>
    <p:sldId id="279" r:id="rId28"/>
    <p:sldId id="280" r:id="rId29"/>
    <p:sldId id="267" r:id="rId30"/>
    <p:sldId id="268" r:id="rId31"/>
    <p:sldId id="281" r:id="rId32"/>
    <p:sldId id="269" r:id="rId33"/>
    <p:sldId id="270" r:id="rId34"/>
    <p:sldId id="271" r:id="rId35"/>
    <p:sldId id="272" r:id="rId36"/>
    <p:sldId id="273" r:id="rId37"/>
    <p:sldId id="282" r:id="rId38"/>
    <p:sldId id="27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69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/>
        <a:p>
          <a:endParaRPr lang="zh-CN"/>
        </a:p>
      </dgm:t>
    </dgm:pt>
    <dgm:pt modelId="{787546C1-DD5C-4D6E-BFDD-D95A52E781AD}">
      <dgm:prSet phldrT="[Text]"/>
      <dgm:spPr/>
      <dgm:t>
        <a:bodyPr/>
        <a:lstStyle/>
        <a:p>
          <a:pPr algn="ctr"/>
          <a:r>
            <a:rPr lang="zh-CN" altLang="en-US" dirty="0"/>
            <a:t>       需求获取</a:t>
          </a:r>
          <a:r>
            <a:rPr lang="en-US" altLang="zh-CN" dirty="0"/>
            <a:t>	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/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/>
        <a:p>
          <a:endParaRPr lang="zh-CN"/>
        </a:p>
      </dgm:t>
    </dgm:pt>
    <dgm:pt modelId="{AC5265C1-0BAB-4984-A634-E4518A8EC253}">
      <dgm:prSet phldrT="[Text]"/>
      <dgm:spPr/>
      <dgm:t>
        <a:bodyPr/>
        <a:lstStyle/>
        <a:p>
          <a:pPr algn="ctr"/>
          <a:r>
            <a:rPr lang="zh-CN" altLang="en-US" dirty="0"/>
            <a:t>需求分析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/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/>
        <a:p>
          <a:endParaRPr lang="zh-CN"/>
        </a:p>
      </dgm:t>
    </dgm:pt>
    <dgm:pt modelId="{F50BDB3E-817D-4A89-9D71-D9E0B029567B}">
      <dgm:prSet phldrT="[Text]"/>
      <dgm:spPr/>
      <dgm:t>
        <a:bodyPr/>
        <a:lstStyle/>
        <a:p>
          <a:pPr algn="ctr"/>
          <a:r>
            <a:rPr lang="zh-CN" altLang="en-US" dirty="0"/>
            <a:t>需求规格说明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/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/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zh-CN" altLang="en-US" dirty="0"/>
            <a:t>需求规格审核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/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/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</dgm:pt>
    <dgm:pt modelId="{29EC7F92-6143-4EC7-AD17-ECAF75C06DC8}" type="pres">
      <dgm:prSet presAssocID="{787546C1-DD5C-4D6E-BFDD-D95A52E781AD}" presName="parentLin" presStyleCnt="0"/>
      <dgm:spPr/>
    </dgm:pt>
    <dgm:pt modelId="{F4F466C7-208D-4B4A-A865-9D82D8E9F892}" type="pres">
      <dgm:prSet presAssocID="{787546C1-DD5C-4D6E-BFDD-D95A52E781AD}" presName="parentLeftMargin" presStyleLbl="node1" presStyleIdx="0" presStyleCnt="4"/>
      <dgm:spPr/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</dgm:pt>
    <dgm:pt modelId="{129CDA7D-4C80-4698-AFD0-7208B5D9749E}" type="pres">
      <dgm:prSet presAssocID="{787546C1-DD5C-4D6E-BFDD-D95A52E781AD}" presName="negativeSpace" presStyleCnt="0"/>
      <dgm:spPr/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</dgm:pt>
    <dgm:pt modelId="{8BC0D01A-9D98-495C-93AA-A7D9631CDDAD}" type="pres">
      <dgm:prSet presAssocID="{579A9A07-8770-4AC1-9705-76E19F87D269}" presName="spaceBetweenRectangles" presStyleCnt="0"/>
      <dgm:spPr/>
    </dgm:pt>
    <dgm:pt modelId="{D4434ECF-2146-46AC-B62E-87AB389C995A}" type="pres">
      <dgm:prSet presAssocID="{AC5265C1-0BAB-4984-A634-E4518A8EC253}" presName="parentLin" presStyleCnt="0"/>
      <dgm:spPr/>
    </dgm:pt>
    <dgm:pt modelId="{06B5F591-72E0-4CFF-9799-36D4050BD51D}" type="pres">
      <dgm:prSet presAssocID="{AC5265C1-0BAB-4984-A634-E4518A8EC253}" presName="parentLeftMargin" presStyleLbl="node1" presStyleIdx="0" presStyleCnt="4"/>
      <dgm:spPr/>
    </dgm:pt>
    <dgm:pt modelId="{12E5634D-BCAA-48AB-BADB-754A15E9B7AC}" type="pres">
      <dgm:prSet presAssocID="{AC5265C1-0BAB-4984-A634-E4518A8EC253}" presName="parentText" presStyleLbl="node1" presStyleIdx="1" presStyleCnt="4" custScaleX="116958" custLinFactNeighborX="25001" custLinFactNeighborY="-2085">
        <dgm:presLayoutVars>
          <dgm:chMax val="0"/>
          <dgm:bulletEnabled val="1"/>
        </dgm:presLayoutVars>
      </dgm:prSet>
      <dgm:spPr/>
    </dgm:pt>
    <dgm:pt modelId="{3DAA9763-50F6-4CC4-B6DA-0A4C45FFB361}" type="pres">
      <dgm:prSet presAssocID="{AC5265C1-0BAB-4984-A634-E4518A8EC253}" presName="negativeSpace" presStyleCnt="0"/>
      <dgm:spPr/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</dgm:pt>
    <dgm:pt modelId="{ECC02425-44D1-4F4C-B5D6-13442CA71F2A}" type="pres">
      <dgm:prSet presAssocID="{E68E8117-B3CB-464C-9711-4DBE8BF88216}" presName="spaceBetweenRectangles" presStyleCnt="0"/>
      <dgm:spPr/>
    </dgm:pt>
    <dgm:pt modelId="{98CD7476-6A48-4BD0-A0B1-E79081300878}" type="pres">
      <dgm:prSet presAssocID="{F50BDB3E-817D-4A89-9D71-D9E0B029567B}" presName="parentLin" presStyleCnt="0"/>
      <dgm:spPr/>
    </dgm:pt>
    <dgm:pt modelId="{63AA2D3F-331D-492F-82D5-8A2B6C78BAAD}" type="pres">
      <dgm:prSet presAssocID="{F50BDB3E-817D-4A89-9D71-D9E0B029567B}" presName="parentLeftMargin" presStyleLbl="node1" presStyleIdx="1" presStyleCnt="4"/>
      <dgm:spPr/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</dgm:pt>
    <dgm:pt modelId="{E27A153A-8ADD-4646-B3A3-509A74CD0695}" type="pres">
      <dgm:prSet presAssocID="{F50BDB3E-817D-4A89-9D71-D9E0B029567B}" presName="negativeSpace" presStyleCnt="0"/>
      <dgm:spPr/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</dgm:pt>
    <dgm:pt modelId="{A5E75685-2820-438A-88AF-159553A570AE}" type="pres">
      <dgm:prSet presAssocID="{25F4C625-3E51-442C-BBB8-3FA715271B27}" presName="spaceBetweenRectangles" presStyleCnt="0"/>
      <dgm:spPr/>
    </dgm:pt>
    <dgm:pt modelId="{3936D63D-3BB5-4099-A097-CE176EB2ABE2}" type="pres">
      <dgm:prSet presAssocID="{ECBD6B98-1CBE-4BAA-AB77-4873C9DB1799}" presName="parentLin" presStyleCnt="0"/>
      <dgm:spPr/>
    </dgm:pt>
    <dgm:pt modelId="{CA895514-6C23-43E3-A15C-728A9EC10843}" type="pres">
      <dgm:prSet presAssocID="{ECBD6B98-1CBE-4BAA-AB77-4873C9DB1799}" presName="parentLeftMargin" presStyleLbl="node1" presStyleIdx="2" presStyleCnt="4"/>
      <dgm:spPr/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</dgm:pt>
    <dgm:pt modelId="{AEA9E5FD-8F48-4CA8-8487-C530B0C74333}" type="pres">
      <dgm:prSet presAssocID="{ECBD6B98-1CBE-4BAA-AB77-4873C9DB1799}" presName="negativeSpace" presStyleCnt="0"/>
      <dgm:spPr/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8FC9321B-D0D5-4BCF-872C-5F85768D190F}" type="presOf" srcId="{AC5265C1-0BAB-4984-A634-E4518A8EC253}" destId="{12E5634D-BCAA-48AB-BADB-754A15E9B7AC}" srcOrd="1" destOrd="0" presId="urn:microsoft.com/office/officeart/2005/8/layout/list1#1"/>
    <dgm:cxn modelId="{8D7ADD1D-BD7C-4D34-B94A-9FB0CB700A12}" type="presOf" srcId="{787546C1-DD5C-4D6E-BFDD-D95A52E781AD}" destId="{F4F466C7-208D-4B4A-A865-9D82D8E9F892}" srcOrd="0" destOrd="0" presId="urn:microsoft.com/office/officeart/2005/8/layout/list1#1"/>
    <dgm:cxn modelId="{862CB85C-7818-48A7-B9CA-06906E313F68}" type="presOf" srcId="{ECBD6B98-1CBE-4BAA-AB77-4873C9DB1799}" destId="{CA895514-6C23-43E3-A15C-728A9EC10843}" srcOrd="0" destOrd="0" presId="urn:microsoft.com/office/officeart/2005/8/layout/list1#1"/>
    <dgm:cxn modelId="{364B655F-4FFA-472A-AE78-E387A8FCCFDE}" type="presOf" srcId="{787546C1-DD5C-4D6E-BFDD-D95A52E781AD}" destId="{8BC4E78D-0D98-4ED2-B23A-71FEC19A6436}" srcOrd="1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A0C5B282-7B61-4154-9230-35CCA4918669}" type="presOf" srcId="{8554BDF9-8515-4677-9942-0171F000F8EB}" destId="{9D58511D-D18C-46E6-ADFB-6CDE1389D37F}" srcOrd="0" destOrd="0" presId="urn:microsoft.com/office/officeart/2005/8/layout/list1#1"/>
    <dgm:cxn modelId="{5EB0E387-5F3F-45A5-843B-758E173CFAD5}" type="presOf" srcId="{F50BDB3E-817D-4A89-9D71-D9E0B029567B}" destId="{2CFD44AC-C5B0-407B-B2EE-07415AFE4DC4}" srcOrd="1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3BFF8291-DD54-45B2-AFB4-809765E77AA8}" type="presOf" srcId="{AC5265C1-0BAB-4984-A634-E4518A8EC253}" destId="{06B5F591-72E0-4CFF-9799-36D4050BD51D}" srcOrd="0" destOrd="0" presId="urn:microsoft.com/office/officeart/2005/8/layout/list1#1"/>
    <dgm:cxn modelId="{722A4BA5-4574-4C23-82D6-8C464E59A485}" type="presOf" srcId="{ECBD6B98-1CBE-4BAA-AB77-4873C9DB1799}" destId="{D2A5797B-20EE-4298-BA50-C968CEE241D4}" srcOrd="1" destOrd="0" presId="urn:microsoft.com/office/officeart/2005/8/layout/list1#1"/>
    <dgm:cxn modelId="{DB8CF0AA-4636-4C7B-B81D-D017F2FE7FEE}" type="presOf" srcId="{F50BDB3E-817D-4A89-9D71-D9E0B029567B}" destId="{63AA2D3F-331D-492F-82D5-8A2B6C78BAAD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A7ADEF5-EAE4-4615-B428-D58CCDB3462D}" type="presParOf" srcId="{9D58511D-D18C-46E6-ADFB-6CDE1389D37F}" destId="{29EC7F92-6143-4EC7-AD17-ECAF75C06DC8}" srcOrd="0" destOrd="0" presId="urn:microsoft.com/office/officeart/2005/8/layout/list1#1"/>
    <dgm:cxn modelId="{DF12086C-BD5F-469B-9D09-D6600112C24B}" type="presParOf" srcId="{29EC7F92-6143-4EC7-AD17-ECAF75C06DC8}" destId="{F4F466C7-208D-4B4A-A865-9D82D8E9F892}" srcOrd="0" destOrd="0" presId="urn:microsoft.com/office/officeart/2005/8/layout/list1#1"/>
    <dgm:cxn modelId="{8CAF159F-CD60-420C-B105-90F673094175}" type="presParOf" srcId="{29EC7F92-6143-4EC7-AD17-ECAF75C06DC8}" destId="{8BC4E78D-0D98-4ED2-B23A-71FEC19A6436}" srcOrd="1" destOrd="0" presId="urn:microsoft.com/office/officeart/2005/8/layout/list1#1"/>
    <dgm:cxn modelId="{46F9E3D1-EE7B-4F3F-8B29-8AB010D3E410}" type="presParOf" srcId="{9D58511D-D18C-46E6-ADFB-6CDE1389D37F}" destId="{129CDA7D-4C80-4698-AFD0-7208B5D9749E}" srcOrd="1" destOrd="0" presId="urn:microsoft.com/office/officeart/2005/8/layout/list1#1"/>
    <dgm:cxn modelId="{0E3D9D1B-9C23-42DD-9A1A-04903E3F8BCD}" type="presParOf" srcId="{9D58511D-D18C-46E6-ADFB-6CDE1389D37F}" destId="{EBA8CF1F-3B4A-4B6A-8877-CB03CDDAB1E9}" srcOrd="2" destOrd="0" presId="urn:microsoft.com/office/officeart/2005/8/layout/list1#1"/>
    <dgm:cxn modelId="{B2BA96C7-7E39-41D4-B105-62699E47BFC1}" type="presParOf" srcId="{9D58511D-D18C-46E6-ADFB-6CDE1389D37F}" destId="{8BC0D01A-9D98-495C-93AA-A7D9631CDDAD}" srcOrd="3" destOrd="0" presId="urn:microsoft.com/office/officeart/2005/8/layout/list1#1"/>
    <dgm:cxn modelId="{4D3A640D-A8C2-40E0-8AAB-679D48B4F2D8}" type="presParOf" srcId="{9D58511D-D18C-46E6-ADFB-6CDE1389D37F}" destId="{D4434ECF-2146-46AC-B62E-87AB389C995A}" srcOrd="4" destOrd="0" presId="urn:microsoft.com/office/officeart/2005/8/layout/list1#1"/>
    <dgm:cxn modelId="{734F0301-F717-4FA3-B519-65CBE366F98D}" type="presParOf" srcId="{D4434ECF-2146-46AC-B62E-87AB389C995A}" destId="{06B5F591-72E0-4CFF-9799-36D4050BD51D}" srcOrd="0" destOrd="0" presId="urn:microsoft.com/office/officeart/2005/8/layout/list1#1"/>
    <dgm:cxn modelId="{E3D93CFA-0446-4373-995D-D6B6EF4BBC1C}" type="presParOf" srcId="{D4434ECF-2146-46AC-B62E-87AB389C995A}" destId="{12E5634D-BCAA-48AB-BADB-754A15E9B7AC}" srcOrd="1" destOrd="0" presId="urn:microsoft.com/office/officeart/2005/8/layout/list1#1"/>
    <dgm:cxn modelId="{C8CB1072-D01C-441E-AF9C-914DFCEAD719}" type="presParOf" srcId="{9D58511D-D18C-46E6-ADFB-6CDE1389D37F}" destId="{3DAA9763-50F6-4CC4-B6DA-0A4C45FFB361}" srcOrd="5" destOrd="0" presId="urn:microsoft.com/office/officeart/2005/8/layout/list1#1"/>
    <dgm:cxn modelId="{194E86F0-2B2B-47FE-B4F7-3C3AD723DF1F}" type="presParOf" srcId="{9D58511D-D18C-46E6-ADFB-6CDE1389D37F}" destId="{51228DB3-E7D4-486B-A0C1-9A59D129891F}" srcOrd="6" destOrd="0" presId="urn:microsoft.com/office/officeart/2005/8/layout/list1#1"/>
    <dgm:cxn modelId="{59DBC339-9A2F-455F-BB24-F8F84F70BBAC}" type="presParOf" srcId="{9D58511D-D18C-46E6-ADFB-6CDE1389D37F}" destId="{ECC02425-44D1-4F4C-B5D6-13442CA71F2A}" srcOrd="7" destOrd="0" presId="urn:microsoft.com/office/officeart/2005/8/layout/list1#1"/>
    <dgm:cxn modelId="{B6EEF8BF-072E-49A9-9472-EDC81F4D2DB1}" type="presParOf" srcId="{9D58511D-D18C-46E6-ADFB-6CDE1389D37F}" destId="{98CD7476-6A48-4BD0-A0B1-E79081300878}" srcOrd="8" destOrd="0" presId="urn:microsoft.com/office/officeart/2005/8/layout/list1#1"/>
    <dgm:cxn modelId="{931CCB2C-3CFE-49FE-861A-EB7B4A4F45CF}" type="presParOf" srcId="{98CD7476-6A48-4BD0-A0B1-E79081300878}" destId="{63AA2D3F-331D-492F-82D5-8A2B6C78BAAD}" srcOrd="0" destOrd="0" presId="urn:microsoft.com/office/officeart/2005/8/layout/list1#1"/>
    <dgm:cxn modelId="{E872053E-B9A8-4461-92BD-84F4504BFC2C}" type="presParOf" srcId="{98CD7476-6A48-4BD0-A0B1-E79081300878}" destId="{2CFD44AC-C5B0-407B-B2EE-07415AFE4DC4}" srcOrd="1" destOrd="0" presId="urn:microsoft.com/office/officeart/2005/8/layout/list1#1"/>
    <dgm:cxn modelId="{69F63D63-CB4A-4291-A9C1-B27C46350279}" type="presParOf" srcId="{9D58511D-D18C-46E6-ADFB-6CDE1389D37F}" destId="{E27A153A-8ADD-4646-B3A3-509A74CD0695}" srcOrd="9" destOrd="0" presId="urn:microsoft.com/office/officeart/2005/8/layout/list1#1"/>
    <dgm:cxn modelId="{B8175866-3904-405B-9129-3138B819CDF1}" type="presParOf" srcId="{9D58511D-D18C-46E6-ADFB-6CDE1389D37F}" destId="{2DB5D132-AB90-49A4-A479-F0988A86E33E}" srcOrd="10" destOrd="0" presId="urn:microsoft.com/office/officeart/2005/8/layout/list1#1"/>
    <dgm:cxn modelId="{B1194BD8-F66B-4C60-A2BF-A22BC261ABE7}" type="presParOf" srcId="{9D58511D-D18C-46E6-ADFB-6CDE1389D37F}" destId="{A5E75685-2820-438A-88AF-159553A570AE}" srcOrd="11" destOrd="0" presId="urn:microsoft.com/office/officeart/2005/8/layout/list1#1"/>
    <dgm:cxn modelId="{1ED44A9C-7300-4964-9F47-A816B7135F21}" type="presParOf" srcId="{9D58511D-D18C-46E6-ADFB-6CDE1389D37F}" destId="{3936D63D-3BB5-4099-A097-CE176EB2ABE2}" srcOrd="12" destOrd="0" presId="urn:microsoft.com/office/officeart/2005/8/layout/list1#1"/>
    <dgm:cxn modelId="{AA0556AA-AA54-4D9C-A134-AA56A1A00BBF}" type="presParOf" srcId="{3936D63D-3BB5-4099-A097-CE176EB2ABE2}" destId="{CA895514-6C23-43E3-A15C-728A9EC10843}" srcOrd="0" destOrd="0" presId="urn:microsoft.com/office/officeart/2005/8/layout/list1#1"/>
    <dgm:cxn modelId="{CA420E25-C6F8-49E0-ADDC-D0C6A0CF710E}" type="presParOf" srcId="{3936D63D-3BB5-4099-A097-CE176EB2ABE2}" destId="{D2A5797B-20EE-4298-BA50-C968CEE241D4}" srcOrd="1" destOrd="0" presId="urn:microsoft.com/office/officeart/2005/8/layout/list1#1"/>
    <dgm:cxn modelId="{495B1B1A-FA86-4522-87C7-F22971166861}" type="presParOf" srcId="{9D58511D-D18C-46E6-ADFB-6CDE1389D37F}" destId="{AEA9E5FD-8F48-4CA8-8487-C530B0C74333}" srcOrd="13" destOrd="0" presId="urn:microsoft.com/office/officeart/2005/8/layout/list1#1"/>
    <dgm:cxn modelId="{A51DBCDC-ED16-4D4C-B51B-279282B7C1AD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       需求获取</a:t>
          </a:r>
          <a:r>
            <a:rPr lang="en-US" altLang="zh-CN" sz="2500" kern="1200" dirty="0"/>
            <a:t>	</a:t>
          </a:r>
          <a:endParaRPr lang="zh-CN" sz="2500" kern="1200" dirty="0"/>
        </a:p>
      </dsp:txBody>
      <dsp:txXfrm>
        <a:off x="277504" y="64279"/>
        <a:ext cx="3505309" cy="665948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76227" y="1181094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需求分析</a:t>
          </a:r>
        </a:p>
      </dsp:txBody>
      <dsp:txXfrm>
        <a:off x="312253" y="1217120"/>
        <a:ext cx="3546301" cy="665948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需求规格说明</a:t>
          </a:r>
        </a:p>
      </dsp:txBody>
      <dsp:txXfrm>
        <a:off x="257006" y="2332279"/>
        <a:ext cx="3546331" cy="665948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需求规格审核</a:t>
          </a:r>
        </a:p>
      </dsp:txBody>
      <dsp:txXfrm>
        <a:off x="257006" y="3500507"/>
        <a:ext cx="352201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8AB5-7083-4BB8-849A-BD0D85F5B4E7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1F66-0F0C-4F8B-A13B-E328BA8D1C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527B-5E4F-4031-BCD7-5A72EA5A2781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54BB-DAE3-4025-92D2-4802A2824F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85786" y="3357562"/>
            <a:ext cx="7772400" cy="136207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软件工程系列课程教学辅助网站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需求工程计划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71472" y="5286388"/>
            <a:ext cx="7772400" cy="714369"/>
          </a:xfrm>
        </p:spPr>
        <p:txBody>
          <a:bodyPr/>
          <a:lstStyle/>
          <a:p>
            <a:r>
              <a:rPr altLang="en-US" dirty="0">
                <a:solidFill>
                  <a:schemeClr val="bg1"/>
                </a:solidFill>
              </a:rPr>
              <a:t>小组：</a:t>
            </a:r>
            <a:r>
              <a:rPr lang="en-US" altLang="zh-CN" dirty="0">
                <a:solidFill>
                  <a:schemeClr val="bg1"/>
                </a:solidFill>
              </a:rPr>
              <a:t>PRD-21 </a:t>
            </a:r>
            <a:r>
              <a:rPr altLang="en-US" dirty="0">
                <a:solidFill>
                  <a:schemeClr val="bg1"/>
                </a:solidFill>
              </a:rPr>
              <a:t>成员：吴桐  （组长）尹健瑾 邬立东 赵高生 袁泽成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桌面\21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04875"/>
            <a:ext cx="4714907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BE96A3C-AAB8-48CF-9BDC-9C6133E8BB81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AAC73A-108E-4357-B364-8F9531A9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" y="476673"/>
            <a:ext cx="8047422" cy="529187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26C4F111-7DC2-4114-A83D-CB4B574EB37E}"/>
              </a:ext>
            </a:extLst>
          </p:cNvPr>
          <p:cNvSpPr txBox="1"/>
          <p:nvPr/>
        </p:nvSpPr>
        <p:spPr>
          <a:xfrm>
            <a:off x="2401878" y="6357641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127(1).png">
            <a:extLst>
              <a:ext uri="{FF2B5EF4-FFF2-40B4-BE49-F238E27FC236}">
                <a16:creationId xmlns:a16="http://schemas.microsoft.com/office/drawing/2014/main" id="{CADBB336-EEDF-4C1E-BA3C-50D102675E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344816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17696B-B747-4CC3-A35C-FF3CC1A7D3D4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913958-7897-4AD0-8D0A-DF8FBCE0A5EA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0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wutong\AppData\Local\Temp\1509602331(1).png">
            <a:extLst>
              <a:ext uri="{FF2B5EF4-FFF2-40B4-BE49-F238E27FC236}">
                <a16:creationId xmlns:a16="http://schemas.microsoft.com/office/drawing/2014/main" id="{EE3240D1-F62C-4275-87AB-DAB163B8A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6672"/>
            <a:ext cx="468052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05088-4952-4C8B-855B-7EB1C1FC5817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CB6607D-339E-4222-83B7-2F53A3CFC175}"/>
              </a:ext>
            </a:extLst>
          </p:cNvPr>
          <p:cNvSpPr txBox="1"/>
          <p:nvPr/>
        </p:nvSpPr>
        <p:spPr>
          <a:xfrm>
            <a:off x="2267744" y="63897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2825.png">
            <a:extLst>
              <a:ext uri="{FF2B5EF4-FFF2-40B4-BE49-F238E27FC236}">
                <a16:creationId xmlns:a16="http://schemas.microsoft.com/office/drawing/2014/main" id="{511AC6EB-58E6-4F85-8A57-36116CF97C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704856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94723B-E617-4D92-9551-F4E3C316AB6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D9E7281-DD47-4C4F-BB9A-8424DA4E1FF6}"/>
              </a:ext>
            </a:extLst>
          </p:cNvPr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utong\AppData\Local\Temp\1509603200(1).png">
            <a:extLst>
              <a:ext uri="{FF2B5EF4-FFF2-40B4-BE49-F238E27FC236}">
                <a16:creationId xmlns:a16="http://schemas.microsoft.com/office/drawing/2014/main" id="{54820806-772C-4CC0-A8E0-6078D52BDD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64688" cy="6389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0E33F-A5D9-4D9A-B65C-CBFB6FF73ECC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24943B5-5D87-4EF3-816D-2DBB1CF75565}"/>
              </a:ext>
            </a:extLst>
          </p:cNvPr>
          <p:cNvSpPr txBox="1"/>
          <p:nvPr/>
        </p:nvSpPr>
        <p:spPr>
          <a:xfrm>
            <a:off x="2509822" y="57959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0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BFDBEF26-95D7-447D-A509-38222F984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56007"/>
              </p:ext>
            </p:extLst>
          </p:nvPr>
        </p:nvGraphicFramePr>
        <p:xfrm>
          <a:off x="395536" y="260649"/>
          <a:ext cx="8280920" cy="633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870">
                  <a:extLst>
                    <a:ext uri="{9D8B030D-6E8A-4147-A177-3AD203B41FA5}">
                      <a16:colId xmlns:a16="http://schemas.microsoft.com/office/drawing/2014/main" val="1761729066"/>
                    </a:ext>
                  </a:extLst>
                </a:gridCol>
                <a:gridCol w="2229564">
                  <a:extLst>
                    <a:ext uri="{9D8B030D-6E8A-4147-A177-3AD203B41FA5}">
                      <a16:colId xmlns:a16="http://schemas.microsoft.com/office/drawing/2014/main" val="1173656593"/>
                    </a:ext>
                  </a:extLst>
                </a:gridCol>
                <a:gridCol w="2229564">
                  <a:extLst>
                    <a:ext uri="{9D8B030D-6E8A-4147-A177-3AD203B41FA5}">
                      <a16:colId xmlns:a16="http://schemas.microsoft.com/office/drawing/2014/main" val="1045240630"/>
                    </a:ext>
                  </a:extLst>
                </a:gridCol>
                <a:gridCol w="1804922">
                  <a:extLst>
                    <a:ext uri="{9D8B030D-6E8A-4147-A177-3AD203B41FA5}">
                      <a16:colId xmlns:a16="http://schemas.microsoft.com/office/drawing/2014/main" val="3639838569"/>
                    </a:ext>
                  </a:extLst>
                </a:gridCol>
              </a:tblGrid>
              <a:tr h="225596">
                <a:tc rowSpan="6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需求开发过程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1.</a:t>
                      </a:r>
                      <a:r>
                        <a:rPr lang="zh-CN" sz="1600" kern="100" dirty="0">
                          <a:effectLst/>
                        </a:rPr>
                        <a:t>需求获取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2.</a:t>
                      </a:r>
                      <a:r>
                        <a:rPr lang="zh-CN" sz="1600" kern="100" dirty="0">
                          <a:effectLst/>
                        </a:rPr>
                        <a:t>需求分析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3.</a:t>
                      </a:r>
                      <a:r>
                        <a:rPr lang="zh-CN" sz="1600" kern="100" dirty="0">
                          <a:effectLst/>
                        </a:rPr>
                        <a:t>需求规格说明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>
                          <a:effectLst/>
                        </a:rPr>
                        <a:t>        4.</a:t>
                      </a:r>
                      <a:r>
                        <a:rPr lang="zh-CN" sz="1600" kern="100" dirty="0">
                          <a:effectLst/>
                        </a:rPr>
                        <a:t>需求规格审核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、需求获取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225110825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输入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工具与技术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51136853"/>
                  </a:ext>
                </a:extLst>
              </a:tr>
              <a:tr h="3158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项目视图与范围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检查问题报告</a:t>
                      </a:r>
                      <a:endParaRPr lang="zh-CN" sz="12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 dirty="0">
                          <a:effectLst/>
                        </a:rPr>
                        <a:t>需求重用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数据收集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头脑风暴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问卷调查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数据分析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会议讨论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专家判断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确定需求开发过程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用户群分类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选择产品代表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建立核心队伍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确定使用实例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r>
                        <a:rPr lang="zh-CN" sz="1600" kern="100">
                          <a:effectLst/>
                        </a:rPr>
                        <a:t>、需求重用</a:t>
                      </a:r>
                      <a:endParaRPr lang="zh-CN" sz="1200" kern="100">
                        <a:effectLst/>
                      </a:endParaRP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、需求获取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1200814267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、需求分析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333175816"/>
                  </a:ext>
                </a:extLst>
              </a:tr>
              <a:tr h="225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工具与技术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4224266614"/>
                  </a:ext>
                </a:extLst>
              </a:tr>
              <a:tr h="1804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、需求获取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、关联图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、开发原型 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E-R</a:t>
                      </a:r>
                      <a:r>
                        <a:rPr lang="zh-CN" sz="1600" kern="100">
                          <a:effectLst/>
                        </a:rPr>
                        <a:t>图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zh-CN" sz="1600" kern="100">
                          <a:effectLst/>
                        </a:rPr>
                        <a:t>、数据字典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600" kern="100">
                          <a:effectLst/>
                        </a:rPr>
                        <a:t>数据分析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、会议讨论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、专家判断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r>
                        <a:rPr lang="zh-CN" sz="1600" kern="100">
                          <a:effectLst/>
                        </a:rPr>
                        <a:t>、分析可行性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zh-CN" sz="1600" kern="100">
                          <a:effectLst/>
                        </a:rPr>
                        <a:t>、需求优先级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zh-CN" sz="1600" kern="100">
                          <a:effectLst/>
                        </a:rPr>
                        <a:t>、应用质量功能调配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、需求分析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278" marR="65278" marT="0" marB="0"/>
                </a:tc>
                <a:extLst>
                  <a:ext uri="{0D108BD9-81ED-4DB2-BD59-A6C34878D82A}">
                    <a16:rowId xmlns:a16="http://schemas.microsoft.com/office/drawing/2014/main" val="225361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2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80B0-3AE4-4213-AE96-99503B1C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4FC813F-1B1F-4AEE-8CB7-FAD1E644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86154"/>
              </p:ext>
            </p:extLst>
          </p:nvPr>
        </p:nvGraphicFramePr>
        <p:xfrm>
          <a:off x="539552" y="274638"/>
          <a:ext cx="8147247" cy="6178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413">
                  <a:extLst>
                    <a:ext uri="{9D8B030D-6E8A-4147-A177-3AD203B41FA5}">
                      <a16:colId xmlns:a16="http://schemas.microsoft.com/office/drawing/2014/main" val="836413379"/>
                    </a:ext>
                  </a:extLst>
                </a:gridCol>
                <a:gridCol w="3001777">
                  <a:extLst>
                    <a:ext uri="{9D8B030D-6E8A-4147-A177-3AD203B41FA5}">
                      <a16:colId xmlns:a16="http://schemas.microsoft.com/office/drawing/2014/main" val="239530232"/>
                    </a:ext>
                  </a:extLst>
                </a:gridCol>
                <a:gridCol w="2430057">
                  <a:extLst>
                    <a:ext uri="{9D8B030D-6E8A-4147-A177-3AD203B41FA5}">
                      <a16:colId xmlns:a16="http://schemas.microsoft.com/office/drawing/2014/main" val="3293906964"/>
                    </a:ext>
                  </a:extLst>
                </a:gridCol>
              </a:tblGrid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870162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工具与技术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879078"/>
                  </a:ext>
                </a:extLst>
              </a:tr>
              <a:tr h="27031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、需求获取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、约束条件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、系统特性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、其它非功能需求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、相关标准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、综合描述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r>
                        <a:rPr lang="zh-CN" sz="2000" kern="100">
                          <a:effectLst/>
                        </a:rPr>
                        <a:t>、外部接口需求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6940347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、需求规格审核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851547"/>
                  </a:ext>
                </a:extLst>
              </a:tr>
              <a:tr h="3861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工具与技术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输出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531657"/>
                  </a:ext>
                </a:extLst>
              </a:tr>
              <a:tr h="19308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、需求文档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、测试用例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、用户手册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r>
                        <a:rPr lang="zh-CN" sz="2000" kern="100">
                          <a:effectLst/>
                        </a:rPr>
                        <a:t>、确定合格的标准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r>
                        <a:rPr lang="zh-CN" sz="20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、需求规格审核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21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87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535A-E60C-4BE1-86FC-C13DD06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3832EA-0175-4ECD-B597-BA9268739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95265"/>
              </p:ext>
            </p:extLst>
          </p:nvPr>
        </p:nvGraphicFramePr>
        <p:xfrm>
          <a:off x="323528" y="274638"/>
          <a:ext cx="8363272" cy="6106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156">
                  <a:extLst>
                    <a:ext uri="{9D8B030D-6E8A-4147-A177-3AD203B41FA5}">
                      <a16:colId xmlns:a16="http://schemas.microsoft.com/office/drawing/2014/main" val="1493666868"/>
                    </a:ext>
                  </a:extLst>
                </a:gridCol>
                <a:gridCol w="1972484">
                  <a:extLst>
                    <a:ext uri="{9D8B030D-6E8A-4147-A177-3AD203B41FA5}">
                      <a16:colId xmlns:a16="http://schemas.microsoft.com/office/drawing/2014/main" val="1895464126"/>
                    </a:ext>
                  </a:extLst>
                </a:gridCol>
                <a:gridCol w="2142316">
                  <a:extLst>
                    <a:ext uri="{9D8B030D-6E8A-4147-A177-3AD203B41FA5}">
                      <a16:colId xmlns:a16="http://schemas.microsoft.com/office/drawing/2014/main" val="2904338840"/>
                    </a:ext>
                  </a:extLst>
                </a:gridCol>
                <a:gridCol w="2142316">
                  <a:extLst>
                    <a:ext uri="{9D8B030D-6E8A-4147-A177-3AD203B41FA5}">
                      <a16:colId xmlns:a16="http://schemas.microsoft.com/office/drawing/2014/main" val="3257752317"/>
                    </a:ext>
                  </a:extLst>
                </a:gridCol>
              </a:tblGrid>
              <a:tr h="277577">
                <a:tc rowSpan="9"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需求管理过程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、建立变更控制委员会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、进行变更影响分析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、跟踪每一项变更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r>
                        <a:rPr lang="zh-CN" sz="1400" kern="100">
                          <a:effectLst/>
                        </a:rPr>
                        <a:t>、需求文档版本控制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、跟踪需求状态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、衡量需求稳定性</a:t>
                      </a:r>
                    </a:p>
                    <a:p>
                      <a:pPr marL="228600"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r>
                        <a:rPr lang="zh-CN" sz="1400" kern="100">
                          <a:effectLst/>
                        </a:rPr>
                        <a:t>、使用需求管理工具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194832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7497748"/>
                  </a:ext>
                </a:extLst>
              </a:tr>
              <a:tr h="1387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、变更请求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r>
                        <a:rPr lang="zh-CN" sz="1400" kern="100">
                          <a:effectLst/>
                        </a:rPr>
                        <a:t>、变更控制状态报告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r>
                        <a:rPr lang="zh-CN" sz="1400" kern="100">
                          <a:effectLst/>
                        </a:rPr>
                        <a:t>、需求相关文档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、专家判断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、数据分析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、确定变更控制过程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、建立变更控制委员会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、进行变更影响分析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、请求的变更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207918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、跟踪每一项变更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522030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96653"/>
                  </a:ext>
                </a:extLst>
              </a:tr>
              <a:tr h="16654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、确定变更控制过程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、建立变更控制委员会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、进行变更影响分析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zh-CN" sz="1400" kern="100" dirty="0">
                          <a:effectLst/>
                        </a:rPr>
                        <a:t>、请求的变更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会议记录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专家判断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需求管理工具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、变更记录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528889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、需求文档版本控制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204748"/>
                  </a:ext>
                </a:extLst>
              </a:tr>
              <a:tr h="2775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工具与技术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641314"/>
                  </a:ext>
                </a:extLst>
              </a:tr>
              <a:tr h="1387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变更记录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、变更前需求规格说明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r>
                        <a:rPr lang="zh-CN" sz="1400" kern="100">
                          <a:effectLst/>
                        </a:rPr>
                        <a:t>、会议讨论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r>
                        <a:rPr lang="zh-CN" sz="1400" kern="100">
                          <a:effectLst/>
                        </a:rPr>
                        <a:t>、数据总结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r>
                        <a:rPr lang="zh-CN" sz="1400" kern="100">
                          <a:effectLst/>
                        </a:rPr>
                        <a:t>需求管理工具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r>
                        <a:rPr lang="zh-CN" sz="1400" kern="100">
                          <a:effectLst/>
                        </a:rPr>
                        <a:t>、跟踪需求状态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zh-CN" sz="1400" kern="100" dirty="0">
                          <a:effectLst/>
                        </a:rPr>
                        <a:t>、变更后的需求规格说明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zh-CN" sz="1400" kern="100" dirty="0">
                          <a:effectLst/>
                        </a:rPr>
                        <a:t>、需求版本记录表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zh-CN" sz="1400" kern="100" dirty="0">
                          <a:effectLst/>
                        </a:rPr>
                        <a:t>、衡量需求稳定性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30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8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需求开发过程：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需求获取 需求分析 需求规格说明 需求说明审核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需求管理工程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需求开发过程</a:t>
            </a:r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357422" y="1500174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1071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17526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、需求概述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、需求工程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、风险子计划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E9327-6FFB-42D2-894E-2F2765A0EB63}"/>
              </a:ext>
            </a:extLst>
          </p:cNvPr>
          <p:cNvSpPr/>
          <p:nvPr/>
        </p:nvSpPr>
        <p:spPr>
          <a:xfrm>
            <a:off x="2205745" y="3967154"/>
            <a:ext cx="5735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zh-CN" altLang="en-US" sz="3600" dirty="0">
                <a:solidFill>
                  <a:schemeClr val="bg1"/>
                </a:solidFill>
              </a:rPr>
              <a:t>、</a:t>
            </a:r>
            <a:r>
              <a:rPr lang="en-US" altLang="zh-CN" sz="3600">
                <a:solidFill>
                  <a:schemeClr val="bg1"/>
                </a:solidFill>
              </a:rPr>
              <a:t>PPT</a:t>
            </a:r>
            <a:r>
              <a:rPr lang="zh-CN" altLang="en-US" sz="3600">
                <a:solidFill>
                  <a:schemeClr val="bg1"/>
                </a:solidFill>
              </a:rPr>
              <a:t>分工</a:t>
            </a:r>
            <a:r>
              <a:rPr lang="zh-CN" altLang="en-US" sz="3600" dirty="0">
                <a:solidFill>
                  <a:schemeClr val="bg1"/>
                </a:solidFill>
              </a:rPr>
              <a:t>评价及参考资料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范围</a:t>
            </a:r>
          </a:p>
        </p:txBody>
      </p:sp>
      <p:pic>
        <p:nvPicPr>
          <p:cNvPr id="4" name="内容占位符 3" descr="84643353157861913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00200"/>
            <a:ext cx="7286676" cy="4686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F7BC3C-862E-4E7F-8488-945BBB3C906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需求获取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最初版本与后续版本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9B5B2-9807-48F2-A152-445105011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65764"/>
              </p:ext>
            </p:extLst>
          </p:nvPr>
        </p:nvGraphicFramePr>
        <p:xfrm>
          <a:off x="683568" y="1417638"/>
          <a:ext cx="8003233" cy="4675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977">
                  <a:extLst>
                    <a:ext uri="{9D8B030D-6E8A-4147-A177-3AD203B41FA5}">
                      <a16:colId xmlns:a16="http://schemas.microsoft.com/office/drawing/2014/main" val="729107891"/>
                    </a:ext>
                  </a:extLst>
                </a:gridCol>
                <a:gridCol w="1549920">
                  <a:extLst>
                    <a:ext uri="{9D8B030D-6E8A-4147-A177-3AD203B41FA5}">
                      <a16:colId xmlns:a16="http://schemas.microsoft.com/office/drawing/2014/main" val="1624777204"/>
                    </a:ext>
                  </a:extLst>
                </a:gridCol>
                <a:gridCol w="1716068">
                  <a:extLst>
                    <a:ext uri="{9D8B030D-6E8A-4147-A177-3AD203B41FA5}">
                      <a16:colId xmlns:a16="http://schemas.microsoft.com/office/drawing/2014/main" val="1921657740"/>
                    </a:ext>
                  </a:extLst>
                </a:gridCol>
                <a:gridCol w="1736134">
                  <a:extLst>
                    <a:ext uri="{9D8B030D-6E8A-4147-A177-3AD203B41FA5}">
                      <a16:colId xmlns:a16="http://schemas.microsoft.com/office/drawing/2014/main" val="4249287769"/>
                    </a:ext>
                  </a:extLst>
                </a:gridCol>
                <a:gridCol w="1736134">
                  <a:extLst>
                    <a:ext uri="{9D8B030D-6E8A-4147-A177-3AD203B41FA5}">
                      <a16:colId xmlns:a16="http://schemas.microsoft.com/office/drawing/2014/main" val="1971339820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……（不停迭代）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222079"/>
                  </a:ext>
                </a:extLst>
              </a:tr>
              <a:tr h="1168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针对一个教师，一门课程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创建出一个基本的网站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提供多课程交叉的资源共享与控制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8320029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教师登录网站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实现信息发布，资料下载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35924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学生登陆网站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资料下载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完整实现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2693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管理员登录网站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发布相关资料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可实时更新资料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……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实现与老师，同学相关链接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541226"/>
                  </a:ext>
                </a:extLst>
              </a:tr>
              <a:tr h="7792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网站游客登陆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未实现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实现相关链接，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完整实现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988657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EE3D07-A954-4CF7-9A22-52EE428E6524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CF773D-2A70-402F-B130-2743C94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8706"/>
              </p:ext>
            </p:extLst>
          </p:nvPr>
        </p:nvGraphicFramePr>
        <p:xfrm>
          <a:off x="899592" y="260648"/>
          <a:ext cx="7848871" cy="571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081">
                  <a:extLst>
                    <a:ext uri="{9D8B030D-6E8A-4147-A177-3AD203B41FA5}">
                      <a16:colId xmlns:a16="http://schemas.microsoft.com/office/drawing/2014/main" val="1207645640"/>
                    </a:ext>
                  </a:extLst>
                </a:gridCol>
                <a:gridCol w="1011945">
                  <a:extLst>
                    <a:ext uri="{9D8B030D-6E8A-4147-A177-3AD203B41FA5}">
                      <a16:colId xmlns:a16="http://schemas.microsoft.com/office/drawing/2014/main" val="137802774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335356350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3539708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980381107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4029102463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220019786"/>
                    </a:ext>
                  </a:extLst>
                </a:gridCol>
                <a:gridCol w="852163">
                  <a:extLst>
                    <a:ext uri="{9D8B030D-6E8A-4147-A177-3AD203B41FA5}">
                      <a16:colId xmlns:a16="http://schemas.microsoft.com/office/drawing/2014/main" val="751437561"/>
                    </a:ext>
                  </a:extLst>
                </a:gridCol>
                <a:gridCol w="1297867">
                  <a:extLst>
                    <a:ext uri="{9D8B030D-6E8A-4147-A177-3AD203B41FA5}">
                      <a16:colId xmlns:a16="http://schemas.microsoft.com/office/drawing/2014/main" val="914300702"/>
                    </a:ext>
                  </a:extLst>
                </a:gridCol>
              </a:tblGrid>
              <a:tr h="452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吴桐（组长）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尹健瑾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邬立东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袁泽成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赵高生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学生代表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游客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4087446047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主要价值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管理整个项目的进程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对项目所需负责部分进行负责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对项目实现部分进行有效反馈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3210212504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动机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完成项目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使用项目网站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450131478"/>
                  </a:ext>
                </a:extLst>
              </a:tr>
              <a:tr h="1097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无明确约束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严格按照项目组长安排进行工作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不可使用手机端访问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529780733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18072916289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15988892459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15867556605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15990290002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18267124138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536400415"/>
                  </a:ext>
                </a:extLst>
              </a:tr>
              <a:tr h="877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31501422@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stu.zucc.edu.cn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981147547"/>
                  </a:ext>
                </a:extLst>
              </a:tr>
              <a:tr h="43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31501394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31501342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31501421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31501422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1196164530"/>
                  </a:ext>
                </a:extLst>
              </a:tr>
              <a:tr h="6583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ZUCCB</a:t>
                      </a:r>
                      <a:r>
                        <a:rPr lang="zh-CN" sz="1400" kern="100">
                          <a:effectLst/>
                        </a:rPr>
                        <a:t>北校区问源楼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ZUCC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北校区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求真楼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ZUCC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北校区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求真楼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8492" marR="48492" marT="0" marB="0"/>
                </a:tc>
                <a:extLst>
                  <a:ext uri="{0D108BD9-81ED-4DB2-BD59-A6C34878D82A}">
                    <a16:rowId xmlns:a16="http://schemas.microsoft.com/office/drawing/2014/main" val="8789740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879E2F6-AF64-4BF1-80E9-B63C6D86BAFE}"/>
              </a:ext>
            </a:extLst>
          </p:cNvPr>
          <p:cNvSpPr txBox="1"/>
          <p:nvPr/>
        </p:nvSpPr>
        <p:spPr>
          <a:xfrm>
            <a:off x="0" y="2204864"/>
            <a:ext cx="677108" cy="3312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需求获取</a:t>
            </a:r>
            <a:r>
              <a:rPr lang="en-US" altLang="zh-CN" sz="3200" dirty="0">
                <a:solidFill>
                  <a:schemeClr val="bg1"/>
                </a:solidFill>
              </a:rPr>
              <a:t>---</a:t>
            </a:r>
            <a:r>
              <a:rPr lang="zh-CN" altLang="en-US" sz="3200" dirty="0">
                <a:solidFill>
                  <a:schemeClr val="bg1"/>
                </a:solidFill>
              </a:rPr>
              <a:t>干系人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7E87FC-7FA3-4F64-8845-4170BAE277DC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6148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需求获取</a:t>
            </a:r>
            <a:r>
              <a:rPr lang="en-US" altLang="zh-CN" sz="4800" dirty="0">
                <a:solidFill>
                  <a:schemeClr val="bg1"/>
                </a:solidFill>
              </a:rPr>
              <a:t>__</a:t>
            </a:r>
            <a:r>
              <a:rPr lang="zh-CN" altLang="zh-CN" sz="4800" b="1" dirty="0">
                <a:solidFill>
                  <a:schemeClr val="bg1"/>
                </a:solidFill>
              </a:rPr>
              <a:t>召开应用程序开发联系会议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endParaRPr lang="zh-CN" altLang="zh-CN" sz="4800" b="1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）每周三、四晚上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点半在图书馆一楼开会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）开会是否取消，时间、地点是否改变由组长决定，无特殊情况按第（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）点执行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）由小组成员赵高生编写会议纪要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CBBCC-CA5C-4A60-BFE7-E21271720668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8184A3-FFF3-4A0D-BB12-34C0A514B797}"/>
              </a:ext>
            </a:extLst>
          </p:cNvPr>
          <p:cNvSpPr/>
          <p:nvPr/>
        </p:nvSpPr>
        <p:spPr>
          <a:xfrm>
            <a:off x="251520" y="71510"/>
            <a:ext cx="8424936" cy="656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预算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需求分析： 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125345" algn="l"/>
              </a:tabLs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计算公式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周一到周五工作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小时，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周末工作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小时，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每小时薪资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30.97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元，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2125345" algn="l"/>
              </a:tabLs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每项任务人员薪资：累计工作日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需求工程计划：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需求开发过程：需求获取：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30.97=557.46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需求规格说明：</a:t>
            </a:r>
            <a:r>
              <a:rPr lang="en-US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30.97=1424.62</a:t>
            </a:r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需求分析：</a:t>
            </a:r>
            <a:r>
              <a:rPr lang="en-US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30.97 = 557.46</a:t>
            </a:r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需求规格审核</a:t>
            </a:r>
            <a:r>
              <a:rPr lang="en-US" altLang="zh-CN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35*30.97=1083.95</a:t>
            </a:r>
            <a:r>
              <a:rPr lang="zh-CN" altLang="en-US" sz="14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需求管理过程：</a:t>
            </a:r>
            <a:r>
              <a:rPr lang="en-US" altLang="zh-CN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lang="zh-CN" altLang="en-US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30.97=1424.62</a:t>
            </a:r>
            <a:r>
              <a:rPr lang="zh-CN" altLang="en-US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en-US" altLang="zh-CN" sz="20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合计：</a:t>
            </a:r>
            <a:r>
              <a:rPr lang="en-US" altLang="zh-CN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5048.11</a:t>
            </a:r>
            <a:r>
              <a:rPr lang="zh-CN" altLang="en-US" sz="2000" kern="1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en-US" altLang="zh-CN" sz="20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袁泽成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14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*30.97+7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*30.97=433.58+216.79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赵高生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28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*30.97+7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*30.97=867.16+216.79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吴桐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20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*30.97+7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*30.97=619.4+216.79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1066800" algn="l"/>
              </a:tabLs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尹健瑾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22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*30.97+7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*30.97=681.34+216.79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邬立东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26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*30.97+7</a:t>
            </a:r>
            <a:r>
              <a:rPr lang="zh-CN" altLang="en-US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小时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*30.97=805.22+216.79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chemeClr val="bg1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合计：</a:t>
            </a:r>
            <a:r>
              <a:rPr lang="en-US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4490.5</a:t>
            </a:r>
            <a:r>
              <a:rPr lang="zh-CN" altLang="zh-CN" kern="1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元；</a:t>
            </a:r>
            <a:endParaRPr lang="en-US" altLang="zh-CN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总合计 </a:t>
            </a:r>
            <a:r>
              <a:rPr lang="en-US" altLang="zh-CN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 9538.61</a:t>
            </a:r>
            <a:r>
              <a:rPr lang="zh-CN" altLang="en-US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</a:t>
            </a:r>
            <a:endParaRPr lang="zh-CN" altLang="zh-CN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1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7CFD-9136-4531-9256-5418FAE8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需求分析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需求建模（</a:t>
            </a:r>
            <a:r>
              <a:rPr lang="en-US" altLang="zh-CN" dirty="0">
                <a:solidFill>
                  <a:schemeClr val="bg1"/>
                </a:solidFill>
              </a:rPr>
              <a:t>E-R</a:t>
            </a:r>
            <a:r>
              <a:rPr lang="zh-CN" altLang="en-US" dirty="0">
                <a:solidFill>
                  <a:schemeClr val="bg1"/>
                </a:solidFill>
              </a:rPr>
              <a:t>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F83E05-6F2B-45AB-AACB-1E4F1A6DE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6" y="1596230"/>
            <a:ext cx="7933107" cy="43530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3135FC-4306-437B-A097-21A42B853BE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364242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FCBE7D-E28E-4D8C-A35F-CA361EF6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9" y="692696"/>
            <a:ext cx="8100762" cy="532859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D6518-982B-4C08-9D8B-70F7C636B773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177478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80F74B0-D641-403A-B6AA-46B0862C9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" y="692696"/>
            <a:ext cx="7994073" cy="4896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8D460D-1377-4A14-8FA8-E3242FACE36A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86399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7D905C-B7F6-4667-BB3D-2D9E9EC2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4664"/>
            <a:ext cx="7994073" cy="5256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8D4F6-8BF4-45C1-9C9D-CE80E11B60AD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  <p:extLst>
      <p:ext uri="{BB962C8B-B14F-4D97-AF65-F5344CB8AC3E}">
        <p14:creationId xmlns:p14="http://schemas.microsoft.com/office/powerpoint/2010/main" val="2991603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580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需求规格审核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7" y="1188800"/>
            <a:ext cx="8229600" cy="45259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测试用例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确定合格的标准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F075DF-F435-416E-A3E7-6B5BAD6A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58963"/>
              </p:ext>
            </p:extLst>
          </p:nvPr>
        </p:nvGraphicFramePr>
        <p:xfrm>
          <a:off x="529207" y="2132856"/>
          <a:ext cx="8229599" cy="432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954">
                  <a:extLst>
                    <a:ext uri="{9D8B030D-6E8A-4147-A177-3AD203B41FA5}">
                      <a16:colId xmlns:a16="http://schemas.microsoft.com/office/drawing/2014/main" val="1816943613"/>
                    </a:ext>
                  </a:extLst>
                </a:gridCol>
                <a:gridCol w="1167203">
                  <a:extLst>
                    <a:ext uri="{9D8B030D-6E8A-4147-A177-3AD203B41FA5}">
                      <a16:colId xmlns:a16="http://schemas.microsoft.com/office/drawing/2014/main" val="373126222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2311507"/>
                    </a:ext>
                  </a:extLst>
                </a:gridCol>
                <a:gridCol w="2304361">
                  <a:extLst>
                    <a:ext uri="{9D8B030D-6E8A-4147-A177-3AD203B41FA5}">
                      <a16:colId xmlns:a16="http://schemas.microsoft.com/office/drawing/2014/main" val="224429293"/>
                    </a:ext>
                  </a:extLst>
                </a:gridCol>
                <a:gridCol w="1677967">
                  <a:extLst>
                    <a:ext uri="{9D8B030D-6E8A-4147-A177-3AD203B41FA5}">
                      <a16:colId xmlns:a16="http://schemas.microsoft.com/office/drawing/2014/main" val="3697783663"/>
                    </a:ext>
                  </a:extLst>
                </a:gridCol>
              </a:tblGrid>
              <a:tr h="2400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测试标题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操作步骤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64476"/>
                  </a:ext>
                </a:extLst>
              </a:tr>
              <a:tr h="720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等价类划分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输入等价类的子集和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依次输入各个测试数据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用少量代表性的测试数据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取得较好的测试结果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22655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边界值分析法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输入边界值的数据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将边界区的各个测试数据输入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可以查出更多的错误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8963057"/>
                  </a:ext>
                </a:extLst>
              </a:tr>
              <a:tr h="1920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PROJECT1-ST-003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错误推测法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基于经验和直觉推测程序中所有可能存在的各种错误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从而有针对性的设计测试用例的方法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将可能出现错误的那些数据输入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可以发现很多常见的错误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7295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PROJECT1-ST-004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因果图方法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考虑输入条件之间的联系</a:t>
                      </a:r>
                      <a:r>
                        <a:rPr lang="en-US" sz="1050" kern="100" dirty="0">
                          <a:effectLst/>
                        </a:rPr>
                        <a:t>,</a:t>
                      </a:r>
                      <a:r>
                        <a:rPr lang="zh-CN" sz="1050" kern="100" dirty="0">
                          <a:effectLst/>
                        </a:rPr>
                        <a:t>相互组合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将等价类划分的各个测试数据再组合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发现很多不容易想到的错误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45354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B5DEF04-02D2-437A-B08A-9CE8CBF4C3A8}"/>
              </a:ext>
            </a:extLst>
          </p:cNvPr>
          <p:cNvSpPr txBox="1"/>
          <p:nvPr/>
        </p:nvSpPr>
        <p:spPr>
          <a:xfrm>
            <a:off x="7164288" y="6474153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D4AF4-9903-4F7D-A791-C285339E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7925-33B9-4529-84D1-04E9B7F9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因一款专门针对一门新开的大学课程和一位专门的教师；又为学生之间提供交流平台的网站而形成的需求工程计划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待开发软件系统的名称：软件工程系列课程教学辅助网站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本项目的任务提出者：侯宏仑、杨枨 </a:t>
            </a:r>
          </a:p>
          <a:p>
            <a:r>
              <a:rPr lang="zh-CN" altLang="zh-CN" sz="2600" dirty="0">
                <a:solidFill>
                  <a:schemeClr val="bg1"/>
                </a:solidFill>
              </a:rPr>
              <a:t>开发人员：吴桐 尹健瑾 赵高生 袁泽成 邬立东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用户：游客，学生，老师</a:t>
            </a: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zh-CN" sz="2400" dirty="0">
                <a:solidFill>
                  <a:schemeClr val="bg1"/>
                </a:solidFill>
              </a:rPr>
              <a:t>及管理员；</a:t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zh-CN" sz="2600" dirty="0">
                <a:solidFill>
                  <a:schemeClr val="bg1"/>
                </a:solidFill>
              </a:rPr>
              <a:t>　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用户手册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EC94F37-CC8E-42DE-9817-80A553BB2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08250"/>
              </p:ext>
            </p:extLst>
          </p:nvPr>
        </p:nvGraphicFramePr>
        <p:xfrm>
          <a:off x="457200" y="1844824"/>
          <a:ext cx="8147247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293">
                  <a:extLst>
                    <a:ext uri="{9D8B030D-6E8A-4147-A177-3AD203B41FA5}">
                      <a16:colId xmlns:a16="http://schemas.microsoft.com/office/drawing/2014/main" val="4247714241"/>
                    </a:ext>
                  </a:extLst>
                </a:gridCol>
                <a:gridCol w="6359954">
                  <a:extLst>
                    <a:ext uri="{9D8B030D-6E8A-4147-A177-3AD203B41FA5}">
                      <a16:colId xmlns:a16="http://schemas.microsoft.com/office/drawing/2014/main" val="315780653"/>
                    </a:ext>
                  </a:extLst>
                </a:gridCol>
              </a:tblGrid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编写目的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让学生和老师更加便捷的使用本网站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89893"/>
                  </a:ext>
                </a:extLst>
              </a:tr>
              <a:tr h="1913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背景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虽然如今有很多教学网站，但是专门针对一门新开的大学课程和一位专门的教师；又为学生之间提供交流平台的网站为数不多。这个网站作为一个开课的辅助工具，将有利于教师的教学和学生的学习；也为软件工程系列课程的成熟记录下足迹。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124058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参考资料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软件需求第三版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MOOC</a:t>
                      </a:r>
                      <a:r>
                        <a:rPr lang="zh-CN" sz="1200" kern="100">
                          <a:effectLst/>
                        </a:rPr>
                        <a:t>网站结构资源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71329"/>
                  </a:ext>
                </a:extLst>
              </a:tr>
              <a:tr h="6377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网站的结构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网站主要将面向对象分为老师，学生，和游客，然后提供软件工程系列课程的教学资源，资料资源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449924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初始化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所有用户在登录之前需要用学校邮箱账户登录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0141352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操作说明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根据网站具体提示引导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30380"/>
                  </a:ext>
                </a:extLst>
              </a:tr>
              <a:tr h="31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恢复过程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修改用户信息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0568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9CEAE89-D8A4-4883-906F-C257DE2B8A59}"/>
              </a:ext>
            </a:extLst>
          </p:cNvPr>
          <p:cNvSpPr txBox="1"/>
          <p:nvPr/>
        </p:nvSpPr>
        <p:spPr>
          <a:xfrm>
            <a:off x="7164288" y="6488668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E05-4A04-4CED-ACB5-2DF1E996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确定合格标准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B26B32-1689-4CE5-BA16-C416DA320094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27196-FE78-4E04-AD11-3DBFBDD6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、最后在发布之前进行评审，文档内容格式为宋体，小四字号。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、用户满意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903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需求管理过程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建立变更控制委员会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</a:p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需求文档的基准版本和控制版本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维护历史变更信息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跟踪需求状态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衡量需求稳定性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使用需求管理工具</a:t>
            </a:r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确定变更控制过程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503E50-22F6-4605-81B6-D61BB072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0201"/>
              </p:ext>
            </p:extLst>
          </p:nvPr>
        </p:nvGraphicFramePr>
        <p:xfrm>
          <a:off x="1115616" y="1417638"/>
          <a:ext cx="7200800" cy="474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5156">
                  <a:extLst>
                    <a:ext uri="{9D8B030D-6E8A-4147-A177-3AD203B41FA5}">
                      <a16:colId xmlns:a16="http://schemas.microsoft.com/office/drawing/2014/main" val="287592781"/>
                    </a:ext>
                  </a:extLst>
                </a:gridCol>
                <a:gridCol w="5615644">
                  <a:extLst>
                    <a:ext uri="{9D8B030D-6E8A-4147-A177-3AD203B41FA5}">
                      <a16:colId xmlns:a16="http://schemas.microsoft.com/office/drawing/2014/main" val="3125616188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描述和职责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774111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变更控制委员会主席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157300"/>
                  </a:ext>
                </a:extLst>
              </a:tr>
              <a:tr h="949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变更控制委员会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132197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011830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修改者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396691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提交者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151884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请求接受者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28320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验证者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3067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331B72D-0485-468E-B2E7-DB5CF377BD2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进行变更影响分析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B05196-E1E4-4032-BF1E-D2570A1AC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8135"/>
              </p:ext>
            </p:extLst>
          </p:nvPr>
        </p:nvGraphicFramePr>
        <p:xfrm>
          <a:off x="827584" y="1417638"/>
          <a:ext cx="7859216" cy="482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321">
                  <a:extLst>
                    <a:ext uri="{9D8B030D-6E8A-4147-A177-3AD203B41FA5}">
                      <a16:colId xmlns:a16="http://schemas.microsoft.com/office/drawing/2014/main" val="3356160136"/>
                    </a:ext>
                  </a:extLst>
                </a:gridCol>
                <a:gridCol w="5953895">
                  <a:extLst>
                    <a:ext uri="{9D8B030D-6E8A-4147-A177-3AD203B41FA5}">
                      <a16:colId xmlns:a16="http://schemas.microsoft.com/office/drawing/2014/main" val="1307945376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属性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008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变更请求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4110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397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906448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评估人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4623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准备日期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6187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预估时间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143650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预估排期影响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15847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其他成本影响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13903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质量影响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916288"/>
                  </a:ext>
                </a:extLst>
              </a:tr>
              <a:tr h="534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其他受影响的组件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396657"/>
                  </a:ext>
                </a:extLst>
              </a:tr>
              <a:tr h="4269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其他受影响的任务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5881427"/>
                  </a:ext>
                </a:extLst>
              </a:tr>
              <a:tr h="468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生命周期成本问题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961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9C1AE8E-E4B5-402E-A8E0-183DC285BAE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跟踪每一项变更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3D9BA8-DA3F-4166-A2CE-4DBCA7D9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09479"/>
              </p:ext>
            </p:extLst>
          </p:nvPr>
        </p:nvGraphicFramePr>
        <p:xfrm>
          <a:off x="1043608" y="1143000"/>
          <a:ext cx="72008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20">
                  <a:extLst>
                    <a:ext uri="{9D8B030D-6E8A-4147-A177-3AD203B41FA5}">
                      <a16:colId xmlns:a16="http://schemas.microsoft.com/office/drawing/2014/main" val="315298410"/>
                    </a:ext>
                  </a:extLst>
                </a:gridCol>
                <a:gridCol w="5178280">
                  <a:extLst>
                    <a:ext uri="{9D8B030D-6E8A-4147-A177-3AD203B41FA5}">
                      <a16:colId xmlns:a16="http://schemas.microsoft.com/office/drawing/2014/main" val="1248888731"/>
                    </a:ext>
                  </a:extLst>
                </a:gridCol>
              </a:tblGrid>
              <a:tr h="2594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属性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91116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变更来源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287561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变更请求</a:t>
                      </a:r>
                      <a:r>
                        <a:rPr lang="en-US" sz="20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463695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变更类型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33989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91020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更新日期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141888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977526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实现优先级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14681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修改人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878262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06010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提交人优先级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439444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计划发布版本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328845"/>
                  </a:ext>
                </a:extLst>
              </a:tr>
              <a:tr h="2454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615262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响应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77290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状态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137916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标题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284764"/>
                  </a:ext>
                </a:extLst>
              </a:tr>
              <a:tr h="252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验证人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9267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8E74406-7FC5-4C41-8005-71208B2AA8E0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责任人：袁泽成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CN" b="1" dirty="0"/>
            </a:b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、风险子计划</a:t>
            </a:r>
            <a:br>
              <a:rPr lang="zh-CN" altLang="en-US" b="1" dirty="0"/>
            </a:b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29174C-10E5-4C07-8D19-2B90ADBD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55386"/>
              </p:ext>
            </p:extLst>
          </p:nvPr>
        </p:nvGraphicFramePr>
        <p:xfrm>
          <a:off x="500034" y="1143000"/>
          <a:ext cx="8229600" cy="4878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1536832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35207553"/>
                    </a:ext>
                  </a:extLst>
                </a:gridCol>
              </a:tblGrid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风险类型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应对措施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92353"/>
                  </a:ext>
                </a:extLst>
              </a:tr>
              <a:tr h="1315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项目阶段任务无法按时完成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要求项目开发人员提前</a:t>
                      </a: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天完成并上交自己负责的任务，保障阶段任务有修改的时间，以及留有处理其他意外情况的时间；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并且要求开发人员手机</a:t>
                      </a:r>
                      <a:r>
                        <a:rPr lang="en-US" sz="1050" kern="100">
                          <a:effectLst/>
                        </a:rPr>
                        <a:t>24</a:t>
                      </a:r>
                      <a:r>
                        <a:rPr lang="zh-CN" sz="1050" kern="100">
                          <a:effectLst/>
                        </a:rPr>
                        <a:t>小时保持可联络状态，保证可随时联络到进行工作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62973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项目开发人员无法继续工作（短期）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由项目组长将其负责的任务切分给其他人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436897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项目开发人员退出（包括个人及其他原因）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项目组长重新规划项目进度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819641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项目开发过程中任务不达标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开会反思，重新分配任务并完成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826457"/>
                  </a:ext>
                </a:extLst>
              </a:tr>
              <a:tr h="1017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开发时间不足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由项目组长向上级报告，申请延长项目开发时间，并且加大项目开发人员工作量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27838"/>
                  </a:ext>
                </a:extLst>
              </a:tr>
              <a:tr h="50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项目资金不足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由项目组长向上级报告，申请资金支持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164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FE86B6-C9A5-447D-B7D3-32FA79E0B6F9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8EA2A-5B17-4454-BD93-26A543CA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34171"/>
              </p:ext>
            </p:extLst>
          </p:nvPr>
        </p:nvGraphicFramePr>
        <p:xfrm>
          <a:off x="539552" y="119217"/>
          <a:ext cx="8352928" cy="6255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3128404636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08910627"/>
                    </a:ext>
                  </a:extLst>
                </a:gridCol>
              </a:tblGrid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最终用户对交付的软件产品不满意，要求重新开发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在项目开始的时候让客户参与到项目中来，让客户和项目开发保持高的联系度；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举行需求评审；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71857192"/>
                  </a:ext>
                </a:extLst>
              </a:tr>
              <a:tr h="5657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项目组长对推进情况了解不充分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项目开发人员每天向项目组长通过邮件报告，汇报当天工作完成情况，以及遇到了一些困难，问题，意见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79646937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项目开发过程进展缓慢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小组定期开会总结反思，根据开发人员反馈的问题，意见，纠正开发存在的一些问题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26512403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一个关键任务的延迟导致其他相关任务的连锁反应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给予关键人物较多的关注，并且提前开始准备关键人物的筹划工作，保留一定的后备时间；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额外增加工作时间来弥补过失带来的代价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40625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项目开发人员态度不积极，怠工，导致计划和进度失效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项目组长给与鞭策和惩戒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142037976"/>
                  </a:ext>
                </a:extLst>
              </a:tr>
              <a:tr h="188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项目开发质量不高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尽量要求开发人员在一起工作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404328401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没有遵循标准，导致沟通不足，质量问题和重复工作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制定统一的工作规范，文件文档提交方式和标准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876242442"/>
                  </a:ext>
                </a:extLst>
              </a:tr>
              <a:tr h="377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跟踪不准确，导致无法预知项目进展是否落后于计划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及时反馈项目进展，针对不足进行调整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700018422"/>
                  </a:ext>
                </a:extLst>
              </a:tr>
              <a:tr h="59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任务的分配和人员的技能不匹配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分配任务的时候鼓励开发人员自己积极认领；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项目组长根据开发人员特长，不足分配任务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134655357"/>
                  </a:ext>
                </a:extLst>
              </a:tr>
              <a:tr h="942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缺乏激励措施，开发人员士气低下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项目组长根据近段时间小组内开发人员的工作状态，采取激励措施以及一定的奖励措施，提高开发人员的士气；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根据实际情况，项目组长可以偶尔举行适当的放松活动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53519263"/>
                  </a:ext>
                </a:extLst>
              </a:tr>
              <a:tr h="295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需求已经成为软件项目基准，但仍在变化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项目经理和客户沟通，剪裁冗余，不适合的需求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84660496"/>
                  </a:ext>
                </a:extLst>
              </a:tr>
              <a:tr h="44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需求定义欠佳：不清晰、不准确、不一致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在项目开始的时候，项目经理给予客户一定的建议，挖掘合适的需求，去除不合理的需求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65871730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3E33A7-5844-48FE-9710-992CC93C15CB}"/>
              </a:ext>
            </a:extLst>
          </p:cNvPr>
          <p:cNvSpPr txBox="1"/>
          <p:nvPr/>
        </p:nvSpPr>
        <p:spPr>
          <a:xfrm>
            <a:off x="7038668" y="640445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责任人：赵高生</a:t>
            </a:r>
          </a:p>
        </p:txBody>
      </p:sp>
    </p:spTree>
    <p:extLst>
      <p:ext uri="{BB962C8B-B14F-4D97-AF65-F5344CB8AC3E}">
        <p14:creationId xmlns:p14="http://schemas.microsoft.com/office/powerpoint/2010/main" val="1710488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分工评价及参考资料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分工内容：详见每页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右下角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参考资料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国家标准规范要求进行。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  <a:p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评价：赵高生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邬立东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9.0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 吴桐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8.5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分尹健瑾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9.5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78F86E-D756-4AB7-BEA6-A2E3CC857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452554"/>
              </p:ext>
            </p:extLst>
          </p:nvPr>
        </p:nvGraphicFramePr>
        <p:xfrm>
          <a:off x="683569" y="540704"/>
          <a:ext cx="7704856" cy="2510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3365102847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261873199"/>
                    </a:ext>
                  </a:extLst>
                </a:gridCol>
              </a:tblGrid>
              <a:tr h="7799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</a:rPr>
                        <a:t>项目经理</a:t>
                      </a:r>
                      <a:r>
                        <a:rPr lang="zh-CN" sz="1800" kern="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基本信息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106450"/>
                  </a:ext>
                </a:extLst>
              </a:tr>
              <a:tr h="16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吴桐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学号：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31501394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班别：软件工程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1504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联系方式：手机号码：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18072916289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tx1"/>
                          </a:solidFill>
                          <a:effectLst/>
                        </a:rPr>
                        <a:t>邮箱：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</a:rPr>
                        <a:t>31501394@stu.zucc.edu.cn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85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1298AF-FF85-4923-8DE4-3EE30698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4946"/>
              </p:ext>
            </p:extLst>
          </p:nvPr>
        </p:nvGraphicFramePr>
        <p:xfrm>
          <a:off x="683570" y="2780928"/>
          <a:ext cx="7704855" cy="1722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>
                  <a:extLst>
                    <a:ext uri="{9D8B030D-6E8A-4147-A177-3AD203B41FA5}">
                      <a16:colId xmlns:a16="http://schemas.microsoft.com/office/drawing/2014/main" val="395377426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2630904912"/>
                    </a:ext>
                  </a:extLst>
                </a:gridCol>
              </a:tblGrid>
              <a:tr h="17223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组织</a:t>
                      </a:r>
                      <a:endParaRPr lang="en-US" altLang="zh-CN" sz="1800" kern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职责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、组织项目所需的各项资源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、设置项目组中的各种角色，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、并分配好各角色的责任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、安排组内成员与客户沟通交流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、处理项目组与其他项目干系人之间的关系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、处理项目组内各角色之间的关系 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r>
                        <a:rPr lang="zh-CN" sz="1600" kern="0" dirty="0">
                          <a:solidFill>
                            <a:schemeClr val="bg1"/>
                          </a:solidFill>
                          <a:effectLst/>
                        </a:rPr>
                        <a:t>、处理项目组内各成员之间的关系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61957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E4DB69-7063-4CF8-AB99-480F780F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41575"/>
              </p:ext>
            </p:extLst>
          </p:nvPr>
        </p:nvGraphicFramePr>
        <p:xfrm>
          <a:off x="683569" y="4503260"/>
          <a:ext cx="7704856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690068418"/>
                    </a:ext>
                  </a:extLst>
                </a:gridCol>
                <a:gridCol w="7056785">
                  <a:extLst>
                    <a:ext uri="{9D8B030D-6E8A-4147-A177-3AD203B41FA5}">
                      <a16:colId xmlns:a16="http://schemas.microsoft.com/office/drawing/2014/main" val="1980676967"/>
                    </a:ext>
                  </a:extLst>
                </a:gridCol>
              </a:tblGrid>
              <a:tr h="1590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权利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、项目开展过程中，由权决定项目组参与者的权利并报老师备案。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、项目经理有权决定项目组内人员的项目分配比例，并报老师备案。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、项目开展过程中，项目组人中变动，项目经理根据项目情况，如果影响项目工期，可以提出项目工期变更申请报老师审批，备案。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784888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CA2DD9F-DD66-4C9F-959B-21409DDE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497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48B9D-2715-48A1-A058-35C5A7B9378D}"/>
              </a:ext>
            </a:extLst>
          </p:cNvPr>
          <p:cNvSpPr txBox="1"/>
          <p:nvPr/>
        </p:nvSpPr>
        <p:spPr>
          <a:xfrm>
            <a:off x="683569" y="116632"/>
            <a:ext cx="79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首先通过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项目章程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对项目经理授权后进行需求工程计划的相关工作</a:t>
            </a:r>
          </a:p>
        </p:txBody>
      </p:sp>
    </p:spTree>
    <p:extLst>
      <p:ext uri="{BB962C8B-B14F-4D97-AF65-F5344CB8AC3E}">
        <p14:creationId xmlns:p14="http://schemas.microsoft.com/office/powerpoint/2010/main" val="42934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714B-14C0-41C7-8117-7E6DCEF1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6552728"/>
          </a:xfrm>
        </p:spPr>
        <p:txBody>
          <a:bodyPr>
            <a:normAutofit fontScale="25000" lnSpcReduction="20000"/>
          </a:bodyPr>
          <a:lstStyle/>
          <a:p>
            <a:r>
              <a:rPr lang="zh-CN" altLang="zh-CN" sz="11200" b="1" dirty="0">
                <a:solidFill>
                  <a:schemeClr val="bg1"/>
                </a:solidFill>
                <a:latin typeface="+mn-ea"/>
              </a:rPr>
              <a:t>参考资料</a:t>
            </a: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文档格式要求按照我国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GB856T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国家标准规范，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GB/T8567-1988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国家标准和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IEEE/ANSI830-1993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标准规范要求进行。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参考书籍包括：软件项目管理（第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Bob Hughes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Mike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Cotterell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著，廖彬山、周卫华 译，机械工业出版社，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2010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软件需求（第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Karl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Wiegers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Joy Beatty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著，李忠利、李淳、霍金健、孔晨辉 译，清华大学出版，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2016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用户指南 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版·修订版），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Grady </a:t>
            </a:r>
            <a:r>
              <a:rPr lang="en-US" altLang="zh-CN" sz="11200" dirty="0" err="1">
                <a:solidFill>
                  <a:schemeClr val="bg1"/>
                </a:solidFill>
                <a:latin typeface="+mn-ea"/>
              </a:rPr>
              <a:t>Booch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James Rumbaugh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Ivar Jacobson g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，邵维忠、麻志毅、马浩海、刘辉 译，人民邮电出版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UML2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基础、 建模与设计教程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杨弘平 等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,2015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软件工程导论（第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版）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张海藩 牟永敏 编著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zh-CN" sz="11200" dirty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sz="11200" dirty="0">
                <a:solidFill>
                  <a:schemeClr val="bg1"/>
                </a:solidFill>
                <a:latin typeface="+mn-ea"/>
              </a:rPr>
              <a:t>,2013</a:t>
            </a:r>
            <a:endParaRPr lang="zh-CN" altLang="zh-CN" sz="11200" dirty="0">
              <a:solidFill>
                <a:schemeClr val="bg1"/>
              </a:solidFill>
              <a:latin typeface="+mn-ea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项目的组织结构（</a:t>
            </a:r>
            <a:r>
              <a:rPr lang="en-US" altLang="zh-CN" dirty="0">
                <a:solidFill>
                  <a:schemeClr val="bg1"/>
                </a:solidFill>
              </a:rPr>
              <a:t>OBS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B4F6BD5-3E4E-4910-B59A-C2420D27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7920880" cy="452596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C6E9A-4A19-4C5D-A6B5-DBA43528E4CB}"/>
              </a:ext>
            </a:extLst>
          </p:cNvPr>
          <p:cNvSpPr txBox="1"/>
          <p:nvPr/>
        </p:nvSpPr>
        <p:spPr>
          <a:xfrm>
            <a:off x="6715140" y="62373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180C-CB9E-4FD1-BAF2-822BD6AA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AC640-A8FB-437A-B7F7-1549D91C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wutong\AppData\Local\Temp\1509703601(1).png">
            <a:extLst>
              <a:ext uri="{FF2B5EF4-FFF2-40B4-BE49-F238E27FC236}">
                <a16:creationId xmlns:a16="http://schemas.microsoft.com/office/drawing/2014/main" id="{4A536E99-758E-4CC1-91A6-46D2FA6B32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76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98F1ABD-0DD8-4D19-9E78-979B7F2FE0DD}"/>
              </a:ext>
            </a:extLst>
          </p:cNvPr>
          <p:cNvSpPr txBox="1"/>
          <p:nvPr/>
        </p:nvSpPr>
        <p:spPr>
          <a:xfrm>
            <a:off x="7452320" y="642770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责任人：邬立东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DD250-97F8-4523-B051-547495A13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377728" cy="583264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1F5A3034-BDAB-4D85-BFEB-FB8B8FC3B90B}"/>
              </a:ext>
            </a:extLst>
          </p:cNvPr>
          <p:cNvSpPr txBox="1"/>
          <p:nvPr/>
        </p:nvSpPr>
        <p:spPr>
          <a:xfrm>
            <a:off x="2393141" y="638132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7422" y="564357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4F0FC-7952-48AC-B2CC-9C2D0103AFEF}"/>
              </a:ext>
            </a:extLst>
          </p:cNvPr>
          <p:cNvSpPr txBox="1"/>
          <p:nvPr/>
        </p:nvSpPr>
        <p:spPr>
          <a:xfrm>
            <a:off x="6867540" y="6389712"/>
            <a:ext cx="2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责任人：吴桐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FEC40-AEE8-41FE-9F78-F1A9BD8A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" y="332655"/>
            <a:ext cx="8629084" cy="5296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2307</Words>
  <Application>Microsoft Office PowerPoint</Application>
  <PresentationFormat>全屏显示(4:3)</PresentationFormat>
  <Paragraphs>561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Calibri</vt:lpstr>
      <vt:lpstr>Times New Roman</vt:lpstr>
      <vt:lpstr>Office 主题</vt:lpstr>
      <vt:lpstr>软件工程系列课程教学辅助网站 需求工程计划</vt:lpstr>
      <vt:lpstr>目录</vt:lpstr>
      <vt:lpstr>概述</vt:lpstr>
      <vt:lpstr>PowerPoint 演示文稿</vt:lpstr>
      <vt:lpstr>PowerPoint 演示文稿</vt:lpstr>
      <vt:lpstr>项目的组织结构（OBS）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2、需求工程</vt:lpstr>
      <vt:lpstr>需求开发过程</vt:lpstr>
      <vt:lpstr>需求获取__范围</vt:lpstr>
      <vt:lpstr>需求获取__最初版本与后续版本</vt:lpstr>
      <vt:lpstr>PowerPoint 演示文稿</vt:lpstr>
      <vt:lpstr>PowerPoint 演示文稿</vt:lpstr>
      <vt:lpstr>PowerPoint 演示文稿</vt:lpstr>
      <vt:lpstr>需求分析__需求建模（E-R图）</vt:lpstr>
      <vt:lpstr>PowerPoint 演示文稿</vt:lpstr>
      <vt:lpstr>PowerPoint 演示文稿</vt:lpstr>
      <vt:lpstr>PowerPoint 演示文稿</vt:lpstr>
      <vt:lpstr>需求规格审核</vt:lpstr>
      <vt:lpstr>用户手册</vt:lpstr>
      <vt:lpstr>确定合格标准</vt:lpstr>
      <vt:lpstr>需求管理过程</vt:lpstr>
      <vt:lpstr>确定变更控制过程</vt:lpstr>
      <vt:lpstr>进行变更影响分析</vt:lpstr>
      <vt:lpstr>跟踪每一项变更</vt:lpstr>
      <vt:lpstr> 3、风险子计划 </vt:lpstr>
      <vt:lpstr>PowerPoint 演示文稿</vt:lpstr>
      <vt:lpstr>分工评价及参考资料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软件工程系列课程教学辅助网站 需求工程计划</dc:title>
  <dc:creator>番茄花园</dc:creator>
  <cp:lastModifiedBy>吴桐</cp:lastModifiedBy>
  <cp:revision>39</cp:revision>
  <dcterms:created xsi:type="dcterms:W3CDTF">2017-11-01T02:44:24Z</dcterms:created>
  <dcterms:modified xsi:type="dcterms:W3CDTF">2017-11-04T07:51:49Z</dcterms:modified>
</cp:coreProperties>
</file>