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62" r:id="rId5"/>
    <p:sldId id="342" r:id="rId6"/>
    <p:sldId id="263" r:id="rId7"/>
    <p:sldId id="264" r:id="rId8"/>
    <p:sldId id="265" r:id="rId9"/>
    <p:sldId id="266" r:id="rId10"/>
    <p:sldId id="268" r:id="rId11"/>
    <p:sldId id="269" r:id="rId12"/>
    <p:sldId id="287" r:id="rId13"/>
    <p:sldId id="282" r:id="rId14"/>
    <p:sldId id="288" r:id="rId15"/>
    <p:sldId id="291" r:id="rId16"/>
    <p:sldId id="289" r:id="rId17"/>
    <p:sldId id="284" r:id="rId18"/>
    <p:sldId id="314" r:id="rId19"/>
    <p:sldId id="315" r:id="rId20"/>
    <p:sldId id="316" r:id="rId21"/>
    <p:sldId id="303" r:id="rId22"/>
    <p:sldId id="321" r:id="rId23"/>
    <p:sldId id="318" r:id="rId24"/>
    <p:sldId id="327" r:id="rId25"/>
    <p:sldId id="328" r:id="rId26"/>
    <p:sldId id="334" r:id="rId27"/>
    <p:sldId id="333" r:id="rId28"/>
    <p:sldId id="332" r:id="rId29"/>
    <p:sldId id="330" r:id="rId30"/>
    <p:sldId id="319" r:id="rId31"/>
    <p:sldId id="338" r:id="rId32"/>
    <p:sldId id="320" r:id="rId33"/>
    <p:sldId id="325" r:id="rId34"/>
    <p:sldId id="317" r:id="rId35"/>
    <p:sldId id="326" r:id="rId36"/>
    <p:sldId id="340" r:id="rId37"/>
    <p:sldId id="341" r:id="rId38"/>
    <p:sldId id="339" r:id="rId39"/>
    <p:sldId id="309" r:id="rId40"/>
    <p:sldId id="310" r:id="rId41"/>
    <p:sldId id="311" r:id="rId42"/>
    <p:sldId id="312" r:id="rId43"/>
    <p:sldId id="276" r:id="rId44"/>
    <p:sldId id="258" r:id="rId45"/>
    <p:sldId id="343"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2017/11/10</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2017/11/10</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9BC694E-490B-4887-8FD5-15D7762CBCA7}" type="datetimeFigureOut">
              <a:rPr lang="zh-CN" altLang="en-US" smtClean="0"/>
              <a:pPr/>
              <a:t>2017/11/10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F290A1E-FE52-4B31-8311-394DCC57642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59BC694E-490B-4887-8FD5-15D7762CBCA7}" type="datetimeFigureOut">
              <a:rPr lang="zh-CN" altLang="en-US" smtClean="0"/>
              <a:pPr/>
              <a:t>2017/11/10</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59BC694E-490B-4887-8FD5-15D7762CBCA7}" type="datetimeFigureOut">
              <a:rPr lang="zh-CN" altLang="en-US" smtClean="0"/>
              <a:pPr/>
              <a:t>2017/11/10</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F290A1E-FE52-4B31-8311-394DCC57642F}"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9BC694E-490B-4887-8FD5-15D7762CBCA7}" type="datetimeFigureOut">
              <a:rPr lang="zh-CN" altLang="en-US" smtClean="0"/>
              <a:pPr/>
              <a:t>2017/11/10</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F290A1E-FE52-4B31-8311-394DCC57642F}"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aike.baidu.com/item/%E6%BA%90%E7%A0%8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cnblogs.com/biehongli/p/6052421.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6%BA%90%E7%A0%8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aike.baidu.com/item/XM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aike.baidu.com/item/%E8%BD%AF%E4%BB%B6%E8%AE%BE%E8%AE%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688" y="2857496"/>
            <a:ext cx="8858312" cy="900680"/>
          </a:xfrm>
        </p:spPr>
        <p:txBody>
          <a:bodyPr>
            <a:normAutofit fontScale="90000"/>
          </a:bodyPr>
          <a:lstStyle/>
          <a:p>
            <a:r>
              <a:rPr lang="en-US" altLang="zh-CN" dirty="0" smtClean="0"/>
              <a:t>UML</a:t>
            </a:r>
            <a:r>
              <a:rPr lang="zh-CN" altLang="en-US" dirty="0" smtClean="0"/>
              <a:t>建模工具</a:t>
            </a:r>
            <a:r>
              <a:rPr lang="en-US" altLang="zh-CN" dirty="0" smtClean="0"/>
              <a:t>—StarUML</a:t>
            </a:r>
            <a:r>
              <a:rPr lang="zh-CN" altLang="en-US" dirty="0" smtClean="0"/>
              <a:t>使用介绍</a:t>
            </a:r>
            <a:endParaRPr lang="zh-CN" altLang="en-US" dirty="0"/>
          </a:p>
        </p:txBody>
      </p:sp>
      <p:sp>
        <p:nvSpPr>
          <p:cNvPr id="3" name="副标题 2"/>
          <p:cNvSpPr>
            <a:spLocks noGrp="1"/>
          </p:cNvSpPr>
          <p:nvPr>
            <p:ph type="subTitle" idx="1"/>
          </p:nvPr>
        </p:nvSpPr>
        <p:spPr>
          <a:xfrm>
            <a:off x="4929190" y="4714884"/>
            <a:ext cx="4214810" cy="1752600"/>
          </a:xfrm>
        </p:spPr>
        <p:txBody>
          <a:bodyPr>
            <a:normAutofit fontScale="85000" lnSpcReduction="10000"/>
          </a:bodyPr>
          <a:lstStyle/>
          <a:p>
            <a:r>
              <a:rPr lang="zh-CN" altLang="en-US" dirty="0" smtClean="0"/>
              <a:t>演讲小组：</a:t>
            </a:r>
            <a:r>
              <a:rPr lang="en-US" altLang="zh-CN" dirty="0" smtClean="0"/>
              <a:t>G21</a:t>
            </a:r>
          </a:p>
          <a:p>
            <a:r>
              <a:rPr lang="zh-CN" altLang="en-US" dirty="0" smtClean="0"/>
              <a:t>小组组长：吴桐</a:t>
            </a:r>
            <a:endParaRPr lang="en-US" altLang="zh-CN" dirty="0" smtClean="0"/>
          </a:p>
          <a:p>
            <a:r>
              <a:rPr lang="zh-CN" altLang="en-US" dirty="0" smtClean="0"/>
              <a:t>小组其他成员：尹健瑾，袁泽成，赵高生，邬立东</a:t>
            </a:r>
            <a:endParaRPr lang="en-US" altLang="zh-CN" dirty="0" smtClean="0"/>
          </a:p>
        </p:txBody>
      </p:sp>
      <p:pic>
        <p:nvPicPr>
          <p:cNvPr id="4" name="图片 3">
            <a:extLst>
              <a:ext uri="{FF2B5EF4-FFF2-40B4-BE49-F238E27FC236}">
                <a16:creationId xmlns="" xmlns:a16="http://schemas.microsoft.com/office/drawing/2014/main" id="{5C678702-5EA8-4728-B24B-014FB63A4CCB}"/>
              </a:ext>
            </a:extLst>
          </p:cNvPr>
          <p:cNvPicPr>
            <a:picLocks noChangeAspect="1"/>
          </p:cNvPicPr>
          <p:nvPr/>
        </p:nvPicPr>
        <p:blipFill>
          <a:blip r:embed="rId2" cstate="print"/>
          <a:stretch>
            <a:fillRect/>
          </a:stretch>
        </p:blipFill>
        <p:spPr>
          <a:xfrm>
            <a:off x="2786050" y="214290"/>
            <a:ext cx="3286148" cy="24288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StarUML</a:t>
            </a:r>
            <a:r>
              <a:rPr lang="zh-CN" altLang="en-US" dirty="0" smtClean="0"/>
              <a:t>安装介绍</a:t>
            </a:r>
            <a:endParaRPr lang="zh-CN" altLang="en-US" dirty="0"/>
          </a:p>
        </p:txBody>
      </p:sp>
      <p:sp>
        <p:nvSpPr>
          <p:cNvPr id="3" name="内容占位符 2"/>
          <p:cNvSpPr>
            <a:spLocks noGrp="1"/>
          </p:cNvSpPr>
          <p:nvPr>
            <p:ph idx="1"/>
          </p:nvPr>
        </p:nvSpPr>
        <p:spPr>
          <a:xfrm>
            <a:off x="1643042" y="1500174"/>
            <a:ext cx="7290646" cy="4748226"/>
          </a:xfrm>
        </p:spPr>
        <p:txBody>
          <a:bodyPr/>
          <a:lstStyle/>
          <a:p>
            <a:pPr>
              <a:buNone/>
            </a:pPr>
            <a:r>
              <a:rPr lang="en-US" altLang="zh-CN" dirty="0" smtClean="0"/>
              <a:t>	</a:t>
            </a:r>
            <a:r>
              <a:rPr lang="zh-CN" altLang="en-US" dirty="0" smtClean="0"/>
              <a:t>百度搜索</a:t>
            </a:r>
            <a:r>
              <a:rPr lang="en-US" altLang="zh-CN" dirty="0" err="1" smtClean="0"/>
              <a:t>staruml</a:t>
            </a:r>
            <a:r>
              <a:rPr lang="zh-CN" altLang="en-US" dirty="0" smtClean="0"/>
              <a:t>，点击第一个搜索结果，进入网站点击</a:t>
            </a:r>
            <a:r>
              <a:rPr lang="en-US" altLang="zh-CN" dirty="0" smtClean="0"/>
              <a:t>freedownload</a:t>
            </a:r>
            <a:r>
              <a:rPr lang="zh-CN" altLang="en-US" dirty="0" smtClean="0"/>
              <a:t>，然后下载即可。</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31b0ef41bd5ad6eea3dca3885cb39dbb7fd3c1f.png"/>
          <p:cNvPicPr>
            <a:picLocks noChangeAspect="1"/>
          </p:cNvPicPr>
          <p:nvPr/>
        </p:nvPicPr>
        <p:blipFill>
          <a:blip r:embed="rId2" cstate="print"/>
          <a:stretch>
            <a:fillRect/>
          </a:stretch>
        </p:blipFill>
        <p:spPr>
          <a:xfrm>
            <a:off x="1500166" y="4429132"/>
            <a:ext cx="4572638" cy="1057423"/>
          </a:xfrm>
          <a:prstGeom prst="rect">
            <a:avLst/>
          </a:prstGeom>
        </p:spPr>
      </p:pic>
      <p:pic>
        <p:nvPicPr>
          <p:cNvPr id="6" name="图片 5" descr="cdbf6c81800a19d8a7363cd737fa828ba61e462e.png"/>
          <p:cNvPicPr>
            <a:picLocks noChangeAspect="1"/>
          </p:cNvPicPr>
          <p:nvPr/>
        </p:nvPicPr>
        <p:blipFill>
          <a:blip r:embed="rId3" cstate="print"/>
          <a:stretch>
            <a:fillRect/>
          </a:stretch>
        </p:blipFill>
        <p:spPr>
          <a:xfrm>
            <a:off x="1500166" y="642918"/>
            <a:ext cx="4572638" cy="1514687"/>
          </a:xfrm>
          <a:prstGeom prst="rect">
            <a:avLst/>
          </a:prstGeom>
        </p:spPr>
      </p:pic>
      <p:pic>
        <p:nvPicPr>
          <p:cNvPr id="7" name="图片 6" descr="91529822720e0cf37898f6290e46f21fbf09aaf1.png"/>
          <p:cNvPicPr>
            <a:picLocks noChangeAspect="1"/>
          </p:cNvPicPr>
          <p:nvPr/>
        </p:nvPicPr>
        <p:blipFill>
          <a:blip r:embed="rId4" cstate="print"/>
          <a:stretch>
            <a:fillRect/>
          </a:stretch>
        </p:blipFill>
        <p:spPr>
          <a:xfrm>
            <a:off x="1500166" y="2500306"/>
            <a:ext cx="4572638" cy="133368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83d70cf3bc79f3dda3f4ae2bea1cd11738b2901.png"/>
          <p:cNvPicPr>
            <a:picLocks noChangeAspect="1"/>
          </p:cNvPicPr>
          <p:nvPr/>
        </p:nvPicPr>
        <p:blipFill>
          <a:blip r:embed="rId2" cstate="print"/>
          <a:stretch>
            <a:fillRect/>
          </a:stretch>
        </p:blipFill>
        <p:spPr>
          <a:xfrm>
            <a:off x="1571604" y="1000108"/>
            <a:ext cx="6429420" cy="495601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38b4710b912c8fce92d581ff8039245d7882101.png"/>
          <p:cNvPicPr>
            <a:picLocks noChangeAspect="1"/>
          </p:cNvPicPr>
          <p:nvPr/>
        </p:nvPicPr>
        <p:blipFill>
          <a:blip r:embed="rId2" cstate="print"/>
          <a:stretch>
            <a:fillRect/>
          </a:stretch>
        </p:blipFill>
        <p:spPr>
          <a:xfrm>
            <a:off x="1328328" y="928670"/>
            <a:ext cx="6529819" cy="503340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c4bd11373f082020a4c3fed4ffbfbedaa641b01.png"/>
          <p:cNvPicPr>
            <a:picLocks noChangeAspect="1"/>
          </p:cNvPicPr>
          <p:nvPr/>
        </p:nvPicPr>
        <p:blipFill>
          <a:blip r:embed="rId2" cstate="print"/>
          <a:stretch>
            <a:fillRect/>
          </a:stretch>
        </p:blipFill>
        <p:spPr>
          <a:xfrm>
            <a:off x="1142976" y="855744"/>
            <a:ext cx="7072362" cy="545161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ac4b74543a98226af1f85f58e82b9014b90eb02.png"/>
          <p:cNvPicPr>
            <a:picLocks noChangeAspect="1"/>
          </p:cNvPicPr>
          <p:nvPr/>
        </p:nvPicPr>
        <p:blipFill>
          <a:blip r:embed="rId2" cstate="print"/>
          <a:stretch>
            <a:fillRect/>
          </a:stretch>
        </p:blipFill>
        <p:spPr>
          <a:xfrm>
            <a:off x="1428727" y="785794"/>
            <a:ext cx="6209313" cy="478634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59b033b5bb5c9eaad37ad31d139b6003bf3b318.png"/>
          <p:cNvPicPr>
            <a:picLocks noChangeAspect="1"/>
          </p:cNvPicPr>
          <p:nvPr/>
        </p:nvPicPr>
        <p:blipFill>
          <a:blip r:embed="rId2" cstate="print"/>
          <a:stretch>
            <a:fillRect/>
          </a:stretch>
        </p:blipFill>
        <p:spPr>
          <a:xfrm>
            <a:off x="1142976" y="285728"/>
            <a:ext cx="5500726" cy="4240144"/>
          </a:xfrm>
          <a:prstGeom prst="rect">
            <a:avLst/>
          </a:prstGeom>
        </p:spPr>
      </p:pic>
      <p:pic>
        <p:nvPicPr>
          <p:cNvPr id="5" name="图片 4" descr="b94f65ec54e736d1a16b6b6598504fc2d5626920.png"/>
          <p:cNvPicPr>
            <a:picLocks noChangeAspect="1"/>
          </p:cNvPicPr>
          <p:nvPr/>
        </p:nvPicPr>
        <p:blipFill>
          <a:blip r:embed="rId3" cstate="print"/>
          <a:stretch>
            <a:fillRect/>
          </a:stretch>
        </p:blipFill>
        <p:spPr>
          <a:xfrm>
            <a:off x="1571604" y="4714884"/>
            <a:ext cx="971003" cy="14287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具体操作指导</a:t>
            </a:r>
            <a:endParaRPr lang="en-US" altLang="zh-CN" dirty="0" smtClean="0"/>
          </a:p>
        </p:txBody>
      </p:sp>
      <p:pic>
        <p:nvPicPr>
          <p:cNvPr id="4" name="图片 3" descr="1002211-20161110211339889-515292590.png"/>
          <p:cNvPicPr>
            <a:picLocks noChangeAspect="1"/>
          </p:cNvPicPr>
          <p:nvPr/>
        </p:nvPicPr>
        <p:blipFill>
          <a:blip r:embed="rId2" cstate="print"/>
          <a:stretch>
            <a:fillRect/>
          </a:stretch>
        </p:blipFill>
        <p:spPr>
          <a:xfrm>
            <a:off x="285720" y="1785926"/>
            <a:ext cx="8501090" cy="451854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075470" y="1071546"/>
            <a:ext cx="7204969" cy="48577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642918"/>
            <a:ext cx="6357982" cy="646331"/>
          </a:xfrm>
          <a:prstGeom prst="rect">
            <a:avLst/>
          </a:prstGeom>
          <a:noFill/>
        </p:spPr>
        <p:txBody>
          <a:bodyPr wrap="square" rtlCol="0">
            <a:spAutoFit/>
          </a:bodyPr>
          <a:lstStyle/>
          <a:p>
            <a:r>
              <a:rPr lang="en-US" altLang="zh-CN" sz="3600" dirty="0" smtClean="0"/>
              <a:t>StarUML</a:t>
            </a:r>
            <a:r>
              <a:rPr lang="zh-CN" altLang="en-US" sz="3600" dirty="0" smtClean="0"/>
              <a:t>的</a:t>
            </a:r>
            <a:r>
              <a:rPr lang="en-US" altLang="zh-CN" sz="3600" dirty="0" smtClean="0"/>
              <a:t>4+1</a:t>
            </a:r>
            <a:r>
              <a:rPr lang="zh-CN" altLang="en-US" sz="3600" dirty="0" smtClean="0"/>
              <a:t> </a:t>
            </a:r>
            <a:r>
              <a:rPr lang="en-US" altLang="zh-CN" sz="3600" dirty="0" smtClean="0"/>
              <a:t>View Model</a:t>
            </a:r>
            <a:endParaRPr lang="zh-CN" altLang="en-US" sz="3600" dirty="0"/>
          </a:p>
        </p:txBody>
      </p:sp>
      <p:sp>
        <p:nvSpPr>
          <p:cNvPr id="7" name="内容占位符 2"/>
          <p:cNvSpPr>
            <a:spLocks noGrp="1"/>
          </p:cNvSpPr>
          <p:nvPr>
            <p:ph idx="1"/>
          </p:nvPr>
        </p:nvSpPr>
        <p:spPr>
          <a:xfrm>
            <a:off x="457200" y="1646237"/>
            <a:ext cx="8229600" cy="4526280"/>
          </a:xfrm>
        </p:spPr>
        <p:txBody>
          <a:bodyPr/>
          <a:lstStyle/>
          <a:p>
            <a:r>
              <a:rPr lang="en-US" altLang="zh-CN" dirty="0" smtClean="0"/>
              <a:t>Scenarios</a:t>
            </a:r>
          </a:p>
          <a:p>
            <a:r>
              <a:rPr lang="en-US" altLang="zh-CN" dirty="0" smtClean="0"/>
              <a:t>Logical View</a:t>
            </a:r>
          </a:p>
          <a:p>
            <a:r>
              <a:rPr lang="en-US" altLang="zh-CN" dirty="0" smtClean="0"/>
              <a:t>Development View</a:t>
            </a:r>
          </a:p>
          <a:p>
            <a:r>
              <a:rPr lang="en-US" altLang="zh-CN" dirty="0" smtClean="0"/>
              <a:t>Process View</a:t>
            </a:r>
          </a:p>
          <a:p>
            <a:r>
              <a:rPr lang="en-US" altLang="zh-CN" dirty="0" smtClean="0"/>
              <a:t>Physical View</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 StarUML</a:t>
            </a:r>
            <a:r>
              <a:rPr lang="zh-CN" altLang="en-US" dirty="0" smtClean="0"/>
              <a:t>简介</a:t>
            </a:r>
            <a:endParaRPr lang="en-US" altLang="zh-CN" dirty="0" smtClean="0"/>
          </a:p>
          <a:p>
            <a:r>
              <a:rPr lang="en-US" altLang="zh-CN" dirty="0" smtClean="0"/>
              <a:t>2 StarUML</a:t>
            </a:r>
            <a:r>
              <a:rPr lang="zh-CN" altLang="en-US" dirty="0" smtClean="0"/>
              <a:t>安装介绍</a:t>
            </a:r>
            <a:endParaRPr lang="en-US" altLang="zh-CN" dirty="0" smtClean="0"/>
          </a:p>
          <a:p>
            <a:r>
              <a:rPr lang="en-US" altLang="zh-CN" dirty="0" smtClean="0"/>
              <a:t>3 </a:t>
            </a:r>
            <a:r>
              <a:rPr lang="zh-CN" altLang="en-US" dirty="0" smtClean="0"/>
              <a:t>具体</a:t>
            </a:r>
            <a:r>
              <a:rPr lang="zh-CN" altLang="en-US" dirty="0" smtClean="0"/>
              <a:t>操作指导</a:t>
            </a:r>
            <a:endParaRPr lang="en-US" altLang="zh-CN" dirty="0" smtClean="0"/>
          </a:p>
          <a:p>
            <a:r>
              <a:rPr lang="en-US" altLang="zh-CN" dirty="0" smtClean="0"/>
              <a:t>4 </a:t>
            </a:r>
            <a:r>
              <a:rPr lang="zh-CN" altLang="en-US" dirty="0" smtClean="0"/>
              <a:t>其他</a:t>
            </a:r>
            <a:r>
              <a:rPr lang="zh-CN" altLang="en-US" dirty="0" smtClean="0"/>
              <a:t>工具</a:t>
            </a:r>
            <a:r>
              <a:rPr lang="zh-CN" altLang="en-US" dirty="0" smtClean="0"/>
              <a:t>介绍</a:t>
            </a:r>
            <a:endParaRPr lang="en-US" altLang="zh-CN" dirty="0" smtClean="0"/>
          </a:p>
          <a:p>
            <a:r>
              <a:rPr lang="en-US" altLang="zh-CN" dirty="0" smtClean="0"/>
              <a:t>5 </a:t>
            </a:r>
            <a:r>
              <a:rPr lang="zh-CN" altLang="en-US" dirty="0" smtClean="0"/>
              <a:t>提问</a:t>
            </a:r>
            <a:endParaRPr lang="en-US" altLang="zh-CN" dirty="0" smtClean="0"/>
          </a:p>
          <a:p>
            <a:r>
              <a:rPr lang="en-US" altLang="zh-CN" dirty="0" smtClean="0"/>
              <a:t>6 </a:t>
            </a:r>
            <a:r>
              <a:rPr lang="zh-CN" altLang="en-US" dirty="0" smtClean="0"/>
              <a:t>参考资料</a:t>
            </a:r>
            <a:endParaRPr lang="en-US" altLang="zh-CN" dirty="0" smtClean="0"/>
          </a:p>
          <a:p>
            <a:r>
              <a:rPr lang="en-US" altLang="zh-CN" dirty="0" smtClean="0"/>
              <a:t>7</a:t>
            </a:r>
            <a:r>
              <a:rPr lang="en-US" altLang="zh-CN" dirty="0" smtClean="0"/>
              <a:t> </a:t>
            </a:r>
            <a:r>
              <a:rPr lang="zh-CN" altLang="en-US" dirty="0" smtClean="0"/>
              <a:t>小组</a:t>
            </a:r>
            <a:r>
              <a:rPr lang="zh-CN" altLang="en-US" dirty="0" smtClean="0"/>
              <a:t>成员分工及打分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cstate="print"/>
          <a:srcRect/>
          <a:stretch>
            <a:fillRect/>
          </a:stretch>
        </p:blipFill>
        <p:spPr bwMode="auto">
          <a:xfrm>
            <a:off x="1357290" y="857232"/>
            <a:ext cx="6143668" cy="52959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Scenarios</a:t>
            </a:r>
          </a:p>
        </p:txBody>
      </p:sp>
      <p:sp>
        <p:nvSpPr>
          <p:cNvPr id="4" name="TextBox 3"/>
          <p:cNvSpPr txBox="1"/>
          <p:nvPr/>
        </p:nvSpPr>
        <p:spPr>
          <a:xfrm>
            <a:off x="1285852" y="1928802"/>
            <a:ext cx="5857916" cy="2585323"/>
          </a:xfrm>
          <a:prstGeom prst="rect">
            <a:avLst/>
          </a:prstGeom>
          <a:noFill/>
        </p:spPr>
        <p:txBody>
          <a:bodyPr wrap="square" rtlCol="0">
            <a:spAutoFit/>
          </a:bodyPr>
          <a:lstStyle/>
          <a:p>
            <a:r>
              <a:rPr lang="en-US" altLang="zh-CN" dirty="0" smtClean="0"/>
              <a:t>UML</a:t>
            </a:r>
            <a:r>
              <a:rPr lang="zh-CN" altLang="en-US" dirty="0" smtClean="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a:t>
            </a:r>
            <a:r>
              <a:rPr lang="zh-CN" altLang="en-US" dirty="0" smtClean="0">
                <a:solidFill>
                  <a:srgbClr val="FF0000"/>
                </a:solidFill>
              </a:rPr>
              <a:t>一个用例</a:t>
            </a:r>
            <a:r>
              <a:rPr lang="zh-CN" altLang="en-US" dirty="0" smtClean="0"/>
              <a:t>就是对系统的一个用法的通用描述。用例模型的用途就是列出系统中的用例和参与者，并显示哪个参与者参与了哪个用例的执行。用例视图是其他视图的核心，它的内容直接驱动其他视图的开发。</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28596" y="1643050"/>
            <a:ext cx="8229600" cy="3421497"/>
          </a:xfrm>
          <a:prstGeom prst="rect">
            <a:avLst/>
          </a:prstGeom>
          <a:noFill/>
          <a:ln w="9525">
            <a:noFill/>
            <a:miter lim="800000"/>
            <a:headEnd/>
            <a:tailEnd/>
          </a:ln>
        </p:spPr>
      </p:pic>
      <p:sp>
        <p:nvSpPr>
          <p:cNvPr id="5" name="TextBox 4"/>
          <p:cNvSpPr txBox="1"/>
          <p:nvPr/>
        </p:nvSpPr>
        <p:spPr>
          <a:xfrm>
            <a:off x="857224" y="571480"/>
            <a:ext cx="5929354" cy="646331"/>
          </a:xfrm>
          <a:prstGeom prst="rect">
            <a:avLst/>
          </a:prstGeom>
          <a:noFill/>
        </p:spPr>
        <p:txBody>
          <a:bodyPr wrap="square" rtlCol="0">
            <a:spAutoFit/>
          </a:bodyPr>
          <a:lstStyle/>
          <a:p>
            <a:r>
              <a:rPr lang="zh-CN" altLang="en-US" sz="3600" dirty="0" smtClean="0"/>
              <a:t>用例图</a:t>
            </a:r>
            <a:endParaRPr lang="zh-CN" alt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1200329"/>
          </a:xfrm>
          <a:prstGeom prst="rect">
            <a:avLst/>
          </a:prstGeom>
          <a:noFill/>
        </p:spPr>
        <p:txBody>
          <a:bodyPr wrap="square" rtlCol="0">
            <a:spAutoFit/>
          </a:bodyPr>
          <a:lstStyle/>
          <a:p>
            <a:r>
              <a:rPr lang="en-US" altLang="zh-CN" sz="3600" dirty="0" smtClean="0"/>
              <a:t>Logical View</a:t>
            </a:r>
          </a:p>
          <a:p>
            <a:endParaRPr lang="zh-CN" altLang="en-US" sz="3600" dirty="0"/>
          </a:p>
        </p:txBody>
      </p:sp>
      <p:sp>
        <p:nvSpPr>
          <p:cNvPr id="4" name="TextBox 3"/>
          <p:cNvSpPr txBox="1"/>
          <p:nvPr/>
        </p:nvSpPr>
        <p:spPr>
          <a:xfrm>
            <a:off x="1285852" y="1928802"/>
            <a:ext cx="5857916" cy="2031325"/>
          </a:xfrm>
          <a:prstGeom prst="rect">
            <a:avLst/>
          </a:prstGeom>
          <a:noFill/>
        </p:spPr>
        <p:txBody>
          <a:bodyPr wrap="square" rtlCol="0">
            <a:spAutoFit/>
          </a:bodyPr>
          <a:lstStyle/>
          <a:p>
            <a:r>
              <a:rPr lang="zh-CN" altLang="en-US" dirty="0" smtClean="0"/>
              <a:t>逻辑视图描述用例视图中提出的系统功能的实现。与用例视图相比，逻辑视图主要关注系统内部，它既描述系统的静态结构（类、对象以及他们之间的关系），也描述系统内部的动态协作关系。系统的静态结构在</a:t>
            </a:r>
            <a:r>
              <a:rPr lang="zh-CN" altLang="en-US" dirty="0" smtClean="0">
                <a:solidFill>
                  <a:srgbClr val="FF0000"/>
                </a:solidFill>
              </a:rPr>
              <a:t>类图</a:t>
            </a:r>
            <a:r>
              <a:rPr lang="zh-CN" altLang="en-US" dirty="0" smtClean="0"/>
              <a:t>和</a:t>
            </a:r>
            <a:r>
              <a:rPr lang="zh-CN" altLang="en-US" dirty="0" smtClean="0">
                <a:solidFill>
                  <a:srgbClr val="FF0000"/>
                </a:solidFill>
              </a:rPr>
              <a:t>对象图</a:t>
            </a:r>
            <a:r>
              <a:rPr lang="zh-CN" altLang="en-US" dirty="0" smtClean="0"/>
              <a:t>中进行描述，而动态模型则在</a:t>
            </a:r>
            <a:r>
              <a:rPr lang="zh-CN" altLang="en-US" dirty="0" smtClean="0">
                <a:solidFill>
                  <a:srgbClr val="FF0000"/>
                </a:solidFill>
              </a:rPr>
              <a:t>状态图</a:t>
            </a:r>
            <a:r>
              <a:rPr lang="zh-CN" altLang="en-US" dirty="0" smtClean="0"/>
              <a:t>、</a:t>
            </a:r>
            <a:r>
              <a:rPr lang="zh-CN" altLang="en-US" dirty="0" smtClean="0">
                <a:solidFill>
                  <a:srgbClr val="FF0000"/>
                </a:solidFill>
              </a:rPr>
              <a:t>时序图</a:t>
            </a:r>
            <a:r>
              <a:rPr lang="zh-CN" altLang="en-US" dirty="0" smtClean="0"/>
              <a:t>、</a:t>
            </a:r>
            <a:r>
              <a:rPr lang="zh-CN" altLang="en-US" dirty="0" smtClean="0">
                <a:solidFill>
                  <a:srgbClr val="FF0000"/>
                </a:solidFill>
              </a:rPr>
              <a:t>通信图</a:t>
            </a:r>
            <a:r>
              <a:rPr lang="zh-CN" altLang="en-US" dirty="0" smtClean="0"/>
              <a:t>以及</a:t>
            </a:r>
            <a:r>
              <a:rPr lang="zh-CN" altLang="en-US" dirty="0" smtClean="0">
                <a:solidFill>
                  <a:srgbClr val="FF0000"/>
                </a:solidFill>
              </a:rPr>
              <a:t>活动图</a:t>
            </a:r>
            <a:r>
              <a:rPr lang="zh-CN" altLang="en-US" dirty="0" smtClean="0"/>
              <a:t>中进行描述。逻辑视图的使用者主要是设计人员和开发人员。</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28596" y="1571612"/>
            <a:ext cx="7429552" cy="4786345"/>
          </a:xfrm>
          <a:prstGeom prst="rect">
            <a:avLst/>
          </a:prstGeom>
          <a:noFill/>
          <a:ln w="9525">
            <a:noFill/>
            <a:miter lim="800000"/>
            <a:headEnd/>
            <a:tailEnd/>
          </a:ln>
        </p:spPr>
      </p:pic>
      <p:sp>
        <p:nvSpPr>
          <p:cNvPr id="3" name="TextBox 2"/>
          <p:cNvSpPr txBox="1"/>
          <p:nvPr/>
        </p:nvSpPr>
        <p:spPr>
          <a:xfrm>
            <a:off x="857224" y="642918"/>
            <a:ext cx="5429288" cy="646331"/>
          </a:xfrm>
          <a:prstGeom prst="rect">
            <a:avLst/>
          </a:prstGeom>
          <a:noFill/>
        </p:spPr>
        <p:txBody>
          <a:bodyPr wrap="square" rtlCol="0">
            <a:spAutoFit/>
          </a:bodyPr>
          <a:lstStyle/>
          <a:p>
            <a:r>
              <a:rPr lang="zh-CN" altLang="en-US" sz="3600" dirty="0" smtClean="0"/>
              <a:t>新建类图</a:t>
            </a:r>
            <a:endParaRPr lang="zh-CN" altLang="en-US" sz="3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85720" y="928670"/>
            <a:ext cx="8339168" cy="5214973"/>
          </a:xfrm>
          <a:prstGeom prst="rect">
            <a:avLst/>
          </a:prstGeom>
          <a:noFill/>
          <a:ln w="9525">
            <a:noFill/>
            <a:miter lim="800000"/>
            <a:headEnd/>
            <a:tailEnd/>
          </a:ln>
        </p:spPr>
      </p:pic>
      <p:sp>
        <p:nvSpPr>
          <p:cNvPr id="3" name="TextBox 2"/>
          <p:cNvSpPr txBox="1"/>
          <p:nvPr/>
        </p:nvSpPr>
        <p:spPr>
          <a:xfrm>
            <a:off x="1142976" y="357166"/>
            <a:ext cx="6286544" cy="646331"/>
          </a:xfrm>
          <a:prstGeom prst="rect">
            <a:avLst/>
          </a:prstGeom>
          <a:noFill/>
        </p:spPr>
        <p:txBody>
          <a:bodyPr wrap="square" rtlCol="0">
            <a:spAutoFit/>
          </a:bodyPr>
          <a:lstStyle/>
          <a:p>
            <a:r>
              <a:rPr lang="zh-CN" altLang="en-US" sz="3600" dirty="0" smtClean="0"/>
              <a:t>类图</a:t>
            </a:r>
            <a:endParaRPr lang="zh-CN" alt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对象图</a:t>
            </a:r>
            <a:endParaRPr lang="zh-CN"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85786" y="1928802"/>
            <a:ext cx="7432294" cy="32325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状态机图</a:t>
            </a:r>
            <a:endParaRPr lang="zh-CN" alt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00034" y="1857364"/>
            <a:ext cx="8195084" cy="3656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通信图</a:t>
            </a:r>
            <a:endParaRPr lang="zh-CN"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28728" y="1428736"/>
            <a:ext cx="6858048" cy="41473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85786" y="1785926"/>
            <a:ext cx="7566743" cy="3930912"/>
          </a:xfrm>
          <a:prstGeom prst="rect">
            <a:avLst/>
          </a:prstGeom>
          <a:noFill/>
          <a:ln w="9525">
            <a:noFill/>
            <a:miter lim="800000"/>
            <a:headEnd/>
            <a:tailEnd/>
          </a:ln>
        </p:spPr>
      </p:pic>
      <p:sp>
        <p:nvSpPr>
          <p:cNvPr id="3" name="TextBox 2"/>
          <p:cNvSpPr txBox="1"/>
          <p:nvPr/>
        </p:nvSpPr>
        <p:spPr>
          <a:xfrm>
            <a:off x="1428728" y="1000108"/>
            <a:ext cx="4572032" cy="646331"/>
          </a:xfrm>
          <a:prstGeom prst="rect">
            <a:avLst/>
          </a:prstGeom>
          <a:noFill/>
        </p:spPr>
        <p:txBody>
          <a:bodyPr wrap="square" rtlCol="0">
            <a:spAutoFit/>
          </a:bodyPr>
          <a:lstStyle/>
          <a:p>
            <a:r>
              <a:rPr lang="zh-CN" altLang="en-US" sz="3600" dirty="0" smtClean="0"/>
              <a:t>顺序图</a:t>
            </a:r>
            <a:endParaRPr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 .1 StarUML</a:t>
            </a:r>
            <a:r>
              <a:rPr lang="zh-CN" altLang="en-US" dirty="0" smtClean="0"/>
              <a:t>概述</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dirty="0" smtClean="0"/>
              <a:t>StarUML(</a:t>
            </a:r>
            <a:r>
              <a:rPr lang="zh-CN" altLang="en-US" dirty="0" smtClean="0"/>
              <a:t>简称</a:t>
            </a:r>
            <a:r>
              <a:rPr lang="en-US" altLang="zh-CN" dirty="0" smtClean="0"/>
              <a:t>SU)</a:t>
            </a:r>
            <a:r>
              <a:rPr lang="zh-CN" altLang="en-US" dirty="0" smtClean="0"/>
              <a:t>，是一种创建</a:t>
            </a:r>
            <a:r>
              <a:rPr lang="en-US" altLang="zh-CN" dirty="0" smtClean="0"/>
              <a:t>UML</a:t>
            </a:r>
            <a:r>
              <a:rPr lang="zh-CN" altLang="en-US" dirty="0" smtClean="0"/>
              <a:t>类图，生成类图和其他类型的</a:t>
            </a:r>
            <a:r>
              <a:rPr lang="zh-CN" altLang="en-US" b="1" dirty="0" smtClean="0">
                <a:solidFill>
                  <a:srgbClr val="FF0000"/>
                </a:solidFill>
              </a:rPr>
              <a:t>统一建模语言</a:t>
            </a:r>
            <a:r>
              <a:rPr lang="en-US" altLang="zh-CN" dirty="0" smtClean="0"/>
              <a:t>(UML)</a:t>
            </a:r>
            <a:r>
              <a:rPr lang="zh-CN" altLang="en-US" dirty="0" smtClean="0"/>
              <a:t>图表的工具。</a:t>
            </a:r>
            <a:r>
              <a:rPr lang="en-US" altLang="zh-CN" dirty="0" smtClean="0"/>
              <a:t>StarUML</a:t>
            </a:r>
            <a:r>
              <a:rPr lang="zh-CN" altLang="en-US" dirty="0" smtClean="0"/>
              <a:t>是一个开源项目之一发展快、灵活、可扩展性强</a:t>
            </a:r>
            <a:r>
              <a:rPr lang="zh-CN" altLang="en-US" dirty="0" smtClean="0"/>
              <a:t>。</a:t>
            </a:r>
            <a:endParaRPr lang="en-US" altLang="zh-CN" dirty="0" smtClean="0"/>
          </a:p>
          <a:p>
            <a:r>
              <a:rPr lang="en-US" altLang="zh-CN" dirty="0" smtClean="0"/>
              <a:t>StarUML</a:t>
            </a:r>
            <a:r>
              <a:rPr lang="zh-CN" altLang="en-US" dirty="0" smtClean="0"/>
              <a:t>是一款开放</a:t>
            </a:r>
            <a:r>
              <a:rPr lang="zh-CN" altLang="en-US" dirty="0" smtClean="0">
                <a:hlinkClick r:id="rId2"/>
              </a:rPr>
              <a:t>源码</a:t>
            </a:r>
            <a:r>
              <a:rPr lang="zh-CN" altLang="en-US" dirty="0" smtClean="0"/>
              <a:t>的</a:t>
            </a:r>
            <a:r>
              <a:rPr lang="en-US" altLang="zh-CN" dirty="0" smtClean="0"/>
              <a:t>UML</a:t>
            </a:r>
            <a:r>
              <a:rPr lang="zh-CN" altLang="en-US" dirty="0" smtClean="0"/>
              <a:t>开发工具，是由韩国公司主导开发出来的产品，可以直接到</a:t>
            </a:r>
            <a:r>
              <a:rPr lang="en-US" altLang="zh-CN" dirty="0" smtClean="0"/>
              <a:t>StarUML</a:t>
            </a:r>
            <a:r>
              <a:rPr lang="zh-CN" altLang="en-US" dirty="0" smtClean="0"/>
              <a:t>网站下载。可以用来创建</a:t>
            </a:r>
            <a:r>
              <a:rPr lang="en-US" altLang="zh-CN" dirty="0" smtClean="0"/>
              <a:t>UML</a:t>
            </a:r>
            <a:r>
              <a:rPr lang="zh-CN" altLang="en-US" dirty="0" smtClean="0"/>
              <a:t>类图。</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Development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en-US" altLang="zh-CN" dirty="0" smtClean="0"/>
              <a:t>UML</a:t>
            </a:r>
            <a:r>
              <a:rPr lang="zh-CN" altLang="en-US" dirty="0" smtClean="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a:t>
            </a:r>
            <a:r>
              <a:rPr lang="zh-CN" altLang="en-US" dirty="0" smtClean="0">
                <a:solidFill>
                  <a:srgbClr val="FF0000"/>
                </a:solidFill>
              </a:rPr>
              <a:t>状态图</a:t>
            </a:r>
            <a:r>
              <a:rPr lang="zh-CN" altLang="en-US" dirty="0" smtClean="0"/>
              <a:t>、</a:t>
            </a:r>
            <a:r>
              <a:rPr lang="zh-CN" altLang="en-US" dirty="0" smtClean="0">
                <a:solidFill>
                  <a:srgbClr val="FF0000"/>
                </a:solidFill>
              </a:rPr>
              <a:t>协作图</a:t>
            </a:r>
            <a:r>
              <a:rPr lang="zh-CN" altLang="en-US" dirty="0" smtClean="0"/>
              <a:t>、以及</a:t>
            </a:r>
            <a:r>
              <a:rPr lang="zh-CN" altLang="en-US" dirty="0" smtClean="0">
                <a:solidFill>
                  <a:srgbClr val="FF0000"/>
                </a:solidFill>
              </a:rPr>
              <a:t>活动图</a:t>
            </a:r>
            <a:r>
              <a:rPr lang="zh-CN" altLang="en-US" dirty="0" smtClean="0"/>
              <a:t>组成。</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活动图</a:t>
            </a:r>
            <a:endParaRPr lang="zh-CN" alt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595102" y="1646238"/>
            <a:ext cx="6905988" cy="452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Process View</a:t>
            </a:r>
            <a:endParaRPr lang="zh-CN" altLang="en-US" sz="3600" dirty="0"/>
          </a:p>
        </p:txBody>
      </p:sp>
      <p:sp>
        <p:nvSpPr>
          <p:cNvPr id="4" name="TextBox 3"/>
          <p:cNvSpPr txBox="1"/>
          <p:nvPr/>
        </p:nvSpPr>
        <p:spPr>
          <a:xfrm>
            <a:off x="1285852" y="1928802"/>
            <a:ext cx="5857916" cy="1754326"/>
          </a:xfrm>
          <a:prstGeom prst="rect">
            <a:avLst/>
          </a:prstGeom>
          <a:noFill/>
        </p:spPr>
        <p:txBody>
          <a:bodyPr wrap="square" rtlCol="0">
            <a:spAutoFit/>
          </a:bodyPr>
          <a:lstStyle/>
          <a:p>
            <a:r>
              <a:rPr lang="zh-CN" altLang="en-US" dirty="0" smtClean="0"/>
              <a:t/>
            </a:r>
            <a:br>
              <a:rPr lang="zh-CN" altLang="en-US" dirty="0" smtClean="0"/>
            </a:br>
            <a:r>
              <a:rPr lang="zh-CN" altLang="en-US" dirty="0" smtClean="0"/>
              <a:t>组件是不同类型的代码模块，它是构造应用的软件单元。组件视图描述系统的实现模块以及它们之间的依赖关系。组件视图中也可以添加组件的其他附加信息，例如资源分配或者其他管理信息。组件视图主要由</a:t>
            </a:r>
            <a:r>
              <a:rPr lang="zh-CN" altLang="en-US" dirty="0" smtClean="0">
                <a:solidFill>
                  <a:srgbClr val="FF0000"/>
                </a:solidFill>
              </a:rPr>
              <a:t>组件图</a:t>
            </a:r>
            <a:r>
              <a:rPr lang="zh-CN" altLang="en-US" dirty="0" smtClean="0"/>
              <a:t>构成，它的使用者主要是开发人员。</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组件图</a:t>
            </a:r>
            <a:endParaRPr lang="zh-CN" alt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878072" y="2071679"/>
            <a:ext cx="7265828" cy="36143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28" y="857232"/>
            <a:ext cx="6286544" cy="646331"/>
          </a:xfrm>
          <a:prstGeom prst="rect">
            <a:avLst/>
          </a:prstGeom>
          <a:noFill/>
        </p:spPr>
        <p:txBody>
          <a:bodyPr wrap="square" rtlCol="0">
            <a:spAutoFit/>
          </a:bodyPr>
          <a:lstStyle/>
          <a:p>
            <a:r>
              <a:rPr lang="en-US" altLang="zh-CN" sz="3600" dirty="0" smtClean="0"/>
              <a:t>Physical View</a:t>
            </a:r>
            <a:endParaRPr lang="zh-CN" altLang="en-US" sz="3600" dirty="0"/>
          </a:p>
        </p:txBody>
      </p:sp>
      <p:sp>
        <p:nvSpPr>
          <p:cNvPr id="4" name="TextBox 3"/>
          <p:cNvSpPr txBox="1"/>
          <p:nvPr/>
        </p:nvSpPr>
        <p:spPr>
          <a:xfrm>
            <a:off x="1285852" y="1928802"/>
            <a:ext cx="5857916" cy="1200329"/>
          </a:xfrm>
          <a:prstGeom prst="rect">
            <a:avLst/>
          </a:prstGeom>
          <a:noFill/>
        </p:spPr>
        <p:txBody>
          <a:bodyPr wrap="square" rtlCol="0">
            <a:spAutoFit/>
          </a:bodyPr>
          <a:lstStyle/>
          <a:p>
            <a:r>
              <a:rPr lang="zh-CN" altLang="en-US" dirty="0" smtClean="0"/>
              <a:t>配置视图显示系统的物理部署，它描述位于节点上的运行实例的部署情况。配置视图主要由</a:t>
            </a:r>
            <a:r>
              <a:rPr lang="zh-CN" altLang="en-US" dirty="0" smtClean="0">
                <a:solidFill>
                  <a:srgbClr val="FF0000"/>
                </a:solidFill>
              </a:rPr>
              <a:t>配置图</a:t>
            </a:r>
            <a:r>
              <a:rPr lang="zh-CN" altLang="en-US" dirty="0" smtClean="0"/>
              <a:t>表示，它的使用者是开发人员、系统集成人员和测试人员。配置视图还允许评估分配结果和资源分配。</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部署图</a:t>
            </a:r>
            <a:endParaRPr lang="zh-CN" alt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500034" y="2143116"/>
            <a:ext cx="7971900"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其他工具介绍</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10" y="1071546"/>
            <a:ext cx="1699628" cy="16996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latin typeface="微软雅黑" panose="020B0503020204020204" pitchFamily="34" charset="-122"/>
                <a:ea typeface="微软雅黑" panose="020B0503020204020204" pitchFamily="34" charset="-122"/>
              </a:rPr>
              <a:t>visio</a:t>
            </a:r>
          </a:p>
        </p:txBody>
      </p:sp>
      <p:sp>
        <p:nvSpPr>
          <p:cNvPr id="5" name="矩形 4"/>
          <p:cNvSpPr/>
          <p:nvPr/>
        </p:nvSpPr>
        <p:spPr>
          <a:xfrm>
            <a:off x="571472" y="4429132"/>
            <a:ext cx="1699628" cy="1699628"/>
          </a:xfrm>
          <a:prstGeom prst="rect">
            <a:avLst/>
          </a:prstGeom>
          <a:solidFill>
            <a:srgbClr val="45C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202020"/>
                </a:solidFill>
                <a:latin typeface="微软雅黑" panose="020B0503020204020204" pitchFamily="34" charset="-122"/>
                <a:ea typeface="微软雅黑" panose="020B0503020204020204" pitchFamily="34" charset="-122"/>
              </a:rPr>
              <a:t>Power Designer</a:t>
            </a:r>
          </a:p>
        </p:txBody>
      </p:sp>
      <p:sp>
        <p:nvSpPr>
          <p:cNvPr id="6" name="TextBox 5"/>
          <p:cNvSpPr txBox="1"/>
          <p:nvPr/>
        </p:nvSpPr>
        <p:spPr>
          <a:xfrm>
            <a:off x="2571736" y="928670"/>
            <a:ext cx="5000660" cy="2585323"/>
          </a:xfrm>
          <a:prstGeom prst="rect">
            <a:avLst/>
          </a:prstGeom>
          <a:noFill/>
        </p:spPr>
        <p:txBody>
          <a:bodyPr wrap="square" rtlCol="0">
            <a:spAutoFit/>
          </a:bodyPr>
          <a:lstStyle/>
          <a:p>
            <a:r>
              <a:rPr lang="en-US" altLang="zh-CN" dirty="0" smtClean="0"/>
              <a:t>Office Visio </a:t>
            </a:r>
            <a:r>
              <a:rPr lang="zh-CN" altLang="en-US" dirty="0" smtClean="0"/>
              <a:t>是一款便于</a:t>
            </a:r>
            <a:r>
              <a:rPr lang="en-US" altLang="zh-CN" dirty="0" smtClean="0"/>
              <a:t>IT</a:t>
            </a:r>
            <a:r>
              <a:rPr lang="zh-CN" altLang="en-US" dirty="0" smtClean="0"/>
              <a:t>和商务专业人员就复杂信息、系统和流程进行可视化处理、分析和交流的软件。使用具有专业外观的 </a:t>
            </a:r>
            <a:r>
              <a:rPr lang="en-US" altLang="zh-CN" dirty="0" smtClean="0"/>
              <a:t>Office Visio </a:t>
            </a:r>
            <a:r>
              <a:rPr lang="zh-CN" altLang="en-US" dirty="0" smtClean="0"/>
              <a:t>图表，可以促进对系统和流程的了解，深入了解复杂信息并利用这些知识做出更好的业务决策。</a:t>
            </a:r>
          </a:p>
          <a:p>
            <a:r>
              <a:rPr lang="en-US" altLang="zh-CN" dirty="0" smtClean="0"/>
              <a:t>Microsoft Office Visio</a:t>
            </a:r>
            <a:r>
              <a:rPr lang="zh-CN" altLang="en-US" dirty="0" smtClean="0"/>
              <a:t>帮助您创建具有专业外观的图表，以便理解、记录和分析信息、数据、系统和过程。</a:t>
            </a:r>
          </a:p>
          <a:p>
            <a:endParaRPr lang="zh-CN" altLang="en-US" dirty="0"/>
          </a:p>
        </p:txBody>
      </p:sp>
      <p:sp>
        <p:nvSpPr>
          <p:cNvPr id="7" name="TextBox 6"/>
          <p:cNvSpPr txBox="1"/>
          <p:nvPr/>
        </p:nvSpPr>
        <p:spPr>
          <a:xfrm>
            <a:off x="2500298" y="3643314"/>
            <a:ext cx="6357982" cy="3139321"/>
          </a:xfrm>
          <a:prstGeom prst="rect">
            <a:avLst/>
          </a:prstGeom>
          <a:noFill/>
        </p:spPr>
        <p:txBody>
          <a:bodyPr wrap="square" rtlCol="0">
            <a:spAutoFit/>
          </a:bodyPr>
          <a:lstStyle/>
          <a:p>
            <a:r>
              <a:rPr lang="en-US" altLang="zh-CN" dirty="0" smtClean="0"/>
              <a:t>PowerDesigner</a:t>
            </a:r>
            <a:r>
              <a:rPr lang="zh-CN" altLang="en-US" dirty="0" smtClean="0"/>
              <a:t>最初由</a:t>
            </a:r>
            <a:r>
              <a:rPr lang="en-US" altLang="zh-CN" dirty="0" smtClean="0"/>
              <a:t>Xiao-</a:t>
            </a:r>
            <a:r>
              <a:rPr lang="en-US" altLang="zh-CN" dirty="0" err="1" smtClean="0"/>
              <a:t>Yun</a:t>
            </a:r>
            <a:r>
              <a:rPr lang="en-US" altLang="zh-CN" dirty="0" smtClean="0"/>
              <a:t> Wang</a:t>
            </a:r>
            <a:r>
              <a:rPr lang="zh-CN" altLang="en-US" dirty="0" smtClean="0"/>
              <a:t>（王晓昀）在</a:t>
            </a:r>
            <a:r>
              <a:rPr lang="en-US" altLang="zh-CN" dirty="0" smtClean="0"/>
              <a:t>SDP Technologies</a:t>
            </a:r>
            <a:r>
              <a:rPr lang="zh-CN" altLang="en-US" dirty="0" smtClean="0"/>
              <a:t>公司开发完成。</a:t>
            </a:r>
            <a:r>
              <a:rPr lang="en-US" altLang="zh-CN" dirty="0" smtClean="0"/>
              <a:t>PowerDesigner</a:t>
            </a:r>
            <a:r>
              <a:rPr lang="zh-CN" altLang="en-US" dirty="0" smtClean="0"/>
              <a:t>是</a:t>
            </a:r>
            <a:r>
              <a:rPr lang="en-US" altLang="zh-CN" dirty="0" smtClean="0"/>
              <a:t>Sybase</a:t>
            </a:r>
            <a:r>
              <a:rPr lang="zh-CN" altLang="en-US" dirty="0" smtClean="0"/>
              <a:t>的企业建模和设计解决方案，采用模型驱动方法，将业务与</a:t>
            </a:r>
            <a:r>
              <a:rPr lang="en-US" altLang="zh-CN" dirty="0" smtClean="0"/>
              <a:t>IT</a:t>
            </a:r>
            <a:r>
              <a:rPr lang="zh-CN" altLang="en-US" dirty="0" smtClean="0"/>
              <a:t>结合起来，可帮助部署有效的企业体系架构，并为研发生命周期管理提供强大的分析与设计技术。</a:t>
            </a:r>
            <a:r>
              <a:rPr lang="en-US" altLang="zh-CN" dirty="0" smtClean="0"/>
              <a:t>PowerDesigner</a:t>
            </a:r>
            <a:r>
              <a:rPr lang="zh-CN" altLang="en-US" dirty="0" smtClean="0"/>
              <a:t>独具匠心地将多种标准数据建模技术（</a:t>
            </a:r>
            <a:r>
              <a:rPr lang="en-US" altLang="zh-CN" dirty="0" smtClean="0"/>
              <a:t>UML</a:t>
            </a:r>
            <a:r>
              <a:rPr lang="zh-CN" altLang="en-US" dirty="0" smtClean="0"/>
              <a:t>、业务流程建模以及市场领先的数据建模）集成一体，并与 </a:t>
            </a:r>
            <a:r>
              <a:rPr lang="en-US" altLang="zh-CN" dirty="0" smtClean="0"/>
              <a:t>.NET</a:t>
            </a:r>
            <a:r>
              <a:rPr lang="zh-CN" altLang="en-US" dirty="0" smtClean="0"/>
              <a:t>、</a:t>
            </a:r>
            <a:r>
              <a:rPr lang="en-US" altLang="zh-CN" dirty="0" err="1" smtClean="0"/>
              <a:t>WorkSpace</a:t>
            </a:r>
            <a:r>
              <a:rPr lang="zh-CN" altLang="en-US" dirty="0" smtClean="0"/>
              <a:t>、</a:t>
            </a:r>
            <a:r>
              <a:rPr lang="en-US" altLang="zh-CN" dirty="0" smtClean="0"/>
              <a:t>PowerBuilder</a:t>
            </a:r>
            <a:r>
              <a:rPr lang="zh-CN" altLang="en-US" dirty="0" smtClean="0"/>
              <a:t>、</a:t>
            </a:r>
            <a:r>
              <a:rPr lang="en-US" altLang="zh-CN" dirty="0" smtClean="0"/>
              <a:t>Java™</a:t>
            </a:r>
            <a:r>
              <a:rPr lang="zh-CN" altLang="en-US" dirty="0" smtClean="0"/>
              <a:t>、</a:t>
            </a:r>
            <a:r>
              <a:rPr lang="en-US" altLang="zh-CN" dirty="0" smtClean="0"/>
              <a:t>Eclipse </a:t>
            </a:r>
            <a:r>
              <a:rPr lang="zh-CN" altLang="en-US" dirty="0" smtClean="0"/>
              <a:t>等主流开发平台集成起来，从而为传统的软件开发周期管理提供业务分析和规范的数据库设计解决方案。</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20" y="500042"/>
            <a:ext cx="1900222" cy="1143000"/>
          </a:xfrm>
        </p:spPr>
        <p:txBody>
          <a:bodyPr/>
          <a:lstStyle/>
          <a:p>
            <a:r>
              <a:rPr lang="en-US" altLang="zh-CN" dirty="0" smtClean="0"/>
              <a:t>5</a:t>
            </a:r>
            <a:r>
              <a:rPr lang="zh-CN" altLang="en-US" dirty="0" smtClean="0"/>
              <a:t>提问</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zh-CN" altLang="en-US" b="1" dirty="0" smtClean="0"/>
              <a:t>用例图中涉及的关系有哪几种？</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en-US" altLang="zh-CN" dirty="0" smtClean="0"/>
              <a:t>.2 </a:t>
            </a:r>
            <a:r>
              <a:rPr lang="en-US" altLang="zh-CN" dirty="0" smtClean="0"/>
              <a:t>StarUML</a:t>
            </a:r>
            <a:r>
              <a:rPr lang="zh-CN" altLang="en-US" dirty="0" smtClean="0"/>
              <a:t>特点</a:t>
            </a:r>
            <a:endParaRPr lang="zh-CN" altLang="en-US" dirty="0"/>
          </a:p>
        </p:txBody>
      </p:sp>
      <p:sp>
        <p:nvSpPr>
          <p:cNvPr id="3" name="内容占位符 2"/>
          <p:cNvSpPr>
            <a:spLocks noGrp="1"/>
          </p:cNvSpPr>
          <p:nvPr>
            <p:ph idx="1"/>
          </p:nvPr>
        </p:nvSpPr>
        <p:spPr>
          <a:xfrm>
            <a:off x="285720" y="1500174"/>
            <a:ext cx="8501122" cy="4800600"/>
          </a:xfrm>
        </p:spPr>
        <p:txBody>
          <a:bodyPr/>
          <a:lstStyle/>
          <a:p>
            <a:r>
              <a:rPr lang="en-US" altLang="zh-CN" dirty="0" smtClean="0"/>
              <a:t>1 </a:t>
            </a:r>
            <a:r>
              <a:rPr lang="zh-CN" altLang="en-US" dirty="0" smtClean="0"/>
              <a:t>可</a:t>
            </a:r>
            <a:r>
              <a:rPr lang="zh-CN" altLang="en-US" dirty="0" smtClean="0"/>
              <a:t>绘制</a:t>
            </a:r>
            <a:r>
              <a:rPr lang="en-US" altLang="zh-CN" dirty="0" smtClean="0"/>
              <a:t>11</a:t>
            </a:r>
            <a:r>
              <a:rPr lang="zh-CN" altLang="en-US" dirty="0" smtClean="0"/>
              <a:t>款</a:t>
            </a:r>
            <a:r>
              <a:rPr lang="en-US" altLang="zh-CN" dirty="0" smtClean="0"/>
              <a:t>UML</a:t>
            </a:r>
            <a:r>
              <a:rPr lang="zh-CN" altLang="en-US" dirty="0" smtClean="0"/>
              <a:t>图：用例图、类图、序列图、状态图、活动图、通信图、构件图、部署图以及复合结构图等。</a:t>
            </a:r>
            <a:endParaRPr lang="en-US" altLang="zh-CN" dirty="0" smtClean="0"/>
          </a:p>
          <a:p>
            <a:r>
              <a:rPr lang="en-US" altLang="zh-CN" dirty="0" smtClean="0"/>
              <a:t>2 </a:t>
            </a:r>
            <a:r>
              <a:rPr lang="zh-CN" altLang="en-US" dirty="0" smtClean="0"/>
              <a:t>可以下载免费版（课本推荐安装</a:t>
            </a:r>
            <a:r>
              <a:rPr lang="en-US" altLang="zh-CN" dirty="0" smtClean="0"/>
              <a:t>5.0.2</a:t>
            </a:r>
            <a:r>
              <a:rPr lang="zh-CN" altLang="en-US" dirty="0" smtClean="0"/>
              <a:t>）</a:t>
            </a:r>
            <a:endParaRPr lang="en-US" altLang="zh-CN" dirty="0" smtClean="0"/>
          </a:p>
          <a:p>
            <a:r>
              <a:rPr lang="en-US" altLang="zh-CN" dirty="0" smtClean="0"/>
              <a:t>3 </a:t>
            </a:r>
            <a:r>
              <a:rPr lang="zh-CN" altLang="en-US" dirty="0" smtClean="0"/>
              <a:t>多种格式影像文件：可导出</a:t>
            </a:r>
            <a:r>
              <a:rPr lang="en-US" altLang="zh-CN" dirty="0" smtClean="0"/>
              <a:t>JPG</a:t>
            </a:r>
            <a:r>
              <a:rPr lang="zh-CN" altLang="en-US" dirty="0" smtClean="0"/>
              <a:t>、</a:t>
            </a:r>
            <a:r>
              <a:rPr lang="en-US" altLang="zh-CN" dirty="0" smtClean="0"/>
              <a:t>JPEG</a:t>
            </a:r>
            <a:r>
              <a:rPr lang="zh-CN" altLang="en-US" dirty="0" smtClean="0"/>
              <a:t>、</a:t>
            </a:r>
            <a:r>
              <a:rPr lang="en-US" altLang="zh-CN" dirty="0" smtClean="0"/>
              <a:t>BMP</a:t>
            </a:r>
            <a:r>
              <a:rPr lang="zh-CN" altLang="en-US" dirty="0" smtClean="0"/>
              <a:t>、</a:t>
            </a:r>
            <a:r>
              <a:rPr lang="en-US" altLang="zh-CN" dirty="0" smtClean="0"/>
              <a:t>EMF</a:t>
            </a:r>
            <a:r>
              <a:rPr lang="zh-CN" altLang="en-US" dirty="0" smtClean="0"/>
              <a:t>和</a:t>
            </a:r>
            <a:r>
              <a:rPr lang="en-US" altLang="zh-CN" dirty="0" smtClean="0"/>
              <a:t>WMF</a:t>
            </a:r>
            <a:r>
              <a:rPr lang="zh-CN" altLang="en-US" dirty="0" smtClean="0"/>
              <a:t>等格式的影像文件。</a:t>
            </a:r>
            <a:endParaRPr lang="en-US" altLang="zh-CN" dirty="0" smtClean="0"/>
          </a:p>
          <a:p>
            <a:r>
              <a:rPr lang="en-US" altLang="zh-CN" dirty="0" smtClean="0"/>
              <a:t>4 </a:t>
            </a:r>
            <a:r>
              <a:rPr lang="zh-CN" altLang="en-US" dirty="0" smtClean="0"/>
              <a:t>语法检验：</a:t>
            </a:r>
            <a:r>
              <a:rPr lang="en-US" altLang="zh-CN" dirty="0" smtClean="0"/>
              <a:t>StarUML</a:t>
            </a:r>
            <a:r>
              <a:rPr lang="zh-CN" altLang="en-US" dirty="0" smtClean="0"/>
              <a:t>遵守</a:t>
            </a:r>
            <a:r>
              <a:rPr lang="en-US" altLang="zh-CN" dirty="0" smtClean="0"/>
              <a:t>UML</a:t>
            </a:r>
            <a:r>
              <a:rPr lang="zh-CN" altLang="en-US" dirty="0" smtClean="0"/>
              <a:t>的语法规则，不支持违反语法的动作。</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关联、泛化、包含、扩展。</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2 StarUML</a:t>
            </a:r>
            <a:r>
              <a:rPr lang="zh-CN" altLang="en-US" dirty="0" smtClean="0"/>
              <a:t>提供了几种</a:t>
            </a:r>
            <a:r>
              <a:rPr lang="en-US" altLang="zh-CN" dirty="0" smtClean="0"/>
              <a:t>UML</a:t>
            </a:r>
            <a:r>
              <a:rPr lang="zh-CN" altLang="en-US" dirty="0" smtClean="0"/>
              <a:t>图？</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提供了常用的</a:t>
            </a:r>
            <a:r>
              <a:rPr lang="en-US" altLang="zh-CN" dirty="0" smtClean="0"/>
              <a:t>11</a:t>
            </a:r>
            <a:r>
              <a:rPr lang="zh-CN" altLang="en-US" dirty="0" smtClean="0"/>
              <a:t>种：</a:t>
            </a:r>
            <a:endParaRPr lang="en-US" altLang="zh-CN" dirty="0" smtClean="0"/>
          </a:p>
          <a:p>
            <a:r>
              <a:rPr lang="zh-CN" altLang="en-US" dirty="0" smtClean="0"/>
              <a:t>类图，用例图，顺序图，顺序图（角色），</a:t>
            </a:r>
            <a:endParaRPr lang="en-US" altLang="zh-CN" dirty="0" smtClean="0"/>
          </a:p>
          <a:p>
            <a:r>
              <a:rPr lang="zh-CN" altLang="en-US" dirty="0" smtClean="0"/>
              <a:t>通信图，通信图（角色），状态图，活动图，</a:t>
            </a:r>
            <a:endParaRPr lang="en-US" altLang="zh-CN" dirty="0" smtClean="0"/>
          </a:p>
          <a:p>
            <a:r>
              <a:rPr lang="zh-CN" altLang="en-US" dirty="0" smtClean="0"/>
              <a:t>构件图，部署图，组合结构图。</a:t>
            </a:r>
            <a:endParaRPr lang="en-US" altLang="zh-CN"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6</a:t>
            </a:r>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https://www.cnblogs.com/biehongli/p/6052421.html</a:t>
            </a:r>
            <a:endParaRPr lang="en-US" altLang="zh-CN" dirty="0" smtClean="0"/>
          </a:p>
          <a:p>
            <a:r>
              <a:rPr lang="zh-CN" altLang="en-US" dirty="0" smtClean="0"/>
              <a:t>百度百科</a:t>
            </a:r>
            <a:endParaRPr lang="en-US" altLang="zh-CN" dirty="0" smtClean="0"/>
          </a:p>
          <a:p>
            <a:r>
              <a:rPr lang="en-US" altLang="zh-CN" dirty="0" smtClean="0"/>
              <a:t>UML</a:t>
            </a:r>
            <a:r>
              <a:rPr lang="zh-CN" altLang="en-US" dirty="0" smtClean="0"/>
              <a:t>用户指南第二版</a:t>
            </a:r>
            <a:endParaRPr lang="en-US" altLang="zh-CN" dirty="0" smtClean="0"/>
          </a:p>
          <a:p>
            <a:r>
              <a:rPr lang="en-US" altLang="zh-CN" dirty="0" smtClean="0"/>
              <a:t>UML2</a:t>
            </a:r>
            <a:r>
              <a:rPr lang="zh-CN" altLang="en-US" dirty="0" smtClean="0"/>
              <a:t>基础</a:t>
            </a:r>
            <a:r>
              <a:rPr lang="en-US" altLang="zh-CN" dirty="0" smtClean="0"/>
              <a:t>,</a:t>
            </a:r>
            <a:r>
              <a:rPr lang="zh-CN" altLang="en-US" dirty="0" smtClean="0"/>
              <a:t>建模与设计教程</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小组成员分工及打分</a:t>
            </a:r>
            <a:endParaRPr lang="zh-CN" altLang="en-US" dirty="0"/>
          </a:p>
        </p:txBody>
      </p:sp>
      <p:sp>
        <p:nvSpPr>
          <p:cNvPr id="3" name="内容占位符 2"/>
          <p:cNvSpPr>
            <a:spLocks noGrp="1"/>
          </p:cNvSpPr>
          <p:nvPr>
            <p:ph idx="1"/>
          </p:nvPr>
        </p:nvSpPr>
        <p:spPr/>
        <p:txBody>
          <a:bodyPr/>
          <a:lstStyle/>
          <a:p>
            <a:r>
              <a:rPr lang="zh-CN" altLang="en-US" dirty="0" smtClean="0"/>
              <a:t>吴桐：</a:t>
            </a:r>
            <a:r>
              <a:rPr lang="en-US" altLang="zh-CN" dirty="0" smtClean="0"/>
              <a:t>8.8</a:t>
            </a:r>
            <a:r>
              <a:rPr lang="zh-CN" altLang="en-US" dirty="0" smtClean="0"/>
              <a:t>分</a:t>
            </a:r>
            <a:endParaRPr lang="en-US" altLang="zh-CN" dirty="0" smtClean="0"/>
          </a:p>
          <a:p>
            <a:r>
              <a:rPr lang="zh-CN" altLang="en-US" dirty="0" smtClean="0"/>
              <a:t>尹健瑾：</a:t>
            </a:r>
            <a:r>
              <a:rPr lang="en-US" altLang="zh-CN" dirty="0" smtClean="0"/>
              <a:t>8.6</a:t>
            </a:r>
            <a:r>
              <a:rPr lang="zh-CN" altLang="en-US" dirty="0" smtClean="0"/>
              <a:t>分</a:t>
            </a:r>
            <a:endParaRPr lang="en-US" altLang="zh-CN" dirty="0" smtClean="0"/>
          </a:p>
          <a:p>
            <a:r>
              <a:rPr lang="zh-CN" altLang="en-US" dirty="0" smtClean="0"/>
              <a:t>邬立东：</a:t>
            </a:r>
            <a:r>
              <a:rPr lang="en-US" altLang="zh-CN" dirty="0" smtClean="0"/>
              <a:t>8.3</a:t>
            </a:r>
            <a:r>
              <a:rPr lang="zh-CN" altLang="en-US" dirty="0" smtClean="0"/>
              <a:t>分</a:t>
            </a:r>
            <a:endParaRPr lang="en-US" altLang="zh-CN" dirty="0" smtClean="0"/>
          </a:p>
          <a:p>
            <a:r>
              <a:rPr lang="zh-CN" altLang="en-US" dirty="0" smtClean="0"/>
              <a:t>袁泽成：</a:t>
            </a:r>
            <a:r>
              <a:rPr lang="en-US" altLang="zh-CN" dirty="0" smtClean="0"/>
              <a:t>8.4</a:t>
            </a:r>
            <a:r>
              <a:rPr lang="zh-CN" altLang="en-US" dirty="0" smtClean="0"/>
              <a:t>分</a:t>
            </a:r>
            <a:endParaRPr lang="en-US" altLang="zh-CN" dirty="0" smtClean="0"/>
          </a:p>
          <a:p>
            <a:r>
              <a:rPr lang="zh-CN" altLang="en-US" dirty="0" smtClean="0"/>
              <a:t>赵高生：</a:t>
            </a:r>
            <a:r>
              <a:rPr lang="en-US" altLang="zh-CN" dirty="0" smtClean="0"/>
              <a:t>8.5</a:t>
            </a:r>
            <a:r>
              <a:rPr lang="zh-CN" altLang="en-US" dirty="0" smtClean="0"/>
              <a:t>分</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40" y="2643182"/>
            <a:ext cx="2714644" cy="1571636"/>
          </a:xfrm>
        </p:spPr>
        <p:txBody>
          <a:bodyPr>
            <a:normAutofit/>
          </a:bodyPr>
          <a:lstStyle/>
          <a:p>
            <a:pPr>
              <a:buNone/>
            </a:pPr>
            <a:r>
              <a:rPr lang="zh-CN" altLang="en-US" sz="3600" dirty="0" smtClean="0"/>
              <a:t>谢谢观看</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种图</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2977" y="1646238"/>
            <a:ext cx="7429552" cy="4711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5608" y="1285860"/>
            <a:ext cx="7498080" cy="4962540"/>
          </a:xfrm>
        </p:spPr>
        <p:txBody>
          <a:bodyPr>
            <a:normAutofit lnSpcReduction="10000"/>
          </a:bodyPr>
          <a:lstStyle/>
          <a:p>
            <a:r>
              <a:rPr lang="en-US" altLang="zh-CN" dirty="0" smtClean="0"/>
              <a:t>5 </a:t>
            </a:r>
            <a:r>
              <a:rPr lang="zh-CN" altLang="en-US" dirty="0" smtClean="0"/>
              <a:t>正反向工程：</a:t>
            </a:r>
            <a:r>
              <a:rPr lang="en-US" altLang="zh-CN" dirty="0" smtClean="0"/>
              <a:t>StarUML</a:t>
            </a:r>
            <a:r>
              <a:rPr lang="zh-CN" altLang="en-US" dirty="0" smtClean="0"/>
              <a:t>可以依据类图的内容生成</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代码，也能够读取</a:t>
            </a:r>
            <a:r>
              <a:rPr lang="en-US" altLang="zh-CN" dirty="0" smtClean="0"/>
              <a:t>Java</a:t>
            </a:r>
            <a:r>
              <a:rPr lang="zh-CN" altLang="en-US" dirty="0" smtClean="0"/>
              <a:t>、</a:t>
            </a:r>
            <a:r>
              <a:rPr lang="en-US" altLang="zh-CN" dirty="0" smtClean="0"/>
              <a:t>C++</a:t>
            </a:r>
            <a:r>
              <a:rPr lang="zh-CN" altLang="en-US" dirty="0" smtClean="0"/>
              <a:t>、</a:t>
            </a:r>
            <a:r>
              <a:rPr lang="en-US" altLang="zh-CN" dirty="0" smtClean="0"/>
              <a:t>C#</a:t>
            </a:r>
            <a:r>
              <a:rPr lang="zh-CN" altLang="en-US" dirty="0" smtClean="0"/>
              <a:t>代码反向生成类图。反向工程有两个主要用途，其一是旧有的</a:t>
            </a:r>
            <a:r>
              <a:rPr lang="zh-CN" altLang="en-US" dirty="0" smtClean="0">
                <a:hlinkClick r:id="rId2"/>
              </a:rPr>
              <a:t>源码</a:t>
            </a:r>
            <a:r>
              <a:rPr lang="zh-CN" altLang="en-US" dirty="0" smtClean="0"/>
              <a:t>反转成图之后，可以构建</a:t>
            </a:r>
            <a:r>
              <a:rPr lang="en-US" altLang="zh-CN" dirty="0" smtClean="0"/>
              <a:t>UML</a:t>
            </a:r>
            <a:r>
              <a:rPr lang="zh-CN" altLang="en-US" dirty="0" smtClean="0"/>
              <a:t>模型的方式继续将新的设计添加上去；另一项用途是想要解析源码时，可以通过反转的类图来理解，不再需要查看一行又一行的代码，这将节省大量的时间和精力。</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6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r>
              <a:rPr lang="en-US" altLang="zh-CN" dirty="0" smtClean="0"/>
              <a:t>7 </a:t>
            </a:r>
            <a:r>
              <a:rPr lang="zh-CN" altLang="en-US" dirty="0" smtClean="0"/>
              <a:t>支持</a:t>
            </a:r>
            <a:r>
              <a:rPr lang="en-US" altLang="zh-CN" dirty="0" smtClean="0">
                <a:hlinkClick r:id="rId2"/>
              </a:rPr>
              <a:t>XMI</a:t>
            </a:r>
            <a:r>
              <a:rPr lang="zh-CN" altLang="en-US" dirty="0" smtClean="0"/>
              <a:t>：</a:t>
            </a:r>
            <a:r>
              <a:rPr lang="en-US" altLang="zh-CN" dirty="0" smtClean="0"/>
              <a:t>StarUML</a:t>
            </a:r>
            <a:r>
              <a:rPr lang="zh-CN" altLang="en-US" dirty="0" smtClean="0"/>
              <a:t>接受</a:t>
            </a:r>
            <a:r>
              <a:rPr lang="en-US" altLang="zh-CN" dirty="0" smtClean="0"/>
              <a:t>XMI 1.1</a:t>
            </a:r>
            <a:r>
              <a:rPr lang="zh-CN" altLang="en-US" dirty="0" smtClean="0"/>
              <a:t>、</a:t>
            </a:r>
            <a:r>
              <a:rPr lang="en-US" altLang="zh-CN" dirty="0" smtClean="0"/>
              <a:t>1.2</a:t>
            </a:r>
            <a:r>
              <a:rPr lang="zh-CN" altLang="en-US" dirty="0" smtClean="0"/>
              <a:t>和</a:t>
            </a:r>
            <a:r>
              <a:rPr lang="en-US" altLang="zh-CN" dirty="0" smtClean="0"/>
              <a:t>1.3</a:t>
            </a:r>
            <a:r>
              <a:rPr lang="zh-CN" altLang="en-US" dirty="0" smtClean="0"/>
              <a:t>版的导入导出。</a:t>
            </a:r>
            <a:r>
              <a:rPr lang="en-US" altLang="zh-CN" dirty="0" smtClean="0"/>
              <a:t>XMI</a:t>
            </a:r>
            <a:r>
              <a:rPr lang="zh-CN" altLang="en-US" dirty="0" smtClean="0"/>
              <a:t>是一种以</a:t>
            </a:r>
            <a:r>
              <a:rPr lang="en-US" altLang="zh-CN" dirty="0" smtClean="0"/>
              <a:t>XML</a:t>
            </a:r>
            <a:r>
              <a:rPr lang="zh-CN" altLang="en-US" dirty="0" smtClean="0"/>
              <a:t>为基础的交换格式，用以交换不同开发工具所生成的</a:t>
            </a:r>
            <a:r>
              <a:rPr lang="en-US" altLang="zh-CN" dirty="0" smtClean="0"/>
              <a:t>UML</a:t>
            </a:r>
            <a:r>
              <a:rPr lang="zh-CN" altLang="en-US" dirty="0" smtClean="0"/>
              <a:t>模型。</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8</a:t>
            </a:r>
            <a:r>
              <a:rPr lang="zh-CN" altLang="en-US" dirty="0" smtClean="0"/>
              <a:t> 导入</a:t>
            </a:r>
            <a:r>
              <a:rPr lang="en-US" altLang="zh-CN" dirty="0" smtClean="0"/>
              <a:t>Rose</a:t>
            </a:r>
            <a:r>
              <a:rPr lang="zh-CN" altLang="en-US" dirty="0" smtClean="0"/>
              <a:t>文件：</a:t>
            </a:r>
            <a:r>
              <a:rPr lang="en-US" altLang="zh-CN" dirty="0" smtClean="0"/>
              <a:t>StarUML</a:t>
            </a:r>
            <a:r>
              <a:rPr lang="zh-CN" altLang="en-US" dirty="0" smtClean="0"/>
              <a:t>可以读取</a:t>
            </a:r>
            <a:r>
              <a:rPr lang="en-US" altLang="zh-CN" dirty="0" smtClean="0"/>
              <a:t>Rational Rose</a:t>
            </a:r>
            <a:r>
              <a:rPr lang="zh-CN" altLang="en-US" dirty="0" smtClean="0"/>
              <a:t>生成的文件，让原先</a:t>
            </a:r>
            <a:r>
              <a:rPr lang="en-US" altLang="zh-CN" dirty="0" smtClean="0"/>
              <a:t>Rose</a:t>
            </a:r>
            <a:r>
              <a:rPr lang="zh-CN" altLang="en-US" dirty="0" smtClean="0"/>
              <a:t>的用户可以转而使用免费的</a:t>
            </a:r>
            <a:r>
              <a:rPr lang="en-US" altLang="zh-CN" dirty="0" smtClean="0"/>
              <a:t>StarUML</a:t>
            </a:r>
            <a:r>
              <a:rPr lang="zh-CN" altLang="en-US" dirty="0" smtClean="0"/>
              <a:t>。早期，</a:t>
            </a:r>
            <a:r>
              <a:rPr lang="en-US" altLang="zh-CN" dirty="0" smtClean="0"/>
              <a:t>Rational Rose</a:t>
            </a:r>
            <a:r>
              <a:rPr lang="zh-CN" altLang="en-US" dirty="0" smtClean="0"/>
              <a:t>是市场占有率最高的</a:t>
            </a:r>
            <a:r>
              <a:rPr lang="en-US" altLang="zh-CN" dirty="0" smtClean="0"/>
              <a:t>UML</a:t>
            </a:r>
            <a:r>
              <a:rPr lang="zh-CN" altLang="en-US" dirty="0" smtClean="0"/>
              <a:t>开发工具，同时也是相当昂贵的工具。由于</a:t>
            </a:r>
            <a:r>
              <a:rPr lang="en-US" altLang="zh-CN" dirty="0" smtClean="0"/>
              <a:t>Rational Rose</a:t>
            </a:r>
            <a:r>
              <a:rPr lang="zh-CN" altLang="en-US" dirty="0" smtClean="0"/>
              <a:t>非常闻名，后来让</a:t>
            </a:r>
            <a:r>
              <a:rPr lang="en-US" altLang="zh-CN" dirty="0" smtClean="0"/>
              <a:t>IBM</a:t>
            </a:r>
            <a:r>
              <a:rPr lang="zh-CN" altLang="en-US" dirty="0" smtClean="0"/>
              <a:t>给收购了。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9</a:t>
            </a:r>
            <a:r>
              <a:rPr lang="zh-CN" altLang="en-US" dirty="0" smtClean="0"/>
              <a:t>支持模式：支持</a:t>
            </a:r>
            <a:r>
              <a:rPr lang="en-US" altLang="zh-CN" dirty="0" smtClean="0"/>
              <a:t>23</a:t>
            </a:r>
            <a:r>
              <a:rPr lang="zh-CN" altLang="en-US" dirty="0" smtClean="0"/>
              <a:t>种</a:t>
            </a:r>
            <a:r>
              <a:rPr lang="en-US" altLang="zh-CN" dirty="0" smtClean="0"/>
              <a:t>GoF</a:t>
            </a:r>
            <a:r>
              <a:rPr lang="zh-CN" altLang="en-US" dirty="0" smtClean="0"/>
              <a:t>模式</a:t>
            </a:r>
            <a:r>
              <a:rPr lang="en-US" altLang="zh-CN" dirty="0" smtClean="0"/>
              <a:t>(Pattern)</a:t>
            </a:r>
            <a:r>
              <a:rPr lang="zh-CN" altLang="en-US" dirty="0" smtClean="0"/>
              <a:t>，以及</a:t>
            </a:r>
            <a:r>
              <a:rPr lang="en-US" altLang="zh-CN" dirty="0" smtClean="0"/>
              <a:t>3</a:t>
            </a:r>
            <a:r>
              <a:rPr lang="zh-CN" altLang="en-US" dirty="0" smtClean="0"/>
              <a:t>种</a:t>
            </a:r>
            <a:r>
              <a:rPr lang="en-US" altLang="zh-CN" dirty="0" smtClean="0"/>
              <a:t>EJB</a:t>
            </a:r>
            <a:r>
              <a:rPr lang="zh-CN" altLang="en-US" dirty="0" smtClean="0"/>
              <a:t>模式。</a:t>
            </a:r>
            <a:r>
              <a:rPr lang="en-US" altLang="zh-CN" dirty="0" smtClean="0"/>
              <a:t>GoF</a:t>
            </a:r>
            <a:r>
              <a:rPr lang="zh-CN" altLang="en-US" dirty="0" smtClean="0"/>
              <a:t>模式出自于</a:t>
            </a:r>
            <a:r>
              <a:rPr lang="en-US" altLang="zh-CN" dirty="0" smtClean="0"/>
              <a:t>Erich Gamma</a:t>
            </a:r>
            <a:r>
              <a:rPr lang="zh-CN" altLang="en-US" dirty="0" smtClean="0"/>
              <a:t>等</a:t>
            </a:r>
            <a:r>
              <a:rPr lang="en-US" altLang="zh-CN" dirty="0" smtClean="0"/>
              <a:t>4</a:t>
            </a:r>
            <a:r>
              <a:rPr lang="zh-CN" altLang="en-US" dirty="0" smtClean="0"/>
              <a:t>人合著的</a:t>
            </a:r>
            <a:r>
              <a:rPr lang="en-US" altLang="zh-CN" dirty="0" smtClean="0"/>
              <a:t>Design Patterns</a:t>
            </a:r>
            <a:r>
              <a:rPr lang="zh-CN" altLang="en-US" dirty="0" smtClean="0"/>
              <a:t>：</a:t>
            </a:r>
            <a:r>
              <a:rPr lang="en-US" altLang="zh-CN" dirty="0" smtClean="0"/>
              <a:t>Elements of Reusable Object-Oriented Software</a:t>
            </a:r>
            <a:r>
              <a:rPr lang="zh-CN" altLang="en-US" dirty="0" smtClean="0"/>
              <a:t>一书，其内列出了</a:t>
            </a:r>
            <a:r>
              <a:rPr lang="en-US" altLang="zh-CN" dirty="0" smtClean="0"/>
              <a:t>23</a:t>
            </a:r>
            <a:r>
              <a:rPr lang="zh-CN" altLang="en-US" dirty="0" smtClean="0"/>
              <a:t>种软件模式，可解决</a:t>
            </a:r>
            <a:r>
              <a:rPr lang="zh-CN" altLang="en-US" dirty="0" smtClean="0">
                <a:hlinkClick r:id="rId2"/>
              </a:rPr>
              <a:t>软件设计</a:t>
            </a:r>
            <a:r>
              <a:rPr lang="zh-CN" altLang="en-US" dirty="0" smtClean="0"/>
              <a:t>上的特定问题。</a:t>
            </a:r>
            <a:r>
              <a:rPr lang="en-US" altLang="zh-CN" dirty="0" smtClean="0"/>
              <a:t>StarUML</a:t>
            </a:r>
            <a:r>
              <a:rPr lang="zh-CN" altLang="en-US" dirty="0" smtClean="0"/>
              <a:t>也支持</a:t>
            </a:r>
            <a:r>
              <a:rPr lang="en-US" altLang="zh-CN" dirty="0" smtClean="0"/>
              <a:t>3</a:t>
            </a:r>
            <a:r>
              <a:rPr lang="zh-CN" altLang="en-US" dirty="0" smtClean="0"/>
              <a:t>种常用的</a:t>
            </a:r>
            <a:r>
              <a:rPr lang="en-US" altLang="zh-CN" dirty="0" smtClean="0"/>
              <a:t>EJB</a:t>
            </a:r>
            <a:r>
              <a:rPr lang="zh-CN" altLang="en-US" dirty="0" smtClean="0"/>
              <a:t>模式，分别为</a:t>
            </a:r>
            <a:r>
              <a:rPr lang="en-US" altLang="zh-CN" dirty="0" smtClean="0"/>
              <a:t>EntityEJB</a:t>
            </a:r>
            <a:r>
              <a:rPr lang="zh-CN" altLang="en-US" dirty="0" smtClean="0"/>
              <a:t>、</a:t>
            </a:r>
            <a:r>
              <a:rPr lang="en-US" altLang="zh-CN" dirty="0" smtClean="0"/>
              <a:t>MessageDrivenEJB</a:t>
            </a:r>
            <a:r>
              <a:rPr lang="zh-CN" altLang="en-US" dirty="0" smtClean="0"/>
              <a:t>、</a:t>
            </a:r>
            <a:r>
              <a:rPr lang="en-US" altLang="zh-CN" dirty="0" smtClean="0"/>
              <a:t>SessionEJB</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368</TotalTime>
  <Words>1298</Words>
  <Application>Microsoft Office PowerPoint</Application>
  <PresentationFormat>全屏显示(4:3)</PresentationFormat>
  <Paragraphs>81</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沉稳</vt:lpstr>
      <vt:lpstr>UML建模工具—StarUML使用介绍</vt:lpstr>
      <vt:lpstr>目录</vt:lpstr>
      <vt:lpstr>1 .1 StarUML概述 </vt:lpstr>
      <vt:lpstr>1 .2 StarUML特点</vt:lpstr>
      <vt:lpstr>11种图</vt:lpstr>
      <vt:lpstr>幻灯片 6</vt:lpstr>
      <vt:lpstr>幻灯片 7</vt:lpstr>
      <vt:lpstr>幻灯片 8</vt:lpstr>
      <vt:lpstr>幻灯片 9</vt:lpstr>
      <vt:lpstr>2 StarUML安装介绍</vt:lpstr>
      <vt:lpstr>幻灯片 11</vt:lpstr>
      <vt:lpstr>幻灯片 12</vt:lpstr>
      <vt:lpstr>幻灯片 13</vt:lpstr>
      <vt:lpstr>幻灯片 14</vt:lpstr>
      <vt:lpstr>幻灯片 15</vt:lpstr>
      <vt:lpstr>幻灯片 16</vt:lpstr>
      <vt:lpstr>3 具体操作指导</vt:lpstr>
      <vt:lpstr>幻灯片 18</vt:lpstr>
      <vt:lpstr>幻灯片 19</vt:lpstr>
      <vt:lpstr>幻灯片 20</vt:lpstr>
      <vt:lpstr>幻灯片 21</vt:lpstr>
      <vt:lpstr>幻灯片 22</vt:lpstr>
      <vt:lpstr>幻灯片 23</vt:lpstr>
      <vt:lpstr>幻灯片 24</vt:lpstr>
      <vt:lpstr>幻灯片 25</vt:lpstr>
      <vt:lpstr>对象图</vt:lpstr>
      <vt:lpstr>状态机图</vt:lpstr>
      <vt:lpstr>通信图</vt:lpstr>
      <vt:lpstr>幻灯片 29</vt:lpstr>
      <vt:lpstr>幻灯片 30</vt:lpstr>
      <vt:lpstr>活动图</vt:lpstr>
      <vt:lpstr>幻灯片 32</vt:lpstr>
      <vt:lpstr>组件图</vt:lpstr>
      <vt:lpstr>幻灯片 34</vt:lpstr>
      <vt:lpstr>部署图</vt:lpstr>
      <vt:lpstr>4其他工具介绍</vt:lpstr>
      <vt:lpstr>幻灯片 37</vt:lpstr>
      <vt:lpstr>5提问</vt:lpstr>
      <vt:lpstr>幻灯片 39</vt:lpstr>
      <vt:lpstr>幻灯片 40</vt:lpstr>
      <vt:lpstr>幻灯片 41</vt:lpstr>
      <vt:lpstr>幻灯片 42</vt:lpstr>
      <vt:lpstr>6参考资料</vt:lpstr>
      <vt:lpstr>7小组成员分工及打分</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UML建模工具—StarUML使用介绍</dc:title>
  <dc:creator>XTZJ</dc:creator>
  <cp:lastModifiedBy>XTZJ</cp:lastModifiedBy>
  <cp:revision>37</cp:revision>
  <dcterms:created xsi:type="dcterms:W3CDTF">2017-11-10T01:59:55Z</dcterms:created>
  <dcterms:modified xsi:type="dcterms:W3CDTF">2017-11-10T15:54:15Z</dcterms:modified>
</cp:coreProperties>
</file>