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92" r:id="rId4"/>
    <p:sldId id="293" r:id="rId5"/>
    <p:sldId id="294" r:id="rId6"/>
    <p:sldId id="259" r:id="rId7"/>
    <p:sldId id="298" r:id="rId8"/>
    <p:sldId id="289" r:id="rId9"/>
    <p:sldId id="258" r:id="rId10"/>
    <p:sldId id="286" r:id="rId11"/>
    <p:sldId id="287" r:id="rId12"/>
    <p:sldId id="288" r:id="rId13"/>
    <p:sldId id="290" r:id="rId14"/>
    <p:sldId id="291" r:id="rId15"/>
    <p:sldId id="295" r:id="rId16"/>
    <p:sldId id="296" r:id="rId17"/>
    <p:sldId id="297" r:id="rId18"/>
    <p:sldId id="260" r:id="rId19"/>
    <p:sldId id="262" r:id="rId20"/>
    <p:sldId id="261" r:id="rId21"/>
    <p:sldId id="263" r:id="rId22"/>
    <p:sldId id="283" r:id="rId23"/>
    <p:sldId id="264" r:id="rId24"/>
    <p:sldId id="277" r:id="rId25"/>
    <p:sldId id="278" r:id="rId26"/>
    <p:sldId id="279" r:id="rId27"/>
    <p:sldId id="280" r:id="rId28"/>
    <p:sldId id="267" r:id="rId29"/>
    <p:sldId id="268" r:id="rId30"/>
    <p:sldId id="281" r:id="rId31"/>
    <p:sldId id="269" r:id="rId32"/>
    <p:sldId id="270" r:id="rId33"/>
    <p:sldId id="271" r:id="rId34"/>
    <p:sldId id="272" r:id="rId35"/>
    <p:sldId id="273" r:id="rId36"/>
    <p:sldId id="282" r:id="rId37"/>
    <p:sldId id="27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6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63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FDBEF26-95D7-447D-A509-38222F984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56007"/>
              </p:ext>
            </p:extLst>
          </p:nvPr>
        </p:nvGraphicFramePr>
        <p:xfrm>
          <a:off x="395536" y="260649"/>
          <a:ext cx="8280920" cy="633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870">
                  <a:extLst>
                    <a:ext uri="{9D8B030D-6E8A-4147-A177-3AD203B41FA5}">
                      <a16:colId xmlns:a16="http://schemas.microsoft.com/office/drawing/2014/main" val="1761729066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173656593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045240630"/>
                    </a:ext>
                  </a:extLst>
                </a:gridCol>
                <a:gridCol w="1804922">
                  <a:extLst>
                    <a:ext uri="{9D8B030D-6E8A-4147-A177-3AD203B41FA5}">
                      <a16:colId xmlns:a16="http://schemas.microsoft.com/office/drawing/2014/main" val="3639838569"/>
                    </a:ext>
                  </a:extLst>
                </a:gridCol>
              </a:tblGrid>
              <a:tr h="225596">
                <a:tc rowSpan="6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需求开发过程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1.</a:t>
                      </a:r>
                      <a:r>
                        <a:rPr lang="zh-CN" sz="1600" kern="100" dirty="0">
                          <a:effectLst/>
                        </a:rPr>
                        <a:t>需求获取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2.</a:t>
                      </a:r>
                      <a:r>
                        <a:rPr lang="zh-CN" sz="1600" kern="100" dirty="0">
                          <a:effectLst/>
                        </a:rPr>
                        <a:t>需求分析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3.</a:t>
                      </a:r>
                      <a:r>
                        <a:rPr lang="zh-CN" sz="1600" kern="100" dirty="0">
                          <a:effectLst/>
                        </a:rPr>
                        <a:t>需求规格说明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4.</a:t>
                      </a:r>
                      <a:r>
                        <a:rPr lang="zh-CN" sz="1600" kern="100" dirty="0">
                          <a:effectLst/>
                        </a:rPr>
                        <a:t>需求规格审核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、需求获取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5110825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1136853"/>
                  </a:ext>
                </a:extLst>
              </a:tr>
              <a:tr h="3158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项目视图与范围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检查问题报告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需求重用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数据收集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头脑风暴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问卷调查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会议讨论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专家判断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确定需求开发过程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用户群分类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选择产品代表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建立核心队伍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确定使用实例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、需求重用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1200814267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、需求分析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333175816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4266614"/>
                  </a:ext>
                </a:extLst>
              </a:tr>
              <a:tr h="1804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、关联图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、开发原型 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E-R</a:t>
                      </a:r>
                      <a:r>
                        <a:rPr lang="zh-CN" sz="1600" kern="100">
                          <a:effectLst/>
                        </a:rPr>
                        <a:t>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zh-CN" sz="1600" kern="100">
                          <a:effectLst/>
                        </a:rPr>
                        <a:t>、数据字典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、会议讨论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、专家判断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r>
                        <a:rPr lang="zh-CN" sz="1600" kern="100">
                          <a:effectLst/>
                        </a:rPr>
                        <a:t>、分析可行性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、需求优先级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、应用质量功能调配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、需求分析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361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2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80B0-3AE4-4213-AE96-99503B1C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4FC813F-1B1F-4AEE-8CB7-FAD1E644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86154"/>
              </p:ext>
            </p:extLst>
          </p:nvPr>
        </p:nvGraphicFramePr>
        <p:xfrm>
          <a:off x="539552" y="274638"/>
          <a:ext cx="8147247" cy="6178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413">
                  <a:extLst>
                    <a:ext uri="{9D8B030D-6E8A-4147-A177-3AD203B41FA5}">
                      <a16:colId xmlns:a16="http://schemas.microsoft.com/office/drawing/2014/main" val="836413379"/>
                    </a:ext>
                  </a:extLst>
                </a:gridCol>
                <a:gridCol w="3001777">
                  <a:extLst>
                    <a:ext uri="{9D8B030D-6E8A-4147-A177-3AD203B41FA5}">
                      <a16:colId xmlns:a16="http://schemas.microsoft.com/office/drawing/2014/main" val="239530232"/>
                    </a:ext>
                  </a:extLst>
                </a:gridCol>
                <a:gridCol w="2430057">
                  <a:extLst>
                    <a:ext uri="{9D8B030D-6E8A-4147-A177-3AD203B41FA5}">
                      <a16:colId xmlns:a16="http://schemas.microsoft.com/office/drawing/2014/main" val="3293906964"/>
                    </a:ext>
                  </a:extLst>
                </a:gridCol>
              </a:tblGrid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70162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879078"/>
                  </a:ext>
                </a:extLst>
              </a:tr>
              <a:tr h="2703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、需求获取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、约束条件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、系统特性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、其它非功能需求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、相关标准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、综合描述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r>
                        <a:rPr lang="zh-CN" sz="2000" kern="100">
                          <a:effectLst/>
                        </a:rPr>
                        <a:t>、外部接口需求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9403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、需求规格审核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8515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531657"/>
                  </a:ext>
                </a:extLst>
              </a:tr>
              <a:tr h="19308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、测试用例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、用户手册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、确定合格的标准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、需求规格审核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21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7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535A-E60C-4BE1-86FC-C13DD06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3832EA-0175-4ECD-B597-BA9268739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95265"/>
              </p:ext>
            </p:extLst>
          </p:nvPr>
        </p:nvGraphicFramePr>
        <p:xfrm>
          <a:off x="323528" y="274638"/>
          <a:ext cx="8363272" cy="6106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156">
                  <a:extLst>
                    <a:ext uri="{9D8B030D-6E8A-4147-A177-3AD203B41FA5}">
                      <a16:colId xmlns:a16="http://schemas.microsoft.com/office/drawing/2014/main" val="1493666868"/>
                    </a:ext>
                  </a:extLst>
                </a:gridCol>
                <a:gridCol w="1972484">
                  <a:extLst>
                    <a:ext uri="{9D8B030D-6E8A-4147-A177-3AD203B41FA5}">
                      <a16:colId xmlns:a16="http://schemas.microsoft.com/office/drawing/2014/main" val="1895464126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2904338840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3257752317"/>
                    </a:ext>
                  </a:extLst>
                </a:gridCol>
              </a:tblGrid>
              <a:tr h="277577">
                <a:tc rowSpan="9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、衡量需求稳定性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r>
                        <a:rPr lang="zh-CN" sz="1400" kern="100">
                          <a:effectLst/>
                        </a:rPr>
                        <a:t>、使用需求管理工具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194832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497748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、变更请求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、变更控制状态报告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、需求相关文档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、请求的变更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0791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522030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96653"/>
                  </a:ext>
                </a:extLst>
              </a:tr>
              <a:tr h="16654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、请求的变更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会议记录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专家判断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、变更记录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528889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20474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641314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变更记录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、变更前需求规格说明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、数据总结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需求管理工具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、变更后的需求规格说明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、需求版本记录表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、衡量需求稳定性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3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205745" y="3967154"/>
            <a:ext cx="573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</a:t>
            </a:r>
            <a:r>
              <a:rPr lang="en-US" altLang="zh-CN" sz="3600">
                <a:solidFill>
                  <a:schemeClr val="bg1"/>
                </a:solidFill>
              </a:rPr>
              <a:t>PPT</a:t>
            </a:r>
            <a:r>
              <a:rPr lang="zh-CN" altLang="en-US" sz="3600">
                <a:solidFill>
                  <a:schemeClr val="bg1"/>
                </a:solidFill>
              </a:rPr>
              <a:t>分工</a:t>
            </a:r>
            <a:r>
              <a:rPr lang="zh-CN" altLang="en-US" sz="3600" dirty="0">
                <a:solidFill>
                  <a:schemeClr val="bg1"/>
                </a:solidFill>
              </a:rPr>
              <a:t>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65764"/>
              </p:ext>
            </p:extLst>
          </p:nvPr>
        </p:nvGraphicFramePr>
        <p:xfrm>
          <a:off x="683568" y="1417638"/>
          <a:ext cx="8003233" cy="4675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977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4992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716068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168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创建出一个基本的网站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……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4AF4-9903-4F7D-A791-C285339E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7925-33B9-4529-84D1-04E9B7F9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因一款专门针对一门新开的大学课程和一位专门的教师；又为学生之间提供交流平台的网站而形成的需求工程计划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待开发软件系统的名称：软件工程系列课程教学辅助网站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本项目的任务提出者：侯宏仑、杨枨 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开发人员：吴桐 尹健瑾 赵高生 袁泽成 邬立东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用户：游客，学生，老师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zh-CN" sz="2400" dirty="0">
                <a:solidFill>
                  <a:schemeClr val="bg1"/>
                </a:solidFill>
              </a:rPr>
              <a:t>及管理员；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　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27196-FE78-4E04-AD11-3DBFBDD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、最后在发布之前进行评审，文档内容格式为宋体，小四字号。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、用户满意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55386"/>
              </p:ext>
            </p:extLst>
          </p:nvPr>
        </p:nvGraphicFramePr>
        <p:xfrm>
          <a:off x="500034" y="1143000"/>
          <a:ext cx="8229600" cy="48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315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101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分工内容：详见每页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右下角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国家标准规范要求进行。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评价：赵高生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邬立东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吴桐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分尹健瑾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78F86E-D756-4AB7-BEA6-A2E3CC85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52554"/>
              </p:ext>
            </p:extLst>
          </p:nvPr>
        </p:nvGraphicFramePr>
        <p:xfrm>
          <a:off x="683569" y="540704"/>
          <a:ext cx="7704856" cy="251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3365102847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261873199"/>
                    </a:ext>
                  </a:extLst>
                </a:gridCol>
              </a:tblGrid>
              <a:tr h="7799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</a:rPr>
                        <a:t>项目经理</a:t>
                      </a:r>
                      <a:r>
                        <a:rPr lang="zh-CN" sz="18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基本信息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106450"/>
                  </a:ext>
                </a:extLst>
              </a:tr>
              <a:tr h="16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吴桐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学号：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31501394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班别：软件工程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1504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联系方式：手机号码：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18072916289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邮箱：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31501394@stu.zucc.edu.cn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85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1298AF-FF85-4923-8DE4-3EE30698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4946"/>
              </p:ext>
            </p:extLst>
          </p:nvPr>
        </p:nvGraphicFramePr>
        <p:xfrm>
          <a:off x="683570" y="2780928"/>
          <a:ext cx="7704855" cy="172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395377426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630904912"/>
                    </a:ext>
                  </a:extLst>
                </a:gridCol>
              </a:tblGrid>
              <a:tr h="1722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组织</a:t>
                      </a:r>
                      <a:endParaRPr lang="en-US" altLang="zh-CN" sz="1800" kern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、组织项目所需的各项资源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、设置项目组中的各种角色，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、并分配好各角色的责任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、安排组内成员与客户沟通交流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、处理项目组与其他项目干系人之间的关系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、处理项目组内各角色之间的关系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、处理项目组内各成员之间的关系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61957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E4DB69-7063-4CF8-AB99-480F780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1575"/>
              </p:ext>
            </p:extLst>
          </p:nvPr>
        </p:nvGraphicFramePr>
        <p:xfrm>
          <a:off x="683569" y="4503260"/>
          <a:ext cx="770485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690068418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1980676967"/>
                    </a:ext>
                  </a:extLst>
                </a:gridCol>
              </a:tblGrid>
              <a:tr h="1590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权利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、项目开展过程中，由权决定项目组参与者的权利并报老师备案。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、项目经理有权决定项目组内人员的项目分配比例，并报老师备案。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、项目开展过程中，项目组人中变动，项目经理根据项目情况，如果影响项目工期，可以提出项目工期变更申请报老师审批，备案。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4888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CA2DD9F-DD66-4C9F-959B-21409DDE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497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48B9D-2715-48A1-A058-35C5A7B9378D}"/>
              </a:ext>
            </a:extLst>
          </p:cNvPr>
          <p:cNvSpPr txBox="1"/>
          <p:nvPr/>
        </p:nvSpPr>
        <p:spPr>
          <a:xfrm>
            <a:off x="683569" y="116632"/>
            <a:ext cx="79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首先通过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项目章程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对项目经理授权后进行需求工程计划的相关工作</a:t>
            </a:r>
          </a:p>
        </p:txBody>
      </p:sp>
    </p:spTree>
    <p:extLst>
      <p:ext uri="{BB962C8B-B14F-4D97-AF65-F5344CB8AC3E}">
        <p14:creationId xmlns:p14="http://schemas.microsoft.com/office/powerpoint/2010/main" val="42934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714B-14C0-41C7-8117-7E6DCEF1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552728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11200" b="1" dirty="0">
                <a:solidFill>
                  <a:schemeClr val="bg1"/>
                </a:solidFill>
                <a:latin typeface="+mn-ea"/>
              </a:rPr>
              <a:t>参考资料</a:t>
            </a: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国家标准规范，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GB/T8567-1988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IEEE/ANSI830-1993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标准规范要求进行。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180C-CB9E-4FD1-BAF2-822BD6A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C640-A8FB-437A-B7F7-1549D91C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wutong\AppData\Local\Temp\1509703601(1).png">
            <a:extLst>
              <a:ext uri="{FF2B5EF4-FFF2-40B4-BE49-F238E27FC236}">
                <a16:creationId xmlns:a16="http://schemas.microsoft.com/office/drawing/2014/main" id="{4A536E99-758E-4CC1-91A6-46D2FA6B32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7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377728" cy="583264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2274</Words>
  <Application>Microsoft Office PowerPoint</Application>
  <PresentationFormat>全屏显示(4:3)</PresentationFormat>
  <Paragraphs>538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宋体</vt:lpstr>
      <vt:lpstr>Arial</vt:lpstr>
      <vt:lpstr>Calibri</vt:lpstr>
      <vt:lpstr>Times New Roman</vt:lpstr>
      <vt:lpstr>Office 主题</vt:lpstr>
      <vt:lpstr>软件工程系列课程教学辅助网站 需求工程计划</vt:lpstr>
      <vt:lpstr>目录</vt:lpstr>
      <vt:lpstr>概述</vt:lpstr>
      <vt:lpstr>PowerPoint 演示文稿</vt:lpstr>
      <vt:lpstr>PowerPoint 演示文稿</vt:lpstr>
      <vt:lpstr>项目的组织结构（OBS）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36</cp:revision>
  <dcterms:created xsi:type="dcterms:W3CDTF">2017-11-01T02:44:24Z</dcterms:created>
  <dcterms:modified xsi:type="dcterms:W3CDTF">2017-11-04T01:51:47Z</dcterms:modified>
</cp:coreProperties>
</file>