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62" r:id="rId5"/>
    <p:sldId id="342" r:id="rId6"/>
    <p:sldId id="263" r:id="rId7"/>
    <p:sldId id="264" r:id="rId8"/>
    <p:sldId id="265" r:id="rId9"/>
    <p:sldId id="266" r:id="rId10"/>
    <p:sldId id="268" r:id="rId11"/>
    <p:sldId id="269" r:id="rId12"/>
    <p:sldId id="287" r:id="rId13"/>
    <p:sldId id="282" r:id="rId14"/>
    <p:sldId id="288" r:id="rId15"/>
    <p:sldId id="291" r:id="rId16"/>
    <p:sldId id="289" r:id="rId17"/>
    <p:sldId id="284" r:id="rId18"/>
    <p:sldId id="314" r:id="rId19"/>
    <p:sldId id="315" r:id="rId20"/>
    <p:sldId id="316" r:id="rId21"/>
    <p:sldId id="303" r:id="rId22"/>
    <p:sldId id="321" r:id="rId23"/>
    <p:sldId id="318" r:id="rId24"/>
    <p:sldId id="327" r:id="rId25"/>
    <p:sldId id="328" r:id="rId26"/>
    <p:sldId id="334" r:id="rId27"/>
    <p:sldId id="333" r:id="rId28"/>
    <p:sldId id="332" r:id="rId29"/>
    <p:sldId id="330" r:id="rId30"/>
    <p:sldId id="319" r:id="rId31"/>
    <p:sldId id="338" r:id="rId32"/>
    <p:sldId id="320" r:id="rId33"/>
    <p:sldId id="325" r:id="rId34"/>
    <p:sldId id="317" r:id="rId35"/>
    <p:sldId id="326" r:id="rId36"/>
    <p:sldId id="340" r:id="rId37"/>
    <p:sldId id="344" r:id="rId38"/>
    <p:sldId id="341" r:id="rId39"/>
    <p:sldId id="339" r:id="rId40"/>
    <p:sldId id="309" r:id="rId41"/>
    <p:sldId id="310" r:id="rId42"/>
    <p:sldId id="311" r:id="rId43"/>
    <p:sldId id="312" r:id="rId44"/>
    <p:sldId id="276" r:id="rId45"/>
    <p:sldId id="258" r:id="rId46"/>
    <p:sldId id="34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632"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9BC694E-490B-4887-8FD5-15D7762CBCA7}" type="datetimeFigureOut">
              <a:rPr lang="zh-CN" altLang="en-US" smtClean="0"/>
              <a:pPr/>
              <a:t>17/11/11</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F290A1E-FE52-4B31-8311-394DCC57642F}"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BA%90%E7%A0%8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95%B0%E6%8D%AE%E5%BB%BA%E6%A8%A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blogs.com/biehongli/p/6052421.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BA%90%E7%A0%8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XM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8%BD%AF%E4%BB%B6%E8%AE%BE%E8%AE%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688" y="2857496"/>
            <a:ext cx="8858312" cy="900680"/>
          </a:xfrm>
        </p:spPr>
        <p:txBody>
          <a:bodyPr>
            <a:normAutofit fontScale="90000"/>
          </a:bodyPr>
          <a:lstStyle/>
          <a:p>
            <a:r>
              <a:rPr lang="en-US" altLang="zh-CN" dirty="0" smtClean="0"/>
              <a:t>UML</a:t>
            </a:r>
            <a:r>
              <a:rPr lang="zh-CN" altLang="en-US" dirty="0" smtClean="0"/>
              <a:t>建模工具</a:t>
            </a:r>
            <a:r>
              <a:rPr lang="en-US" altLang="zh-CN" dirty="0" smtClean="0"/>
              <a:t>—StarUML</a:t>
            </a:r>
            <a:r>
              <a:rPr lang="zh-CN" altLang="en-US" dirty="0" smtClean="0"/>
              <a:t>使用介绍</a:t>
            </a:r>
            <a:endParaRPr lang="zh-CN" altLang="en-US" dirty="0"/>
          </a:p>
        </p:txBody>
      </p:sp>
      <p:sp>
        <p:nvSpPr>
          <p:cNvPr id="3" name="副标题 2"/>
          <p:cNvSpPr>
            <a:spLocks noGrp="1"/>
          </p:cNvSpPr>
          <p:nvPr>
            <p:ph type="subTitle" idx="1"/>
          </p:nvPr>
        </p:nvSpPr>
        <p:spPr>
          <a:xfrm>
            <a:off x="4929190" y="4714884"/>
            <a:ext cx="4214810" cy="1752600"/>
          </a:xfrm>
        </p:spPr>
        <p:txBody>
          <a:bodyPr>
            <a:normAutofit fontScale="85000" lnSpcReduction="10000"/>
          </a:bodyPr>
          <a:lstStyle/>
          <a:p>
            <a:r>
              <a:rPr lang="zh-CN" altLang="en-US" dirty="0" smtClean="0"/>
              <a:t>演讲小组：</a:t>
            </a:r>
            <a:r>
              <a:rPr lang="en-US" altLang="zh-CN" dirty="0" smtClean="0"/>
              <a:t>G21</a:t>
            </a:r>
          </a:p>
          <a:p>
            <a:r>
              <a:rPr lang="zh-CN" altLang="en-US" dirty="0" smtClean="0"/>
              <a:t>小组组长：吴桐</a:t>
            </a:r>
            <a:endParaRPr lang="en-US" altLang="zh-CN" dirty="0" smtClean="0"/>
          </a:p>
          <a:p>
            <a:r>
              <a:rPr lang="zh-CN" altLang="en-US" dirty="0" smtClean="0"/>
              <a:t>小组其他成员：尹健瑾，袁泽成，赵高生，邬立东</a:t>
            </a:r>
            <a:endParaRPr lang="en-US" altLang="zh-CN" dirty="0" smtClean="0"/>
          </a:p>
        </p:txBody>
      </p:sp>
      <p:pic>
        <p:nvPicPr>
          <p:cNvPr id="4" name="图片 3">
            <a:extLst>
              <a:ext uri="{FF2B5EF4-FFF2-40B4-BE49-F238E27FC236}">
                <a16:creationId xmlns="" xmlns:a16="http://schemas.microsoft.com/office/drawing/2014/main" id="{5C678702-5EA8-4728-B24B-014FB63A4CCB}"/>
              </a:ext>
            </a:extLst>
          </p:cNvPr>
          <p:cNvPicPr>
            <a:picLocks noChangeAspect="1"/>
          </p:cNvPicPr>
          <p:nvPr/>
        </p:nvPicPr>
        <p:blipFill>
          <a:blip r:embed="rId2" cstate="print"/>
          <a:stretch>
            <a:fillRect/>
          </a:stretch>
        </p:blipFill>
        <p:spPr>
          <a:xfrm>
            <a:off x="2786050" y="214290"/>
            <a:ext cx="3286148" cy="24288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StarUML</a:t>
            </a:r>
            <a:r>
              <a:rPr lang="zh-CN" altLang="en-US" dirty="0" smtClean="0"/>
              <a:t>安装介绍</a:t>
            </a:r>
            <a:endParaRPr lang="zh-CN" altLang="en-US" dirty="0"/>
          </a:p>
        </p:txBody>
      </p:sp>
      <p:sp>
        <p:nvSpPr>
          <p:cNvPr id="3" name="内容占位符 2"/>
          <p:cNvSpPr>
            <a:spLocks noGrp="1"/>
          </p:cNvSpPr>
          <p:nvPr>
            <p:ph idx="1"/>
          </p:nvPr>
        </p:nvSpPr>
        <p:spPr>
          <a:xfrm>
            <a:off x="1643042" y="1500174"/>
            <a:ext cx="7290646" cy="4748226"/>
          </a:xfrm>
        </p:spPr>
        <p:txBody>
          <a:bodyPr/>
          <a:lstStyle/>
          <a:p>
            <a:pPr>
              <a:buNone/>
            </a:pPr>
            <a:r>
              <a:rPr lang="en-US" altLang="zh-CN" dirty="0" smtClean="0"/>
              <a:t>	</a:t>
            </a:r>
            <a:r>
              <a:rPr lang="zh-CN" altLang="en-US" dirty="0" smtClean="0"/>
              <a:t>百度搜索</a:t>
            </a:r>
            <a:r>
              <a:rPr lang="en-US" altLang="zh-CN" dirty="0" err="1" smtClean="0"/>
              <a:t>staruml</a:t>
            </a:r>
            <a:r>
              <a:rPr lang="zh-CN" altLang="en-US" dirty="0" smtClean="0"/>
              <a:t>，点击第一个搜索结果，进入网站点击</a:t>
            </a:r>
            <a:r>
              <a:rPr lang="en-US" altLang="zh-CN" dirty="0" smtClean="0"/>
              <a:t>freedownload</a:t>
            </a:r>
            <a:r>
              <a:rPr lang="zh-CN" altLang="en-US" dirty="0" smtClean="0"/>
              <a:t>，然后下载即可。</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31b0ef41bd5ad6eea3dca3885cb39dbb7fd3c1f.png"/>
          <p:cNvPicPr>
            <a:picLocks noChangeAspect="1"/>
          </p:cNvPicPr>
          <p:nvPr/>
        </p:nvPicPr>
        <p:blipFill>
          <a:blip r:embed="rId2" cstate="print"/>
          <a:stretch>
            <a:fillRect/>
          </a:stretch>
        </p:blipFill>
        <p:spPr>
          <a:xfrm>
            <a:off x="1500166" y="4429132"/>
            <a:ext cx="4572638" cy="1057423"/>
          </a:xfrm>
          <a:prstGeom prst="rect">
            <a:avLst/>
          </a:prstGeom>
        </p:spPr>
      </p:pic>
      <p:pic>
        <p:nvPicPr>
          <p:cNvPr id="6" name="图片 5" descr="cdbf6c81800a19d8a7363cd737fa828ba61e462e.png"/>
          <p:cNvPicPr>
            <a:picLocks noChangeAspect="1"/>
          </p:cNvPicPr>
          <p:nvPr/>
        </p:nvPicPr>
        <p:blipFill>
          <a:blip r:embed="rId3" cstate="print"/>
          <a:stretch>
            <a:fillRect/>
          </a:stretch>
        </p:blipFill>
        <p:spPr>
          <a:xfrm>
            <a:off x="1500166" y="642918"/>
            <a:ext cx="4572638" cy="1514687"/>
          </a:xfrm>
          <a:prstGeom prst="rect">
            <a:avLst/>
          </a:prstGeom>
        </p:spPr>
      </p:pic>
      <p:pic>
        <p:nvPicPr>
          <p:cNvPr id="7" name="图片 6" descr="91529822720e0cf37898f6290e46f21fbf09aaf1.png"/>
          <p:cNvPicPr>
            <a:picLocks noChangeAspect="1"/>
          </p:cNvPicPr>
          <p:nvPr/>
        </p:nvPicPr>
        <p:blipFill>
          <a:blip r:embed="rId4" cstate="print"/>
          <a:stretch>
            <a:fillRect/>
          </a:stretch>
        </p:blipFill>
        <p:spPr>
          <a:xfrm>
            <a:off x="1500166" y="2500306"/>
            <a:ext cx="4572638" cy="133368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83d70cf3bc79f3dda3f4ae2bea1cd11738b2901.png"/>
          <p:cNvPicPr>
            <a:picLocks noChangeAspect="1"/>
          </p:cNvPicPr>
          <p:nvPr/>
        </p:nvPicPr>
        <p:blipFill>
          <a:blip r:embed="rId2" cstate="print"/>
          <a:stretch>
            <a:fillRect/>
          </a:stretch>
        </p:blipFill>
        <p:spPr>
          <a:xfrm>
            <a:off x="1571604" y="1000108"/>
            <a:ext cx="6429420" cy="49560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38b4710b912c8fce92d581ff8039245d7882101.png"/>
          <p:cNvPicPr>
            <a:picLocks noChangeAspect="1"/>
          </p:cNvPicPr>
          <p:nvPr/>
        </p:nvPicPr>
        <p:blipFill>
          <a:blip r:embed="rId2" cstate="print"/>
          <a:stretch>
            <a:fillRect/>
          </a:stretch>
        </p:blipFill>
        <p:spPr>
          <a:xfrm>
            <a:off x="1328328" y="928670"/>
            <a:ext cx="6529819" cy="50334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c4bd11373f082020a4c3fed4ffbfbedaa641b01.png"/>
          <p:cNvPicPr>
            <a:picLocks noChangeAspect="1"/>
          </p:cNvPicPr>
          <p:nvPr/>
        </p:nvPicPr>
        <p:blipFill>
          <a:blip r:embed="rId2" cstate="print"/>
          <a:stretch>
            <a:fillRect/>
          </a:stretch>
        </p:blipFill>
        <p:spPr>
          <a:xfrm>
            <a:off x="1142976" y="855744"/>
            <a:ext cx="7072362" cy="54516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ac4b74543a98226af1f85f58e82b9014b90eb02.png"/>
          <p:cNvPicPr>
            <a:picLocks noChangeAspect="1"/>
          </p:cNvPicPr>
          <p:nvPr/>
        </p:nvPicPr>
        <p:blipFill>
          <a:blip r:embed="rId2" cstate="print"/>
          <a:stretch>
            <a:fillRect/>
          </a:stretch>
        </p:blipFill>
        <p:spPr>
          <a:xfrm>
            <a:off x="1428727" y="785794"/>
            <a:ext cx="6209313" cy="478634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59b033b5bb5c9eaad37ad31d139b6003bf3b318.png"/>
          <p:cNvPicPr>
            <a:picLocks noChangeAspect="1"/>
          </p:cNvPicPr>
          <p:nvPr/>
        </p:nvPicPr>
        <p:blipFill>
          <a:blip r:embed="rId2" cstate="print"/>
          <a:stretch>
            <a:fillRect/>
          </a:stretch>
        </p:blipFill>
        <p:spPr>
          <a:xfrm>
            <a:off x="1142976" y="285728"/>
            <a:ext cx="5500726" cy="4240144"/>
          </a:xfrm>
          <a:prstGeom prst="rect">
            <a:avLst/>
          </a:prstGeom>
        </p:spPr>
      </p:pic>
      <p:pic>
        <p:nvPicPr>
          <p:cNvPr id="5" name="图片 4" descr="b94f65ec54e736d1a16b6b6598504fc2d5626920.png"/>
          <p:cNvPicPr>
            <a:picLocks noChangeAspect="1"/>
          </p:cNvPicPr>
          <p:nvPr/>
        </p:nvPicPr>
        <p:blipFill>
          <a:blip r:embed="rId3" cstate="print"/>
          <a:stretch>
            <a:fillRect/>
          </a:stretch>
        </p:blipFill>
        <p:spPr>
          <a:xfrm>
            <a:off x="1571604" y="4714884"/>
            <a:ext cx="971003" cy="14287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具体操作指导</a:t>
            </a:r>
            <a:endParaRPr lang="en-US" altLang="zh-CN" dirty="0" smtClean="0"/>
          </a:p>
        </p:txBody>
      </p:sp>
      <p:pic>
        <p:nvPicPr>
          <p:cNvPr id="4" name="图片 3" descr="1002211-20161110211339889-515292590.png"/>
          <p:cNvPicPr>
            <a:picLocks noChangeAspect="1"/>
          </p:cNvPicPr>
          <p:nvPr/>
        </p:nvPicPr>
        <p:blipFill>
          <a:blip r:embed="rId2" cstate="print"/>
          <a:stretch>
            <a:fillRect/>
          </a:stretch>
        </p:blipFill>
        <p:spPr>
          <a:xfrm>
            <a:off x="285720" y="1785926"/>
            <a:ext cx="8501090" cy="45185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075470" y="1071546"/>
            <a:ext cx="7204969" cy="485778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642918"/>
            <a:ext cx="6357982" cy="646331"/>
          </a:xfrm>
          <a:prstGeom prst="rect">
            <a:avLst/>
          </a:prstGeom>
          <a:noFill/>
        </p:spPr>
        <p:txBody>
          <a:bodyPr wrap="square" rtlCol="0">
            <a:spAutoFit/>
          </a:bodyPr>
          <a:lstStyle/>
          <a:p>
            <a:r>
              <a:rPr lang="en-US" altLang="zh-CN" sz="3600" dirty="0" smtClean="0"/>
              <a:t>StarUML</a:t>
            </a:r>
            <a:r>
              <a:rPr lang="zh-CN" altLang="en-US" sz="3600" dirty="0" smtClean="0"/>
              <a:t>的</a:t>
            </a:r>
            <a:r>
              <a:rPr lang="en-US" altLang="zh-CN" sz="3600" dirty="0" smtClean="0"/>
              <a:t>4+1</a:t>
            </a:r>
            <a:r>
              <a:rPr lang="zh-CN" altLang="en-US" sz="3600" dirty="0" smtClean="0"/>
              <a:t> </a:t>
            </a:r>
            <a:r>
              <a:rPr lang="en-US" altLang="zh-CN" sz="3600" dirty="0" smtClean="0"/>
              <a:t>View Model</a:t>
            </a:r>
            <a:endParaRPr lang="zh-CN" altLang="en-US" sz="3600" dirty="0"/>
          </a:p>
        </p:txBody>
      </p:sp>
      <p:sp>
        <p:nvSpPr>
          <p:cNvPr id="7" name="内容占位符 2"/>
          <p:cNvSpPr>
            <a:spLocks noGrp="1"/>
          </p:cNvSpPr>
          <p:nvPr>
            <p:ph idx="1"/>
          </p:nvPr>
        </p:nvSpPr>
        <p:spPr>
          <a:xfrm>
            <a:off x="457200" y="1646237"/>
            <a:ext cx="8229600" cy="4526280"/>
          </a:xfrm>
        </p:spPr>
        <p:txBody>
          <a:bodyPr/>
          <a:lstStyle/>
          <a:p>
            <a:r>
              <a:rPr lang="en-US" altLang="zh-CN" dirty="0" smtClean="0"/>
              <a:t>Scenarios</a:t>
            </a:r>
          </a:p>
          <a:p>
            <a:r>
              <a:rPr lang="en-US" altLang="zh-CN" dirty="0" smtClean="0"/>
              <a:t>Logical View</a:t>
            </a:r>
          </a:p>
          <a:p>
            <a:r>
              <a:rPr lang="en-US" altLang="zh-CN" dirty="0" smtClean="0"/>
              <a:t>Development View</a:t>
            </a:r>
          </a:p>
          <a:p>
            <a:r>
              <a:rPr lang="en-US" altLang="zh-CN" dirty="0" smtClean="0"/>
              <a:t>Process View</a:t>
            </a:r>
          </a:p>
          <a:p>
            <a:r>
              <a:rPr lang="en-US" altLang="zh-CN" dirty="0" smtClean="0"/>
              <a:t>Physical View</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 StarUML</a:t>
            </a:r>
            <a:r>
              <a:rPr lang="zh-CN" altLang="en-US" dirty="0" smtClean="0"/>
              <a:t>简介</a:t>
            </a:r>
            <a:endParaRPr lang="en-US" altLang="zh-CN" dirty="0" smtClean="0"/>
          </a:p>
          <a:p>
            <a:r>
              <a:rPr lang="en-US" altLang="zh-CN" dirty="0" smtClean="0"/>
              <a:t>2 StarUML</a:t>
            </a:r>
            <a:r>
              <a:rPr lang="zh-CN" altLang="en-US" dirty="0" smtClean="0"/>
              <a:t>安装介绍</a:t>
            </a:r>
            <a:endParaRPr lang="en-US" altLang="zh-CN" dirty="0" smtClean="0"/>
          </a:p>
          <a:p>
            <a:r>
              <a:rPr lang="en-US" altLang="zh-CN" dirty="0" smtClean="0"/>
              <a:t>3 </a:t>
            </a:r>
            <a:r>
              <a:rPr lang="zh-CN" altLang="en-US" dirty="0" smtClean="0"/>
              <a:t>具体操作指导</a:t>
            </a:r>
            <a:endParaRPr lang="en-US" altLang="zh-CN" dirty="0" smtClean="0"/>
          </a:p>
          <a:p>
            <a:r>
              <a:rPr lang="en-US" altLang="zh-CN" dirty="0" smtClean="0"/>
              <a:t>4 </a:t>
            </a:r>
            <a:r>
              <a:rPr lang="zh-CN" altLang="en-US" dirty="0" smtClean="0"/>
              <a:t>其他工具介绍</a:t>
            </a:r>
            <a:endParaRPr lang="en-US" altLang="zh-CN" dirty="0" smtClean="0"/>
          </a:p>
          <a:p>
            <a:r>
              <a:rPr lang="en-US" altLang="zh-CN" dirty="0" smtClean="0"/>
              <a:t>5 </a:t>
            </a:r>
            <a:r>
              <a:rPr lang="zh-CN" altLang="en-US" dirty="0" smtClean="0"/>
              <a:t>提问</a:t>
            </a:r>
            <a:endParaRPr lang="en-US" altLang="zh-CN" dirty="0" smtClean="0"/>
          </a:p>
          <a:p>
            <a:r>
              <a:rPr lang="en-US" altLang="zh-CN" dirty="0" smtClean="0"/>
              <a:t>6 </a:t>
            </a:r>
            <a:r>
              <a:rPr lang="zh-CN" altLang="en-US" dirty="0" smtClean="0"/>
              <a:t>参考资料</a:t>
            </a:r>
            <a:endParaRPr lang="en-US" altLang="zh-CN" dirty="0" smtClean="0"/>
          </a:p>
          <a:p>
            <a:r>
              <a:rPr lang="en-US" altLang="zh-CN" dirty="0" smtClean="0"/>
              <a:t>7 </a:t>
            </a:r>
            <a:r>
              <a:rPr lang="zh-CN" altLang="en-US" dirty="0" smtClean="0"/>
              <a:t>小组成员分工及打分</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cstate="print"/>
          <a:srcRect/>
          <a:stretch>
            <a:fillRect/>
          </a:stretch>
        </p:blipFill>
        <p:spPr bwMode="auto">
          <a:xfrm>
            <a:off x="1357290" y="857232"/>
            <a:ext cx="6143668" cy="529590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Scenarios</a:t>
            </a:r>
          </a:p>
        </p:txBody>
      </p:sp>
      <p:sp>
        <p:nvSpPr>
          <p:cNvPr id="4" name="TextBox 3"/>
          <p:cNvSpPr txBox="1"/>
          <p:nvPr/>
        </p:nvSpPr>
        <p:spPr>
          <a:xfrm>
            <a:off x="1285852" y="1928802"/>
            <a:ext cx="5857916" cy="2585323"/>
          </a:xfrm>
          <a:prstGeom prst="rect">
            <a:avLst/>
          </a:prstGeom>
          <a:noFill/>
        </p:spPr>
        <p:txBody>
          <a:bodyPr wrap="square" rtlCol="0">
            <a:spAutoFit/>
          </a:bodyPr>
          <a:lstStyle/>
          <a:p>
            <a:r>
              <a:rPr lang="en-US" altLang="zh-CN" dirty="0" smtClean="0"/>
              <a:t>UML</a:t>
            </a:r>
            <a:r>
              <a:rPr lang="zh-CN" altLang="en-US" dirty="0" smtClean="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a:t>
            </a:r>
            <a:r>
              <a:rPr lang="zh-CN" altLang="en-US" dirty="0" smtClean="0">
                <a:solidFill>
                  <a:srgbClr val="FF0000"/>
                </a:solidFill>
              </a:rPr>
              <a:t>一个用例</a:t>
            </a:r>
            <a:r>
              <a:rPr lang="zh-CN" altLang="en-US" dirty="0" smtClean="0"/>
              <a:t>就是对系统的一个用法的通用描述。用例模型的用途就是列出系统中的用例和参与者，并显示哪个参与者参与了哪个用例的执行。用例视图是其他视图的核心，它的内容直接驱动其他视图的开发。</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28596" y="1643050"/>
            <a:ext cx="8229600" cy="3421497"/>
          </a:xfrm>
          <a:prstGeom prst="rect">
            <a:avLst/>
          </a:prstGeom>
          <a:noFill/>
          <a:ln w="9525">
            <a:noFill/>
            <a:miter lim="800000"/>
            <a:headEnd/>
            <a:tailEnd/>
          </a:ln>
        </p:spPr>
      </p:pic>
      <p:sp>
        <p:nvSpPr>
          <p:cNvPr id="5" name="TextBox 4"/>
          <p:cNvSpPr txBox="1"/>
          <p:nvPr/>
        </p:nvSpPr>
        <p:spPr>
          <a:xfrm>
            <a:off x="857224" y="571480"/>
            <a:ext cx="5929354" cy="646331"/>
          </a:xfrm>
          <a:prstGeom prst="rect">
            <a:avLst/>
          </a:prstGeom>
          <a:noFill/>
        </p:spPr>
        <p:txBody>
          <a:bodyPr wrap="square" rtlCol="0">
            <a:spAutoFit/>
          </a:bodyPr>
          <a:lstStyle/>
          <a:p>
            <a:r>
              <a:rPr lang="zh-CN" altLang="en-US" sz="3600" dirty="0" smtClean="0"/>
              <a:t>用例图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1200329"/>
          </a:xfrm>
          <a:prstGeom prst="rect">
            <a:avLst/>
          </a:prstGeom>
          <a:noFill/>
        </p:spPr>
        <p:txBody>
          <a:bodyPr wrap="square" rtlCol="0">
            <a:spAutoFit/>
          </a:bodyPr>
          <a:lstStyle/>
          <a:p>
            <a:r>
              <a:rPr lang="en-US" altLang="zh-CN" sz="3600" dirty="0" smtClean="0"/>
              <a:t>Logical View</a:t>
            </a:r>
          </a:p>
          <a:p>
            <a:endParaRPr lang="zh-CN" altLang="en-US" sz="3600" dirty="0"/>
          </a:p>
        </p:txBody>
      </p:sp>
      <p:sp>
        <p:nvSpPr>
          <p:cNvPr id="4" name="TextBox 3"/>
          <p:cNvSpPr txBox="1"/>
          <p:nvPr/>
        </p:nvSpPr>
        <p:spPr>
          <a:xfrm>
            <a:off x="1285852" y="1928802"/>
            <a:ext cx="5857916" cy="2031325"/>
          </a:xfrm>
          <a:prstGeom prst="rect">
            <a:avLst/>
          </a:prstGeom>
          <a:noFill/>
        </p:spPr>
        <p:txBody>
          <a:bodyPr wrap="square" rtlCol="0">
            <a:spAutoFit/>
          </a:bodyPr>
          <a:lstStyle/>
          <a:p>
            <a:r>
              <a:rPr lang="zh-CN" altLang="en-US" dirty="0" smtClean="0"/>
              <a:t>逻辑视图描述用例视图中提出的系统功能的实现。与用例视图相比，逻辑视图主要关注系统内部，它既描述系统的静态结构（类、对象以及他们之间的关系），也描述系统内部的动态协作关系。系统的静态结构在</a:t>
            </a:r>
            <a:r>
              <a:rPr lang="zh-CN" altLang="en-US" dirty="0" smtClean="0">
                <a:solidFill>
                  <a:srgbClr val="FF0000"/>
                </a:solidFill>
              </a:rPr>
              <a:t>类图</a:t>
            </a:r>
            <a:r>
              <a:rPr lang="zh-CN" altLang="en-US" dirty="0" smtClean="0"/>
              <a:t>和</a:t>
            </a:r>
            <a:r>
              <a:rPr lang="zh-CN" altLang="en-US" dirty="0" smtClean="0">
                <a:solidFill>
                  <a:srgbClr val="FF0000"/>
                </a:solidFill>
              </a:rPr>
              <a:t>对象图</a:t>
            </a:r>
            <a:r>
              <a:rPr lang="zh-CN" altLang="en-US" dirty="0" smtClean="0"/>
              <a:t>中进行描述，而动态模型则在</a:t>
            </a:r>
            <a:r>
              <a:rPr lang="zh-CN" altLang="en-US" dirty="0" smtClean="0">
                <a:solidFill>
                  <a:srgbClr val="FF0000"/>
                </a:solidFill>
              </a:rPr>
              <a:t>状态图</a:t>
            </a:r>
            <a:r>
              <a:rPr lang="zh-CN" altLang="en-US" dirty="0" smtClean="0"/>
              <a:t>、</a:t>
            </a:r>
            <a:r>
              <a:rPr lang="zh-CN" altLang="en-US" dirty="0" smtClean="0">
                <a:solidFill>
                  <a:srgbClr val="FF0000"/>
                </a:solidFill>
              </a:rPr>
              <a:t>时序图</a:t>
            </a:r>
            <a:r>
              <a:rPr lang="zh-CN" altLang="en-US" dirty="0" smtClean="0"/>
              <a:t>、</a:t>
            </a:r>
            <a:r>
              <a:rPr lang="zh-CN" altLang="en-US" dirty="0" smtClean="0">
                <a:solidFill>
                  <a:srgbClr val="FF0000"/>
                </a:solidFill>
              </a:rPr>
              <a:t>通信图</a:t>
            </a:r>
            <a:r>
              <a:rPr lang="zh-CN" altLang="en-US" dirty="0" smtClean="0"/>
              <a:t>以及</a:t>
            </a:r>
            <a:r>
              <a:rPr lang="zh-CN" altLang="en-US" dirty="0" smtClean="0">
                <a:solidFill>
                  <a:srgbClr val="FF0000"/>
                </a:solidFill>
              </a:rPr>
              <a:t>活动图</a:t>
            </a:r>
            <a:r>
              <a:rPr lang="zh-CN" altLang="en-US" dirty="0" smtClean="0"/>
              <a:t>中进行描述。逻辑视图的使用者主要是设计人员和开发人员。</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28596" y="1571612"/>
            <a:ext cx="7429552" cy="4786345"/>
          </a:xfrm>
          <a:prstGeom prst="rect">
            <a:avLst/>
          </a:prstGeom>
          <a:noFill/>
          <a:ln w="9525">
            <a:noFill/>
            <a:miter lim="800000"/>
            <a:headEnd/>
            <a:tailEnd/>
          </a:ln>
        </p:spPr>
      </p:pic>
      <p:sp>
        <p:nvSpPr>
          <p:cNvPr id="3" name="TextBox 2"/>
          <p:cNvSpPr txBox="1"/>
          <p:nvPr/>
        </p:nvSpPr>
        <p:spPr>
          <a:xfrm>
            <a:off x="857224" y="642918"/>
            <a:ext cx="5429288" cy="646331"/>
          </a:xfrm>
          <a:prstGeom prst="rect">
            <a:avLst/>
          </a:prstGeom>
          <a:noFill/>
        </p:spPr>
        <p:txBody>
          <a:bodyPr wrap="square" rtlCol="0">
            <a:spAutoFit/>
          </a:bodyPr>
          <a:lstStyle/>
          <a:p>
            <a:r>
              <a:rPr lang="zh-CN" altLang="en-US" sz="3600" dirty="0" smtClean="0"/>
              <a:t>新建类图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85720" y="928670"/>
            <a:ext cx="8339168" cy="5214973"/>
          </a:xfrm>
          <a:prstGeom prst="rect">
            <a:avLst/>
          </a:prstGeom>
          <a:noFill/>
          <a:ln w="9525">
            <a:noFill/>
            <a:miter lim="800000"/>
            <a:headEnd/>
            <a:tailEnd/>
          </a:ln>
        </p:spPr>
      </p:pic>
      <p:sp>
        <p:nvSpPr>
          <p:cNvPr id="3" name="TextBox 2"/>
          <p:cNvSpPr txBox="1"/>
          <p:nvPr/>
        </p:nvSpPr>
        <p:spPr>
          <a:xfrm>
            <a:off x="1142976" y="357166"/>
            <a:ext cx="6286544" cy="646331"/>
          </a:xfrm>
          <a:prstGeom prst="rect">
            <a:avLst/>
          </a:prstGeom>
          <a:noFill/>
        </p:spPr>
        <p:txBody>
          <a:bodyPr wrap="square" rtlCol="0">
            <a:spAutoFit/>
          </a:bodyPr>
          <a:lstStyle/>
          <a:p>
            <a:r>
              <a:rPr lang="zh-CN" altLang="en-US" sz="3600" dirty="0" smtClean="0"/>
              <a:t>类图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对象图</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85786" y="1928802"/>
            <a:ext cx="7432294" cy="323253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状态机图</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00034" y="1857364"/>
            <a:ext cx="8195084" cy="365681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通信图</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28728" y="1428736"/>
            <a:ext cx="6858048" cy="414735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786" y="1785926"/>
            <a:ext cx="7566743" cy="3930912"/>
          </a:xfrm>
          <a:prstGeom prst="rect">
            <a:avLst/>
          </a:prstGeom>
          <a:noFill/>
          <a:ln w="9525">
            <a:noFill/>
            <a:miter lim="800000"/>
            <a:headEnd/>
            <a:tailEnd/>
          </a:ln>
        </p:spPr>
      </p:pic>
      <p:sp>
        <p:nvSpPr>
          <p:cNvPr id="3" name="TextBox 2"/>
          <p:cNvSpPr txBox="1"/>
          <p:nvPr/>
        </p:nvSpPr>
        <p:spPr>
          <a:xfrm>
            <a:off x="1428728" y="1000108"/>
            <a:ext cx="4572032" cy="646331"/>
          </a:xfrm>
          <a:prstGeom prst="rect">
            <a:avLst/>
          </a:prstGeom>
          <a:noFill/>
        </p:spPr>
        <p:txBody>
          <a:bodyPr wrap="square" rtlCol="0">
            <a:spAutoFit/>
          </a:bodyPr>
          <a:lstStyle/>
          <a:p>
            <a:r>
              <a:rPr lang="zh-CN" altLang="en-US" sz="3600" dirty="0" smtClean="0"/>
              <a:t>顺序图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 .1 StarUML</a:t>
            </a:r>
            <a:r>
              <a:rPr lang="zh-CN" altLang="en-US" dirty="0" smtClean="0"/>
              <a:t>概述</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smtClean="0"/>
              <a:t>StarUML(</a:t>
            </a:r>
            <a:r>
              <a:rPr lang="zh-CN" altLang="en-US" dirty="0" smtClean="0"/>
              <a:t>简称</a:t>
            </a:r>
            <a:r>
              <a:rPr lang="en-US" altLang="zh-CN" dirty="0" smtClean="0"/>
              <a:t>SU)</a:t>
            </a:r>
            <a:r>
              <a:rPr lang="zh-CN" altLang="en-US" dirty="0" smtClean="0"/>
              <a:t>，是一种创建</a:t>
            </a:r>
            <a:r>
              <a:rPr lang="en-US" altLang="zh-CN" dirty="0" smtClean="0"/>
              <a:t>UML</a:t>
            </a:r>
            <a:r>
              <a:rPr lang="zh-CN" altLang="en-US" dirty="0" smtClean="0"/>
              <a:t>类图，生成类图和其他类型的</a:t>
            </a:r>
            <a:r>
              <a:rPr lang="zh-CN" altLang="en-US" b="1" dirty="0" smtClean="0">
                <a:solidFill>
                  <a:srgbClr val="FF0000"/>
                </a:solidFill>
              </a:rPr>
              <a:t>统一建模语言</a:t>
            </a:r>
            <a:r>
              <a:rPr lang="en-US" altLang="zh-CN" dirty="0" smtClean="0"/>
              <a:t>(UML)</a:t>
            </a:r>
            <a:r>
              <a:rPr lang="zh-CN" altLang="en-US" dirty="0" smtClean="0"/>
              <a:t>图表的工具。</a:t>
            </a:r>
            <a:r>
              <a:rPr lang="en-US" altLang="zh-CN" dirty="0" smtClean="0"/>
              <a:t>StarUML</a:t>
            </a:r>
            <a:r>
              <a:rPr lang="zh-CN" altLang="en-US" dirty="0" smtClean="0"/>
              <a:t>是一个开源项目之一发展快、灵活、可扩展性强。</a:t>
            </a:r>
            <a:endParaRPr lang="en-US" altLang="zh-CN" dirty="0" smtClean="0"/>
          </a:p>
          <a:p>
            <a:r>
              <a:rPr lang="en-US" altLang="zh-CN" dirty="0" smtClean="0"/>
              <a:t>StarUML</a:t>
            </a:r>
            <a:r>
              <a:rPr lang="zh-CN" altLang="en-US" dirty="0" smtClean="0"/>
              <a:t>是一款开放</a:t>
            </a:r>
            <a:r>
              <a:rPr lang="zh-CN" altLang="en-US" dirty="0" smtClean="0">
                <a:hlinkClick r:id="rId2"/>
              </a:rPr>
              <a:t>源码</a:t>
            </a:r>
            <a:r>
              <a:rPr lang="zh-CN" altLang="en-US" dirty="0" smtClean="0"/>
              <a:t>的</a:t>
            </a:r>
            <a:r>
              <a:rPr lang="en-US" altLang="zh-CN" dirty="0" smtClean="0"/>
              <a:t>UML</a:t>
            </a:r>
            <a:r>
              <a:rPr lang="zh-CN" altLang="en-US" dirty="0" smtClean="0"/>
              <a:t>开发工具，是由韩国公司主导开发出来的产品，可以直接到</a:t>
            </a:r>
            <a:r>
              <a:rPr lang="en-US" altLang="zh-CN" dirty="0" smtClean="0"/>
              <a:t>StarUML</a:t>
            </a:r>
            <a:r>
              <a:rPr lang="zh-CN" altLang="en-US" dirty="0" smtClean="0"/>
              <a:t>网站下载。可以用来创建</a:t>
            </a:r>
            <a:r>
              <a:rPr lang="en-US" altLang="zh-CN" dirty="0" smtClean="0"/>
              <a:t>UML</a:t>
            </a:r>
            <a:r>
              <a:rPr lang="zh-CN" altLang="en-US" dirty="0" smtClean="0"/>
              <a:t>类图。</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Development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en-US" altLang="zh-CN" dirty="0" smtClean="0"/>
              <a:t>UML</a:t>
            </a:r>
            <a:r>
              <a:rPr lang="zh-CN" altLang="en-US" dirty="0" smtClean="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a:t>
            </a:r>
            <a:r>
              <a:rPr lang="zh-CN" altLang="en-US" dirty="0" smtClean="0">
                <a:solidFill>
                  <a:srgbClr val="FF0000"/>
                </a:solidFill>
              </a:rPr>
              <a:t>状态图</a:t>
            </a:r>
            <a:r>
              <a:rPr lang="zh-CN" altLang="en-US" dirty="0" smtClean="0"/>
              <a:t>、</a:t>
            </a:r>
            <a:r>
              <a:rPr lang="zh-CN" altLang="en-US" dirty="0" smtClean="0">
                <a:solidFill>
                  <a:srgbClr val="FF0000"/>
                </a:solidFill>
              </a:rPr>
              <a:t>协作图</a:t>
            </a:r>
            <a:r>
              <a:rPr lang="zh-CN" altLang="en-US" dirty="0" smtClean="0"/>
              <a:t>、以及</a:t>
            </a:r>
            <a:r>
              <a:rPr lang="zh-CN" altLang="en-US" dirty="0" smtClean="0">
                <a:solidFill>
                  <a:srgbClr val="FF0000"/>
                </a:solidFill>
              </a:rPr>
              <a:t>活动图</a:t>
            </a:r>
            <a:r>
              <a:rPr lang="zh-CN" altLang="en-US" dirty="0" smtClean="0"/>
              <a:t>组成。</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活动图</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595102" y="1646238"/>
            <a:ext cx="6905988" cy="45259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Process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zh-CN" altLang="en-US" dirty="0" smtClean="0"/>
              <a:t/>
            </a:r>
            <a:br>
              <a:rPr lang="zh-CN" altLang="en-US" dirty="0" smtClean="0"/>
            </a:br>
            <a:r>
              <a:rPr lang="zh-CN" altLang="en-US" dirty="0" smtClean="0"/>
              <a:t>组件是不同类型的代码模块，它是构造应用的软件单元。组件视图描述系统的实现模块以及它们之间的依赖关系。组件视图中也可以添加组件的其他附加信息，例如资源分配或者其他管理信息。组件视图主要由</a:t>
            </a:r>
            <a:r>
              <a:rPr lang="zh-CN" altLang="en-US" dirty="0" smtClean="0">
                <a:solidFill>
                  <a:srgbClr val="FF0000"/>
                </a:solidFill>
              </a:rPr>
              <a:t>组件图</a:t>
            </a:r>
            <a:r>
              <a:rPr lang="zh-CN" altLang="en-US" dirty="0" smtClean="0"/>
              <a:t>构成，它的使用者主要是开发人员。</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878072" y="2071679"/>
            <a:ext cx="7265828" cy="361437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Physical View</a:t>
            </a:r>
            <a:endParaRPr lang="zh-CN" altLang="en-US" sz="3600" dirty="0"/>
          </a:p>
        </p:txBody>
      </p:sp>
      <p:sp>
        <p:nvSpPr>
          <p:cNvPr id="4" name="TextBox 3"/>
          <p:cNvSpPr txBox="1"/>
          <p:nvPr/>
        </p:nvSpPr>
        <p:spPr>
          <a:xfrm>
            <a:off x="1285852" y="1928802"/>
            <a:ext cx="5857916" cy="1200329"/>
          </a:xfrm>
          <a:prstGeom prst="rect">
            <a:avLst/>
          </a:prstGeom>
          <a:noFill/>
        </p:spPr>
        <p:txBody>
          <a:bodyPr wrap="square" rtlCol="0">
            <a:spAutoFit/>
          </a:bodyPr>
          <a:lstStyle/>
          <a:p>
            <a:r>
              <a:rPr lang="zh-CN" altLang="en-US" dirty="0" smtClean="0"/>
              <a:t>配置视图显示系统的物理部署，它描述位于节点上的运行实例的部署情况。配置视图主要由</a:t>
            </a:r>
            <a:r>
              <a:rPr lang="zh-CN" altLang="en-US" dirty="0" smtClean="0">
                <a:solidFill>
                  <a:srgbClr val="FF0000"/>
                </a:solidFill>
              </a:rPr>
              <a:t>配置图</a:t>
            </a:r>
            <a:r>
              <a:rPr lang="zh-CN" altLang="en-US" dirty="0" smtClean="0"/>
              <a:t>表示，它的使用者是开发人员、系统集成人员和测试人员。配置视图还允许评估分配结果和资源分配。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部署图</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500034" y="2143116"/>
            <a:ext cx="7971900" cy="214314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其他工具介绍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59832" y="1556792"/>
            <a:ext cx="5832648" cy="4526280"/>
          </a:xfrm>
        </p:spPr>
        <p:txBody>
          <a:bodyPr>
            <a:normAutofit/>
          </a:bodyPr>
          <a:lstStyle/>
          <a:p>
            <a:pPr marL="0" indent="0">
              <a:buNone/>
            </a:pPr>
            <a:r>
              <a:rPr kumimoji="1" lang="en-US" altLang="zh-CN" sz="1800" dirty="0" smtClean="0"/>
              <a:t>Rational </a:t>
            </a:r>
            <a:r>
              <a:rPr kumimoji="1" lang="en-US" altLang="zh-CN" sz="1800" dirty="0"/>
              <a:t>Rose</a:t>
            </a:r>
            <a:r>
              <a:rPr kumimoji="1" lang="zh-CN" altLang="en-US" sz="1800" dirty="0"/>
              <a:t>是</a:t>
            </a:r>
            <a:r>
              <a:rPr kumimoji="1" lang="en-US" altLang="zh-CN" sz="1800" dirty="0"/>
              <a:t>Rational</a:t>
            </a:r>
            <a:r>
              <a:rPr kumimoji="1" lang="zh-CN" altLang="en-US" sz="1800" dirty="0"/>
              <a:t>公司出品的一种面向对象的统一建模语言的可视化建模工具。用于可视化建模和公司级水平软件应用的组件构造</a:t>
            </a:r>
            <a:r>
              <a:rPr kumimoji="1" lang="zh-CN" altLang="en-US" sz="1800" dirty="0" smtClean="0"/>
              <a:t>。</a:t>
            </a:r>
          </a:p>
          <a:p>
            <a:pPr marL="0" indent="0">
              <a:buNone/>
            </a:pPr>
            <a:r>
              <a:rPr lang="en-US" altLang="zh-CN" sz="1800" dirty="0"/>
              <a:t>Rose</a:t>
            </a:r>
            <a:r>
              <a:rPr lang="zh-CN" altLang="en-US" sz="1800" dirty="0"/>
              <a:t>现在已经退出市场，不过仍有一些公司在使用。</a:t>
            </a:r>
            <a:r>
              <a:rPr lang="en-US" altLang="zh-CN" sz="1800" dirty="0"/>
              <a:t>IBM</a:t>
            </a:r>
            <a:r>
              <a:rPr lang="zh-CN" altLang="en-US" sz="1800" dirty="0"/>
              <a:t>推出了</a:t>
            </a:r>
            <a:r>
              <a:rPr lang="en-US" altLang="zh-CN" sz="1800" dirty="0"/>
              <a:t>Rational Software Architect</a:t>
            </a:r>
            <a:r>
              <a:rPr lang="zh-CN" altLang="en-US" sz="1800" dirty="0"/>
              <a:t>来替代</a:t>
            </a:r>
            <a:r>
              <a:rPr lang="en-US" altLang="zh-CN" sz="1800" dirty="0"/>
              <a:t>Rational </a:t>
            </a:r>
            <a:r>
              <a:rPr lang="en-US" altLang="zh-CN" sz="1800" dirty="0" smtClean="0"/>
              <a:t>Rose</a:t>
            </a:r>
            <a:r>
              <a:rPr lang="zh-CN" altLang="en-US" sz="1800" dirty="0" smtClean="0"/>
              <a:t>。</a:t>
            </a:r>
            <a:endParaRPr lang="en-US" altLang="zh-CN" sz="1800" dirty="0" smtClean="0"/>
          </a:p>
          <a:p>
            <a:pPr marL="0" indent="0">
              <a:buNone/>
            </a:pPr>
            <a:r>
              <a:rPr lang="en-US" altLang="zh-CN" sz="1800" dirty="0"/>
              <a:t>Rational Rose </a:t>
            </a:r>
            <a:r>
              <a:rPr lang="zh-CN" altLang="en-US" sz="1800" dirty="0"/>
              <a:t>是一个完全的、具有能满足所有建模环境（</a:t>
            </a:r>
            <a:r>
              <a:rPr lang="en-US" altLang="zh-CN" sz="1800" dirty="0"/>
              <a:t>Web</a:t>
            </a:r>
            <a:r>
              <a:rPr lang="zh-CN" altLang="en-US" sz="1800" dirty="0"/>
              <a:t>开发，</a:t>
            </a:r>
            <a:r>
              <a:rPr lang="zh-CN" altLang="en-US" sz="1800" dirty="0">
                <a:hlinkClick r:id="rId2"/>
              </a:rPr>
              <a:t>数据建模</a:t>
            </a:r>
            <a:r>
              <a:rPr lang="zh-CN" altLang="en-US" sz="1800" dirty="0"/>
              <a:t>，</a:t>
            </a:r>
            <a:r>
              <a:rPr lang="en-US" altLang="zh-CN" sz="1800" dirty="0"/>
              <a:t>Visual Studio</a:t>
            </a:r>
            <a:r>
              <a:rPr lang="zh-CN" altLang="en-US" sz="1800" dirty="0"/>
              <a:t>和 </a:t>
            </a:r>
            <a:r>
              <a:rPr lang="en-US" altLang="zh-CN" sz="1800" dirty="0"/>
              <a:t>C++ </a:t>
            </a:r>
            <a:r>
              <a:rPr lang="zh-CN" altLang="en-US" sz="1800" dirty="0"/>
              <a:t>）灵活性需求的一套解决方案。</a:t>
            </a:r>
            <a:r>
              <a:rPr lang="en-US" altLang="zh-CN" sz="1800" dirty="0"/>
              <a:t>Rose </a:t>
            </a:r>
            <a:r>
              <a:rPr lang="zh-CN" altLang="en-US" sz="1800" dirty="0"/>
              <a:t>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endParaRPr kumimoji="1" lang="zh-CN" altLang="en-US" sz="1800" dirty="0"/>
          </a:p>
        </p:txBody>
      </p:sp>
      <p:sp>
        <p:nvSpPr>
          <p:cNvPr id="4" name="矩形 3"/>
          <p:cNvSpPr/>
          <p:nvPr/>
        </p:nvSpPr>
        <p:spPr>
          <a:xfrm>
            <a:off x="323528" y="2420888"/>
            <a:ext cx="2448272" cy="22322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Rational</a:t>
            </a:r>
            <a:r>
              <a:rPr lang="zh-CN" altLang="en-US" sz="4400" dirty="0" smtClean="0">
                <a:solidFill>
                  <a:schemeClr val="tx1"/>
                </a:solidFill>
                <a:latin typeface="微软雅黑" panose="020B0503020204020204" pitchFamily="34" charset="-122"/>
                <a:ea typeface="微软雅黑" panose="020B0503020204020204" pitchFamily="34" charset="-122"/>
              </a:rPr>
              <a:t> </a:t>
            </a:r>
            <a:r>
              <a:rPr lang="en-US" altLang="zh-CN" sz="4400" dirty="0" smtClean="0">
                <a:solidFill>
                  <a:schemeClr val="tx1"/>
                </a:solidFill>
                <a:latin typeface="微软雅黑" panose="020B0503020204020204" pitchFamily="34" charset="-122"/>
                <a:ea typeface="微软雅黑" panose="020B0503020204020204" pitchFamily="34" charset="-122"/>
              </a:rPr>
              <a:t>rose</a:t>
            </a:r>
          </a:p>
        </p:txBody>
      </p:sp>
    </p:spTree>
    <p:extLst>
      <p:ext uri="{BB962C8B-B14F-4D97-AF65-F5344CB8AC3E}">
        <p14:creationId xmlns:p14="http://schemas.microsoft.com/office/powerpoint/2010/main" val="992717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1071546"/>
            <a:ext cx="1699628" cy="16996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visio</a:t>
            </a:r>
          </a:p>
        </p:txBody>
      </p:sp>
      <p:sp>
        <p:nvSpPr>
          <p:cNvPr id="5" name="矩形 4"/>
          <p:cNvSpPr/>
          <p:nvPr/>
        </p:nvSpPr>
        <p:spPr>
          <a:xfrm>
            <a:off x="571472" y="4429132"/>
            <a:ext cx="1699628" cy="1699628"/>
          </a:xfrm>
          <a:prstGeom prst="rect">
            <a:avLst/>
          </a:prstGeom>
          <a:solidFill>
            <a:srgbClr val="45C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202020"/>
                </a:solidFill>
                <a:latin typeface="微软雅黑" panose="020B0503020204020204" pitchFamily="34" charset="-122"/>
                <a:ea typeface="微软雅黑" panose="020B0503020204020204" pitchFamily="34" charset="-122"/>
              </a:rPr>
              <a:t>Power Designer</a:t>
            </a:r>
          </a:p>
        </p:txBody>
      </p:sp>
      <p:sp>
        <p:nvSpPr>
          <p:cNvPr id="6" name="TextBox 5"/>
          <p:cNvSpPr txBox="1"/>
          <p:nvPr/>
        </p:nvSpPr>
        <p:spPr>
          <a:xfrm>
            <a:off x="2571736" y="928670"/>
            <a:ext cx="5000660" cy="2585323"/>
          </a:xfrm>
          <a:prstGeom prst="rect">
            <a:avLst/>
          </a:prstGeom>
          <a:noFill/>
        </p:spPr>
        <p:txBody>
          <a:bodyPr wrap="square" rtlCol="0">
            <a:spAutoFit/>
          </a:bodyPr>
          <a:lstStyle/>
          <a:p>
            <a:r>
              <a:rPr lang="en-US" altLang="zh-CN" dirty="0" smtClean="0"/>
              <a:t>Office Visio </a:t>
            </a:r>
            <a:r>
              <a:rPr lang="zh-CN" altLang="en-US" dirty="0" smtClean="0"/>
              <a:t>是一款便于</a:t>
            </a:r>
            <a:r>
              <a:rPr lang="en-US" altLang="zh-CN" dirty="0" smtClean="0"/>
              <a:t>IT</a:t>
            </a:r>
            <a:r>
              <a:rPr lang="zh-CN" altLang="en-US" dirty="0" smtClean="0"/>
              <a:t>和商务专业人员就复杂信息、系统和流程进行可视化处理、分析和交流的软件。使用具有专业外观的 </a:t>
            </a:r>
            <a:r>
              <a:rPr lang="en-US" altLang="zh-CN" dirty="0" smtClean="0"/>
              <a:t>Office Visio </a:t>
            </a:r>
            <a:r>
              <a:rPr lang="zh-CN" altLang="en-US" dirty="0" smtClean="0"/>
              <a:t>图表，可以促进对系统和流程的了解，深入了解复杂信息并利用这些知识做出更好的业务决策。</a:t>
            </a:r>
          </a:p>
          <a:p>
            <a:r>
              <a:rPr lang="en-US" altLang="zh-CN" dirty="0" smtClean="0"/>
              <a:t>Microsoft Office Visio</a:t>
            </a:r>
            <a:r>
              <a:rPr lang="zh-CN" altLang="en-US" dirty="0" smtClean="0"/>
              <a:t>帮助您创建具有专业外观的图表，以便理解、记录和分析信息、数据、系统和过程。</a:t>
            </a:r>
          </a:p>
          <a:p>
            <a:endParaRPr lang="zh-CN" altLang="en-US" dirty="0"/>
          </a:p>
        </p:txBody>
      </p:sp>
      <p:sp>
        <p:nvSpPr>
          <p:cNvPr id="7" name="TextBox 6"/>
          <p:cNvSpPr txBox="1"/>
          <p:nvPr/>
        </p:nvSpPr>
        <p:spPr>
          <a:xfrm>
            <a:off x="2500298" y="3643314"/>
            <a:ext cx="6357982" cy="3139321"/>
          </a:xfrm>
          <a:prstGeom prst="rect">
            <a:avLst/>
          </a:prstGeom>
          <a:noFill/>
        </p:spPr>
        <p:txBody>
          <a:bodyPr wrap="square" rtlCol="0">
            <a:spAutoFit/>
          </a:bodyPr>
          <a:lstStyle/>
          <a:p>
            <a:r>
              <a:rPr lang="en-US" altLang="zh-CN" dirty="0" smtClean="0"/>
              <a:t>PowerDesigner</a:t>
            </a:r>
            <a:r>
              <a:rPr lang="zh-CN" altLang="en-US" dirty="0" smtClean="0"/>
              <a:t>最初由</a:t>
            </a:r>
            <a:r>
              <a:rPr lang="en-US" altLang="zh-CN" dirty="0" smtClean="0"/>
              <a:t>Xiao-</a:t>
            </a:r>
            <a:r>
              <a:rPr lang="en-US" altLang="zh-CN" dirty="0" err="1" smtClean="0"/>
              <a:t>Yun</a:t>
            </a:r>
            <a:r>
              <a:rPr lang="en-US" altLang="zh-CN" dirty="0" smtClean="0"/>
              <a:t> Wang</a:t>
            </a:r>
            <a:r>
              <a:rPr lang="zh-CN" altLang="en-US" dirty="0" smtClean="0"/>
              <a:t>（王晓昀）在</a:t>
            </a:r>
            <a:r>
              <a:rPr lang="en-US" altLang="zh-CN" dirty="0" smtClean="0"/>
              <a:t>SDP Technologies</a:t>
            </a:r>
            <a:r>
              <a:rPr lang="zh-CN" altLang="en-US" dirty="0" smtClean="0"/>
              <a:t>公司开发完成。</a:t>
            </a:r>
            <a:r>
              <a:rPr lang="en-US" altLang="zh-CN" dirty="0" smtClean="0"/>
              <a:t>PowerDesigner</a:t>
            </a:r>
            <a:r>
              <a:rPr lang="zh-CN" altLang="en-US" dirty="0" smtClean="0"/>
              <a:t>是</a:t>
            </a:r>
            <a:r>
              <a:rPr lang="en-US" altLang="zh-CN" dirty="0" smtClean="0"/>
              <a:t>Sybase</a:t>
            </a:r>
            <a:r>
              <a:rPr lang="zh-CN" altLang="en-US" dirty="0" smtClean="0"/>
              <a:t>的企业建模和设计解决方案，采用模型驱动方法，将业务与</a:t>
            </a:r>
            <a:r>
              <a:rPr lang="en-US" altLang="zh-CN" dirty="0" smtClean="0"/>
              <a:t>IT</a:t>
            </a:r>
            <a:r>
              <a:rPr lang="zh-CN" altLang="en-US" dirty="0" smtClean="0"/>
              <a:t>结合起来，可帮助部署有效的企业体系架构，并为研发生命周期管理提供强大的分析与设计技术。</a:t>
            </a:r>
            <a:r>
              <a:rPr lang="en-US" altLang="zh-CN" dirty="0" smtClean="0"/>
              <a:t>PowerDesigner</a:t>
            </a:r>
            <a:r>
              <a:rPr lang="zh-CN" altLang="en-US" dirty="0" smtClean="0"/>
              <a:t>独具匠心地将多种标准数据建模技术（</a:t>
            </a:r>
            <a:r>
              <a:rPr lang="en-US" altLang="zh-CN" dirty="0" smtClean="0"/>
              <a:t>UML</a:t>
            </a:r>
            <a:r>
              <a:rPr lang="zh-CN" altLang="en-US" dirty="0" smtClean="0"/>
              <a:t>、业务流程建模以及市场领先的数据建模）集成一体，并与 </a:t>
            </a:r>
            <a:r>
              <a:rPr lang="en-US" altLang="zh-CN" dirty="0" smtClean="0"/>
              <a:t>.NET</a:t>
            </a:r>
            <a:r>
              <a:rPr lang="zh-CN" altLang="en-US" dirty="0" smtClean="0"/>
              <a:t>、</a:t>
            </a:r>
            <a:r>
              <a:rPr lang="en-US" altLang="zh-CN" dirty="0" err="1" smtClean="0"/>
              <a:t>WorkSpace</a:t>
            </a:r>
            <a:r>
              <a:rPr lang="zh-CN" altLang="en-US" dirty="0" smtClean="0"/>
              <a:t>、</a:t>
            </a:r>
            <a:r>
              <a:rPr lang="en-US" altLang="zh-CN" dirty="0" smtClean="0"/>
              <a:t>PowerBuilder</a:t>
            </a:r>
            <a:r>
              <a:rPr lang="zh-CN" altLang="en-US" dirty="0" smtClean="0"/>
              <a:t>、</a:t>
            </a:r>
            <a:r>
              <a:rPr lang="en-US" altLang="zh-CN" dirty="0" smtClean="0"/>
              <a:t>Java™</a:t>
            </a:r>
            <a:r>
              <a:rPr lang="zh-CN" altLang="en-US" dirty="0" smtClean="0"/>
              <a:t>、</a:t>
            </a:r>
            <a:r>
              <a:rPr lang="en-US" altLang="zh-CN" dirty="0" smtClean="0"/>
              <a:t>Eclipse </a:t>
            </a:r>
            <a:r>
              <a:rPr lang="zh-CN" altLang="en-US" dirty="0" smtClean="0"/>
              <a:t>等主流开发平台集成起来，从而为传统的软件开发周期管理提供业务分析和规范的数据库设计解决方案。</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20" y="500042"/>
            <a:ext cx="1900222" cy="1143000"/>
          </a:xfrm>
        </p:spPr>
        <p:txBody>
          <a:bodyPr/>
          <a:lstStyle/>
          <a:p>
            <a:r>
              <a:rPr lang="en-US" altLang="zh-CN" dirty="0" smtClean="0"/>
              <a:t>5</a:t>
            </a:r>
            <a:r>
              <a:rPr lang="zh-CN" altLang="en-US" dirty="0" smtClean="0"/>
              <a:t>提问</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.2 StarUML</a:t>
            </a:r>
            <a:r>
              <a:rPr lang="zh-CN" altLang="en-US" dirty="0" smtClean="0"/>
              <a:t>特点</a:t>
            </a:r>
            <a:endParaRPr lang="zh-CN" altLang="en-US" dirty="0"/>
          </a:p>
        </p:txBody>
      </p:sp>
      <p:sp>
        <p:nvSpPr>
          <p:cNvPr id="3" name="内容占位符 2"/>
          <p:cNvSpPr>
            <a:spLocks noGrp="1"/>
          </p:cNvSpPr>
          <p:nvPr>
            <p:ph idx="1"/>
          </p:nvPr>
        </p:nvSpPr>
        <p:spPr>
          <a:xfrm>
            <a:off x="285720" y="1500174"/>
            <a:ext cx="8501122" cy="4800600"/>
          </a:xfrm>
        </p:spPr>
        <p:txBody>
          <a:bodyPr/>
          <a:lstStyle/>
          <a:p>
            <a:r>
              <a:rPr lang="en-US" altLang="zh-CN" dirty="0" smtClean="0"/>
              <a:t>1 </a:t>
            </a:r>
            <a:r>
              <a:rPr lang="zh-CN" altLang="en-US" dirty="0" smtClean="0"/>
              <a:t>可绘制</a:t>
            </a:r>
            <a:r>
              <a:rPr lang="en-US" altLang="zh-CN" dirty="0" smtClean="0"/>
              <a:t>11</a:t>
            </a:r>
            <a:r>
              <a:rPr lang="zh-CN" altLang="en-US" dirty="0" smtClean="0"/>
              <a:t>款</a:t>
            </a:r>
            <a:r>
              <a:rPr lang="en-US" altLang="zh-CN" dirty="0" smtClean="0"/>
              <a:t>UML</a:t>
            </a:r>
            <a:r>
              <a:rPr lang="zh-CN" altLang="en-US" dirty="0" smtClean="0"/>
              <a:t>图：用例图、类图、序列图、状态图、活动图、通信图、构件图、部署图以及复合结构图等。</a:t>
            </a:r>
            <a:endParaRPr lang="en-US" altLang="zh-CN" dirty="0" smtClean="0"/>
          </a:p>
          <a:p>
            <a:r>
              <a:rPr lang="en-US" altLang="zh-CN" dirty="0" smtClean="0"/>
              <a:t>2 </a:t>
            </a:r>
            <a:r>
              <a:rPr lang="zh-CN" altLang="en-US" dirty="0" smtClean="0"/>
              <a:t>可以下载免费版（课本推荐安装</a:t>
            </a:r>
            <a:r>
              <a:rPr lang="en-US" altLang="zh-CN" dirty="0" smtClean="0"/>
              <a:t>5.0.2</a:t>
            </a:r>
            <a:r>
              <a:rPr lang="zh-CN" altLang="en-US" dirty="0" smtClean="0"/>
              <a:t>）</a:t>
            </a:r>
            <a:endParaRPr lang="en-US" altLang="zh-CN" dirty="0" smtClean="0"/>
          </a:p>
          <a:p>
            <a:r>
              <a:rPr lang="en-US" altLang="zh-CN" dirty="0" smtClean="0"/>
              <a:t>3 </a:t>
            </a:r>
            <a:r>
              <a:rPr lang="zh-CN" altLang="en-US" dirty="0" smtClean="0"/>
              <a:t>多种格式影像文件：可导出</a:t>
            </a:r>
            <a:r>
              <a:rPr lang="en-US" altLang="zh-CN" dirty="0" smtClean="0"/>
              <a:t>JPG</a:t>
            </a:r>
            <a:r>
              <a:rPr lang="zh-CN" altLang="en-US" dirty="0" smtClean="0"/>
              <a:t>、</a:t>
            </a:r>
            <a:r>
              <a:rPr lang="en-US" altLang="zh-CN" dirty="0" smtClean="0"/>
              <a:t>JPEG</a:t>
            </a:r>
            <a:r>
              <a:rPr lang="zh-CN" altLang="en-US" dirty="0" smtClean="0"/>
              <a:t>、</a:t>
            </a:r>
            <a:r>
              <a:rPr lang="en-US" altLang="zh-CN" dirty="0" smtClean="0"/>
              <a:t>BMP</a:t>
            </a:r>
            <a:r>
              <a:rPr lang="zh-CN" altLang="en-US" dirty="0" smtClean="0"/>
              <a:t>、</a:t>
            </a:r>
            <a:r>
              <a:rPr lang="en-US" altLang="zh-CN" dirty="0" smtClean="0"/>
              <a:t>EMF</a:t>
            </a:r>
            <a:r>
              <a:rPr lang="zh-CN" altLang="en-US" dirty="0" smtClean="0"/>
              <a:t>和</a:t>
            </a:r>
            <a:r>
              <a:rPr lang="en-US" altLang="zh-CN" dirty="0" smtClean="0"/>
              <a:t>WMF</a:t>
            </a:r>
            <a:r>
              <a:rPr lang="zh-CN" altLang="en-US" dirty="0" smtClean="0"/>
              <a:t>等格式的影像文件。</a:t>
            </a:r>
            <a:endParaRPr lang="en-US" altLang="zh-CN" dirty="0" smtClean="0"/>
          </a:p>
          <a:p>
            <a:r>
              <a:rPr lang="en-US" altLang="zh-CN" dirty="0" smtClean="0"/>
              <a:t>4 </a:t>
            </a:r>
            <a:r>
              <a:rPr lang="zh-CN" altLang="en-US" dirty="0" smtClean="0"/>
              <a:t>语法检验：</a:t>
            </a:r>
            <a:r>
              <a:rPr lang="en-US" altLang="zh-CN" dirty="0" smtClean="0"/>
              <a:t>StarUML</a:t>
            </a:r>
            <a:r>
              <a:rPr lang="zh-CN" altLang="en-US" dirty="0" smtClean="0"/>
              <a:t>遵守</a:t>
            </a:r>
            <a:r>
              <a:rPr lang="en-US" altLang="zh-CN" dirty="0" smtClean="0"/>
              <a:t>UML</a:t>
            </a:r>
            <a:r>
              <a:rPr lang="zh-CN" altLang="en-US" dirty="0" smtClean="0"/>
              <a:t>的语法规则，不支持违反语法的动作。</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en-US" altLang="zh-CN" b="1" dirty="0" smtClean="0"/>
              <a:t> </a:t>
            </a:r>
            <a:r>
              <a:rPr lang="en-US" altLang="zh-CN" b="1" dirty="0" err="1" smtClean="0"/>
              <a:t>StarUML</a:t>
            </a:r>
            <a:r>
              <a:rPr lang="zh-CN" altLang="en-US" b="1" dirty="0" smtClean="0"/>
              <a:t>是那个国家人创造的</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韩国人</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 StarUML</a:t>
            </a:r>
            <a:r>
              <a:rPr lang="zh-CN" altLang="en-US" dirty="0" smtClean="0"/>
              <a:t>提供了几种</a:t>
            </a:r>
            <a:r>
              <a:rPr lang="en-US" altLang="zh-CN" dirty="0" smtClean="0"/>
              <a:t>UML</a:t>
            </a:r>
            <a:r>
              <a:rPr lang="zh-CN" altLang="en-US" dirty="0" smtClean="0"/>
              <a:t>图？</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提供了常用的</a:t>
            </a:r>
            <a:r>
              <a:rPr lang="en-US" altLang="zh-CN" dirty="0" smtClean="0"/>
              <a:t>11</a:t>
            </a:r>
            <a:r>
              <a:rPr lang="zh-CN" altLang="en-US" dirty="0" smtClean="0"/>
              <a:t>种：</a:t>
            </a:r>
            <a:endParaRPr lang="en-US" altLang="zh-CN" dirty="0" smtClean="0"/>
          </a:p>
          <a:p>
            <a:r>
              <a:rPr lang="zh-CN" altLang="en-US" dirty="0" smtClean="0"/>
              <a:t>类图，用例图，顺序图，顺序图（角色），</a:t>
            </a:r>
            <a:endParaRPr lang="en-US" altLang="zh-CN" dirty="0" smtClean="0"/>
          </a:p>
          <a:p>
            <a:r>
              <a:rPr lang="zh-CN" altLang="en-US" dirty="0" smtClean="0"/>
              <a:t>通信图，通信图（角色），状态图，活动图，</a:t>
            </a:r>
            <a:endParaRPr lang="en-US" altLang="zh-CN" dirty="0" smtClean="0"/>
          </a:p>
          <a:p>
            <a:r>
              <a:rPr lang="zh-CN" altLang="en-US" dirty="0" smtClean="0"/>
              <a:t>构件图，部署图，组合结构图。</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a:t>
            </a:r>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https://www.cnblogs.com/biehongli/p/6052421.html</a:t>
            </a:r>
            <a:endParaRPr lang="en-US" altLang="zh-CN" dirty="0" smtClean="0"/>
          </a:p>
          <a:p>
            <a:r>
              <a:rPr lang="zh-CN" altLang="en-US" dirty="0" smtClean="0"/>
              <a:t>百度百科</a:t>
            </a:r>
            <a:endParaRPr lang="en-US" altLang="zh-CN" dirty="0" smtClean="0"/>
          </a:p>
          <a:p>
            <a:r>
              <a:rPr lang="en-US" altLang="zh-CN" dirty="0" smtClean="0"/>
              <a:t>UML</a:t>
            </a:r>
            <a:r>
              <a:rPr lang="zh-CN" altLang="en-US" dirty="0" smtClean="0"/>
              <a:t>用户指南第二版</a:t>
            </a:r>
            <a:endParaRPr lang="en-US" altLang="zh-CN" dirty="0" smtClean="0"/>
          </a:p>
          <a:p>
            <a:r>
              <a:rPr lang="en-US" altLang="zh-CN" dirty="0" smtClean="0"/>
              <a:t>UML2</a:t>
            </a:r>
            <a:r>
              <a:rPr lang="zh-CN" altLang="en-US" dirty="0" smtClean="0"/>
              <a:t>基础</a:t>
            </a:r>
            <a:r>
              <a:rPr lang="en-US" altLang="zh-CN" dirty="0" smtClean="0"/>
              <a:t>,</a:t>
            </a:r>
            <a:r>
              <a:rPr lang="zh-CN" altLang="en-US" dirty="0" smtClean="0"/>
              <a:t>建模与设计教程</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小组成员分工及打分</a:t>
            </a:r>
            <a:endParaRPr lang="zh-CN" altLang="en-US" dirty="0"/>
          </a:p>
        </p:txBody>
      </p:sp>
      <p:sp>
        <p:nvSpPr>
          <p:cNvPr id="3" name="内容占位符 2"/>
          <p:cNvSpPr>
            <a:spLocks noGrp="1"/>
          </p:cNvSpPr>
          <p:nvPr>
            <p:ph idx="1"/>
          </p:nvPr>
        </p:nvSpPr>
        <p:spPr/>
        <p:txBody>
          <a:bodyPr/>
          <a:lstStyle/>
          <a:p>
            <a:r>
              <a:rPr lang="zh-CN" altLang="en-US" dirty="0" smtClean="0"/>
              <a:t>吴桐：</a:t>
            </a:r>
            <a:r>
              <a:rPr lang="en-US" altLang="zh-CN" dirty="0" smtClean="0"/>
              <a:t>8.8</a:t>
            </a:r>
            <a:r>
              <a:rPr lang="zh-CN" altLang="en-US" dirty="0" smtClean="0"/>
              <a:t>分</a:t>
            </a:r>
            <a:endParaRPr lang="en-US" altLang="zh-CN" dirty="0" smtClean="0"/>
          </a:p>
          <a:p>
            <a:r>
              <a:rPr lang="zh-CN" altLang="en-US" dirty="0" smtClean="0"/>
              <a:t>尹健瑾：</a:t>
            </a:r>
            <a:r>
              <a:rPr lang="en-US" altLang="zh-CN" dirty="0" smtClean="0"/>
              <a:t>8.6</a:t>
            </a:r>
            <a:r>
              <a:rPr lang="zh-CN" altLang="en-US" dirty="0" smtClean="0"/>
              <a:t>分</a:t>
            </a:r>
            <a:endParaRPr lang="en-US" altLang="zh-CN" dirty="0" smtClean="0"/>
          </a:p>
          <a:p>
            <a:r>
              <a:rPr lang="zh-CN" altLang="en-US" dirty="0" smtClean="0"/>
              <a:t>邬立东：</a:t>
            </a:r>
            <a:r>
              <a:rPr lang="en-US" altLang="zh-CN" dirty="0" smtClean="0"/>
              <a:t>8.3</a:t>
            </a:r>
            <a:r>
              <a:rPr lang="zh-CN" altLang="en-US" dirty="0" smtClean="0"/>
              <a:t>分</a:t>
            </a:r>
            <a:endParaRPr lang="en-US" altLang="zh-CN" dirty="0" smtClean="0"/>
          </a:p>
          <a:p>
            <a:r>
              <a:rPr lang="zh-CN" altLang="en-US" dirty="0" smtClean="0"/>
              <a:t>袁泽成：</a:t>
            </a:r>
            <a:r>
              <a:rPr lang="en-US" altLang="zh-CN" dirty="0" smtClean="0"/>
              <a:t>8.4</a:t>
            </a:r>
            <a:r>
              <a:rPr lang="zh-CN" altLang="en-US" dirty="0" smtClean="0"/>
              <a:t>分</a:t>
            </a:r>
            <a:endParaRPr lang="en-US" altLang="zh-CN" dirty="0" smtClean="0"/>
          </a:p>
          <a:p>
            <a:r>
              <a:rPr lang="zh-CN" altLang="en-US" dirty="0" smtClean="0"/>
              <a:t>赵高生：</a:t>
            </a:r>
            <a:r>
              <a:rPr lang="en-US" altLang="zh-CN" dirty="0" smtClean="0"/>
              <a:t>8.5</a:t>
            </a:r>
            <a:r>
              <a:rPr lang="zh-CN" altLang="en-US" dirty="0" smtClean="0"/>
              <a:t>分</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643182"/>
            <a:ext cx="2714644" cy="1571636"/>
          </a:xfrm>
        </p:spPr>
        <p:txBody>
          <a:bodyPr>
            <a:normAutofit/>
          </a:bodyPr>
          <a:lstStyle/>
          <a:p>
            <a:pPr>
              <a:buNone/>
            </a:pPr>
            <a:r>
              <a:rPr lang="zh-CN" altLang="en-US" sz="3600" dirty="0" smtClean="0"/>
              <a:t>谢谢观看</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种图</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2977" y="1646238"/>
            <a:ext cx="7429552" cy="471172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285860"/>
            <a:ext cx="7498080" cy="4962540"/>
          </a:xfrm>
        </p:spPr>
        <p:txBody>
          <a:bodyPr>
            <a:normAutofit lnSpcReduction="10000"/>
          </a:bodyPr>
          <a:lstStyle/>
          <a:p>
            <a:r>
              <a:rPr lang="en-US" altLang="zh-CN" dirty="0" smtClean="0"/>
              <a:t>5 </a:t>
            </a:r>
            <a:r>
              <a:rPr lang="zh-CN" altLang="en-US" dirty="0" smtClean="0"/>
              <a:t>正反向工程：</a:t>
            </a:r>
            <a:r>
              <a:rPr lang="en-US" altLang="zh-CN" dirty="0" smtClean="0"/>
              <a:t>StarUML</a:t>
            </a:r>
            <a:r>
              <a:rPr lang="zh-CN" altLang="en-US" dirty="0" smtClean="0"/>
              <a:t>可以依据类图的内容生成</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代码，也能够读取</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代码反向生成类图。反向工程有两个主要用途，其一是旧有的</a:t>
            </a:r>
            <a:r>
              <a:rPr lang="zh-CN" altLang="en-US" dirty="0" smtClean="0">
                <a:hlinkClick r:id="rId2"/>
              </a:rPr>
              <a:t>源码</a:t>
            </a:r>
            <a:r>
              <a:rPr lang="zh-CN" altLang="en-US" dirty="0" smtClean="0"/>
              <a:t>反转成图之后，可以构建</a:t>
            </a:r>
            <a:r>
              <a:rPr lang="en-US" altLang="zh-CN" dirty="0" smtClean="0"/>
              <a:t>UML</a:t>
            </a:r>
            <a:r>
              <a:rPr lang="zh-CN" altLang="en-US" dirty="0" smtClean="0"/>
              <a:t>模型的方式继续将新的设计添加上去；另一项用途是想要解析源码时，可以通过反转的类图来理解，不再需要查看一行又一行的代码，这将节省大量的时间和精力。</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6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r>
              <a:rPr lang="en-US" altLang="zh-CN" dirty="0" smtClean="0"/>
              <a:t>7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8</a:t>
            </a:r>
            <a:r>
              <a:rPr lang="zh-CN" altLang="en-US" dirty="0" smtClean="0"/>
              <a:t> 导入</a:t>
            </a:r>
            <a:r>
              <a:rPr lang="en-US" altLang="zh-CN" dirty="0" smtClean="0"/>
              <a:t>Rose</a:t>
            </a:r>
            <a:r>
              <a:rPr lang="zh-CN" altLang="en-US" dirty="0" smtClean="0"/>
              <a:t>文件：</a:t>
            </a:r>
            <a:r>
              <a:rPr lang="en-US" altLang="zh-CN" dirty="0" smtClean="0"/>
              <a:t>StarUML</a:t>
            </a:r>
            <a:r>
              <a:rPr lang="zh-CN" altLang="en-US" dirty="0" smtClean="0"/>
              <a:t>可以读取</a:t>
            </a:r>
            <a:r>
              <a:rPr lang="en-US" altLang="zh-CN" dirty="0" smtClean="0"/>
              <a:t>Rational Rose</a:t>
            </a:r>
            <a:r>
              <a:rPr lang="zh-CN" altLang="en-US" dirty="0" smtClean="0"/>
              <a:t>生成的文件，让原先</a:t>
            </a:r>
            <a:r>
              <a:rPr lang="en-US" altLang="zh-CN" dirty="0" smtClean="0"/>
              <a:t>Rose</a:t>
            </a:r>
            <a:r>
              <a:rPr lang="zh-CN" altLang="en-US" dirty="0" smtClean="0"/>
              <a:t>的用户可以转而使用免费的</a:t>
            </a:r>
            <a:r>
              <a:rPr lang="en-US" altLang="zh-CN" dirty="0" smtClean="0"/>
              <a:t>StarUML</a:t>
            </a:r>
            <a:r>
              <a:rPr lang="zh-CN" altLang="en-US" dirty="0" smtClean="0"/>
              <a:t>。早期，</a:t>
            </a:r>
            <a:r>
              <a:rPr lang="en-US" altLang="zh-CN" dirty="0" smtClean="0"/>
              <a:t>Rational Rose</a:t>
            </a:r>
            <a:r>
              <a:rPr lang="zh-CN" altLang="en-US" dirty="0" smtClean="0"/>
              <a:t>是市场占有率最高的</a:t>
            </a:r>
            <a:r>
              <a:rPr lang="en-US" altLang="zh-CN" dirty="0" smtClean="0"/>
              <a:t>UML</a:t>
            </a:r>
            <a:r>
              <a:rPr lang="zh-CN" altLang="en-US" dirty="0" smtClean="0"/>
              <a:t>开发工具，同时也是相当昂贵的工具。由于</a:t>
            </a:r>
            <a:r>
              <a:rPr lang="en-US" altLang="zh-CN" dirty="0" smtClean="0"/>
              <a:t>Rational Rose</a:t>
            </a:r>
            <a:r>
              <a:rPr lang="zh-CN" altLang="en-US" dirty="0" smtClean="0"/>
              <a:t>非常闻名，后来让</a:t>
            </a:r>
            <a:r>
              <a:rPr lang="en-US" altLang="zh-CN" dirty="0" smtClean="0"/>
              <a:t>IBM</a:t>
            </a:r>
            <a:r>
              <a:rPr lang="zh-CN" altLang="en-US" dirty="0" smtClean="0"/>
              <a:t>给收购了。</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9</a:t>
            </a:r>
            <a:r>
              <a:rPr lang="zh-CN" altLang="en-US" dirty="0" smtClean="0"/>
              <a:t>支持模式：支持</a:t>
            </a:r>
            <a:r>
              <a:rPr lang="en-US" altLang="zh-CN" dirty="0" smtClean="0"/>
              <a:t>23</a:t>
            </a:r>
            <a:r>
              <a:rPr lang="zh-CN" altLang="en-US" dirty="0" smtClean="0"/>
              <a:t>种</a:t>
            </a:r>
            <a:r>
              <a:rPr lang="en-US" altLang="zh-CN" dirty="0" smtClean="0"/>
              <a:t>GoF</a:t>
            </a:r>
            <a:r>
              <a:rPr lang="zh-CN" altLang="en-US" dirty="0" smtClean="0"/>
              <a:t>模式</a:t>
            </a:r>
            <a:r>
              <a:rPr lang="en-US" altLang="zh-CN" dirty="0" smtClean="0"/>
              <a:t>(Pattern)</a:t>
            </a:r>
            <a:r>
              <a:rPr lang="zh-CN" altLang="en-US" dirty="0" smtClean="0"/>
              <a:t>，以及</a:t>
            </a:r>
            <a:r>
              <a:rPr lang="en-US" altLang="zh-CN" dirty="0" smtClean="0"/>
              <a:t>3</a:t>
            </a:r>
            <a:r>
              <a:rPr lang="zh-CN" altLang="en-US" dirty="0" smtClean="0"/>
              <a:t>种</a:t>
            </a:r>
            <a:r>
              <a:rPr lang="en-US" altLang="zh-CN" dirty="0" smtClean="0"/>
              <a:t>EJB</a:t>
            </a:r>
            <a:r>
              <a:rPr lang="zh-CN" altLang="en-US" dirty="0" smtClean="0"/>
              <a:t>模式。</a:t>
            </a:r>
            <a:r>
              <a:rPr lang="en-US" altLang="zh-CN" dirty="0" smtClean="0"/>
              <a:t>GoF</a:t>
            </a:r>
            <a:r>
              <a:rPr lang="zh-CN" altLang="en-US" dirty="0" smtClean="0"/>
              <a:t>模式出自于</a:t>
            </a:r>
            <a:r>
              <a:rPr lang="en-US" altLang="zh-CN" dirty="0" smtClean="0"/>
              <a:t>Erich Gamma</a:t>
            </a:r>
            <a:r>
              <a:rPr lang="zh-CN" altLang="en-US" dirty="0" smtClean="0"/>
              <a:t>等</a:t>
            </a:r>
            <a:r>
              <a:rPr lang="en-US" altLang="zh-CN" dirty="0" smtClean="0"/>
              <a:t>4</a:t>
            </a:r>
            <a:r>
              <a:rPr lang="zh-CN" altLang="en-US" dirty="0" smtClean="0"/>
              <a:t>人合著的</a:t>
            </a:r>
            <a:r>
              <a:rPr lang="en-US" altLang="zh-CN" dirty="0" smtClean="0"/>
              <a:t>Design Patterns</a:t>
            </a:r>
            <a:r>
              <a:rPr lang="zh-CN" altLang="en-US" dirty="0" smtClean="0"/>
              <a:t>：</a:t>
            </a:r>
            <a:r>
              <a:rPr lang="en-US" altLang="zh-CN" dirty="0" smtClean="0"/>
              <a:t>Elements of Reusable Object-Oriented Software</a:t>
            </a:r>
            <a:r>
              <a:rPr lang="zh-CN" altLang="en-US" dirty="0" smtClean="0"/>
              <a:t>一书，其内列出了</a:t>
            </a:r>
            <a:r>
              <a:rPr lang="en-US" altLang="zh-CN" dirty="0" smtClean="0"/>
              <a:t>23</a:t>
            </a:r>
            <a:r>
              <a:rPr lang="zh-CN" altLang="en-US" dirty="0" smtClean="0"/>
              <a:t>种软件模式，可解决</a:t>
            </a:r>
            <a:r>
              <a:rPr lang="zh-CN" altLang="en-US" dirty="0" smtClean="0">
                <a:hlinkClick r:id="rId2"/>
              </a:rPr>
              <a:t>软件设计</a:t>
            </a:r>
            <a:r>
              <a:rPr lang="zh-CN" altLang="en-US" dirty="0" smtClean="0"/>
              <a:t>上的特定问题。</a:t>
            </a:r>
            <a:r>
              <a:rPr lang="en-US" altLang="zh-CN" dirty="0" smtClean="0"/>
              <a:t>StarUML</a:t>
            </a:r>
            <a:r>
              <a:rPr lang="zh-CN" altLang="en-US" dirty="0" smtClean="0"/>
              <a:t>也支持</a:t>
            </a:r>
            <a:r>
              <a:rPr lang="en-US" altLang="zh-CN" dirty="0" smtClean="0"/>
              <a:t>3</a:t>
            </a:r>
            <a:r>
              <a:rPr lang="zh-CN" altLang="en-US" dirty="0" smtClean="0"/>
              <a:t>种常用的</a:t>
            </a:r>
            <a:r>
              <a:rPr lang="en-US" altLang="zh-CN" dirty="0" smtClean="0"/>
              <a:t>EJB</a:t>
            </a:r>
            <a:r>
              <a:rPr lang="zh-CN" altLang="en-US" dirty="0" smtClean="0"/>
              <a:t>模式，分别为</a:t>
            </a:r>
            <a:r>
              <a:rPr lang="en-US" altLang="zh-CN" dirty="0" smtClean="0"/>
              <a:t>EntityEJB</a:t>
            </a:r>
            <a:r>
              <a:rPr lang="zh-CN" altLang="en-US" dirty="0" smtClean="0"/>
              <a:t>、</a:t>
            </a:r>
            <a:r>
              <a:rPr lang="en-US" altLang="zh-CN" dirty="0" smtClean="0"/>
              <a:t>MessageDrivenEJB</a:t>
            </a:r>
            <a:r>
              <a:rPr lang="zh-CN" altLang="en-US" dirty="0" smtClean="0"/>
              <a:t>、</a:t>
            </a:r>
            <a:r>
              <a:rPr lang="en-US" altLang="zh-CN" dirty="0" smtClean="0"/>
              <a:t>SessionEJB</a:t>
            </a:r>
            <a:r>
              <a:rPr lang="zh-CN" altLang="en-US"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377</TotalTime>
  <Words>933</Words>
  <Application>Microsoft Macintosh PowerPoint</Application>
  <PresentationFormat>全屏显示(4:3)</PresentationFormat>
  <Paragraphs>85</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沉稳</vt:lpstr>
      <vt:lpstr>UML建模工具—StarUML使用介绍</vt:lpstr>
      <vt:lpstr>目录</vt:lpstr>
      <vt:lpstr>1 .1 StarUML概述 </vt:lpstr>
      <vt:lpstr>1 .2 StarUML特点</vt:lpstr>
      <vt:lpstr>11种图</vt:lpstr>
      <vt:lpstr>PowerPoint 演示文稿</vt:lpstr>
      <vt:lpstr>PowerPoint 演示文稿</vt:lpstr>
      <vt:lpstr>PowerPoint 演示文稿</vt:lpstr>
      <vt:lpstr>PowerPoint 演示文稿</vt:lpstr>
      <vt:lpstr>2 StarUML安装介绍</vt:lpstr>
      <vt:lpstr>PowerPoint 演示文稿</vt:lpstr>
      <vt:lpstr>PowerPoint 演示文稿</vt:lpstr>
      <vt:lpstr>PowerPoint 演示文稿</vt:lpstr>
      <vt:lpstr>PowerPoint 演示文稿</vt:lpstr>
      <vt:lpstr>PowerPoint 演示文稿</vt:lpstr>
      <vt:lpstr>PowerPoint 演示文稿</vt:lpstr>
      <vt:lpstr>3 具体操作指导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对象图</vt:lpstr>
      <vt:lpstr>状态机图</vt:lpstr>
      <vt:lpstr>通信图</vt:lpstr>
      <vt:lpstr>PowerPoint 演示文稿</vt:lpstr>
      <vt:lpstr>PowerPoint 演示文稿</vt:lpstr>
      <vt:lpstr>活动图</vt:lpstr>
      <vt:lpstr>PowerPoint 演示文稿</vt:lpstr>
      <vt:lpstr>组件图</vt:lpstr>
      <vt:lpstr>PowerPoint 演示文稿</vt:lpstr>
      <vt:lpstr>部署图</vt:lpstr>
      <vt:lpstr>4其他工具介绍</vt:lpstr>
      <vt:lpstr>PowerPoint 演示文稿</vt:lpstr>
      <vt:lpstr>PowerPoint 演示文稿</vt:lpstr>
      <vt:lpstr>5提问</vt:lpstr>
      <vt:lpstr>PowerPoint 演示文稿</vt:lpstr>
      <vt:lpstr>PowerPoint 演示文稿</vt:lpstr>
      <vt:lpstr>PowerPoint 演示文稿</vt:lpstr>
      <vt:lpstr>PowerPoint 演示文稿</vt:lpstr>
      <vt:lpstr>6参考资料</vt:lpstr>
      <vt:lpstr>7小组成员分工及打分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UML建模工具—StarUML使用介绍</dc:title>
  <dc:creator>XTZJ</dc:creator>
  <cp:lastModifiedBy>小子 上赵</cp:lastModifiedBy>
  <cp:revision>39</cp:revision>
  <dcterms:created xsi:type="dcterms:W3CDTF">2017-11-10T01:59:55Z</dcterms:created>
  <dcterms:modified xsi:type="dcterms:W3CDTF">2017-11-11T02:46:13Z</dcterms:modified>
</cp:coreProperties>
</file>