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95"/>
    <p:restoredTop sz="65298"/>
  </p:normalViewPr>
  <p:slideViewPr>
    <p:cSldViewPr snapToGrid="0">
      <p:cViewPr>
        <p:scale>
          <a:sx n="70" d="100"/>
          <a:sy n="70" d="100"/>
        </p:scale>
        <p:origin x="6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63520-61F7-DA40-AE02-437DF923DEDC}"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5A977-C3B2-EF42-B49A-204E299AA938}" type="slidenum">
              <a:rPr lang="en-US" smtClean="0"/>
              <a:t>‹#›</a:t>
            </a:fld>
            <a:endParaRPr lang="en-US"/>
          </a:p>
        </p:txBody>
      </p:sp>
    </p:spTree>
    <p:extLst>
      <p:ext uri="{BB962C8B-B14F-4D97-AF65-F5344CB8AC3E}">
        <p14:creationId xmlns:p14="http://schemas.microsoft.com/office/powerpoint/2010/main" val="272228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5A977-C3B2-EF42-B49A-204E299AA938}" type="slidenum">
              <a:rPr lang="en-US" smtClean="0"/>
              <a:t>1</a:t>
            </a:fld>
            <a:endParaRPr lang="en-US"/>
          </a:p>
        </p:txBody>
      </p:sp>
    </p:spTree>
    <p:extLst>
      <p:ext uri="{BB962C8B-B14F-4D97-AF65-F5344CB8AC3E}">
        <p14:creationId xmlns:p14="http://schemas.microsoft.com/office/powerpoint/2010/main" val="50706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need to predict the credit card default. </a:t>
            </a:r>
          </a:p>
          <a:p>
            <a:r>
              <a:rPr lang="en-US" dirty="0"/>
              <a:t>Even though banks are trying hard to minimize their loss,  it’s better than 1990s, it’s still can be improved</a:t>
            </a:r>
          </a:p>
          <a:p>
            <a:endParaRPr lang="en-US" dirty="0"/>
          </a:p>
          <a:p>
            <a:r>
              <a:rPr lang="en-US" dirty="0"/>
              <a:t>The banks and financial institutions uses a traditional and manually approach to find the customers who can not make the payments for the credit card by the due day.</a:t>
            </a:r>
          </a:p>
          <a:p>
            <a:endParaRPr lang="en-US" dirty="0"/>
          </a:p>
          <a:p>
            <a:r>
              <a:rPr lang="en-US" dirty="0"/>
              <a:t>The traditional way is the account will become </a:t>
            </a:r>
            <a:r>
              <a:rPr lang="en-US" sz="1200" kern="1200" dirty="0">
                <a:solidFill>
                  <a:schemeClr val="tx1"/>
                </a:solidFill>
                <a:effectLst/>
                <a:latin typeface="+mn-lt"/>
                <a:ea typeface="+mn-ea"/>
                <a:cs typeface="+mn-cs"/>
              </a:rPr>
              <a:t>delinquent if missing a payment for 30 days and the default happens after 6 months if not make the minimum payment due. Then the bank managers will contact you and lock your account. But at this point, it’s already late, the bank already lose money. So this project is to create machine learning models to predict whether a customer will default in the future or not.</a:t>
            </a:r>
            <a:r>
              <a:rPr lang="en-US" dirty="0">
                <a:effectLst/>
              </a:rPr>
              <a:t> </a:t>
            </a:r>
            <a:r>
              <a:rPr lang="en-US" sz="1200" kern="1200" dirty="0">
                <a:solidFill>
                  <a:schemeClr val="tx1"/>
                </a:solidFill>
                <a:effectLst/>
                <a:latin typeface="+mn-lt"/>
                <a:ea typeface="+mn-ea"/>
                <a:cs typeface="+mn-cs"/>
              </a:rPr>
              <a:t>this problem will be a classification problem</a:t>
            </a:r>
            <a:endParaRPr lang="en-US" dirty="0"/>
          </a:p>
          <a:p>
            <a:endParaRPr lang="en-US" dirty="0"/>
          </a:p>
        </p:txBody>
      </p:sp>
      <p:sp>
        <p:nvSpPr>
          <p:cNvPr id="4" name="Slide Number Placeholder 3"/>
          <p:cNvSpPr>
            <a:spLocks noGrp="1"/>
          </p:cNvSpPr>
          <p:nvPr>
            <p:ph type="sldNum" sz="quarter" idx="5"/>
          </p:nvPr>
        </p:nvSpPr>
        <p:spPr/>
        <p:txBody>
          <a:bodyPr/>
          <a:lstStyle/>
          <a:p>
            <a:fld id="{7235A977-C3B2-EF42-B49A-204E299AA938}" type="slidenum">
              <a:rPr lang="en-US" smtClean="0"/>
              <a:t>2</a:t>
            </a:fld>
            <a:endParaRPr lang="en-US"/>
          </a:p>
        </p:txBody>
      </p:sp>
    </p:spTree>
    <p:extLst>
      <p:ext uri="{BB962C8B-B14F-4D97-AF65-F5344CB8AC3E}">
        <p14:creationId xmlns:p14="http://schemas.microsoft.com/office/powerpoint/2010/main" val="216396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is released by the American Express. To protect customers privacy and accounts’ security, all features are anonymized and normalized and also separated into 5 categories including </a:t>
            </a:r>
            <a:r>
              <a:rPr lang="en-US" sz="1200" kern="1200" dirty="0">
                <a:solidFill>
                  <a:schemeClr val="tx1"/>
                </a:solidFill>
                <a:effectLst/>
                <a:latin typeface="+mn-lt"/>
                <a:ea typeface="+mn-ea"/>
                <a:cs typeface="+mn-cs"/>
              </a:rPr>
              <a:t>delinquency variables, spend variables, payment variables, balance variables, and risk variables. </a:t>
            </a:r>
            <a:endParaRPr lang="en-US" dirty="0"/>
          </a:p>
          <a:p>
            <a:endParaRPr lang="en-US" dirty="0"/>
          </a:p>
        </p:txBody>
      </p:sp>
      <p:sp>
        <p:nvSpPr>
          <p:cNvPr id="4" name="Slide Number Placeholder 3"/>
          <p:cNvSpPr>
            <a:spLocks noGrp="1"/>
          </p:cNvSpPr>
          <p:nvPr>
            <p:ph type="sldNum" sz="quarter" idx="5"/>
          </p:nvPr>
        </p:nvSpPr>
        <p:spPr/>
        <p:txBody>
          <a:bodyPr/>
          <a:lstStyle/>
          <a:p>
            <a:fld id="{7235A977-C3B2-EF42-B49A-204E299AA938}" type="slidenum">
              <a:rPr lang="en-US" smtClean="0"/>
              <a:t>3</a:t>
            </a:fld>
            <a:endParaRPr lang="en-US"/>
          </a:p>
        </p:txBody>
      </p:sp>
    </p:spTree>
    <p:extLst>
      <p:ext uri="{BB962C8B-B14F-4D97-AF65-F5344CB8AC3E}">
        <p14:creationId xmlns:p14="http://schemas.microsoft.com/office/powerpoint/2010/main" val="167198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Dataset on the UCI website is from April to September 2005 in Taiwan on the UCI website and each feature is known and specific</a:t>
            </a:r>
            <a:r>
              <a:rPr lang="en-US" dirty="0">
                <a:effectLst/>
              </a:rPr>
              <a:t> </a:t>
            </a:r>
            <a:endParaRPr lang="en-US" dirty="0"/>
          </a:p>
        </p:txBody>
      </p:sp>
      <p:sp>
        <p:nvSpPr>
          <p:cNvPr id="4" name="Slide Number Placeholder 3"/>
          <p:cNvSpPr>
            <a:spLocks noGrp="1"/>
          </p:cNvSpPr>
          <p:nvPr>
            <p:ph type="sldNum" sz="quarter" idx="5"/>
          </p:nvPr>
        </p:nvSpPr>
        <p:spPr/>
        <p:txBody>
          <a:bodyPr/>
          <a:lstStyle/>
          <a:p>
            <a:fld id="{7235A977-C3B2-EF42-B49A-204E299AA938}" type="slidenum">
              <a:rPr lang="en-US" smtClean="0"/>
              <a:t>4</a:t>
            </a:fld>
            <a:endParaRPr lang="en-US"/>
          </a:p>
        </p:txBody>
      </p:sp>
    </p:spTree>
    <p:extLst>
      <p:ext uri="{BB962C8B-B14F-4D97-AF65-F5344CB8AC3E}">
        <p14:creationId xmlns:p14="http://schemas.microsoft.com/office/powerpoint/2010/main" val="118052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5A977-C3B2-EF42-B49A-204E299AA938}" type="slidenum">
              <a:rPr lang="en-US" smtClean="0"/>
              <a:t>5</a:t>
            </a:fld>
            <a:endParaRPr lang="en-US"/>
          </a:p>
        </p:txBody>
      </p:sp>
    </p:spTree>
    <p:extLst>
      <p:ext uri="{BB962C8B-B14F-4D97-AF65-F5344CB8AC3E}">
        <p14:creationId xmlns:p14="http://schemas.microsoft.com/office/powerpoint/2010/main" val="35240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8CBE-DB09-7CB0-71AB-EC55543497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2DCE2-F62A-A048-F589-745509AAB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608F03-74CE-B91B-10E1-D3D4D83650A9}"/>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5A6173EB-DBA3-8D51-1B9C-5FC16E99E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EE4D4-8239-C312-6ED6-F2003F89FDBE}"/>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108844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F7FB-D52C-4377-CBBD-809FC72B37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1FDE74-A105-F606-3A33-84EF0453C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32AAE-D5EC-29E2-B768-2D3CB88D850A}"/>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9A5BAD1C-E2F6-26CE-B0DD-3D5F351DF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DB9A7-22EB-BABA-B1E7-95E24BFF2967}"/>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404836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F6031-5EB0-AC5C-C888-7822CB44F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B9AD9-A2D6-7573-4C2A-C0C01FFB29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286AA-270A-1A8E-1ABF-88A2FB868556}"/>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29E4CA40-4409-A9E8-A6E4-C28A9DE77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7C105-043D-B2B9-06A2-F0BF5C2A48EB}"/>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19128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6CE7-C152-EEDD-D306-1A3CC6A0C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EF2F2-DE17-8062-C788-503A22124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09555-4A51-28E2-8296-151480FFED07}"/>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1C739B96-588D-1ED7-098C-805731D12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377B0-9B45-FFA7-A2BC-8209F4A888B5}"/>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139823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49F0-203C-E420-63B4-29DDB48E31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41C26F-1148-3C87-0C1C-EE2B92D69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21DE5-60FE-96D0-D503-39AC962B416A}"/>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6AB23D01-AD4E-031A-3AE7-676BE2435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8FA04-72F1-526E-D642-58C00569999B}"/>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123888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6B8F-5C13-8BC2-A8B2-F8D15B3E4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EAAF8-629B-1814-1B40-2FCDD6029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9D32D-FF5F-91E2-24C0-70E9F6446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126C8-B37E-0852-83E2-36769C3D6598}"/>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6" name="Footer Placeholder 5">
            <a:extLst>
              <a:ext uri="{FF2B5EF4-FFF2-40B4-BE49-F238E27FC236}">
                <a16:creationId xmlns:a16="http://schemas.microsoft.com/office/drawing/2014/main" id="{1355E460-3D51-1336-2078-9F63B6294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DDBF4-C178-C0F0-0BE3-17E45987C5E1}"/>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34078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8AF4-774B-9ADE-6348-814E8C730E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500B3B-ADDA-F51F-3517-6294653824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C910A-1E28-6861-85E5-CA74DB5E0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F31B1-FD8D-F81C-8B09-9FE3D9704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731A4-AE28-CB23-FEF7-F147C1313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2131B6-1244-079B-75BD-4AAE47113170}"/>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8" name="Footer Placeholder 7">
            <a:extLst>
              <a:ext uri="{FF2B5EF4-FFF2-40B4-BE49-F238E27FC236}">
                <a16:creationId xmlns:a16="http://schemas.microsoft.com/office/drawing/2014/main" id="{86382A83-AC5B-7CC2-14E5-5EB74C67AB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016C52-2BAB-949E-1D14-F1B890EC55BF}"/>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49251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7190-D2B6-6F9D-FD71-C154915F56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C009A1-7E09-5E56-7EF1-330AF8014740}"/>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4" name="Footer Placeholder 3">
            <a:extLst>
              <a:ext uri="{FF2B5EF4-FFF2-40B4-BE49-F238E27FC236}">
                <a16:creationId xmlns:a16="http://schemas.microsoft.com/office/drawing/2014/main" id="{EF92A0AC-757B-0E97-817F-CB67AEDA76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4189E9-8ED7-A9EA-C318-389CC6A8C41D}"/>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33136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EF384-7DA0-F752-867D-8BD26602A660}"/>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3" name="Footer Placeholder 2">
            <a:extLst>
              <a:ext uri="{FF2B5EF4-FFF2-40B4-BE49-F238E27FC236}">
                <a16:creationId xmlns:a16="http://schemas.microsoft.com/office/drawing/2014/main" id="{87B552D0-4086-E6BC-23AA-9B1F739CED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FCB95-A6C9-CFC6-307E-D1532D00D6E4}"/>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364497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57D4-3971-4666-021B-899F842EB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94677F-7373-78FE-6205-EAC256AC7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945DA-4BA3-1B2D-4726-606747A11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2B684-3610-6956-BDD6-5930C579EC45}"/>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6" name="Footer Placeholder 5">
            <a:extLst>
              <a:ext uri="{FF2B5EF4-FFF2-40B4-BE49-F238E27FC236}">
                <a16:creationId xmlns:a16="http://schemas.microsoft.com/office/drawing/2014/main" id="{D9CBB5E0-ACF6-9825-02C5-C6B4378E1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AB85B-0BA5-103F-A332-2511F80889AF}"/>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173238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2B55-C177-7133-2E8E-BF672BF4D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ADF16-6CE9-870E-B4A1-1CC1B3328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9E9804-AB93-A80A-B0E2-D6237B6F4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ECFDA-E3A0-E4C5-82F0-FB5CE011543E}"/>
              </a:ext>
            </a:extLst>
          </p:cNvPr>
          <p:cNvSpPr>
            <a:spLocks noGrp="1"/>
          </p:cNvSpPr>
          <p:nvPr>
            <p:ph type="dt" sz="half" idx="10"/>
          </p:nvPr>
        </p:nvSpPr>
        <p:spPr/>
        <p:txBody>
          <a:bodyPr/>
          <a:lstStyle/>
          <a:p>
            <a:fld id="{49F628B0-2C88-0045-AB17-FD6D1BF2816F}" type="datetimeFigureOut">
              <a:rPr lang="en-US" smtClean="0"/>
              <a:t>9/14/22</a:t>
            </a:fld>
            <a:endParaRPr lang="en-US"/>
          </a:p>
        </p:txBody>
      </p:sp>
      <p:sp>
        <p:nvSpPr>
          <p:cNvPr id="6" name="Footer Placeholder 5">
            <a:extLst>
              <a:ext uri="{FF2B5EF4-FFF2-40B4-BE49-F238E27FC236}">
                <a16:creationId xmlns:a16="http://schemas.microsoft.com/office/drawing/2014/main" id="{E8874B26-80FC-D363-AB54-02EF3A269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56EF-6360-0BF9-323A-B09BB8E371D1}"/>
              </a:ext>
            </a:extLst>
          </p:cNvPr>
          <p:cNvSpPr>
            <a:spLocks noGrp="1"/>
          </p:cNvSpPr>
          <p:nvPr>
            <p:ph type="sldNum" sz="quarter" idx="12"/>
          </p:nvPr>
        </p:nvSpPr>
        <p:spPr/>
        <p:txBody>
          <a:bodyPr/>
          <a:lstStyle/>
          <a:p>
            <a:fld id="{04AD9FFE-EE63-244E-9426-21F6805EB93D}" type="slidenum">
              <a:rPr lang="en-US" smtClean="0"/>
              <a:t>‹#›</a:t>
            </a:fld>
            <a:endParaRPr lang="en-US"/>
          </a:p>
        </p:txBody>
      </p:sp>
    </p:spTree>
    <p:extLst>
      <p:ext uri="{BB962C8B-B14F-4D97-AF65-F5344CB8AC3E}">
        <p14:creationId xmlns:p14="http://schemas.microsoft.com/office/powerpoint/2010/main" val="292836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468DA-590B-D6B7-BE38-05F88EB92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FFC5A-1007-8594-F686-5FBB3EF9A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BDCCC-2A18-27BE-7F96-2721BBC4B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628B0-2C88-0045-AB17-FD6D1BF2816F}" type="datetimeFigureOut">
              <a:rPr lang="en-US" smtClean="0"/>
              <a:t>9/14/22</a:t>
            </a:fld>
            <a:endParaRPr lang="en-US"/>
          </a:p>
        </p:txBody>
      </p:sp>
      <p:sp>
        <p:nvSpPr>
          <p:cNvPr id="5" name="Footer Placeholder 4">
            <a:extLst>
              <a:ext uri="{FF2B5EF4-FFF2-40B4-BE49-F238E27FC236}">
                <a16:creationId xmlns:a16="http://schemas.microsoft.com/office/drawing/2014/main" id="{39813772-CC38-E599-7C86-70ABE6AF8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588A1-69FA-838C-A6C3-188F7316F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D9FFE-EE63-244E-9426-21F6805EB93D}" type="slidenum">
              <a:rPr lang="en-US" smtClean="0"/>
              <a:t>‹#›</a:t>
            </a:fld>
            <a:endParaRPr lang="en-US"/>
          </a:p>
        </p:txBody>
      </p:sp>
    </p:spTree>
    <p:extLst>
      <p:ext uri="{BB962C8B-B14F-4D97-AF65-F5344CB8AC3E}">
        <p14:creationId xmlns:p14="http://schemas.microsoft.com/office/powerpoint/2010/main" val="303572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AFA7-A716-6C95-5B72-77E038164045}"/>
              </a:ext>
            </a:extLst>
          </p:cNvPr>
          <p:cNvSpPr>
            <a:spLocks noGrp="1"/>
          </p:cNvSpPr>
          <p:nvPr>
            <p:ph type="ctrTitle"/>
          </p:nvPr>
        </p:nvSpPr>
        <p:spPr>
          <a:xfrm>
            <a:off x="4407408" y="1565125"/>
            <a:ext cx="6260592" cy="2387600"/>
          </a:xfrm>
        </p:spPr>
        <p:txBody>
          <a:bodyPr>
            <a:normAutofit/>
          </a:bodyPr>
          <a:lstStyle/>
          <a:p>
            <a:r>
              <a:rPr lang="en-US" sz="4800" dirty="0"/>
              <a:t>American Express-Default Prediction</a:t>
            </a:r>
          </a:p>
        </p:txBody>
      </p:sp>
      <p:sp>
        <p:nvSpPr>
          <p:cNvPr id="3" name="Subtitle 2">
            <a:extLst>
              <a:ext uri="{FF2B5EF4-FFF2-40B4-BE49-F238E27FC236}">
                <a16:creationId xmlns:a16="http://schemas.microsoft.com/office/drawing/2014/main" id="{71644243-A5C0-54EF-05A1-EFE89EC45241}"/>
              </a:ext>
            </a:extLst>
          </p:cNvPr>
          <p:cNvSpPr>
            <a:spLocks noGrp="1"/>
          </p:cNvSpPr>
          <p:nvPr>
            <p:ph type="subTitle" idx="1"/>
          </p:nvPr>
        </p:nvSpPr>
        <p:spPr/>
        <p:txBody>
          <a:bodyPr/>
          <a:lstStyle/>
          <a:p>
            <a:endParaRPr lang="en-US" dirty="0"/>
          </a:p>
          <a:p>
            <a:endParaRPr lang="en-US" dirty="0"/>
          </a:p>
          <a:p>
            <a:endParaRPr lang="en-US" dirty="0"/>
          </a:p>
        </p:txBody>
      </p:sp>
      <p:pic>
        <p:nvPicPr>
          <p:cNvPr id="5" name="Picture 4" descr="Text, logo&#10;&#10;Description automatically generated">
            <a:extLst>
              <a:ext uri="{FF2B5EF4-FFF2-40B4-BE49-F238E27FC236}">
                <a16:creationId xmlns:a16="http://schemas.microsoft.com/office/drawing/2014/main" id="{CD626310-50A3-CC2E-C754-978E8F808612}"/>
              </a:ext>
            </a:extLst>
          </p:cNvPr>
          <p:cNvPicPr>
            <a:picLocks noChangeAspect="1"/>
          </p:cNvPicPr>
          <p:nvPr/>
        </p:nvPicPr>
        <p:blipFill>
          <a:blip r:embed="rId3"/>
          <a:stretch>
            <a:fillRect/>
          </a:stretch>
        </p:blipFill>
        <p:spPr>
          <a:xfrm>
            <a:off x="1524000" y="1398828"/>
            <a:ext cx="3347566" cy="3341987"/>
          </a:xfrm>
          <a:prstGeom prst="rect">
            <a:avLst/>
          </a:prstGeom>
        </p:spPr>
      </p:pic>
    </p:spTree>
    <p:extLst>
      <p:ext uri="{BB962C8B-B14F-4D97-AF65-F5344CB8AC3E}">
        <p14:creationId xmlns:p14="http://schemas.microsoft.com/office/powerpoint/2010/main" val="95880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0427-388E-BFFE-A7BF-E5AF659C88F4}"/>
              </a:ext>
            </a:extLst>
          </p:cNvPr>
          <p:cNvSpPr>
            <a:spLocks noGrp="1"/>
          </p:cNvSpPr>
          <p:nvPr>
            <p:ph type="title"/>
          </p:nvPr>
        </p:nvSpPr>
        <p:spPr>
          <a:xfrm>
            <a:off x="29392" y="31807"/>
            <a:ext cx="10515600" cy="1325563"/>
          </a:xfrm>
        </p:spPr>
        <p:txBody>
          <a:bodyPr/>
          <a:lstStyle/>
          <a:p>
            <a:r>
              <a:rPr lang="en-US" b="1" dirty="0"/>
              <a:t>Problem Statement</a:t>
            </a:r>
          </a:p>
        </p:txBody>
      </p:sp>
      <p:pic>
        <p:nvPicPr>
          <p:cNvPr id="5" name="Content Placeholder 4" descr="Chart, line chart&#10;&#10;Description automatically generated">
            <a:extLst>
              <a:ext uri="{FF2B5EF4-FFF2-40B4-BE49-F238E27FC236}">
                <a16:creationId xmlns:a16="http://schemas.microsoft.com/office/drawing/2014/main" id="{1DC27552-BAB9-8B96-BF89-0ACF757E36A3}"/>
              </a:ext>
            </a:extLst>
          </p:cNvPr>
          <p:cNvPicPr>
            <a:picLocks noGrp="1" noChangeAspect="1"/>
          </p:cNvPicPr>
          <p:nvPr>
            <p:ph idx="1"/>
          </p:nvPr>
        </p:nvPicPr>
        <p:blipFill>
          <a:blip r:embed="rId3"/>
          <a:stretch>
            <a:fillRect/>
          </a:stretch>
        </p:blipFill>
        <p:spPr>
          <a:xfrm>
            <a:off x="1324792" y="2995354"/>
            <a:ext cx="9220200" cy="2749593"/>
          </a:xfrm>
        </p:spPr>
      </p:pic>
      <p:sp>
        <p:nvSpPr>
          <p:cNvPr id="7" name="TextBox 6">
            <a:extLst>
              <a:ext uri="{FF2B5EF4-FFF2-40B4-BE49-F238E27FC236}">
                <a16:creationId xmlns:a16="http://schemas.microsoft.com/office/drawing/2014/main" id="{22CAB3C0-0954-E14F-9B32-95ADD84B3620}"/>
              </a:ext>
            </a:extLst>
          </p:cNvPr>
          <p:cNvSpPr txBox="1"/>
          <p:nvPr/>
        </p:nvSpPr>
        <p:spPr>
          <a:xfrm>
            <a:off x="7802880" y="5849820"/>
            <a:ext cx="3295650" cy="369332"/>
          </a:xfrm>
          <a:prstGeom prst="rect">
            <a:avLst/>
          </a:prstGeom>
          <a:noFill/>
        </p:spPr>
        <p:txBody>
          <a:bodyPr wrap="square" rtlCol="0">
            <a:spAutoFit/>
          </a:bodyPr>
          <a:lstStyle/>
          <a:p>
            <a:r>
              <a:rPr lang="en-US" dirty="0"/>
              <a:t>Federal Reserve Economic Data  </a:t>
            </a:r>
          </a:p>
        </p:txBody>
      </p:sp>
      <p:sp>
        <p:nvSpPr>
          <p:cNvPr id="9" name="TextBox 8">
            <a:extLst>
              <a:ext uri="{FF2B5EF4-FFF2-40B4-BE49-F238E27FC236}">
                <a16:creationId xmlns:a16="http://schemas.microsoft.com/office/drawing/2014/main" id="{D6407505-37F6-F26A-62CA-FAA675D13E8E}"/>
              </a:ext>
            </a:extLst>
          </p:cNvPr>
          <p:cNvSpPr txBox="1"/>
          <p:nvPr/>
        </p:nvSpPr>
        <p:spPr>
          <a:xfrm>
            <a:off x="2193472" y="1945529"/>
            <a:ext cx="11218815" cy="461665"/>
          </a:xfrm>
          <a:prstGeom prst="rect">
            <a:avLst/>
          </a:prstGeom>
          <a:noFill/>
        </p:spPr>
        <p:txBody>
          <a:bodyPr wrap="square">
            <a:spAutoFit/>
          </a:bodyPr>
          <a:lstStyle/>
          <a:p>
            <a:r>
              <a:rPr lang="en-US" sz="2400" dirty="0"/>
              <a:t>M</a:t>
            </a:r>
            <a:r>
              <a:rPr lang="en-US" sz="2400" kern="1200" dirty="0">
                <a:solidFill>
                  <a:schemeClr val="tx1"/>
                </a:solidFill>
                <a:effectLst/>
                <a:latin typeface="+mn-lt"/>
                <a:ea typeface="+mn-ea"/>
                <a:cs typeface="+mn-cs"/>
              </a:rPr>
              <a:t>achine learning models to predict</a:t>
            </a:r>
            <a:r>
              <a:rPr lang="en-US" sz="2400" dirty="0"/>
              <a:t> credit card default</a:t>
            </a:r>
          </a:p>
        </p:txBody>
      </p:sp>
    </p:spTree>
    <p:extLst>
      <p:ext uri="{BB962C8B-B14F-4D97-AF65-F5344CB8AC3E}">
        <p14:creationId xmlns:p14="http://schemas.microsoft.com/office/powerpoint/2010/main" val="326015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3B88-90B4-C168-93DE-62F5D9B2CAE5}"/>
              </a:ext>
            </a:extLst>
          </p:cNvPr>
          <p:cNvSpPr>
            <a:spLocks noGrp="1"/>
          </p:cNvSpPr>
          <p:nvPr>
            <p:ph type="title"/>
          </p:nvPr>
        </p:nvSpPr>
        <p:spPr>
          <a:xfrm>
            <a:off x="161544" y="24703"/>
            <a:ext cx="10515600" cy="1325563"/>
          </a:xfrm>
        </p:spPr>
        <p:txBody>
          <a:bodyPr/>
          <a:lstStyle/>
          <a:p>
            <a:r>
              <a:rPr lang="en-US" b="1" dirty="0"/>
              <a:t>Dataset</a:t>
            </a:r>
          </a:p>
        </p:txBody>
      </p:sp>
      <p:sp>
        <p:nvSpPr>
          <p:cNvPr id="3" name="Content Placeholder 2">
            <a:extLst>
              <a:ext uri="{FF2B5EF4-FFF2-40B4-BE49-F238E27FC236}">
                <a16:creationId xmlns:a16="http://schemas.microsoft.com/office/drawing/2014/main" id="{B797E16B-DCA1-0CD4-DE74-1C9AC23C586D}"/>
              </a:ext>
            </a:extLst>
          </p:cNvPr>
          <p:cNvSpPr>
            <a:spLocks noGrp="1"/>
          </p:cNvSpPr>
          <p:nvPr>
            <p:ph idx="1"/>
          </p:nvPr>
        </p:nvSpPr>
        <p:spPr>
          <a:xfrm>
            <a:off x="638861" y="1842341"/>
            <a:ext cx="4465320" cy="3665393"/>
          </a:xfrm>
        </p:spPr>
        <p:txBody>
          <a:bodyPr>
            <a:normAutofit fontScale="92500" lnSpcReduction="20000"/>
          </a:bodyPr>
          <a:lstStyle/>
          <a:p>
            <a:r>
              <a:rPr lang="en-US" dirty="0"/>
              <a:t>190 anonymized and normalized features </a:t>
            </a:r>
          </a:p>
          <a:p>
            <a:endParaRPr lang="en-US" dirty="0"/>
          </a:p>
          <a:p>
            <a:r>
              <a:rPr lang="en-US" dirty="0"/>
              <a:t>5 categories: delinquency variables, spend variables, payment variables, balance variables, and risk variables</a:t>
            </a:r>
          </a:p>
          <a:p>
            <a:endParaRPr lang="en-US" dirty="0"/>
          </a:p>
          <a:p>
            <a:endParaRPr lang="en-US" dirty="0"/>
          </a:p>
          <a:p>
            <a:r>
              <a:rPr lang="en-US" dirty="0"/>
              <a:t>Target variables: 0/1</a:t>
            </a:r>
          </a:p>
        </p:txBody>
      </p:sp>
      <p:pic>
        <p:nvPicPr>
          <p:cNvPr id="5" name="Picture 4" descr="Graphical user interface&#10;&#10;Description automatically generated with low confidence">
            <a:extLst>
              <a:ext uri="{FF2B5EF4-FFF2-40B4-BE49-F238E27FC236}">
                <a16:creationId xmlns:a16="http://schemas.microsoft.com/office/drawing/2014/main" id="{009CBE35-4573-7A9D-6DFC-C6ACE334C466}"/>
              </a:ext>
            </a:extLst>
          </p:cNvPr>
          <p:cNvPicPr>
            <a:picLocks noChangeAspect="1"/>
          </p:cNvPicPr>
          <p:nvPr/>
        </p:nvPicPr>
        <p:blipFill>
          <a:blip r:embed="rId3"/>
          <a:stretch>
            <a:fillRect/>
          </a:stretch>
        </p:blipFill>
        <p:spPr>
          <a:xfrm>
            <a:off x="5104181" y="1670537"/>
            <a:ext cx="6703771" cy="3072233"/>
          </a:xfrm>
          <a:prstGeom prst="rect">
            <a:avLst/>
          </a:prstGeom>
        </p:spPr>
      </p:pic>
    </p:spTree>
    <p:extLst>
      <p:ext uri="{BB962C8B-B14F-4D97-AF65-F5344CB8AC3E}">
        <p14:creationId xmlns:p14="http://schemas.microsoft.com/office/powerpoint/2010/main" val="53689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5A01-F1B9-A725-8C1E-177643F60E7F}"/>
              </a:ext>
            </a:extLst>
          </p:cNvPr>
          <p:cNvSpPr>
            <a:spLocks noGrp="1"/>
          </p:cNvSpPr>
          <p:nvPr>
            <p:ph type="title"/>
          </p:nvPr>
        </p:nvSpPr>
        <p:spPr>
          <a:xfrm>
            <a:off x="124968" y="146304"/>
            <a:ext cx="10515600" cy="1325563"/>
          </a:xfrm>
        </p:spPr>
        <p:txBody>
          <a:bodyPr/>
          <a:lstStyle/>
          <a:p>
            <a:r>
              <a:rPr lang="en-US" b="1" dirty="0"/>
              <a:t>Related Work</a:t>
            </a:r>
          </a:p>
        </p:txBody>
      </p:sp>
      <p:sp>
        <p:nvSpPr>
          <p:cNvPr id="3" name="Content Placeholder 2">
            <a:extLst>
              <a:ext uri="{FF2B5EF4-FFF2-40B4-BE49-F238E27FC236}">
                <a16:creationId xmlns:a16="http://schemas.microsoft.com/office/drawing/2014/main" id="{296E3BE2-8C16-549F-1273-EA822773A97A}"/>
              </a:ext>
            </a:extLst>
          </p:cNvPr>
          <p:cNvSpPr>
            <a:spLocks noGrp="1"/>
          </p:cNvSpPr>
          <p:nvPr>
            <p:ph idx="1"/>
          </p:nvPr>
        </p:nvSpPr>
        <p:spPr>
          <a:xfrm>
            <a:off x="838200" y="2153783"/>
            <a:ext cx="10515600" cy="2793773"/>
          </a:xfrm>
        </p:spPr>
        <p:txBody>
          <a:bodyPr>
            <a:normAutofit/>
          </a:bodyPr>
          <a:lstStyle/>
          <a:p>
            <a:r>
              <a:rPr lang="en-US" dirty="0"/>
              <a:t>Comparison of Several Data Mining Methods in Credit Card Default Prediction</a:t>
            </a:r>
          </a:p>
          <a:p>
            <a:pPr lvl="2"/>
            <a:r>
              <a:rPr lang="en-US" dirty="0"/>
              <a:t>Logistic Regression, Neural Network, Support Vector Machine, </a:t>
            </a:r>
            <a:r>
              <a:rPr lang="en-US" dirty="0" err="1"/>
              <a:t>Xgboost</a:t>
            </a:r>
            <a:r>
              <a:rPr lang="en-US" dirty="0"/>
              <a:t> and </a:t>
            </a:r>
            <a:r>
              <a:rPr lang="en-US" dirty="0" err="1"/>
              <a:t>LightGBM</a:t>
            </a:r>
            <a:r>
              <a:rPr lang="en-US" dirty="0">
                <a:effectLst/>
              </a:rPr>
              <a:t> </a:t>
            </a:r>
          </a:p>
          <a:p>
            <a:pPr lvl="2"/>
            <a:r>
              <a:rPr lang="en-US" dirty="0" err="1"/>
              <a:t>LightGBM</a:t>
            </a:r>
            <a:r>
              <a:rPr lang="en-US" dirty="0"/>
              <a:t> win by comparing AUC, Correct rate, and F1-Score </a:t>
            </a:r>
          </a:p>
          <a:p>
            <a:r>
              <a:rPr lang="en-US" dirty="0"/>
              <a:t>Credit Card Default Prediction using Machine Learning Techniques</a:t>
            </a:r>
            <a:r>
              <a:rPr lang="en-US" dirty="0">
                <a:effectLst/>
              </a:rPr>
              <a:t> </a:t>
            </a:r>
          </a:p>
          <a:p>
            <a:pPr lvl="2"/>
            <a:r>
              <a:rPr lang="en-US" dirty="0"/>
              <a:t>Logistic Regression, </a:t>
            </a:r>
            <a:r>
              <a:rPr lang="en-US" dirty="0" err="1"/>
              <a:t>Rpart</a:t>
            </a:r>
            <a:r>
              <a:rPr lang="en-US" dirty="0"/>
              <a:t> Decision Tree, and Random Forest</a:t>
            </a:r>
            <a:r>
              <a:rPr lang="en-US" dirty="0">
                <a:effectLst/>
              </a:rPr>
              <a:t> </a:t>
            </a:r>
          </a:p>
          <a:p>
            <a:pPr lvl="2"/>
            <a:r>
              <a:rPr lang="en-US" dirty="0"/>
              <a:t>Random Forest win by comparing accuracy and AUC</a:t>
            </a:r>
          </a:p>
        </p:txBody>
      </p:sp>
    </p:spTree>
    <p:extLst>
      <p:ext uri="{BB962C8B-B14F-4D97-AF65-F5344CB8AC3E}">
        <p14:creationId xmlns:p14="http://schemas.microsoft.com/office/powerpoint/2010/main" val="136845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ACB-8BD6-0F9B-A607-660AABBBF123}"/>
              </a:ext>
            </a:extLst>
          </p:cNvPr>
          <p:cNvSpPr>
            <a:spLocks noGrp="1"/>
          </p:cNvSpPr>
          <p:nvPr>
            <p:ph type="title"/>
          </p:nvPr>
        </p:nvSpPr>
        <p:spPr>
          <a:xfrm>
            <a:off x="198120" y="18255"/>
            <a:ext cx="10515600" cy="1325563"/>
          </a:xfrm>
        </p:spPr>
        <p:txBody>
          <a:bodyPr/>
          <a:lstStyle/>
          <a:p>
            <a:r>
              <a:rPr lang="en-US" b="1" dirty="0"/>
              <a:t>Approach</a:t>
            </a:r>
          </a:p>
        </p:txBody>
      </p:sp>
      <p:sp>
        <p:nvSpPr>
          <p:cNvPr id="3" name="Content Placeholder 2">
            <a:extLst>
              <a:ext uri="{FF2B5EF4-FFF2-40B4-BE49-F238E27FC236}">
                <a16:creationId xmlns:a16="http://schemas.microsoft.com/office/drawing/2014/main" id="{0786A0CE-73DF-593A-908F-44DC448A08CC}"/>
              </a:ext>
            </a:extLst>
          </p:cNvPr>
          <p:cNvSpPr>
            <a:spLocks noGrp="1"/>
          </p:cNvSpPr>
          <p:nvPr>
            <p:ph idx="1"/>
          </p:nvPr>
        </p:nvSpPr>
        <p:spPr/>
        <p:txBody>
          <a:bodyPr>
            <a:normAutofit/>
          </a:bodyPr>
          <a:lstStyle/>
          <a:p>
            <a:r>
              <a:rPr lang="en-US" dirty="0"/>
              <a:t>Data Cleaning </a:t>
            </a:r>
          </a:p>
          <a:p>
            <a:pPr lvl="2"/>
            <a:r>
              <a:rPr lang="en-US" dirty="0"/>
              <a:t>Missing value</a:t>
            </a:r>
          </a:p>
          <a:p>
            <a:pPr lvl="2"/>
            <a:r>
              <a:rPr lang="en-US" dirty="0"/>
              <a:t>Handle class imbalance</a:t>
            </a:r>
          </a:p>
          <a:p>
            <a:r>
              <a:rPr lang="en-US" dirty="0"/>
              <a:t>Feature Selection </a:t>
            </a:r>
          </a:p>
          <a:p>
            <a:pPr lvl="2"/>
            <a:r>
              <a:rPr lang="en-US" dirty="0"/>
              <a:t>Check</a:t>
            </a:r>
            <a:r>
              <a:rPr lang="zh-CN" altLang="en-US" dirty="0"/>
              <a:t> </a:t>
            </a:r>
            <a:r>
              <a:rPr lang="en-US" altLang="zh-CN" dirty="0"/>
              <a:t>f</a:t>
            </a:r>
            <a:r>
              <a:rPr lang="en-US" dirty="0"/>
              <a:t>eature correlation </a:t>
            </a:r>
          </a:p>
          <a:p>
            <a:pPr lvl="2"/>
            <a:r>
              <a:rPr lang="en-US" altLang="zh-CN" dirty="0" err="1"/>
              <a:t>SelectkBest</a:t>
            </a:r>
            <a:endParaRPr lang="en-US" dirty="0"/>
          </a:p>
          <a:p>
            <a:r>
              <a:rPr lang="en-US" dirty="0"/>
              <a:t>Model Training </a:t>
            </a:r>
          </a:p>
          <a:p>
            <a:pPr lvl="2"/>
            <a:r>
              <a:rPr lang="en-US" dirty="0"/>
              <a:t>Logistic Regression, Neural Network, Support Vector Machine, random Forest, </a:t>
            </a:r>
            <a:r>
              <a:rPr lang="en-US" dirty="0" err="1"/>
              <a:t>Xgboost</a:t>
            </a:r>
            <a:r>
              <a:rPr lang="en-US" dirty="0"/>
              <a:t>, </a:t>
            </a:r>
            <a:r>
              <a:rPr lang="en-US" dirty="0" err="1"/>
              <a:t>LightGBM</a:t>
            </a:r>
            <a:endParaRPr lang="en-US" dirty="0"/>
          </a:p>
          <a:p>
            <a:r>
              <a:rPr lang="en-US" dirty="0"/>
              <a:t>Model Test </a:t>
            </a:r>
          </a:p>
          <a:p>
            <a:pPr marL="914400" lvl="2" indent="0">
              <a:buNone/>
            </a:pPr>
            <a:endParaRPr lang="en-US" dirty="0"/>
          </a:p>
          <a:p>
            <a:pPr lvl="2"/>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73506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366</Words>
  <Application>Microsoft Macintosh PowerPoint</Application>
  <PresentationFormat>Widescreen</PresentationFormat>
  <Paragraphs>45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American Express-Default Prediction</vt:lpstr>
      <vt:lpstr>Problem Statement</vt:lpstr>
      <vt:lpstr>Dataset</vt:lpstr>
      <vt:lpstr>Related Work</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Express-Default Prediction</dc:title>
  <dc:creator>Shangzhou Yin</dc:creator>
  <cp:lastModifiedBy>Shangzhou Yin</cp:lastModifiedBy>
  <cp:revision>13</cp:revision>
  <dcterms:created xsi:type="dcterms:W3CDTF">2022-09-12T16:53:38Z</dcterms:created>
  <dcterms:modified xsi:type="dcterms:W3CDTF">2022-09-14T17:58:49Z</dcterms:modified>
</cp:coreProperties>
</file>