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78" r:id="rId2"/>
    <p:sldId id="279" r:id="rId3"/>
    <p:sldId id="281" r:id="rId4"/>
    <p:sldId id="288" r:id="rId5"/>
    <p:sldId id="282" r:id="rId6"/>
    <p:sldId id="289" r:id="rId7"/>
    <p:sldId id="290" r:id="rId8"/>
    <p:sldId id="291" r:id="rId9"/>
    <p:sldId id="293" r:id="rId10"/>
  </p:sldIdLst>
  <p:sldSz cx="12192000" cy="6858000"/>
  <p:notesSz cx="13716000" cy="24384000"/>
  <p:defaultTextStyle>
    <a:defPPr rtl="0">
      <a:defRPr lang="zh-CN"/>
    </a:defPPr>
    <a:lvl1pPr marL="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09" autoAdjust="0"/>
  </p:normalViewPr>
  <p:slideViewPr>
    <p:cSldViewPr snapToGrid="0" snapToObjects="1">
      <p:cViewPr varScale="1">
        <p:scale>
          <a:sx n="93" d="100"/>
          <a:sy n="93" d="100"/>
        </p:scale>
        <p:origin x="72" y="36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5" d="100"/>
          <a:sy n="35" d="100"/>
        </p:scale>
        <p:origin x="347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D9EDE00-CF98-1408-BD3F-4BA15E9F16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5AEAC6-A0AD-7A74-4B7A-CB90CBEF9F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574B0-0602-4B0F-922A-1A7DF645B03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2023/11/19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7BDE77-D5B3-D951-6707-DB711C5C96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E168CF-1E64-87EC-D579-A291643C5D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932A6-C9BC-49DB-B40A-5FF7371DE2D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27166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1pPr>
    <a:lvl2pPr marL="2286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2pPr>
    <a:lvl3pPr marL="4572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3pPr>
    <a:lvl4pPr marL="6858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4pPr>
    <a:lvl5pPr marL="9144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5pPr>
    <a:lvl6pPr marL="11430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6pPr>
    <a:lvl7pPr marL="13716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7pPr>
    <a:lvl8pPr marL="16002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8pPr>
    <a:lvl9pPr marL="18288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2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154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339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438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228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612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490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8745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47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像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0" name="任意多边形：形状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rtlCol="0" anchor="t">
            <a:noAutofit/>
          </a:bodyPr>
          <a:lstStyle>
            <a:lvl1pPr algn="ctr">
              <a:defRPr lang="zh-CN" sz="4400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lang="zh-CN" sz="2400"/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/>
          </a:p>
        </p:txBody>
      </p:sp>
      <p:sp>
        <p:nvSpPr>
          <p:cNvPr id="18" name="长方形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/>
          </a:p>
        </p:txBody>
      </p:sp>
      <p:sp>
        <p:nvSpPr>
          <p:cNvPr id="20" name="长方形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/>
          </a:p>
        </p:txBody>
      </p:sp>
      <p:sp>
        <p:nvSpPr>
          <p:cNvPr id="22" name="长方形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/>
          </a:p>
        </p:txBody>
      </p:sp>
      <p:sp>
        <p:nvSpPr>
          <p:cNvPr id="24" name="长方形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zh-CN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46" name="文本占位符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4" name="图片占位符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zh-CN" sz="9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52" name="文本占位符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7" name="文本占位符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8" name="图片占位符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zh-CN" sz="9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58" name="文本占位符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8" name="文本占位符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7" name="图片占位符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zh-CN" sz="9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59" name="文本占位符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9" name="文本占位符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6" name="图片占位符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zh-CN" sz="9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60" name="文本占位符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0" name="文本占位符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5" name="图片占位符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zh-CN" sz="9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61" name="文本占位符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：形状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/>
          </a:p>
        </p:txBody>
      </p:sp>
      <p:sp>
        <p:nvSpPr>
          <p:cNvPr id="26" name="任意多边形：形状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6" name="任意多边形：形状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lnSpc>
                <a:spcPct val="100000"/>
              </a:lnSpc>
              <a:defRPr lang="zh-CN">
                <a:solidFill>
                  <a:schemeClr val="accent6"/>
                </a:solidFill>
              </a:defRPr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30" name="图像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31" name="文本占位符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MMM YYYY</a:t>
            </a:r>
          </a:p>
        </p:txBody>
      </p:sp>
      <p:sp>
        <p:nvSpPr>
          <p:cNvPr id="32" name="文本占位符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MMM YYYY</a:t>
            </a:r>
          </a:p>
        </p:txBody>
      </p:sp>
      <p:sp>
        <p:nvSpPr>
          <p:cNvPr id="33" name="文本占位符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MMM YYYY</a:t>
            </a:r>
          </a:p>
        </p:txBody>
      </p:sp>
      <p:sp>
        <p:nvSpPr>
          <p:cNvPr id="34" name="文本占位符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MMM YYYY</a:t>
            </a:r>
          </a:p>
        </p:txBody>
      </p:sp>
      <p:sp>
        <p:nvSpPr>
          <p:cNvPr id="35" name="文本占位符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MMM YYYY</a:t>
            </a:r>
          </a:p>
        </p:txBody>
      </p:sp>
      <p:sp>
        <p:nvSpPr>
          <p:cNvPr id="36" name="文本占位符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7" name="文本占位符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42" name="直接连接符​​(S)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zh-CN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/>
          </a:p>
        </p:txBody>
      </p:sp>
      <p:sp>
        <p:nvSpPr>
          <p:cNvPr id="11" name="图像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pic>
        <p:nvPicPr>
          <p:cNvPr id="13" name="图像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任意多边形：形状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17" name="图像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pic>
        <p:nvPicPr>
          <p:cNvPr id="19" name="图像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zh-CN" sz="1800" b="1" cap="all" baseline="0"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zh-CN" sz="1500"/>
            </a:lvl1pPr>
            <a:lvl2pPr>
              <a:defRPr lang="zh-CN" sz="1300"/>
            </a:lvl2pPr>
            <a:lvl3pPr>
              <a:defRPr lang="zh-CN" sz="1200"/>
            </a:lvl3pPr>
            <a:lvl4pPr>
              <a:defRPr lang="zh-CN" sz="1200"/>
            </a:lvl4pPr>
            <a:lvl5pPr>
              <a:defRPr lang="zh-CN" sz="12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zh-CN" sz="1800" b="1" cap="all" baseline="0"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zh-CN" sz="1500"/>
            </a:lvl1pPr>
            <a:lvl2pPr>
              <a:defRPr lang="zh-CN" sz="1300"/>
            </a:lvl2pPr>
            <a:lvl3pPr>
              <a:defRPr lang="zh-CN" sz="1200"/>
            </a:lvl3pPr>
            <a:lvl4pPr>
              <a:defRPr lang="zh-CN" sz="1200"/>
            </a:lvl4pPr>
            <a:lvl5pPr>
              <a:defRPr lang="zh-CN" sz="12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dirty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zh-CN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46" name="文本占位符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4" name="图片占位符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zh-CN" sz="9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52" name="文本占位符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9" name="文本占位符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6" name="图片占位符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zh-CN" sz="9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60" name="文本占位符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0" name="文本占位符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5" name="图片占位符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zh-CN" sz="9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61" name="文本占位符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图像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5" name="图像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6" name="图像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3" name="图像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pic>
        <p:nvPicPr>
          <p:cNvPr id="21" name="图像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图像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zh-CN" b="1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 rtlCol="0">
            <a:noAutofit/>
          </a:bodyPr>
          <a:lstStyle>
            <a:lvl1pPr marL="0" indent="0">
              <a:buNone/>
              <a:defRPr lang="zh-CN" sz="1500"/>
            </a:lvl1pPr>
            <a:lvl2pPr>
              <a:defRPr lang="zh-CN" sz="1500"/>
            </a:lvl2pPr>
            <a:lvl3pPr>
              <a:defRPr lang="zh-CN" sz="1500"/>
            </a:lvl3pPr>
            <a:lvl4pPr>
              <a:defRPr lang="zh-CN" sz="1500"/>
            </a:lvl4pPr>
            <a:lvl5pPr>
              <a:defRPr lang="zh-CN" sz="15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dirty="0"/>
              <a:t>‹#›</a:t>
            </a:fld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演示文稿标题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语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：形状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9" name="任意多边形：形状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pic>
        <p:nvPicPr>
          <p:cNvPr id="9" name="图像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rtlCol="0" anchor="ctr">
            <a:noAutofit/>
          </a:bodyPr>
          <a:lstStyle>
            <a:lvl1pPr algn="l">
              <a:defRPr lang="zh-CN" sz="4400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 rtlCol="0">
            <a:noAutofit/>
          </a:bodyPr>
          <a:lstStyle>
            <a:lvl1pPr marL="0" indent="0" algn="l">
              <a:spcBef>
                <a:spcPts val="576"/>
              </a:spcBef>
              <a:buNone/>
              <a:defRPr lang="zh-CN" sz="2400"/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像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pic>
        <p:nvPicPr>
          <p:cNvPr id="11" name="图像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任意多边形：形状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15" name="图像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pic>
        <p:nvPicPr>
          <p:cNvPr id="17" name="图像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dirty="0"/>
              <a:t>‹#›</a:t>
            </a:fld>
            <a:endParaRPr lang="zh-CN" dirty="0"/>
          </a:p>
        </p:txBody>
      </p:sp>
      <p:sp>
        <p:nvSpPr>
          <p:cNvPr id="18" name="标题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zh-CN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/>
          </a:p>
        </p:txBody>
      </p:sp>
      <p:sp>
        <p:nvSpPr>
          <p:cNvPr id="19" name="内容占位符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zh-CN" sz="1500"/>
            </a:lvl1pPr>
            <a:lvl2pPr>
              <a:defRPr lang="zh-CN" sz="1300"/>
            </a:lvl2pPr>
            <a:lvl3pPr>
              <a:defRPr lang="zh-CN" sz="1200"/>
            </a:lvl3pPr>
            <a:lvl4pPr>
              <a:defRPr lang="zh-CN" sz="1200"/>
            </a:lvl4pPr>
            <a:lvl5pPr>
              <a:defRPr lang="zh-CN" sz="12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20" name="内容占位符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zh-CN" sz="1500"/>
            </a:lvl1pPr>
            <a:lvl2pPr>
              <a:defRPr lang="zh-CN" sz="1300"/>
            </a:lvl2pPr>
            <a:lvl3pPr>
              <a:defRPr lang="zh-CN" sz="1200"/>
            </a:lvl3pPr>
            <a:lvl4pPr>
              <a:defRPr lang="zh-CN" sz="1200"/>
            </a:lvl4pPr>
            <a:lvl5pPr>
              <a:defRPr lang="zh-CN" sz="12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：形状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dirty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：形状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dirty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lvl6pPr>
              <a:defRPr lang="zh-CN" sz="2000"/>
            </a:lvl6pPr>
            <a:lvl7pPr>
              <a:defRPr lang="zh-CN" sz="2000"/>
            </a:lvl7pPr>
            <a:lvl8pPr>
              <a:defRPr lang="zh-CN" sz="2000"/>
            </a:lvl8pPr>
            <a:lvl9pPr>
              <a:defRPr lang="zh-CN"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dirty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议程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任意多边形(F)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8" name="任意多边形(F)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</p:grpSp>
      <p:grpSp>
        <p:nvGrpSpPr>
          <p:cNvPr id="9" name="组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任意多边形(F)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1" name="任意多边形(F)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</p:grpSp>
      <p:sp>
        <p:nvSpPr>
          <p:cNvPr id="14" name="图像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zh-CN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zh-CN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zh-CN" sz="1800"/>
            </a:lvl3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lang="zh-CN" sz="32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dirty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：形状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0" name="任意多边形：形状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zh-CN" b="1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 rtlCol="0">
            <a:noAutofit/>
          </a:bodyPr>
          <a:lstStyle>
            <a:lvl1pPr marL="0" indent="0">
              <a:buNone/>
              <a:defRPr lang="zh-CN" sz="1500"/>
            </a:lvl1pPr>
            <a:lvl2pPr>
              <a:defRPr lang="zh-CN" sz="1500"/>
            </a:lvl2pPr>
            <a:lvl3pPr>
              <a:defRPr lang="zh-CN" sz="1500"/>
            </a:lvl3pPr>
            <a:lvl4pPr>
              <a:defRPr lang="zh-CN" sz="1500"/>
            </a:lvl4pPr>
            <a:lvl5pPr>
              <a:defRPr lang="zh-CN" sz="15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dirty="0"/>
              <a:t>‹#›</a:t>
            </a:fld>
            <a:endParaRPr lang="zh-CN" dirty="0"/>
          </a:p>
        </p:txBody>
      </p:sp>
      <p:sp>
        <p:nvSpPr>
          <p:cNvPr id="17" name="任意多边形：形状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46" name="任意多边形：形状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43" name="任意多边形：形状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40" name="任意多边形：形状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7" name="任意多边形：形状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lvl="0" algn="ctr" rtl="0"/>
            <a:endParaRPr 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lang="zh-CN" sz="4400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 rtlCol="0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2400">
                <a:solidFill>
                  <a:schemeClr val="accent6"/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：形状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zh-CN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 rtlCol="0">
            <a:noAutofit/>
          </a:bodyPr>
          <a:lstStyle>
            <a:lvl1pPr>
              <a:defRPr lang="zh-CN" sz="1800"/>
            </a:lvl1pPr>
            <a:lvl2pPr>
              <a:defRPr lang="zh-CN" sz="1600"/>
            </a:lvl2pPr>
            <a:lvl3pPr>
              <a:defRPr lang="zh-CN" sz="1400"/>
            </a:lvl3pPr>
            <a:lvl4pPr>
              <a:defRPr lang="zh-CN" sz="1200"/>
            </a:lvl4pPr>
            <a:lvl5pPr>
              <a:defRPr lang="zh-CN" sz="12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dirty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：形状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zh-CN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zh-CN" sz="1800"/>
            </a:lvl1pPr>
            <a:lvl2pPr>
              <a:defRPr lang="zh-CN" sz="1600"/>
            </a:lvl2pPr>
            <a:lvl3pPr>
              <a:defRPr lang="zh-CN" sz="1400"/>
            </a:lvl3pPr>
            <a:lvl4pPr>
              <a:defRPr lang="zh-CN" sz="1200"/>
            </a:lvl4pPr>
            <a:lvl5pPr>
              <a:defRPr lang="zh-CN" sz="12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dirty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报价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zh-CN" sz="3300" b="1"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57" name="文本占位符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zh-CN" sz="10000" b="1"/>
            </a:lvl1pPr>
          </a:lstStyle>
          <a:p>
            <a:pPr lvl="0" rtl="0"/>
            <a:r>
              <a:rPr lang="zh-CN" dirty="0"/>
              <a:t>“</a:t>
            </a:r>
          </a:p>
        </p:txBody>
      </p:sp>
      <p:sp>
        <p:nvSpPr>
          <p:cNvPr id="55" name="文本占位符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zh-CN" sz="24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6" name="文本占位符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zh-CN" sz="10000" b="1"/>
            </a:lvl1pPr>
          </a:lstStyle>
          <a:p>
            <a:pPr lvl="0" rtl="0"/>
            <a:r>
              <a:rPr lang="zh-CN" dirty="0"/>
              <a:t>”</a:t>
            </a:r>
          </a:p>
        </p:txBody>
      </p:sp>
      <p:sp>
        <p:nvSpPr>
          <p:cNvPr id="32" name="图像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3" name="任意多边形：形状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33" name="图像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9" name="任意多边形(F)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31" name="任意多边形(F)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dirty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sz="45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zh-CN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800" b="1" cap="all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3" name="图片占位符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2" name="文本占位符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800" b="1" cap="all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</a:lstStyle>
          <a:p>
            <a:pPr lvl="0" rtl="0"/>
            <a:r>
              <a:rPr lang="zh-CN" dirty="0"/>
              <a:t>姓名</a:t>
            </a:r>
          </a:p>
        </p:txBody>
      </p:sp>
      <p:sp>
        <p:nvSpPr>
          <p:cNvPr id="24" name="文本占位符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lvl="0" rtl="0"/>
            <a:r>
              <a:rPr lang="zh-CN" dirty="0"/>
              <a:t>标题</a:t>
            </a:r>
          </a:p>
        </p:txBody>
      </p:sp>
      <p:sp>
        <p:nvSpPr>
          <p:cNvPr id="26" name="图片占位符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5" name="文本占位符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800" b="1" cap="all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27" name="文本占位符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9" name="图片占位符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8" name="文本占位符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800" b="1" cap="all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30" name="文本占位符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lvl="0" rtl="0"/>
            <a:r>
              <a:rPr lang="zh-CN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zh-CN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400" b="1" cap="all" spc="2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</a:lstStyle>
          <a:p>
            <a:pPr lvl="0" rtl="0"/>
            <a:r>
              <a:rPr lang="zh-CN" dirty="0"/>
              <a:t>姓名</a:t>
            </a:r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200" spc="20" baseline="0"/>
            </a:lvl1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10" name="图片占位符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4" name="文本占位符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400" b="1" cap="all" spc="2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5" name="文本占位符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200" spc="20" baseline="0"/>
            </a:lvl1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3" name="图片占位符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2" name="文本占位符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400" b="1" cap="all" spc="2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</a:lstStyle>
          <a:p>
            <a:pPr lvl="0" rtl="0"/>
            <a:r>
              <a:rPr lang="zh-CN" dirty="0"/>
              <a:t>姓名</a:t>
            </a:r>
          </a:p>
        </p:txBody>
      </p:sp>
      <p:sp>
        <p:nvSpPr>
          <p:cNvPr id="24" name="文本占位符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200" spc="20" baseline="0"/>
            </a:lvl1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11" name="图片占位符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6" name="文本占位符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400" b="1" cap="all" spc="2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</a:lstStyle>
          <a:p>
            <a:pPr lvl="0" rtl="0"/>
            <a:r>
              <a:rPr lang="zh-CN" dirty="0"/>
              <a:t>姓名</a:t>
            </a:r>
          </a:p>
        </p:txBody>
      </p:sp>
      <p:sp>
        <p:nvSpPr>
          <p:cNvPr id="18" name="文本占位符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200" spc="20" baseline="0"/>
            </a:lvl1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6" name="图片占位符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5" name="文本占位符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400" b="1" cap="all" spc="2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</a:lstStyle>
          <a:p>
            <a:pPr lvl="0" rtl="0"/>
            <a:r>
              <a:rPr lang="zh-CN" dirty="0"/>
              <a:t>姓名</a:t>
            </a:r>
          </a:p>
        </p:txBody>
      </p:sp>
      <p:sp>
        <p:nvSpPr>
          <p:cNvPr id="27" name="文本占位符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200" spc="20" baseline="0"/>
            </a:lvl1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12" name="图片占位符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0" name="文本占位符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400" b="1" cap="all" spc="2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31" name="文本占位符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200" spc="20" baseline="0"/>
            </a:lvl1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9" name="图片占位符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8" name="文本占位符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400" b="1" cap="all" spc="2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30" name="文本占位符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200" spc="20" baseline="0"/>
            </a:lvl1pPr>
          </a:lstStyle>
          <a:p>
            <a:pPr lvl="0" rtl="0"/>
            <a:r>
              <a:rPr lang="zh-CN" dirty="0"/>
              <a:t>标题</a:t>
            </a:r>
          </a:p>
        </p:txBody>
      </p:sp>
      <p:sp>
        <p:nvSpPr>
          <p:cNvPr id="13" name="图片占位符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2" name="文本占位符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400" b="1" cap="all" spc="2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33" name="文本占位符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200" spc="20" baseline="0"/>
            </a:lvl1pPr>
          </a:lstStyle>
          <a:p>
            <a:pPr lvl="0" rtl="0"/>
            <a:r>
              <a:rPr lang="zh-CN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b="1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20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zh-CN" sz="4400" b="1" kern="1200" cap="all" baseline="0">
          <a:solidFill>
            <a:schemeClr val="accent6"/>
          </a:solidFill>
          <a:latin typeface="+mj-ea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zh-CN" sz="2800" kern="1200">
          <a:solidFill>
            <a:schemeClr val="accent6"/>
          </a:solidFill>
          <a:latin typeface="+mn-ea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zh-CN" sz="2400" kern="1200">
          <a:solidFill>
            <a:schemeClr val="accent6"/>
          </a:solidFill>
          <a:latin typeface="+mn-ea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zh-CN" sz="2000" kern="1200">
          <a:solidFill>
            <a:schemeClr val="accent6"/>
          </a:solidFill>
          <a:latin typeface="+mn-ea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zh-CN" sz="1800" kern="1200">
          <a:solidFill>
            <a:schemeClr val="accent6"/>
          </a:solidFill>
          <a:latin typeface="+mn-ea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zh-CN" sz="1800" kern="1200">
          <a:solidFill>
            <a:schemeClr val="accent6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0827" y="2417274"/>
            <a:ext cx="6162148" cy="79226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b="1" dirty="0"/>
              <a:t>数学学科经验分享</a:t>
            </a:r>
            <a:endParaRPr lang="zh-CN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雒贝西    初一</a:t>
            </a:r>
            <a:r>
              <a:rPr lang="en-US" altLang="zh-CN" dirty="0"/>
              <a:t>4</a:t>
            </a:r>
            <a:r>
              <a:rPr lang="zh-CN" altLang="en-US" dirty="0"/>
              <a:t>班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sz="4400" b="1" dirty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 pitchFamily="34" charset="-122"/>
                <a:cs typeface="Microsoft YaHei UI" panose="020B0604020202020204" pitchFamily="34" charset="0"/>
              </a:rPr>
              <a:t>主要内容</a:t>
            </a:r>
            <a:endParaRPr lang="zh-CN" sz="4400" b="1" dirty="0">
              <a:solidFill>
                <a:schemeClr val="accent6"/>
              </a:solidFill>
              <a:latin typeface="Microsoft YaHei UI" panose="020B0604020202020204" pitchFamily="34" charset="0"/>
              <a:ea typeface="Microsoft YaHei UI"/>
              <a:cs typeface="Microsoft YaHei UI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3130227"/>
            <a:ext cx="6678613" cy="3681539"/>
          </a:xfrm>
        </p:spPr>
        <p:txBody>
          <a:bodyPr rtlCol="0"/>
          <a:lstStyle>
            <a:defPPr>
              <a:defRPr lang="zh-CN"/>
            </a:defPPr>
          </a:lstStyle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数学学习经验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rtl="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数学考试经验</a:t>
            </a:r>
            <a:endParaRPr 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833" y="3601812"/>
            <a:ext cx="6400800" cy="768096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sz="4400" b="1" dirty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数学学习经验</a:t>
            </a:r>
            <a:endParaRPr lang="zh-CN" sz="4400" b="1" dirty="0">
              <a:solidFill>
                <a:schemeClr val="accent6"/>
              </a:solidFill>
              <a:latin typeface="Microsoft YaHei UI" panose="020B0604020202020204" pitchFamily="34" charset="0"/>
              <a:ea typeface="Microsoft YaHei UI"/>
              <a:cs typeface="Microsoft YaHei UI" panose="020B0604020202020204" pitchFamily="34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319C97-7DB4-B79E-73A8-762A722FFC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sz="4400" b="1" dirty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rPr>
              <a:t>数学学习方法</a:t>
            </a:r>
            <a:endParaRPr lang="zh-CN" b="1" dirty="0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 dirty="0"/>
              <a:t>课前预习</a:t>
            </a:r>
            <a:endParaRPr lang="zh-CN" dirty="0"/>
          </a:p>
        </p:txBody>
      </p:sp>
      <p:pic>
        <p:nvPicPr>
          <p:cNvPr id="292" name="图片占位符 291" descr="清单图标">
            <a:extLst>
              <a:ext uri="{FF2B5EF4-FFF2-40B4-BE49-F238E27FC236}">
                <a16:creationId xmlns:a16="http://schemas.microsoft.com/office/drawing/2014/main" id="{8167DB44-EDED-0971-E35D-A5FA1E47C21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/>
          <a:srcRect/>
          <a:stretch/>
        </p:blipFill>
        <p:spPr/>
      </p:pic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 dirty="0"/>
              <a:t>上课之前重点阅读教材中的基本概念、公式，了解课程大致内容，标出自己的疑问</a:t>
            </a:r>
            <a:endParaRPr lang="zh-CN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课上听讲</a:t>
            </a:r>
            <a:endParaRPr lang="zh-CN" dirty="0"/>
          </a:p>
          <a:p>
            <a:pPr rtl="0"/>
            <a:endParaRPr lang="zh-CN" dirty="0"/>
          </a:p>
        </p:txBody>
      </p:sp>
      <p:pic>
        <p:nvPicPr>
          <p:cNvPr id="290" name="图片占位符 289" descr="带有扩音器图标的人">
            <a:extLst>
              <a:ext uri="{FF2B5EF4-FFF2-40B4-BE49-F238E27FC236}">
                <a16:creationId xmlns:a16="http://schemas.microsoft.com/office/drawing/2014/main" id="{E63515FB-9439-CCAE-C220-6F0E5ECB75E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4"/>
          <a:srcRect t="113" b="113"/>
          <a:stretch/>
        </p:blipFill>
        <p:spPr/>
      </p:pic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 dirty="0"/>
              <a:t>课上认真听老师讲解基础知识及重点例题；笔记要记关键词，记录好标准的答题格式和语言</a:t>
            </a:r>
            <a:endParaRPr lang="zh-CN" dirty="0"/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课后复习</a:t>
            </a:r>
            <a:endParaRPr lang="zh-CN" dirty="0"/>
          </a:p>
        </p:txBody>
      </p:sp>
      <p:pic>
        <p:nvPicPr>
          <p:cNvPr id="288" name="图片占位符 287" descr="蓝图图标">
            <a:extLst>
              <a:ext uri="{FF2B5EF4-FFF2-40B4-BE49-F238E27FC236}">
                <a16:creationId xmlns:a16="http://schemas.microsoft.com/office/drawing/2014/main" id="{A5707D4A-497A-679A-3ACA-721E8D0E269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5"/>
          <a:srcRect t="431" b="431"/>
          <a:stretch/>
        </p:blipFill>
        <p:spPr/>
      </p:pic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 dirty="0"/>
              <a:t>认真完成作业，及时复习笔记重点内容，整理作业、例题中的错题，解决课前的问题，背记重要概念</a:t>
            </a:r>
            <a:endParaRPr lang="en-US" altLang="zh-CN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适当拓展</a:t>
            </a:r>
            <a:endParaRPr lang="zh-CN" dirty="0"/>
          </a:p>
        </p:txBody>
      </p:sp>
      <p:pic>
        <p:nvPicPr>
          <p:cNvPr id="270" name="图片占位符 269" descr="目标图标">
            <a:extLst>
              <a:ext uri="{FF2B5EF4-FFF2-40B4-BE49-F238E27FC236}">
                <a16:creationId xmlns:a16="http://schemas.microsoft.com/office/drawing/2014/main" id="{DE7A4D25-3CA5-F92A-988A-F913C367D59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6"/>
          <a:srcRect t="113" b="113"/>
          <a:stretch/>
        </p:blipFill>
        <p:spPr/>
      </p:pic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lvl="0" rtl="0"/>
            <a:r>
              <a:rPr lang="zh-CN" altLang="en-US" dirty="0"/>
              <a:t>根据校内课程内容举一反三，适当增加学习难度，做不同题型的拓展练习题</a:t>
            </a:r>
            <a:endParaRPr lang="zh-CN" dirty="0"/>
          </a:p>
        </p:txBody>
      </p:sp>
      <p:pic>
        <p:nvPicPr>
          <p:cNvPr id="268" name="图片占位符 267" descr="火箭图标">
            <a:extLst>
              <a:ext uri="{FF2B5EF4-FFF2-40B4-BE49-F238E27FC236}">
                <a16:creationId xmlns:a16="http://schemas.microsoft.com/office/drawing/2014/main" id="{1A522F41-60C1-3803-6132-18E154C0E3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7"/>
          <a:srcRect t="543" b="543"/>
          <a:stretch/>
        </p:blipFill>
        <p:spPr/>
      </p:pic>
      <p:sp>
        <p:nvSpPr>
          <p:cNvPr id="6" name="文本占位符 21">
            <a:extLst>
              <a:ext uri="{FF2B5EF4-FFF2-40B4-BE49-F238E27FC236}">
                <a16:creationId xmlns:a16="http://schemas.microsoft.com/office/drawing/2014/main" id="{5274FBC6-16AC-FBCE-29C1-1B75F549F130}"/>
              </a:ext>
            </a:extLst>
          </p:cNvPr>
          <p:cNvSpPr txBox="1">
            <a:spLocks/>
          </p:cNvSpPr>
          <p:nvPr/>
        </p:nvSpPr>
        <p:spPr>
          <a:xfrm>
            <a:off x="9547630" y="2475817"/>
            <a:ext cx="2011680" cy="2825173"/>
          </a:xfrm>
          <a:prstGeom prst="rect">
            <a:avLst/>
          </a:prstGeom>
          <a:noFill/>
          <a:ln w="12700">
            <a:solidFill>
              <a:schemeClr val="accent3"/>
            </a:solidFill>
          </a:ln>
        </p:spPr>
        <p:txBody>
          <a:bodyPr vert="horz" lIns="91440" tIns="685800" rIns="91440" bIns="45720" rtlCol="0" anchor="t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sz="1800" b="1" kern="1200" cap="all" spc="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zh-CN" sz="2000" b="1" kern="1200"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zh-CN" sz="1800" b="1" kern="1200"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r>
              <a:rPr lang="zh-CN" altLang="en-US" dirty="0"/>
              <a:t>交流讨论</a:t>
            </a:r>
          </a:p>
        </p:txBody>
      </p:sp>
      <p:sp>
        <p:nvSpPr>
          <p:cNvPr id="8" name="文本占位符 26">
            <a:extLst>
              <a:ext uri="{FF2B5EF4-FFF2-40B4-BE49-F238E27FC236}">
                <a16:creationId xmlns:a16="http://schemas.microsoft.com/office/drawing/2014/main" id="{9FFF98C7-26F9-A763-25D9-18E02FA59900}"/>
              </a:ext>
            </a:extLst>
          </p:cNvPr>
          <p:cNvSpPr txBox="1">
            <a:spLocks/>
          </p:cNvSpPr>
          <p:nvPr/>
        </p:nvSpPr>
        <p:spPr>
          <a:xfrm>
            <a:off x="9586422" y="3858342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zh-CN" sz="1500" kern="1200"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accent6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9pPr>
          </a:lstStyle>
          <a:p>
            <a:r>
              <a:rPr lang="zh-CN" altLang="en-US" dirty="0"/>
              <a:t>多与老师、同学探讨学习中的疑问与收获，有助于我们的思考与进步</a:t>
            </a:r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53182" y="3012897"/>
            <a:ext cx="4813444" cy="144865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sz="4400" b="1" dirty="0"/>
              <a:t>数学考试经验</a:t>
            </a:r>
            <a:endParaRPr 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b="1" dirty="0"/>
              <a:t>选择题</a:t>
            </a:r>
            <a:endParaRPr lang="zh-CN" b="1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B4585749-56C9-3B51-DDBA-8E79FE49F1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327097" y="2029146"/>
            <a:ext cx="9102903" cy="4037744"/>
          </a:xfrm>
        </p:spPr>
        <p:txBody>
          <a:bodyPr/>
          <a:lstStyle/>
          <a:p>
            <a:pPr marL="285750" indent="-28575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FF0000"/>
                </a:solidFill>
              </a:rPr>
              <a:t>特殊值法：</a:t>
            </a:r>
            <a:r>
              <a:rPr lang="zh-CN" altLang="en-US" sz="2800" dirty="0"/>
              <a:t>根据条件将未知数赋值，要确保特殊值在条件范围内，并用多个特殊值来验证。</a:t>
            </a:r>
            <a:endParaRPr lang="en-US" altLang="zh-CN" sz="2800" dirty="0"/>
          </a:p>
          <a:p>
            <a:pPr marL="285750" indent="-28575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FF0000"/>
                </a:solidFill>
              </a:rPr>
              <a:t>排除法：</a:t>
            </a:r>
            <a:r>
              <a:rPr lang="zh-CN" altLang="en-US" sz="2800" dirty="0"/>
              <a:t>利用选择题只有一个答案的特点，从已知条件出发，一步步排除错误答案。</a:t>
            </a:r>
            <a:endParaRPr lang="en-US" altLang="zh-CN" sz="2800" dirty="0"/>
          </a:p>
          <a:p>
            <a:pPr marL="285750" indent="-28575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FF0000"/>
                </a:solidFill>
              </a:rPr>
              <a:t>代入法：</a:t>
            </a:r>
            <a:r>
              <a:rPr lang="zh-CN" altLang="en-US" sz="2800" dirty="0"/>
              <a:t>把答案一个个代入题干验证，选择出正确选项。</a:t>
            </a:r>
            <a:endParaRPr lang="en-US" altLang="zh-CN" sz="3100" dirty="0"/>
          </a:p>
          <a:p>
            <a:pPr marL="285750" indent="-28575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3100" dirty="0"/>
              <a:t>在没有技巧时，要按部就班进行推断。</a:t>
            </a:r>
            <a:endParaRPr lang="en-US" altLang="zh-CN" sz="3100" dirty="0"/>
          </a:p>
          <a:p>
            <a:pPr marL="285750" indent="-285750" algn="l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b="1" dirty="0"/>
              <a:t>填空题</a:t>
            </a:r>
            <a:br>
              <a:rPr lang="zh-CN" b="1" dirty="0"/>
            </a:br>
            <a:endParaRPr lang="zh-CN" b="1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8870" y="2307096"/>
            <a:ext cx="7909355" cy="3684588"/>
          </a:xfrm>
        </p:spPr>
        <p:txBody>
          <a:bodyPr rtlCol="0"/>
          <a:lstStyle>
            <a:defPPr>
              <a:defRPr lang="zh-CN"/>
            </a:defPPr>
          </a:lstStyle>
          <a:p>
            <a:pPr rtl="0">
              <a:spcAft>
                <a:spcPts val="600"/>
              </a:spcAft>
            </a:pPr>
            <a:r>
              <a:rPr lang="zh-CN" altLang="en-US" sz="3200" dirty="0">
                <a:solidFill>
                  <a:srgbClr val="FF0000"/>
                </a:solidFill>
              </a:rPr>
              <a:t>数形结合法：</a:t>
            </a:r>
            <a:r>
              <a:rPr lang="zh-CN" altLang="en-US" sz="3200" dirty="0"/>
              <a:t>利用几何图形、数轴等来简化问题</a:t>
            </a:r>
            <a:endParaRPr lang="en-US" altLang="zh-CN" sz="3200" dirty="0"/>
          </a:p>
          <a:p>
            <a:pPr rtl="0">
              <a:spcAft>
                <a:spcPts val="600"/>
              </a:spcAft>
            </a:pPr>
            <a:r>
              <a:rPr lang="zh-CN" altLang="en-US" sz="3200" dirty="0">
                <a:solidFill>
                  <a:srgbClr val="FF0000"/>
                </a:solidFill>
              </a:rPr>
              <a:t>特殊值法：</a:t>
            </a:r>
            <a:r>
              <a:rPr lang="zh-CN" altLang="en-US" sz="3200" dirty="0"/>
              <a:t>与选择题类似，把不定量用特殊值答题</a:t>
            </a:r>
            <a:endParaRPr lang="en-US" altLang="zh-CN" sz="3200" dirty="0"/>
          </a:p>
          <a:p>
            <a:pPr rtl="0">
              <a:spcAft>
                <a:spcPts val="600"/>
              </a:spcAft>
            </a:pPr>
            <a:r>
              <a:rPr lang="zh-CN" altLang="en-US" sz="3200" dirty="0"/>
              <a:t>没有技巧时，直接套用公式、定理来推算答案，要细心审题，遇到难题发散思维</a:t>
            </a:r>
            <a:endParaRPr lang="zh-CN" sz="3200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b="1" dirty="0"/>
              <a:t>大题</a:t>
            </a:r>
            <a:endParaRPr lang="zh-CN" b="1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计算题</a:t>
            </a:r>
            <a:endParaRPr lang="zh-CN" dirty="0"/>
          </a:p>
        </p:txBody>
      </p:sp>
      <p:pic>
        <p:nvPicPr>
          <p:cNvPr id="72" name="图片占位符 71" descr="算盘图标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/>
          <a:srcRect/>
          <a:stretch/>
        </p:blipFill>
        <p:spPr/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sz="2400" dirty="0">
                <a:solidFill>
                  <a:srgbClr val="FF0000"/>
                </a:solidFill>
              </a:rPr>
              <a:t>不要跳步，把步骤写清楚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rtl="0"/>
            <a:r>
              <a:rPr lang="zh-CN" altLang="en-US" sz="2400" dirty="0"/>
              <a:t>耐心仔细</a:t>
            </a:r>
            <a:endParaRPr lang="en-US" altLang="zh-CN" sz="2400" dirty="0"/>
          </a:p>
          <a:p>
            <a:pPr rtl="0"/>
            <a:r>
              <a:rPr lang="zh-CN" altLang="en-US" sz="2400" dirty="0"/>
              <a:t>方程题要口头检验</a:t>
            </a:r>
            <a:endParaRPr lang="zh-CN" sz="24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画图题</a:t>
            </a:r>
            <a:endParaRPr lang="zh-CN" dirty="0"/>
          </a:p>
        </p:txBody>
      </p:sp>
      <p:pic>
        <p:nvPicPr>
          <p:cNvPr id="76" name="图片占位符 75" descr="增加图表图标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4"/>
          <a:srcRect/>
          <a:stretch/>
        </p:blipFill>
        <p:spPr/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sz="2400" dirty="0"/>
              <a:t>用规范的工具（尺子、圆规等）</a:t>
            </a:r>
            <a:endParaRPr lang="en-US" altLang="zh-CN" sz="2400" dirty="0"/>
          </a:p>
          <a:p>
            <a:pPr rtl="0"/>
            <a:r>
              <a:rPr lang="zh-CN" altLang="en-US" sz="2400" dirty="0"/>
              <a:t>要画清楚</a:t>
            </a:r>
            <a:endParaRPr lang="zh-CN" sz="24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解答题</a:t>
            </a:r>
            <a:endParaRPr lang="zh-CN" dirty="0"/>
          </a:p>
        </p:txBody>
      </p:sp>
      <p:pic>
        <p:nvPicPr>
          <p:cNvPr id="80" name="图片占位符 79" descr="链链接图标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/>
          <a:srcRect t="85" b="85"/>
          <a:stretch/>
        </p:blipFill>
        <p:spPr/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sz="2000" dirty="0"/>
              <a:t>审好题中关键信息，画关键词</a:t>
            </a:r>
            <a:endParaRPr lang="en-US" altLang="zh-CN" sz="2000" dirty="0"/>
          </a:p>
          <a:p>
            <a:pPr rtl="0"/>
            <a:r>
              <a:rPr lang="zh-CN" altLang="en-US" sz="2000" dirty="0"/>
              <a:t>写清楚每一步的依据，不能省略步骤</a:t>
            </a:r>
            <a:endParaRPr lang="en-US" altLang="zh-CN" sz="2000" dirty="0"/>
          </a:p>
          <a:p>
            <a:pPr rtl="0"/>
            <a:r>
              <a:rPr lang="zh-CN" altLang="en-US" sz="2000" dirty="0"/>
              <a:t>可借助</a:t>
            </a:r>
            <a:r>
              <a:rPr lang="zh-CN" altLang="en-US" sz="2000" dirty="0">
                <a:solidFill>
                  <a:srgbClr val="FF0000"/>
                </a:solidFill>
              </a:rPr>
              <a:t>画图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代数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方程</a:t>
            </a:r>
            <a:r>
              <a:rPr lang="zh-CN" altLang="en-US" sz="2000" dirty="0"/>
              <a:t>等方法，</a:t>
            </a:r>
            <a:r>
              <a:rPr lang="zh-CN" altLang="en-US" sz="2000" dirty="0">
                <a:solidFill>
                  <a:srgbClr val="FF0000"/>
                </a:solidFill>
              </a:rPr>
              <a:t>不要使用特殊值法</a:t>
            </a:r>
            <a:endParaRPr 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0279" y="1615508"/>
            <a:ext cx="5320678" cy="3254442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sz="4800" b="1" dirty="0"/>
              <a:t>谢谢</a:t>
            </a:r>
            <a:r>
              <a:rPr lang="zh-CN" altLang="en-US" sz="4800" b="1" dirty="0"/>
              <a:t>大家</a:t>
            </a:r>
            <a:r>
              <a:rPr lang="zh-CN" sz="4800" b="1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Microsoft YaHei UI"/>
        <a:ea typeface="Microsoft YaHei UI"/>
        <a:cs typeface="Microsoft YaHei UI"/>
      </a:majorFont>
      <a:minorFont>
        <a:latin typeface="Microsoft YaHei UI"/>
        <a:ea typeface="Microsoft YaHei UI"/>
        <a:cs typeface="Microsoft YaHei U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374525_TF78438558_Win32.potx" id="{1FE4D7B4-8799-4E6C-8F84-8E9C30390C6A}" vid="{45E92B60-3139-405B-B124-447675406FB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Microsoft YaHei UI Light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Microsoft YaHei UI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{4CBAD1BA-76E3-443D-8B21-0A45368ED6C2}tf78438558_win32</Template>
  <TotalTime>134</TotalTime>
  <Words>353</Words>
  <Application>Microsoft Office PowerPoint</Application>
  <PresentationFormat>宽屏</PresentationFormat>
  <Paragraphs>40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Microsoft YaHei UI</vt:lpstr>
      <vt:lpstr>华文楷体</vt:lpstr>
      <vt:lpstr>Arial</vt:lpstr>
      <vt:lpstr>Wingdings</vt:lpstr>
      <vt:lpstr>Office 主题</vt:lpstr>
      <vt:lpstr>数学学科经验分享</vt:lpstr>
      <vt:lpstr>主要内容</vt:lpstr>
      <vt:lpstr>数学学习经验</vt:lpstr>
      <vt:lpstr>数学学习方法</vt:lpstr>
      <vt:lpstr>PowerPoint 演示文稿</vt:lpstr>
      <vt:lpstr>选择题</vt:lpstr>
      <vt:lpstr>填空题 </vt:lpstr>
      <vt:lpstr>大题</vt:lpstr>
      <vt:lpstr>谢谢大家！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数学学习经验分享</dc:title>
  <dc:subject/>
  <dc:creator>培媛 贾</dc:creator>
  <cp:lastModifiedBy>培媛 贾</cp:lastModifiedBy>
  <cp:revision>4</cp:revision>
  <dcterms:created xsi:type="dcterms:W3CDTF">2023-11-19T09:31:01Z</dcterms:created>
  <dcterms:modified xsi:type="dcterms:W3CDTF">2023-11-19T11:57:01Z</dcterms:modified>
</cp:coreProperties>
</file>