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87" r:id="rId11"/>
    <p:sldId id="270" r:id="rId12"/>
    <p:sldId id="274" r:id="rId13"/>
    <p:sldId id="275" r:id="rId14"/>
    <p:sldId id="284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等线" panose="02010600030101010101" pitchFamily="2" charset="-122"/>
      <p:regular r:id="rId21"/>
      <p:bold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0" d="100"/>
          <a:sy n="90" d="100"/>
        </p:scale>
        <p:origin x="3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29AEA-685E-4EBE-9A07-F7E3126AA22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D712-F4BA-40AF-9779-3AF497072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2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FD712-F4BA-40AF-9779-3AF4970720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0273" y="1178092"/>
            <a:ext cx="8305190" cy="106997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英语学习经验分享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0273" y="4923826"/>
            <a:ext cx="2348503" cy="31369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64000"/>
              </a:lnSpc>
              <a:spcBef>
                <a:spcPts val="450"/>
              </a:spcBef>
            </a:pPr>
            <a:r>
              <a:rPr lang="en-US" sz="2025">
                <a:solidFill>
                  <a:srgbClr val="000000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汇报人：</a:t>
            </a:r>
            <a:r>
              <a:rPr lang="zh-CN" altLang="en-US" sz="2025">
                <a:solidFill>
                  <a:srgbClr val="000000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郝翌墨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0273" y="5423697"/>
            <a:ext cx="3212609" cy="32682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64000"/>
              </a:lnSpc>
              <a:spcBef>
                <a:spcPts val="450"/>
              </a:spcBef>
            </a:pPr>
            <a:r>
              <a:rPr lang="en-US" sz="2025">
                <a:solidFill>
                  <a:srgbClr val="000000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2023-11-20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1022" y="2505551"/>
            <a:ext cx="1169862" cy="1169862"/>
          </a:xfrm>
          <a:prstGeom prst="ellipse">
            <a:avLst/>
          </a:prstGeom>
          <a:gradFill>
            <a:gsLst>
              <a:gs pos="0">
                <a:schemeClr val="accent5">
                  <a:alpha val="100000"/>
                </a:schemeClr>
              </a:gs>
              <a:gs pos="100000">
                <a:schemeClr val="lt2">
                  <a:alpha val="100000"/>
                </a:schemeClr>
              </a:gs>
            </a:gsLst>
            <a:lin ang="4500000"/>
          </a:grad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857192" y="2151175"/>
            <a:ext cx="9695079" cy="200660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2300" b="1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45125" y="2590800"/>
            <a:ext cx="4704080" cy="88900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zh-CN" altLang="en-US" sz="4200" b="1">
                <a:solidFill>
                  <a:srgbClr val="000000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英语学习细水长流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90089" y="1514981"/>
            <a:ext cx="932011" cy="932011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990089" y="4677159"/>
            <a:ext cx="2409825" cy="99885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96000"/>
              </a:lnSpc>
            </a:pPr>
            <a:r>
              <a:rPr lang="zh-CN" altLang="en-US" sz="15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背单词、听音频都不需要大块的完整时间，利用碎片时间，长期积累就有成效。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0089" y="3829496"/>
            <a:ext cx="2409825" cy="41338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96000"/>
              </a:lnSpc>
            </a:pPr>
            <a:r>
              <a:rPr lang="zh-CN" altLang="en-US" sz="2025" b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利用碎片时间</a:t>
            </a:r>
          </a:p>
        </p:txBody>
      </p:sp>
      <p:cxnSp>
        <p:nvCxnSpPr>
          <p:cNvPr id="5" name="Connector 5"/>
          <p:cNvCxnSpPr/>
          <p:nvPr/>
        </p:nvCxnSpPr>
        <p:spPr>
          <a:xfrm>
            <a:off x="1095003" y="4507169"/>
            <a:ext cx="2676821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or 6"/>
          <p:cNvCxnSpPr/>
          <p:nvPr/>
        </p:nvCxnSpPr>
        <p:spPr>
          <a:xfrm>
            <a:off x="3569918" y="4041523"/>
            <a:ext cx="207264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Freeform 7"/>
          <p:cNvSpPr/>
          <p:nvPr/>
        </p:nvSpPr>
        <p:spPr>
          <a:xfrm>
            <a:off x="3687773" y="3947812"/>
            <a:ext cx="151723" cy="18742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762000" y="0"/>
                </a:lnTo>
                <a:lnTo>
                  <a:pt x="1905000" y="952500"/>
                </a:lnTo>
                <a:lnTo>
                  <a:pt x="762000" y="1905000"/>
                </a:lnTo>
                <a:lnTo>
                  <a:pt x="0" y="1905000"/>
                </a:lnTo>
                <a:lnTo>
                  <a:pt x="1143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AutoShape 8"/>
          <p:cNvSpPr/>
          <p:nvPr/>
        </p:nvSpPr>
        <p:spPr>
          <a:xfrm>
            <a:off x="4671297" y="1454147"/>
            <a:ext cx="932011" cy="932011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5039938" y="1393187"/>
            <a:ext cx="2231507" cy="2231507"/>
          </a:xfrm>
          <a:prstGeom prst="ellipse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671297" y="3829496"/>
            <a:ext cx="2409825" cy="41338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96000"/>
              </a:lnSpc>
            </a:pPr>
            <a:r>
              <a:rPr lang="zh-CN" altLang="en-US" sz="2025" b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积极主动学习</a:t>
            </a:r>
          </a:p>
        </p:txBody>
      </p:sp>
      <p:cxnSp>
        <p:nvCxnSpPr>
          <p:cNvPr id="11" name="Connector 11"/>
          <p:cNvCxnSpPr/>
          <p:nvPr/>
        </p:nvCxnSpPr>
        <p:spPr>
          <a:xfrm>
            <a:off x="4776211" y="4446335"/>
            <a:ext cx="2676821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Connector 12"/>
          <p:cNvCxnSpPr/>
          <p:nvPr/>
        </p:nvCxnSpPr>
        <p:spPr>
          <a:xfrm>
            <a:off x="7251125" y="4041523"/>
            <a:ext cx="207264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Freeform 13"/>
          <p:cNvSpPr/>
          <p:nvPr/>
        </p:nvSpPr>
        <p:spPr>
          <a:xfrm>
            <a:off x="7368981" y="3947812"/>
            <a:ext cx="151723" cy="18742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762000" y="0"/>
                </a:lnTo>
                <a:lnTo>
                  <a:pt x="1905000" y="952500"/>
                </a:lnTo>
                <a:lnTo>
                  <a:pt x="762000" y="1905000"/>
                </a:lnTo>
                <a:lnTo>
                  <a:pt x="0" y="1905000"/>
                </a:lnTo>
                <a:lnTo>
                  <a:pt x="1143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AutoShape 14"/>
          <p:cNvSpPr/>
          <p:nvPr/>
        </p:nvSpPr>
        <p:spPr>
          <a:xfrm>
            <a:off x="8373015" y="1454147"/>
            <a:ext cx="932011" cy="932011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 l="16626" r="16626"/>
          <a:stretch>
            <a:fillRect/>
          </a:stretch>
        </p:blipFill>
        <p:spPr>
          <a:xfrm>
            <a:off x="8741656" y="1393187"/>
            <a:ext cx="2231507" cy="2231507"/>
          </a:xfrm>
          <a:prstGeom prst="ellipse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8373015" y="3829496"/>
            <a:ext cx="2409825" cy="41338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96000"/>
              </a:lnSpc>
            </a:pPr>
            <a:r>
              <a:rPr lang="zh-CN" altLang="en-US" sz="2025" b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要有信心</a:t>
            </a:r>
          </a:p>
        </p:txBody>
      </p:sp>
      <p:cxnSp>
        <p:nvCxnSpPr>
          <p:cNvPr id="17" name="Connector 17"/>
          <p:cNvCxnSpPr/>
          <p:nvPr/>
        </p:nvCxnSpPr>
        <p:spPr>
          <a:xfrm>
            <a:off x="8477928" y="4446335"/>
            <a:ext cx="2676821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or 18"/>
          <p:cNvCxnSpPr/>
          <p:nvPr/>
        </p:nvCxnSpPr>
        <p:spPr>
          <a:xfrm>
            <a:off x="10952843" y="4041523"/>
            <a:ext cx="207264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eform 19"/>
          <p:cNvSpPr/>
          <p:nvPr/>
        </p:nvSpPr>
        <p:spPr>
          <a:xfrm>
            <a:off x="11070699" y="3947812"/>
            <a:ext cx="151723" cy="18742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762000" y="0"/>
                </a:lnTo>
                <a:lnTo>
                  <a:pt x="1905000" y="952500"/>
                </a:lnTo>
                <a:lnTo>
                  <a:pt x="762000" y="1905000"/>
                </a:lnTo>
                <a:lnTo>
                  <a:pt x="0" y="1905000"/>
                </a:lnTo>
                <a:lnTo>
                  <a:pt x="1143000" y="952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5"/>
          <a:srcRect t="2792" b="2792"/>
          <a:stretch>
            <a:fillRect/>
          </a:stretch>
        </p:blipFill>
        <p:spPr>
          <a:xfrm>
            <a:off x="1358558" y="1454147"/>
            <a:ext cx="2231507" cy="2231507"/>
          </a:xfrm>
          <a:prstGeom prst="ellipse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671297" y="4677159"/>
            <a:ext cx="2409825" cy="99885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96000"/>
              </a:lnSpc>
            </a:pPr>
            <a:r>
              <a:rPr lang="zh-CN" altLang="en-US" sz="15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英语不是母语，日常多加留心：比如指示牌上的英语，地铁站的播报，多看多听。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373015" y="4677159"/>
            <a:ext cx="2409825" cy="121983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just">
              <a:lnSpc>
                <a:spcPct val="96000"/>
              </a:lnSpc>
            </a:pPr>
            <a:r>
              <a:rPr lang="en-US" sz="1500" dirty="0" err="1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英语</a:t>
            </a:r>
            <a:r>
              <a:rPr lang="zh-CN" altLang="en-US" sz="1500" dirty="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是所有学科中，比较容易出成绩的科目，</a:t>
            </a:r>
            <a:r>
              <a:rPr lang="zh-CN" altLang="en-US" sz="15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2040204020203" charset="-122"/>
              </a:rPr>
              <a:t>平时有机会要多说，多练，敢于张嘴，不怕出错，大力出奇迹。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392065" y="1604894"/>
            <a:ext cx="581025" cy="4572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2025" b="1">
                <a:solidFill>
                  <a:srgbClr val="FFFFFF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690347" y="1604894"/>
            <a:ext cx="578298" cy="437007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2025" b="1">
                <a:solidFill>
                  <a:srgbClr val="FFFFFF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80564" y="1604894"/>
            <a:ext cx="581025" cy="4572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2025" b="1">
                <a:solidFill>
                  <a:srgbClr val="FFFFFF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01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27" name="AutoShape 2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AutoShape 3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3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AutoShape 3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AutoShape 4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Microsoft Yahei" panose="020B0502040204020203" charset="-122"/>
                  <a:ea typeface="Microsoft Yahei" panose="020B0502040204020203" charset="-122"/>
                  <a:cs typeface="Microsoft Yahei" panose="020B0502040204020203" charset="-122"/>
                </a:rPr>
                <a:t>英语学习细水长流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" grpId="0" animBg="1"/>
      <p:bldP spid="8" grpId="0" animBg="1"/>
      <p:bldP spid="10" grpId="0"/>
      <p:bldP spid="13" grpId="0" animBg="1"/>
      <p:bldP spid="14" grpId="0" animBg="1"/>
      <p:bldP spid="16" grpId="0"/>
      <p:bldP spid="19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1022" y="2505551"/>
            <a:ext cx="1169862" cy="1169862"/>
          </a:xfrm>
          <a:prstGeom prst="ellipse">
            <a:avLst/>
          </a:prstGeom>
          <a:gradFill>
            <a:gsLst>
              <a:gs pos="0">
                <a:schemeClr val="accent5">
                  <a:alpha val="100000"/>
                </a:schemeClr>
              </a:gs>
              <a:gs pos="100000">
                <a:schemeClr val="lt2">
                  <a:alpha val="100000"/>
                </a:schemeClr>
              </a:gs>
            </a:gsLst>
            <a:lin ang="4500000"/>
          </a:grad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857192" y="2151175"/>
            <a:ext cx="9695079" cy="218968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23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17749" y="2445573"/>
            <a:ext cx="4354982" cy="1600887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4200" b="1" dirty="0" err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应试</a:t>
            </a:r>
            <a:r>
              <a:rPr lang="zh-CN" altLang="en-US" sz="4200" b="1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准备和</a:t>
            </a:r>
            <a:r>
              <a:rPr lang="en-US" sz="4200" b="1" dirty="0" err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心理调适</a:t>
            </a:r>
            <a:endParaRPr lang="en-US" sz="4200" b="1" dirty="0">
              <a:solidFill>
                <a:srgbClr val="000000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92974" y="2746815"/>
            <a:ext cx="3456116" cy="3055762"/>
          </a:xfrm>
          <a:prstGeom prst="roundRect">
            <a:avLst>
              <a:gd name="adj" fmla="val 12500"/>
            </a:avLst>
          </a:prstGeom>
          <a:solidFill>
            <a:schemeClr val="lt1">
              <a:alpha val="100000"/>
            </a:schemeClr>
          </a:solidFill>
          <a:ln w="25400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AutoShape 3"/>
          <p:cNvSpPr/>
          <p:nvPr/>
        </p:nvSpPr>
        <p:spPr>
          <a:xfrm>
            <a:off x="4367942" y="2746815"/>
            <a:ext cx="3456116" cy="3055762"/>
          </a:xfrm>
          <a:prstGeom prst="roundRect">
            <a:avLst>
              <a:gd name="adj" fmla="val 12500"/>
            </a:avLst>
          </a:prstGeom>
          <a:solidFill>
            <a:schemeClr val="lt1">
              <a:alpha val="100000"/>
            </a:schemeClr>
          </a:solidFill>
          <a:ln w="25400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/>
          <p:nvPr/>
        </p:nvSpPr>
        <p:spPr>
          <a:xfrm>
            <a:off x="8133696" y="2746815"/>
            <a:ext cx="3456116" cy="3055762"/>
          </a:xfrm>
          <a:prstGeom prst="roundRect">
            <a:avLst>
              <a:gd name="adj" fmla="val 12500"/>
            </a:avLst>
          </a:prstGeom>
          <a:solidFill>
            <a:schemeClr val="lt1">
              <a:alpha val="100000"/>
            </a:schemeClr>
          </a:solidFill>
          <a:ln w="25400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AutoShape 5"/>
          <p:cNvSpPr/>
          <p:nvPr/>
        </p:nvSpPr>
        <p:spPr>
          <a:xfrm rot="-2700000" flipH="1" flipV="1">
            <a:off x="5274866" y="1333321"/>
            <a:ext cx="1642268" cy="1642268"/>
          </a:xfrm>
          <a:prstGeom prst="teardrop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583677" y="3404616"/>
            <a:ext cx="3024645" cy="32682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64000"/>
              </a:lnSpc>
            </a:pPr>
            <a:r>
              <a:rPr lang="zh-CN" altLang="en-US" sz="2025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错题</a:t>
            </a:r>
            <a:endParaRPr lang="en-US" sz="2025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13687" y="3923118"/>
            <a:ext cx="2964626" cy="36894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回归日常错题</a:t>
            </a:r>
            <a:r>
              <a:rPr lang="en-US" sz="1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8" name="AutoShape 8"/>
          <p:cNvSpPr/>
          <p:nvPr/>
        </p:nvSpPr>
        <p:spPr>
          <a:xfrm>
            <a:off x="5818204" y="5524781"/>
            <a:ext cx="555593" cy="81705"/>
          </a:xfrm>
          <a:prstGeom prst="roundRect">
            <a:avLst>
              <a:gd name="adj" fmla="val 12500"/>
            </a:avLst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AutoShape 9"/>
          <p:cNvSpPr/>
          <p:nvPr/>
        </p:nvSpPr>
        <p:spPr>
          <a:xfrm rot="-2700000" flipH="1" flipV="1">
            <a:off x="1499898" y="1333321"/>
            <a:ext cx="1642268" cy="1642268"/>
          </a:xfrm>
          <a:prstGeom prst="teardrop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808710" y="3404616"/>
            <a:ext cx="3024645" cy="32682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64000"/>
              </a:lnSpc>
            </a:pPr>
            <a:r>
              <a:rPr lang="zh-CN" altLang="en-US" sz="2025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课文</a:t>
            </a:r>
            <a:endParaRPr lang="en-US" sz="2025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38719" y="3923118"/>
            <a:ext cx="2964626" cy="36894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考前回归课文</a:t>
            </a:r>
            <a:r>
              <a:rPr lang="en-US" sz="1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2" name="AutoShape 12"/>
          <p:cNvSpPr/>
          <p:nvPr/>
        </p:nvSpPr>
        <p:spPr>
          <a:xfrm>
            <a:off x="2043236" y="5524781"/>
            <a:ext cx="555593" cy="81705"/>
          </a:xfrm>
          <a:prstGeom prst="roundRect">
            <a:avLst>
              <a:gd name="adj" fmla="val 12500"/>
            </a:avLst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AutoShape 13"/>
          <p:cNvSpPr/>
          <p:nvPr/>
        </p:nvSpPr>
        <p:spPr>
          <a:xfrm rot="-2700000" flipH="1" flipV="1">
            <a:off x="9040620" y="1333321"/>
            <a:ext cx="1642268" cy="1642268"/>
          </a:xfrm>
          <a:prstGeom prst="teardrop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8349432" y="3404616"/>
            <a:ext cx="3024645" cy="32682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64000"/>
              </a:lnSpc>
            </a:pPr>
            <a:r>
              <a:rPr lang="zh-CN" altLang="en-US" sz="2025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心理</a:t>
            </a:r>
            <a:endParaRPr lang="en-US" sz="2025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379441" y="3923118"/>
            <a:ext cx="2964626" cy="36894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自信、冷静、放松</a:t>
            </a:r>
            <a:r>
              <a:rPr lang="en-US" sz="15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6" name="AutoShape 16"/>
          <p:cNvSpPr/>
          <p:nvPr/>
        </p:nvSpPr>
        <p:spPr>
          <a:xfrm>
            <a:off x="9583957" y="5524781"/>
            <a:ext cx="555593" cy="81705"/>
          </a:xfrm>
          <a:prstGeom prst="roundRect">
            <a:avLst>
              <a:gd name="adj" fmla="val 12500"/>
            </a:avLst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alphaModFix/>
          </a:blip>
          <a:srcRect l="16675" r="16675"/>
          <a:stretch>
            <a:fillRect/>
          </a:stretch>
        </p:blipFill>
        <p:spPr>
          <a:xfrm>
            <a:off x="9124039" y="1434186"/>
            <a:ext cx="1475427" cy="1475427"/>
          </a:xfrm>
          <a:prstGeom prst="ellipse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alphaModFix/>
          </a:blip>
          <a:srcRect l="9302" r="9302"/>
          <a:stretch>
            <a:fillRect/>
          </a:stretch>
        </p:blipFill>
        <p:spPr>
          <a:xfrm>
            <a:off x="5358287" y="1416742"/>
            <a:ext cx="1475427" cy="1475427"/>
          </a:xfrm>
          <a:prstGeom prst="ellipse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4">
            <a:alphaModFix/>
          </a:blip>
          <a:srcRect l="18530" r="18530"/>
          <a:stretch>
            <a:fillRect/>
          </a:stretch>
        </p:blipFill>
        <p:spPr>
          <a:xfrm>
            <a:off x="1583318" y="1416741"/>
            <a:ext cx="1475427" cy="1475427"/>
          </a:xfrm>
          <a:prstGeom prst="ellipse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21" name="AutoShape 2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AutoShape 3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3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AutoShape 3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 dirty="0" err="1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保持积极心态，克服紧张情绪</a:t>
              </a:r>
              <a:endParaRPr lang="en-US" sz="30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8101" y="2107486"/>
            <a:ext cx="8755798" cy="16097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64000"/>
              </a:lnSpc>
            </a:pPr>
            <a:r>
              <a:rPr lang="en-US" sz="10725" b="1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THANKS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24029" y="3724145"/>
            <a:ext cx="4940198" cy="37973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64000"/>
              </a:lnSpc>
            </a:pPr>
            <a:r>
              <a:rPr lang="zh-CN" altLang="en-US" sz="27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请多指正！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50963"/>
            <a:ext cx="2181249" cy="6957731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 rot="5400000">
            <a:off x="-2669843" y="1842943"/>
            <a:ext cx="8139131" cy="387210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86000"/>
              </a:lnSpc>
            </a:pPr>
            <a:r>
              <a:rPr lang="en-US" sz="12300">
                <a:solidFill>
                  <a:srgbClr val="FFFFFF">
                    <a:alpha val="46000"/>
                  </a:srgbClr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contents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81249" y="2574463"/>
            <a:ext cx="3626990" cy="207264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9225" b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目录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76199" y="2102023"/>
            <a:ext cx="5391267" cy="3508781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marL="203200" lvl="0" indent="-203200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英语是逼出来的</a:t>
            </a:r>
            <a:endParaRPr lang="en-US" sz="2400" b="1" dirty="0">
              <a:solidFill>
                <a:schemeClr val="accent1"/>
              </a:solidFill>
              <a:latin typeface="Microsoft Yahei" panose="020B0502040204020203" charset="-122"/>
              <a:ea typeface="Microsoft Yahei" panose="020B0502040204020203" charset="-122"/>
              <a:cs typeface="Microsoft Yahei" panose="020B0502040204020203" charset="-122"/>
            </a:endParaRPr>
          </a:p>
          <a:p>
            <a:pPr marL="203200" lvl="0" indent="-203200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培养语感和基础语法</a:t>
            </a:r>
            <a:endParaRPr lang="en-US" sz="2400" b="1" dirty="0">
              <a:solidFill>
                <a:schemeClr val="accent1"/>
              </a:solidFill>
              <a:latin typeface="Microsoft Yahei" panose="020B0502040204020203" charset="-122"/>
              <a:ea typeface="Microsoft Yahei" panose="020B0502040204020203" charset="-122"/>
              <a:cs typeface="Microsoft Yahei" panose="020B0502040204020203" charset="-122"/>
            </a:endParaRPr>
          </a:p>
          <a:p>
            <a:pPr marL="203200" lvl="0" indent="-203200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词汇积累很重要</a:t>
            </a:r>
          </a:p>
          <a:p>
            <a:pPr marL="203200" lvl="0" indent="-203200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英语学习细水长流</a:t>
            </a:r>
            <a:endParaRPr lang="en-US" altLang="zh-CN" sz="2400" b="1" dirty="0">
              <a:solidFill>
                <a:schemeClr val="accent1"/>
              </a:solidFill>
              <a:latin typeface="Microsoft Yahei" panose="020B0502040204020203" charset="-122"/>
              <a:ea typeface="Microsoft Yahei" panose="020B0502040204020203" charset="-122"/>
              <a:cs typeface="Microsoft Yahei" panose="020B0502040204020203" charset="-122"/>
            </a:endParaRPr>
          </a:p>
          <a:p>
            <a:pPr marL="203200" lvl="0" indent="-203200">
              <a:lnSpc>
                <a:spcPct val="150000"/>
              </a:lnSpc>
              <a:buFont typeface="Arial" panose="020B0604020202090204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应试准备和心理调适</a:t>
            </a:r>
          </a:p>
          <a:p>
            <a:pPr marL="203200" lvl="0" indent="-203200">
              <a:lnSpc>
                <a:spcPct val="150000"/>
              </a:lnSpc>
              <a:buFont typeface="Arial" panose="020B0604020202090204"/>
              <a:buChar char="•"/>
            </a:pPr>
            <a:endParaRPr lang="zh-CN" altLang="en-US" sz="2400" b="1" dirty="0">
              <a:solidFill>
                <a:schemeClr val="accent1"/>
              </a:solidFill>
              <a:latin typeface="Microsoft Yahei" panose="020B0502040204020203" charset="-122"/>
              <a:ea typeface="Microsoft Yahei" panose="020B0502040204020203" charset="-122"/>
              <a:cs typeface="Microsoft Yahei" panose="020B0502040204020203" charset="-122"/>
            </a:endParaRPr>
          </a:p>
        </p:txBody>
      </p:sp>
      <p:cxnSp>
        <p:nvCxnSpPr>
          <p:cNvPr id="6" name="Connector 6"/>
          <p:cNvCxnSpPr/>
          <p:nvPr/>
        </p:nvCxnSpPr>
        <p:spPr>
          <a:xfrm>
            <a:off x="5999076" y="1410844"/>
            <a:ext cx="0" cy="4034118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1022" y="2505551"/>
            <a:ext cx="1169862" cy="1169862"/>
          </a:xfrm>
          <a:prstGeom prst="ellipse">
            <a:avLst/>
          </a:prstGeom>
          <a:gradFill>
            <a:gsLst>
              <a:gs pos="0">
                <a:schemeClr val="accent5">
                  <a:alpha val="100000"/>
                </a:schemeClr>
              </a:gs>
              <a:gs pos="100000">
                <a:schemeClr val="lt2">
                  <a:alpha val="100000"/>
                </a:schemeClr>
              </a:gs>
            </a:gsLst>
            <a:lin ang="4500000"/>
          </a:grad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857192" y="2151175"/>
            <a:ext cx="9695079" cy="218968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2300" b="1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17749" y="2801517"/>
            <a:ext cx="4354982" cy="8890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zh-CN" altLang="en-US" sz="4200" b="1">
                <a:solidFill>
                  <a:srgbClr val="000000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英语是逼出来的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6608717" y="1803378"/>
            <a:ext cx="300899" cy="495300"/>
          </a:xfrm>
          <a:custGeom>
            <a:avLst/>
            <a:gdLst/>
            <a:ahLst/>
            <a:cxnLst/>
            <a:rect l="l" t="t" r="r" b="b"/>
            <a:pathLst>
              <a:path w="369275" h="607851">
                <a:moveTo>
                  <a:pt x="139276" y="570066"/>
                </a:moveTo>
                <a:cubicBezTo>
                  <a:pt x="144275" y="565371"/>
                  <a:pt x="152183" y="565744"/>
                  <a:pt x="156809" y="570811"/>
                </a:cubicBezTo>
                <a:cubicBezTo>
                  <a:pt x="171730" y="587133"/>
                  <a:pt x="197544" y="587133"/>
                  <a:pt x="212465" y="570811"/>
                </a:cubicBezTo>
                <a:cubicBezTo>
                  <a:pt x="217091" y="565744"/>
                  <a:pt x="224999" y="565371"/>
                  <a:pt x="229998" y="570066"/>
                </a:cubicBezTo>
                <a:cubicBezTo>
                  <a:pt x="235071" y="574687"/>
                  <a:pt x="235444" y="582512"/>
                  <a:pt x="230818" y="587580"/>
                </a:cubicBezTo>
                <a:cubicBezTo>
                  <a:pt x="218956" y="600473"/>
                  <a:pt x="202170" y="607851"/>
                  <a:pt x="184637" y="607851"/>
                </a:cubicBezTo>
                <a:cubicBezTo>
                  <a:pt x="167105" y="607851"/>
                  <a:pt x="150318" y="600473"/>
                  <a:pt x="138456" y="587580"/>
                </a:cubicBezTo>
                <a:cubicBezTo>
                  <a:pt x="133830" y="582512"/>
                  <a:pt x="134203" y="574687"/>
                  <a:pt x="139276" y="570066"/>
                </a:cubicBezTo>
                <a:close/>
                <a:moveTo>
                  <a:pt x="273919" y="497785"/>
                </a:moveTo>
                <a:cubicBezTo>
                  <a:pt x="280558" y="496146"/>
                  <a:pt x="287345" y="500169"/>
                  <a:pt x="288986" y="506874"/>
                </a:cubicBezTo>
                <a:cubicBezTo>
                  <a:pt x="290627" y="513505"/>
                  <a:pt x="286599" y="520210"/>
                  <a:pt x="279961" y="521849"/>
                </a:cubicBezTo>
                <a:cubicBezTo>
                  <a:pt x="218426" y="537271"/>
                  <a:pt x="156891" y="552619"/>
                  <a:pt x="95356" y="567966"/>
                </a:cubicBezTo>
                <a:cubicBezTo>
                  <a:pt x="88717" y="569605"/>
                  <a:pt x="81930" y="565582"/>
                  <a:pt x="80289" y="558951"/>
                </a:cubicBezTo>
                <a:cubicBezTo>
                  <a:pt x="78648" y="552321"/>
                  <a:pt x="82676" y="545541"/>
                  <a:pt x="89314" y="543902"/>
                </a:cubicBezTo>
                <a:cubicBezTo>
                  <a:pt x="150849" y="528554"/>
                  <a:pt x="212384" y="513207"/>
                  <a:pt x="273919" y="497785"/>
                </a:cubicBezTo>
                <a:close/>
                <a:moveTo>
                  <a:pt x="273919" y="452696"/>
                </a:moveTo>
                <a:cubicBezTo>
                  <a:pt x="280558" y="450984"/>
                  <a:pt x="287345" y="455003"/>
                  <a:pt x="288986" y="461701"/>
                </a:cubicBezTo>
                <a:cubicBezTo>
                  <a:pt x="290627" y="468325"/>
                  <a:pt x="286599" y="475024"/>
                  <a:pt x="279961" y="476736"/>
                </a:cubicBezTo>
                <a:cubicBezTo>
                  <a:pt x="218426" y="492067"/>
                  <a:pt x="156891" y="507399"/>
                  <a:pt x="95356" y="522731"/>
                </a:cubicBezTo>
                <a:cubicBezTo>
                  <a:pt x="88717" y="524443"/>
                  <a:pt x="81930" y="520350"/>
                  <a:pt x="80289" y="513726"/>
                </a:cubicBezTo>
                <a:cubicBezTo>
                  <a:pt x="78648" y="507102"/>
                  <a:pt x="82676" y="500403"/>
                  <a:pt x="89314" y="498691"/>
                </a:cubicBezTo>
                <a:cubicBezTo>
                  <a:pt x="150849" y="483360"/>
                  <a:pt x="212384" y="468028"/>
                  <a:pt x="273919" y="452696"/>
                </a:cubicBezTo>
                <a:close/>
                <a:moveTo>
                  <a:pt x="184673" y="227009"/>
                </a:moveTo>
                <a:cubicBezTo>
                  <a:pt x="189222" y="227009"/>
                  <a:pt x="193698" y="227158"/>
                  <a:pt x="198173" y="227456"/>
                </a:cubicBezTo>
                <a:cubicBezTo>
                  <a:pt x="202723" y="227829"/>
                  <a:pt x="207273" y="228276"/>
                  <a:pt x="211748" y="228947"/>
                </a:cubicBezTo>
                <a:cubicBezTo>
                  <a:pt x="216223" y="229617"/>
                  <a:pt x="220773" y="230437"/>
                  <a:pt x="225248" y="231406"/>
                </a:cubicBezTo>
                <a:cubicBezTo>
                  <a:pt x="229723" y="232449"/>
                  <a:pt x="234199" y="233567"/>
                  <a:pt x="238674" y="234908"/>
                </a:cubicBezTo>
                <a:cubicBezTo>
                  <a:pt x="248370" y="237740"/>
                  <a:pt x="250757" y="250408"/>
                  <a:pt x="242776" y="256593"/>
                </a:cubicBezTo>
                <a:cubicBezTo>
                  <a:pt x="242403" y="256891"/>
                  <a:pt x="242030" y="257190"/>
                  <a:pt x="241657" y="257562"/>
                </a:cubicBezTo>
                <a:cubicBezTo>
                  <a:pt x="241284" y="257935"/>
                  <a:pt x="240837" y="258307"/>
                  <a:pt x="240464" y="258680"/>
                </a:cubicBezTo>
                <a:cubicBezTo>
                  <a:pt x="240091" y="259127"/>
                  <a:pt x="239644" y="259574"/>
                  <a:pt x="239271" y="260021"/>
                </a:cubicBezTo>
                <a:cubicBezTo>
                  <a:pt x="238823" y="260543"/>
                  <a:pt x="238450" y="261065"/>
                  <a:pt x="238003" y="261586"/>
                </a:cubicBezTo>
                <a:cubicBezTo>
                  <a:pt x="237555" y="262182"/>
                  <a:pt x="237182" y="262779"/>
                  <a:pt x="236735" y="263449"/>
                </a:cubicBezTo>
                <a:cubicBezTo>
                  <a:pt x="236287" y="264120"/>
                  <a:pt x="235914" y="264791"/>
                  <a:pt x="235467" y="265461"/>
                </a:cubicBezTo>
                <a:cubicBezTo>
                  <a:pt x="235019" y="266206"/>
                  <a:pt x="234646" y="266952"/>
                  <a:pt x="234199" y="267697"/>
                </a:cubicBezTo>
                <a:cubicBezTo>
                  <a:pt x="233826" y="268442"/>
                  <a:pt x="233453" y="269187"/>
                  <a:pt x="233080" y="269932"/>
                </a:cubicBezTo>
                <a:cubicBezTo>
                  <a:pt x="232632" y="270827"/>
                  <a:pt x="232259" y="271721"/>
                  <a:pt x="231812" y="272615"/>
                </a:cubicBezTo>
                <a:cubicBezTo>
                  <a:pt x="231439" y="273584"/>
                  <a:pt x="230991" y="274553"/>
                  <a:pt x="230618" y="275521"/>
                </a:cubicBezTo>
                <a:cubicBezTo>
                  <a:pt x="230171" y="276565"/>
                  <a:pt x="229798" y="277608"/>
                  <a:pt x="229425" y="278726"/>
                </a:cubicBezTo>
                <a:cubicBezTo>
                  <a:pt x="228978" y="279844"/>
                  <a:pt x="228605" y="280961"/>
                  <a:pt x="228232" y="282079"/>
                </a:cubicBezTo>
                <a:cubicBezTo>
                  <a:pt x="227859" y="283271"/>
                  <a:pt x="227486" y="284464"/>
                  <a:pt x="227113" y="285656"/>
                </a:cubicBezTo>
                <a:cubicBezTo>
                  <a:pt x="226740" y="286923"/>
                  <a:pt x="226367" y="288190"/>
                  <a:pt x="225994" y="289457"/>
                </a:cubicBezTo>
                <a:cubicBezTo>
                  <a:pt x="225621" y="290798"/>
                  <a:pt x="225248" y="292214"/>
                  <a:pt x="224950" y="293555"/>
                </a:cubicBezTo>
                <a:cubicBezTo>
                  <a:pt x="224577" y="294971"/>
                  <a:pt x="224204" y="296387"/>
                  <a:pt x="223906" y="297803"/>
                </a:cubicBezTo>
                <a:cubicBezTo>
                  <a:pt x="223533" y="299293"/>
                  <a:pt x="223234" y="300784"/>
                  <a:pt x="222936" y="302274"/>
                </a:cubicBezTo>
                <a:cubicBezTo>
                  <a:pt x="222265" y="305478"/>
                  <a:pt x="221593" y="308608"/>
                  <a:pt x="221071" y="311813"/>
                </a:cubicBezTo>
                <a:cubicBezTo>
                  <a:pt x="220475" y="315315"/>
                  <a:pt x="219878" y="318817"/>
                  <a:pt x="219430" y="322245"/>
                </a:cubicBezTo>
                <a:cubicBezTo>
                  <a:pt x="218983" y="325152"/>
                  <a:pt x="218610" y="328058"/>
                  <a:pt x="218237" y="330964"/>
                </a:cubicBezTo>
                <a:cubicBezTo>
                  <a:pt x="217789" y="334914"/>
                  <a:pt x="217342" y="338938"/>
                  <a:pt x="216969" y="342887"/>
                </a:cubicBezTo>
                <a:cubicBezTo>
                  <a:pt x="216521" y="347135"/>
                  <a:pt x="216148" y="351383"/>
                  <a:pt x="215776" y="355630"/>
                </a:cubicBezTo>
                <a:cubicBezTo>
                  <a:pt x="215477" y="360101"/>
                  <a:pt x="215179" y="364647"/>
                  <a:pt x="214880" y="369193"/>
                </a:cubicBezTo>
                <a:cubicBezTo>
                  <a:pt x="214508" y="376049"/>
                  <a:pt x="208615" y="381265"/>
                  <a:pt x="201753" y="380818"/>
                </a:cubicBezTo>
                <a:cubicBezTo>
                  <a:pt x="194891" y="380445"/>
                  <a:pt x="189670" y="374558"/>
                  <a:pt x="190117" y="367702"/>
                </a:cubicBezTo>
                <a:cubicBezTo>
                  <a:pt x="190490" y="361517"/>
                  <a:pt x="190863" y="355332"/>
                  <a:pt x="191385" y="349221"/>
                </a:cubicBezTo>
                <a:cubicBezTo>
                  <a:pt x="191684" y="346241"/>
                  <a:pt x="191908" y="343334"/>
                  <a:pt x="192206" y="340428"/>
                </a:cubicBezTo>
                <a:cubicBezTo>
                  <a:pt x="192504" y="337596"/>
                  <a:pt x="192803" y="334839"/>
                  <a:pt x="193101" y="332007"/>
                </a:cubicBezTo>
                <a:cubicBezTo>
                  <a:pt x="193399" y="329325"/>
                  <a:pt x="193772" y="326642"/>
                  <a:pt x="194071" y="323959"/>
                </a:cubicBezTo>
                <a:cubicBezTo>
                  <a:pt x="194294" y="322171"/>
                  <a:pt x="194593" y="320457"/>
                  <a:pt x="194816" y="318743"/>
                </a:cubicBezTo>
                <a:cubicBezTo>
                  <a:pt x="195189" y="316209"/>
                  <a:pt x="195562" y="313750"/>
                  <a:pt x="196010" y="311216"/>
                </a:cubicBezTo>
                <a:cubicBezTo>
                  <a:pt x="196383" y="308832"/>
                  <a:pt x="196756" y="306447"/>
                  <a:pt x="197203" y="303988"/>
                </a:cubicBezTo>
                <a:cubicBezTo>
                  <a:pt x="197651" y="301752"/>
                  <a:pt x="198098" y="299442"/>
                  <a:pt x="198620" y="297132"/>
                </a:cubicBezTo>
                <a:cubicBezTo>
                  <a:pt x="199068" y="294971"/>
                  <a:pt x="199515" y="292810"/>
                  <a:pt x="200038" y="290574"/>
                </a:cubicBezTo>
                <a:cubicBezTo>
                  <a:pt x="200560" y="288488"/>
                  <a:pt x="201082" y="286476"/>
                  <a:pt x="201604" y="284389"/>
                </a:cubicBezTo>
                <a:cubicBezTo>
                  <a:pt x="202126" y="282377"/>
                  <a:pt x="202723" y="280440"/>
                  <a:pt x="203319" y="278502"/>
                </a:cubicBezTo>
                <a:cubicBezTo>
                  <a:pt x="203916" y="276565"/>
                  <a:pt x="204513" y="274702"/>
                  <a:pt x="205110" y="272839"/>
                </a:cubicBezTo>
                <a:cubicBezTo>
                  <a:pt x="205706" y="271125"/>
                  <a:pt x="206378" y="269336"/>
                  <a:pt x="207049" y="267548"/>
                </a:cubicBezTo>
                <a:cubicBezTo>
                  <a:pt x="207720" y="265908"/>
                  <a:pt x="208391" y="264269"/>
                  <a:pt x="209137" y="262629"/>
                </a:cubicBezTo>
                <a:cubicBezTo>
                  <a:pt x="209809" y="260990"/>
                  <a:pt x="210554" y="259425"/>
                  <a:pt x="211300" y="257935"/>
                </a:cubicBezTo>
                <a:cubicBezTo>
                  <a:pt x="211673" y="257190"/>
                  <a:pt x="212046" y="256519"/>
                  <a:pt x="212419" y="255848"/>
                </a:cubicBezTo>
                <a:cubicBezTo>
                  <a:pt x="212643" y="255401"/>
                  <a:pt x="212941" y="254879"/>
                  <a:pt x="213240" y="254358"/>
                </a:cubicBezTo>
                <a:cubicBezTo>
                  <a:pt x="211524" y="254060"/>
                  <a:pt x="209809" y="253762"/>
                  <a:pt x="208093" y="253538"/>
                </a:cubicBezTo>
                <a:cubicBezTo>
                  <a:pt x="204214" y="252942"/>
                  <a:pt x="200336" y="252495"/>
                  <a:pt x="196383" y="252197"/>
                </a:cubicBezTo>
                <a:cubicBezTo>
                  <a:pt x="192504" y="251973"/>
                  <a:pt x="188551" y="251824"/>
                  <a:pt x="184673" y="251824"/>
                </a:cubicBezTo>
                <a:cubicBezTo>
                  <a:pt x="180794" y="251824"/>
                  <a:pt x="176841" y="251899"/>
                  <a:pt x="172962" y="252197"/>
                </a:cubicBezTo>
                <a:cubicBezTo>
                  <a:pt x="169009" y="252495"/>
                  <a:pt x="165131" y="252942"/>
                  <a:pt x="161252" y="253538"/>
                </a:cubicBezTo>
                <a:cubicBezTo>
                  <a:pt x="159537" y="253762"/>
                  <a:pt x="157821" y="254060"/>
                  <a:pt x="156106" y="254358"/>
                </a:cubicBezTo>
                <a:cubicBezTo>
                  <a:pt x="156404" y="254879"/>
                  <a:pt x="156702" y="255401"/>
                  <a:pt x="157001" y="255848"/>
                </a:cubicBezTo>
                <a:cubicBezTo>
                  <a:pt x="157299" y="256519"/>
                  <a:pt x="157672" y="257190"/>
                  <a:pt x="158045" y="257935"/>
                </a:cubicBezTo>
                <a:cubicBezTo>
                  <a:pt x="158791" y="259425"/>
                  <a:pt x="159537" y="260990"/>
                  <a:pt x="160208" y="262629"/>
                </a:cubicBezTo>
                <a:cubicBezTo>
                  <a:pt x="160954" y="264269"/>
                  <a:pt x="161625" y="265908"/>
                  <a:pt x="162296" y="267548"/>
                </a:cubicBezTo>
                <a:cubicBezTo>
                  <a:pt x="162968" y="269336"/>
                  <a:pt x="163639" y="271125"/>
                  <a:pt x="164236" y="272839"/>
                </a:cubicBezTo>
                <a:cubicBezTo>
                  <a:pt x="164832" y="274702"/>
                  <a:pt x="165429" y="276565"/>
                  <a:pt x="166026" y="278502"/>
                </a:cubicBezTo>
                <a:cubicBezTo>
                  <a:pt x="166622" y="280440"/>
                  <a:pt x="167219" y="282377"/>
                  <a:pt x="167741" y="284389"/>
                </a:cubicBezTo>
                <a:cubicBezTo>
                  <a:pt x="168263" y="286476"/>
                  <a:pt x="168785" y="288488"/>
                  <a:pt x="169308" y="290574"/>
                </a:cubicBezTo>
                <a:cubicBezTo>
                  <a:pt x="169830" y="292810"/>
                  <a:pt x="170277" y="294971"/>
                  <a:pt x="170725" y="297132"/>
                </a:cubicBezTo>
                <a:cubicBezTo>
                  <a:pt x="171247" y="299442"/>
                  <a:pt x="171694" y="301752"/>
                  <a:pt x="172142" y="303988"/>
                </a:cubicBezTo>
                <a:cubicBezTo>
                  <a:pt x="172589" y="306447"/>
                  <a:pt x="172962" y="308832"/>
                  <a:pt x="173410" y="311216"/>
                </a:cubicBezTo>
                <a:cubicBezTo>
                  <a:pt x="173783" y="313750"/>
                  <a:pt x="174156" y="316209"/>
                  <a:pt x="174529" y="318743"/>
                </a:cubicBezTo>
                <a:cubicBezTo>
                  <a:pt x="175200" y="323140"/>
                  <a:pt x="175722" y="327611"/>
                  <a:pt x="176244" y="332007"/>
                </a:cubicBezTo>
                <a:cubicBezTo>
                  <a:pt x="176915" y="337745"/>
                  <a:pt x="177438" y="343483"/>
                  <a:pt x="177960" y="349221"/>
                </a:cubicBezTo>
                <a:cubicBezTo>
                  <a:pt x="178482" y="355332"/>
                  <a:pt x="178929" y="361517"/>
                  <a:pt x="179228" y="367702"/>
                </a:cubicBezTo>
                <a:cubicBezTo>
                  <a:pt x="179675" y="374558"/>
                  <a:pt x="174454" y="380445"/>
                  <a:pt x="167592" y="380818"/>
                </a:cubicBezTo>
                <a:cubicBezTo>
                  <a:pt x="160730" y="381265"/>
                  <a:pt x="154838" y="376049"/>
                  <a:pt x="154465" y="369193"/>
                </a:cubicBezTo>
                <a:cubicBezTo>
                  <a:pt x="154166" y="364647"/>
                  <a:pt x="153868" y="360101"/>
                  <a:pt x="153570" y="355630"/>
                </a:cubicBezTo>
                <a:cubicBezTo>
                  <a:pt x="153197" y="351383"/>
                  <a:pt x="152824" y="347135"/>
                  <a:pt x="152451" y="342887"/>
                </a:cubicBezTo>
                <a:cubicBezTo>
                  <a:pt x="152003" y="338938"/>
                  <a:pt x="151556" y="334914"/>
                  <a:pt x="151108" y="330964"/>
                </a:cubicBezTo>
                <a:cubicBezTo>
                  <a:pt x="150735" y="328058"/>
                  <a:pt x="150362" y="325152"/>
                  <a:pt x="149915" y="322245"/>
                </a:cubicBezTo>
                <a:cubicBezTo>
                  <a:pt x="149467" y="318817"/>
                  <a:pt x="148871" y="315315"/>
                  <a:pt x="148274" y="311813"/>
                </a:cubicBezTo>
                <a:cubicBezTo>
                  <a:pt x="147752" y="308608"/>
                  <a:pt x="147080" y="305404"/>
                  <a:pt x="146409" y="302274"/>
                </a:cubicBezTo>
                <a:cubicBezTo>
                  <a:pt x="145812" y="299368"/>
                  <a:pt x="145141" y="296387"/>
                  <a:pt x="144395" y="293555"/>
                </a:cubicBezTo>
                <a:cubicBezTo>
                  <a:pt x="143799" y="290872"/>
                  <a:pt x="143053" y="288264"/>
                  <a:pt x="142232" y="285656"/>
                </a:cubicBezTo>
                <a:cubicBezTo>
                  <a:pt x="141859" y="284464"/>
                  <a:pt x="141486" y="283271"/>
                  <a:pt x="141113" y="282079"/>
                </a:cubicBezTo>
                <a:cubicBezTo>
                  <a:pt x="140741" y="280961"/>
                  <a:pt x="140368" y="279844"/>
                  <a:pt x="139920" y="278726"/>
                </a:cubicBezTo>
                <a:cubicBezTo>
                  <a:pt x="139547" y="277608"/>
                  <a:pt x="139174" y="276565"/>
                  <a:pt x="138727" y="275521"/>
                </a:cubicBezTo>
                <a:cubicBezTo>
                  <a:pt x="138354" y="274553"/>
                  <a:pt x="137906" y="273584"/>
                  <a:pt x="137533" y="272615"/>
                </a:cubicBezTo>
                <a:cubicBezTo>
                  <a:pt x="137086" y="271721"/>
                  <a:pt x="136713" y="270827"/>
                  <a:pt x="136265" y="269932"/>
                </a:cubicBezTo>
                <a:cubicBezTo>
                  <a:pt x="135892" y="269187"/>
                  <a:pt x="135519" y="268442"/>
                  <a:pt x="135146" y="267697"/>
                </a:cubicBezTo>
                <a:cubicBezTo>
                  <a:pt x="134699" y="266952"/>
                  <a:pt x="134326" y="266206"/>
                  <a:pt x="133878" y="265461"/>
                </a:cubicBezTo>
                <a:cubicBezTo>
                  <a:pt x="133431" y="264791"/>
                  <a:pt x="133058" y="264120"/>
                  <a:pt x="132611" y="263449"/>
                </a:cubicBezTo>
                <a:cubicBezTo>
                  <a:pt x="132163" y="262779"/>
                  <a:pt x="131790" y="262182"/>
                  <a:pt x="131343" y="261586"/>
                </a:cubicBezTo>
                <a:cubicBezTo>
                  <a:pt x="130895" y="261065"/>
                  <a:pt x="130522" y="260543"/>
                  <a:pt x="130075" y="260021"/>
                </a:cubicBezTo>
                <a:cubicBezTo>
                  <a:pt x="129702" y="259574"/>
                  <a:pt x="129254" y="259127"/>
                  <a:pt x="128881" y="258680"/>
                </a:cubicBezTo>
                <a:cubicBezTo>
                  <a:pt x="128508" y="258307"/>
                  <a:pt x="128061" y="257935"/>
                  <a:pt x="127688" y="257562"/>
                </a:cubicBezTo>
                <a:cubicBezTo>
                  <a:pt x="127315" y="257190"/>
                  <a:pt x="126942" y="256891"/>
                  <a:pt x="126569" y="256593"/>
                </a:cubicBezTo>
                <a:cubicBezTo>
                  <a:pt x="118588" y="250408"/>
                  <a:pt x="120975" y="237740"/>
                  <a:pt x="130671" y="234908"/>
                </a:cubicBezTo>
                <a:cubicBezTo>
                  <a:pt x="135146" y="233567"/>
                  <a:pt x="139622" y="232449"/>
                  <a:pt x="144097" y="231406"/>
                </a:cubicBezTo>
                <a:cubicBezTo>
                  <a:pt x="148572" y="230437"/>
                  <a:pt x="153122" y="229617"/>
                  <a:pt x="157597" y="228947"/>
                </a:cubicBezTo>
                <a:cubicBezTo>
                  <a:pt x="162147" y="228276"/>
                  <a:pt x="166622" y="227829"/>
                  <a:pt x="171172" y="227456"/>
                </a:cubicBezTo>
                <a:cubicBezTo>
                  <a:pt x="175647" y="227158"/>
                  <a:pt x="180123" y="227009"/>
                  <a:pt x="184673" y="227009"/>
                </a:cubicBezTo>
                <a:close/>
                <a:moveTo>
                  <a:pt x="184638" y="0"/>
                </a:moveTo>
                <a:cubicBezTo>
                  <a:pt x="244994" y="0"/>
                  <a:pt x="301546" y="29424"/>
                  <a:pt x="336088" y="78887"/>
                </a:cubicBezTo>
                <a:cubicBezTo>
                  <a:pt x="370631" y="128350"/>
                  <a:pt x="378763" y="191444"/>
                  <a:pt x="357873" y="248058"/>
                </a:cubicBezTo>
                <a:cubicBezTo>
                  <a:pt x="336461" y="306087"/>
                  <a:pt x="272822" y="336703"/>
                  <a:pt x="262900" y="410227"/>
                </a:cubicBezTo>
                <a:cubicBezTo>
                  <a:pt x="266555" y="409259"/>
                  <a:pt x="270286" y="408365"/>
                  <a:pt x="273941" y="407471"/>
                </a:cubicBezTo>
                <a:cubicBezTo>
                  <a:pt x="280581" y="405757"/>
                  <a:pt x="287370" y="409855"/>
                  <a:pt x="289012" y="416484"/>
                </a:cubicBezTo>
                <a:cubicBezTo>
                  <a:pt x="290653" y="423114"/>
                  <a:pt x="286624" y="429893"/>
                  <a:pt x="279984" y="431532"/>
                </a:cubicBezTo>
                <a:cubicBezTo>
                  <a:pt x="218434" y="446877"/>
                  <a:pt x="156884" y="462222"/>
                  <a:pt x="95334" y="477642"/>
                </a:cubicBezTo>
                <a:cubicBezTo>
                  <a:pt x="88694" y="479281"/>
                  <a:pt x="81905" y="475258"/>
                  <a:pt x="80263" y="468554"/>
                </a:cubicBezTo>
                <a:cubicBezTo>
                  <a:pt x="78622" y="461924"/>
                  <a:pt x="82651" y="455220"/>
                  <a:pt x="89291" y="453507"/>
                </a:cubicBezTo>
                <a:cubicBezTo>
                  <a:pt x="139575" y="440992"/>
                  <a:pt x="189860" y="428403"/>
                  <a:pt x="240145" y="415888"/>
                </a:cubicBezTo>
                <a:cubicBezTo>
                  <a:pt x="238354" y="413132"/>
                  <a:pt x="237757" y="410599"/>
                  <a:pt x="238205" y="407396"/>
                </a:cubicBezTo>
                <a:cubicBezTo>
                  <a:pt x="238876" y="402182"/>
                  <a:pt x="239772" y="397116"/>
                  <a:pt x="240965" y="392051"/>
                </a:cubicBezTo>
                <a:cubicBezTo>
                  <a:pt x="242084" y="387134"/>
                  <a:pt x="243427" y="382367"/>
                  <a:pt x="245069" y="377674"/>
                </a:cubicBezTo>
                <a:cubicBezTo>
                  <a:pt x="246561" y="373130"/>
                  <a:pt x="248277" y="368660"/>
                  <a:pt x="250216" y="364265"/>
                </a:cubicBezTo>
                <a:cubicBezTo>
                  <a:pt x="252007" y="360019"/>
                  <a:pt x="254021" y="355848"/>
                  <a:pt x="256185" y="351751"/>
                </a:cubicBezTo>
                <a:cubicBezTo>
                  <a:pt x="258274" y="347877"/>
                  <a:pt x="260587" y="344004"/>
                  <a:pt x="262900" y="340205"/>
                </a:cubicBezTo>
                <a:cubicBezTo>
                  <a:pt x="265212" y="336554"/>
                  <a:pt x="267600" y="332979"/>
                  <a:pt x="270062" y="329403"/>
                </a:cubicBezTo>
                <a:cubicBezTo>
                  <a:pt x="272449" y="325977"/>
                  <a:pt x="274986" y="322624"/>
                  <a:pt x="277522" y="319347"/>
                </a:cubicBezTo>
                <a:cubicBezTo>
                  <a:pt x="279984" y="316069"/>
                  <a:pt x="282521" y="312941"/>
                  <a:pt x="285058" y="309812"/>
                </a:cubicBezTo>
                <a:cubicBezTo>
                  <a:pt x="287594" y="306758"/>
                  <a:pt x="290056" y="303704"/>
                  <a:pt x="292593" y="300724"/>
                </a:cubicBezTo>
                <a:cubicBezTo>
                  <a:pt x="294906" y="297968"/>
                  <a:pt x="297218" y="295211"/>
                  <a:pt x="299531" y="292530"/>
                </a:cubicBezTo>
                <a:cubicBezTo>
                  <a:pt x="300725" y="291114"/>
                  <a:pt x="301919" y="289699"/>
                  <a:pt x="303038" y="288284"/>
                </a:cubicBezTo>
                <a:cubicBezTo>
                  <a:pt x="305351" y="285528"/>
                  <a:pt x="307663" y="282771"/>
                  <a:pt x="309827" y="279941"/>
                </a:cubicBezTo>
                <a:cubicBezTo>
                  <a:pt x="311990" y="277259"/>
                  <a:pt x="314079" y="274577"/>
                  <a:pt x="316168" y="271821"/>
                </a:cubicBezTo>
                <a:cubicBezTo>
                  <a:pt x="318108" y="269214"/>
                  <a:pt x="320048" y="266532"/>
                  <a:pt x="321838" y="263776"/>
                </a:cubicBezTo>
                <a:cubicBezTo>
                  <a:pt x="323554" y="261169"/>
                  <a:pt x="325270" y="258487"/>
                  <a:pt x="326837" y="255731"/>
                </a:cubicBezTo>
                <a:cubicBezTo>
                  <a:pt x="328329" y="253124"/>
                  <a:pt x="329747" y="250442"/>
                  <a:pt x="331090" y="247686"/>
                </a:cubicBezTo>
                <a:cubicBezTo>
                  <a:pt x="332358" y="245004"/>
                  <a:pt x="333552" y="242248"/>
                  <a:pt x="334596" y="239492"/>
                </a:cubicBezTo>
                <a:cubicBezTo>
                  <a:pt x="352651" y="190550"/>
                  <a:pt x="345563" y="135873"/>
                  <a:pt x="315721" y="93115"/>
                </a:cubicBezTo>
                <a:cubicBezTo>
                  <a:pt x="285804" y="50282"/>
                  <a:pt x="236862" y="24806"/>
                  <a:pt x="184638" y="24806"/>
                </a:cubicBezTo>
                <a:cubicBezTo>
                  <a:pt x="132413" y="24806"/>
                  <a:pt x="83471" y="50282"/>
                  <a:pt x="53554" y="93115"/>
                </a:cubicBezTo>
                <a:cubicBezTo>
                  <a:pt x="23712" y="135873"/>
                  <a:pt x="16624" y="190550"/>
                  <a:pt x="34679" y="239492"/>
                </a:cubicBezTo>
                <a:cubicBezTo>
                  <a:pt x="35425" y="241428"/>
                  <a:pt x="36246" y="243365"/>
                  <a:pt x="37066" y="245302"/>
                </a:cubicBezTo>
                <a:cubicBezTo>
                  <a:pt x="37962" y="247239"/>
                  <a:pt x="38857" y="249175"/>
                  <a:pt x="39827" y="251038"/>
                </a:cubicBezTo>
                <a:cubicBezTo>
                  <a:pt x="40871" y="252975"/>
                  <a:pt x="41916" y="254837"/>
                  <a:pt x="43035" y="256699"/>
                </a:cubicBezTo>
                <a:cubicBezTo>
                  <a:pt x="44154" y="258636"/>
                  <a:pt x="45273" y="260498"/>
                  <a:pt x="46541" y="262361"/>
                </a:cubicBezTo>
                <a:cubicBezTo>
                  <a:pt x="47810" y="264297"/>
                  <a:pt x="49078" y="266234"/>
                  <a:pt x="50421" y="268096"/>
                </a:cubicBezTo>
                <a:cubicBezTo>
                  <a:pt x="51241" y="269288"/>
                  <a:pt x="52062" y="270406"/>
                  <a:pt x="52957" y="271598"/>
                </a:cubicBezTo>
                <a:cubicBezTo>
                  <a:pt x="54375" y="273534"/>
                  <a:pt x="55867" y="275471"/>
                  <a:pt x="57359" y="277333"/>
                </a:cubicBezTo>
                <a:cubicBezTo>
                  <a:pt x="58851" y="279345"/>
                  <a:pt x="60418" y="281281"/>
                  <a:pt x="61985" y="283144"/>
                </a:cubicBezTo>
                <a:cubicBezTo>
                  <a:pt x="63626" y="285155"/>
                  <a:pt x="65267" y="287092"/>
                  <a:pt x="66909" y="289103"/>
                </a:cubicBezTo>
                <a:cubicBezTo>
                  <a:pt x="68774" y="291338"/>
                  <a:pt x="70714" y="293573"/>
                  <a:pt x="72579" y="295882"/>
                </a:cubicBezTo>
                <a:cubicBezTo>
                  <a:pt x="74593" y="298191"/>
                  <a:pt x="76608" y="300575"/>
                  <a:pt x="78547" y="302959"/>
                </a:cubicBezTo>
                <a:cubicBezTo>
                  <a:pt x="80338" y="305119"/>
                  <a:pt x="82128" y="307205"/>
                  <a:pt x="83844" y="309365"/>
                </a:cubicBezTo>
                <a:cubicBezTo>
                  <a:pt x="85635" y="311600"/>
                  <a:pt x="87425" y="313760"/>
                  <a:pt x="89216" y="315995"/>
                </a:cubicBezTo>
                <a:cubicBezTo>
                  <a:pt x="91007" y="318304"/>
                  <a:pt x="92797" y="320613"/>
                  <a:pt x="94513" y="322922"/>
                </a:cubicBezTo>
                <a:cubicBezTo>
                  <a:pt x="96304" y="325306"/>
                  <a:pt x="98020" y="327764"/>
                  <a:pt x="99736" y="330223"/>
                </a:cubicBezTo>
                <a:cubicBezTo>
                  <a:pt x="101526" y="332681"/>
                  <a:pt x="103167" y="335214"/>
                  <a:pt x="104883" y="337821"/>
                </a:cubicBezTo>
                <a:cubicBezTo>
                  <a:pt x="105928" y="339460"/>
                  <a:pt x="106898" y="341024"/>
                  <a:pt x="107868" y="342737"/>
                </a:cubicBezTo>
                <a:cubicBezTo>
                  <a:pt x="109509" y="345419"/>
                  <a:pt x="111076" y="348175"/>
                  <a:pt x="112642" y="350931"/>
                </a:cubicBezTo>
                <a:cubicBezTo>
                  <a:pt x="114135" y="353762"/>
                  <a:pt x="115627" y="356667"/>
                  <a:pt x="116970" y="359572"/>
                </a:cubicBezTo>
                <a:cubicBezTo>
                  <a:pt x="118387" y="362627"/>
                  <a:pt x="119730" y="365681"/>
                  <a:pt x="120998" y="368735"/>
                </a:cubicBezTo>
                <a:cubicBezTo>
                  <a:pt x="122267" y="371938"/>
                  <a:pt x="123386" y="375141"/>
                  <a:pt x="124505" y="378344"/>
                </a:cubicBezTo>
                <a:cubicBezTo>
                  <a:pt x="125549" y="381697"/>
                  <a:pt x="126519" y="385049"/>
                  <a:pt x="127415" y="388401"/>
                </a:cubicBezTo>
                <a:cubicBezTo>
                  <a:pt x="129131" y="395031"/>
                  <a:pt x="125102" y="401809"/>
                  <a:pt x="118462" y="403523"/>
                </a:cubicBezTo>
                <a:cubicBezTo>
                  <a:pt x="111822" y="405236"/>
                  <a:pt x="105033" y="401213"/>
                  <a:pt x="103391" y="394584"/>
                </a:cubicBezTo>
                <a:cubicBezTo>
                  <a:pt x="87276" y="332085"/>
                  <a:pt x="31247" y="301767"/>
                  <a:pt x="11402" y="248058"/>
                </a:cubicBezTo>
                <a:cubicBezTo>
                  <a:pt x="-9488" y="191444"/>
                  <a:pt x="-1356" y="128350"/>
                  <a:pt x="33187" y="78887"/>
                </a:cubicBezTo>
                <a:cubicBezTo>
                  <a:pt x="67729" y="29424"/>
                  <a:pt x="124281" y="0"/>
                  <a:pt x="184638" y="0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AutoShape 7"/>
          <p:cNvSpPr/>
          <p:nvPr/>
        </p:nvSpPr>
        <p:spPr>
          <a:xfrm>
            <a:off x="6553200" y="2315471"/>
            <a:ext cx="3919220" cy="1905000"/>
          </a:xfrm>
          <a:prstGeom prst="rect">
            <a:avLst/>
          </a:prstGeom>
        </p:spPr>
        <p:txBody>
          <a:bodyPr wrap="square" lIns="91440" tIns="45720" rIns="91440" bIns="45720" rtlCol="0" anchor="t" anchorCtr="0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350" dirty="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       </a:t>
            </a:r>
            <a:r>
              <a:rPr lang="zh-CN" altLang="en-US" sz="1350" dirty="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大家都知道意大利面怎么说，可是当我在意大利拿到菜单打算点个意面的时候，我才发现英语不好的我只配吃一种面。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1350" dirty="0">
              <a:solidFill>
                <a:schemeClr val="dk1"/>
              </a:solidFill>
              <a:latin typeface="Microsoft Yahei" panose="020B0502040204020203" charset="-122"/>
              <a:ea typeface="Microsoft Yahei" panose="020B0502040204020203" charset="-122"/>
              <a:cs typeface="Microsoft Yahei" panose="020B0502040204020203" charset="-12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7391684" y="1320305"/>
            <a:ext cx="2084387" cy="460375"/>
          </a:xfrm>
          <a:prstGeom prst="rect">
            <a:avLst/>
          </a:prstGeom>
        </p:spPr>
        <p:txBody>
          <a:bodyPr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1575" b="1">
              <a:solidFill>
                <a:schemeClr val="accent1"/>
              </a:solidFill>
              <a:latin typeface="Microsoft Yahei" panose="020B0502040204020203" charset="-122"/>
              <a:ea typeface="Microsoft Yahei" panose="020B0502040204020203" charset="-122"/>
              <a:cs typeface="Microsoft Yahei" panose="020B0502040204020203" charset="-122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685800" y="167200"/>
            <a:ext cx="10641129" cy="893445"/>
            <a:chOff x="454963" y="93878"/>
            <a:chExt cx="10641129" cy="893445"/>
          </a:xfrm>
        </p:grpSpPr>
        <p:sp>
          <p:nvSpPr>
            <p:cNvPr id="12" name="AutoShape 1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1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1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Microsoft Yahei" panose="020B0502040204020203" charset="-122"/>
                  <a:ea typeface="Microsoft Yahei" panose="020B0502040204020203" charset="-122"/>
                  <a:cs typeface="Microsoft Yahei" panose="020B0502040204020203" charset="-122"/>
                </a:rPr>
                <a:t>英语是逼出来的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107555" y="1860723"/>
            <a:ext cx="2846705" cy="3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75" b="1" dirty="0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给自己</a:t>
            </a:r>
            <a:r>
              <a:rPr lang="en-US" sz="1575" b="1" dirty="0" err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一个</a:t>
            </a:r>
            <a:r>
              <a:rPr lang="zh-CN" altLang="en-US" sz="1575" b="1" dirty="0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学好英语的动力</a:t>
            </a:r>
          </a:p>
        </p:txBody>
      </p:sp>
      <p:pic>
        <p:nvPicPr>
          <p:cNvPr id="34" name="图片 33" descr="21700326537_.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39" y="1299650"/>
            <a:ext cx="4345305" cy="449770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891575" y="4360806"/>
            <a:ext cx="5505450" cy="1307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所以，即使你只想做一个幸福的吃货，英语也是一项必备技能</a:t>
            </a:r>
            <a:r>
              <a:rPr lang="en-US" sz="2800" b="1" dirty="0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1022" y="2505551"/>
            <a:ext cx="1169862" cy="1169862"/>
          </a:xfrm>
          <a:prstGeom prst="ellipse">
            <a:avLst/>
          </a:prstGeom>
          <a:gradFill>
            <a:gsLst>
              <a:gs pos="0">
                <a:schemeClr val="accent5">
                  <a:alpha val="100000"/>
                </a:schemeClr>
              </a:gs>
              <a:gs pos="100000">
                <a:schemeClr val="lt2">
                  <a:alpha val="100000"/>
                </a:schemeClr>
              </a:gs>
            </a:gsLst>
            <a:lin ang="4500000"/>
          </a:grad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857192" y="2151175"/>
            <a:ext cx="9695079" cy="218968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2300" b="1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17465" y="2648903"/>
            <a:ext cx="5351145" cy="8890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zh-CN" altLang="en-US" sz="4200" b="1">
                <a:solidFill>
                  <a:srgbClr val="000000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培养语感和基础语法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829" y="1414808"/>
            <a:ext cx="6734175" cy="8712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zh-CN" altLang="en-US" sz="2325" b="1" dirty="0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每天阅读英文文章，提高阅读能力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9448" y="2819474"/>
            <a:ext cx="6524625" cy="8712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zh-CN" altLang="en-US" sz="2325" b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看英文电影、动画片或纪录片，提升听力水平</a:t>
            </a:r>
          </a:p>
        </p:txBody>
      </p:sp>
      <p:sp>
        <p:nvSpPr>
          <p:cNvPr id="6" name="AutoShape 6"/>
          <p:cNvSpPr/>
          <p:nvPr/>
        </p:nvSpPr>
        <p:spPr>
          <a:xfrm>
            <a:off x="937111" y="4038686"/>
            <a:ext cx="701468" cy="122998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AutoShape 7"/>
          <p:cNvSpPr/>
          <p:nvPr/>
        </p:nvSpPr>
        <p:spPr>
          <a:xfrm>
            <a:off x="884199" y="4038686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AutoShape 8"/>
          <p:cNvSpPr/>
          <p:nvPr/>
        </p:nvSpPr>
        <p:spPr>
          <a:xfrm>
            <a:off x="1566951" y="4038686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alphaModFix amt="70000"/>
          </a:blip>
          <a:srcRect l="24969" r="24969"/>
          <a:stretch>
            <a:fillRect/>
          </a:stretch>
        </p:blipFill>
        <p:spPr>
          <a:xfrm>
            <a:off x="7803289" y="1299241"/>
            <a:ext cx="3679824" cy="4906431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>
            <a:off x="934349" y="2438855"/>
            <a:ext cx="701468" cy="122998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AutoShape 12"/>
          <p:cNvSpPr/>
          <p:nvPr/>
        </p:nvSpPr>
        <p:spPr>
          <a:xfrm>
            <a:off x="884858" y="2438199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AutoShape 13"/>
          <p:cNvSpPr/>
          <p:nvPr/>
        </p:nvSpPr>
        <p:spPr>
          <a:xfrm>
            <a:off x="1567610" y="2438199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5" name="Group 15"/>
          <p:cNvGrpSpPr/>
          <p:nvPr/>
        </p:nvGrpSpPr>
        <p:grpSpPr>
          <a:xfrm>
            <a:off x="454963" y="93878"/>
            <a:ext cx="10641129" cy="893445"/>
            <a:chOff x="454963" y="93878"/>
            <a:chExt cx="10641129" cy="893445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094842" y="9387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/>
                  </a:solidFill>
                  <a:latin typeface="Microsoft Yahei" panose="020B0502040204020203" charset="-122"/>
                  <a:ea typeface="Microsoft Yahei" panose="020B0502040204020203" charset="-122"/>
                  <a:cs typeface="Microsoft Yahei" panose="020B0502040204020203" charset="-122"/>
                </a:rPr>
                <a:t>培养语感和基础语法</a:t>
              </a:r>
            </a:p>
          </p:txBody>
        </p:sp>
      </p:grpSp>
      <p:sp>
        <p:nvSpPr>
          <p:cNvPr id="37" name="TextBox 4"/>
          <p:cNvSpPr txBox="1"/>
          <p:nvPr/>
        </p:nvSpPr>
        <p:spPr>
          <a:xfrm>
            <a:off x="808355" y="4572000"/>
            <a:ext cx="6108700" cy="14954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zh-CN" altLang="en-US" sz="2325" b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语法学习回归课本，注意词性、时态、语态、从句等细节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1022" y="2505551"/>
            <a:ext cx="1169862" cy="1169862"/>
          </a:xfrm>
          <a:prstGeom prst="ellipse">
            <a:avLst/>
          </a:prstGeom>
          <a:gradFill>
            <a:gsLst>
              <a:gs pos="0">
                <a:schemeClr val="accent5">
                  <a:alpha val="100000"/>
                </a:schemeClr>
              </a:gs>
              <a:gs pos="100000">
                <a:schemeClr val="lt2">
                  <a:alpha val="100000"/>
                </a:schemeClr>
              </a:gs>
            </a:gsLst>
            <a:lin ang="4500000"/>
          </a:grad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857192" y="2151175"/>
            <a:ext cx="9695079" cy="218968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2300" b="1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17465" y="2801303"/>
            <a:ext cx="4759325" cy="8890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zh-CN" altLang="en-US" sz="4200" b="1">
                <a:solidFill>
                  <a:srgbClr val="000000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词汇积累的重要性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2796" y="3116804"/>
            <a:ext cx="5783287" cy="1160526"/>
            <a:chOff x="5982796" y="3116804"/>
            <a:chExt cx="5783287" cy="1160526"/>
          </a:xfrm>
        </p:grpSpPr>
        <p:sp>
          <p:nvSpPr>
            <p:cNvPr id="3" name="TextBox 3"/>
            <p:cNvSpPr txBox="1"/>
            <p:nvPr/>
          </p:nvSpPr>
          <p:spPr>
            <a:xfrm>
              <a:off x="5982796" y="3116804"/>
              <a:ext cx="4521094" cy="398526"/>
            </a:xfrm>
            <a:prstGeom prst="rect">
              <a:avLst/>
            </a:prstGeom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325" b="1">
                  <a:solidFill>
                    <a:schemeClr val="accent1"/>
                  </a:solidFill>
                  <a:latin typeface="Microsoft Yahei" panose="020B0502040204020203" charset="-122"/>
                  <a:ea typeface="Microsoft Yahei" panose="020B0502040204020203" charset="-122"/>
                  <a:cs typeface="Microsoft Yahei" panose="020B0502040204020203" charset="-122"/>
                </a:rPr>
                <a:t>提升听力理解能力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982796" y="3575147"/>
              <a:ext cx="5783287" cy="702183"/>
            </a:xfrm>
            <a:prstGeom prst="rect">
              <a:avLst/>
            </a:prstGeom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>
                  <a:solidFill>
                    <a:schemeClr val="dk1"/>
                  </a:solidFill>
                  <a:latin typeface="Microsoft Yahei" panose="020B0502040204020203" charset="-122"/>
                  <a:ea typeface="Microsoft Yahei" panose="020B0502040204020203" charset="-122"/>
                  <a:cs typeface="Microsoft Yahei" panose="020B0502040204020203" charset="-122"/>
                </a:rPr>
                <a:t>听力中经常会出现一些生词，词汇量越大，越容易理解对话或短文。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982796" y="4769459"/>
            <a:ext cx="5783287" cy="1160526"/>
            <a:chOff x="5982796" y="4769459"/>
            <a:chExt cx="5783287" cy="1160526"/>
          </a:xfrm>
        </p:grpSpPr>
        <p:sp>
          <p:nvSpPr>
            <p:cNvPr id="6" name="TextBox 6"/>
            <p:cNvSpPr txBox="1"/>
            <p:nvPr/>
          </p:nvSpPr>
          <p:spPr>
            <a:xfrm>
              <a:off x="5982796" y="4769459"/>
              <a:ext cx="4521094" cy="398526"/>
            </a:xfrm>
            <a:prstGeom prst="rect">
              <a:avLst/>
            </a:prstGeom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77000"/>
                </a:lnSpc>
              </a:pPr>
              <a:r>
                <a:rPr lang="en-US" sz="2325" b="1" dirty="0" err="1">
                  <a:solidFill>
                    <a:schemeClr val="accent1"/>
                  </a:solidFill>
                  <a:latin typeface="Microsoft Yahei" panose="020B0502040204020203" charset="-122"/>
                  <a:ea typeface="Microsoft Yahei" panose="020B0502040204020203" charset="-122"/>
                  <a:cs typeface="Microsoft Yahei" panose="020B0502040204020203" charset="-122"/>
                </a:rPr>
                <a:t>提升写作和口语能力</a:t>
              </a:r>
              <a:endParaRPr lang="en-US" sz="2325" b="1" dirty="0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982796" y="5227802"/>
              <a:ext cx="5783287" cy="702183"/>
            </a:xfrm>
            <a:prstGeom prst="rect">
              <a:avLst/>
            </a:prstGeom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00">
                  <a:solidFill>
                    <a:schemeClr val="dk1"/>
                  </a:solidFill>
                  <a:latin typeface="Microsoft Yahei" panose="020B0502040204020203" charset="-122"/>
                  <a:ea typeface="Microsoft Yahei" panose="020B0502040204020203" charset="-122"/>
                  <a:cs typeface="Microsoft Yahei" panose="020B0502040204020203" charset="-122"/>
                </a:rPr>
                <a:t>丰富的词汇可以让写作表达更准确，口语更流畅。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982796" y="1468163"/>
            <a:ext cx="4521094" cy="398526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325" b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提升阅读理解能力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82796" y="1926506"/>
            <a:ext cx="5700871" cy="70218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掌握足够的词汇量能够更好地理解文章，捕捉关键信息，提升阅读速度。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2" name="AutoShape 1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1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1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 panose="020B0502040204020203" charset="-122"/>
                  <a:ea typeface="Microsoft Yahei" panose="020B0502040204020203" charset="-122"/>
                  <a:cs typeface="Microsoft Yahei" panose="020B0502040204020203" charset="-122"/>
                </a:rPr>
                <a:t>词汇积累的重要性</a:t>
              </a:r>
            </a:p>
          </p:txBody>
        </p:sp>
      </p:grpSp>
      <p:pic>
        <p:nvPicPr>
          <p:cNvPr id="33" name="Picture 9"/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304800" y="1066800"/>
            <a:ext cx="5056505" cy="5056505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485416" y="3075841"/>
            <a:ext cx="1954703" cy="1969616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AutoShape 3"/>
          <p:cNvSpPr/>
          <p:nvPr/>
        </p:nvSpPr>
        <p:spPr>
          <a:xfrm>
            <a:off x="5660673" y="3426081"/>
            <a:ext cx="2699191" cy="2719784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/>
          <p:nvPr/>
        </p:nvSpPr>
        <p:spPr>
          <a:xfrm>
            <a:off x="5288494" y="1513149"/>
            <a:ext cx="1721774" cy="1721774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93675" y="2711450"/>
            <a:ext cx="3279140" cy="39116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通过上下文理解词汇的含义和用法。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5399254" y="1623909"/>
            <a:ext cx="1500254" cy="1500254"/>
          </a:xfrm>
          <a:prstGeom prst="ellipse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13814" y="2226284"/>
            <a:ext cx="2703493" cy="398526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77000"/>
              </a:lnSpc>
            </a:pPr>
            <a:r>
              <a:rPr lang="en-US" sz="2325" b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结合语境学习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00757" y="1971492"/>
            <a:ext cx="3121877" cy="6680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如联想、背诵、制作单词卡片等。</a:t>
            </a:r>
          </a:p>
          <a:p>
            <a:pPr>
              <a:lnSpc>
                <a:spcPct val="120000"/>
              </a:lnSpc>
            </a:pPr>
            <a:r>
              <a:rPr lang="zh-CN" altLang="en-US" sz="15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举例：</a:t>
            </a:r>
            <a:r>
              <a:rPr lang="en-US" altLang="zh-CN" sz="15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ambulance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00757" y="1513149"/>
            <a:ext cx="2703493" cy="398526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325" b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使用记忆法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 l="16797" r="16797"/>
          <a:stretch>
            <a:fillRect/>
          </a:stretch>
        </p:blipFill>
        <p:spPr>
          <a:xfrm>
            <a:off x="5820154" y="3595858"/>
            <a:ext cx="2380229" cy="2380229"/>
          </a:xfrm>
          <a:prstGeom prst="ellipse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 l="10010" r="10010"/>
          <a:stretch>
            <a:fillRect/>
          </a:stretch>
        </p:blipFill>
        <p:spPr>
          <a:xfrm>
            <a:off x="3637042" y="3234923"/>
            <a:ext cx="1651452" cy="1651452"/>
          </a:xfrm>
          <a:prstGeom prst="ellipse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621512" y="4777233"/>
            <a:ext cx="3219450" cy="6680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温故知新，不断巩固已学的词汇</a:t>
            </a:r>
            <a:r>
              <a:rPr lang="zh-CN" altLang="en-US" sz="15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，艾宾浩斯记忆法</a:t>
            </a:r>
            <a:r>
              <a:rPr lang="en-US" sz="1500">
                <a:solidFill>
                  <a:schemeClr val="dk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21512" y="4318890"/>
            <a:ext cx="2703493" cy="398526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2325" b="1">
                <a:solidFill>
                  <a:schemeClr val="accent1"/>
                </a:solidFill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定期复习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15" name="AutoShape 15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17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18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AutoShape 34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/>
                  </a:solidFill>
                  <a:latin typeface="Microsoft Yahei" panose="020B0502040204020203" charset="-122"/>
                  <a:ea typeface="Microsoft Yahei" panose="020B0502040204020203" charset="-122"/>
                  <a:cs typeface="Microsoft Yahei" panose="020B0502040204020203" charset="-122"/>
                </a:rPr>
                <a:t>词汇学习的技巧和方法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EFFFFD"/>
      </a:lt1>
      <a:dk2>
        <a:srgbClr val="003C35"/>
      </a:dk2>
      <a:lt2>
        <a:srgbClr val="FFFFFF"/>
      </a:lt2>
      <a:accent1>
        <a:srgbClr val="00A5B2"/>
      </a:accent1>
      <a:accent2>
        <a:srgbClr val="52C6B8"/>
      </a:accent2>
      <a:accent3>
        <a:srgbClr val="00657D"/>
      </a:accent3>
      <a:accent4>
        <a:srgbClr val="58C19B"/>
      </a:accent4>
      <a:accent5>
        <a:srgbClr val="6DD690"/>
      </a:accent5>
      <a:accent6>
        <a:srgbClr val="9CCA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319</Words>
  <Application>Microsoft Office PowerPoint</Application>
  <PresentationFormat>宽屏</PresentationFormat>
  <Paragraphs>63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微软雅黑</vt:lpstr>
      <vt:lpstr>Arial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Eorn h</cp:lastModifiedBy>
  <cp:revision>7</cp:revision>
  <dcterms:created xsi:type="dcterms:W3CDTF">2023-11-18T17:51:58Z</dcterms:created>
  <dcterms:modified xsi:type="dcterms:W3CDTF">2023-11-19T12:13:00Z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379A98EC758056EEBAF95865859A41FA_42</vt:lpwstr>
  </property>
  <property fmtid="{D5CDD505-2E9C-101B-9397-08002B2CF9AE}" pid="3" name="KSOProductBuildVer">
    <vt:lpwstr>2052-6.2.2.8394</vt:lpwstr>
  </property>
</Properties>
</file>