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89" r:id="rId3"/>
    <p:sldId id="303" r:id="rId5"/>
    <p:sldId id="293" r:id="rId6"/>
    <p:sldId id="292" r:id="rId7"/>
    <p:sldId id="295" r:id="rId8"/>
    <p:sldId id="298" r:id="rId9"/>
    <p:sldId id="300" r:id="rId10"/>
    <p:sldId id="301" r:id="rId11"/>
    <p:sldId id="297" r:id="rId12"/>
    <p:sldId id="311" r:id="rId13"/>
  </p:sldIdLst>
  <p:sldSz cx="12192000" cy="6858000"/>
  <p:notesSz cx="6858000" cy="9144000"/>
  <p:embeddedFontLst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FF6"/>
    <a:srgbClr val="F1EDF4"/>
    <a:srgbClr val="00A971"/>
    <a:srgbClr val="97C890"/>
    <a:srgbClr val="9DD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文本框 208"/>
          <p:cNvSpPr txBox="1"/>
          <p:nvPr/>
        </p:nvSpPr>
        <p:spPr>
          <a:xfrm>
            <a:off x="727710" y="133985"/>
            <a:ext cx="368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跨</a:t>
            </a:r>
            <a:r>
              <a:rPr lang="en-US" altLang="zh-CN"/>
              <a:t>VPC</a:t>
            </a:r>
            <a:r>
              <a:rPr lang="zh-CN" altLang="en-US"/>
              <a:t>互通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46175" y="2381885"/>
            <a:ext cx="8750300" cy="2520950"/>
            <a:chOff x="1805" y="3751"/>
            <a:chExt cx="13780" cy="3970"/>
          </a:xfrm>
        </p:grpSpPr>
        <p:sp>
          <p:nvSpPr>
            <p:cNvPr id="4" name="矩形 3"/>
            <p:cNvSpPr/>
            <p:nvPr/>
          </p:nvSpPr>
          <p:spPr>
            <a:xfrm>
              <a:off x="1805" y="3751"/>
              <a:ext cx="13781" cy="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769" y="4742"/>
              <a:ext cx="1778" cy="22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78" y="5578"/>
              <a:ext cx="555" cy="31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 rot="0">
              <a:off x="6530" y="3993"/>
              <a:ext cx="3813" cy="3551"/>
              <a:chOff x="8077" y="3993"/>
              <a:chExt cx="3813" cy="3551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8676" y="4137"/>
                <a:ext cx="3214" cy="3243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8781" y="4741"/>
                <a:ext cx="380" cy="33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0093" y="3993"/>
                <a:ext cx="380" cy="33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1395" y="4741"/>
                <a:ext cx="380" cy="33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093" y="7212"/>
                <a:ext cx="380" cy="33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8781" y="6600"/>
                <a:ext cx="380" cy="33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1395" y="6600"/>
                <a:ext cx="380" cy="332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H="1">
                <a:off x="9110" y="4241"/>
                <a:ext cx="988" cy="63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endCxn id="48" idx="0"/>
              </p:cNvCxnSpPr>
              <p:nvPr/>
            </p:nvCxnSpPr>
            <p:spPr>
              <a:xfrm>
                <a:off x="8939" y="5077"/>
                <a:ext cx="32" cy="152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 flipV="1">
                <a:off x="9195" y="6753"/>
                <a:ext cx="914" cy="5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5" idx="5"/>
                <a:endCxn id="46" idx="2"/>
              </p:cNvCxnSpPr>
              <p:nvPr/>
            </p:nvCxnSpPr>
            <p:spPr>
              <a:xfrm>
                <a:off x="10417" y="4276"/>
                <a:ext cx="978" cy="63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endCxn id="49" idx="0"/>
              </p:cNvCxnSpPr>
              <p:nvPr/>
            </p:nvCxnSpPr>
            <p:spPr>
              <a:xfrm flipH="1">
                <a:off x="11585" y="5077"/>
                <a:ext cx="3" cy="152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endCxn id="47" idx="7"/>
              </p:cNvCxnSpPr>
              <p:nvPr/>
            </p:nvCxnSpPr>
            <p:spPr>
              <a:xfrm flipH="1">
                <a:off x="10417" y="6806"/>
                <a:ext cx="964" cy="45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endCxn id="49" idx="1"/>
              </p:cNvCxnSpPr>
              <p:nvPr/>
            </p:nvCxnSpPr>
            <p:spPr>
              <a:xfrm>
                <a:off x="10284" y="4276"/>
                <a:ext cx="1167" cy="23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endCxn id="48" idx="7"/>
              </p:cNvCxnSpPr>
              <p:nvPr/>
            </p:nvCxnSpPr>
            <p:spPr>
              <a:xfrm flipH="1">
                <a:off x="9105" y="4300"/>
                <a:ext cx="1147" cy="234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endCxn id="48" idx="7"/>
              </p:cNvCxnSpPr>
              <p:nvPr/>
            </p:nvCxnSpPr>
            <p:spPr>
              <a:xfrm flipH="1" flipV="1">
                <a:off x="9105" y="6649"/>
                <a:ext cx="2276" cy="12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46" idx="3"/>
              </p:cNvCxnSpPr>
              <p:nvPr/>
            </p:nvCxnSpPr>
            <p:spPr>
              <a:xfrm flipH="1">
                <a:off x="9140" y="5024"/>
                <a:ext cx="2311" cy="158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33" idx="5"/>
              </p:cNvCxnSpPr>
              <p:nvPr/>
            </p:nvCxnSpPr>
            <p:spPr>
              <a:xfrm>
                <a:off x="9105" y="5024"/>
                <a:ext cx="2294" cy="164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33" idx="6"/>
                <a:endCxn id="46" idx="2"/>
              </p:cNvCxnSpPr>
              <p:nvPr/>
            </p:nvCxnSpPr>
            <p:spPr>
              <a:xfrm>
                <a:off x="9161" y="4907"/>
                <a:ext cx="22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8119" y="4872"/>
                <a:ext cx="704" cy="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>
                <a:stCxn id="48" idx="2"/>
              </p:cNvCxnSpPr>
              <p:nvPr/>
            </p:nvCxnSpPr>
            <p:spPr>
              <a:xfrm flipH="1">
                <a:off x="8077" y="6766"/>
                <a:ext cx="704" cy="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rot="0">
              <a:off x="2084" y="4635"/>
              <a:ext cx="2435" cy="2390"/>
              <a:chOff x="2084" y="4635"/>
              <a:chExt cx="2435" cy="2390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084" y="4635"/>
                <a:ext cx="2435" cy="239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407" y="4825"/>
                <a:ext cx="1868" cy="869"/>
                <a:chOff x="2375" y="4955"/>
                <a:chExt cx="1868" cy="869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2505" y="4955"/>
                  <a:ext cx="1482" cy="530"/>
                </a:xfrm>
                <a:prstGeom prst="rect">
                  <a:avLst/>
                </a:prstGeom>
                <a:solidFill>
                  <a:srgbClr val="97C89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195" name="文本框 194"/>
                <p:cNvSpPr txBox="1"/>
                <p:nvPr/>
              </p:nvSpPr>
              <p:spPr>
                <a:xfrm>
                  <a:off x="2375" y="5002"/>
                  <a:ext cx="1868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1400">
                      <a:solidFill>
                        <a:schemeClr val="bg1"/>
                      </a:solidFill>
                      <a:sym typeface="+mn-ea"/>
                    </a:rPr>
                    <a:t>RegionA vpc</a:t>
                  </a:r>
                  <a:endParaRPr lang="en-US" sz="1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</p:grpSp>
          <p:pic>
            <p:nvPicPr>
              <p:cNvPr id="3" name="Picture 10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2" y="5578"/>
                <a:ext cx="1925" cy="14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11" name="矩形 10"/>
            <p:cNvSpPr/>
            <p:nvPr/>
          </p:nvSpPr>
          <p:spPr>
            <a:xfrm>
              <a:off x="10878" y="4741"/>
              <a:ext cx="1778" cy="22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0191" y="4907"/>
              <a:ext cx="704" cy="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0215" y="6746"/>
              <a:ext cx="704" cy="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477" y="5577"/>
              <a:ext cx="555" cy="31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 rot="0">
              <a:off x="12870" y="4634"/>
              <a:ext cx="2435" cy="2390"/>
              <a:chOff x="2084" y="4635"/>
              <a:chExt cx="2435" cy="239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084" y="4635"/>
                <a:ext cx="2435" cy="239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2424" y="4825"/>
                <a:ext cx="1797" cy="869"/>
                <a:chOff x="2392" y="4955"/>
                <a:chExt cx="1797" cy="869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505" y="4955"/>
                  <a:ext cx="1482" cy="530"/>
                </a:xfrm>
                <a:prstGeom prst="rect">
                  <a:avLst/>
                </a:prstGeom>
                <a:solidFill>
                  <a:srgbClr val="97C89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p>
                  <a:pPr lvl="0" algn="ctr">
                    <a:buClrTx/>
                    <a:buSzTx/>
                    <a:buFontTx/>
                  </a:pPr>
                  <a:endParaRPr lang="zh-CN" altLang="en-US">
                    <a:sym typeface="+mn-ea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2392" y="5002"/>
                  <a:ext cx="1797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1400">
                      <a:solidFill>
                        <a:schemeClr val="bg1"/>
                      </a:solidFill>
                      <a:sym typeface="+mn-ea"/>
                    </a:rPr>
                    <a:t>RegionB vpc</a:t>
                  </a:r>
                  <a:endParaRPr lang="en-US" sz="1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</p:grpSp>
          <p:pic>
            <p:nvPicPr>
              <p:cNvPr id="20" name="Picture 10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2" y="5578"/>
                <a:ext cx="1925" cy="14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21" name="文本框 20"/>
            <p:cNvSpPr txBox="1"/>
            <p:nvPr/>
          </p:nvSpPr>
          <p:spPr>
            <a:xfrm>
              <a:off x="4739" y="5893"/>
              <a:ext cx="14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vCPE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374" y="5893"/>
              <a:ext cx="13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vCPE</a:t>
              </a:r>
              <a:endParaRPr lang="en-US" altLang="zh-CN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276" y="5249"/>
              <a:ext cx="31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QingC</a:t>
              </a:r>
              <a:r>
                <a:rPr lang="en-US" altLang="zh-CN">
                  <a:solidFill>
                    <a:srgbClr val="00B050"/>
                  </a:solidFill>
                </a:rPr>
                <a:t>loud</a:t>
              </a:r>
              <a:r>
                <a:rPr lang="zh-CN" altLang="en-US">
                  <a:solidFill>
                    <a:srgbClr val="00B050"/>
                  </a:solidFill>
                </a:rPr>
                <a:t>骨干网</a:t>
              </a:r>
              <a:endParaRPr lang="zh-CN" altLang="en-US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" name="矩形 134"/>
          <p:cNvSpPr/>
          <p:nvPr/>
        </p:nvSpPr>
        <p:spPr>
          <a:xfrm>
            <a:off x="1069975" y="2653665"/>
            <a:ext cx="3877310" cy="221932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294130" y="3079115"/>
            <a:ext cx="3462020" cy="161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439545" y="376301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506855" y="398653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3322320" y="376301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3406775" y="398653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7381875" y="2653665"/>
            <a:ext cx="3877310" cy="221932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7606030" y="3079115"/>
            <a:ext cx="3462020" cy="161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7751445" y="371221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7818755" y="393573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9634220" y="371221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9718675" y="393573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1190625" y="2669540"/>
            <a:ext cx="3213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云平台</a:t>
            </a:r>
            <a:r>
              <a:rPr lang="en-US" altLang="zh-CN" sz="1400"/>
              <a:t> VPC</a:t>
            </a:r>
            <a:r>
              <a:rPr lang="zh-CN" altLang="en-US" sz="1400"/>
              <a:t>（</a:t>
            </a:r>
            <a:r>
              <a:rPr lang="en-US" altLang="zh-CN" sz="1400"/>
              <a:t>192.168.0.0/16</a:t>
            </a:r>
            <a:r>
              <a:rPr lang="zh-CN" altLang="en-US" sz="1400"/>
              <a:t>）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152" name="文本框 151"/>
          <p:cNvSpPr txBox="1"/>
          <p:nvPr/>
        </p:nvSpPr>
        <p:spPr>
          <a:xfrm>
            <a:off x="1294130" y="3082925"/>
            <a:ext cx="2670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Vxnet01(192.168.200.0/24)</a:t>
            </a:r>
            <a:endParaRPr lang="en-US" altLang="zh-CN" sz="1000"/>
          </a:p>
        </p:txBody>
      </p:sp>
      <p:sp>
        <p:nvSpPr>
          <p:cNvPr id="153" name="文本框 152"/>
          <p:cNvSpPr txBox="1"/>
          <p:nvPr/>
        </p:nvSpPr>
        <p:spPr>
          <a:xfrm>
            <a:off x="1664335" y="371221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VM 01</a:t>
            </a:r>
            <a:endParaRPr lang="en-US" altLang="zh-CN" sz="1400"/>
          </a:p>
        </p:txBody>
      </p:sp>
      <p:sp>
        <p:nvSpPr>
          <p:cNvPr id="154" name="文本框 153"/>
          <p:cNvSpPr txBox="1"/>
          <p:nvPr/>
        </p:nvSpPr>
        <p:spPr>
          <a:xfrm>
            <a:off x="1439545" y="39509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192.168.200.3</a:t>
            </a:r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3463290" y="371221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vCPE 01</a:t>
            </a:r>
            <a:endParaRPr lang="en-US" altLang="zh-CN" sz="1400"/>
          </a:p>
        </p:txBody>
      </p:sp>
      <p:sp>
        <p:nvSpPr>
          <p:cNvPr id="156" name="文本框 155"/>
          <p:cNvSpPr txBox="1"/>
          <p:nvPr/>
        </p:nvSpPr>
        <p:spPr>
          <a:xfrm>
            <a:off x="3366135" y="3940810"/>
            <a:ext cx="1165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192.168.200.200</a:t>
            </a:r>
            <a:endParaRPr lang="en-US" altLang="zh-CN" sz="1000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2571115" y="4076065"/>
            <a:ext cx="728345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7976235" y="366141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CPE</a:t>
            </a:r>
            <a:endParaRPr lang="en-US" altLang="zh-CN" sz="1400"/>
          </a:p>
        </p:txBody>
      </p:sp>
      <p:sp>
        <p:nvSpPr>
          <p:cNvPr id="161" name="文本框 160"/>
          <p:cNvSpPr txBox="1"/>
          <p:nvPr/>
        </p:nvSpPr>
        <p:spPr>
          <a:xfrm>
            <a:off x="7976235" y="3915410"/>
            <a:ext cx="941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172.17.0.2</a:t>
            </a:r>
            <a:endParaRPr lang="en-US" altLang="zh-CN" sz="1200"/>
          </a:p>
        </p:txBody>
      </p:sp>
      <p:sp>
        <p:nvSpPr>
          <p:cNvPr id="163" name="文本框 162"/>
          <p:cNvSpPr txBox="1"/>
          <p:nvPr/>
        </p:nvSpPr>
        <p:spPr>
          <a:xfrm>
            <a:off x="9847580" y="366141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PC</a:t>
            </a:r>
            <a:endParaRPr lang="en-US" altLang="zh-CN" sz="1400"/>
          </a:p>
        </p:txBody>
      </p:sp>
      <p:cxnSp>
        <p:nvCxnSpPr>
          <p:cNvPr id="165" name="直接箭头连接符 164"/>
          <p:cNvCxnSpPr>
            <a:stCxn id="148" idx="1"/>
          </p:cNvCxnSpPr>
          <p:nvPr/>
        </p:nvCxnSpPr>
        <p:spPr>
          <a:xfrm flipH="1" flipV="1">
            <a:off x="8970010" y="3969385"/>
            <a:ext cx="66421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reeform 171"/>
          <p:cNvSpPr/>
          <p:nvPr/>
        </p:nvSpPr>
        <p:spPr bwMode="auto">
          <a:xfrm>
            <a:off x="5796915" y="3736975"/>
            <a:ext cx="868680" cy="485140"/>
          </a:xfrm>
          <a:custGeom>
            <a:avLst/>
            <a:gdLst>
              <a:gd name="T0" fmla="*/ 128 w 128"/>
              <a:gd name="T1" fmla="*/ 50 h 72"/>
              <a:gd name="T2" fmla="*/ 111 w 128"/>
              <a:gd name="T3" fmla="*/ 29 h 72"/>
              <a:gd name="T4" fmla="*/ 82 w 128"/>
              <a:gd name="T5" fmla="*/ 0 h 72"/>
              <a:gd name="T6" fmla="*/ 58 w 128"/>
              <a:gd name="T7" fmla="*/ 11 h 72"/>
              <a:gd name="T8" fmla="*/ 45 w 128"/>
              <a:gd name="T9" fmla="*/ 5 h 72"/>
              <a:gd name="T10" fmla="*/ 28 w 128"/>
              <a:gd name="T11" fmla="*/ 22 h 72"/>
              <a:gd name="T12" fmla="*/ 29 w 128"/>
              <a:gd name="T13" fmla="*/ 24 h 72"/>
              <a:gd name="T14" fmla="*/ 24 w 128"/>
              <a:gd name="T15" fmla="*/ 24 h 72"/>
              <a:gd name="T16" fmla="*/ 0 w 128"/>
              <a:gd name="T17" fmla="*/ 48 h 72"/>
              <a:gd name="T18" fmla="*/ 24 w 128"/>
              <a:gd name="T19" fmla="*/ 72 h 72"/>
              <a:gd name="T20" fmla="*/ 106 w 128"/>
              <a:gd name="T21" fmla="*/ 72 h 72"/>
              <a:gd name="T22" fmla="*/ 128 w 128"/>
              <a:gd name="T23" fmla="*/ 5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2">
                <a:moveTo>
                  <a:pt x="128" y="50"/>
                </a:moveTo>
                <a:cubicBezTo>
                  <a:pt x="128" y="40"/>
                  <a:pt x="121" y="31"/>
                  <a:pt x="111" y="29"/>
                </a:cubicBezTo>
                <a:cubicBezTo>
                  <a:pt x="111" y="13"/>
                  <a:pt x="98" y="0"/>
                  <a:pt x="82" y="0"/>
                </a:cubicBezTo>
                <a:cubicBezTo>
                  <a:pt x="72" y="0"/>
                  <a:pt x="64" y="4"/>
                  <a:pt x="58" y="11"/>
                </a:cubicBezTo>
                <a:cubicBezTo>
                  <a:pt x="55" y="7"/>
                  <a:pt x="50" y="5"/>
                  <a:pt x="45" y="5"/>
                </a:cubicBezTo>
                <a:cubicBezTo>
                  <a:pt x="36" y="5"/>
                  <a:pt x="28" y="12"/>
                  <a:pt x="28" y="22"/>
                </a:cubicBezTo>
                <a:cubicBezTo>
                  <a:pt x="28" y="22"/>
                  <a:pt x="28" y="23"/>
                  <a:pt x="29" y="24"/>
                </a:cubicBezTo>
                <a:cubicBezTo>
                  <a:pt x="27" y="24"/>
                  <a:pt x="26" y="24"/>
                  <a:pt x="24" y="24"/>
                </a:cubicBezTo>
                <a:cubicBezTo>
                  <a:pt x="11" y="24"/>
                  <a:pt x="0" y="34"/>
                  <a:pt x="0" y="48"/>
                </a:cubicBezTo>
                <a:cubicBezTo>
                  <a:pt x="0" y="61"/>
                  <a:pt x="11" y="72"/>
                  <a:pt x="24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18" y="72"/>
                  <a:pt x="128" y="62"/>
                  <a:pt x="128" y="50"/>
                </a:cubicBezTo>
                <a:close/>
              </a:path>
            </a:pathLst>
          </a:custGeom>
          <a:solidFill>
            <a:srgbClr val="00A971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p>
            <a:endParaRPr lang="en-US"/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4763770" y="4087495"/>
            <a:ext cx="9575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>
            <a:off x="6758940" y="4093845"/>
            <a:ext cx="869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5647690" y="4290060"/>
            <a:ext cx="1200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/>
              <a:t>SD-WAN</a:t>
            </a:r>
            <a:r>
              <a:rPr lang="zh-CN" altLang="en-US" sz="900" b="1"/>
              <a:t>核心网络</a:t>
            </a:r>
            <a:endParaRPr lang="zh-CN" altLang="en-US" sz="900" b="1"/>
          </a:p>
        </p:txBody>
      </p:sp>
      <p:sp>
        <p:nvSpPr>
          <p:cNvPr id="169" name="文本框 168"/>
          <p:cNvSpPr txBox="1"/>
          <p:nvPr/>
        </p:nvSpPr>
        <p:spPr>
          <a:xfrm>
            <a:off x="7443470" y="2669540"/>
            <a:ext cx="2998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本地数据</a:t>
            </a:r>
            <a:r>
              <a:rPr lang="zh-CN" altLang="en-US" sz="1400"/>
              <a:t>中心（</a:t>
            </a:r>
            <a:r>
              <a:rPr lang="en-US" altLang="zh-CN" sz="1400"/>
              <a:t>172.17.0.0/16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170" name="文本框 169"/>
          <p:cNvSpPr txBox="1"/>
          <p:nvPr/>
        </p:nvSpPr>
        <p:spPr>
          <a:xfrm>
            <a:off x="9765665" y="3926840"/>
            <a:ext cx="1076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172.17.0.3</a:t>
            </a:r>
            <a:endParaRPr lang="en-US" altLang="zh-CN" sz="1200"/>
          </a:p>
        </p:txBody>
      </p:sp>
      <p:cxnSp>
        <p:nvCxnSpPr>
          <p:cNvPr id="171" name="直接连接符 170"/>
          <p:cNvCxnSpPr>
            <a:stCxn id="153" idx="0"/>
          </p:cNvCxnSpPr>
          <p:nvPr/>
        </p:nvCxnSpPr>
        <p:spPr>
          <a:xfrm flipV="1">
            <a:off x="2134870" y="2260600"/>
            <a:ext cx="635" cy="145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10215880" y="2265045"/>
            <a:ext cx="1270" cy="146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2125980" y="2261235"/>
            <a:ext cx="8110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5844540" y="1918970"/>
            <a:ext cx="1087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互通</a:t>
            </a:r>
            <a:endParaRPr lang="zh-CN" altLang="en-US" sz="1200"/>
          </a:p>
        </p:txBody>
      </p:sp>
      <p:sp>
        <p:nvSpPr>
          <p:cNvPr id="176" name="文本框 175"/>
          <p:cNvSpPr txBox="1"/>
          <p:nvPr/>
        </p:nvSpPr>
        <p:spPr>
          <a:xfrm>
            <a:off x="7628890" y="3082925"/>
            <a:ext cx="26708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Office (172.17.0.0/24)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3" name="直接连接符 182"/>
          <p:cNvCxnSpPr/>
          <p:nvPr/>
        </p:nvCxnSpPr>
        <p:spPr>
          <a:xfrm flipH="1">
            <a:off x="3067685" y="2375535"/>
            <a:ext cx="2574925" cy="279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3633470" y="3011170"/>
            <a:ext cx="1495425" cy="14497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Picture 1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20" y="1800225"/>
            <a:ext cx="1222375" cy="91884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" name="组 264"/>
          <p:cNvGrpSpPr/>
          <p:nvPr/>
        </p:nvGrpSpPr>
        <p:grpSpPr>
          <a:xfrm>
            <a:off x="9979916" y="2035295"/>
            <a:ext cx="669926" cy="812800"/>
            <a:chOff x="1243299" y="3047286"/>
            <a:chExt cx="334963" cy="406400"/>
          </a:xfrm>
        </p:grpSpPr>
        <p:sp>
          <p:nvSpPr>
            <p:cNvPr id="11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6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7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8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12" y="5353341"/>
            <a:ext cx="1152526" cy="1339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68" name="组 267"/>
          <p:cNvGrpSpPr/>
          <p:nvPr/>
        </p:nvGrpSpPr>
        <p:grpSpPr>
          <a:xfrm>
            <a:off x="9900597" y="4648886"/>
            <a:ext cx="892176" cy="793750"/>
            <a:chOff x="3791963" y="3181646"/>
            <a:chExt cx="446088" cy="396875"/>
          </a:xfrm>
        </p:grpSpPr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3791963" y="3354684"/>
              <a:ext cx="446088" cy="223837"/>
            </a:xfrm>
            <a:custGeom>
              <a:avLst/>
              <a:gdLst>
                <a:gd name="T0" fmla="*/ 620 w 1240"/>
                <a:gd name="T1" fmla="*/ 0 h 620"/>
                <a:gd name="T2" fmla="*/ 1239 w 1240"/>
                <a:gd name="T3" fmla="*/ 309 h 620"/>
                <a:gd name="T4" fmla="*/ 620 w 1240"/>
                <a:gd name="T5" fmla="*/ 619 h 620"/>
                <a:gd name="T6" fmla="*/ 0 w 1240"/>
                <a:gd name="T7" fmla="*/ 309 h 620"/>
                <a:gd name="T8" fmla="*/ 620 w 1240"/>
                <a:gd name="T9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620">
                  <a:moveTo>
                    <a:pt x="620" y="0"/>
                  </a:moveTo>
                  <a:lnTo>
                    <a:pt x="1239" y="309"/>
                  </a:lnTo>
                  <a:lnTo>
                    <a:pt x="620" y="619"/>
                  </a:lnTo>
                  <a:lnTo>
                    <a:pt x="0" y="309"/>
                  </a:lnTo>
                  <a:lnTo>
                    <a:pt x="620" y="0"/>
                  </a:lnTo>
                </a:path>
              </a:pathLst>
            </a:custGeom>
            <a:solidFill>
              <a:srgbClr val="B7E6A8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3791963" y="3354684"/>
              <a:ext cx="446088" cy="223837"/>
            </a:xfrm>
            <a:custGeom>
              <a:avLst/>
              <a:gdLst>
                <a:gd name="T0" fmla="*/ 620 w 1240"/>
                <a:gd name="T1" fmla="*/ 0 h 620"/>
                <a:gd name="T2" fmla="*/ 1239 w 1240"/>
                <a:gd name="T3" fmla="*/ 309 h 620"/>
                <a:gd name="T4" fmla="*/ 620 w 1240"/>
                <a:gd name="T5" fmla="*/ 619 h 620"/>
                <a:gd name="T6" fmla="*/ 0 w 1240"/>
                <a:gd name="T7" fmla="*/ 309 h 620"/>
                <a:gd name="T8" fmla="*/ 620 w 1240"/>
                <a:gd name="T9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620">
                  <a:moveTo>
                    <a:pt x="620" y="0"/>
                  </a:moveTo>
                  <a:lnTo>
                    <a:pt x="1239" y="309"/>
                  </a:lnTo>
                  <a:lnTo>
                    <a:pt x="620" y="619"/>
                  </a:lnTo>
                  <a:lnTo>
                    <a:pt x="0" y="309"/>
                  </a:lnTo>
                  <a:lnTo>
                    <a:pt x="620" y="0"/>
                  </a:lnTo>
                </a:path>
              </a:pathLst>
            </a:custGeom>
            <a:solidFill>
              <a:srgbClr val="ADECB5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3914201" y="3181646"/>
              <a:ext cx="203200" cy="101600"/>
            </a:xfrm>
            <a:custGeom>
              <a:avLst/>
              <a:gdLst>
                <a:gd name="T0" fmla="*/ 282 w 564"/>
                <a:gd name="T1" fmla="*/ 0 h 283"/>
                <a:gd name="T2" fmla="*/ 563 w 564"/>
                <a:gd name="T3" fmla="*/ 141 h 283"/>
                <a:gd name="T4" fmla="*/ 282 w 564"/>
                <a:gd name="T5" fmla="*/ 282 h 283"/>
                <a:gd name="T6" fmla="*/ 0 w 564"/>
                <a:gd name="T7" fmla="*/ 141 h 283"/>
                <a:gd name="T8" fmla="*/ 282 w 564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283">
                  <a:moveTo>
                    <a:pt x="282" y="0"/>
                  </a:moveTo>
                  <a:lnTo>
                    <a:pt x="563" y="141"/>
                  </a:lnTo>
                  <a:lnTo>
                    <a:pt x="282" y="282"/>
                  </a:lnTo>
                  <a:lnTo>
                    <a:pt x="0" y="141"/>
                  </a:lnTo>
                  <a:lnTo>
                    <a:pt x="282" y="0"/>
                  </a:lnTo>
                </a:path>
              </a:pathLst>
            </a:custGeom>
            <a:solidFill>
              <a:srgbClr val="B7E6A8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3914201" y="3181646"/>
              <a:ext cx="203200" cy="101600"/>
            </a:xfrm>
            <a:custGeom>
              <a:avLst/>
              <a:gdLst>
                <a:gd name="T0" fmla="*/ 282 w 564"/>
                <a:gd name="T1" fmla="*/ 0 h 283"/>
                <a:gd name="T2" fmla="*/ 563 w 564"/>
                <a:gd name="T3" fmla="*/ 141 h 283"/>
                <a:gd name="T4" fmla="*/ 282 w 564"/>
                <a:gd name="T5" fmla="*/ 282 h 283"/>
                <a:gd name="T6" fmla="*/ 0 w 564"/>
                <a:gd name="T7" fmla="*/ 141 h 283"/>
                <a:gd name="T8" fmla="*/ 282 w 564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283">
                  <a:moveTo>
                    <a:pt x="282" y="0"/>
                  </a:moveTo>
                  <a:lnTo>
                    <a:pt x="563" y="141"/>
                  </a:lnTo>
                  <a:lnTo>
                    <a:pt x="282" y="282"/>
                  </a:lnTo>
                  <a:lnTo>
                    <a:pt x="0" y="141"/>
                  </a:lnTo>
                  <a:lnTo>
                    <a:pt x="282" y="0"/>
                  </a:lnTo>
                </a:path>
              </a:pathLst>
            </a:custGeom>
            <a:solidFill>
              <a:srgbClr val="ADECB5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3914201" y="3232446"/>
              <a:ext cx="101600" cy="284163"/>
            </a:xfrm>
            <a:custGeom>
              <a:avLst/>
              <a:gdLst>
                <a:gd name="T0" fmla="*/ 0 w 283"/>
                <a:gd name="T1" fmla="*/ 0 h 790"/>
                <a:gd name="T2" fmla="*/ 282 w 283"/>
                <a:gd name="T3" fmla="*/ 141 h 790"/>
                <a:gd name="T4" fmla="*/ 282 w 283"/>
                <a:gd name="T5" fmla="*/ 789 h 790"/>
                <a:gd name="T6" fmla="*/ 0 w 283"/>
                <a:gd name="T7" fmla="*/ 648 h 790"/>
                <a:gd name="T8" fmla="*/ 0 w 283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790">
                  <a:moveTo>
                    <a:pt x="0" y="0"/>
                  </a:moveTo>
                  <a:lnTo>
                    <a:pt x="282" y="141"/>
                  </a:lnTo>
                  <a:lnTo>
                    <a:pt x="282" y="789"/>
                  </a:lnTo>
                  <a:lnTo>
                    <a:pt x="0" y="648"/>
                  </a:lnTo>
                  <a:lnTo>
                    <a:pt x="0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4015801" y="3232446"/>
              <a:ext cx="101600" cy="284163"/>
            </a:xfrm>
            <a:custGeom>
              <a:avLst/>
              <a:gdLst>
                <a:gd name="T0" fmla="*/ 281 w 282"/>
                <a:gd name="T1" fmla="*/ 0 h 790"/>
                <a:gd name="T2" fmla="*/ 0 w 282"/>
                <a:gd name="T3" fmla="*/ 141 h 790"/>
                <a:gd name="T4" fmla="*/ 0 w 282"/>
                <a:gd name="T5" fmla="*/ 789 h 790"/>
                <a:gd name="T6" fmla="*/ 281 w 282"/>
                <a:gd name="T7" fmla="*/ 648 h 790"/>
                <a:gd name="T8" fmla="*/ 281 w 282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790">
                  <a:moveTo>
                    <a:pt x="281" y="0"/>
                  </a:moveTo>
                  <a:lnTo>
                    <a:pt x="0" y="141"/>
                  </a:lnTo>
                  <a:lnTo>
                    <a:pt x="0" y="789"/>
                  </a:lnTo>
                  <a:lnTo>
                    <a:pt x="281" y="648"/>
                  </a:lnTo>
                  <a:lnTo>
                    <a:pt x="281" y="0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5509260" y="2626995"/>
            <a:ext cx="2040890" cy="20593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575935" y="301053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09055" y="253555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235825" y="301053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409055" y="457962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575935" y="419100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235825" y="419100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5784850" y="2693035"/>
            <a:ext cx="627380" cy="4006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8" idx="0"/>
          </p:cNvCxnSpPr>
          <p:nvPr/>
        </p:nvCxnSpPr>
        <p:spPr>
          <a:xfrm>
            <a:off x="5676265" y="3223895"/>
            <a:ext cx="20320" cy="9671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5838825" y="4288155"/>
            <a:ext cx="580390" cy="325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5" idx="5"/>
            <a:endCxn id="46" idx="2"/>
          </p:cNvCxnSpPr>
          <p:nvPr/>
        </p:nvCxnSpPr>
        <p:spPr>
          <a:xfrm>
            <a:off x="6614795" y="2715260"/>
            <a:ext cx="621030" cy="4006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49" idx="0"/>
          </p:cNvCxnSpPr>
          <p:nvPr/>
        </p:nvCxnSpPr>
        <p:spPr>
          <a:xfrm flipH="1">
            <a:off x="7356475" y="3223895"/>
            <a:ext cx="1905" cy="9671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7" idx="7"/>
          </p:cNvCxnSpPr>
          <p:nvPr/>
        </p:nvCxnSpPr>
        <p:spPr>
          <a:xfrm flipH="1">
            <a:off x="6614795" y="4321810"/>
            <a:ext cx="612140" cy="2889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9" idx="1"/>
          </p:cNvCxnSpPr>
          <p:nvPr/>
        </p:nvCxnSpPr>
        <p:spPr>
          <a:xfrm>
            <a:off x="6530340" y="2715260"/>
            <a:ext cx="741045" cy="15068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8" idx="7"/>
          </p:cNvCxnSpPr>
          <p:nvPr/>
        </p:nvCxnSpPr>
        <p:spPr>
          <a:xfrm flipH="1">
            <a:off x="5781675" y="2730500"/>
            <a:ext cx="728345" cy="1491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7"/>
          </p:cNvCxnSpPr>
          <p:nvPr/>
        </p:nvCxnSpPr>
        <p:spPr>
          <a:xfrm flipH="1" flipV="1">
            <a:off x="5781675" y="4222115"/>
            <a:ext cx="1445260" cy="76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6" idx="3"/>
          </p:cNvCxnSpPr>
          <p:nvPr/>
        </p:nvCxnSpPr>
        <p:spPr>
          <a:xfrm flipH="1">
            <a:off x="5803900" y="3190240"/>
            <a:ext cx="1467485" cy="1008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5"/>
          </p:cNvCxnSpPr>
          <p:nvPr/>
        </p:nvCxnSpPr>
        <p:spPr>
          <a:xfrm>
            <a:off x="5781675" y="3190240"/>
            <a:ext cx="1456690" cy="10420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6"/>
            <a:endCxn id="46" idx="2"/>
          </p:cNvCxnSpPr>
          <p:nvPr/>
        </p:nvCxnSpPr>
        <p:spPr>
          <a:xfrm>
            <a:off x="5817235" y="3115945"/>
            <a:ext cx="14185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495790" y="181356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541510" y="4217035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313180" y="157607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23340" y="338328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3180" y="5202555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30" y="2270760"/>
            <a:ext cx="352425" cy="2000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30" y="3742055"/>
            <a:ext cx="352425" cy="20002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30" y="5483860"/>
            <a:ext cx="352425" cy="200025"/>
          </a:xfrm>
          <a:prstGeom prst="rect">
            <a:avLst/>
          </a:prstGeom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0" y="2381250"/>
            <a:ext cx="352425" cy="200025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0" y="4727575"/>
            <a:ext cx="352425" cy="200025"/>
          </a:xfrm>
          <a:prstGeom prst="rect">
            <a:avLst/>
          </a:prstGeom>
        </p:spPr>
      </p:pic>
      <p:grpSp>
        <p:nvGrpSpPr>
          <p:cNvPr id="161" name="组合 160"/>
          <p:cNvGrpSpPr/>
          <p:nvPr/>
        </p:nvGrpSpPr>
        <p:grpSpPr>
          <a:xfrm>
            <a:off x="3876675" y="2209800"/>
            <a:ext cx="1273810" cy="306705"/>
            <a:chOff x="5752" y="2456"/>
            <a:chExt cx="2382" cy="483"/>
          </a:xfrm>
        </p:grpSpPr>
        <p:sp>
          <p:nvSpPr>
            <p:cNvPr id="151" name="矩形 150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894" y="2456"/>
              <a:ext cx="22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895090" y="2847975"/>
            <a:ext cx="1338580" cy="306705"/>
            <a:chOff x="5752" y="2456"/>
            <a:chExt cx="2534" cy="483"/>
          </a:xfrm>
        </p:grpSpPr>
        <p:sp>
          <p:nvSpPr>
            <p:cNvPr id="163" name="矩形 162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76" name="直接连接符 175"/>
          <p:cNvCxnSpPr>
            <a:stCxn id="49" idx="4"/>
          </p:cNvCxnSpPr>
          <p:nvPr/>
        </p:nvCxnSpPr>
        <p:spPr>
          <a:xfrm flipH="1">
            <a:off x="7350125" y="4401820"/>
            <a:ext cx="6350" cy="4806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7350125" y="4848860"/>
            <a:ext cx="1950085" cy="222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7893685" y="4674870"/>
            <a:ext cx="1338580" cy="306705"/>
            <a:chOff x="5752" y="2456"/>
            <a:chExt cx="2534" cy="483"/>
          </a:xfrm>
        </p:grpSpPr>
        <p:sp>
          <p:nvSpPr>
            <p:cNvPr id="173" name="矩形 172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78" name="直接连接符 177"/>
          <p:cNvCxnSpPr/>
          <p:nvPr/>
        </p:nvCxnSpPr>
        <p:spPr>
          <a:xfrm flipH="1" flipV="1">
            <a:off x="7339330" y="2461895"/>
            <a:ext cx="1988820" cy="38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endCxn id="46" idx="0"/>
          </p:cNvCxnSpPr>
          <p:nvPr/>
        </p:nvCxnSpPr>
        <p:spPr>
          <a:xfrm>
            <a:off x="7350125" y="2484120"/>
            <a:ext cx="6350" cy="5264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/>
        </p:nvGrpSpPr>
        <p:grpSpPr>
          <a:xfrm>
            <a:off x="7818755" y="2375535"/>
            <a:ext cx="1338580" cy="306705"/>
            <a:chOff x="5752" y="2456"/>
            <a:chExt cx="2534" cy="483"/>
          </a:xfrm>
        </p:grpSpPr>
        <p:sp>
          <p:nvSpPr>
            <p:cNvPr id="169" name="矩形 168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80" name="直接连接符 179"/>
          <p:cNvCxnSpPr/>
          <p:nvPr/>
        </p:nvCxnSpPr>
        <p:spPr>
          <a:xfrm flipH="1">
            <a:off x="3105785" y="5554980"/>
            <a:ext cx="2574925" cy="279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48" idx="4"/>
          </p:cNvCxnSpPr>
          <p:nvPr/>
        </p:nvCxnSpPr>
        <p:spPr>
          <a:xfrm>
            <a:off x="5696585" y="4401820"/>
            <a:ext cx="6350" cy="11531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3840480" y="5430520"/>
            <a:ext cx="1358900" cy="306705"/>
            <a:chOff x="5752" y="2456"/>
            <a:chExt cx="2382" cy="483"/>
          </a:xfrm>
        </p:grpSpPr>
        <p:sp>
          <p:nvSpPr>
            <p:cNvPr id="166" name="矩形 165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5894" y="2456"/>
              <a:ext cx="22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82" name="直接连接符 181"/>
          <p:cNvCxnSpPr/>
          <p:nvPr/>
        </p:nvCxnSpPr>
        <p:spPr>
          <a:xfrm>
            <a:off x="5658485" y="2383155"/>
            <a:ext cx="17780" cy="640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/>
          <p:cNvGrpSpPr/>
          <p:nvPr/>
        </p:nvGrpSpPr>
        <p:grpSpPr>
          <a:xfrm>
            <a:off x="3870960" y="4312920"/>
            <a:ext cx="1338580" cy="306705"/>
            <a:chOff x="5752" y="2456"/>
            <a:chExt cx="2534" cy="483"/>
          </a:xfrm>
        </p:grpSpPr>
        <p:sp>
          <p:nvSpPr>
            <p:cNvPr id="186" name="矩形 185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88" name="直接连接符 187"/>
          <p:cNvCxnSpPr/>
          <p:nvPr/>
        </p:nvCxnSpPr>
        <p:spPr>
          <a:xfrm flipH="1">
            <a:off x="3132455" y="3840480"/>
            <a:ext cx="486410" cy="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5155565" y="3093720"/>
            <a:ext cx="447040" cy="4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48" idx="2"/>
          </p:cNvCxnSpPr>
          <p:nvPr/>
        </p:nvCxnSpPr>
        <p:spPr>
          <a:xfrm flipH="1">
            <a:off x="5128895" y="4296410"/>
            <a:ext cx="447040" cy="19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1590675" y="137477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1590675" y="314642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1616075" y="5016500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616075" y="1374775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公有云</a:t>
            </a:r>
            <a:r>
              <a:rPr lang="en-US" altLang="zh-CN" sz="1400">
                <a:solidFill>
                  <a:schemeClr val="bg1"/>
                </a:solidFill>
              </a:rPr>
              <a:t>A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1648460" y="317627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公有云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B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724025" y="5046345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私有云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9798685" y="1576070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9824085" y="157607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企业</a:t>
            </a:r>
            <a:r>
              <a:rPr lang="zh-CN" altLang="en-US" sz="1400">
                <a:solidFill>
                  <a:schemeClr val="bg1"/>
                </a:solidFill>
              </a:rPr>
              <a:t>总部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9798050" y="401002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9823450" y="4010025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数据中</a:t>
            </a:r>
            <a:r>
              <a:rPr lang="zh-CN" altLang="en-US" sz="1400">
                <a:solidFill>
                  <a:schemeClr val="bg1"/>
                </a:solidFill>
              </a:rPr>
              <a:t>心</a:t>
            </a: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411" name="组 410"/>
          <p:cNvGrpSpPr/>
          <p:nvPr/>
        </p:nvGrpSpPr>
        <p:grpSpPr>
          <a:xfrm>
            <a:off x="1645617" y="3871467"/>
            <a:ext cx="809624" cy="530224"/>
            <a:chOff x="8882408" y="3027363"/>
            <a:chExt cx="404812" cy="265112"/>
          </a:xfrm>
        </p:grpSpPr>
        <p:sp>
          <p:nvSpPr>
            <p:cNvPr id="202" name="Freeform 184"/>
            <p:cNvSpPr>
              <a:spLocks noChangeArrowheads="1"/>
            </p:cNvSpPr>
            <p:nvPr/>
          </p:nvSpPr>
          <p:spPr bwMode="auto">
            <a:xfrm>
              <a:off x="8952258" y="3190875"/>
              <a:ext cx="233362" cy="101600"/>
            </a:xfrm>
            <a:custGeom>
              <a:avLst/>
              <a:gdLst>
                <a:gd name="T0" fmla="*/ 325 w 649"/>
                <a:gd name="T1" fmla="*/ 282 h 283"/>
                <a:gd name="T2" fmla="*/ 0 w 649"/>
                <a:gd name="T3" fmla="*/ 282 h 283"/>
                <a:gd name="T4" fmla="*/ 0 w 649"/>
                <a:gd name="T5" fmla="*/ 0 h 283"/>
                <a:gd name="T6" fmla="*/ 648 w 649"/>
                <a:gd name="T7" fmla="*/ 0 h 283"/>
                <a:gd name="T8" fmla="*/ 648 w 649"/>
                <a:gd name="T9" fmla="*/ 282 h 283"/>
                <a:gd name="T10" fmla="*/ 325 w 649"/>
                <a:gd name="T11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283">
                  <a:moveTo>
                    <a:pt x="325" y="282"/>
                  </a:moveTo>
                  <a:lnTo>
                    <a:pt x="0" y="282"/>
                  </a:lnTo>
                  <a:lnTo>
                    <a:pt x="0" y="0"/>
                  </a:lnTo>
                  <a:lnTo>
                    <a:pt x="648" y="0"/>
                  </a:lnTo>
                  <a:lnTo>
                    <a:pt x="648" y="282"/>
                  </a:lnTo>
                  <a:lnTo>
                    <a:pt x="325" y="282"/>
                  </a:lnTo>
                </a:path>
              </a:pathLst>
            </a:custGeom>
            <a:solidFill>
              <a:srgbClr val="B7E6A8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3" name="Freeform 185"/>
            <p:cNvSpPr>
              <a:spLocks noChangeArrowheads="1"/>
            </p:cNvSpPr>
            <p:nvPr/>
          </p:nvSpPr>
          <p:spPr bwMode="auto">
            <a:xfrm>
              <a:off x="8952258" y="3190875"/>
              <a:ext cx="233362" cy="101600"/>
            </a:xfrm>
            <a:custGeom>
              <a:avLst/>
              <a:gdLst>
                <a:gd name="T0" fmla="*/ 325 w 649"/>
                <a:gd name="T1" fmla="*/ 282 h 283"/>
                <a:gd name="T2" fmla="*/ 0 w 649"/>
                <a:gd name="T3" fmla="*/ 282 h 283"/>
                <a:gd name="T4" fmla="*/ 0 w 649"/>
                <a:gd name="T5" fmla="*/ 0 h 283"/>
                <a:gd name="T6" fmla="*/ 648 w 649"/>
                <a:gd name="T7" fmla="*/ 0 h 283"/>
                <a:gd name="T8" fmla="*/ 648 w 649"/>
                <a:gd name="T9" fmla="*/ 282 h 283"/>
                <a:gd name="T10" fmla="*/ 325 w 649"/>
                <a:gd name="T11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283">
                  <a:moveTo>
                    <a:pt x="325" y="282"/>
                  </a:moveTo>
                  <a:lnTo>
                    <a:pt x="0" y="282"/>
                  </a:lnTo>
                  <a:lnTo>
                    <a:pt x="0" y="0"/>
                  </a:lnTo>
                  <a:lnTo>
                    <a:pt x="648" y="0"/>
                  </a:lnTo>
                  <a:lnTo>
                    <a:pt x="648" y="282"/>
                  </a:lnTo>
                  <a:lnTo>
                    <a:pt x="325" y="282"/>
                  </a:lnTo>
                </a:path>
              </a:pathLst>
            </a:custGeom>
            <a:solidFill>
              <a:srgbClr val="ADECB5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4" name="Freeform 186"/>
            <p:cNvSpPr>
              <a:spLocks noChangeArrowheads="1"/>
            </p:cNvSpPr>
            <p:nvPr/>
          </p:nvSpPr>
          <p:spPr bwMode="auto">
            <a:xfrm>
              <a:off x="8882408" y="3149600"/>
              <a:ext cx="142875" cy="142875"/>
            </a:xfrm>
            <a:custGeom>
              <a:avLst/>
              <a:gdLst>
                <a:gd name="T0" fmla="*/ 395 w 396"/>
                <a:gd name="T1" fmla="*/ 196 h 395"/>
                <a:gd name="T2" fmla="*/ 368 w 396"/>
                <a:gd name="T3" fmla="*/ 295 h 395"/>
                <a:gd name="T4" fmla="*/ 296 w 396"/>
                <a:gd name="T5" fmla="*/ 367 h 395"/>
                <a:gd name="T6" fmla="*/ 197 w 396"/>
                <a:gd name="T7" fmla="*/ 394 h 395"/>
                <a:gd name="T8" fmla="*/ 99 w 396"/>
                <a:gd name="T9" fmla="*/ 367 h 395"/>
                <a:gd name="T10" fmla="*/ 27 w 396"/>
                <a:gd name="T11" fmla="*/ 295 h 395"/>
                <a:gd name="T12" fmla="*/ 0 w 396"/>
                <a:gd name="T13" fmla="*/ 196 h 395"/>
                <a:gd name="T14" fmla="*/ 27 w 396"/>
                <a:gd name="T15" fmla="*/ 97 h 395"/>
                <a:gd name="T16" fmla="*/ 99 w 396"/>
                <a:gd name="T17" fmla="*/ 26 h 395"/>
                <a:gd name="T18" fmla="*/ 197 w 396"/>
                <a:gd name="T19" fmla="*/ 0 h 395"/>
                <a:gd name="T20" fmla="*/ 296 w 396"/>
                <a:gd name="T21" fmla="*/ 26 h 395"/>
                <a:gd name="T22" fmla="*/ 368 w 396"/>
                <a:gd name="T23" fmla="*/ 97 h 395"/>
                <a:gd name="T24" fmla="*/ 395 w 396"/>
                <a:gd name="T25" fmla="*/ 196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395">
                  <a:moveTo>
                    <a:pt x="395" y="196"/>
                  </a:moveTo>
                  <a:cubicBezTo>
                    <a:pt x="395" y="233"/>
                    <a:pt x="386" y="264"/>
                    <a:pt x="368" y="295"/>
                  </a:cubicBezTo>
                  <a:cubicBezTo>
                    <a:pt x="349" y="327"/>
                    <a:pt x="327" y="349"/>
                    <a:pt x="296" y="367"/>
                  </a:cubicBezTo>
                  <a:cubicBezTo>
                    <a:pt x="264" y="385"/>
                    <a:pt x="233" y="394"/>
                    <a:pt x="197" y="394"/>
                  </a:cubicBezTo>
                  <a:cubicBezTo>
                    <a:pt x="160" y="394"/>
                    <a:pt x="130" y="385"/>
                    <a:pt x="99" y="367"/>
                  </a:cubicBezTo>
                  <a:cubicBezTo>
                    <a:pt x="67" y="349"/>
                    <a:pt x="45" y="327"/>
                    <a:pt x="27" y="295"/>
                  </a:cubicBezTo>
                  <a:cubicBezTo>
                    <a:pt x="8" y="264"/>
                    <a:pt x="0" y="233"/>
                    <a:pt x="0" y="196"/>
                  </a:cubicBezTo>
                  <a:cubicBezTo>
                    <a:pt x="0" y="160"/>
                    <a:pt x="8" y="129"/>
                    <a:pt x="27" y="97"/>
                  </a:cubicBezTo>
                  <a:cubicBezTo>
                    <a:pt x="45" y="66"/>
                    <a:pt x="67" y="43"/>
                    <a:pt x="99" y="26"/>
                  </a:cubicBezTo>
                  <a:cubicBezTo>
                    <a:pt x="130" y="8"/>
                    <a:pt x="161" y="0"/>
                    <a:pt x="197" y="0"/>
                  </a:cubicBezTo>
                  <a:cubicBezTo>
                    <a:pt x="234" y="0"/>
                    <a:pt x="264" y="8"/>
                    <a:pt x="296" y="26"/>
                  </a:cubicBezTo>
                  <a:cubicBezTo>
                    <a:pt x="327" y="43"/>
                    <a:pt x="349" y="66"/>
                    <a:pt x="368" y="97"/>
                  </a:cubicBezTo>
                  <a:cubicBezTo>
                    <a:pt x="386" y="129"/>
                    <a:pt x="395" y="160"/>
                    <a:pt x="395" y="196"/>
                  </a:cubicBezTo>
                </a:path>
              </a:pathLst>
            </a:custGeom>
            <a:solidFill>
              <a:srgbClr val="B7E6A8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5" name="Freeform 187"/>
            <p:cNvSpPr>
              <a:spLocks noChangeArrowheads="1"/>
            </p:cNvSpPr>
            <p:nvPr/>
          </p:nvSpPr>
          <p:spPr bwMode="auto">
            <a:xfrm>
              <a:off x="8882408" y="3149600"/>
              <a:ext cx="142875" cy="142875"/>
            </a:xfrm>
            <a:custGeom>
              <a:avLst/>
              <a:gdLst>
                <a:gd name="T0" fmla="*/ 395 w 396"/>
                <a:gd name="T1" fmla="*/ 196 h 395"/>
                <a:gd name="T2" fmla="*/ 368 w 396"/>
                <a:gd name="T3" fmla="*/ 295 h 395"/>
                <a:gd name="T4" fmla="*/ 296 w 396"/>
                <a:gd name="T5" fmla="*/ 367 h 395"/>
                <a:gd name="T6" fmla="*/ 197 w 396"/>
                <a:gd name="T7" fmla="*/ 394 h 395"/>
                <a:gd name="T8" fmla="*/ 99 w 396"/>
                <a:gd name="T9" fmla="*/ 367 h 395"/>
                <a:gd name="T10" fmla="*/ 27 w 396"/>
                <a:gd name="T11" fmla="*/ 295 h 395"/>
                <a:gd name="T12" fmla="*/ 0 w 396"/>
                <a:gd name="T13" fmla="*/ 196 h 395"/>
                <a:gd name="T14" fmla="*/ 27 w 396"/>
                <a:gd name="T15" fmla="*/ 97 h 395"/>
                <a:gd name="T16" fmla="*/ 99 w 396"/>
                <a:gd name="T17" fmla="*/ 26 h 395"/>
                <a:gd name="T18" fmla="*/ 197 w 396"/>
                <a:gd name="T19" fmla="*/ 0 h 395"/>
                <a:gd name="T20" fmla="*/ 296 w 396"/>
                <a:gd name="T21" fmla="*/ 26 h 395"/>
                <a:gd name="T22" fmla="*/ 368 w 396"/>
                <a:gd name="T23" fmla="*/ 97 h 395"/>
                <a:gd name="T24" fmla="*/ 395 w 396"/>
                <a:gd name="T25" fmla="*/ 196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395">
                  <a:moveTo>
                    <a:pt x="395" y="196"/>
                  </a:moveTo>
                  <a:cubicBezTo>
                    <a:pt x="395" y="233"/>
                    <a:pt x="386" y="264"/>
                    <a:pt x="368" y="295"/>
                  </a:cubicBezTo>
                  <a:cubicBezTo>
                    <a:pt x="349" y="327"/>
                    <a:pt x="327" y="349"/>
                    <a:pt x="296" y="367"/>
                  </a:cubicBezTo>
                  <a:cubicBezTo>
                    <a:pt x="264" y="385"/>
                    <a:pt x="233" y="394"/>
                    <a:pt x="197" y="394"/>
                  </a:cubicBezTo>
                  <a:cubicBezTo>
                    <a:pt x="160" y="394"/>
                    <a:pt x="130" y="385"/>
                    <a:pt x="99" y="367"/>
                  </a:cubicBezTo>
                  <a:cubicBezTo>
                    <a:pt x="67" y="349"/>
                    <a:pt x="45" y="327"/>
                    <a:pt x="27" y="295"/>
                  </a:cubicBezTo>
                  <a:cubicBezTo>
                    <a:pt x="8" y="264"/>
                    <a:pt x="0" y="233"/>
                    <a:pt x="0" y="196"/>
                  </a:cubicBezTo>
                  <a:cubicBezTo>
                    <a:pt x="0" y="160"/>
                    <a:pt x="8" y="129"/>
                    <a:pt x="27" y="97"/>
                  </a:cubicBezTo>
                  <a:cubicBezTo>
                    <a:pt x="45" y="66"/>
                    <a:pt x="67" y="43"/>
                    <a:pt x="99" y="26"/>
                  </a:cubicBezTo>
                  <a:cubicBezTo>
                    <a:pt x="130" y="8"/>
                    <a:pt x="161" y="0"/>
                    <a:pt x="197" y="0"/>
                  </a:cubicBezTo>
                  <a:cubicBezTo>
                    <a:pt x="234" y="0"/>
                    <a:pt x="264" y="8"/>
                    <a:pt x="296" y="26"/>
                  </a:cubicBezTo>
                  <a:cubicBezTo>
                    <a:pt x="327" y="43"/>
                    <a:pt x="349" y="66"/>
                    <a:pt x="368" y="97"/>
                  </a:cubicBezTo>
                  <a:cubicBezTo>
                    <a:pt x="386" y="129"/>
                    <a:pt x="395" y="160"/>
                    <a:pt x="395" y="196"/>
                  </a:cubicBezTo>
                </a:path>
              </a:pathLst>
            </a:custGeom>
            <a:solidFill>
              <a:srgbClr val="ADECB5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6" name="Freeform 188"/>
            <p:cNvSpPr>
              <a:spLocks noChangeArrowheads="1"/>
            </p:cNvSpPr>
            <p:nvPr/>
          </p:nvSpPr>
          <p:spPr bwMode="auto">
            <a:xfrm>
              <a:off x="8952258" y="3027363"/>
              <a:ext cx="263525" cy="263525"/>
            </a:xfrm>
            <a:custGeom>
              <a:avLst/>
              <a:gdLst>
                <a:gd name="T0" fmla="*/ 733 w 734"/>
                <a:gd name="T1" fmla="*/ 367 h 734"/>
                <a:gd name="T2" fmla="*/ 683 w 734"/>
                <a:gd name="T3" fmla="*/ 549 h 734"/>
                <a:gd name="T4" fmla="*/ 549 w 734"/>
                <a:gd name="T5" fmla="*/ 683 h 734"/>
                <a:gd name="T6" fmla="*/ 367 w 734"/>
                <a:gd name="T7" fmla="*/ 733 h 734"/>
                <a:gd name="T8" fmla="*/ 184 w 734"/>
                <a:gd name="T9" fmla="*/ 683 h 734"/>
                <a:gd name="T10" fmla="*/ 50 w 734"/>
                <a:gd name="T11" fmla="*/ 549 h 734"/>
                <a:gd name="T12" fmla="*/ 0 w 734"/>
                <a:gd name="T13" fmla="*/ 367 h 734"/>
                <a:gd name="T14" fmla="*/ 50 w 734"/>
                <a:gd name="T15" fmla="*/ 184 h 734"/>
                <a:gd name="T16" fmla="*/ 184 w 734"/>
                <a:gd name="T17" fmla="*/ 50 h 734"/>
                <a:gd name="T18" fmla="*/ 367 w 734"/>
                <a:gd name="T19" fmla="*/ 0 h 734"/>
                <a:gd name="T20" fmla="*/ 549 w 734"/>
                <a:gd name="T21" fmla="*/ 50 h 734"/>
                <a:gd name="T22" fmla="*/ 683 w 734"/>
                <a:gd name="T23" fmla="*/ 184 h 734"/>
                <a:gd name="T24" fmla="*/ 733 w 734"/>
                <a:gd name="T25" fmla="*/ 367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4" h="734">
                  <a:moveTo>
                    <a:pt x="733" y="367"/>
                  </a:moveTo>
                  <a:cubicBezTo>
                    <a:pt x="733" y="433"/>
                    <a:pt x="717" y="491"/>
                    <a:pt x="683" y="549"/>
                  </a:cubicBezTo>
                  <a:cubicBezTo>
                    <a:pt x="650" y="608"/>
                    <a:pt x="608" y="650"/>
                    <a:pt x="549" y="683"/>
                  </a:cubicBezTo>
                  <a:cubicBezTo>
                    <a:pt x="491" y="717"/>
                    <a:pt x="433" y="733"/>
                    <a:pt x="367" y="733"/>
                  </a:cubicBezTo>
                  <a:cubicBezTo>
                    <a:pt x="300" y="733"/>
                    <a:pt x="242" y="717"/>
                    <a:pt x="184" y="683"/>
                  </a:cubicBezTo>
                  <a:cubicBezTo>
                    <a:pt x="125" y="650"/>
                    <a:pt x="83" y="608"/>
                    <a:pt x="50" y="549"/>
                  </a:cubicBezTo>
                  <a:cubicBezTo>
                    <a:pt x="16" y="491"/>
                    <a:pt x="0" y="433"/>
                    <a:pt x="0" y="367"/>
                  </a:cubicBezTo>
                  <a:cubicBezTo>
                    <a:pt x="0" y="300"/>
                    <a:pt x="16" y="242"/>
                    <a:pt x="50" y="184"/>
                  </a:cubicBezTo>
                  <a:cubicBezTo>
                    <a:pt x="83" y="125"/>
                    <a:pt x="125" y="83"/>
                    <a:pt x="184" y="50"/>
                  </a:cubicBezTo>
                  <a:cubicBezTo>
                    <a:pt x="242" y="16"/>
                    <a:pt x="300" y="0"/>
                    <a:pt x="367" y="0"/>
                  </a:cubicBezTo>
                  <a:cubicBezTo>
                    <a:pt x="433" y="0"/>
                    <a:pt x="491" y="16"/>
                    <a:pt x="549" y="50"/>
                  </a:cubicBezTo>
                  <a:cubicBezTo>
                    <a:pt x="608" y="83"/>
                    <a:pt x="650" y="125"/>
                    <a:pt x="683" y="184"/>
                  </a:cubicBezTo>
                  <a:cubicBezTo>
                    <a:pt x="717" y="242"/>
                    <a:pt x="733" y="300"/>
                    <a:pt x="733" y="367"/>
                  </a:cubicBez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7" name="Freeform 189"/>
            <p:cNvSpPr>
              <a:spLocks noChangeArrowheads="1"/>
            </p:cNvSpPr>
            <p:nvPr/>
          </p:nvSpPr>
          <p:spPr bwMode="auto">
            <a:xfrm>
              <a:off x="9084020" y="3190875"/>
              <a:ext cx="111125" cy="101600"/>
            </a:xfrm>
            <a:custGeom>
              <a:avLst/>
              <a:gdLst>
                <a:gd name="T0" fmla="*/ 154 w 310"/>
                <a:gd name="T1" fmla="*/ 282 h 283"/>
                <a:gd name="T2" fmla="*/ 0 w 310"/>
                <a:gd name="T3" fmla="*/ 282 h 283"/>
                <a:gd name="T4" fmla="*/ 0 w 310"/>
                <a:gd name="T5" fmla="*/ 0 h 283"/>
                <a:gd name="T6" fmla="*/ 309 w 310"/>
                <a:gd name="T7" fmla="*/ 0 h 283"/>
                <a:gd name="T8" fmla="*/ 309 w 310"/>
                <a:gd name="T9" fmla="*/ 282 h 283"/>
                <a:gd name="T10" fmla="*/ 154 w 310"/>
                <a:gd name="T11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" h="283">
                  <a:moveTo>
                    <a:pt x="154" y="282"/>
                  </a:moveTo>
                  <a:lnTo>
                    <a:pt x="0" y="282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282"/>
                  </a:lnTo>
                  <a:lnTo>
                    <a:pt x="154" y="282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8" name="Freeform 190"/>
            <p:cNvSpPr>
              <a:spLocks noChangeArrowheads="1"/>
            </p:cNvSpPr>
            <p:nvPr/>
          </p:nvSpPr>
          <p:spPr bwMode="auto">
            <a:xfrm>
              <a:off x="9084020" y="3089275"/>
              <a:ext cx="203200" cy="203200"/>
            </a:xfrm>
            <a:custGeom>
              <a:avLst/>
              <a:gdLst>
                <a:gd name="T0" fmla="*/ 563 w 564"/>
                <a:gd name="T1" fmla="*/ 281 h 564"/>
                <a:gd name="T2" fmla="*/ 525 w 564"/>
                <a:gd name="T3" fmla="*/ 422 h 564"/>
                <a:gd name="T4" fmla="*/ 422 w 564"/>
                <a:gd name="T5" fmla="*/ 525 h 564"/>
                <a:gd name="T6" fmla="*/ 281 w 564"/>
                <a:gd name="T7" fmla="*/ 563 h 564"/>
                <a:gd name="T8" fmla="*/ 140 w 564"/>
                <a:gd name="T9" fmla="*/ 525 h 564"/>
                <a:gd name="T10" fmla="*/ 37 w 564"/>
                <a:gd name="T11" fmla="*/ 422 h 564"/>
                <a:gd name="T12" fmla="*/ 0 w 564"/>
                <a:gd name="T13" fmla="*/ 281 h 564"/>
                <a:gd name="T14" fmla="*/ 37 w 564"/>
                <a:gd name="T15" fmla="*/ 141 h 564"/>
                <a:gd name="T16" fmla="*/ 140 w 564"/>
                <a:gd name="T17" fmla="*/ 37 h 564"/>
                <a:gd name="T18" fmla="*/ 281 w 564"/>
                <a:gd name="T19" fmla="*/ 0 h 564"/>
                <a:gd name="T20" fmla="*/ 422 w 564"/>
                <a:gd name="T21" fmla="*/ 37 h 564"/>
                <a:gd name="T22" fmla="*/ 525 w 564"/>
                <a:gd name="T23" fmla="*/ 141 h 564"/>
                <a:gd name="T24" fmla="*/ 563 w 564"/>
                <a:gd name="T25" fmla="*/ 28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4" h="564">
                  <a:moveTo>
                    <a:pt x="563" y="281"/>
                  </a:moveTo>
                  <a:cubicBezTo>
                    <a:pt x="563" y="332"/>
                    <a:pt x="551" y="377"/>
                    <a:pt x="525" y="422"/>
                  </a:cubicBezTo>
                  <a:cubicBezTo>
                    <a:pt x="499" y="467"/>
                    <a:pt x="467" y="499"/>
                    <a:pt x="422" y="525"/>
                  </a:cubicBezTo>
                  <a:cubicBezTo>
                    <a:pt x="377" y="551"/>
                    <a:pt x="333" y="563"/>
                    <a:pt x="281" y="563"/>
                  </a:cubicBezTo>
                  <a:cubicBezTo>
                    <a:pt x="229" y="563"/>
                    <a:pt x="185" y="551"/>
                    <a:pt x="140" y="525"/>
                  </a:cubicBezTo>
                  <a:cubicBezTo>
                    <a:pt x="95" y="499"/>
                    <a:pt x="63" y="467"/>
                    <a:pt x="37" y="422"/>
                  </a:cubicBezTo>
                  <a:cubicBezTo>
                    <a:pt x="11" y="377"/>
                    <a:pt x="0" y="333"/>
                    <a:pt x="0" y="281"/>
                  </a:cubicBezTo>
                  <a:cubicBezTo>
                    <a:pt x="0" y="230"/>
                    <a:pt x="11" y="186"/>
                    <a:pt x="37" y="141"/>
                  </a:cubicBezTo>
                  <a:cubicBezTo>
                    <a:pt x="63" y="96"/>
                    <a:pt x="95" y="63"/>
                    <a:pt x="140" y="37"/>
                  </a:cubicBezTo>
                  <a:cubicBezTo>
                    <a:pt x="185" y="11"/>
                    <a:pt x="229" y="0"/>
                    <a:pt x="281" y="0"/>
                  </a:cubicBezTo>
                  <a:cubicBezTo>
                    <a:pt x="333" y="0"/>
                    <a:pt x="377" y="11"/>
                    <a:pt x="422" y="37"/>
                  </a:cubicBezTo>
                  <a:cubicBezTo>
                    <a:pt x="467" y="63"/>
                    <a:pt x="499" y="96"/>
                    <a:pt x="525" y="141"/>
                  </a:cubicBezTo>
                  <a:cubicBezTo>
                    <a:pt x="551" y="186"/>
                    <a:pt x="563" y="229"/>
                    <a:pt x="563" y="281"/>
                  </a:cubicBezTo>
                </a:path>
              </a:pathLst>
            </a:custGeom>
            <a:solidFill>
              <a:srgbClr val="00AA7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727710" y="133985"/>
            <a:ext cx="368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多云</a:t>
            </a:r>
            <a:r>
              <a:rPr lang="zh-CN" altLang="en-US"/>
              <a:t>互联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3" name="直接连接符 182"/>
          <p:cNvCxnSpPr/>
          <p:nvPr/>
        </p:nvCxnSpPr>
        <p:spPr>
          <a:xfrm flipH="1">
            <a:off x="3067685" y="2202815"/>
            <a:ext cx="2574925" cy="279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3633470" y="2838450"/>
            <a:ext cx="1495425" cy="14497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509260" y="2454275"/>
            <a:ext cx="2040890" cy="20593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575935" y="283781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09055" y="236283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235825" y="283781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409055" y="440690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575935" y="401828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235825" y="401828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5784850" y="2520315"/>
            <a:ext cx="627380" cy="4006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8" idx="0"/>
          </p:cNvCxnSpPr>
          <p:nvPr/>
        </p:nvCxnSpPr>
        <p:spPr>
          <a:xfrm>
            <a:off x="5676265" y="3051175"/>
            <a:ext cx="20320" cy="9671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5838825" y="4115435"/>
            <a:ext cx="580390" cy="325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5" idx="5"/>
            <a:endCxn id="46" idx="2"/>
          </p:cNvCxnSpPr>
          <p:nvPr/>
        </p:nvCxnSpPr>
        <p:spPr>
          <a:xfrm>
            <a:off x="6614795" y="2542540"/>
            <a:ext cx="621030" cy="4006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49" idx="0"/>
          </p:cNvCxnSpPr>
          <p:nvPr/>
        </p:nvCxnSpPr>
        <p:spPr>
          <a:xfrm flipH="1">
            <a:off x="7356475" y="3051175"/>
            <a:ext cx="1905" cy="9671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7" idx="7"/>
          </p:cNvCxnSpPr>
          <p:nvPr/>
        </p:nvCxnSpPr>
        <p:spPr>
          <a:xfrm flipH="1">
            <a:off x="6614795" y="4149090"/>
            <a:ext cx="612140" cy="2889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9" idx="1"/>
          </p:cNvCxnSpPr>
          <p:nvPr/>
        </p:nvCxnSpPr>
        <p:spPr>
          <a:xfrm>
            <a:off x="6530340" y="2542540"/>
            <a:ext cx="741045" cy="15068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8" idx="7"/>
          </p:cNvCxnSpPr>
          <p:nvPr/>
        </p:nvCxnSpPr>
        <p:spPr>
          <a:xfrm flipH="1">
            <a:off x="5781675" y="2557780"/>
            <a:ext cx="728345" cy="1491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7"/>
          </p:cNvCxnSpPr>
          <p:nvPr/>
        </p:nvCxnSpPr>
        <p:spPr>
          <a:xfrm flipH="1" flipV="1">
            <a:off x="5781675" y="4049395"/>
            <a:ext cx="1445260" cy="76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6" idx="3"/>
          </p:cNvCxnSpPr>
          <p:nvPr/>
        </p:nvCxnSpPr>
        <p:spPr>
          <a:xfrm flipH="1">
            <a:off x="5803900" y="3017520"/>
            <a:ext cx="1467485" cy="1008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5"/>
          </p:cNvCxnSpPr>
          <p:nvPr/>
        </p:nvCxnSpPr>
        <p:spPr>
          <a:xfrm>
            <a:off x="5781675" y="3017520"/>
            <a:ext cx="1456690" cy="10420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6"/>
            <a:endCxn id="46" idx="2"/>
          </p:cNvCxnSpPr>
          <p:nvPr/>
        </p:nvCxnSpPr>
        <p:spPr>
          <a:xfrm>
            <a:off x="5817235" y="2943225"/>
            <a:ext cx="14185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495790" y="164084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541510" y="4044315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313180" y="140335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23340" y="321056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3180" y="5029835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2098040"/>
            <a:ext cx="352425" cy="2000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3569335"/>
            <a:ext cx="352425" cy="20002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5311140"/>
            <a:ext cx="352425" cy="200025"/>
          </a:xfrm>
          <a:prstGeom prst="rect">
            <a:avLst/>
          </a:prstGeom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0" y="2208530"/>
            <a:ext cx="352425" cy="200025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0" y="4554855"/>
            <a:ext cx="352425" cy="200025"/>
          </a:xfrm>
          <a:prstGeom prst="rect">
            <a:avLst/>
          </a:prstGeom>
        </p:spPr>
      </p:pic>
      <p:grpSp>
        <p:nvGrpSpPr>
          <p:cNvPr id="161" name="组合 160"/>
          <p:cNvGrpSpPr/>
          <p:nvPr/>
        </p:nvGrpSpPr>
        <p:grpSpPr>
          <a:xfrm>
            <a:off x="3876675" y="2037080"/>
            <a:ext cx="1273810" cy="306705"/>
            <a:chOff x="5752" y="2456"/>
            <a:chExt cx="2382" cy="483"/>
          </a:xfrm>
        </p:grpSpPr>
        <p:sp>
          <p:nvSpPr>
            <p:cNvPr id="151" name="矩形 150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894" y="2456"/>
              <a:ext cx="22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895090" y="2675255"/>
            <a:ext cx="1338580" cy="306705"/>
            <a:chOff x="5752" y="2456"/>
            <a:chExt cx="2534" cy="483"/>
          </a:xfrm>
        </p:grpSpPr>
        <p:sp>
          <p:nvSpPr>
            <p:cNvPr id="163" name="矩形 162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76" name="直接连接符 175"/>
          <p:cNvCxnSpPr>
            <a:stCxn id="49" idx="4"/>
          </p:cNvCxnSpPr>
          <p:nvPr/>
        </p:nvCxnSpPr>
        <p:spPr>
          <a:xfrm flipH="1">
            <a:off x="7350125" y="4229100"/>
            <a:ext cx="6350" cy="4806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7350125" y="4676140"/>
            <a:ext cx="1950085" cy="222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7893685" y="4502150"/>
            <a:ext cx="1338580" cy="306705"/>
            <a:chOff x="5752" y="2456"/>
            <a:chExt cx="2534" cy="483"/>
          </a:xfrm>
        </p:grpSpPr>
        <p:sp>
          <p:nvSpPr>
            <p:cNvPr id="173" name="矩形 172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78" name="直接连接符 177"/>
          <p:cNvCxnSpPr/>
          <p:nvPr/>
        </p:nvCxnSpPr>
        <p:spPr>
          <a:xfrm flipH="1" flipV="1">
            <a:off x="7339330" y="2289175"/>
            <a:ext cx="1988820" cy="38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endCxn id="46" idx="0"/>
          </p:cNvCxnSpPr>
          <p:nvPr/>
        </p:nvCxnSpPr>
        <p:spPr>
          <a:xfrm>
            <a:off x="7350125" y="2311400"/>
            <a:ext cx="6350" cy="5264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/>
        </p:nvGrpSpPr>
        <p:grpSpPr>
          <a:xfrm>
            <a:off x="7818755" y="2202815"/>
            <a:ext cx="1338580" cy="306705"/>
            <a:chOff x="5752" y="2456"/>
            <a:chExt cx="2534" cy="483"/>
          </a:xfrm>
        </p:grpSpPr>
        <p:sp>
          <p:nvSpPr>
            <p:cNvPr id="169" name="矩形 168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80" name="直接连接符 179"/>
          <p:cNvCxnSpPr/>
          <p:nvPr/>
        </p:nvCxnSpPr>
        <p:spPr>
          <a:xfrm flipH="1">
            <a:off x="3105785" y="5382260"/>
            <a:ext cx="2574925" cy="279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48" idx="4"/>
          </p:cNvCxnSpPr>
          <p:nvPr/>
        </p:nvCxnSpPr>
        <p:spPr>
          <a:xfrm>
            <a:off x="5696585" y="4229100"/>
            <a:ext cx="6350" cy="11531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3840480" y="5257800"/>
            <a:ext cx="1358900" cy="306705"/>
            <a:chOff x="5752" y="2456"/>
            <a:chExt cx="2382" cy="483"/>
          </a:xfrm>
        </p:grpSpPr>
        <p:sp>
          <p:nvSpPr>
            <p:cNvPr id="166" name="矩形 165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5894" y="2456"/>
              <a:ext cx="22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82" name="直接连接符 181"/>
          <p:cNvCxnSpPr/>
          <p:nvPr/>
        </p:nvCxnSpPr>
        <p:spPr>
          <a:xfrm>
            <a:off x="5658485" y="2210435"/>
            <a:ext cx="17780" cy="640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/>
          <p:cNvGrpSpPr/>
          <p:nvPr/>
        </p:nvGrpSpPr>
        <p:grpSpPr>
          <a:xfrm>
            <a:off x="3840322" y="4140200"/>
            <a:ext cx="1263569" cy="306705"/>
            <a:chOff x="5694" y="2456"/>
            <a:chExt cx="2392" cy="483"/>
          </a:xfrm>
        </p:grpSpPr>
        <p:sp>
          <p:nvSpPr>
            <p:cNvPr id="186" name="矩形 185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56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      LTE 4G</a:t>
              </a:r>
              <a:endParaRPr lang="en-US" altLang="zh-CN" sz="1400"/>
            </a:p>
          </p:txBody>
        </p:sp>
      </p:grpSp>
      <p:cxnSp>
        <p:nvCxnSpPr>
          <p:cNvPr id="188" name="直接连接符 187"/>
          <p:cNvCxnSpPr/>
          <p:nvPr/>
        </p:nvCxnSpPr>
        <p:spPr>
          <a:xfrm flipH="1">
            <a:off x="3132455" y="3667760"/>
            <a:ext cx="486410" cy="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5155565" y="2921000"/>
            <a:ext cx="447040" cy="4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48" idx="2"/>
          </p:cNvCxnSpPr>
          <p:nvPr/>
        </p:nvCxnSpPr>
        <p:spPr>
          <a:xfrm flipH="1">
            <a:off x="5128895" y="4123690"/>
            <a:ext cx="447040" cy="19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1590675" y="120205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1590675" y="297370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1616075" y="4843780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745615" y="119126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分支</a:t>
            </a:r>
            <a:r>
              <a:rPr lang="en-US" altLang="zh-CN" sz="1400">
                <a:solidFill>
                  <a:schemeClr val="bg1"/>
                </a:solidFill>
              </a:rPr>
              <a:t>A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1745615" y="298196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分支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B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799590" y="4852035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分支</a:t>
            </a:r>
            <a:r>
              <a:rPr lang="en-US" altLang="zh-CN" sz="1400">
                <a:solidFill>
                  <a:schemeClr val="bg1"/>
                </a:solidFill>
              </a:rPr>
              <a:t>C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9798685" y="1403350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9802495" y="140335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公有云</a:t>
            </a:r>
            <a:r>
              <a:rPr lang="en-US" altLang="zh-CN" sz="1400">
                <a:solidFill>
                  <a:schemeClr val="bg1"/>
                </a:solidFill>
              </a:rPr>
              <a:t>VPC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9798050" y="383730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9823450" y="3837305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   </a:t>
            </a:r>
            <a:r>
              <a:rPr lang="zh-CN" altLang="en-US" sz="1400">
                <a:solidFill>
                  <a:schemeClr val="bg1"/>
                </a:solidFill>
              </a:rPr>
              <a:t>托管云</a:t>
            </a: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" name="组 264"/>
          <p:cNvGrpSpPr/>
          <p:nvPr/>
        </p:nvGrpSpPr>
        <p:grpSpPr>
          <a:xfrm>
            <a:off x="1765935" y="1845310"/>
            <a:ext cx="592455" cy="687705"/>
            <a:chOff x="1243299" y="3047286"/>
            <a:chExt cx="334963" cy="406400"/>
          </a:xfrm>
        </p:grpSpPr>
        <p:sp>
          <p:nvSpPr>
            <p:cNvPr id="3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24" name="组 264"/>
          <p:cNvGrpSpPr/>
          <p:nvPr/>
        </p:nvGrpSpPr>
        <p:grpSpPr>
          <a:xfrm>
            <a:off x="1734820" y="3568700"/>
            <a:ext cx="592455" cy="687705"/>
            <a:chOff x="1243299" y="3047286"/>
            <a:chExt cx="334963" cy="406400"/>
          </a:xfrm>
        </p:grpSpPr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4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5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6" name="Freeform 88"/>
          <p:cNvSpPr>
            <a:spLocks noChangeArrowheads="1"/>
          </p:cNvSpPr>
          <p:nvPr/>
        </p:nvSpPr>
        <p:spPr bwMode="auto">
          <a:xfrm>
            <a:off x="2064105" y="4072033"/>
            <a:ext cx="61772" cy="120886"/>
          </a:xfrm>
          <a:custGeom>
            <a:avLst/>
            <a:gdLst>
              <a:gd name="T0" fmla="*/ 49 w 99"/>
              <a:gd name="T1" fmla="*/ 196 h 197"/>
              <a:gd name="T2" fmla="*/ 0 w 99"/>
              <a:gd name="T3" fmla="*/ 196 h 197"/>
              <a:gd name="T4" fmla="*/ 0 w 99"/>
              <a:gd name="T5" fmla="*/ 0 h 197"/>
              <a:gd name="T6" fmla="*/ 98 w 99"/>
              <a:gd name="T7" fmla="*/ 0 h 197"/>
              <a:gd name="T8" fmla="*/ 98 w 99"/>
              <a:gd name="T9" fmla="*/ 196 h 197"/>
              <a:gd name="T10" fmla="*/ 49 w 99"/>
              <a:gd name="T1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97">
                <a:moveTo>
                  <a:pt x="49" y="196"/>
                </a:moveTo>
                <a:lnTo>
                  <a:pt x="0" y="196"/>
                </a:lnTo>
                <a:lnTo>
                  <a:pt x="0" y="0"/>
                </a:lnTo>
                <a:lnTo>
                  <a:pt x="98" y="0"/>
                </a:lnTo>
                <a:lnTo>
                  <a:pt x="98" y="196"/>
                </a:lnTo>
                <a:lnTo>
                  <a:pt x="49" y="1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p>
            <a:endParaRPr lang="zh-CN" altLang="en-US"/>
          </a:p>
        </p:txBody>
      </p:sp>
      <p:grpSp>
        <p:nvGrpSpPr>
          <p:cNvPr id="37" name="组 264"/>
          <p:cNvGrpSpPr/>
          <p:nvPr/>
        </p:nvGrpSpPr>
        <p:grpSpPr>
          <a:xfrm>
            <a:off x="1765935" y="5416550"/>
            <a:ext cx="592455" cy="687705"/>
            <a:chOff x="1243299" y="3047286"/>
            <a:chExt cx="334963" cy="406400"/>
          </a:xfrm>
        </p:grpSpPr>
        <p:sp>
          <p:nvSpPr>
            <p:cNvPr id="38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9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0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1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2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3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4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2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3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pic>
        <p:nvPicPr>
          <p:cNvPr id="6" name="Picture 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640" y="1896110"/>
            <a:ext cx="1222375" cy="91884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67" name="组 266"/>
          <p:cNvGrpSpPr/>
          <p:nvPr/>
        </p:nvGrpSpPr>
        <p:grpSpPr>
          <a:xfrm>
            <a:off x="9926955" y="4487545"/>
            <a:ext cx="768985" cy="751205"/>
            <a:chOff x="2972813" y="3119734"/>
            <a:chExt cx="508000" cy="528637"/>
          </a:xfrm>
        </p:grpSpPr>
        <p:sp>
          <p:nvSpPr>
            <p:cNvPr id="73" name="Freeform 70"/>
            <p:cNvSpPr>
              <a:spLocks noChangeArrowheads="1"/>
            </p:cNvSpPr>
            <p:nvPr/>
          </p:nvSpPr>
          <p:spPr bwMode="auto">
            <a:xfrm>
              <a:off x="3012501" y="3119734"/>
              <a:ext cx="163512" cy="487362"/>
            </a:xfrm>
            <a:custGeom>
              <a:avLst/>
              <a:gdLst>
                <a:gd name="T0" fmla="*/ 226 w 453"/>
                <a:gd name="T1" fmla="*/ 1353 h 1354"/>
                <a:gd name="T2" fmla="*/ 0 w 453"/>
                <a:gd name="T3" fmla="*/ 1353 h 1354"/>
                <a:gd name="T4" fmla="*/ 0 w 453"/>
                <a:gd name="T5" fmla="*/ 0 h 1354"/>
                <a:gd name="T6" fmla="*/ 452 w 453"/>
                <a:gd name="T7" fmla="*/ 0 h 1354"/>
                <a:gd name="T8" fmla="*/ 452 w 453"/>
                <a:gd name="T9" fmla="*/ 1353 h 1354"/>
                <a:gd name="T10" fmla="*/ 226 w 453"/>
                <a:gd name="T11" fmla="*/ 1353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3" h="1354">
                  <a:moveTo>
                    <a:pt x="226" y="1353"/>
                  </a:moveTo>
                  <a:lnTo>
                    <a:pt x="0" y="1353"/>
                  </a:lnTo>
                  <a:lnTo>
                    <a:pt x="0" y="0"/>
                  </a:lnTo>
                  <a:lnTo>
                    <a:pt x="452" y="0"/>
                  </a:lnTo>
                  <a:lnTo>
                    <a:pt x="452" y="1353"/>
                  </a:lnTo>
                  <a:lnTo>
                    <a:pt x="226" y="1353"/>
                  </a:lnTo>
                </a:path>
              </a:pathLst>
            </a:custGeom>
            <a:solidFill>
              <a:srgbClr val="00AA7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4" name="Freeform 71"/>
            <p:cNvSpPr>
              <a:spLocks noChangeArrowheads="1"/>
            </p:cNvSpPr>
            <p:nvPr/>
          </p:nvSpPr>
          <p:spPr bwMode="auto">
            <a:xfrm>
              <a:off x="3276026" y="3119734"/>
              <a:ext cx="163512" cy="487362"/>
            </a:xfrm>
            <a:custGeom>
              <a:avLst/>
              <a:gdLst>
                <a:gd name="T0" fmla="*/ 225 w 452"/>
                <a:gd name="T1" fmla="*/ 1353 h 1354"/>
                <a:gd name="T2" fmla="*/ 0 w 452"/>
                <a:gd name="T3" fmla="*/ 1353 h 1354"/>
                <a:gd name="T4" fmla="*/ 0 w 452"/>
                <a:gd name="T5" fmla="*/ 0 h 1354"/>
                <a:gd name="T6" fmla="*/ 451 w 452"/>
                <a:gd name="T7" fmla="*/ 0 h 1354"/>
                <a:gd name="T8" fmla="*/ 451 w 452"/>
                <a:gd name="T9" fmla="*/ 1353 h 1354"/>
                <a:gd name="T10" fmla="*/ 225 w 452"/>
                <a:gd name="T11" fmla="*/ 1353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1354">
                  <a:moveTo>
                    <a:pt x="225" y="1353"/>
                  </a:moveTo>
                  <a:lnTo>
                    <a:pt x="0" y="1353"/>
                  </a:lnTo>
                  <a:lnTo>
                    <a:pt x="0" y="0"/>
                  </a:lnTo>
                  <a:lnTo>
                    <a:pt x="451" y="0"/>
                  </a:lnTo>
                  <a:lnTo>
                    <a:pt x="451" y="1353"/>
                  </a:lnTo>
                  <a:lnTo>
                    <a:pt x="225" y="1353"/>
                  </a:lnTo>
                </a:path>
              </a:pathLst>
            </a:custGeom>
            <a:solidFill>
              <a:srgbClr val="B7E6A8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5" name="Freeform 72"/>
            <p:cNvSpPr>
              <a:spLocks noChangeArrowheads="1"/>
            </p:cNvSpPr>
            <p:nvPr/>
          </p:nvSpPr>
          <p:spPr bwMode="auto">
            <a:xfrm>
              <a:off x="3276026" y="3119734"/>
              <a:ext cx="163512" cy="487362"/>
            </a:xfrm>
            <a:custGeom>
              <a:avLst/>
              <a:gdLst>
                <a:gd name="T0" fmla="*/ 225 w 452"/>
                <a:gd name="T1" fmla="*/ 1353 h 1354"/>
                <a:gd name="T2" fmla="*/ 0 w 452"/>
                <a:gd name="T3" fmla="*/ 1353 h 1354"/>
                <a:gd name="T4" fmla="*/ 0 w 452"/>
                <a:gd name="T5" fmla="*/ 0 h 1354"/>
                <a:gd name="T6" fmla="*/ 451 w 452"/>
                <a:gd name="T7" fmla="*/ 0 h 1354"/>
                <a:gd name="T8" fmla="*/ 451 w 452"/>
                <a:gd name="T9" fmla="*/ 1353 h 1354"/>
                <a:gd name="T10" fmla="*/ 225 w 452"/>
                <a:gd name="T11" fmla="*/ 1353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1354">
                  <a:moveTo>
                    <a:pt x="225" y="1353"/>
                  </a:moveTo>
                  <a:lnTo>
                    <a:pt x="0" y="1353"/>
                  </a:lnTo>
                  <a:lnTo>
                    <a:pt x="0" y="0"/>
                  </a:lnTo>
                  <a:lnTo>
                    <a:pt x="451" y="0"/>
                  </a:lnTo>
                  <a:lnTo>
                    <a:pt x="451" y="1353"/>
                  </a:lnTo>
                  <a:lnTo>
                    <a:pt x="225" y="1353"/>
                  </a:lnTo>
                </a:path>
              </a:pathLst>
            </a:custGeom>
            <a:solidFill>
              <a:srgbClr val="ADECB5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6" name="Freeform 73"/>
            <p:cNvSpPr>
              <a:spLocks noChangeArrowheads="1"/>
            </p:cNvSpPr>
            <p:nvPr/>
          </p:nvSpPr>
          <p:spPr bwMode="auto">
            <a:xfrm>
              <a:off x="2972813" y="3607096"/>
              <a:ext cx="244475" cy="41275"/>
            </a:xfrm>
            <a:custGeom>
              <a:avLst/>
              <a:gdLst>
                <a:gd name="T0" fmla="*/ 338 w 677"/>
                <a:gd name="T1" fmla="*/ 113 h 114"/>
                <a:gd name="T2" fmla="*/ 0 w 677"/>
                <a:gd name="T3" fmla="*/ 113 h 114"/>
                <a:gd name="T4" fmla="*/ 0 w 677"/>
                <a:gd name="T5" fmla="*/ 0 h 114"/>
                <a:gd name="T6" fmla="*/ 676 w 677"/>
                <a:gd name="T7" fmla="*/ 0 h 114"/>
                <a:gd name="T8" fmla="*/ 676 w 677"/>
                <a:gd name="T9" fmla="*/ 113 h 114"/>
                <a:gd name="T10" fmla="*/ 338 w 677"/>
                <a:gd name="T11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7" h="114">
                  <a:moveTo>
                    <a:pt x="338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676" y="0"/>
                  </a:lnTo>
                  <a:lnTo>
                    <a:pt x="676" y="113"/>
                  </a:lnTo>
                  <a:lnTo>
                    <a:pt x="338" y="113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7" name="Freeform 74"/>
            <p:cNvSpPr>
              <a:spLocks noChangeArrowheads="1"/>
            </p:cNvSpPr>
            <p:nvPr/>
          </p:nvSpPr>
          <p:spPr bwMode="auto">
            <a:xfrm>
              <a:off x="3236338" y="3607096"/>
              <a:ext cx="244475" cy="41275"/>
            </a:xfrm>
            <a:custGeom>
              <a:avLst/>
              <a:gdLst>
                <a:gd name="T0" fmla="*/ 338 w 678"/>
                <a:gd name="T1" fmla="*/ 113 h 114"/>
                <a:gd name="T2" fmla="*/ 0 w 678"/>
                <a:gd name="T3" fmla="*/ 113 h 114"/>
                <a:gd name="T4" fmla="*/ 0 w 678"/>
                <a:gd name="T5" fmla="*/ 0 h 114"/>
                <a:gd name="T6" fmla="*/ 677 w 678"/>
                <a:gd name="T7" fmla="*/ 0 h 114"/>
                <a:gd name="T8" fmla="*/ 677 w 678"/>
                <a:gd name="T9" fmla="*/ 113 h 114"/>
                <a:gd name="T10" fmla="*/ 338 w 678"/>
                <a:gd name="T11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8" h="114">
                  <a:moveTo>
                    <a:pt x="338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677" y="0"/>
                  </a:lnTo>
                  <a:lnTo>
                    <a:pt x="677" y="113"/>
                  </a:lnTo>
                  <a:lnTo>
                    <a:pt x="338" y="113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8" name="Freeform 75"/>
            <p:cNvSpPr>
              <a:spLocks noChangeArrowheads="1"/>
            </p:cNvSpPr>
            <p:nvPr/>
          </p:nvSpPr>
          <p:spPr bwMode="auto">
            <a:xfrm>
              <a:off x="3033138" y="3140371"/>
              <a:ext cx="41275" cy="41275"/>
            </a:xfrm>
            <a:custGeom>
              <a:avLst/>
              <a:gdLst>
                <a:gd name="T0" fmla="*/ 113 w 114"/>
                <a:gd name="T1" fmla="*/ 56 h 114"/>
                <a:gd name="T2" fmla="*/ 105 w 114"/>
                <a:gd name="T3" fmla="*/ 84 h 114"/>
                <a:gd name="T4" fmla="*/ 84 w 114"/>
                <a:gd name="T5" fmla="*/ 105 h 114"/>
                <a:gd name="T6" fmla="*/ 56 w 114"/>
                <a:gd name="T7" fmla="*/ 113 h 114"/>
                <a:gd name="T8" fmla="*/ 28 w 114"/>
                <a:gd name="T9" fmla="*/ 105 h 114"/>
                <a:gd name="T10" fmla="*/ 7 w 114"/>
                <a:gd name="T11" fmla="*/ 84 h 114"/>
                <a:gd name="T12" fmla="*/ 0 w 114"/>
                <a:gd name="T13" fmla="*/ 56 h 114"/>
                <a:gd name="T14" fmla="*/ 7 w 114"/>
                <a:gd name="T15" fmla="*/ 28 h 114"/>
                <a:gd name="T16" fmla="*/ 28 w 114"/>
                <a:gd name="T17" fmla="*/ 7 h 114"/>
                <a:gd name="T18" fmla="*/ 56 w 114"/>
                <a:gd name="T19" fmla="*/ 0 h 114"/>
                <a:gd name="T20" fmla="*/ 84 w 114"/>
                <a:gd name="T21" fmla="*/ 7 h 114"/>
                <a:gd name="T22" fmla="*/ 105 w 114"/>
                <a:gd name="T23" fmla="*/ 28 h 114"/>
                <a:gd name="T24" fmla="*/ 113 w 114"/>
                <a:gd name="T25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4">
                  <a:moveTo>
                    <a:pt x="113" y="56"/>
                  </a:moveTo>
                  <a:cubicBezTo>
                    <a:pt x="113" y="66"/>
                    <a:pt x="110" y="75"/>
                    <a:pt x="105" y="84"/>
                  </a:cubicBezTo>
                  <a:cubicBezTo>
                    <a:pt x="100" y="93"/>
                    <a:pt x="93" y="100"/>
                    <a:pt x="84" y="105"/>
                  </a:cubicBezTo>
                  <a:cubicBezTo>
                    <a:pt x="75" y="110"/>
                    <a:pt x="66" y="113"/>
                    <a:pt x="56" y="113"/>
                  </a:cubicBezTo>
                  <a:cubicBezTo>
                    <a:pt x="46" y="113"/>
                    <a:pt x="37" y="110"/>
                    <a:pt x="28" y="105"/>
                  </a:cubicBezTo>
                  <a:cubicBezTo>
                    <a:pt x="19" y="100"/>
                    <a:pt x="12" y="93"/>
                    <a:pt x="7" y="84"/>
                  </a:cubicBezTo>
                  <a:cubicBezTo>
                    <a:pt x="2" y="75"/>
                    <a:pt x="0" y="66"/>
                    <a:pt x="0" y="56"/>
                  </a:cubicBezTo>
                  <a:cubicBezTo>
                    <a:pt x="0" y="46"/>
                    <a:pt x="2" y="37"/>
                    <a:pt x="7" y="28"/>
                  </a:cubicBezTo>
                  <a:cubicBezTo>
                    <a:pt x="12" y="19"/>
                    <a:pt x="19" y="12"/>
                    <a:pt x="28" y="7"/>
                  </a:cubicBezTo>
                  <a:cubicBezTo>
                    <a:pt x="37" y="2"/>
                    <a:pt x="46" y="0"/>
                    <a:pt x="56" y="0"/>
                  </a:cubicBezTo>
                  <a:cubicBezTo>
                    <a:pt x="66" y="0"/>
                    <a:pt x="75" y="2"/>
                    <a:pt x="84" y="7"/>
                  </a:cubicBezTo>
                  <a:cubicBezTo>
                    <a:pt x="93" y="12"/>
                    <a:pt x="100" y="19"/>
                    <a:pt x="105" y="28"/>
                  </a:cubicBezTo>
                  <a:cubicBezTo>
                    <a:pt x="110" y="37"/>
                    <a:pt x="113" y="46"/>
                    <a:pt x="113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9" name="Freeform 76"/>
            <p:cNvSpPr>
              <a:spLocks noChangeArrowheads="1"/>
            </p:cNvSpPr>
            <p:nvPr/>
          </p:nvSpPr>
          <p:spPr bwMode="auto">
            <a:xfrm>
              <a:off x="3033138" y="3202284"/>
              <a:ext cx="41275" cy="41275"/>
            </a:xfrm>
            <a:custGeom>
              <a:avLst/>
              <a:gdLst>
                <a:gd name="T0" fmla="*/ 113 w 114"/>
                <a:gd name="T1" fmla="*/ 56 h 114"/>
                <a:gd name="T2" fmla="*/ 105 w 114"/>
                <a:gd name="T3" fmla="*/ 85 h 114"/>
                <a:gd name="T4" fmla="*/ 84 w 114"/>
                <a:gd name="T5" fmla="*/ 105 h 114"/>
                <a:gd name="T6" fmla="*/ 56 w 114"/>
                <a:gd name="T7" fmla="*/ 113 h 114"/>
                <a:gd name="T8" fmla="*/ 28 w 114"/>
                <a:gd name="T9" fmla="*/ 105 h 114"/>
                <a:gd name="T10" fmla="*/ 7 w 114"/>
                <a:gd name="T11" fmla="*/ 85 h 114"/>
                <a:gd name="T12" fmla="*/ 0 w 114"/>
                <a:gd name="T13" fmla="*/ 56 h 114"/>
                <a:gd name="T14" fmla="*/ 7 w 114"/>
                <a:gd name="T15" fmla="*/ 28 h 114"/>
                <a:gd name="T16" fmla="*/ 28 w 114"/>
                <a:gd name="T17" fmla="*/ 7 h 114"/>
                <a:gd name="T18" fmla="*/ 56 w 114"/>
                <a:gd name="T19" fmla="*/ 0 h 114"/>
                <a:gd name="T20" fmla="*/ 84 w 114"/>
                <a:gd name="T21" fmla="*/ 7 h 114"/>
                <a:gd name="T22" fmla="*/ 105 w 114"/>
                <a:gd name="T23" fmla="*/ 28 h 114"/>
                <a:gd name="T24" fmla="*/ 113 w 114"/>
                <a:gd name="T25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4">
                  <a:moveTo>
                    <a:pt x="113" y="56"/>
                  </a:moveTo>
                  <a:cubicBezTo>
                    <a:pt x="113" y="67"/>
                    <a:pt x="110" y="76"/>
                    <a:pt x="105" y="85"/>
                  </a:cubicBezTo>
                  <a:cubicBezTo>
                    <a:pt x="100" y="93"/>
                    <a:pt x="93" y="100"/>
                    <a:pt x="84" y="105"/>
                  </a:cubicBezTo>
                  <a:cubicBezTo>
                    <a:pt x="75" y="110"/>
                    <a:pt x="66" y="113"/>
                    <a:pt x="56" y="113"/>
                  </a:cubicBezTo>
                  <a:cubicBezTo>
                    <a:pt x="46" y="113"/>
                    <a:pt x="37" y="110"/>
                    <a:pt x="28" y="105"/>
                  </a:cubicBezTo>
                  <a:cubicBezTo>
                    <a:pt x="19" y="100"/>
                    <a:pt x="12" y="93"/>
                    <a:pt x="7" y="85"/>
                  </a:cubicBezTo>
                  <a:cubicBezTo>
                    <a:pt x="2" y="76"/>
                    <a:pt x="0" y="66"/>
                    <a:pt x="0" y="56"/>
                  </a:cubicBezTo>
                  <a:cubicBezTo>
                    <a:pt x="0" y="45"/>
                    <a:pt x="2" y="37"/>
                    <a:pt x="7" y="28"/>
                  </a:cubicBezTo>
                  <a:cubicBezTo>
                    <a:pt x="12" y="19"/>
                    <a:pt x="19" y="12"/>
                    <a:pt x="28" y="7"/>
                  </a:cubicBezTo>
                  <a:cubicBezTo>
                    <a:pt x="37" y="1"/>
                    <a:pt x="46" y="0"/>
                    <a:pt x="56" y="0"/>
                  </a:cubicBezTo>
                  <a:cubicBezTo>
                    <a:pt x="66" y="0"/>
                    <a:pt x="75" y="1"/>
                    <a:pt x="84" y="7"/>
                  </a:cubicBezTo>
                  <a:cubicBezTo>
                    <a:pt x="93" y="12"/>
                    <a:pt x="100" y="19"/>
                    <a:pt x="105" y="28"/>
                  </a:cubicBezTo>
                  <a:cubicBezTo>
                    <a:pt x="110" y="37"/>
                    <a:pt x="113" y="46"/>
                    <a:pt x="113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0" name="Freeform 77"/>
            <p:cNvSpPr>
              <a:spLocks noChangeArrowheads="1"/>
            </p:cNvSpPr>
            <p:nvPr/>
          </p:nvSpPr>
          <p:spPr bwMode="auto">
            <a:xfrm>
              <a:off x="3296663" y="3140371"/>
              <a:ext cx="41275" cy="41275"/>
            </a:xfrm>
            <a:custGeom>
              <a:avLst/>
              <a:gdLst>
                <a:gd name="T0" fmla="*/ 113 w 114"/>
                <a:gd name="T1" fmla="*/ 56 h 114"/>
                <a:gd name="T2" fmla="*/ 105 w 114"/>
                <a:gd name="T3" fmla="*/ 84 h 114"/>
                <a:gd name="T4" fmla="*/ 85 w 114"/>
                <a:gd name="T5" fmla="*/ 105 h 114"/>
                <a:gd name="T6" fmla="*/ 56 w 114"/>
                <a:gd name="T7" fmla="*/ 113 h 114"/>
                <a:gd name="T8" fmla="*/ 28 w 114"/>
                <a:gd name="T9" fmla="*/ 105 h 114"/>
                <a:gd name="T10" fmla="*/ 7 w 114"/>
                <a:gd name="T11" fmla="*/ 84 h 114"/>
                <a:gd name="T12" fmla="*/ 0 w 114"/>
                <a:gd name="T13" fmla="*/ 56 h 114"/>
                <a:gd name="T14" fmla="*/ 7 w 114"/>
                <a:gd name="T15" fmla="*/ 28 h 114"/>
                <a:gd name="T16" fmla="*/ 28 w 114"/>
                <a:gd name="T17" fmla="*/ 7 h 114"/>
                <a:gd name="T18" fmla="*/ 56 w 114"/>
                <a:gd name="T19" fmla="*/ 0 h 114"/>
                <a:gd name="T20" fmla="*/ 85 w 114"/>
                <a:gd name="T21" fmla="*/ 7 h 114"/>
                <a:gd name="T22" fmla="*/ 105 w 114"/>
                <a:gd name="T23" fmla="*/ 28 h 114"/>
                <a:gd name="T24" fmla="*/ 113 w 114"/>
                <a:gd name="T25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4">
                  <a:moveTo>
                    <a:pt x="113" y="56"/>
                  </a:moveTo>
                  <a:cubicBezTo>
                    <a:pt x="113" y="66"/>
                    <a:pt x="110" y="75"/>
                    <a:pt x="105" y="84"/>
                  </a:cubicBezTo>
                  <a:cubicBezTo>
                    <a:pt x="100" y="93"/>
                    <a:pt x="94" y="100"/>
                    <a:pt x="85" y="105"/>
                  </a:cubicBezTo>
                  <a:cubicBezTo>
                    <a:pt x="77" y="110"/>
                    <a:pt x="67" y="113"/>
                    <a:pt x="56" y="113"/>
                  </a:cubicBezTo>
                  <a:cubicBezTo>
                    <a:pt x="46" y="113"/>
                    <a:pt x="37" y="110"/>
                    <a:pt x="28" y="105"/>
                  </a:cubicBezTo>
                  <a:cubicBezTo>
                    <a:pt x="19" y="100"/>
                    <a:pt x="13" y="93"/>
                    <a:pt x="7" y="84"/>
                  </a:cubicBezTo>
                  <a:cubicBezTo>
                    <a:pt x="2" y="75"/>
                    <a:pt x="0" y="66"/>
                    <a:pt x="0" y="56"/>
                  </a:cubicBezTo>
                  <a:cubicBezTo>
                    <a:pt x="0" y="46"/>
                    <a:pt x="2" y="37"/>
                    <a:pt x="7" y="28"/>
                  </a:cubicBezTo>
                  <a:cubicBezTo>
                    <a:pt x="13" y="19"/>
                    <a:pt x="19" y="12"/>
                    <a:pt x="28" y="7"/>
                  </a:cubicBezTo>
                  <a:cubicBezTo>
                    <a:pt x="37" y="2"/>
                    <a:pt x="46" y="0"/>
                    <a:pt x="56" y="0"/>
                  </a:cubicBezTo>
                  <a:cubicBezTo>
                    <a:pt x="67" y="0"/>
                    <a:pt x="77" y="2"/>
                    <a:pt x="85" y="7"/>
                  </a:cubicBezTo>
                  <a:cubicBezTo>
                    <a:pt x="94" y="12"/>
                    <a:pt x="100" y="19"/>
                    <a:pt x="105" y="28"/>
                  </a:cubicBezTo>
                  <a:cubicBezTo>
                    <a:pt x="110" y="37"/>
                    <a:pt x="113" y="46"/>
                    <a:pt x="113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1" name="Freeform 78"/>
            <p:cNvSpPr>
              <a:spLocks noChangeArrowheads="1"/>
            </p:cNvSpPr>
            <p:nvPr/>
          </p:nvSpPr>
          <p:spPr bwMode="auto">
            <a:xfrm>
              <a:off x="3296663" y="3202284"/>
              <a:ext cx="41275" cy="41275"/>
            </a:xfrm>
            <a:custGeom>
              <a:avLst/>
              <a:gdLst>
                <a:gd name="T0" fmla="*/ 113 w 114"/>
                <a:gd name="T1" fmla="*/ 56 h 114"/>
                <a:gd name="T2" fmla="*/ 105 w 114"/>
                <a:gd name="T3" fmla="*/ 85 h 114"/>
                <a:gd name="T4" fmla="*/ 85 w 114"/>
                <a:gd name="T5" fmla="*/ 105 h 114"/>
                <a:gd name="T6" fmla="*/ 56 w 114"/>
                <a:gd name="T7" fmla="*/ 113 h 114"/>
                <a:gd name="T8" fmla="*/ 28 w 114"/>
                <a:gd name="T9" fmla="*/ 105 h 114"/>
                <a:gd name="T10" fmla="*/ 7 w 114"/>
                <a:gd name="T11" fmla="*/ 85 h 114"/>
                <a:gd name="T12" fmla="*/ 0 w 114"/>
                <a:gd name="T13" fmla="*/ 56 h 114"/>
                <a:gd name="T14" fmla="*/ 7 w 114"/>
                <a:gd name="T15" fmla="*/ 28 h 114"/>
                <a:gd name="T16" fmla="*/ 28 w 114"/>
                <a:gd name="T17" fmla="*/ 7 h 114"/>
                <a:gd name="T18" fmla="*/ 56 w 114"/>
                <a:gd name="T19" fmla="*/ 0 h 114"/>
                <a:gd name="T20" fmla="*/ 85 w 114"/>
                <a:gd name="T21" fmla="*/ 7 h 114"/>
                <a:gd name="T22" fmla="*/ 105 w 114"/>
                <a:gd name="T23" fmla="*/ 28 h 114"/>
                <a:gd name="T24" fmla="*/ 113 w 114"/>
                <a:gd name="T25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14">
                  <a:moveTo>
                    <a:pt x="113" y="56"/>
                  </a:moveTo>
                  <a:cubicBezTo>
                    <a:pt x="113" y="67"/>
                    <a:pt x="110" y="76"/>
                    <a:pt x="105" y="85"/>
                  </a:cubicBezTo>
                  <a:cubicBezTo>
                    <a:pt x="100" y="93"/>
                    <a:pt x="94" y="100"/>
                    <a:pt x="85" y="105"/>
                  </a:cubicBezTo>
                  <a:cubicBezTo>
                    <a:pt x="77" y="110"/>
                    <a:pt x="67" y="113"/>
                    <a:pt x="56" y="113"/>
                  </a:cubicBezTo>
                  <a:cubicBezTo>
                    <a:pt x="46" y="113"/>
                    <a:pt x="37" y="110"/>
                    <a:pt x="28" y="105"/>
                  </a:cubicBezTo>
                  <a:cubicBezTo>
                    <a:pt x="19" y="100"/>
                    <a:pt x="13" y="93"/>
                    <a:pt x="7" y="85"/>
                  </a:cubicBezTo>
                  <a:cubicBezTo>
                    <a:pt x="2" y="76"/>
                    <a:pt x="0" y="66"/>
                    <a:pt x="0" y="56"/>
                  </a:cubicBezTo>
                  <a:cubicBezTo>
                    <a:pt x="0" y="45"/>
                    <a:pt x="2" y="37"/>
                    <a:pt x="7" y="28"/>
                  </a:cubicBezTo>
                  <a:cubicBezTo>
                    <a:pt x="13" y="19"/>
                    <a:pt x="19" y="12"/>
                    <a:pt x="28" y="7"/>
                  </a:cubicBezTo>
                  <a:cubicBezTo>
                    <a:pt x="37" y="1"/>
                    <a:pt x="46" y="0"/>
                    <a:pt x="56" y="0"/>
                  </a:cubicBezTo>
                  <a:cubicBezTo>
                    <a:pt x="67" y="0"/>
                    <a:pt x="77" y="1"/>
                    <a:pt x="85" y="7"/>
                  </a:cubicBezTo>
                  <a:cubicBezTo>
                    <a:pt x="94" y="12"/>
                    <a:pt x="100" y="19"/>
                    <a:pt x="105" y="28"/>
                  </a:cubicBezTo>
                  <a:cubicBezTo>
                    <a:pt x="110" y="37"/>
                    <a:pt x="113" y="46"/>
                    <a:pt x="113" y="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727710" y="133985"/>
            <a:ext cx="368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企业</a:t>
            </a:r>
            <a:r>
              <a:rPr lang="zh-CN" altLang="en-US"/>
              <a:t>上云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3" name="直接连接符 182"/>
          <p:cNvCxnSpPr/>
          <p:nvPr/>
        </p:nvCxnSpPr>
        <p:spPr>
          <a:xfrm flipH="1">
            <a:off x="3067685" y="2202815"/>
            <a:ext cx="2574925" cy="279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3633470" y="2838450"/>
            <a:ext cx="1495425" cy="144970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 264"/>
          <p:cNvGrpSpPr/>
          <p:nvPr/>
        </p:nvGrpSpPr>
        <p:grpSpPr>
          <a:xfrm>
            <a:off x="9979916" y="1862575"/>
            <a:ext cx="669926" cy="812800"/>
            <a:chOff x="1243299" y="3047286"/>
            <a:chExt cx="334963" cy="406400"/>
          </a:xfrm>
        </p:grpSpPr>
        <p:sp>
          <p:nvSpPr>
            <p:cNvPr id="11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6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7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8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9900597" y="4476166"/>
            <a:ext cx="892176" cy="793750"/>
            <a:chOff x="3791963" y="3181646"/>
            <a:chExt cx="446088" cy="396875"/>
          </a:xfrm>
        </p:grpSpPr>
        <p:sp>
          <p:nvSpPr>
            <p:cNvPr id="67" name="Freeform 64"/>
            <p:cNvSpPr>
              <a:spLocks noChangeArrowheads="1"/>
            </p:cNvSpPr>
            <p:nvPr/>
          </p:nvSpPr>
          <p:spPr bwMode="auto">
            <a:xfrm>
              <a:off x="3791963" y="3354684"/>
              <a:ext cx="446088" cy="223837"/>
            </a:xfrm>
            <a:custGeom>
              <a:avLst/>
              <a:gdLst>
                <a:gd name="T0" fmla="*/ 620 w 1240"/>
                <a:gd name="T1" fmla="*/ 0 h 620"/>
                <a:gd name="T2" fmla="*/ 1239 w 1240"/>
                <a:gd name="T3" fmla="*/ 309 h 620"/>
                <a:gd name="T4" fmla="*/ 620 w 1240"/>
                <a:gd name="T5" fmla="*/ 619 h 620"/>
                <a:gd name="T6" fmla="*/ 0 w 1240"/>
                <a:gd name="T7" fmla="*/ 309 h 620"/>
                <a:gd name="T8" fmla="*/ 620 w 1240"/>
                <a:gd name="T9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620">
                  <a:moveTo>
                    <a:pt x="620" y="0"/>
                  </a:moveTo>
                  <a:lnTo>
                    <a:pt x="1239" y="309"/>
                  </a:lnTo>
                  <a:lnTo>
                    <a:pt x="620" y="619"/>
                  </a:lnTo>
                  <a:lnTo>
                    <a:pt x="0" y="309"/>
                  </a:lnTo>
                  <a:lnTo>
                    <a:pt x="620" y="0"/>
                  </a:lnTo>
                </a:path>
              </a:pathLst>
            </a:custGeom>
            <a:solidFill>
              <a:srgbClr val="B7E6A8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8" name="Freeform 65"/>
            <p:cNvSpPr>
              <a:spLocks noChangeArrowheads="1"/>
            </p:cNvSpPr>
            <p:nvPr/>
          </p:nvSpPr>
          <p:spPr bwMode="auto">
            <a:xfrm>
              <a:off x="3791963" y="3354684"/>
              <a:ext cx="446088" cy="223837"/>
            </a:xfrm>
            <a:custGeom>
              <a:avLst/>
              <a:gdLst>
                <a:gd name="T0" fmla="*/ 620 w 1240"/>
                <a:gd name="T1" fmla="*/ 0 h 620"/>
                <a:gd name="T2" fmla="*/ 1239 w 1240"/>
                <a:gd name="T3" fmla="*/ 309 h 620"/>
                <a:gd name="T4" fmla="*/ 620 w 1240"/>
                <a:gd name="T5" fmla="*/ 619 h 620"/>
                <a:gd name="T6" fmla="*/ 0 w 1240"/>
                <a:gd name="T7" fmla="*/ 309 h 620"/>
                <a:gd name="T8" fmla="*/ 620 w 1240"/>
                <a:gd name="T9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620">
                  <a:moveTo>
                    <a:pt x="620" y="0"/>
                  </a:moveTo>
                  <a:lnTo>
                    <a:pt x="1239" y="309"/>
                  </a:lnTo>
                  <a:lnTo>
                    <a:pt x="620" y="619"/>
                  </a:lnTo>
                  <a:lnTo>
                    <a:pt x="0" y="309"/>
                  </a:lnTo>
                  <a:lnTo>
                    <a:pt x="620" y="0"/>
                  </a:lnTo>
                </a:path>
              </a:pathLst>
            </a:custGeom>
            <a:solidFill>
              <a:srgbClr val="ADECB5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9" name="Freeform 66"/>
            <p:cNvSpPr>
              <a:spLocks noChangeArrowheads="1"/>
            </p:cNvSpPr>
            <p:nvPr/>
          </p:nvSpPr>
          <p:spPr bwMode="auto">
            <a:xfrm>
              <a:off x="3914201" y="3181646"/>
              <a:ext cx="203200" cy="101600"/>
            </a:xfrm>
            <a:custGeom>
              <a:avLst/>
              <a:gdLst>
                <a:gd name="T0" fmla="*/ 282 w 564"/>
                <a:gd name="T1" fmla="*/ 0 h 283"/>
                <a:gd name="T2" fmla="*/ 563 w 564"/>
                <a:gd name="T3" fmla="*/ 141 h 283"/>
                <a:gd name="T4" fmla="*/ 282 w 564"/>
                <a:gd name="T5" fmla="*/ 282 h 283"/>
                <a:gd name="T6" fmla="*/ 0 w 564"/>
                <a:gd name="T7" fmla="*/ 141 h 283"/>
                <a:gd name="T8" fmla="*/ 282 w 564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283">
                  <a:moveTo>
                    <a:pt x="282" y="0"/>
                  </a:moveTo>
                  <a:lnTo>
                    <a:pt x="563" y="141"/>
                  </a:lnTo>
                  <a:lnTo>
                    <a:pt x="282" y="282"/>
                  </a:lnTo>
                  <a:lnTo>
                    <a:pt x="0" y="141"/>
                  </a:lnTo>
                  <a:lnTo>
                    <a:pt x="282" y="0"/>
                  </a:lnTo>
                </a:path>
              </a:pathLst>
            </a:custGeom>
            <a:solidFill>
              <a:srgbClr val="B7E6A8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0" name="Freeform 67"/>
            <p:cNvSpPr>
              <a:spLocks noChangeArrowheads="1"/>
            </p:cNvSpPr>
            <p:nvPr/>
          </p:nvSpPr>
          <p:spPr bwMode="auto">
            <a:xfrm>
              <a:off x="3914201" y="3181646"/>
              <a:ext cx="203200" cy="101600"/>
            </a:xfrm>
            <a:custGeom>
              <a:avLst/>
              <a:gdLst>
                <a:gd name="T0" fmla="*/ 282 w 564"/>
                <a:gd name="T1" fmla="*/ 0 h 283"/>
                <a:gd name="T2" fmla="*/ 563 w 564"/>
                <a:gd name="T3" fmla="*/ 141 h 283"/>
                <a:gd name="T4" fmla="*/ 282 w 564"/>
                <a:gd name="T5" fmla="*/ 282 h 283"/>
                <a:gd name="T6" fmla="*/ 0 w 564"/>
                <a:gd name="T7" fmla="*/ 141 h 283"/>
                <a:gd name="T8" fmla="*/ 282 w 564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283">
                  <a:moveTo>
                    <a:pt x="282" y="0"/>
                  </a:moveTo>
                  <a:lnTo>
                    <a:pt x="563" y="141"/>
                  </a:lnTo>
                  <a:lnTo>
                    <a:pt x="282" y="282"/>
                  </a:lnTo>
                  <a:lnTo>
                    <a:pt x="0" y="141"/>
                  </a:lnTo>
                  <a:lnTo>
                    <a:pt x="282" y="0"/>
                  </a:lnTo>
                </a:path>
              </a:pathLst>
            </a:custGeom>
            <a:solidFill>
              <a:srgbClr val="ADECB5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1" name="Freeform 68"/>
            <p:cNvSpPr>
              <a:spLocks noChangeArrowheads="1"/>
            </p:cNvSpPr>
            <p:nvPr/>
          </p:nvSpPr>
          <p:spPr bwMode="auto">
            <a:xfrm>
              <a:off x="3914201" y="3232446"/>
              <a:ext cx="101600" cy="284163"/>
            </a:xfrm>
            <a:custGeom>
              <a:avLst/>
              <a:gdLst>
                <a:gd name="T0" fmla="*/ 0 w 283"/>
                <a:gd name="T1" fmla="*/ 0 h 790"/>
                <a:gd name="T2" fmla="*/ 282 w 283"/>
                <a:gd name="T3" fmla="*/ 141 h 790"/>
                <a:gd name="T4" fmla="*/ 282 w 283"/>
                <a:gd name="T5" fmla="*/ 789 h 790"/>
                <a:gd name="T6" fmla="*/ 0 w 283"/>
                <a:gd name="T7" fmla="*/ 648 h 790"/>
                <a:gd name="T8" fmla="*/ 0 w 283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790">
                  <a:moveTo>
                    <a:pt x="0" y="0"/>
                  </a:moveTo>
                  <a:lnTo>
                    <a:pt x="282" y="141"/>
                  </a:lnTo>
                  <a:lnTo>
                    <a:pt x="282" y="789"/>
                  </a:lnTo>
                  <a:lnTo>
                    <a:pt x="0" y="648"/>
                  </a:lnTo>
                  <a:lnTo>
                    <a:pt x="0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2" name="Freeform 69"/>
            <p:cNvSpPr>
              <a:spLocks noChangeArrowheads="1"/>
            </p:cNvSpPr>
            <p:nvPr/>
          </p:nvSpPr>
          <p:spPr bwMode="auto">
            <a:xfrm>
              <a:off x="4015801" y="3232446"/>
              <a:ext cx="101600" cy="284163"/>
            </a:xfrm>
            <a:custGeom>
              <a:avLst/>
              <a:gdLst>
                <a:gd name="T0" fmla="*/ 281 w 282"/>
                <a:gd name="T1" fmla="*/ 0 h 790"/>
                <a:gd name="T2" fmla="*/ 0 w 282"/>
                <a:gd name="T3" fmla="*/ 141 h 790"/>
                <a:gd name="T4" fmla="*/ 0 w 282"/>
                <a:gd name="T5" fmla="*/ 789 h 790"/>
                <a:gd name="T6" fmla="*/ 281 w 282"/>
                <a:gd name="T7" fmla="*/ 648 h 790"/>
                <a:gd name="T8" fmla="*/ 281 w 282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790">
                  <a:moveTo>
                    <a:pt x="281" y="0"/>
                  </a:moveTo>
                  <a:lnTo>
                    <a:pt x="0" y="141"/>
                  </a:lnTo>
                  <a:lnTo>
                    <a:pt x="0" y="789"/>
                  </a:lnTo>
                  <a:lnTo>
                    <a:pt x="281" y="648"/>
                  </a:lnTo>
                  <a:lnTo>
                    <a:pt x="281" y="0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5509260" y="2454275"/>
            <a:ext cx="2040890" cy="205930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575935" y="283781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409055" y="236283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235825" y="2837815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409055" y="440690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575935" y="401828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235825" y="4018280"/>
            <a:ext cx="241300" cy="2108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5784850" y="2520315"/>
            <a:ext cx="627380" cy="4006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8" idx="0"/>
          </p:cNvCxnSpPr>
          <p:nvPr/>
        </p:nvCxnSpPr>
        <p:spPr>
          <a:xfrm>
            <a:off x="5676265" y="3051175"/>
            <a:ext cx="20320" cy="9671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5838825" y="4115435"/>
            <a:ext cx="580390" cy="3251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5" idx="5"/>
            <a:endCxn id="46" idx="2"/>
          </p:cNvCxnSpPr>
          <p:nvPr/>
        </p:nvCxnSpPr>
        <p:spPr>
          <a:xfrm>
            <a:off x="6614795" y="2542540"/>
            <a:ext cx="621030" cy="4006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49" idx="0"/>
          </p:cNvCxnSpPr>
          <p:nvPr/>
        </p:nvCxnSpPr>
        <p:spPr>
          <a:xfrm flipH="1">
            <a:off x="7356475" y="3051175"/>
            <a:ext cx="1905" cy="9671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47" idx="7"/>
          </p:cNvCxnSpPr>
          <p:nvPr/>
        </p:nvCxnSpPr>
        <p:spPr>
          <a:xfrm flipH="1">
            <a:off x="6614795" y="4149090"/>
            <a:ext cx="612140" cy="2889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9" idx="1"/>
          </p:cNvCxnSpPr>
          <p:nvPr/>
        </p:nvCxnSpPr>
        <p:spPr>
          <a:xfrm>
            <a:off x="6530340" y="2542540"/>
            <a:ext cx="741045" cy="15068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8" idx="7"/>
          </p:cNvCxnSpPr>
          <p:nvPr/>
        </p:nvCxnSpPr>
        <p:spPr>
          <a:xfrm flipH="1">
            <a:off x="5781675" y="2557780"/>
            <a:ext cx="728345" cy="14916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48" idx="7"/>
          </p:cNvCxnSpPr>
          <p:nvPr/>
        </p:nvCxnSpPr>
        <p:spPr>
          <a:xfrm flipH="1" flipV="1">
            <a:off x="5781675" y="4049395"/>
            <a:ext cx="1445260" cy="76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6" idx="3"/>
          </p:cNvCxnSpPr>
          <p:nvPr/>
        </p:nvCxnSpPr>
        <p:spPr>
          <a:xfrm flipH="1">
            <a:off x="5803900" y="3017520"/>
            <a:ext cx="1467485" cy="10083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5"/>
          </p:cNvCxnSpPr>
          <p:nvPr/>
        </p:nvCxnSpPr>
        <p:spPr>
          <a:xfrm>
            <a:off x="5781675" y="3017520"/>
            <a:ext cx="1456690" cy="10420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33" idx="6"/>
            <a:endCxn id="46" idx="2"/>
          </p:cNvCxnSpPr>
          <p:nvPr/>
        </p:nvCxnSpPr>
        <p:spPr>
          <a:xfrm>
            <a:off x="5817235" y="2943225"/>
            <a:ext cx="14185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495790" y="164084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541510" y="4044315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313180" y="140335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23340" y="3210560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3180" y="5029835"/>
            <a:ext cx="1546225" cy="13671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2098040"/>
            <a:ext cx="352425" cy="2000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3569335"/>
            <a:ext cx="352425" cy="20002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030" y="5311140"/>
            <a:ext cx="352425" cy="200025"/>
          </a:xfrm>
          <a:prstGeom prst="rect">
            <a:avLst/>
          </a:prstGeom>
        </p:spPr>
      </p:pic>
      <p:pic>
        <p:nvPicPr>
          <p:cNvPr id="155" name="图片 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0" y="2208530"/>
            <a:ext cx="352425" cy="200025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0" y="4554855"/>
            <a:ext cx="352425" cy="200025"/>
          </a:xfrm>
          <a:prstGeom prst="rect">
            <a:avLst/>
          </a:prstGeom>
        </p:spPr>
      </p:pic>
      <p:grpSp>
        <p:nvGrpSpPr>
          <p:cNvPr id="161" name="组合 160"/>
          <p:cNvGrpSpPr/>
          <p:nvPr/>
        </p:nvGrpSpPr>
        <p:grpSpPr>
          <a:xfrm>
            <a:off x="3876675" y="2037080"/>
            <a:ext cx="1273810" cy="306705"/>
            <a:chOff x="5752" y="2456"/>
            <a:chExt cx="2382" cy="483"/>
          </a:xfrm>
        </p:grpSpPr>
        <p:sp>
          <p:nvSpPr>
            <p:cNvPr id="151" name="矩形 150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5894" y="2456"/>
              <a:ext cx="22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895090" y="2675255"/>
            <a:ext cx="1338580" cy="306705"/>
            <a:chOff x="5752" y="2456"/>
            <a:chExt cx="2534" cy="483"/>
          </a:xfrm>
        </p:grpSpPr>
        <p:sp>
          <p:nvSpPr>
            <p:cNvPr id="163" name="矩形 162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76" name="直接连接符 175"/>
          <p:cNvCxnSpPr>
            <a:stCxn id="49" idx="4"/>
          </p:cNvCxnSpPr>
          <p:nvPr/>
        </p:nvCxnSpPr>
        <p:spPr>
          <a:xfrm flipH="1">
            <a:off x="7350125" y="4229100"/>
            <a:ext cx="6350" cy="4806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7350125" y="4676140"/>
            <a:ext cx="1950085" cy="222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7893685" y="4502150"/>
            <a:ext cx="1338580" cy="306705"/>
            <a:chOff x="5752" y="2456"/>
            <a:chExt cx="2534" cy="483"/>
          </a:xfrm>
        </p:grpSpPr>
        <p:sp>
          <p:nvSpPr>
            <p:cNvPr id="173" name="矩形 172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78" name="直接连接符 177"/>
          <p:cNvCxnSpPr/>
          <p:nvPr/>
        </p:nvCxnSpPr>
        <p:spPr>
          <a:xfrm flipH="1" flipV="1">
            <a:off x="7339330" y="2289175"/>
            <a:ext cx="1988820" cy="38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endCxn id="46" idx="0"/>
          </p:cNvCxnSpPr>
          <p:nvPr/>
        </p:nvCxnSpPr>
        <p:spPr>
          <a:xfrm>
            <a:off x="7350125" y="2311400"/>
            <a:ext cx="6350" cy="5264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/>
        </p:nvGrpSpPr>
        <p:grpSpPr>
          <a:xfrm>
            <a:off x="7818755" y="2202815"/>
            <a:ext cx="1338580" cy="306705"/>
            <a:chOff x="5752" y="2456"/>
            <a:chExt cx="2534" cy="483"/>
          </a:xfrm>
        </p:grpSpPr>
        <p:sp>
          <p:nvSpPr>
            <p:cNvPr id="169" name="矩形 168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80" name="直接连接符 179"/>
          <p:cNvCxnSpPr/>
          <p:nvPr/>
        </p:nvCxnSpPr>
        <p:spPr>
          <a:xfrm flipH="1">
            <a:off x="3105785" y="5382260"/>
            <a:ext cx="2574925" cy="279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48" idx="4"/>
          </p:cNvCxnSpPr>
          <p:nvPr/>
        </p:nvCxnSpPr>
        <p:spPr>
          <a:xfrm>
            <a:off x="5696585" y="4229100"/>
            <a:ext cx="6350" cy="11531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3840480" y="5257800"/>
            <a:ext cx="1358900" cy="306705"/>
            <a:chOff x="5752" y="2456"/>
            <a:chExt cx="2382" cy="483"/>
          </a:xfrm>
        </p:grpSpPr>
        <p:sp>
          <p:nvSpPr>
            <p:cNvPr id="166" name="矩形 165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5894" y="2456"/>
              <a:ext cx="22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INTERNET</a:t>
              </a:r>
              <a:endParaRPr lang="en-US" altLang="zh-CN" sz="1400"/>
            </a:p>
          </p:txBody>
        </p:sp>
      </p:grpSp>
      <p:cxnSp>
        <p:nvCxnSpPr>
          <p:cNvPr id="182" name="直接连接符 181"/>
          <p:cNvCxnSpPr/>
          <p:nvPr/>
        </p:nvCxnSpPr>
        <p:spPr>
          <a:xfrm>
            <a:off x="5658485" y="2210435"/>
            <a:ext cx="17780" cy="640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/>
          <p:cNvGrpSpPr/>
          <p:nvPr/>
        </p:nvGrpSpPr>
        <p:grpSpPr>
          <a:xfrm>
            <a:off x="3840322" y="4140200"/>
            <a:ext cx="1263569" cy="306705"/>
            <a:chOff x="5694" y="2456"/>
            <a:chExt cx="2392" cy="483"/>
          </a:xfrm>
        </p:grpSpPr>
        <p:sp>
          <p:nvSpPr>
            <p:cNvPr id="186" name="矩形 185"/>
            <p:cNvSpPr/>
            <p:nvPr/>
          </p:nvSpPr>
          <p:spPr>
            <a:xfrm>
              <a:off x="5752" y="2468"/>
              <a:ext cx="1976" cy="4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5694" y="2456"/>
              <a:ext cx="239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      LTE 4G</a:t>
              </a:r>
              <a:endParaRPr lang="en-US" altLang="zh-CN" sz="1400"/>
            </a:p>
          </p:txBody>
        </p:sp>
      </p:grpSp>
      <p:cxnSp>
        <p:nvCxnSpPr>
          <p:cNvPr id="188" name="直接连接符 187"/>
          <p:cNvCxnSpPr/>
          <p:nvPr/>
        </p:nvCxnSpPr>
        <p:spPr>
          <a:xfrm flipH="1">
            <a:off x="3132455" y="3667760"/>
            <a:ext cx="486410" cy="6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5155565" y="2921000"/>
            <a:ext cx="447040" cy="4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48" idx="2"/>
          </p:cNvCxnSpPr>
          <p:nvPr/>
        </p:nvCxnSpPr>
        <p:spPr>
          <a:xfrm flipH="1">
            <a:off x="5128895" y="4123690"/>
            <a:ext cx="447040" cy="19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1590675" y="120205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1590675" y="297370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1616075" y="4843780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745615" y="119126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分支</a:t>
            </a:r>
            <a:r>
              <a:rPr lang="en-US" altLang="zh-CN" sz="1400">
                <a:solidFill>
                  <a:schemeClr val="bg1"/>
                </a:solidFill>
              </a:rPr>
              <a:t>A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1745615" y="298196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分支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B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799590" y="4852035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分支</a:t>
            </a:r>
            <a:r>
              <a:rPr lang="en-US" altLang="zh-CN" sz="1400">
                <a:solidFill>
                  <a:schemeClr val="bg1"/>
                </a:solidFill>
              </a:rPr>
              <a:t>C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9798685" y="1403350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9824085" y="1403350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企业</a:t>
            </a:r>
            <a:r>
              <a:rPr lang="zh-CN" altLang="en-US" sz="1400">
                <a:solidFill>
                  <a:schemeClr val="bg1"/>
                </a:solidFill>
              </a:rPr>
              <a:t>总部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9798050" y="3837305"/>
            <a:ext cx="941070" cy="336550"/>
          </a:xfrm>
          <a:prstGeom prst="rect">
            <a:avLst/>
          </a:prstGeom>
          <a:solidFill>
            <a:srgbClr val="97C8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9823450" y="3837305"/>
            <a:ext cx="105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</a:rPr>
              <a:t>数据中</a:t>
            </a:r>
            <a:r>
              <a:rPr lang="zh-CN" altLang="en-US" sz="1400">
                <a:solidFill>
                  <a:schemeClr val="bg1"/>
                </a:solidFill>
              </a:rPr>
              <a:t>心</a:t>
            </a: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" name="组 264"/>
          <p:cNvGrpSpPr/>
          <p:nvPr/>
        </p:nvGrpSpPr>
        <p:grpSpPr>
          <a:xfrm>
            <a:off x="1765935" y="1845310"/>
            <a:ext cx="592455" cy="687705"/>
            <a:chOff x="1243299" y="3047286"/>
            <a:chExt cx="334963" cy="406400"/>
          </a:xfrm>
        </p:grpSpPr>
        <p:sp>
          <p:nvSpPr>
            <p:cNvPr id="3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24" name="组 264"/>
          <p:cNvGrpSpPr/>
          <p:nvPr/>
        </p:nvGrpSpPr>
        <p:grpSpPr>
          <a:xfrm>
            <a:off x="1734820" y="3568700"/>
            <a:ext cx="592455" cy="687705"/>
            <a:chOff x="1243299" y="3047286"/>
            <a:chExt cx="334963" cy="406400"/>
          </a:xfrm>
        </p:grpSpPr>
        <p:sp>
          <p:nvSpPr>
            <p:cNvPr id="25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6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8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9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4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5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6" name="Freeform 88"/>
          <p:cNvSpPr>
            <a:spLocks noChangeArrowheads="1"/>
          </p:cNvSpPr>
          <p:nvPr/>
        </p:nvSpPr>
        <p:spPr bwMode="auto">
          <a:xfrm>
            <a:off x="2064105" y="4072033"/>
            <a:ext cx="61772" cy="120886"/>
          </a:xfrm>
          <a:custGeom>
            <a:avLst/>
            <a:gdLst>
              <a:gd name="T0" fmla="*/ 49 w 99"/>
              <a:gd name="T1" fmla="*/ 196 h 197"/>
              <a:gd name="T2" fmla="*/ 0 w 99"/>
              <a:gd name="T3" fmla="*/ 196 h 197"/>
              <a:gd name="T4" fmla="*/ 0 w 99"/>
              <a:gd name="T5" fmla="*/ 0 h 197"/>
              <a:gd name="T6" fmla="*/ 98 w 99"/>
              <a:gd name="T7" fmla="*/ 0 h 197"/>
              <a:gd name="T8" fmla="*/ 98 w 99"/>
              <a:gd name="T9" fmla="*/ 196 h 197"/>
              <a:gd name="T10" fmla="*/ 49 w 99"/>
              <a:gd name="T1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197">
                <a:moveTo>
                  <a:pt x="49" y="196"/>
                </a:moveTo>
                <a:lnTo>
                  <a:pt x="0" y="196"/>
                </a:lnTo>
                <a:lnTo>
                  <a:pt x="0" y="0"/>
                </a:lnTo>
                <a:lnTo>
                  <a:pt x="98" y="0"/>
                </a:lnTo>
                <a:lnTo>
                  <a:pt x="98" y="196"/>
                </a:lnTo>
                <a:lnTo>
                  <a:pt x="49" y="1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p>
            <a:endParaRPr lang="zh-CN" altLang="en-US"/>
          </a:p>
        </p:txBody>
      </p:sp>
      <p:grpSp>
        <p:nvGrpSpPr>
          <p:cNvPr id="37" name="组 264"/>
          <p:cNvGrpSpPr/>
          <p:nvPr/>
        </p:nvGrpSpPr>
        <p:grpSpPr>
          <a:xfrm>
            <a:off x="1765935" y="5416550"/>
            <a:ext cx="592455" cy="687705"/>
            <a:chOff x="1243299" y="3047286"/>
            <a:chExt cx="334963" cy="406400"/>
          </a:xfrm>
        </p:grpSpPr>
        <p:sp>
          <p:nvSpPr>
            <p:cNvPr id="38" name="Freeform 83"/>
            <p:cNvSpPr>
              <a:spLocks noChangeArrowheads="1"/>
            </p:cNvSpPr>
            <p:nvPr/>
          </p:nvSpPr>
          <p:spPr bwMode="auto">
            <a:xfrm>
              <a:off x="1260762" y="3082211"/>
              <a:ext cx="300037" cy="371475"/>
            </a:xfrm>
            <a:custGeom>
              <a:avLst/>
              <a:gdLst>
                <a:gd name="T0" fmla="*/ 832 w 833"/>
                <a:gd name="T1" fmla="*/ 0 h 1030"/>
                <a:gd name="T2" fmla="*/ 832 w 833"/>
                <a:gd name="T3" fmla="*/ 1029 h 1030"/>
                <a:gd name="T4" fmla="*/ 0 w 833"/>
                <a:gd name="T5" fmla="*/ 1029 h 1030"/>
                <a:gd name="T6" fmla="*/ 0 w 833"/>
                <a:gd name="T7" fmla="*/ 0 h 1030"/>
                <a:gd name="T8" fmla="*/ 832 w 833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3" h="1030">
                  <a:moveTo>
                    <a:pt x="832" y="0"/>
                  </a:moveTo>
                  <a:lnTo>
                    <a:pt x="832" y="1029"/>
                  </a:lnTo>
                  <a:lnTo>
                    <a:pt x="0" y="1029"/>
                  </a:lnTo>
                  <a:lnTo>
                    <a:pt x="0" y="0"/>
                  </a:lnTo>
                  <a:lnTo>
                    <a:pt x="832" y="0"/>
                  </a:lnTo>
                </a:path>
              </a:pathLst>
            </a:custGeom>
            <a:solidFill>
              <a:srgbClr val="86DBA2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9" name="Freeform 84"/>
            <p:cNvSpPr>
              <a:spLocks noChangeArrowheads="1"/>
            </p:cNvSpPr>
            <p:nvPr/>
          </p:nvSpPr>
          <p:spPr bwMode="auto">
            <a:xfrm>
              <a:off x="1392524" y="3134598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0" name="Freeform 85"/>
            <p:cNvSpPr>
              <a:spLocks noChangeArrowheads="1"/>
            </p:cNvSpPr>
            <p:nvPr/>
          </p:nvSpPr>
          <p:spPr bwMode="auto">
            <a:xfrm>
              <a:off x="1392524" y="3258423"/>
              <a:ext cx="34925" cy="71438"/>
            </a:xfrm>
            <a:custGeom>
              <a:avLst/>
              <a:gdLst>
                <a:gd name="T0" fmla="*/ 50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50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5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50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1" name="Freeform 86"/>
            <p:cNvSpPr>
              <a:spLocks noChangeArrowheads="1"/>
            </p:cNvSpPr>
            <p:nvPr/>
          </p:nvSpPr>
          <p:spPr bwMode="auto">
            <a:xfrm>
              <a:off x="131314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2" name="Freeform 87"/>
            <p:cNvSpPr>
              <a:spLocks noChangeArrowheads="1"/>
            </p:cNvSpPr>
            <p:nvPr/>
          </p:nvSpPr>
          <p:spPr bwMode="auto">
            <a:xfrm>
              <a:off x="1471899" y="3134598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3" name="Freeform 88"/>
            <p:cNvSpPr>
              <a:spLocks noChangeArrowheads="1"/>
            </p:cNvSpPr>
            <p:nvPr/>
          </p:nvSpPr>
          <p:spPr bwMode="auto">
            <a:xfrm>
              <a:off x="131314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4" name="Freeform 89"/>
            <p:cNvSpPr>
              <a:spLocks noChangeArrowheads="1"/>
            </p:cNvSpPr>
            <p:nvPr/>
          </p:nvSpPr>
          <p:spPr bwMode="auto">
            <a:xfrm>
              <a:off x="1471899" y="3258423"/>
              <a:ext cx="34925" cy="71438"/>
            </a:xfrm>
            <a:custGeom>
              <a:avLst/>
              <a:gdLst>
                <a:gd name="T0" fmla="*/ 49 w 99"/>
                <a:gd name="T1" fmla="*/ 196 h 197"/>
                <a:gd name="T2" fmla="*/ 0 w 99"/>
                <a:gd name="T3" fmla="*/ 196 h 197"/>
                <a:gd name="T4" fmla="*/ 0 w 99"/>
                <a:gd name="T5" fmla="*/ 0 h 197"/>
                <a:gd name="T6" fmla="*/ 98 w 99"/>
                <a:gd name="T7" fmla="*/ 0 h 197"/>
                <a:gd name="T8" fmla="*/ 98 w 99"/>
                <a:gd name="T9" fmla="*/ 196 h 197"/>
                <a:gd name="T10" fmla="*/ 49 w 99"/>
                <a:gd name="T11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97">
                  <a:moveTo>
                    <a:pt x="49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98" y="196"/>
                  </a:lnTo>
                  <a:lnTo>
                    <a:pt x="49" y="1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2" name="Freeform 90"/>
            <p:cNvSpPr>
              <a:spLocks noChangeArrowheads="1"/>
            </p:cNvSpPr>
            <p:nvPr/>
          </p:nvSpPr>
          <p:spPr bwMode="auto">
            <a:xfrm>
              <a:off x="1375062" y="3382248"/>
              <a:ext cx="71437" cy="71438"/>
            </a:xfrm>
            <a:custGeom>
              <a:avLst/>
              <a:gdLst>
                <a:gd name="T0" fmla="*/ 0 w 197"/>
                <a:gd name="T1" fmla="*/ 196 h 197"/>
                <a:gd name="T2" fmla="*/ 0 w 197"/>
                <a:gd name="T3" fmla="*/ 0 h 197"/>
                <a:gd name="T4" fmla="*/ 196 w 197"/>
                <a:gd name="T5" fmla="*/ 0 h 197"/>
                <a:gd name="T6" fmla="*/ 196 w 197"/>
                <a:gd name="T7" fmla="*/ 196 h 197"/>
                <a:gd name="T8" fmla="*/ 0 w 197"/>
                <a:gd name="T9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0" y="196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196" y="196"/>
                  </a:lnTo>
                  <a:lnTo>
                    <a:pt x="0" y="196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3" name="Freeform 91"/>
            <p:cNvSpPr>
              <a:spLocks noChangeArrowheads="1"/>
            </p:cNvSpPr>
            <p:nvPr/>
          </p:nvSpPr>
          <p:spPr bwMode="auto">
            <a:xfrm>
              <a:off x="1243299" y="3047286"/>
              <a:ext cx="334963" cy="34925"/>
            </a:xfrm>
            <a:custGeom>
              <a:avLst/>
              <a:gdLst>
                <a:gd name="T0" fmla="*/ 466 w 931"/>
                <a:gd name="T1" fmla="*/ 98 h 99"/>
                <a:gd name="T2" fmla="*/ 0 w 931"/>
                <a:gd name="T3" fmla="*/ 98 h 99"/>
                <a:gd name="T4" fmla="*/ 0 w 931"/>
                <a:gd name="T5" fmla="*/ 0 h 99"/>
                <a:gd name="T6" fmla="*/ 930 w 931"/>
                <a:gd name="T7" fmla="*/ 0 h 99"/>
                <a:gd name="T8" fmla="*/ 930 w 931"/>
                <a:gd name="T9" fmla="*/ 98 h 99"/>
                <a:gd name="T10" fmla="*/ 466 w 931"/>
                <a:gd name="T11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1" h="99">
                  <a:moveTo>
                    <a:pt x="466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930" y="0"/>
                  </a:lnTo>
                  <a:lnTo>
                    <a:pt x="930" y="98"/>
                  </a:lnTo>
                  <a:lnTo>
                    <a:pt x="466" y="98"/>
                  </a:lnTo>
                </a:path>
              </a:pathLst>
            </a:custGeom>
            <a:solidFill>
              <a:srgbClr val="443D4E"/>
            </a:solidFill>
            <a:ln>
              <a:noFill/>
            </a:ln>
            <a:effectLst/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727710" y="133985"/>
            <a:ext cx="368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分支</a:t>
            </a:r>
            <a:r>
              <a:rPr lang="zh-CN" altLang="en-US"/>
              <a:t>互联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984885" y="194945"/>
            <a:ext cx="10189210" cy="2954020"/>
            <a:chOff x="1817" y="3254"/>
            <a:chExt cx="16046" cy="4652"/>
          </a:xfrm>
        </p:grpSpPr>
        <p:sp>
          <p:nvSpPr>
            <p:cNvPr id="5" name="矩形 4"/>
            <p:cNvSpPr/>
            <p:nvPr/>
          </p:nvSpPr>
          <p:spPr>
            <a:xfrm>
              <a:off x="1817" y="4411"/>
              <a:ext cx="6106" cy="3495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70" y="5081"/>
              <a:ext cx="5452" cy="25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99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05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17" y="6546"/>
              <a:ext cx="1817" cy="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64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97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64" y="6475"/>
              <a:ext cx="1817" cy="1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757" y="4411"/>
              <a:ext cx="6106" cy="3495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110" y="5081"/>
              <a:ext cx="5452" cy="25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39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445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357" y="6546"/>
              <a:ext cx="1902" cy="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304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437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304" y="6546"/>
              <a:ext cx="1817" cy="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99" y="4436"/>
              <a:ext cx="3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vpc01(192.168.0.0/16)</a:t>
              </a:r>
              <a:endParaRPr lang="en-US" altLang="zh-CN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34" y="5021"/>
              <a:ext cx="33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Vxnet01(192.168.200.0/24)</a:t>
              </a:r>
              <a:endParaRPr lang="en-US" altLang="zh-CN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3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VM 01</a:t>
              </a:r>
              <a:endParaRPr lang="en-US" altLang="zh-CN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99" y="5766"/>
              <a:ext cx="2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192.168.200.3</a:t>
              </a:r>
              <a:endParaRPr lang="en-US" altLang="zh-CN" sz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86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vCPE 01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33" y="5750"/>
              <a:ext cx="18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192.168.200.200</a:t>
              </a:r>
              <a:endParaRPr lang="en-US" altLang="zh-CN" sz="10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325" y="6475"/>
              <a:ext cx="224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配置静态路由：</a:t>
              </a:r>
              <a:endParaRPr lang="zh-CN" altLang="en-US" sz="1000"/>
            </a:p>
            <a:p>
              <a:r>
                <a:rPr lang="zh-CN" altLang="en-US" sz="1000" b="1">
                  <a:solidFill>
                    <a:schemeClr val="tx1"/>
                  </a:solidFill>
                </a:rPr>
                <a:t>   172.17.0.0/24</a:t>
              </a:r>
              <a:endParaRPr lang="zh-CN" altLang="en-US" sz="1000" b="1">
                <a:solidFill>
                  <a:schemeClr val="tx1"/>
                </a:solidFill>
              </a:endParaRPr>
            </a:p>
            <a:p>
              <a:r>
                <a:rPr lang="zh-CN" altLang="en-US" sz="1000" b="1">
                  <a:solidFill>
                    <a:schemeClr val="tx1"/>
                  </a:solidFill>
                </a:rPr>
                <a:t>       via</a:t>
              </a:r>
              <a:endParaRPr lang="zh-CN" altLang="en-US" sz="1000" b="1">
                <a:solidFill>
                  <a:schemeClr val="tx1"/>
                </a:solidFill>
              </a:endParaRPr>
            </a:p>
            <a:p>
              <a:r>
                <a:rPr lang="zh-CN" altLang="en-US" sz="1000" b="1">
                  <a:solidFill>
                    <a:schemeClr val="tx1"/>
                  </a:solidFill>
                </a:rPr>
                <a:t>    192.168.</a:t>
              </a:r>
              <a:r>
                <a:rPr lang="en-US" altLang="zh-CN" sz="1000" b="1">
                  <a:solidFill>
                    <a:schemeClr val="tx1"/>
                  </a:solidFill>
                </a:rPr>
                <a:t>200</a:t>
              </a:r>
              <a:r>
                <a:rPr lang="zh-CN" altLang="en-US" sz="1000" b="1">
                  <a:solidFill>
                    <a:schemeClr val="tx1"/>
                  </a:solidFill>
                </a:rPr>
                <a:t>.2</a:t>
              </a:r>
              <a:r>
                <a:rPr lang="en-US" altLang="zh-CN" sz="1000" b="1">
                  <a:solidFill>
                    <a:schemeClr val="tx1"/>
                  </a:solidFill>
                </a:rPr>
                <a:t>00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312" y="6440"/>
              <a:ext cx="192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vCPE</a:t>
              </a:r>
              <a:r>
                <a:rPr lang="zh-CN" altLang="en-US" sz="1000" b="1"/>
                <a:t>所在虚拟机</a:t>
              </a:r>
              <a:r>
                <a:rPr lang="en-US" altLang="zh-CN" sz="1000" b="1"/>
                <a:t>IP</a:t>
              </a:r>
              <a:r>
                <a:rPr lang="zh-CN" altLang="en-US" sz="1000" b="1"/>
                <a:t>：</a:t>
              </a:r>
              <a:r>
                <a:rPr lang="en-US" altLang="zh-CN" sz="1000" b="1"/>
                <a:t>192.168.200.2</a:t>
              </a:r>
              <a:endParaRPr lang="zh-CN" altLang="en-US" sz="1000" b="1"/>
            </a:p>
            <a:p>
              <a:r>
                <a:rPr lang="zh-CN" altLang="en-US" sz="800"/>
                <a:t>路由</a:t>
              </a:r>
              <a:r>
                <a:rPr lang="zh-CN" altLang="en-US" sz="800"/>
                <a:t>宣告：</a:t>
              </a:r>
              <a:endParaRPr lang="zh-CN" altLang="en-US" sz="800"/>
            </a:p>
            <a:p>
              <a:r>
                <a:rPr lang="zh-CN" altLang="en-US" sz="800" b="1">
                  <a:solidFill>
                    <a:schemeClr val="tx1"/>
                  </a:solidFill>
                </a:rPr>
                <a:t>    192.168.</a:t>
              </a:r>
              <a:r>
                <a:rPr lang="en-US" altLang="zh-CN" sz="800" b="1">
                  <a:solidFill>
                    <a:schemeClr val="tx1"/>
                  </a:solidFill>
                </a:rPr>
                <a:t>200</a:t>
              </a:r>
              <a:r>
                <a:rPr lang="zh-CN" altLang="en-US" sz="800" b="1">
                  <a:solidFill>
                    <a:schemeClr val="tx1"/>
                  </a:solidFill>
                </a:rPr>
                <a:t>.</a:t>
              </a:r>
              <a:r>
                <a:rPr lang="en-US" altLang="zh-CN" sz="800" b="1">
                  <a:solidFill>
                    <a:schemeClr val="tx1"/>
                  </a:solidFill>
                </a:rPr>
                <a:t>0/24</a:t>
              </a:r>
              <a:endParaRPr lang="zh-CN" altLang="en-US" sz="800" b="1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4181" y="5963"/>
              <a:ext cx="1147" cy="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693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CPE 02</a:t>
              </a:r>
              <a:endParaRPr lang="en-US" altLang="zh-CN" sz="14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693" y="5790"/>
              <a:ext cx="14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172.17.0.2</a:t>
              </a:r>
              <a:endParaRPr lang="en-US" altLang="zh-CN" sz="1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265" y="6638"/>
              <a:ext cx="2104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路由宣告（默认已宣告</a:t>
              </a:r>
              <a:r>
                <a:rPr lang="en-US" altLang="zh-CN" sz="1000"/>
                <a:t>)</a:t>
              </a:r>
              <a:r>
                <a:rPr lang="zh-CN" altLang="en-US" sz="1000"/>
                <a:t>：</a:t>
              </a:r>
              <a:endParaRPr lang="zh-CN" altLang="en-US" sz="1000"/>
            </a:p>
            <a:p>
              <a:r>
                <a:rPr lang="zh-CN" altLang="en-US" sz="1000" b="1">
                  <a:solidFill>
                    <a:schemeClr val="tx1"/>
                  </a:solidFill>
                </a:rPr>
                <a:t>    1</a:t>
              </a:r>
              <a:r>
                <a:rPr lang="en-US" altLang="zh-CN" sz="1000" b="1">
                  <a:solidFill>
                    <a:schemeClr val="tx1"/>
                  </a:solidFill>
                </a:rPr>
                <a:t>72.17.0</a:t>
              </a:r>
              <a:r>
                <a:rPr lang="zh-CN" altLang="en-US" sz="1000" b="1">
                  <a:solidFill>
                    <a:schemeClr val="tx1"/>
                  </a:solidFill>
                </a:rPr>
                <a:t>.</a:t>
              </a:r>
              <a:r>
                <a:rPr lang="en-US" altLang="zh-CN" sz="1000" b="1">
                  <a:solidFill>
                    <a:schemeClr val="tx1"/>
                  </a:solidFill>
                </a:rPr>
                <a:t>0/24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640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PC 02</a:t>
              </a:r>
              <a:endParaRPr lang="en-US" altLang="zh-CN" sz="140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37" y="6546"/>
              <a:ext cx="1522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/>
                <a:t>PC02</a:t>
              </a:r>
              <a:r>
                <a:rPr lang="zh-CN" altLang="en-US" sz="1000"/>
                <a:t>从</a:t>
              </a:r>
              <a:r>
                <a:rPr lang="en-US" altLang="zh-CN" sz="1000"/>
                <a:t>CPE02</a:t>
              </a:r>
              <a:r>
                <a:rPr lang="zh-CN" altLang="en-US" sz="1000"/>
                <a:t>获取</a:t>
              </a:r>
              <a:r>
                <a:rPr lang="en-US" altLang="zh-CN" sz="1000"/>
                <a:t>IP</a:t>
              </a:r>
              <a:r>
                <a:rPr lang="zh-CN" altLang="en-US" sz="1000"/>
                <a:t>，网关为</a:t>
              </a:r>
              <a:r>
                <a:rPr lang="en-US" altLang="zh-CN" sz="1000"/>
                <a:t>172.17.0.2</a:t>
              </a:r>
              <a:endParaRPr lang="en-US" altLang="zh-CN" sz="1000"/>
            </a:p>
          </p:txBody>
        </p:sp>
        <p:cxnSp>
          <p:nvCxnSpPr>
            <p:cNvPr id="38" name="直接箭头连接符 37"/>
            <p:cNvCxnSpPr>
              <a:stCxn id="20" idx="1"/>
            </p:cNvCxnSpPr>
            <p:nvPr/>
          </p:nvCxnSpPr>
          <p:spPr>
            <a:xfrm flipH="1" flipV="1">
              <a:off x="14258" y="5875"/>
              <a:ext cx="1046" cy="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171"/>
            <p:cNvSpPr/>
            <p:nvPr/>
          </p:nvSpPr>
          <p:spPr bwMode="auto">
            <a:xfrm>
              <a:off x="9277" y="5503"/>
              <a:ext cx="1368" cy="764"/>
            </a:xfrm>
            <a:custGeom>
              <a:avLst/>
              <a:gdLst>
                <a:gd name="T0" fmla="*/ 128 w 128"/>
                <a:gd name="T1" fmla="*/ 50 h 72"/>
                <a:gd name="T2" fmla="*/ 111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5 h 72"/>
                <a:gd name="T10" fmla="*/ 28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28 w 128"/>
                <a:gd name="T23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40"/>
                    <a:pt x="121" y="31"/>
                    <a:pt x="111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0" y="5"/>
                    <a:pt x="45" y="5"/>
                  </a:cubicBezTo>
                  <a:cubicBezTo>
                    <a:pt x="36" y="5"/>
                    <a:pt x="28" y="12"/>
                    <a:pt x="28" y="22"/>
                  </a:cubicBezTo>
                  <a:cubicBezTo>
                    <a:pt x="28" y="22"/>
                    <a:pt x="28" y="23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4"/>
                    <a:pt x="0" y="48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2"/>
                    <a:pt x="128" y="50"/>
                  </a:cubicBezTo>
                  <a:close/>
                </a:path>
              </a:pathLst>
            </a:custGeom>
            <a:solidFill>
              <a:srgbClr val="00A97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p>
              <a:endParaRPr 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7995" y="5981"/>
              <a:ext cx="1147" cy="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10717" y="6003"/>
              <a:ext cx="1046" cy="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9158" y="6378"/>
              <a:ext cx="189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b="1"/>
                <a:t>SD-WAN</a:t>
              </a:r>
              <a:r>
                <a:rPr lang="zh-CN" altLang="en-US" sz="900" b="1"/>
                <a:t>核心网络</a:t>
              </a:r>
              <a:endParaRPr lang="zh-CN" altLang="en-US" sz="900" b="1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854" y="4436"/>
              <a:ext cx="378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客户总部（</a:t>
              </a:r>
              <a:r>
                <a:rPr lang="en-US" altLang="zh-CN" sz="1400"/>
                <a:t>172.17.0.0/16</a:t>
              </a:r>
              <a:r>
                <a:rPr lang="zh-CN" altLang="en-US" sz="1400"/>
                <a:t>）</a:t>
              </a:r>
              <a:endParaRPr lang="zh-CN" altLang="en-US" sz="1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511" y="5808"/>
              <a:ext cx="16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172.17.0.3</a:t>
              </a:r>
              <a:endParaRPr lang="en-US" altLang="zh-CN" sz="1200"/>
            </a:p>
          </p:txBody>
        </p:sp>
        <p:cxnSp>
          <p:nvCxnSpPr>
            <p:cNvPr id="46" name="直接连接符 45"/>
            <p:cNvCxnSpPr>
              <a:stCxn id="25" idx="0"/>
            </p:cNvCxnSpPr>
            <p:nvPr/>
          </p:nvCxnSpPr>
          <p:spPr>
            <a:xfrm flipH="1" flipV="1">
              <a:off x="3493" y="3793"/>
              <a:ext cx="1" cy="1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16222" y="3799"/>
              <a:ext cx="1" cy="1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480" y="3793"/>
              <a:ext cx="12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9336" y="3254"/>
              <a:ext cx="17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互通</a:t>
              </a:r>
              <a:endParaRPr lang="zh-CN" altLang="en-US" sz="1200"/>
            </a:p>
          </p:txBody>
        </p:sp>
      </p:grpSp>
      <p:sp>
        <p:nvSpPr>
          <p:cNvPr id="52" name="矩形 51"/>
          <p:cNvSpPr/>
          <p:nvPr/>
        </p:nvSpPr>
        <p:spPr>
          <a:xfrm>
            <a:off x="870585" y="4138295"/>
            <a:ext cx="3877310" cy="221932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4740" y="4563745"/>
            <a:ext cx="3462020" cy="161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40155" y="481076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307465" y="503428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251585" y="5494020"/>
            <a:ext cx="1153795" cy="615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122930" y="481076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07385" y="503428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122930" y="5494020"/>
            <a:ext cx="1153795" cy="615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182485" y="4138295"/>
            <a:ext cx="3877310" cy="221932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406640" y="4563745"/>
            <a:ext cx="3462020" cy="161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552055" y="481076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619365" y="503428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563485" y="5494020"/>
            <a:ext cx="1153795" cy="615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34830" y="4810760"/>
            <a:ext cx="1165225" cy="527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519285" y="5034280"/>
            <a:ext cx="996950" cy="235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434830" y="5494020"/>
            <a:ext cx="1153795" cy="615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572385" y="4154170"/>
            <a:ext cx="217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客户</a:t>
            </a:r>
            <a:r>
              <a:rPr lang="en-US" altLang="zh-CN" sz="1400"/>
              <a:t>IDC(192.168.128.0/24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70" name="文本框 69"/>
          <p:cNvSpPr txBox="1"/>
          <p:nvPr/>
        </p:nvSpPr>
        <p:spPr>
          <a:xfrm>
            <a:off x="1464945" y="475996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PC 01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1240155" y="499872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192.168.128.3</a:t>
            </a:r>
            <a:endParaRPr lang="en-US" altLang="zh-CN" sz="1200"/>
          </a:p>
        </p:txBody>
      </p:sp>
      <p:sp>
        <p:nvSpPr>
          <p:cNvPr id="72" name="文本框 71"/>
          <p:cNvSpPr txBox="1"/>
          <p:nvPr/>
        </p:nvSpPr>
        <p:spPr>
          <a:xfrm>
            <a:off x="3263900" y="475996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CPE 01</a:t>
            </a:r>
            <a:endParaRPr lang="en-US" altLang="zh-CN" sz="1400"/>
          </a:p>
        </p:txBody>
      </p:sp>
      <p:sp>
        <p:nvSpPr>
          <p:cNvPr id="73" name="文本框 72"/>
          <p:cNvSpPr txBox="1"/>
          <p:nvPr/>
        </p:nvSpPr>
        <p:spPr>
          <a:xfrm>
            <a:off x="3153410" y="502539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192.168.128.2</a:t>
            </a:r>
            <a:endParaRPr lang="en-US" altLang="zh-CN" sz="1200"/>
          </a:p>
        </p:txBody>
      </p:sp>
      <p:sp>
        <p:nvSpPr>
          <p:cNvPr id="75" name="文本框 74"/>
          <p:cNvSpPr txBox="1"/>
          <p:nvPr/>
        </p:nvSpPr>
        <p:spPr>
          <a:xfrm>
            <a:off x="3111500" y="5547360"/>
            <a:ext cx="12909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路由宣告（默认已宣告</a:t>
            </a:r>
            <a:r>
              <a:rPr lang="en-US" altLang="zh-CN" sz="1000">
                <a:sym typeface="+mn-ea"/>
              </a:rPr>
              <a:t>)</a:t>
            </a:r>
            <a:r>
              <a:rPr lang="zh-CN" altLang="en-US" sz="1000" b="1">
                <a:solidFill>
                  <a:schemeClr val="tx1"/>
                </a:solidFill>
              </a:rPr>
              <a:t>    192.168.128.</a:t>
            </a:r>
            <a:r>
              <a:rPr lang="en-US" altLang="zh-CN" sz="1000" b="1">
                <a:solidFill>
                  <a:schemeClr val="tx1"/>
                </a:solidFill>
              </a:rPr>
              <a:t>0/24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2371725" y="5123815"/>
            <a:ext cx="728345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776845" y="475996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CPE 02</a:t>
            </a:r>
            <a:endParaRPr lang="en-US" altLang="zh-CN" sz="1400"/>
          </a:p>
        </p:txBody>
      </p:sp>
      <p:sp>
        <p:nvSpPr>
          <p:cNvPr id="78" name="文本框 77"/>
          <p:cNvSpPr txBox="1"/>
          <p:nvPr/>
        </p:nvSpPr>
        <p:spPr>
          <a:xfrm>
            <a:off x="7776845" y="5013960"/>
            <a:ext cx="941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172.17.0.2</a:t>
            </a:r>
            <a:endParaRPr lang="en-US" altLang="zh-CN" sz="1200"/>
          </a:p>
        </p:txBody>
      </p:sp>
      <p:sp>
        <p:nvSpPr>
          <p:cNvPr id="79" name="文本框 78"/>
          <p:cNvSpPr txBox="1"/>
          <p:nvPr/>
        </p:nvSpPr>
        <p:spPr>
          <a:xfrm>
            <a:off x="7520940" y="5541645"/>
            <a:ext cx="12636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路由宣告（默认已宣告</a:t>
            </a:r>
            <a:r>
              <a:rPr lang="en-US" altLang="zh-CN" sz="1000">
                <a:sym typeface="+mn-ea"/>
              </a:rPr>
              <a:t>)</a:t>
            </a:r>
            <a:r>
              <a:rPr lang="zh-CN" altLang="en-US" sz="1000" b="1">
                <a:solidFill>
                  <a:schemeClr val="tx1"/>
                </a:solidFill>
              </a:rPr>
              <a:t>    1</a:t>
            </a:r>
            <a:r>
              <a:rPr lang="en-US" altLang="zh-CN" sz="1000" b="1">
                <a:solidFill>
                  <a:schemeClr val="tx1"/>
                </a:solidFill>
              </a:rPr>
              <a:t>72.17.0</a:t>
            </a:r>
            <a:r>
              <a:rPr lang="zh-CN" altLang="en-US" sz="1000" b="1">
                <a:solidFill>
                  <a:schemeClr val="tx1"/>
                </a:solidFill>
              </a:rPr>
              <a:t>.</a:t>
            </a:r>
            <a:r>
              <a:rPr lang="en-US" altLang="zh-CN" sz="1000" b="1">
                <a:solidFill>
                  <a:schemeClr val="tx1"/>
                </a:solidFill>
              </a:rPr>
              <a:t>0/24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48190" y="475996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PC 02</a:t>
            </a:r>
            <a:endParaRPr lang="en-US" altLang="zh-CN" sz="1400"/>
          </a:p>
        </p:txBody>
      </p:sp>
      <p:sp>
        <p:nvSpPr>
          <p:cNvPr id="81" name="文本框 80"/>
          <p:cNvSpPr txBox="1"/>
          <p:nvPr/>
        </p:nvSpPr>
        <p:spPr>
          <a:xfrm>
            <a:off x="9519285" y="5494020"/>
            <a:ext cx="9969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tx1"/>
                </a:solidFill>
              </a:rPr>
              <a:t>PC02</a:t>
            </a:r>
            <a:r>
              <a:rPr lang="zh-CN" altLang="en-US" sz="1000">
                <a:solidFill>
                  <a:schemeClr val="tx1"/>
                </a:solidFill>
              </a:rPr>
              <a:t>从</a:t>
            </a:r>
            <a:r>
              <a:rPr lang="en-US" altLang="zh-CN" sz="1000">
                <a:solidFill>
                  <a:schemeClr val="tx1"/>
                </a:solidFill>
              </a:rPr>
              <a:t>CPE02</a:t>
            </a:r>
            <a:r>
              <a:rPr lang="zh-CN" altLang="en-US" sz="1000">
                <a:solidFill>
                  <a:schemeClr val="tx1"/>
                </a:solidFill>
              </a:rPr>
              <a:t>获取</a:t>
            </a:r>
            <a:r>
              <a:rPr lang="en-US" altLang="zh-CN" sz="1000">
                <a:solidFill>
                  <a:schemeClr val="tx1"/>
                </a:solidFill>
              </a:rPr>
              <a:t>IP</a:t>
            </a:r>
            <a:r>
              <a:rPr lang="zh-CN" altLang="en-US" sz="1000">
                <a:solidFill>
                  <a:schemeClr val="tx1"/>
                </a:solidFill>
              </a:rPr>
              <a:t>，网关为</a:t>
            </a:r>
            <a:r>
              <a:rPr lang="en-US" altLang="zh-CN" sz="1000">
                <a:solidFill>
                  <a:schemeClr val="tx1"/>
                </a:solidFill>
              </a:rPr>
              <a:t>172.17.0.2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65" idx="1"/>
          </p:cNvCxnSpPr>
          <p:nvPr/>
        </p:nvCxnSpPr>
        <p:spPr>
          <a:xfrm flipH="1" flipV="1">
            <a:off x="8770620" y="5067935"/>
            <a:ext cx="66421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171"/>
          <p:cNvSpPr/>
          <p:nvPr/>
        </p:nvSpPr>
        <p:spPr bwMode="auto">
          <a:xfrm>
            <a:off x="5607685" y="4831715"/>
            <a:ext cx="868680" cy="485140"/>
          </a:xfrm>
          <a:custGeom>
            <a:avLst/>
            <a:gdLst>
              <a:gd name="T0" fmla="*/ 128 w 128"/>
              <a:gd name="T1" fmla="*/ 50 h 72"/>
              <a:gd name="T2" fmla="*/ 111 w 128"/>
              <a:gd name="T3" fmla="*/ 29 h 72"/>
              <a:gd name="T4" fmla="*/ 82 w 128"/>
              <a:gd name="T5" fmla="*/ 0 h 72"/>
              <a:gd name="T6" fmla="*/ 58 w 128"/>
              <a:gd name="T7" fmla="*/ 11 h 72"/>
              <a:gd name="T8" fmla="*/ 45 w 128"/>
              <a:gd name="T9" fmla="*/ 5 h 72"/>
              <a:gd name="T10" fmla="*/ 28 w 128"/>
              <a:gd name="T11" fmla="*/ 22 h 72"/>
              <a:gd name="T12" fmla="*/ 29 w 128"/>
              <a:gd name="T13" fmla="*/ 24 h 72"/>
              <a:gd name="T14" fmla="*/ 24 w 128"/>
              <a:gd name="T15" fmla="*/ 24 h 72"/>
              <a:gd name="T16" fmla="*/ 0 w 128"/>
              <a:gd name="T17" fmla="*/ 48 h 72"/>
              <a:gd name="T18" fmla="*/ 24 w 128"/>
              <a:gd name="T19" fmla="*/ 72 h 72"/>
              <a:gd name="T20" fmla="*/ 106 w 128"/>
              <a:gd name="T21" fmla="*/ 72 h 72"/>
              <a:gd name="T22" fmla="*/ 128 w 128"/>
              <a:gd name="T23" fmla="*/ 5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72">
                <a:moveTo>
                  <a:pt x="128" y="50"/>
                </a:moveTo>
                <a:cubicBezTo>
                  <a:pt x="128" y="40"/>
                  <a:pt x="121" y="31"/>
                  <a:pt x="111" y="29"/>
                </a:cubicBezTo>
                <a:cubicBezTo>
                  <a:pt x="111" y="13"/>
                  <a:pt x="98" y="0"/>
                  <a:pt x="82" y="0"/>
                </a:cubicBezTo>
                <a:cubicBezTo>
                  <a:pt x="72" y="0"/>
                  <a:pt x="64" y="4"/>
                  <a:pt x="58" y="11"/>
                </a:cubicBezTo>
                <a:cubicBezTo>
                  <a:pt x="55" y="7"/>
                  <a:pt x="50" y="5"/>
                  <a:pt x="45" y="5"/>
                </a:cubicBezTo>
                <a:cubicBezTo>
                  <a:pt x="36" y="5"/>
                  <a:pt x="28" y="12"/>
                  <a:pt x="28" y="22"/>
                </a:cubicBezTo>
                <a:cubicBezTo>
                  <a:pt x="28" y="22"/>
                  <a:pt x="28" y="23"/>
                  <a:pt x="29" y="24"/>
                </a:cubicBezTo>
                <a:cubicBezTo>
                  <a:pt x="27" y="24"/>
                  <a:pt x="26" y="24"/>
                  <a:pt x="24" y="24"/>
                </a:cubicBezTo>
                <a:cubicBezTo>
                  <a:pt x="11" y="24"/>
                  <a:pt x="0" y="34"/>
                  <a:pt x="0" y="48"/>
                </a:cubicBezTo>
                <a:cubicBezTo>
                  <a:pt x="0" y="61"/>
                  <a:pt x="11" y="72"/>
                  <a:pt x="24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18" y="72"/>
                  <a:pt x="128" y="62"/>
                  <a:pt x="128" y="50"/>
                </a:cubicBezTo>
                <a:close/>
              </a:path>
            </a:pathLst>
          </a:custGeom>
          <a:solidFill>
            <a:srgbClr val="00A971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p>
            <a:endParaRPr lang="en-US"/>
          </a:p>
        </p:txBody>
      </p:sp>
      <p:cxnSp>
        <p:nvCxnSpPr>
          <p:cNvPr id="84" name="直接箭头连接符 83"/>
          <p:cNvCxnSpPr/>
          <p:nvPr/>
        </p:nvCxnSpPr>
        <p:spPr>
          <a:xfrm flipV="1">
            <a:off x="4793615" y="5135245"/>
            <a:ext cx="728345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 flipV="1">
            <a:off x="6522085" y="5149215"/>
            <a:ext cx="66421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532120" y="5387340"/>
            <a:ext cx="1200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/>
              <a:t>SD-WAN</a:t>
            </a:r>
            <a:r>
              <a:rPr lang="zh-CN" altLang="en-US" sz="900" b="1"/>
              <a:t>核心网络</a:t>
            </a:r>
            <a:endParaRPr lang="zh-CN" altLang="en-US" sz="900" b="1"/>
          </a:p>
        </p:txBody>
      </p:sp>
      <p:sp>
        <p:nvSpPr>
          <p:cNvPr id="87" name="文本框 86"/>
          <p:cNvSpPr txBox="1"/>
          <p:nvPr/>
        </p:nvSpPr>
        <p:spPr>
          <a:xfrm>
            <a:off x="7129780" y="4138295"/>
            <a:ext cx="2395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客户总</a:t>
            </a:r>
            <a:r>
              <a:rPr lang="zh-CN" altLang="en-US" sz="1400"/>
              <a:t>部（</a:t>
            </a:r>
            <a:r>
              <a:rPr lang="en-US" altLang="zh-CN" sz="1400"/>
              <a:t>172.17.0.0/24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sp>
        <p:nvSpPr>
          <p:cNvPr id="88" name="文本框 87"/>
          <p:cNvSpPr txBox="1"/>
          <p:nvPr/>
        </p:nvSpPr>
        <p:spPr>
          <a:xfrm>
            <a:off x="9566275" y="5025390"/>
            <a:ext cx="1076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172.17.0.3</a:t>
            </a:r>
            <a:endParaRPr lang="en-US" altLang="zh-CN" sz="1200"/>
          </a:p>
        </p:txBody>
      </p:sp>
      <p:cxnSp>
        <p:nvCxnSpPr>
          <p:cNvPr id="89" name="直接连接符 88"/>
          <p:cNvCxnSpPr>
            <a:stCxn id="70" idx="0"/>
          </p:cNvCxnSpPr>
          <p:nvPr/>
        </p:nvCxnSpPr>
        <p:spPr>
          <a:xfrm flipH="1" flipV="1">
            <a:off x="1934845" y="3745865"/>
            <a:ext cx="635" cy="101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 flipV="1">
            <a:off x="10017760" y="3749675"/>
            <a:ext cx="635" cy="101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926590" y="3745865"/>
            <a:ext cx="8110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645150" y="3403600"/>
            <a:ext cx="1087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互通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1337310" y="5525770"/>
            <a:ext cx="967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PC01</a:t>
            </a:r>
            <a:r>
              <a:rPr lang="zh-CN" altLang="en-US" sz="1000"/>
              <a:t>从</a:t>
            </a:r>
            <a:r>
              <a:rPr lang="en-US" altLang="zh-CN" sz="1000"/>
              <a:t>CPE01</a:t>
            </a:r>
            <a:r>
              <a:rPr lang="zh-CN" altLang="en-US" sz="1000"/>
              <a:t>获取</a:t>
            </a:r>
            <a:r>
              <a:rPr lang="en-US" altLang="zh-CN" sz="1000"/>
              <a:t>IP</a:t>
            </a:r>
            <a:r>
              <a:rPr lang="zh-CN" altLang="en-US" sz="1000"/>
              <a:t>，网关</a:t>
            </a:r>
            <a:r>
              <a:rPr lang="en-US" altLang="zh-CN" sz="1000"/>
              <a:t>192.168.128.2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984885" y="1738630"/>
            <a:ext cx="10189210" cy="2954020"/>
            <a:chOff x="1817" y="3254"/>
            <a:chExt cx="16046" cy="4652"/>
          </a:xfrm>
        </p:grpSpPr>
        <p:sp>
          <p:nvSpPr>
            <p:cNvPr id="5" name="矩形 4"/>
            <p:cNvSpPr/>
            <p:nvPr/>
          </p:nvSpPr>
          <p:spPr>
            <a:xfrm>
              <a:off x="1817" y="4411"/>
              <a:ext cx="6106" cy="3495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70" y="5081"/>
              <a:ext cx="5452" cy="25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99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05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17" y="6546"/>
              <a:ext cx="1817" cy="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64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97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64" y="6475"/>
              <a:ext cx="1817" cy="1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757" y="4411"/>
              <a:ext cx="6106" cy="3495"/>
            </a:xfrm>
            <a:prstGeom prst="rect">
              <a:avLst/>
            </a:prstGeom>
            <a:noFill/>
            <a:ln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110" y="5081"/>
              <a:ext cx="5452" cy="25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39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445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357" y="6546"/>
              <a:ext cx="1902" cy="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304" y="5470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437" y="5822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304" y="6546"/>
              <a:ext cx="1817" cy="9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99" y="4436"/>
              <a:ext cx="3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vpc01(192.168.0.0/16)</a:t>
              </a:r>
              <a:endParaRPr lang="en-US" altLang="zh-CN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34" y="5021"/>
              <a:ext cx="338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Vxnet01(192.168.200.0/24)</a:t>
              </a:r>
              <a:endParaRPr lang="en-US" altLang="zh-CN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3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VM 01</a:t>
              </a:r>
              <a:endParaRPr lang="en-US" altLang="zh-CN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99" y="5766"/>
              <a:ext cx="2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192.168.200.3</a:t>
              </a:r>
              <a:endParaRPr lang="en-US" altLang="zh-CN" sz="12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86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vCPE 01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33" y="5750"/>
              <a:ext cx="18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192.168.200.200</a:t>
              </a:r>
              <a:endParaRPr lang="en-US" altLang="zh-CN" sz="10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325" y="6475"/>
              <a:ext cx="224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配置静态路由：</a:t>
              </a:r>
              <a:endParaRPr lang="zh-CN" altLang="en-US" sz="1000"/>
            </a:p>
            <a:p>
              <a:r>
                <a:rPr lang="zh-CN" altLang="en-US" sz="1000" b="1">
                  <a:solidFill>
                    <a:schemeClr val="tx1"/>
                  </a:solidFill>
                </a:rPr>
                <a:t>   172.17.0.0/24</a:t>
              </a:r>
              <a:endParaRPr lang="zh-CN" altLang="en-US" sz="1000" b="1">
                <a:solidFill>
                  <a:schemeClr val="tx1"/>
                </a:solidFill>
              </a:endParaRPr>
            </a:p>
            <a:p>
              <a:r>
                <a:rPr lang="zh-CN" altLang="en-US" sz="1000" b="1">
                  <a:solidFill>
                    <a:schemeClr val="tx1"/>
                  </a:solidFill>
                </a:rPr>
                <a:t>       via</a:t>
              </a:r>
              <a:endParaRPr lang="zh-CN" altLang="en-US" sz="1000" b="1">
                <a:solidFill>
                  <a:schemeClr val="tx1"/>
                </a:solidFill>
              </a:endParaRPr>
            </a:p>
            <a:p>
              <a:r>
                <a:rPr lang="zh-CN" altLang="en-US" sz="1000" b="1">
                  <a:solidFill>
                    <a:schemeClr val="tx1"/>
                  </a:solidFill>
                </a:rPr>
                <a:t>    192.168.</a:t>
              </a:r>
              <a:r>
                <a:rPr lang="en-US" altLang="zh-CN" sz="1000" b="1">
                  <a:solidFill>
                    <a:schemeClr val="tx1"/>
                  </a:solidFill>
                </a:rPr>
                <a:t>200</a:t>
              </a:r>
              <a:r>
                <a:rPr lang="zh-CN" altLang="en-US" sz="1000" b="1">
                  <a:solidFill>
                    <a:schemeClr val="tx1"/>
                  </a:solidFill>
                </a:rPr>
                <a:t>.2</a:t>
              </a:r>
              <a:r>
                <a:rPr lang="en-US" altLang="zh-CN" sz="1000" b="1">
                  <a:solidFill>
                    <a:schemeClr val="tx1"/>
                  </a:solidFill>
                </a:rPr>
                <a:t>00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312" y="6440"/>
              <a:ext cx="192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vCPE</a:t>
              </a:r>
              <a:r>
                <a:rPr lang="zh-CN" altLang="en-US" sz="1000" b="1"/>
                <a:t>所在虚拟机</a:t>
              </a:r>
              <a:r>
                <a:rPr lang="en-US" altLang="zh-CN" sz="1000" b="1"/>
                <a:t>IP</a:t>
              </a:r>
              <a:r>
                <a:rPr lang="zh-CN" altLang="en-US" sz="1000" b="1"/>
                <a:t>：</a:t>
              </a:r>
              <a:r>
                <a:rPr lang="en-US" altLang="zh-CN" sz="1000" b="1"/>
                <a:t>192.168.200.2</a:t>
              </a:r>
              <a:endParaRPr lang="zh-CN" altLang="en-US" sz="1000" b="1"/>
            </a:p>
            <a:p>
              <a:r>
                <a:rPr lang="zh-CN" altLang="en-US" sz="800"/>
                <a:t>路由</a:t>
              </a:r>
              <a:r>
                <a:rPr lang="zh-CN" altLang="en-US" sz="800"/>
                <a:t>宣告：</a:t>
              </a:r>
              <a:endParaRPr lang="zh-CN" altLang="en-US" sz="800"/>
            </a:p>
            <a:p>
              <a:r>
                <a:rPr lang="zh-CN" altLang="en-US" sz="800" b="1">
                  <a:solidFill>
                    <a:schemeClr val="tx1"/>
                  </a:solidFill>
                </a:rPr>
                <a:t>    192.168.</a:t>
              </a:r>
              <a:r>
                <a:rPr lang="en-US" altLang="zh-CN" sz="800" b="1">
                  <a:solidFill>
                    <a:schemeClr val="tx1"/>
                  </a:solidFill>
                </a:rPr>
                <a:t>200</a:t>
              </a:r>
              <a:r>
                <a:rPr lang="zh-CN" altLang="en-US" sz="800" b="1">
                  <a:solidFill>
                    <a:schemeClr val="tx1"/>
                  </a:solidFill>
                </a:rPr>
                <a:t>.</a:t>
              </a:r>
              <a:r>
                <a:rPr lang="en-US" altLang="zh-CN" sz="800" b="1">
                  <a:solidFill>
                    <a:schemeClr val="tx1"/>
                  </a:solidFill>
                </a:rPr>
                <a:t>0/24</a:t>
              </a:r>
              <a:endParaRPr lang="zh-CN" altLang="en-US" sz="800" b="1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4181" y="5963"/>
              <a:ext cx="1147" cy="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693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vCPE 02</a:t>
              </a:r>
              <a:endParaRPr lang="en-US" altLang="zh-CN" sz="14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44" y="5790"/>
              <a:ext cx="173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172.17.200.200</a:t>
              </a:r>
              <a:endParaRPr lang="en-US" altLang="zh-CN" sz="1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640" y="5390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VM 02</a:t>
              </a:r>
              <a:endParaRPr lang="en-US" altLang="zh-CN" sz="1400"/>
            </a:p>
          </p:txBody>
        </p:sp>
        <p:cxnSp>
          <p:nvCxnSpPr>
            <p:cNvPr id="38" name="直接箭头连接符 37"/>
            <p:cNvCxnSpPr>
              <a:stCxn id="20" idx="1"/>
            </p:cNvCxnSpPr>
            <p:nvPr/>
          </p:nvCxnSpPr>
          <p:spPr>
            <a:xfrm flipH="1" flipV="1">
              <a:off x="14258" y="5875"/>
              <a:ext cx="1046" cy="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171"/>
            <p:cNvSpPr/>
            <p:nvPr/>
          </p:nvSpPr>
          <p:spPr bwMode="auto">
            <a:xfrm>
              <a:off x="9277" y="5503"/>
              <a:ext cx="1368" cy="764"/>
            </a:xfrm>
            <a:custGeom>
              <a:avLst/>
              <a:gdLst>
                <a:gd name="T0" fmla="*/ 128 w 128"/>
                <a:gd name="T1" fmla="*/ 50 h 72"/>
                <a:gd name="T2" fmla="*/ 111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5 h 72"/>
                <a:gd name="T10" fmla="*/ 28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28 w 128"/>
                <a:gd name="T23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40"/>
                    <a:pt x="121" y="31"/>
                    <a:pt x="111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0" y="5"/>
                    <a:pt x="45" y="5"/>
                  </a:cubicBezTo>
                  <a:cubicBezTo>
                    <a:pt x="36" y="5"/>
                    <a:pt x="28" y="12"/>
                    <a:pt x="28" y="22"/>
                  </a:cubicBezTo>
                  <a:cubicBezTo>
                    <a:pt x="28" y="22"/>
                    <a:pt x="28" y="23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4"/>
                    <a:pt x="0" y="48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2"/>
                    <a:pt x="128" y="50"/>
                  </a:cubicBezTo>
                  <a:close/>
                </a:path>
              </a:pathLst>
            </a:custGeom>
            <a:solidFill>
              <a:srgbClr val="00A97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p>
              <a:endParaRPr 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7995" y="5981"/>
              <a:ext cx="1147" cy="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10717" y="6003"/>
              <a:ext cx="1046" cy="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9158" y="6378"/>
              <a:ext cx="1890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b="1"/>
                <a:t>SD-WAN</a:t>
              </a:r>
              <a:r>
                <a:rPr lang="zh-CN" altLang="en-US" sz="900" b="1"/>
                <a:t>核心网络</a:t>
              </a:r>
              <a:endParaRPr lang="zh-CN" altLang="en-US" sz="900" b="1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854" y="4436"/>
              <a:ext cx="378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vpc02</a:t>
              </a:r>
              <a:r>
                <a:rPr lang="zh-CN" altLang="en-US" sz="1400"/>
                <a:t>（</a:t>
              </a:r>
              <a:r>
                <a:rPr lang="en-US" altLang="zh-CN" sz="1400"/>
                <a:t>172.17.0.0/16</a:t>
              </a:r>
              <a:r>
                <a:rPr lang="zh-CN" altLang="en-US" sz="1400"/>
                <a:t>）</a:t>
              </a:r>
              <a:endParaRPr lang="zh-CN" altLang="en-US" sz="1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511" y="5808"/>
              <a:ext cx="16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172.17.200.3</a:t>
              </a:r>
              <a:endParaRPr lang="en-US" altLang="zh-CN" sz="1200"/>
            </a:p>
          </p:txBody>
        </p:sp>
        <p:cxnSp>
          <p:nvCxnSpPr>
            <p:cNvPr id="46" name="直接连接符 45"/>
            <p:cNvCxnSpPr>
              <a:stCxn id="25" idx="0"/>
            </p:cNvCxnSpPr>
            <p:nvPr/>
          </p:nvCxnSpPr>
          <p:spPr>
            <a:xfrm flipH="1" flipV="1">
              <a:off x="3493" y="3793"/>
              <a:ext cx="1" cy="1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16222" y="3799"/>
              <a:ext cx="1" cy="15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480" y="3793"/>
              <a:ext cx="127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9336" y="3254"/>
              <a:ext cx="17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互通</a:t>
              </a:r>
              <a:endParaRPr lang="zh-CN" altLang="en-US" sz="12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29195" y="2877185"/>
            <a:ext cx="2151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Vxnet02(172.17.0.0/24)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666355" y="3845560"/>
            <a:ext cx="1220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vCPE</a:t>
            </a:r>
            <a:r>
              <a:rPr lang="zh-CN" altLang="en-US" sz="1000" b="1"/>
              <a:t>所在虚拟机</a:t>
            </a:r>
            <a:r>
              <a:rPr lang="en-US" altLang="zh-CN" sz="1000" b="1"/>
              <a:t>IP</a:t>
            </a:r>
            <a:r>
              <a:rPr lang="zh-CN" altLang="en-US" sz="1000" b="1"/>
              <a:t>：</a:t>
            </a:r>
            <a:r>
              <a:rPr lang="en-US" altLang="zh-CN" sz="1000" b="1"/>
              <a:t>172.17.200.2</a:t>
            </a:r>
            <a:endParaRPr lang="zh-CN" altLang="en-US" sz="1000" b="1"/>
          </a:p>
          <a:p>
            <a:r>
              <a:rPr lang="zh-CN" altLang="en-US" sz="800"/>
              <a:t>路由</a:t>
            </a:r>
            <a:r>
              <a:rPr lang="zh-CN" altLang="en-US" sz="800"/>
              <a:t>宣告：</a:t>
            </a:r>
            <a:endParaRPr lang="zh-CN" altLang="en-US" sz="800"/>
          </a:p>
          <a:p>
            <a:r>
              <a:rPr lang="zh-CN" altLang="en-US" sz="800" b="1">
                <a:solidFill>
                  <a:schemeClr val="tx1"/>
                </a:solidFill>
              </a:rPr>
              <a:t>    1</a:t>
            </a:r>
            <a:r>
              <a:rPr lang="en-US" altLang="zh-CN" sz="800" b="1">
                <a:solidFill>
                  <a:schemeClr val="tx1"/>
                </a:solidFill>
              </a:rPr>
              <a:t>72.17.0</a:t>
            </a:r>
            <a:r>
              <a:rPr lang="zh-CN" altLang="en-US" sz="800" b="1">
                <a:solidFill>
                  <a:schemeClr val="tx1"/>
                </a:solidFill>
              </a:rPr>
              <a:t>.</a:t>
            </a:r>
            <a:r>
              <a:rPr lang="en-US" altLang="zh-CN" sz="800" b="1">
                <a:solidFill>
                  <a:schemeClr val="tx1"/>
                </a:solidFill>
              </a:rPr>
              <a:t>0/24</a:t>
            </a:r>
            <a:endParaRPr lang="zh-CN" altLang="en-US" sz="8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6750" y="3782695"/>
            <a:ext cx="1426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配置静态路由：</a:t>
            </a:r>
            <a:endParaRPr lang="zh-CN" altLang="en-US" sz="1000"/>
          </a:p>
          <a:p>
            <a:r>
              <a:rPr lang="zh-CN" altLang="en-US" sz="1000" b="1">
                <a:solidFill>
                  <a:schemeClr val="tx1"/>
                </a:solidFill>
              </a:rPr>
              <a:t>   1</a:t>
            </a:r>
            <a:r>
              <a:rPr lang="en-US" altLang="zh-CN" sz="1000" b="1">
                <a:solidFill>
                  <a:schemeClr val="tx1"/>
                </a:solidFill>
              </a:rPr>
              <a:t>92.168</a:t>
            </a:r>
            <a:r>
              <a:rPr lang="zh-CN" altLang="en-US" sz="1000" b="1">
                <a:solidFill>
                  <a:schemeClr val="tx1"/>
                </a:solidFill>
              </a:rPr>
              <a:t>.</a:t>
            </a:r>
            <a:r>
              <a:rPr lang="en-US" altLang="zh-CN" sz="1000" b="1">
                <a:solidFill>
                  <a:schemeClr val="tx1"/>
                </a:solidFill>
              </a:rPr>
              <a:t>200</a:t>
            </a:r>
            <a:r>
              <a:rPr lang="zh-CN" altLang="en-US" sz="1000" b="1">
                <a:solidFill>
                  <a:schemeClr val="tx1"/>
                </a:solidFill>
              </a:rPr>
              <a:t>.0/24</a:t>
            </a:r>
            <a:endParaRPr lang="zh-CN" altLang="en-US" sz="1000" b="1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       via</a:t>
            </a:r>
            <a:endParaRPr lang="zh-CN" altLang="en-US" sz="1000" b="1">
              <a:solidFill>
                <a:schemeClr val="tx1"/>
              </a:solidFill>
            </a:endParaRPr>
          </a:p>
          <a:p>
            <a:r>
              <a:rPr lang="zh-CN" altLang="en-US" sz="1000" b="1">
                <a:solidFill>
                  <a:schemeClr val="tx1"/>
                </a:solidFill>
              </a:rPr>
              <a:t>    1</a:t>
            </a:r>
            <a:r>
              <a:rPr lang="en-US" altLang="zh-CN" sz="1000" b="1">
                <a:solidFill>
                  <a:schemeClr val="tx1"/>
                </a:solidFill>
              </a:rPr>
              <a:t>72.17.200</a:t>
            </a:r>
            <a:r>
              <a:rPr lang="zh-CN" altLang="en-US" sz="1000" b="1">
                <a:solidFill>
                  <a:schemeClr val="tx1"/>
                </a:solidFill>
              </a:rPr>
              <a:t>.2</a:t>
            </a:r>
            <a:r>
              <a:rPr lang="en-US" altLang="zh-CN" sz="1000" b="1">
                <a:solidFill>
                  <a:schemeClr val="tx1"/>
                </a:solidFill>
              </a:rPr>
              <a:t>00</a:t>
            </a:r>
            <a:endParaRPr lang="en-US" altLang="zh-CN" sz="1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84885" y="1016000"/>
            <a:ext cx="3014980" cy="221932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9040" y="1441450"/>
            <a:ext cx="2162810" cy="161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190115" y="1031875"/>
            <a:ext cx="217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vpc1(192.168.0.0/16)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1307465" y="1419860"/>
            <a:ext cx="2151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Vxnet01(192.168.0.0/24)</a:t>
            </a:r>
            <a:endParaRPr lang="en-US" altLang="zh-CN" sz="140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748405" y="5085715"/>
            <a:ext cx="1714500" cy="114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960235" y="5085080"/>
            <a:ext cx="144018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603548" y="4616450"/>
            <a:ext cx="1376837" cy="1002978"/>
            <a:chOff x="9011" y="2692"/>
            <a:chExt cx="1462" cy="1137"/>
          </a:xfrm>
        </p:grpSpPr>
        <p:sp>
          <p:nvSpPr>
            <p:cNvPr id="213" name="Freeform 171"/>
            <p:cNvSpPr/>
            <p:nvPr/>
          </p:nvSpPr>
          <p:spPr bwMode="auto">
            <a:xfrm>
              <a:off x="9011" y="2692"/>
              <a:ext cx="1368" cy="764"/>
            </a:xfrm>
            <a:custGeom>
              <a:avLst/>
              <a:gdLst>
                <a:gd name="T0" fmla="*/ 128 w 128"/>
                <a:gd name="T1" fmla="*/ 50 h 72"/>
                <a:gd name="T2" fmla="*/ 111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5 h 72"/>
                <a:gd name="T10" fmla="*/ 28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28 w 128"/>
                <a:gd name="T23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40"/>
                    <a:pt x="121" y="31"/>
                    <a:pt x="111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0" y="5"/>
                    <a:pt x="45" y="5"/>
                  </a:cubicBezTo>
                  <a:cubicBezTo>
                    <a:pt x="36" y="5"/>
                    <a:pt x="28" y="12"/>
                    <a:pt x="28" y="22"/>
                  </a:cubicBezTo>
                  <a:cubicBezTo>
                    <a:pt x="28" y="22"/>
                    <a:pt x="28" y="23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4"/>
                    <a:pt x="0" y="48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2"/>
                    <a:pt x="128" y="50"/>
                  </a:cubicBezTo>
                  <a:close/>
                </a:path>
              </a:pathLst>
            </a:custGeom>
            <a:solidFill>
              <a:srgbClr val="00A97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p>
              <a:endParaRPr 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034" y="3561"/>
              <a:ext cx="1439" cy="2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 b="1"/>
                <a:t>SD-WAN</a:t>
              </a:r>
              <a:r>
                <a:rPr lang="zh-CN" altLang="en-US" sz="1200" b="1"/>
                <a:t>核心网络</a:t>
              </a:r>
              <a:endParaRPr lang="zh-CN" altLang="en-US" sz="1200" b="1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2270125" y="601345"/>
            <a:ext cx="0" cy="3860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0127615" y="627380"/>
            <a:ext cx="4445" cy="3486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247265" y="623570"/>
            <a:ext cx="79038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759450" y="281305"/>
            <a:ext cx="1087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互通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545195" y="1016000"/>
            <a:ext cx="2628900" cy="221932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849360" y="1441450"/>
            <a:ext cx="2133600" cy="1613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663305" y="1031875"/>
            <a:ext cx="1967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vpc2</a:t>
            </a:r>
            <a:r>
              <a:rPr lang="zh-CN" altLang="en-US" sz="1400"/>
              <a:t>（</a:t>
            </a:r>
            <a:r>
              <a:rPr lang="en-US" altLang="zh-CN" sz="1400"/>
              <a:t>172.16.0.0/16</a:t>
            </a:r>
            <a:r>
              <a:rPr lang="zh-CN" altLang="en-US" sz="1400"/>
              <a:t>）</a:t>
            </a:r>
            <a:endParaRPr lang="zh-CN" altLang="en-US" sz="1400"/>
          </a:p>
        </p:txBody>
      </p:sp>
      <p:grpSp>
        <p:nvGrpSpPr>
          <p:cNvPr id="89" name="组合 88"/>
          <p:cNvGrpSpPr/>
          <p:nvPr/>
        </p:nvGrpSpPr>
        <p:grpSpPr>
          <a:xfrm>
            <a:off x="9376410" y="1842770"/>
            <a:ext cx="1207770" cy="577850"/>
            <a:chOff x="15038" y="2579"/>
            <a:chExt cx="1902" cy="910"/>
          </a:xfrm>
        </p:grpSpPr>
        <p:sp>
          <p:nvSpPr>
            <p:cNvPr id="20" name="矩形 19"/>
            <p:cNvSpPr/>
            <p:nvPr/>
          </p:nvSpPr>
          <p:spPr>
            <a:xfrm>
              <a:off x="15038" y="2659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171" y="3011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374" y="2579"/>
              <a:ext cx="148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VM 02</a:t>
              </a:r>
              <a:endParaRPr lang="en-US" altLang="zh-CN" sz="1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245" y="2997"/>
              <a:ext cx="16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172.16.0.2</a:t>
              </a:r>
              <a:endParaRPr lang="en-US" altLang="zh-CN" sz="12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101455" y="1419860"/>
            <a:ext cx="1880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Vxnet02(172.16.0.0/24)</a:t>
            </a:r>
            <a:endParaRPr lang="en-US" altLang="zh-CN" sz="1400"/>
          </a:p>
        </p:txBody>
      </p:sp>
      <p:sp>
        <p:nvSpPr>
          <p:cNvPr id="37" name="矩形: 圆角 12"/>
          <p:cNvSpPr/>
          <p:nvPr/>
        </p:nvSpPr>
        <p:spPr>
          <a:xfrm>
            <a:off x="1682750" y="3519732"/>
            <a:ext cx="1689100" cy="372257"/>
          </a:xfrm>
          <a:prstGeom prst="roundRect">
            <a:avLst/>
          </a:prstGeom>
          <a:solidFill>
            <a:srgbClr val="00A97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边界路由器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2430780" y="3053715"/>
            <a:ext cx="9525" cy="47561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12"/>
          <p:cNvSpPr/>
          <p:nvPr/>
        </p:nvSpPr>
        <p:spPr>
          <a:xfrm>
            <a:off x="9324340" y="3523542"/>
            <a:ext cx="1689100" cy="372257"/>
          </a:xfrm>
          <a:prstGeom prst="roundRect">
            <a:avLst/>
          </a:prstGeom>
          <a:solidFill>
            <a:srgbClr val="00A97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边界路由器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9900285" y="3053715"/>
            <a:ext cx="5080" cy="47561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20090" y="4199890"/>
            <a:ext cx="2993390" cy="164592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63905" y="4183380"/>
            <a:ext cx="217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vpc</a:t>
            </a:r>
            <a:r>
              <a:rPr lang="zh-CN" altLang="en-US" sz="1400"/>
              <a:t>中继</a:t>
            </a:r>
            <a:r>
              <a:rPr lang="en-US" altLang="zh-CN" sz="1400"/>
              <a:t>1(192.168.0.0/16)</a:t>
            </a:r>
            <a:endParaRPr lang="en-US" altLang="zh-CN" sz="1400"/>
          </a:p>
        </p:txBody>
      </p:sp>
      <p:sp>
        <p:nvSpPr>
          <p:cNvPr id="72" name="文本框 71"/>
          <p:cNvSpPr txBox="1"/>
          <p:nvPr/>
        </p:nvSpPr>
        <p:spPr>
          <a:xfrm>
            <a:off x="2868930" y="5347335"/>
            <a:ext cx="2667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EIP+Vxnet01(192.168.10.0/24)</a:t>
            </a:r>
            <a:endParaRPr lang="en-US" altLang="zh-CN" sz="1400"/>
          </a:p>
        </p:txBody>
      </p:sp>
      <p:grpSp>
        <p:nvGrpSpPr>
          <p:cNvPr id="76" name="组合 75"/>
          <p:cNvGrpSpPr/>
          <p:nvPr/>
        </p:nvGrpSpPr>
        <p:grpSpPr>
          <a:xfrm>
            <a:off x="1291590" y="4702525"/>
            <a:ext cx="1856592" cy="680370"/>
            <a:chOff x="1716" y="7634"/>
            <a:chExt cx="1835" cy="869"/>
          </a:xfrm>
        </p:grpSpPr>
        <p:sp>
          <p:nvSpPr>
            <p:cNvPr id="68" name="矩形 67"/>
            <p:cNvSpPr/>
            <p:nvPr/>
          </p:nvSpPr>
          <p:spPr>
            <a:xfrm>
              <a:off x="1716" y="7673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822" y="8025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41" y="7634"/>
              <a:ext cx="1481" cy="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vCPE1</a:t>
              </a:r>
              <a:endParaRPr lang="en-US" altLang="zh-CN" sz="14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000" y="8044"/>
              <a:ext cx="1425" cy="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192.168.20.2</a:t>
              </a:r>
              <a:endParaRPr lang="en-US" altLang="zh-CN" sz="1200"/>
            </a:p>
          </p:txBody>
        </p:sp>
      </p:grpSp>
      <p:sp>
        <p:nvSpPr>
          <p:cNvPr id="77" name="矩形 76"/>
          <p:cNvSpPr/>
          <p:nvPr/>
        </p:nvSpPr>
        <p:spPr>
          <a:xfrm>
            <a:off x="8408670" y="4199890"/>
            <a:ext cx="3014980" cy="164592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633585" y="4183380"/>
            <a:ext cx="217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vpc</a:t>
            </a:r>
            <a:r>
              <a:rPr lang="zh-CN" altLang="en-US" sz="1400"/>
              <a:t>中继</a:t>
            </a:r>
            <a:r>
              <a:rPr lang="en-US" altLang="zh-CN" sz="1400"/>
              <a:t>2</a:t>
            </a:r>
            <a:r>
              <a:rPr lang="en-US" altLang="zh-CN" sz="1400"/>
              <a:t>(172.16.0.0/16)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9916160" y="5426075"/>
            <a:ext cx="2368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Vxnet01(172.16.10.0/24)+EIP</a:t>
            </a:r>
            <a:endParaRPr lang="en-US" altLang="zh-CN" sz="1400"/>
          </a:p>
        </p:txBody>
      </p:sp>
      <p:grpSp>
        <p:nvGrpSpPr>
          <p:cNvPr id="80" name="组合 79"/>
          <p:cNvGrpSpPr/>
          <p:nvPr/>
        </p:nvGrpSpPr>
        <p:grpSpPr>
          <a:xfrm>
            <a:off x="9063990" y="4616450"/>
            <a:ext cx="2040255" cy="680085"/>
            <a:chOff x="1716" y="7593"/>
            <a:chExt cx="1852" cy="910"/>
          </a:xfrm>
        </p:grpSpPr>
        <p:sp>
          <p:nvSpPr>
            <p:cNvPr id="81" name="矩形 80"/>
            <p:cNvSpPr/>
            <p:nvPr/>
          </p:nvSpPr>
          <p:spPr>
            <a:xfrm>
              <a:off x="1716" y="7673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822" y="8025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070" y="7593"/>
              <a:ext cx="1481" cy="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vCPE2</a:t>
              </a:r>
              <a:endParaRPr lang="en-US" altLang="zh-CN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716" y="7969"/>
              <a:ext cx="1852" cy="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          172.16.20.2</a:t>
              </a:r>
              <a:endParaRPr lang="en-US" altLang="zh-CN" sz="1200"/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2519680" y="4426585"/>
            <a:ext cx="2151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Vxnet02(192.168.20.0/24)</a:t>
            </a:r>
            <a:endParaRPr lang="en-US" altLang="zh-CN" sz="1400"/>
          </a:p>
        </p:txBody>
      </p:sp>
      <p:cxnSp>
        <p:nvCxnSpPr>
          <p:cNvPr id="86" name="直接连接符 85"/>
          <p:cNvCxnSpPr/>
          <p:nvPr/>
        </p:nvCxnSpPr>
        <p:spPr>
          <a:xfrm flipV="1">
            <a:off x="2509520" y="3865245"/>
            <a:ext cx="10795" cy="86296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0219055" y="3891915"/>
            <a:ext cx="19050" cy="7689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400415" y="4426585"/>
            <a:ext cx="2151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Vxnet02(172.16.20.0/24)</a:t>
            </a:r>
            <a:endParaRPr lang="en-US" altLang="zh-CN" sz="1400"/>
          </a:p>
        </p:txBody>
      </p:sp>
      <p:grpSp>
        <p:nvGrpSpPr>
          <p:cNvPr id="90" name="组合 89"/>
          <p:cNvGrpSpPr/>
          <p:nvPr/>
        </p:nvGrpSpPr>
        <p:grpSpPr>
          <a:xfrm>
            <a:off x="1679575" y="1947545"/>
            <a:ext cx="1260475" cy="527050"/>
            <a:chOff x="2133" y="2659"/>
            <a:chExt cx="1945" cy="830"/>
          </a:xfrm>
        </p:grpSpPr>
        <p:sp>
          <p:nvSpPr>
            <p:cNvPr id="9" name="矩形 8"/>
            <p:cNvSpPr/>
            <p:nvPr/>
          </p:nvSpPr>
          <p:spPr>
            <a:xfrm>
              <a:off x="2133" y="2659"/>
              <a:ext cx="1835" cy="83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39" y="3011"/>
              <a:ext cx="1570" cy="3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33" y="2955"/>
              <a:ext cx="194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192.168.0.2</a:t>
              </a:r>
              <a:endParaRPr lang="en-US" altLang="zh-CN" sz="120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819910" y="1893570"/>
            <a:ext cx="940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VM 01</a:t>
            </a:r>
            <a:endParaRPr lang="en-US" altLang="zh-CN" sz="1400"/>
          </a:p>
        </p:txBody>
      </p:sp>
      <p:sp>
        <p:nvSpPr>
          <p:cNvPr id="93" name="文本框 92"/>
          <p:cNvSpPr txBox="1"/>
          <p:nvPr/>
        </p:nvSpPr>
        <p:spPr>
          <a:xfrm>
            <a:off x="7080885" y="5471795"/>
            <a:ext cx="2635885" cy="1013460"/>
          </a:xfrm>
          <a:prstGeom prst="rect">
            <a:avLst/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配置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接入点静态路由</a:t>
            </a:r>
            <a:endParaRPr lang="en-US" altLang="zh-CN" sz="1200" b="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172.16.20.0</a:t>
            </a:r>
            <a:r>
              <a:rPr lang="en-US" altLang="zh-CN" sz="1200" b="0" dirty="0"/>
              <a:t>/24     -        </a:t>
            </a:r>
            <a:r>
              <a:rPr lang="zh-CN" altLang="en-US" sz="1200" b="0" dirty="0"/>
              <a:t>通告</a:t>
            </a:r>
            <a:endParaRPr lang="en-US" altLang="zh-CN" sz="1200" b="0" dirty="0"/>
          </a:p>
          <a:p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172.16.0.0</a:t>
            </a:r>
            <a:r>
              <a:rPr lang="en-US" altLang="zh-CN" sz="1200" b="0" dirty="0">
                <a:solidFill>
                  <a:srgbClr val="FF0000"/>
                </a:solidFill>
              </a:rPr>
              <a:t>/24</a:t>
            </a:r>
            <a:r>
              <a:rPr lang="zh-CN" altLang="en-US" sz="1200" b="0" dirty="0">
                <a:solidFill>
                  <a:srgbClr val="FF0000"/>
                </a:solidFill>
              </a:rPr>
              <a:t> </a:t>
            </a:r>
            <a:r>
              <a:rPr lang="en-US" altLang="zh-CN" sz="1200" b="0" dirty="0">
                <a:solidFill>
                  <a:srgbClr val="FF0000"/>
                </a:solidFill>
              </a:rPr>
              <a:t>    172.17.20.254   </a:t>
            </a:r>
            <a:r>
              <a:rPr lang="zh-CN" altLang="en-US" sz="1200" b="0" dirty="0">
                <a:solidFill>
                  <a:srgbClr val="FF0000"/>
                </a:solidFill>
              </a:rPr>
              <a:t>通告      </a:t>
            </a:r>
            <a:br>
              <a:rPr lang="en-US" altLang="zh-CN" sz="1200" b="0" dirty="0"/>
            </a:br>
            <a:r>
              <a:rPr lang="zh-CN" altLang="en-US" sz="1200" dirty="0"/>
              <a:t>配置安全管理（放行所有协议）</a:t>
            </a:r>
            <a:endParaRPr lang="en-US" altLang="zh-CN" sz="1200" dirty="0"/>
          </a:p>
          <a:p>
            <a:r>
              <a:rPr lang="en-US" altLang="zh-CN" sz="1200" b="0" dirty="0"/>
              <a:t>Any </a:t>
            </a:r>
            <a:r>
              <a:rPr lang="zh-CN" altLang="en-US" sz="1200" b="0" dirty="0"/>
              <a:t>进方向</a:t>
            </a:r>
            <a:r>
              <a:rPr lang="en-US" altLang="zh-CN" sz="1200" b="0" dirty="0"/>
              <a:t>-</a:t>
            </a:r>
            <a:r>
              <a:rPr lang="zh-CN" altLang="en-US" sz="1200" b="0" dirty="0"/>
              <a:t>公网 允许</a:t>
            </a:r>
            <a:endParaRPr lang="zh-CN" altLang="en-US" sz="1200" b="0" dirty="0"/>
          </a:p>
        </p:txBody>
      </p:sp>
      <p:sp>
        <p:nvSpPr>
          <p:cNvPr id="94" name="文本框 93"/>
          <p:cNvSpPr txBox="1"/>
          <p:nvPr/>
        </p:nvSpPr>
        <p:spPr>
          <a:xfrm>
            <a:off x="408940" y="5619115"/>
            <a:ext cx="2884805" cy="1013460"/>
          </a:xfrm>
          <a:prstGeom prst="rect">
            <a:avLst/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配置</a:t>
            </a:r>
            <a:r>
              <a:rPr kumimoji="0" lang="zh-CN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接入点静态路由</a:t>
            </a:r>
            <a:endParaRPr lang="en-US" altLang="zh-CN" sz="1200" b="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192.168.20.0</a:t>
            </a:r>
            <a:r>
              <a:rPr lang="en-US" altLang="zh-CN" sz="1200" b="0" dirty="0"/>
              <a:t>/24     -        </a:t>
            </a:r>
            <a:r>
              <a:rPr lang="zh-CN" altLang="en-US" sz="1200" b="0" dirty="0"/>
              <a:t>通告</a:t>
            </a:r>
            <a:endParaRPr lang="en-US" altLang="zh-CN" sz="1200" b="0" dirty="0"/>
          </a:p>
          <a:p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192.168.0.0</a:t>
            </a:r>
            <a:r>
              <a:rPr lang="en-US" altLang="zh-CN" sz="1200" b="0" dirty="0">
                <a:solidFill>
                  <a:srgbClr val="FF0000"/>
                </a:solidFill>
              </a:rPr>
              <a:t>/24</a:t>
            </a:r>
            <a:r>
              <a:rPr lang="zh-CN" altLang="en-US" sz="1200" b="0" dirty="0">
                <a:solidFill>
                  <a:srgbClr val="FF0000"/>
                </a:solidFill>
              </a:rPr>
              <a:t> </a:t>
            </a:r>
            <a:r>
              <a:rPr lang="en-US" altLang="zh-CN" sz="1200" b="0" dirty="0">
                <a:solidFill>
                  <a:srgbClr val="FF0000"/>
                </a:solidFill>
              </a:rPr>
              <a:t>    192.168.20.254   </a:t>
            </a:r>
            <a:r>
              <a:rPr lang="zh-CN" altLang="en-US" sz="1200" b="0" dirty="0">
                <a:solidFill>
                  <a:srgbClr val="FF0000"/>
                </a:solidFill>
              </a:rPr>
              <a:t>通告      </a:t>
            </a:r>
            <a:br>
              <a:rPr lang="en-US" altLang="zh-CN" sz="1200" b="0" dirty="0"/>
            </a:br>
            <a:r>
              <a:rPr lang="zh-CN" altLang="en-US" sz="1200" dirty="0"/>
              <a:t>配置安全管理（放行所有协议）</a:t>
            </a:r>
            <a:endParaRPr lang="en-US" altLang="zh-CN" sz="1200" dirty="0"/>
          </a:p>
          <a:p>
            <a:r>
              <a:rPr lang="en-US" altLang="zh-CN" sz="1200" b="0" dirty="0"/>
              <a:t>Any </a:t>
            </a:r>
            <a:r>
              <a:rPr lang="zh-CN" altLang="en-US" sz="1200" b="0" dirty="0"/>
              <a:t>进方向</a:t>
            </a:r>
            <a:r>
              <a:rPr lang="en-US" altLang="zh-CN" sz="1200" b="0" dirty="0"/>
              <a:t>-</a:t>
            </a:r>
            <a:r>
              <a:rPr lang="zh-CN" altLang="en-US" sz="1200" b="0" dirty="0"/>
              <a:t>公网 允许</a:t>
            </a:r>
            <a:endParaRPr lang="zh-CN" altLang="en-US" sz="1200" b="0" dirty="0"/>
          </a:p>
        </p:txBody>
      </p:sp>
      <p:sp>
        <p:nvSpPr>
          <p:cNvPr id="96" name="文本框 95"/>
          <p:cNvSpPr txBox="1"/>
          <p:nvPr/>
        </p:nvSpPr>
        <p:spPr>
          <a:xfrm>
            <a:off x="3573145" y="1518920"/>
            <a:ext cx="2168525" cy="643890"/>
          </a:xfrm>
          <a:prstGeom prst="rect">
            <a:avLst/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添加内网路由器策略</a:t>
            </a:r>
            <a:b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</a:b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vxnet-00: 172.16.0.0/24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                   </a:t>
            </a:r>
            <a:r>
              <a:rPr lang="en-US" altLang="zh-CN" sz="1200" b="0" dirty="0">
                <a:solidFill>
                  <a:srgbClr val="FF0000"/>
                </a:solidFill>
              </a:rPr>
              <a:t>192.168.20.0/24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285355" y="2352675"/>
            <a:ext cx="2168525" cy="643890"/>
          </a:xfrm>
          <a:prstGeom prst="rect">
            <a:avLst/>
          </a:prstGeom>
          <a:noFill/>
          <a:ln w="127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/>
              <a:t>添加内网路由器策略</a:t>
            </a:r>
            <a:br>
              <a:rPr kumimoji="0" lang="en-US" altLang="zh-CN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</a:b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vxnet-00: 192.168.0.0/24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                   </a:t>
            </a:r>
            <a:r>
              <a:rPr lang="en-US" altLang="zh-CN" sz="1200" b="0" dirty="0">
                <a:solidFill>
                  <a:srgbClr val="FF0000"/>
                </a:solidFill>
              </a:rPr>
              <a:t>172.16.20.0/24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85115" y="184150"/>
            <a:ext cx="11621770" cy="6489700"/>
            <a:chOff x="449" y="290"/>
            <a:chExt cx="18302" cy="10220"/>
          </a:xfrm>
        </p:grpSpPr>
        <p:sp>
          <p:nvSpPr>
            <p:cNvPr id="289" name="矩形 288"/>
            <p:cNvSpPr/>
            <p:nvPr/>
          </p:nvSpPr>
          <p:spPr>
            <a:xfrm>
              <a:off x="449" y="290"/>
              <a:ext cx="18303" cy="10220"/>
            </a:xfrm>
            <a:prstGeom prst="rect">
              <a:avLst/>
            </a:prstGeom>
            <a:solidFill>
              <a:srgbClr val="F3EFF6"/>
            </a:solidFill>
            <a:ln w="19050">
              <a:noFill/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916" y="6989"/>
              <a:ext cx="2302" cy="30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3554" y="6979"/>
              <a:ext cx="2323" cy="3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2" name="直接箭头连接符 291"/>
            <p:cNvCxnSpPr/>
            <p:nvPr/>
          </p:nvCxnSpPr>
          <p:spPr>
            <a:xfrm>
              <a:off x="6125" y="8195"/>
              <a:ext cx="2223" cy="1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/>
            <p:nvPr/>
          </p:nvCxnSpPr>
          <p:spPr>
            <a:xfrm>
              <a:off x="10732" y="8213"/>
              <a:ext cx="22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组合 293"/>
            <p:cNvGrpSpPr/>
            <p:nvPr/>
          </p:nvGrpSpPr>
          <p:grpSpPr>
            <a:xfrm rot="0">
              <a:off x="8416" y="7301"/>
              <a:ext cx="2368" cy="1657"/>
              <a:chOff x="9011" y="2692"/>
              <a:chExt cx="1439" cy="1075"/>
            </a:xfrm>
          </p:grpSpPr>
          <p:sp>
            <p:nvSpPr>
              <p:cNvPr id="295" name="Freeform 171"/>
              <p:cNvSpPr/>
              <p:nvPr/>
            </p:nvSpPr>
            <p:spPr bwMode="auto">
              <a:xfrm>
                <a:off x="9011" y="2692"/>
                <a:ext cx="1368" cy="764"/>
              </a:xfrm>
              <a:custGeom>
                <a:avLst/>
                <a:gdLst>
                  <a:gd name="T0" fmla="*/ 128 w 128"/>
                  <a:gd name="T1" fmla="*/ 50 h 72"/>
                  <a:gd name="T2" fmla="*/ 111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5 h 72"/>
                  <a:gd name="T10" fmla="*/ 28 w 128"/>
                  <a:gd name="T11" fmla="*/ 22 h 72"/>
                  <a:gd name="T12" fmla="*/ 29 w 128"/>
                  <a:gd name="T13" fmla="*/ 24 h 72"/>
                  <a:gd name="T14" fmla="*/ 24 w 128"/>
                  <a:gd name="T15" fmla="*/ 24 h 72"/>
                  <a:gd name="T16" fmla="*/ 0 w 128"/>
                  <a:gd name="T17" fmla="*/ 48 h 72"/>
                  <a:gd name="T18" fmla="*/ 24 w 128"/>
                  <a:gd name="T19" fmla="*/ 72 h 72"/>
                  <a:gd name="T20" fmla="*/ 106 w 128"/>
                  <a:gd name="T21" fmla="*/ 72 h 72"/>
                  <a:gd name="T22" fmla="*/ 128 w 128"/>
                  <a:gd name="T23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40"/>
                      <a:pt x="121" y="31"/>
                      <a:pt x="111" y="29"/>
                    </a:cubicBezTo>
                    <a:cubicBezTo>
                      <a:pt x="111" y="13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0" y="5"/>
                      <a:pt x="45" y="5"/>
                    </a:cubicBezTo>
                    <a:cubicBezTo>
                      <a:pt x="36" y="5"/>
                      <a:pt x="28" y="12"/>
                      <a:pt x="28" y="22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7" y="24"/>
                      <a:pt x="26" y="24"/>
                      <a:pt x="24" y="24"/>
                    </a:cubicBezTo>
                    <a:cubicBezTo>
                      <a:pt x="11" y="24"/>
                      <a:pt x="0" y="34"/>
                      <a:pt x="0" y="48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2"/>
                      <a:pt x="128" y="62"/>
                      <a:pt x="128" y="50"/>
                    </a:cubicBezTo>
                    <a:close/>
                  </a:path>
                </a:pathLst>
              </a:custGeom>
              <a:solidFill>
                <a:srgbClr val="00A971"/>
              </a:solidFill>
              <a:ln>
                <a:noFill/>
              </a:ln>
            </p:spPr>
            <p:txBody>
              <a:bodyPr vert="horz" wrap="square" lIns="182880" tIns="91440" rIns="182880" bIns="91440" numCol="1" anchor="t" anchorCtr="0" compatLnSpc="1"/>
              <a:p>
                <a:endParaRPr lang="en-US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9011" y="3499"/>
                <a:ext cx="1439" cy="2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1200" b="1"/>
                  <a:t>SD-WAN</a:t>
                </a:r>
                <a:r>
                  <a:rPr lang="zh-CN" altLang="en-US" sz="1200" b="1"/>
                  <a:t>核心网络</a:t>
                </a:r>
                <a:endParaRPr lang="zh-CN" altLang="en-US" sz="1200" b="1"/>
              </a:p>
            </p:txBody>
          </p:sp>
        </p:grpSp>
        <p:cxnSp>
          <p:nvCxnSpPr>
            <p:cNvPr id="297" name="直接连接符 296"/>
            <p:cNvCxnSpPr/>
            <p:nvPr/>
          </p:nvCxnSpPr>
          <p:spPr>
            <a:xfrm flipV="1">
              <a:off x="3345" y="832"/>
              <a:ext cx="0" cy="6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flipV="1">
              <a:off x="15757" y="893"/>
              <a:ext cx="7" cy="54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353" y="818"/>
              <a:ext cx="12424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文本框 299"/>
            <p:cNvSpPr txBox="1"/>
            <p:nvPr/>
          </p:nvSpPr>
          <p:spPr>
            <a:xfrm>
              <a:off x="8134" y="335"/>
              <a:ext cx="24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VPC </a:t>
              </a:r>
              <a:r>
                <a:rPr lang="zh-CN" altLang="en-US" sz="1400"/>
                <a:t>跨</a:t>
              </a:r>
              <a:r>
                <a:rPr lang="zh-CN" altLang="en-US" sz="1400"/>
                <a:t>区域互通</a:t>
              </a:r>
              <a:endParaRPr lang="zh-CN" altLang="en-US" sz="1400"/>
            </a:p>
          </p:txBody>
        </p:sp>
        <p:sp>
          <p:nvSpPr>
            <p:cNvPr id="301" name="矩形: 圆角 12"/>
            <p:cNvSpPr/>
            <p:nvPr/>
          </p:nvSpPr>
          <p:spPr>
            <a:xfrm>
              <a:off x="2046" y="5626"/>
              <a:ext cx="2660" cy="586"/>
            </a:xfrm>
            <a:prstGeom prst="roundRect">
              <a:avLst/>
            </a:prstGeom>
            <a:solidFill>
              <a:srgbClr val="00A97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 panose="02000503000000020004"/>
                </a:rPr>
                <a:t>边界路由器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713" y="6501"/>
              <a:ext cx="5355" cy="3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2035" y="6501"/>
              <a:ext cx="27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chemeClr val="bg1">
                      <a:lumMod val="65000"/>
                    </a:schemeClr>
                  </a:solidFill>
                </a:rPr>
                <a:t>V</a:t>
              </a:r>
              <a:r>
                <a:rPr lang="en-US" altLang="zh-CN" sz="1000" b="1">
                  <a:solidFill>
                    <a:schemeClr val="bg1">
                      <a:lumMod val="65000"/>
                    </a:schemeClr>
                  </a:solidFill>
                </a:rPr>
                <a:t>PC</a:t>
              </a:r>
              <a:r>
                <a:rPr lang="zh-CN" altLang="en-US" sz="1000" b="1">
                  <a:solidFill>
                    <a:schemeClr val="bg1">
                      <a:lumMod val="65000"/>
                    </a:schemeClr>
                  </a:solidFill>
                </a:rPr>
                <a:t>中继</a:t>
              </a:r>
              <a:r>
                <a:rPr lang="en-US" altLang="zh-CN" sz="1000" b="1">
                  <a:solidFill>
                    <a:schemeClr val="bg1">
                      <a:lumMod val="65000"/>
                    </a:schemeClr>
                  </a:solidFill>
                </a:rPr>
                <a:t>1 (192.168.0.0/16)</a:t>
              </a:r>
              <a:endParaRPr lang="en-US" altLang="zh-CN" sz="10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3441" y="6961"/>
              <a:ext cx="30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vxnet01(192.168.10.0/24)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1451" y="7467"/>
              <a:ext cx="3769" cy="1302"/>
            </a:xfrm>
            <a:prstGeom prst="rect">
              <a:avLst/>
            </a:prstGeom>
            <a:solidFill>
              <a:srgbClr val="00A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2789" y="7513"/>
              <a:ext cx="12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VCPE01</a:t>
              </a:r>
              <a:endParaRPr lang="en-US" altLang="zh-CN" sz="1200"/>
            </a:p>
          </p:txBody>
        </p:sp>
        <p:grpSp>
          <p:nvGrpSpPr>
            <p:cNvPr id="307" name="组合 306"/>
            <p:cNvGrpSpPr/>
            <p:nvPr/>
          </p:nvGrpSpPr>
          <p:grpSpPr>
            <a:xfrm rot="0">
              <a:off x="1451" y="8893"/>
              <a:ext cx="3768" cy="978"/>
              <a:chOff x="1932" y="7535"/>
              <a:chExt cx="3534" cy="1349"/>
            </a:xfrm>
          </p:grpSpPr>
          <p:sp>
            <p:nvSpPr>
              <p:cNvPr id="308" name="矩形 307"/>
              <p:cNvSpPr/>
              <p:nvPr/>
            </p:nvSpPr>
            <p:spPr>
              <a:xfrm>
                <a:off x="1932" y="7535"/>
                <a:ext cx="3534" cy="1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9" name="文本框 308"/>
              <p:cNvSpPr txBox="1"/>
              <p:nvPr/>
            </p:nvSpPr>
            <p:spPr>
              <a:xfrm>
                <a:off x="1932" y="7652"/>
                <a:ext cx="3534" cy="1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900" dirty="0">
                    <a:sym typeface="+mn-ea"/>
                  </a:rPr>
                  <a:t>配置</a:t>
                </a:r>
                <a:r>
                  <a:rPr lang="zh-CN" altLang="en-US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接入点静态路由：</a:t>
                </a:r>
                <a:endParaRPr lang="en-US" altLang="zh-CN" sz="900" b="0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192.168.20.0</a:t>
                </a:r>
                <a:r>
                  <a:rPr lang="en-US" altLang="zh-CN" sz="900" dirty="0">
                    <a:sym typeface="+mn-ea"/>
                  </a:rPr>
                  <a:t>/24   -   </a:t>
                </a:r>
                <a:r>
                  <a:rPr lang="zh-CN" altLang="en-US" sz="900" dirty="0">
                    <a:sym typeface="+mn-ea"/>
                  </a:rPr>
                  <a:t>通告</a:t>
                </a:r>
                <a:endParaRPr lang="en-US" altLang="zh-CN" sz="900" b="0" dirty="0"/>
              </a:p>
              <a:p>
                <a:r>
                  <a:rPr lang="en-US" altLang="zh-CN" sz="90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" panose="02000503000000020004"/>
                  </a:rPr>
                  <a:t>192.168.0.0</a:t>
                </a:r>
                <a:r>
                  <a:rPr lang="en-US" altLang="zh-CN" sz="900" dirty="0">
                    <a:solidFill>
                      <a:srgbClr val="FF0000"/>
                    </a:solidFill>
                    <a:sym typeface="+mn-ea"/>
                  </a:rPr>
                  <a:t>/24</a:t>
                </a:r>
                <a:r>
                  <a:rPr lang="zh-CN" altLang="en-US" sz="9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lang="en-US" altLang="zh-CN" sz="900" dirty="0">
                    <a:solidFill>
                      <a:srgbClr val="FF0000"/>
                    </a:solidFill>
                    <a:sym typeface="+mn-ea"/>
                  </a:rPr>
                  <a:t> via 192.168.20.254   </a:t>
                </a:r>
                <a:r>
                  <a:rPr lang="zh-CN" altLang="en-US" sz="900" dirty="0">
                    <a:solidFill>
                      <a:srgbClr val="FF0000"/>
                    </a:solidFill>
                    <a:sym typeface="+mn-ea"/>
                  </a:rPr>
                  <a:t>通告 </a:t>
                </a:r>
                <a:endParaRPr lang="en-US" altLang="zh-CN" sz="900"/>
              </a:p>
            </p:txBody>
          </p:sp>
        </p:grpSp>
        <p:sp>
          <p:nvSpPr>
            <p:cNvPr id="310" name="文本框 309"/>
            <p:cNvSpPr txBox="1"/>
            <p:nvPr/>
          </p:nvSpPr>
          <p:spPr>
            <a:xfrm>
              <a:off x="780" y="6967"/>
              <a:ext cx="266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vxnet02(192.168.20.0/24)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11" name="直接连接符 310"/>
            <p:cNvCxnSpPr/>
            <p:nvPr/>
          </p:nvCxnSpPr>
          <p:spPr>
            <a:xfrm flipV="1">
              <a:off x="3410" y="6222"/>
              <a:ext cx="15" cy="122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文本框 311"/>
            <p:cNvSpPr txBox="1"/>
            <p:nvPr/>
          </p:nvSpPr>
          <p:spPr>
            <a:xfrm>
              <a:off x="1313" y="829"/>
              <a:ext cx="17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北京</a:t>
              </a:r>
              <a:r>
                <a:rPr lang="en-US" altLang="zh-CN" sz="1600"/>
                <a:t>3</a:t>
              </a:r>
              <a:r>
                <a:rPr lang="zh-CN" altLang="en-US" sz="1600"/>
                <a:t>区</a:t>
              </a:r>
              <a:endParaRPr lang="zh-CN" altLang="en-US" sz="16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6179" y="871"/>
              <a:ext cx="16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600"/>
                <a:t>上海</a:t>
              </a:r>
              <a:r>
                <a:rPr lang="en-US" altLang="zh-CN" sz="1600"/>
                <a:t>1</a:t>
              </a:r>
              <a:r>
                <a:rPr lang="zh-CN" altLang="en-US" sz="1600"/>
                <a:t>区</a:t>
              </a:r>
              <a:endParaRPr lang="zh-CN" altLang="en-US" sz="1600"/>
            </a:p>
          </p:txBody>
        </p:sp>
        <p:grpSp>
          <p:nvGrpSpPr>
            <p:cNvPr id="314" name="组合 313"/>
            <p:cNvGrpSpPr/>
            <p:nvPr/>
          </p:nvGrpSpPr>
          <p:grpSpPr>
            <a:xfrm rot="0">
              <a:off x="2165" y="7975"/>
              <a:ext cx="2820" cy="628"/>
              <a:chOff x="1932" y="7518"/>
              <a:chExt cx="1885" cy="862"/>
            </a:xfrm>
          </p:grpSpPr>
          <p:sp>
            <p:nvSpPr>
              <p:cNvPr id="315" name="矩形 314"/>
              <p:cNvSpPr/>
              <p:nvPr/>
            </p:nvSpPr>
            <p:spPr>
              <a:xfrm>
                <a:off x="1932" y="7535"/>
                <a:ext cx="1609" cy="7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944" y="7518"/>
                <a:ext cx="1873" cy="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eth0: 192.168.10.2 (</a:t>
                </a:r>
                <a:r>
                  <a:rPr lang="zh-CN" altLang="en-US" sz="1000"/>
                  <a:t>主</a:t>
                </a:r>
                <a:r>
                  <a:rPr lang="en-US" altLang="zh-CN" sz="1000"/>
                  <a:t>)</a:t>
                </a:r>
                <a:endParaRPr lang="zh-CN" altLang="en-US" sz="1000"/>
              </a:p>
              <a:p>
                <a:r>
                  <a:rPr lang="en-US" altLang="zh-CN" sz="1000"/>
                  <a:t>eth1: 192.168.20.2 (</a:t>
                </a:r>
                <a:r>
                  <a:rPr lang="zh-CN" altLang="en-US" sz="1000"/>
                  <a:t>从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 rot="0">
              <a:off x="4802" y="5540"/>
              <a:ext cx="3086" cy="678"/>
              <a:chOff x="1932" y="7535"/>
              <a:chExt cx="2893" cy="935"/>
            </a:xfrm>
          </p:grpSpPr>
          <p:sp>
            <p:nvSpPr>
              <p:cNvPr id="318" name="矩形 317"/>
              <p:cNvSpPr/>
              <p:nvPr/>
            </p:nvSpPr>
            <p:spPr>
              <a:xfrm>
                <a:off x="1932" y="7535"/>
                <a:ext cx="2777" cy="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1932" y="7652"/>
                <a:ext cx="2893" cy="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添加路由：</a:t>
                </a:r>
                <a:endParaRPr lang="zh-CN" altLang="en-US" sz="9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en-US" altLang="zh-CN" sz="9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172.16.0.0/24 via 192.168.20.2</a:t>
                </a:r>
                <a:r>
                  <a:rPr lang="en-US" altLang="zh-CN" sz="900" dirty="0">
                    <a:solidFill>
                      <a:srgbClr val="FF0000"/>
                    </a:solidFill>
                    <a:sym typeface="+mn-ea"/>
                  </a:rPr>
                  <a:t> </a:t>
                </a:r>
                <a:endParaRPr lang="en-US" altLang="zh-CN" sz="900"/>
              </a:p>
            </p:txBody>
          </p:sp>
        </p:grpSp>
        <p:sp>
          <p:nvSpPr>
            <p:cNvPr id="320" name="矩形 319"/>
            <p:cNvSpPr/>
            <p:nvPr/>
          </p:nvSpPr>
          <p:spPr>
            <a:xfrm>
              <a:off x="916" y="1950"/>
              <a:ext cx="4890" cy="3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1" name="矩形 320"/>
            <p:cNvSpPr/>
            <p:nvPr/>
          </p:nvSpPr>
          <p:spPr>
            <a:xfrm>
              <a:off x="688" y="1492"/>
              <a:ext cx="5355" cy="3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2165" y="1504"/>
              <a:ext cx="27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bg1">
                      <a:lumMod val="65000"/>
                    </a:schemeClr>
                  </a:solidFill>
                </a:rPr>
                <a:t>VPC1 (192.168.0.0/16)</a:t>
              </a:r>
              <a:endParaRPr lang="en-US" altLang="zh-CN" sz="10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2111" y="2034"/>
              <a:ext cx="27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vxnet01(192.168.0.0/24)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2019" y="2452"/>
              <a:ext cx="2660" cy="1179"/>
            </a:xfrm>
            <a:prstGeom prst="rect">
              <a:avLst/>
            </a:prstGeom>
            <a:solidFill>
              <a:srgbClr val="00A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2914" y="2410"/>
              <a:ext cx="12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V</a:t>
              </a:r>
              <a:r>
                <a:rPr lang="en-US" altLang="zh-CN" sz="1200"/>
                <a:t>M01</a:t>
              </a:r>
              <a:endParaRPr lang="en-US" altLang="zh-CN" sz="1200"/>
            </a:p>
          </p:txBody>
        </p:sp>
        <p:grpSp>
          <p:nvGrpSpPr>
            <p:cNvPr id="326" name="组合 325"/>
            <p:cNvGrpSpPr/>
            <p:nvPr/>
          </p:nvGrpSpPr>
          <p:grpSpPr>
            <a:xfrm rot="0">
              <a:off x="2555" y="2844"/>
              <a:ext cx="1740" cy="483"/>
              <a:chOff x="1932" y="7535"/>
              <a:chExt cx="1740" cy="663"/>
            </a:xfrm>
          </p:grpSpPr>
          <p:sp>
            <p:nvSpPr>
              <p:cNvPr id="327" name="矩形 326"/>
              <p:cNvSpPr/>
              <p:nvPr/>
            </p:nvSpPr>
            <p:spPr>
              <a:xfrm>
                <a:off x="1932" y="7535"/>
                <a:ext cx="1609" cy="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8" name="文本框 327"/>
              <p:cNvSpPr txBox="1"/>
              <p:nvPr/>
            </p:nvSpPr>
            <p:spPr>
              <a:xfrm>
                <a:off x="2062" y="7625"/>
                <a:ext cx="1610" cy="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192.168.0.2</a:t>
                </a:r>
                <a:endParaRPr lang="en-US" altLang="zh-CN" sz="1000"/>
              </a:p>
            </p:txBody>
          </p:sp>
        </p:grpSp>
        <p:grpSp>
          <p:nvGrpSpPr>
            <p:cNvPr id="329" name="组合 328"/>
            <p:cNvGrpSpPr/>
            <p:nvPr/>
          </p:nvGrpSpPr>
          <p:grpSpPr>
            <a:xfrm rot="0">
              <a:off x="1999" y="3831"/>
              <a:ext cx="2820" cy="1142"/>
              <a:chOff x="1915" y="7535"/>
              <a:chExt cx="2644" cy="1576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1915" y="7535"/>
                <a:ext cx="2495" cy="1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1915" y="7709"/>
                <a:ext cx="2644" cy="1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900" dirty="0">
                    <a:sym typeface="+mn-ea"/>
                  </a:rPr>
                  <a:t>添加内网路由器策略</a:t>
                </a:r>
                <a:br>
                  <a:rPr lang="en-US" altLang="zh-CN" sz="900" b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</a:br>
                <a:r>
                  <a:rPr lang="en-US" altLang="zh-CN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vxnet-00: 172.16.0.0/24</a:t>
                </a:r>
                <a:endPara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 panose="02000503000000020004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                </a:t>
                </a:r>
                <a:r>
                  <a:rPr lang="en-US" altLang="zh-CN" sz="900" dirty="0">
                    <a:solidFill>
                      <a:schemeClr val="tx1"/>
                    </a:solidFill>
                    <a:sym typeface="+mn-ea"/>
                  </a:rPr>
                  <a:t>192.168.20.0/24</a:t>
                </a:r>
                <a:endPara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 panose="02000503000000020004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900" dirty="0">
                    <a:solidFill>
                      <a:srgbClr val="FF0000"/>
                    </a:solidFill>
                    <a:sym typeface="+mn-ea"/>
                  </a:rPr>
                  <a:t> </a:t>
                </a:r>
                <a:endParaRPr lang="en-US" altLang="zh-CN" sz="900"/>
              </a:p>
            </p:txBody>
          </p:sp>
        </p:grpSp>
        <p:sp>
          <p:nvSpPr>
            <p:cNvPr id="332" name="矩形 331"/>
            <p:cNvSpPr/>
            <p:nvPr/>
          </p:nvSpPr>
          <p:spPr>
            <a:xfrm>
              <a:off x="15850" y="6957"/>
              <a:ext cx="2268" cy="30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13253" y="6968"/>
              <a:ext cx="2368" cy="3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4" name="矩形: 圆角 12"/>
            <p:cNvSpPr/>
            <p:nvPr/>
          </p:nvSpPr>
          <p:spPr>
            <a:xfrm>
              <a:off x="14358" y="5636"/>
              <a:ext cx="2660" cy="586"/>
            </a:xfrm>
            <a:prstGeom prst="roundRect">
              <a:avLst/>
            </a:prstGeom>
            <a:solidFill>
              <a:srgbClr val="00A97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 panose="02000503000000020004"/>
                </a:rPr>
                <a:t>边界路由器</a:t>
              </a:r>
              <a:endPara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endParaRPr>
            </a:p>
          </p:txBody>
        </p:sp>
        <p:sp>
          <p:nvSpPr>
            <p:cNvPr id="335" name="矩形 334"/>
            <p:cNvSpPr/>
            <p:nvPr/>
          </p:nvSpPr>
          <p:spPr>
            <a:xfrm>
              <a:off x="13025" y="6511"/>
              <a:ext cx="5355" cy="3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文本框 335"/>
            <p:cNvSpPr txBox="1"/>
            <p:nvPr/>
          </p:nvSpPr>
          <p:spPr>
            <a:xfrm>
              <a:off x="14347" y="6529"/>
              <a:ext cx="27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chemeClr val="bg1">
                      <a:lumMod val="65000"/>
                    </a:schemeClr>
                  </a:solidFill>
                </a:rPr>
                <a:t>V</a:t>
              </a:r>
              <a:r>
                <a:rPr lang="en-US" altLang="zh-CN" sz="1000" b="1">
                  <a:solidFill>
                    <a:schemeClr val="bg1">
                      <a:lumMod val="65000"/>
                    </a:schemeClr>
                  </a:solidFill>
                </a:rPr>
                <a:t>PC</a:t>
              </a:r>
              <a:r>
                <a:rPr lang="zh-CN" altLang="en-US" sz="1000" b="1">
                  <a:solidFill>
                    <a:schemeClr val="bg1">
                      <a:lumMod val="65000"/>
                    </a:schemeClr>
                  </a:solidFill>
                </a:rPr>
                <a:t>中继</a:t>
              </a:r>
              <a:r>
                <a:rPr lang="en-US" altLang="zh-CN" sz="1000" b="1">
                  <a:solidFill>
                    <a:schemeClr val="bg1">
                      <a:lumMod val="65000"/>
                    </a:schemeClr>
                  </a:solidFill>
                </a:rPr>
                <a:t>2 (172.16.0.0/16)</a:t>
              </a:r>
              <a:endParaRPr lang="en-US" altLang="zh-CN" sz="10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13141" y="6989"/>
              <a:ext cx="27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vxnet01(172.16.10.0/24)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38" name="组合 337"/>
            <p:cNvGrpSpPr/>
            <p:nvPr/>
          </p:nvGrpSpPr>
          <p:grpSpPr>
            <a:xfrm rot="0">
              <a:off x="13844" y="8908"/>
              <a:ext cx="3769" cy="978"/>
              <a:chOff x="1932" y="7535"/>
              <a:chExt cx="3534" cy="1349"/>
            </a:xfrm>
          </p:grpSpPr>
          <p:sp>
            <p:nvSpPr>
              <p:cNvPr id="339" name="矩形 338"/>
              <p:cNvSpPr/>
              <p:nvPr/>
            </p:nvSpPr>
            <p:spPr>
              <a:xfrm>
                <a:off x="1932" y="7535"/>
                <a:ext cx="3534" cy="1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0" name="文本框 339"/>
              <p:cNvSpPr txBox="1"/>
              <p:nvPr/>
            </p:nvSpPr>
            <p:spPr>
              <a:xfrm>
                <a:off x="1932" y="7652"/>
                <a:ext cx="3534" cy="1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900" dirty="0">
                    <a:sym typeface="+mn-ea"/>
                  </a:rPr>
                  <a:t>配置</a:t>
                </a:r>
                <a:r>
                  <a:rPr lang="zh-CN" altLang="en-US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接入点静态路由：</a:t>
                </a:r>
                <a:endParaRPr lang="en-US" altLang="zh-CN" sz="900" b="0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172.16.20.0</a:t>
                </a:r>
                <a:r>
                  <a:rPr lang="en-US" altLang="zh-CN" sz="900" dirty="0">
                    <a:sym typeface="+mn-ea"/>
                  </a:rPr>
                  <a:t>/24   -   </a:t>
                </a:r>
                <a:r>
                  <a:rPr lang="zh-CN" altLang="en-US" sz="900" dirty="0">
                    <a:sym typeface="+mn-ea"/>
                  </a:rPr>
                  <a:t>通告</a:t>
                </a:r>
                <a:endParaRPr lang="en-US" altLang="zh-CN" sz="900" b="0" dirty="0"/>
              </a:p>
              <a:p>
                <a:r>
                  <a:rPr lang="en-US" altLang="zh-CN" sz="90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" panose="02000503000000020004"/>
                  </a:rPr>
                  <a:t>172.16.0.0</a:t>
                </a:r>
                <a:r>
                  <a:rPr lang="en-US" altLang="zh-CN" sz="900" dirty="0">
                    <a:solidFill>
                      <a:srgbClr val="FF0000"/>
                    </a:solidFill>
                    <a:sym typeface="+mn-ea"/>
                  </a:rPr>
                  <a:t>/24</a:t>
                </a:r>
                <a:r>
                  <a:rPr lang="zh-CN" altLang="en-US" sz="9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lang="en-US" altLang="zh-CN" sz="900" dirty="0">
                    <a:solidFill>
                      <a:srgbClr val="FF0000"/>
                    </a:solidFill>
                    <a:sym typeface="+mn-ea"/>
                  </a:rPr>
                  <a:t> via 172.16.20.254   </a:t>
                </a:r>
                <a:r>
                  <a:rPr lang="zh-CN" altLang="en-US" sz="900" dirty="0">
                    <a:solidFill>
                      <a:srgbClr val="FF0000"/>
                    </a:solidFill>
                    <a:sym typeface="+mn-ea"/>
                  </a:rPr>
                  <a:t>通告 </a:t>
                </a:r>
                <a:endParaRPr lang="en-US" altLang="zh-CN" sz="900"/>
              </a:p>
            </p:txBody>
          </p:sp>
        </p:grpSp>
        <p:cxnSp>
          <p:nvCxnSpPr>
            <p:cNvPr id="341" name="直接连接符 340"/>
            <p:cNvCxnSpPr/>
            <p:nvPr/>
          </p:nvCxnSpPr>
          <p:spPr>
            <a:xfrm flipV="1">
              <a:off x="15746" y="6240"/>
              <a:ext cx="15" cy="1251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矩形 341"/>
            <p:cNvSpPr/>
            <p:nvPr/>
          </p:nvSpPr>
          <p:spPr>
            <a:xfrm>
              <a:off x="13228" y="1979"/>
              <a:ext cx="4758" cy="3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13000" y="1522"/>
              <a:ext cx="5355" cy="3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4502" y="1522"/>
              <a:ext cx="27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bg1">
                      <a:lumMod val="65000"/>
                    </a:schemeClr>
                  </a:solidFill>
                </a:rPr>
                <a:t>VPC2 (172.16.0.0/16)</a:t>
              </a:r>
              <a:endParaRPr lang="en-US" altLang="zh-CN" sz="1000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4440" y="2024"/>
              <a:ext cx="27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vxnet01(172.16.0.0/24)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14351" y="2462"/>
              <a:ext cx="2660" cy="1179"/>
            </a:xfrm>
            <a:prstGeom prst="rect">
              <a:avLst/>
            </a:prstGeom>
            <a:solidFill>
              <a:srgbClr val="00A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5246" y="2420"/>
              <a:ext cx="12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V</a:t>
              </a:r>
              <a:r>
                <a:rPr lang="en-US" altLang="zh-CN" sz="1200"/>
                <a:t>M02</a:t>
              </a:r>
              <a:endParaRPr lang="en-US" altLang="zh-CN" sz="1200"/>
            </a:p>
          </p:txBody>
        </p:sp>
        <p:grpSp>
          <p:nvGrpSpPr>
            <p:cNvPr id="348" name="组合 347"/>
            <p:cNvGrpSpPr/>
            <p:nvPr/>
          </p:nvGrpSpPr>
          <p:grpSpPr>
            <a:xfrm rot="0">
              <a:off x="14887" y="2854"/>
              <a:ext cx="1680" cy="483"/>
              <a:chOff x="1932" y="7535"/>
              <a:chExt cx="1680" cy="663"/>
            </a:xfrm>
          </p:grpSpPr>
          <p:sp>
            <p:nvSpPr>
              <p:cNvPr id="349" name="矩形 348"/>
              <p:cNvSpPr/>
              <p:nvPr/>
            </p:nvSpPr>
            <p:spPr>
              <a:xfrm>
                <a:off x="1932" y="7535"/>
                <a:ext cx="1609" cy="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0" name="文本框 349"/>
              <p:cNvSpPr txBox="1"/>
              <p:nvPr/>
            </p:nvSpPr>
            <p:spPr>
              <a:xfrm>
                <a:off x="2002" y="7625"/>
                <a:ext cx="1610" cy="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172.16.0.2</a:t>
                </a:r>
                <a:endParaRPr lang="en-US" altLang="zh-CN" sz="1000"/>
              </a:p>
            </p:txBody>
          </p:sp>
        </p:grpSp>
        <p:grpSp>
          <p:nvGrpSpPr>
            <p:cNvPr id="351" name="组合 350"/>
            <p:cNvGrpSpPr/>
            <p:nvPr/>
          </p:nvGrpSpPr>
          <p:grpSpPr>
            <a:xfrm rot="0">
              <a:off x="14331" y="3841"/>
              <a:ext cx="2820" cy="1142"/>
              <a:chOff x="1915" y="7535"/>
              <a:chExt cx="2644" cy="1576"/>
            </a:xfrm>
          </p:grpSpPr>
          <p:sp>
            <p:nvSpPr>
              <p:cNvPr id="352" name="矩形 351"/>
              <p:cNvSpPr/>
              <p:nvPr/>
            </p:nvSpPr>
            <p:spPr>
              <a:xfrm>
                <a:off x="1915" y="7535"/>
                <a:ext cx="2495" cy="1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3" name="文本框 352"/>
              <p:cNvSpPr txBox="1"/>
              <p:nvPr/>
            </p:nvSpPr>
            <p:spPr>
              <a:xfrm>
                <a:off x="1915" y="7709"/>
                <a:ext cx="2644" cy="1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900" dirty="0">
                    <a:sym typeface="+mn-ea"/>
                  </a:rPr>
                  <a:t>添加内网路由器策略</a:t>
                </a:r>
                <a:br>
                  <a:rPr lang="en-US" altLang="zh-CN" sz="900" b="1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</a:br>
                <a:r>
                  <a:rPr lang="en-US" altLang="zh-CN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vxnet-00: 192.168.0.0/24</a:t>
                </a:r>
                <a:endPara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 panose="02000503000000020004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9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Neue" panose="02000503000000020004"/>
                  </a:rPr>
                  <a:t>                </a:t>
                </a:r>
                <a:r>
                  <a:rPr lang="en-US" altLang="zh-CN" sz="900" dirty="0">
                    <a:solidFill>
                      <a:schemeClr val="tx1"/>
                    </a:solidFill>
                    <a:sym typeface="+mn-ea"/>
                  </a:rPr>
                  <a:t>172.16.20.0/24</a:t>
                </a:r>
                <a:endParaRPr kumimoji="0" lang="en-US" altLang="zh-CN" sz="9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 panose="02000503000000020004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900" dirty="0">
                    <a:solidFill>
                      <a:srgbClr val="FF0000"/>
                    </a:solidFill>
                    <a:sym typeface="+mn-ea"/>
                  </a:rPr>
                  <a:t> </a:t>
                </a:r>
                <a:endParaRPr lang="en-US" altLang="zh-CN" sz="900"/>
              </a:p>
            </p:txBody>
          </p:sp>
        </p:grpSp>
        <p:sp>
          <p:nvSpPr>
            <p:cNvPr id="354" name="文本框 353"/>
            <p:cNvSpPr txBox="1"/>
            <p:nvPr/>
          </p:nvSpPr>
          <p:spPr>
            <a:xfrm>
              <a:off x="15741" y="6965"/>
              <a:ext cx="24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vxnet02(172.16.20.0/24)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55" name="组合 354"/>
            <p:cNvGrpSpPr/>
            <p:nvPr/>
          </p:nvGrpSpPr>
          <p:grpSpPr>
            <a:xfrm rot="0">
              <a:off x="11272" y="5590"/>
              <a:ext cx="3086" cy="678"/>
              <a:chOff x="1932" y="7535"/>
              <a:chExt cx="2893" cy="935"/>
            </a:xfrm>
          </p:grpSpPr>
          <p:sp>
            <p:nvSpPr>
              <p:cNvPr id="356" name="矩形 355"/>
              <p:cNvSpPr/>
              <p:nvPr/>
            </p:nvSpPr>
            <p:spPr>
              <a:xfrm>
                <a:off x="1932" y="7535"/>
                <a:ext cx="2777" cy="9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7" name="文本框 356"/>
              <p:cNvSpPr txBox="1"/>
              <p:nvPr/>
            </p:nvSpPr>
            <p:spPr>
              <a:xfrm>
                <a:off x="1932" y="7652"/>
                <a:ext cx="2893" cy="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zh-CN" altLang="en-US" sz="9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添加路由：</a:t>
                </a:r>
                <a:endParaRPr lang="zh-CN" altLang="en-US" sz="9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en-US" altLang="zh-CN" sz="9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192.168.0.0/24 via 172.16.20.2</a:t>
                </a:r>
                <a:r>
                  <a:rPr lang="en-US" altLang="zh-CN" sz="900" dirty="0">
                    <a:solidFill>
                      <a:srgbClr val="FF0000"/>
                    </a:solidFill>
                    <a:sym typeface="+mn-ea"/>
                  </a:rPr>
                  <a:t> </a:t>
                </a:r>
                <a:endParaRPr lang="en-US" altLang="zh-CN" sz="900"/>
              </a:p>
            </p:txBody>
          </p:sp>
        </p:grpSp>
        <p:sp>
          <p:nvSpPr>
            <p:cNvPr id="358" name="矩形 357"/>
            <p:cNvSpPr/>
            <p:nvPr/>
          </p:nvSpPr>
          <p:spPr>
            <a:xfrm>
              <a:off x="13838" y="7502"/>
              <a:ext cx="3769" cy="1302"/>
            </a:xfrm>
            <a:prstGeom prst="rect">
              <a:avLst/>
            </a:prstGeom>
            <a:solidFill>
              <a:srgbClr val="00A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15136" y="7548"/>
              <a:ext cx="12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VCPE02</a:t>
              </a:r>
              <a:endParaRPr lang="en-US" altLang="zh-CN" sz="1200"/>
            </a:p>
          </p:txBody>
        </p:sp>
        <p:grpSp>
          <p:nvGrpSpPr>
            <p:cNvPr id="360" name="组合 359"/>
            <p:cNvGrpSpPr/>
            <p:nvPr/>
          </p:nvGrpSpPr>
          <p:grpSpPr>
            <a:xfrm rot="0">
              <a:off x="14552" y="8010"/>
              <a:ext cx="2820" cy="628"/>
              <a:chOff x="1932" y="7518"/>
              <a:chExt cx="1885" cy="862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1932" y="7535"/>
                <a:ext cx="1609" cy="7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文本框 361"/>
              <p:cNvSpPr txBox="1"/>
              <p:nvPr/>
            </p:nvSpPr>
            <p:spPr>
              <a:xfrm>
                <a:off x="1944" y="7518"/>
                <a:ext cx="1873" cy="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eth0: 172.16.10.2 (</a:t>
                </a:r>
                <a:r>
                  <a:rPr lang="zh-CN" altLang="en-US" sz="1000"/>
                  <a:t>主</a:t>
                </a:r>
                <a:r>
                  <a:rPr lang="en-US" altLang="zh-CN" sz="1000"/>
                  <a:t>)</a:t>
                </a:r>
                <a:endParaRPr lang="zh-CN" altLang="en-US" sz="1000"/>
              </a:p>
              <a:p>
                <a:r>
                  <a:rPr lang="en-US" altLang="zh-CN" sz="1000"/>
                  <a:t>eth1: 172.16.20.2 (</a:t>
                </a:r>
                <a:r>
                  <a:rPr lang="zh-CN" altLang="en-US" sz="1000"/>
                  <a:t>从</a:t>
                </a:r>
                <a:r>
                  <a:rPr lang="en-US" altLang="zh-CN" sz="1000"/>
                  <a:t>)</a:t>
                </a:r>
                <a:endParaRPr lang="en-US" altLang="zh-CN" sz="1000"/>
              </a:p>
            </p:txBody>
          </p:sp>
        </p:grpSp>
        <p:cxnSp>
          <p:nvCxnSpPr>
            <p:cNvPr id="363" name="直接连接符 362"/>
            <p:cNvCxnSpPr/>
            <p:nvPr/>
          </p:nvCxnSpPr>
          <p:spPr>
            <a:xfrm flipV="1">
              <a:off x="3431" y="5176"/>
              <a:ext cx="6" cy="44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 flipV="1">
              <a:off x="15742" y="5187"/>
              <a:ext cx="6" cy="45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770" y="1594"/>
              <a:ext cx="1608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 b="1">
                  <a:solidFill>
                    <a:schemeClr val="accent2">
                      <a:lumMod val="75000"/>
                    </a:schemeClr>
                  </a:solidFill>
                </a:rPr>
                <a:t>北京业务</a:t>
              </a:r>
              <a:endParaRPr lang="zh-CN" altLang="en-US" sz="9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3030" y="1587"/>
              <a:ext cx="1608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 b="1">
                  <a:solidFill>
                    <a:schemeClr val="accent2">
                      <a:lumMod val="75000"/>
                    </a:schemeClr>
                  </a:solidFill>
                </a:rPr>
                <a:t>上海业务</a:t>
              </a:r>
              <a:endParaRPr lang="zh-CN" altLang="en-US" sz="9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7" y="6588"/>
              <a:ext cx="1608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 b="1">
                  <a:solidFill>
                    <a:schemeClr val="accent2">
                      <a:lumMod val="75000"/>
                    </a:schemeClr>
                  </a:solidFill>
                </a:rPr>
                <a:t>北京接入点</a:t>
              </a:r>
              <a:endParaRPr lang="zh-CN" altLang="en-US" sz="9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67" y="6608"/>
              <a:ext cx="1608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 b="1">
                  <a:solidFill>
                    <a:schemeClr val="accent2">
                      <a:lumMod val="75000"/>
                    </a:schemeClr>
                  </a:solidFill>
                </a:rPr>
                <a:t>上海接入点</a:t>
              </a:r>
              <a:endParaRPr lang="zh-CN" altLang="en-US" sz="9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9" y="7162"/>
              <a:ext cx="16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+ EIP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250" y="7265"/>
              <a:ext cx="161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1">
                      <a:lumMod val="50000"/>
                    </a:schemeClr>
                  </a:solidFill>
                </a:rPr>
                <a:t>+ EIP</a:t>
              </a:r>
              <a:endParaRPr lang="en-US" altLang="zh-CN" sz="1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419860" y="1187450"/>
            <a:ext cx="9191625" cy="4827270"/>
            <a:chOff x="2236" y="1870"/>
            <a:chExt cx="14475" cy="7602"/>
          </a:xfrm>
        </p:grpSpPr>
        <p:grpSp>
          <p:nvGrpSpPr>
            <p:cNvPr id="9" name="组合 87"/>
            <p:cNvGrpSpPr/>
            <p:nvPr/>
          </p:nvGrpSpPr>
          <p:grpSpPr>
            <a:xfrm>
              <a:off x="5760" y="2903"/>
              <a:ext cx="7942" cy="6262"/>
              <a:chOff x="1543075" y="490476"/>
              <a:chExt cx="5489187" cy="4392488"/>
            </a:xfrm>
            <a:solidFill>
              <a:schemeClr val="bg1">
                <a:lumMod val="85000"/>
              </a:schemeClr>
            </a:solidFill>
          </p:grpSpPr>
          <p:sp>
            <p:nvSpPr>
              <p:cNvPr id="10" name="Freeform 5"/>
              <p:cNvSpPr/>
              <p:nvPr/>
            </p:nvSpPr>
            <p:spPr bwMode="invGray">
              <a:xfrm>
                <a:off x="4742015" y="4629442"/>
                <a:ext cx="301948" cy="253522"/>
              </a:xfrm>
              <a:custGeom>
                <a:avLst/>
                <a:gdLst>
                  <a:gd name="T0" fmla="*/ 91268 w 177"/>
                  <a:gd name="T1" fmla="*/ 28082 h 161"/>
                  <a:gd name="T2" fmla="*/ 121690 w 177"/>
                  <a:gd name="T3" fmla="*/ 28082 h 161"/>
                  <a:gd name="T4" fmla="*/ 152113 w 177"/>
                  <a:gd name="T5" fmla="*/ 14041 h 161"/>
                  <a:gd name="T6" fmla="*/ 182536 w 177"/>
                  <a:gd name="T7" fmla="*/ 28082 h 161"/>
                  <a:gd name="T8" fmla="*/ 228169 w 177"/>
                  <a:gd name="T9" fmla="*/ 0 h 161"/>
                  <a:gd name="T10" fmla="*/ 289015 w 177"/>
                  <a:gd name="T11" fmla="*/ 14041 h 161"/>
                  <a:gd name="T12" fmla="*/ 319437 w 177"/>
                  <a:gd name="T13" fmla="*/ 0 h 161"/>
                  <a:gd name="T14" fmla="*/ 334649 w 177"/>
                  <a:gd name="T15" fmla="*/ 56164 h 161"/>
                  <a:gd name="T16" fmla="*/ 289015 w 177"/>
                  <a:gd name="T17" fmla="*/ 84246 h 161"/>
                  <a:gd name="T18" fmla="*/ 273803 w 177"/>
                  <a:gd name="T19" fmla="*/ 182533 h 161"/>
                  <a:gd name="T20" fmla="*/ 243381 w 177"/>
                  <a:gd name="T21" fmla="*/ 210615 h 161"/>
                  <a:gd name="T22" fmla="*/ 243381 w 177"/>
                  <a:gd name="T23" fmla="*/ 252738 h 161"/>
                  <a:gd name="T24" fmla="*/ 197747 w 177"/>
                  <a:gd name="T25" fmla="*/ 238697 h 161"/>
                  <a:gd name="T26" fmla="*/ 182536 w 177"/>
                  <a:gd name="T27" fmla="*/ 252738 h 161"/>
                  <a:gd name="T28" fmla="*/ 182536 w 177"/>
                  <a:gd name="T29" fmla="*/ 280820 h 161"/>
                  <a:gd name="T30" fmla="*/ 152113 w 177"/>
                  <a:gd name="T31" fmla="*/ 280820 h 161"/>
                  <a:gd name="T32" fmla="*/ 91268 w 177"/>
                  <a:gd name="T33" fmla="*/ 252738 h 161"/>
                  <a:gd name="T34" fmla="*/ 15211 w 177"/>
                  <a:gd name="T35" fmla="*/ 238697 h 161"/>
                  <a:gd name="T36" fmla="*/ 0 w 177"/>
                  <a:gd name="T37" fmla="*/ 154451 h 161"/>
                  <a:gd name="T38" fmla="*/ 0 w 177"/>
                  <a:gd name="T39" fmla="*/ 112328 h 161"/>
                  <a:gd name="T40" fmla="*/ 76056 w 177"/>
                  <a:gd name="T41" fmla="*/ 56164 h 161"/>
                  <a:gd name="T42" fmla="*/ 91268 w 177"/>
                  <a:gd name="T43" fmla="*/ 28082 h 1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77" h="161">
                    <a:moveTo>
                      <a:pt x="48" y="16"/>
                    </a:moveTo>
                    <a:lnTo>
                      <a:pt x="64" y="16"/>
                    </a:lnTo>
                    <a:lnTo>
                      <a:pt x="80" y="8"/>
                    </a:lnTo>
                    <a:lnTo>
                      <a:pt x="96" y="16"/>
                    </a:lnTo>
                    <a:lnTo>
                      <a:pt x="120" y="0"/>
                    </a:lnTo>
                    <a:lnTo>
                      <a:pt x="152" y="8"/>
                    </a:lnTo>
                    <a:lnTo>
                      <a:pt x="168" y="0"/>
                    </a:lnTo>
                    <a:lnTo>
                      <a:pt x="176" y="32"/>
                    </a:lnTo>
                    <a:lnTo>
                      <a:pt x="152" y="48"/>
                    </a:lnTo>
                    <a:lnTo>
                      <a:pt x="144" y="104"/>
                    </a:lnTo>
                    <a:lnTo>
                      <a:pt x="128" y="120"/>
                    </a:lnTo>
                    <a:lnTo>
                      <a:pt x="128" y="144"/>
                    </a:lnTo>
                    <a:lnTo>
                      <a:pt x="104" y="136"/>
                    </a:lnTo>
                    <a:lnTo>
                      <a:pt x="96" y="144"/>
                    </a:lnTo>
                    <a:lnTo>
                      <a:pt x="96" y="160"/>
                    </a:lnTo>
                    <a:lnTo>
                      <a:pt x="80" y="160"/>
                    </a:lnTo>
                    <a:lnTo>
                      <a:pt x="48" y="144"/>
                    </a:lnTo>
                    <a:lnTo>
                      <a:pt x="8" y="136"/>
                    </a:lnTo>
                    <a:lnTo>
                      <a:pt x="0" y="88"/>
                    </a:lnTo>
                    <a:lnTo>
                      <a:pt x="0" y="64"/>
                    </a:lnTo>
                    <a:lnTo>
                      <a:pt x="40" y="32"/>
                    </a:lnTo>
                    <a:lnTo>
                      <a:pt x="48" y="16"/>
                    </a:lnTo>
                  </a:path>
                </a:pathLst>
              </a:custGeom>
              <a:grpFill/>
              <a:ln w="254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 bwMode="invGray">
              <a:xfrm>
                <a:off x="5827318" y="490476"/>
                <a:ext cx="1204944" cy="1099546"/>
              </a:xfrm>
              <a:custGeom>
                <a:avLst/>
                <a:gdLst>
                  <a:gd name="T0" fmla="*/ 30480 w 705"/>
                  <a:gd name="T1" fmla="*/ 112533 h 697"/>
                  <a:gd name="T2" fmla="*/ 60960 w 705"/>
                  <a:gd name="T3" fmla="*/ 182865 h 697"/>
                  <a:gd name="T4" fmla="*/ 137160 w 705"/>
                  <a:gd name="T5" fmla="*/ 182865 h 697"/>
                  <a:gd name="T6" fmla="*/ 198120 w 705"/>
                  <a:gd name="T7" fmla="*/ 309465 h 697"/>
                  <a:gd name="T8" fmla="*/ 304800 w 705"/>
                  <a:gd name="T9" fmla="*/ 281331 h 697"/>
                  <a:gd name="T10" fmla="*/ 441960 w 705"/>
                  <a:gd name="T11" fmla="*/ 295398 h 697"/>
                  <a:gd name="T12" fmla="*/ 411480 w 705"/>
                  <a:gd name="T13" fmla="*/ 548596 h 697"/>
                  <a:gd name="T14" fmla="*/ 365760 w 705"/>
                  <a:gd name="T15" fmla="*/ 689262 h 697"/>
                  <a:gd name="T16" fmla="*/ 198120 w 705"/>
                  <a:gd name="T17" fmla="*/ 815861 h 697"/>
                  <a:gd name="T18" fmla="*/ 289560 w 705"/>
                  <a:gd name="T19" fmla="*/ 858061 h 697"/>
                  <a:gd name="T20" fmla="*/ 259080 w 705"/>
                  <a:gd name="T21" fmla="*/ 914327 h 697"/>
                  <a:gd name="T22" fmla="*/ 335280 w 705"/>
                  <a:gd name="T23" fmla="*/ 956527 h 697"/>
                  <a:gd name="T24" fmla="*/ 365760 w 705"/>
                  <a:gd name="T25" fmla="*/ 1012793 h 697"/>
                  <a:gd name="T26" fmla="*/ 548640 w 705"/>
                  <a:gd name="T27" fmla="*/ 1026860 h 697"/>
                  <a:gd name="T28" fmla="*/ 609600 w 705"/>
                  <a:gd name="T29" fmla="*/ 1040926 h 697"/>
                  <a:gd name="T30" fmla="*/ 731520 w 705"/>
                  <a:gd name="T31" fmla="*/ 1125326 h 697"/>
                  <a:gd name="T32" fmla="*/ 807720 w 705"/>
                  <a:gd name="T33" fmla="*/ 1167525 h 697"/>
                  <a:gd name="T34" fmla="*/ 822960 w 705"/>
                  <a:gd name="T35" fmla="*/ 1097193 h 697"/>
                  <a:gd name="T36" fmla="*/ 914400 w 705"/>
                  <a:gd name="T37" fmla="*/ 1223792 h 697"/>
                  <a:gd name="T38" fmla="*/ 944880 w 705"/>
                  <a:gd name="T39" fmla="*/ 1195659 h 697"/>
                  <a:gd name="T40" fmla="*/ 1051560 w 705"/>
                  <a:gd name="T41" fmla="*/ 1195659 h 697"/>
                  <a:gd name="T42" fmla="*/ 1127760 w 705"/>
                  <a:gd name="T43" fmla="*/ 1111259 h 697"/>
                  <a:gd name="T44" fmla="*/ 1143000 w 705"/>
                  <a:gd name="T45" fmla="*/ 928394 h 697"/>
                  <a:gd name="T46" fmla="*/ 1264920 w 705"/>
                  <a:gd name="T47" fmla="*/ 942460 h 697"/>
                  <a:gd name="T48" fmla="*/ 1295400 w 705"/>
                  <a:gd name="T49" fmla="*/ 604863 h 697"/>
                  <a:gd name="T50" fmla="*/ 1325880 w 705"/>
                  <a:gd name="T51" fmla="*/ 520463 h 697"/>
                  <a:gd name="T52" fmla="*/ 1341120 w 705"/>
                  <a:gd name="T53" fmla="*/ 450130 h 697"/>
                  <a:gd name="T54" fmla="*/ 1158240 w 705"/>
                  <a:gd name="T55" fmla="*/ 562663 h 697"/>
                  <a:gd name="T56" fmla="*/ 1066800 w 705"/>
                  <a:gd name="T57" fmla="*/ 632996 h 697"/>
                  <a:gd name="T58" fmla="*/ 929640 w 705"/>
                  <a:gd name="T59" fmla="*/ 534530 h 697"/>
                  <a:gd name="T60" fmla="*/ 838200 w 705"/>
                  <a:gd name="T61" fmla="*/ 492330 h 697"/>
                  <a:gd name="T62" fmla="*/ 716280 w 705"/>
                  <a:gd name="T63" fmla="*/ 450130 h 697"/>
                  <a:gd name="T64" fmla="*/ 685800 w 705"/>
                  <a:gd name="T65" fmla="*/ 421997 h 697"/>
                  <a:gd name="T66" fmla="*/ 640080 w 705"/>
                  <a:gd name="T67" fmla="*/ 436064 h 697"/>
                  <a:gd name="T68" fmla="*/ 502920 w 705"/>
                  <a:gd name="T69" fmla="*/ 225065 h 697"/>
                  <a:gd name="T70" fmla="*/ 472440 w 705"/>
                  <a:gd name="T71" fmla="*/ 154732 h 697"/>
                  <a:gd name="T72" fmla="*/ 274320 w 705"/>
                  <a:gd name="T73" fmla="*/ 42200 h 697"/>
                  <a:gd name="T74" fmla="*/ 30480 w 705"/>
                  <a:gd name="T75" fmla="*/ 28133 h 69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705" h="697">
                    <a:moveTo>
                      <a:pt x="8" y="32"/>
                    </a:moveTo>
                    <a:lnTo>
                      <a:pt x="16" y="64"/>
                    </a:lnTo>
                    <a:lnTo>
                      <a:pt x="0" y="96"/>
                    </a:lnTo>
                    <a:lnTo>
                      <a:pt x="32" y="104"/>
                    </a:lnTo>
                    <a:lnTo>
                      <a:pt x="48" y="88"/>
                    </a:lnTo>
                    <a:lnTo>
                      <a:pt x="72" y="104"/>
                    </a:lnTo>
                    <a:lnTo>
                      <a:pt x="88" y="152"/>
                    </a:lnTo>
                    <a:lnTo>
                      <a:pt x="104" y="176"/>
                    </a:lnTo>
                    <a:lnTo>
                      <a:pt x="144" y="160"/>
                    </a:lnTo>
                    <a:lnTo>
                      <a:pt x="160" y="160"/>
                    </a:lnTo>
                    <a:lnTo>
                      <a:pt x="192" y="128"/>
                    </a:lnTo>
                    <a:lnTo>
                      <a:pt x="232" y="168"/>
                    </a:lnTo>
                    <a:lnTo>
                      <a:pt x="208" y="248"/>
                    </a:lnTo>
                    <a:lnTo>
                      <a:pt x="216" y="312"/>
                    </a:lnTo>
                    <a:lnTo>
                      <a:pt x="192" y="336"/>
                    </a:lnTo>
                    <a:lnTo>
                      <a:pt x="192" y="392"/>
                    </a:lnTo>
                    <a:lnTo>
                      <a:pt x="176" y="368"/>
                    </a:lnTo>
                    <a:lnTo>
                      <a:pt x="104" y="464"/>
                    </a:lnTo>
                    <a:lnTo>
                      <a:pt x="128" y="504"/>
                    </a:lnTo>
                    <a:lnTo>
                      <a:pt x="152" y="488"/>
                    </a:lnTo>
                    <a:lnTo>
                      <a:pt x="160" y="504"/>
                    </a:lnTo>
                    <a:lnTo>
                      <a:pt x="136" y="520"/>
                    </a:lnTo>
                    <a:lnTo>
                      <a:pt x="136" y="544"/>
                    </a:lnTo>
                    <a:lnTo>
                      <a:pt x="176" y="544"/>
                    </a:lnTo>
                    <a:lnTo>
                      <a:pt x="192" y="536"/>
                    </a:lnTo>
                    <a:lnTo>
                      <a:pt x="192" y="576"/>
                    </a:lnTo>
                    <a:lnTo>
                      <a:pt x="232" y="600"/>
                    </a:lnTo>
                    <a:lnTo>
                      <a:pt x="288" y="584"/>
                    </a:lnTo>
                    <a:lnTo>
                      <a:pt x="288" y="608"/>
                    </a:lnTo>
                    <a:lnTo>
                      <a:pt x="320" y="592"/>
                    </a:lnTo>
                    <a:lnTo>
                      <a:pt x="368" y="640"/>
                    </a:lnTo>
                    <a:lnTo>
                      <a:pt x="384" y="640"/>
                    </a:lnTo>
                    <a:lnTo>
                      <a:pt x="400" y="672"/>
                    </a:lnTo>
                    <a:lnTo>
                      <a:pt x="424" y="664"/>
                    </a:lnTo>
                    <a:lnTo>
                      <a:pt x="424" y="632"/>
                    </a:lnTo>
                    <a:lnTo>
                      <a:pt x="432" y="624"/>
                    </a:lnTo>
                    <a:lnTo>
                      <a:pt x="432" y="664"/>
                    </a:lnTo>
                    <a:lnTo>
                      <a:pt x="480" y="696"/>
                    </a:lnTo>
                    <a:lnTo>
                      <a:pt x="488" y="672"/>
                    </a:lnTo>
                    <a:lnTo>
                      <a:pt x="496" y="680"/>
                    </a:lnTo>
                    <a:lnTo>
                      <a:pt x="528" y="648"/>
                    </a:lnTo>
                    <a:lnTo>
                      <a:pt x="552" y="680"/>
                    </a:lnTo>
                    <a:lnTo>
                      <a:pt x="600" y="680"/>
                    </a:lnTo>
                    <a:lnTo>
                      <a:pt x="592" y="632"/>
                    </a:lnTo>
                    <a:lnTo>
                      <a:pt x="568" y="576"/>
                    </a:lnTo>
                    <a:lnTo>
                      <a:pt x="600" y="528"/>
                    </a:lnTo>
                    <a:lnTo>
                      <a:pt x="632" y="520"/>
                    </a:lnTo>
                    <a:lnTo>
                      <a:pt x="664" y="536"/>
                    </a:lnTo>
                    <a:lnTo>
                      <a:pt x="688" y="424"/>
                    </a:lnTo>
                    <a:lnTo>
                      <a:pt x="680" y="344"/>
                    </a:lnTo>
                    <a:lnTo>
                      <a:pt x="696" y="328"/>
                    </a:lnTo>
                    <a:lnTo>
                      <a:pt x="696" y="296"/>
                    </a:lnTo>
                    <a:lnTo>
                      <a:pt x="680" y="288"/>
                    </a:lnTo>
                    <a:lnTo>
                      <a:pt x="704" y="256"/>
                    </a:lnTo>
                    <a:lnTo>
                      <a:pt x="680" y="256"/>
                    </a:lnTo>
                    <a:lnTo>
                      <a:pt x="608" y="320"/>
                    </a:lnTo>
                    <a:lnTo>
                      <a:pt x="608" y="336"/>
                    </a:lnTo>
                    <a:lnTo>
                      <a:pt x="560" y="360"/>
                    </a:lnTo>
                    <a:lnTo>
                      <a:pt x="520" y="360"/>
                    </a:lnTo>
                    <a:lnTo>
                      <a:pt x="488" y="304"/>
                    </a:lnTo>
                    <a:lnTo>
                      <a:pt x="488" y="280"/>
                    </a:lnTo>
                    <a:lnTo>
                      <a:pt x="440" y="280"/>
                    </a:lnTo>
                    <a:lnTo>
                      <a:pt x="416" y="256"/>
                    </a:lnTo>
                    <a:lnTo>
                      <a:pt x="376" y="256"/>
                    </a:lnTo>
                    <a:lnTo>
                      <a:pt x="376" y="240"/>
                    </a:lnTo>
                    <a:lnTo>
                      <a:pt x="360" y="240"/>
                    </a:lnTo>
                    <a:lnTo>
                      <a:pt x="360" y="256"/>
                    </a:lnTo>
                    <a:lnTo>
                      <a:pt x="336" y="248"/>
                    </a:lnTo>
                    <a:lnTo>
                      <a:pt x="296" y="176"/>
                    </a:lnTo>
                    <a:lnTo>
                      <a:pt x="264" y="128"/>
                    </a:lnTo>
                    <a:lnTo>
                      <a:pt x="248" y="104"/>
                    </a:lnTo>
                    <a:lnTo>
                      <a:pt x="248" y="88"/>
                    </a:lnTo>
                    <a:lnTo>
                      <a:pt x="200" y="24"/>
                    </a:lnTo>
                    <a:lnTo>
                      <a:pt x="144" y="24"/>
                    </a:lnTo>
                    <a:lnTo>
                      <a:pt x="104" y="0"/>
                    </a:lnTo>
                    <a:lnTo>
                      <a:pt x="16" y="16"/>
                    </a:lnTo>
                    <a:lnTo>
                      <a:pt x="8" y="32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3" name="Freeform 8"/>
              <p:cNvSpPr/>
              <p:nvPr/>
            </p:nvSpPr>
            <p:spPr bwMode="invGray">
              <a:xfrm>
                <a:off x="5949806" y="1336499"/>
                <a:ext cx="902995" cy="633806"/>
              </a:xfrm>
              <a:custGeom>
                <a:avLst/>
                <a:gdLst>
                  <a:gd name="T0" fmla="*/ 1006156 w 529"/>
                  <a:gd name="T1" fmla="*/ 253683 h 401"/>
                  <a:gd name="T2" fmla="*/ 914688 w 529"/>
                  <a:gd name="T3" fmla="*/ 253683 h 401"/>
                  <a:gd name="T4" fmla="*/ 868953 w 529"/>
                  <a:gd name="T5" fmla="*/ 211403 h 401"/>
                  <a:gd name="T6" fmla="*/ 807974 w 529"/>
                  <a:gd name="T7" fmla="*/ 267777 h 401"/>
                  <a:gd name="T8" fmla="*/ 792729 w 529"/>
                  <a:gd name="T9" fmla="*/ 239590 h 401"/>
                  <a:gd name="T10" fmla="*/ 777484 w 529"/>
                  <a:gd name="T11" fmla="*/ 281870 h 401"/>
                  <a:gd name="T12" fmla="*/ 686016 w 529"/>
                  <a:gd name="T13" fmla="*/ 225496 h 401"/>
                  <a:gd name="T14" fmla="*/ 686016 w 529"/>
                  <a:gd name="T15" fmla="*/ 155029 h 401"/>
                  <a:gd name="T16" fmla="*/ 655526 w 529"/>
                  <a:gd name="T17" fmla="*/ 169122 h 401"/>
                  <a:gd name="T18" fmla="*/ 670771 w 529"/>
                  <a:gd name="T19" fmla="*/ 225496 h 401"/>
                  <a:gd name="T20" fmla="*/ 625037 w 529"/>
                  <a:gd name="T21" fmla="*/ 225496 h 401"/>
                  <a:gd name="T22" fmla="*/ 594547 w 529"/>
                  <a:gd name="T23" fmla="*/ 183216 h 401"/>
                  <a:gd name="T24" fmla="*/ 564057 w 529"/>
                  <a:gd name="T25" fmla="*/ 183216 h 401"/>
                  <a:gd name="T26" fmla="*/ 472589 w 529"/>
                  <a:gd name="T27" fmla="*/ 98655 h 401"/>
                  <a:gd name="T28" fmla="*/ 411609 w 529"/>
                  <a:gd name="T29" fmla="*/ 126842 h 401"/>
                  <a:gd name="T30" fmla="*/ 411609 w 529"/>
                  <a:gd name="T31" fmla="*/ 98655 h 401"/>
                  <a:gd name="T32" fmla="*/ 304896 w 529"/>
                  <a:gd name="T33" fmla="*/ 112748 h 401"/>
                  <a:gd name="T34" fmla="*/ 228672 w 529"/>
                  <a:gd name="T35" fmla="*/ 70468 h 401"/>
                  <a:gd name="T36" fmla="*/ 228672 w 529"/>
                  <a:gd name="T37" fmla="*/ 0 h 401"/>
                  <a:gd name="T38" fmla="*/ 198182 w 529"/>
                  <a:gd name="T39" fmla="*/ 14094 h 401"/>
                  <a:gd name="T40" fmla="*/ 121958 w 529"/>
                  <a:gd name="T41" fmla="*/ 14094 h 401"/>
                  <a:gd name="T42" fmla="*/ 137203 w 529"/>
                  <a:gd name="T43" fmla="*/ 98655 h 401"/>
                  <a:gd name="T44" fmla="*/ 91469 w 529"/>
                  <a:gd name="T45" fmla="*/ 98655 h 401"/>
                  <a:gd name="T46" fmla="*/ 15245 w 529"/>
                  <a:gd name="T47" fmla="*/ 56374 h 401"/>
                  <a:gd name="T48" fmla="*/ 0 w 529"/>
                  <a:gd name="T49" fmla="*/ 98655 h 401"/>
                  <a:gd name="T50" fmla="*/ 60979 w 529"/>
                  <a:gd name="T51" fmla="*/ 155029 h 401"/>
                  <a:gd name="T52" fmla="*/ 45734 w 529"/>
                  <a:gd name="T53" fmla="*/ 211403 h 401"/>
                  <a:gd name="T54" fmla="*/ 91469 w 529"/>
                  <a:gd name="T55" fmla="*/ 281870 h 401"/>
                  <a:gd name="T56" fmla="*/ 167693 w 529"/>
                  <a:gd name="T57" fmla="*/ 239590 h 401"/>
                  <a:gd name="T58" fmla="*/ 213427 w 529"/>
                  <a:gd name="T59" fmla="*/ 324151 h 401"/>
                  <a:gd name="T60" fmla="*/ 213427 w 529"/>
                  <a:gd name="T61" fmla="*/ 394618 h 401"/>
                  <a:gd name="T62" fmla="*/ 289651 w 529"/>
                  <a:gd name="T63" fmla="*/ 394618 h 401"/>
                  <a:gd name="T64" fmla="*/ 320141 w 529"/>
                  <a:gd name="T65" fmla="*/ 465086 h 401"/>
                  <a:gd name="T66" fmla="*/ 335385 w 529"/>
                  <a:gd name="T67" fmla="*/ 408712 h 401"/>
                  <a:gd name="T68" fmla="*/ 396365 w 529"/>
                  <a:gd name="T69" fmla="*/ 493273 h 401"/>
                  <a:gd name="T70" fmla="*/ 442099 w 529"/>
                  <a:gd name="T71" fmla="*/ 563740 h 401"/>
                  <a:gd name="T72" fmla="*/ 442099 w 529"/>
                  <a:gd name="T73" fmla="*/ 606021 h 401"/>
                  <a:gd name="T74" fmla="*/ 503078 w 529"/>
                  <a:gd name="T75" fmla="*/ 704675 h 401"/>
                  <a:gd name="T76" fmla="*/ 548813 w 529"/>
                  <a:gd name="T77" fmla="*/ 662395 h 401"/>
                  <a:gd name="T78" fmla="*/ 579302 w 529"/>
                  <a:gd name="T79" fmla="*/ 577834 h 401"/>
                  <a:gd name="T80" fmla="*/ 609792 w 529"/>
                  <a:gd name="T81" fmla="*/ 563740 h 401"/>
                  <a:gd name="T82" fmla="*/ 640281 w 529"/>
                  <a:gd name="T83" fmla="*/ 577834 h 401"/>
                  <a:gd name="T84" fmla="*/ 625037 w 529"/>
                  <a:gd name="T85" fmla="*/ 606021 h 401"/>
                  <a:gd name="T86" fmla="*/ 716505 w 529"/>
                  <a:gd name="T87" fmla="*/ 606021 h 401"/>
                  <a:gd name="T88" fmla="*/ 746995 w 529"/>
                  <a:gd name="T89" fmla="*/ 577834 h 401"/>
                  <a:gd name="T90" fmla="*/ 746995 w 529"/>
                  <a:gd name="T91" fmla="*/ 549647 h 401"/>
                  <a:gd name="T92" fmla="*/ 731750 w 529"/>
                  <a:gd name="T93" fmla="*/ 521460 h 401"/>
                  <a:gd name="T94" fmla="*/ 823219 w 529"/>
                  <a:gd name="T95" fmla="*/ 479179 h 401"/>
                  <a:gd name="T96" fmla="*/ 838464 w 529"/>
                  <a:gd name="T97" fmla="*/ 465086 h 401"/>
                  <a:gd name="T98" fmla="*/ 838464 w 529"/>
                  <a:gd name="T99" fmla="*/ 436899 h 401"/>
                  <a:gd name="T100" fmla="*/ 868953 w 529"/>
                  <a:gd name="T101" fmla="*/ 422805 h 401"/>
                  <a:gd name="T102" fmla="*/ 868953 w 529"/>
                  <a:gd name="T103" fmla="*/ 338244 h 401"/>
                  <a:gd name="T104" fmla="*/ 899443 w 529"/>
                  <a:gd name="T105" fmla="*/ 338244 h 401"/>
                  <a:gd name="T106" fmla="*/ 914688 w 529"/>
                  <a:gd name="T107" fmla="*/ 380525 h 401"/>
                  <a:gd name="T108" fmla="*/ 960422 w 529"/>
                  <a:gd name="T109" fmla="*/ 408712 h 401"/>
                  <a:gd name="T110" fmla="*/ 975667 w 529"/>
                  <a:gd name="T111" fmla="*/ 394618 h 401"/>
                  <a:gd name="T112" fmla="*/ 960422 w 529"/>
                  <a:gd name="T113" fmla="*/ 366431 h 401"/>
                  <a:gd name="T114" fmla="*/ 960422 w 529"/>
                  <a:gd name="T115" fmla="*/ 338244 h 401"/>
                  <a:gd name="T116" fmla="*/ 1006156 w 529"/>
                  <a:gd name="T117" fmla="*/ 324151 h 401"/>
                  <a:gd name="T118" fmla="*/ 1006156 w 529"/>
                  <a:gd name="T119" fmla="*/ 253683 h 40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9" h="401">
                    <a:moveTo>
                      <a:pt x="528" y="144"/>
                    </a:moveTo>
                    <a:lnTo>
                      <a:pt x="480" y="144"/>
                    </a:lnTo>
                    <a:lnTo>
                      <a:pt x="456" y="120"/>
                    </a:lnTo>
                    <a:lnTo>
                      <a:pt x="424" y="152"/>
                    </a:lnTo>
                    <a:lnTo>
                      <a:pt x="416" y="136"/>
                    </a:lnTo>
                    <a:lnTo>
                      <a:pt x="408" y="160"/>
                    </a:lnTo>
                    <a:lnTo>
                      <a:pt x="360" y="128"/>
                    </a:lnTo>
                    <a:lnTo>
                      <a:pt x="360" y="88"/>
                    </a:lnTo>
                    <a:lnTo>
                      <a:pt x="344" y="96"/>
                    </a:lnTo>
                    <a:lnTo>
                      <a:pt x="352" y="128"/>
                    </a:lnTo>
                    <a:lnTo>
                      <a:pt x="328" y="128"/>
                    </a:lnTo>
                    <a:lnTo>
                      <a:pt x="312" y="104"/>
                    </a:lnTo>
                    <a:lnTo>
                      <a:pt x="296" y="104"/>
                    </a:lnTo>
                    <a:lnTo>
                      <a:pt x="248" y="56"/>
                    </a:lnTo>
                    <a:lnTo>
                      <a:pt x="216" y="72"/>
                    </a:lnTo>
                    <a:lnTo>
                      <a:pt x="216" y="56"/>
                    </a:lnTo>
                    <a:lnTo>
                      <a:pt x="160" y="64"/>
                    </a:lnTo>
                    <a:lnTo>
                      <a:pt x="120" y="4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64" y="8"/>
                    </a:lnTo>
                    <a:lnTo>
                      <a:pt x="72" y="56"/>
                    </a:lnTo>
                    <a:lnTo>
                      <a:pt x="48" y="56"/>
                    </a:lnTo>
                    <a:lnTo>
                      <a:pt x="8" y="32"/>
                    </a:lnTo>
                    <a:lnTo>
                      <a:pt x="0" y="56"/>
                    </a:lnTo>
                    <a:lnTo>
                      <a:pt x="32" y="88"/>
                    </a:lnTo>
                    <a:lnTo>
                      <a:pt x="24" y="120"/>
                    </a:lnTo>
                    <a:lnTo>
                      <a:pt x="48" y="160"/>
                    </a:lnTo>
                    <a:lnTo>
                      <a:pt x="88" y="136"/>
                    </a:lnTo>
                    <a:lnTo>
                      <a:pt x="112" y="184"/>
                    </a:lnTo>
                    <a:lnTo>
                      <a:pt x="112" y="224"/>
                    </a:lnTo>
                    <a:lnTo>
                      <a:pt x="152" y="224"/>
                    </a:lnTo>
                    <a:lnTo>
                      <a:pt x="168" y="264"/>
                    </a:lnTo>
                    <a:lnTo>
                      <a:pt x="176" y="232"/>
                    </a:lnTo>
                    <a:lnTo>
                      <a:pt x="208" y="280"/>
                    </a:lnTo>
                    <a:lnTo>
                      <a:pt x="232" y="320"/>
                    </a:lnTo>
                    <a:lnTo>
                      <a:pt x="232" y="344"/>
                    </a:lnTo>
                    <a:lnTo>
                      <a:pt x="264" y="400"/>
                    </a:lnTo>
                    <a:lnTo>
                      <a:pt x="288" y="376"/>
                    </a:lnTo>
                    <a:lnTo>
                      <a:pt x="304" y="328"/>
                    </a:lnTo>
                    <a:lnTo>
                      <a:pt x="320" y="320"/>
                    </a:lnTo>
                    <a:lnTo>
                      <a:pt x="336" y="328"/>
                    </a:lnTo>
                    <a:lnTo>
                      <a:pt x="328" y="344"/>
                    </a:lnTo>
                    <a:lnTo>
                      <a:pt x="376" y="344"/>
                    </a:lnTo>
                    <a:lnTo>
                      <a:pt x="392" y="328"/>
                    </a:lnTo>
                    <a:lnTo>
                      <a:pt x="392" y="312"/>
                    </a:lnTo>
                    <a:lnTo>
                      <a:pt x="384" y="296"/>
                    </a:lnTo>
                    <a:lnTo>
                      <a:pt x="432" y="272"/>
                    </a:lnTo>
                    <a:lnTo>
                      <a:pt x="440" y="264"/>
                    </a:lnTo>
                    <a:lnTo>
                      <a:pt x="440" y="248"/>
                    </a:lnTo>
                    <a:lnTo>
                      <a:pt x="456" y="240"/>
                    </a:lnTo>
                    <a:lnTo>
                      <a:pt x="456" y="192"/>
                    </a:lnTo>
                    <a:lnTo>
                      <a:pt x="472" y="192"/>
                    </a:lnTo>
                    <a:lnTo>
                      <a:pt x="480" y="216"/>
                    </a:lnTo>
                    <a:lnTo>
                      <a:pt x="504" y="232"/>
                    </a:lnTo>
                    <a:lnTo>
                      <a:pt x="512" y="224"/>
                    </a:lnTo>
                    <a:lnTo>
                      <a:pt x="504" y="208"/>
                    </a:lnTo>
                    <a:lnTo>
                      <a:pt x="504" y="192"/>
                    </a:lnTo>
                    <a:lnTo>
                      <a:pt x="528" y="184"/>
                    </a:lnTo>
                    <a:lnTo>
                      <a:pt x="528" y="144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4" name="Freeform 9"/>
              <p:cNvSpPr/>
              <p:nvPr/>
            </p:nvSpPr>
            <p:spPr bwMode="gray">
              <a:xfrm>
                <a:off x="5758953" y="1688299"/>
                <a:ext cx="643776" cy="622411"/>
              </a:xfrm>
              <a:custGeom>
                <a:avLst/>
                <a:gdLst>
                  <a:gd name="T0" fmla="*/ 717229 w 377"/>
                  <a:gd name="T1" fmla="*/ 310682 h 393"/>
                  <a:gd name="T2" fmla="*/ 640928 w 377"/>
                  <a:gd name="T3" fmla="*/ 211828 h 393"/>
                  <a:gd name="T4" fmla="*/ 656189 w 377"/>
                  <a:gd name="T5" fmla="*/ 169463 h 393"/>
                  <a:gd name="T6" fmla="*/ 595148 w 377"/>
                  <a:gd name="T7" fmla="*/ 70609 h 393"/>
                  <a:gd name="T8" fmla="*/ 549367 w 377"/>
                  <a:gd name="T9" fmla="*/ 14122 h 393"/>
                  <a:gd name="T10" fmla="*/ 534107 w 377"/>
                  <a:gd name="T11" fmla="*/ 70609 h 393"/>
                  <a:gd name="T12" fmla="*/ 503587 w 377"/>
                  <a:gd name="T13" fmla="*/ 0 h 393"/>
                  <a:gd name="T14" fmla="*/ 442546 w 377"/>
                  <a:gd name="T15" fmla="*/ 0 h 393"/>
                  <a:gd name="T16" fmla="*/ 457806 w 377"/>
                  <a:gd name="T17" fmla="*/ 42366 h 393"/>
                  <a:gd name="T18" fmla="*/ 381505 w 377"/>
                  <a:gd name="T19" fmla="*/ 98853 h 393"/>
                  <a:gd name="T20" fmla="*/ 335724 w 377"/>
                  <a:gd name="T21" fmla="*/ 98853 h 393"/>
                  <a:gd name="T22" fmla="*/ 91561 w 377"/>
                  <a:gd name="T23" fmla="*/ 254194 h 393"/>
                  <a:gd name="T24" fmla="*/ 45781 w 377"/>
                  <a:gd name="T25" fmla="*/ 197707 h 393"/>
                  <a:gd name="T26" fmla="*/ 15260 w 377"/>
                  <a:gd name="T27" fmla="*/ 197707 h 393"/>
                  <a:gd name="T28" fmla="*/ 30520 w 377"/>
                  <a:gd name="T29" fmla="*/ 240072 h 393"/>
                  <a:gd name="T30" fmla="*/ 30520 w 377"/>
                  <a:gd name="T31" fmla="*/ 282438 h 393"/>
                  <a:gd name="T32" fmla="*/ 45781 w 377"/>
                  <a:gd name="T33" fmla="*/ 324804 h 393"/>
                  <a:gd name="T34" fmla="*/ 15260 w 377"/>
                  <a:gd name="T35" fmla="*/ 324804 h 393"/>
                  <a:gd name="T36" fmla="*/ 15260 w 377"/>
                  <a:gd name="T37" fmla="*/ 381291 h 393"/>
                  <a:gd name="T38" fmla="*/ 0 w 377"/>
                  <a:gd name="T39" fmla="*/ 409535 h 393"/>
                  <a:gd name="T40" fmla="*/ 61041 w 377"/>
                  <a:gd name="T41" fmla="*/ 423657 h 393"/>
                  <a:gd name="T42" fmla="*/ 122082 w 377"/>
                  <a:gd name="T43" fmla="*/ 522510 h 393"/>
                  <a:gd name="T44" fmla="*/ 198383 w 377"/>
                  <a:gd name="T45" fmla="*/ 423657 h 393"/>
                  <a:gd name="T46" fmla="*/ 228903 w 377"/>
                  <a:gd name="T47" fmla="*/ 367169 h 393"/>
                  <a:gd name="T48" fmla="*/ 305204 w 377"/>
                  <a:gd name="T49" fmla="*/ 353047 h 393"/>
                  <a:gd name="T50" fmla="*/ 350985 w 377"/>
                  <a:gd name="T51" fmla="*/ 381291 h 393"/>
                  <a:gd name="T52" fmla="*/ 350985 w 377"/>
                  <a:gd name="T53" fmla="*/ 395413 h 393"/>
                  <a:gd name="T54" fmla="*/ 366245 w 377"/>
                  <a:gd name="T55" fmla="*/ 395413 h 393"/>
                  <a:gd name="T56" fmla="*/ 320464 w 377"/>
                  <a:gd name="T57" fmla="*/ 494266 h 393"/>
                  <a:gd name="T58" fmla="*/ 289944 w 377"/>
                  <a:gd name="T59" fmla="*/ 494266 h 393"/>
                  <a:gd name="T60" fmla="*/ 305204 w 377"/>
                  <a:gd name="T61" fmla="*/ 550754 h 393"/>
                  <a:gd name="T62" fmla="*/ 289944 w 377"/>
                  <a:gd name="T63" fmla="*/ 564876 h 393"/>
                  <a:gd name="T64" fmla="*/ 320464 w 377"/>
                  <a:gd name="T65" fmla="*/ 564876 h 393"/>
                  <a:gd name="T66" fmla="*/ 259423 w 377"/>
                  <a:gd name="T67" fmla="*/ 663729 h 393"/>
                  <a:gd name="T68" fmla="*/ 274684 w 377"/>
                  <a:gd name="T69" fmla="*/ 691973 h 393"/>
                  <a:gd name="T70" fmla="*/ 305204 w 377"/>
                  <a:gd name="T71" fmla="*/ 663729 h 393"/>
                  <a:gd name="T72" fmla="*/ 320464 w 377"/>
                  <a:gd name="T73" fmla="*/ 621363 h 393"/>
                  <a:gd name="T74" fmla="*/ 350985 w 377"/>
                  <a:gd name="T75" fmla="*/ 621363 h 393"/>
                  <a:gd name="T76" fmla="*/ 381505 w 377"/>
                  <a:gd name="T77" fmla="*/ 593120 h 393"/>
                  <a:gd name="T78" fmla="*/ 381505 w 377"/>
                  <a:gd name="T79" fmla="*/ 550754 h 393"/>
                  <a:gd name="T80" fmla="*/ 488326 w 377"/>
                  <a:gd name="T81" fmla="*/ 494266 h 393"/>
                  <a:gd name="T82" fmla="*/ 579888 w 377"/>
                  <a:gd name="T83" fmla="*/ 466022 h 393"/>
                  <a:gd name="T84" fmla="*/ 595148 w 377"/>
                  <a:gd name="T85" fmla="*/ 395413 h 393"/>
                  <a:gd name="T86" fmla="*/ 656189 w 377"/>
                  <a:gd name="T87" fmla="*/ 353047 h 393"/>
                  <a:gd name="T88" fmla="*/ 701969 w 377"/>
                  <a:gd name="T89" fmla="*/ 338925 h 393"/>
                  <a:gd name="T90" fmla="*/ 717229 w 377"/>
                  <a:gd name="T91" fmla="*/ 310682 h 39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77" h="393">
                    <a:moveTo>
                      <a:pt x="376" y="176"/>
                    </a:moveTo>
                    <a:lnTo>
                      <a:pt x="336" y="120"/>
                    </a:lnTo>
                    <a:lnTo>
                      <a:pt x="344" y="96"/>
                    </a:lnTo>
                    <a:lnTo>
                      <a:pt x="312" y="40"/>
                    </a:lnTo>
                    <a:lnTo>
                      <a:pt x="288" y="8"/>
                    </a:lnTo>
                    <a:lnTo>
                      <a:pt x="280" y="40"/>
                    </a:lnTo>
                    <a:lnTo>
                      <a:pt x="264" y="0"/>
                    </a:lnTo>
                    <a:lnTo>
                      <a:pt x="232" y="0"/>
                    </a:lnTo>
                    <a:lnTo>
                      <a:pt x="240" y="24"/>
                    </a:lnTo>
                    <a:lnTo>
                      <a:pt x="200" y="56"/>
                    </a:lnTo>
                    <a:lnTo>
                      <a:pt x="176" y="56"/>
                    </a:lnTo>
                    <a:lnTo>
                      <a:pt x="48" y="144"/>
                    </a:lnTo>
                    <a:lnTo>
                      <a:pt x="24" y="112"/>
                    </a:lnTo>
                    <a:lnTo>
                      <a:pt x="8" y="112"/>
                    </a:lnTo>
                    <a:lnTo>
                      <a:pt x="16" y="136"/>
                    </a:lnTo>
                    <a:lnTo>
                      <a:pt x="16" y="160"/>
                    </a:lnTo>
                    <a:lnTo>
                      <a:pt x="24" y="184"/>
                    </a:lnTo>
                    <a:lnTo>
                      <a:pt x="8" y="184"/>
                    </a:lnTo>
                    <a:lnTo>
                      <a:pt x="8" y="216"/>
                    </a:lnTo>
                    <a:lnTo>
                      <a:pt x="0" y="232"/>
                    </a:lnTo>
                    <a:lnTo>
                      <a:pt x="32" y="240"/>
                    </a:lnTo>
                    <a:lnTo>
                      <a:pt x="64" y="296"/>
                    </a:lnTo>
                    <a:lnTo>
                      <a:pt x="104" y="240"/>
                    </a:lnTo>
                    <a:lnTo>
                      <a:pt x="120" y="208"/>
                    </a:lnTo>
                    <a:lnTo>
                      <a:pt x="160" y="200"/>
                    </a:lnTo>
                    <a:lnTo>
                      <a:pt x="184" y="216"/>
                    </a:lnTo>
                    <a:lnTo>
                      <a:pt x="184" y="224"/>
                    </a:lnTo>
                    <a:lnTo>
                      <a:pt x="192" y="224"/>
                    </a:lnTo>
                    <a:lnTo>
                      <a:pt x="168" y="280"/>
                    </a:lnTo>
                    <a:lnTo>
                      <a:pt x="152" y="280"/>
                    </a:lnTo>
                    <a:lnTo>
                      <a:pt x="160" y="312"/>
                    </a:lnTo>
                    <a:lnTo>
                      <a:pt x="152" y="320"/>
                    </a:lnTo>
                    <a:lnTo>
                      <a:pt x="168" y="320"/>
                    </a:lnTo>
                    <a:lnTo>
                      <a:pt x="136" y="376"/>
                    </a:lnTo>
                    <a:lnTo>
                      <a:pt x="144" y="392"/>
                    </a:lnTo>
                    <a:lnTo>
                      <a:pt x="160" y="376"/>
                    </a:lnTo>
                    <a:lnTo>
                      <a:pt x="168" y="352"/>
                    </a:lnTo>
                    <a:lnTo>
                      <a:pt x="184" y="352"/>
                    </a:lnTo>
                    <a:lnTo>
                      <a:pt x="200" y="336"/>
                    </a:lnTo>
                    <a:lnTo>
                      <a:pt x="200" y="312"/>
                    </a:lnTo>
                    <a:lnTo>
                      <a:pt x="256" y="280"/>
                    </a:lnTo>
                    <a:lnTo>
                      <a:pt x="304" y="264"/>
                    </a:lnTo>
                    <a:lnTo>
                      <a:pt x="312" y="224"/>
                    </a:lnTo>
                    <a:lnTo>
                      <a:pt x="344" y="200"/>
                    </a:lnTo>
                    <a:lnTo>
                      <a:pt x="368" y="192"/>
                    </a:lnTo>
                    <a:lnTo>
                      <a:pt x="376" y="176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Freeform 10"/>
              <p:cNvSpPr/>
              <p:nvPr/>
            </p:nvSpPr>
            <p:spPr bwMode="gray">
              <a:xfrm>
                <a:off x="5266151" y="1829302"/>
                <a:ext cx="603896" cy="847448"/>
              </a:xfrm>
              <a:custGeom>
                <a:avLst/>
                <a:gdLst>
                  <a:gd name="T0" fmla="*/ 608737 w 353"/>
                  <a:gd name="T1" fmla="*/ 281434 h 537"/>
                  <a:gd name="T2" fmla="*/ 563082 w 353"/>
                  <a:gd name="T3" fmla="*/ 168860 h 537"/>
                  <a:gd name="T4" fmla="*/ 471771 w 353"/>
                  <a:gd name="T5" fmla="*/ 154789 h 537"/>
                  <a:gd name="T6" fmla="*/ 426116 w 353"/>
                  <a:gd name="T7" fmla="*/ 0 h 537"/>
                  <a:gd name="T8" fmla="*/ 334805 w 353"/>
                  <a:gd name="T9" fmla="*/ 112573 h 537"/>
                  <a:gd name="T10" fmla="*/ 258713 w 353"/>
                  <a:gd name="T11" fmla="*/ 140717 h 537"/>
                  <a:gd name="T12" fmla="*/ 152184 w 353"/>
                  <a:gd name="T13" fmla="*/ 182932 h 537"/>
                  <a:gd name="T14" fmla="*/ 60874 w 353"/>
                  <a:gd name="T15" fmla="*/ 126645 h 537"/>
                  <a:gd name="T16" fmla="*/ 15218 w 353"/>
                  <a:gd name="T17" fmla="*/ 211075 h 537"/>
                  <a:gd name="T18" fmla="*/ 106529 w 353"/>
                  <a:gd name="T19" fmla="*/ 351792 h 537"/>
                  <a:gd name="T20" fmla="*/ 45655 w 353"/>
                  <a:gd name="T21" fmla="*/ 408079 h 537"/>
                  <a:gd name="T22" fmla="*/ 121747 w 353"/>
                  <a:gd name="T23" fmla="*/ 478437 h 537"/>
                  <a:gd name="T24" fmla="*/ 60874 w 353"/>
                  <a:gd name="T25" fmla="*/ 506581 h 537"/>
                  <a:gd name="T26" fmla="*/ 30437 w 353"/>
                  <a:gd name="T27" fmla="*/ 576939 h 537"/>
                  <a:gd name="T28" fmla="*/ 60874 w 353"/>
                  <a:gd name="T29" fmla="*/ 703584 h 537"/>
                  <a:gd name="T30" fmla="*/ 45655 w 353"/>
                  <a:gd name="T31" fmla="*/ 900588 h 537"/>
                  <a:gd name="T32" fmla="*/ 167403 w 353"/>
                  <a:gd name="T33" fmla="*/ 928731 h 537"/>
                  <a:gd name="T34" fmla="*/ 213058 w 353"/>
                  <a:gd name="T35" fmla="*/ 900588 h 537"/>
                  <a:gd name="T36" fmla="*/ 289150 w 353"/>
                  <a:gd name="T37" fmla="*/ 745799 h 537"/>
                  <a:gd name="T38" fmla="*/ 441334 w 353"/>
                  <a:gd name="T39" fmla="*/ 661369 h 537"/>
                  <a:gd name="T40" fmla="*/ 456553 w 353"/>
                  <a:gd name="T41" fmla="*/ 605083 h 537"/>
                  <a:gd name="T42" fmla="*/ 365242 w 353"/>
                  <a:gd name="T43" fmla="*/ 562867 h 537"/>
                  <a:gd name="T44" fmla="*/ 350024 w 353"/>
                  <a:gd name="T45" fmla="*/ 506581 h 537"/>
                  <a:gd name="T46" fmla="*/ 304368 w 353"/>
                  <a:gd name="T47" fmla="*/ 464366 h 537"/>
                  <a:gd name="T48" fmla="*/ 197840 w 353"/>
                  <a:gd name="T49" fmla="*/ 450294 h 537"/>
                  <a:gd name="T50" fmla="*/ 258713 w 353"/>
                  <a:gd name="T51" fmla="*/ 295505 h 537"/>
                  <a:gd name="T52" fmla="*/ 304368 w 353"/>
                  <a:gd name="T53" fmla="*/ 239219 h 537"/>
                  <a:gd name="T54" fmla="*/ 365242 w 353"/>
                  <a:gd name="T55" fmla="*/ 267362 h 537"/>
                  <a:gd name="T56" fmla="*/ 395679 w 353"/>
                  <a:gd name="T57" fmla="*/ 323649 h 537"/>
                  <a:gd name="T58" fmla="*/ 426116 w 353"/>
                  <a:gd name="T59" fmla="*/ 351792 h 537"/>
                  <a:gd name="T60" fmla="*/ 486990 w 353"/>
                  <a:gd name="T61" fmla="*/ 450294 h 537"/>
                  <a:gd name="T62" fmla="*/ 517426 w 353"/>
                  <a:gd name="T63" fmla="*/ 506581 h 537"/>
                  <a:gd name="T64" fmla="*/ 623955 w 353"/>
                  <a:gd name="T65" fmla="*/ 379936 h 5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537">
                    <a:moveTo>
                      <a:pt x="352" y="208"/>
                    </a:moveTo>
                    <a:lnTo>
                      <a:pt x="320" y="160"/>
                    </a:lnTo>
                    <a:lnTo>
                      <a:pt x="288" y="152"/>
                    </a:lnTo>
                    <a:lnTo>
                      <a:pt x="296" y="96"/>
                    </a:lnTo>
                    <a:lnTo>
                      <a:pt x="264" y="104"/>
                    </a:lnTo>
                    <a:lnTo>
                      <a:pt x="248" y="88"/>
                    </a:lnTo>
                    <a:lnTo>
                      <a:pt x="248" y="48"/>
                    </a:lnTo>
                    <a:lnTo>
                      <a:pt x="224" y="0"/>
                    </a:lnTo>
                    <a:lnTo>
                      <a:pt x="176" y="24"/>
                    </a:lnTo>
                    <a:lnTo>
                      <a:pt x="176" y="64"/>
                    </a:lnTo>
                    <a:lnTo>
                      <a:pt x="144" y="56"/>
                    </a:lnTo>
                    <a:lnTo>
                      <a:pt x="136" y="80"/>
                    </a:lnTo>
                    <a:lnTo>
                      <a:pt x="112" y="72"/>
                    </a:lnTo>
                    <a:lnTo>
                      <a:pt x="80" y="104"/>
                    </a:lnTo>
                    <a:lnTo>
                      <a:pt x="56" y="56"/>
                    </a:lnTo>
                    <a:lnTo>
                      <a:pt x="32" y="72"/>
                    </a:lnTo>
                    <a:lnTo>
                      <a:pt x="24" y="112"/>
                    </a:lnTo>
                    <a:lnTo>
                      <a:pt x="8" y="120"/>
                    </a:lnTo>
                    <a:lnTo>
                      <a:pt x="32" y="184"/>
                    </a:lnTo>
                    <a:lnTo>
                      <a:pt x="56" y="200"/>
                    </a:lnTo>
                    <a:lnTo>
                      <a:pt x="32" y="216"/>
                    </a:lnTo>
                    <a:lnTo>
                      <a:pt x="24" y="232"/>
                    </a:lnTo>
                    <a:lnTo>
                      <a:pt x="56" y="232"/>
                    </a:lnTo>
                    <a:lnTo>
                      <a:pt x="64" y="272"/>
                    </a:lnTo>
                    <a:lnTo>
                      <a:pt x="48" y="304"/>
                    </a:lnTo>
                    <a:lnTo>
                      <a:pt x="32" y="288"/>
                    </a:lnTo>
                    <a:lnTo>
                      <a:pt x="16" y="304"/>
                    </a:lnTo>
                    <a:lnTo>
                      <a:pt x="16" y="328"/>
                    </a:lnTo>
                    <a:lnTo>
                      <a:pt x="0" y="344"/>
                    </a:lnTo>
                    <a:lnTo>
                      <a:pt x="32" y="400"/>
                    </a:lnTo>
                    <a:lnTo>
                      <a:pt x="8" y="488"/>
                    </a:lnTo>
                    <a:lnTo>
                      <a:pt x="24" y="512"/>
                    </a:lnTo>
                    <a:lnTo>
                      <a:pt x="72" y="512"/>
                    </a:lnTo>
                    <a:lnTo>
                      <a:pt x="88" y="528"/>
                    </a:lnTo>
                    <a:lnTo>
                      <a:pt x="128" y="536"/>
                    </a:lnTo>
                    <a:lnTo>
                      <a:pt x="112" y="512"/>
                    </a:lnTo>
                    <a:lnTo>
                      <a:pt x="120" y="480"/>
                    </a:lnTo>
                    <a:lnTo>
                      <a:pt x="152" y="424"/>
                    </a:lnTo>
                    <a:lnTo>
                      <a:pt x="192" y="384"/>
                    </a:lnTo>
                    <a:lnTo>
                      <a:pt x="232" y="376"/>
                    </a:lnTo>
                    <a:lnTo>
                      <a:pt x="248" y="360"/>
                    </a:lnTo>
                    <a:lnTo>
                      <a:pt x="240" y="344"/>
                    </a:lnTo>
                    <a:lnTo>
                      <a:pt x="224" y="312"/>
                    </a:lnTo>
                    <a:lnTo>
                      <a:pt x="192" y="320"/>
                    </a:lnTo>
                    <a:lnTo>
                      <a:pt x="176" y="312"/>
                    </a:lnTo>
                    <a:lnTo>
                      <a:pt x="184" y="288"/>
                    </a:lnTo>
                    <a:lnTo>
                      <a:pt x="184" y="248"/>
                    </a:lnTo>
                    <a:lnTo>
                      <a:pt x="160" y="264"/>
                    </a:lnTo>
                    <a:lnTo>
                      <a:pt x="128" y="256"/>
                    </a:lnTo>
                    <a:lnTo>
                      <a:pt x="104" y="256"/>
                    </a:lnTo>
                    <a:lnTo>
                      <a:pt x="104" y="224"/>
                    </a:lnTo>
                    <a:lnTo>
                      <a:pt x="136" y="168"/>
                    </a:lnTo>
                    <a:lnTo>
                      <a:pt x="152" y="168"/>
                    </a:lnTo>
                    <a:lnTo>
                      <a:pt x="160" y="136"/>
                    </a:lnTo>
                    <a:lnTo>
                      <a:pt x="176" y="136"/>
                    </a:lnTo>
                    <a:lnTo>
                      <a:pt x="192" y="152"/>
                    </a:lnTo>
                    <a:lnTo>
                      <a:pt x="216" y="152"/>
                    </a:lnTo>
                    <a:lnTo>
                      <a:pt x="208" y="184"/>
                    </a:lnTo>
                    <a:lnTo>
                      <a:pt x="208" y="200"/>
                    </a:lnTo>
                    <a:lnTo>
                      <a:pt x="224" y="200"/>
                    </a:lnTo>
                    <a:lnTo>
                      <a:pt x="224" y="232"/>
                    </a:lnTo>
                    <a:lnTo>
                      <a:pt x="256" y="256"/>
                    </a:lnTo>
                    <a:lnTo>
                      <a:pt x="264" y="280"/>
                    </a:lnTo>
                    <a:lnTo>
                      <a:pt x="272" y="288"/>
                    </a:lnTo>
                    <a:lnTo>
                      <a:pt x="312" y="256"/>
                    </a:lnTo>
                    <a:lnTo>
                      <a:pt x="328" y="216"/>
                    </a:lnTo>
                    <a:lnTo>
                      <a:pt x="352" y="20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6" name="Freeform 11"/>
              <p:cNvSpPr/>
              <p:nvPr/>
            </p:nvSpPr>
            <p:spPr bwMode="gray">
              <a:xfrm>
                <a:off x="5442762" y="2044369"/>
                <a:ext cx="193703" cy="202248"/>
              </a:xfrm>
              <a:custGeom>
                <a:avLst/>
                <a:gdLst>
                  <a:gd name="T0" fmla="*/ 213989 w 113"/>
                  <a:gd name="T1" fmla="*/ 111839 h 129"/>
                  <a:gd name="T2" fmla="*/ 183419 w 113"/>
                  <a:gd name="T3" fmla="*/ 69899 h 129"/>
                  <a:gd name="T4" fmla="*/ 213989 w 113"/>
                  <a:gd name="T5" fmla="*/ 27960 h 129"/>
                  <a:gd name="T6" fmla="*/ 152850 w 113"/>
                  <a:gd name="T7" fmla="*/ 27960 h 129"/>
                  <a:gd name="T8" fmla="*/ 137565 w 113"/>
                  <a:gd name="T9" fmla="*/ 0 h 129"/>
                  <a:gd name="T10" fmla="*/ 106995 w 113"/>
                  <a:gd name="T11" fmla="*/ 0 h 129"/>
                  <a:gd name="T12" fmla="*/ 91710 w 113"/>
                  <a:gd name="T13" fmla="*/ 55919 h 129"/>
                  <a:gd name="T14" fmla="*/ 61140 w 113"/>
                  <a:gd name="T15" fmla="*/ 55919 h 129"/>
                  <a:gd name="T16" fmla="*/ 0 w 113"/>
                  <a:gd name="T17" fmla="*/ 153778 h 129"/>
                  <a:gd name="T18" fmla="*/ 0 w 113"/>
                  <a:gd name="T19" fmla="*/ 209698 h 129"/>
                  <a:gd name="T20" fmla="*/ 61140 w 113"/>
                  <a:gd name="T21" fmla="*/ 209698 h 129"/>
                  <a:gd name="T22" fmla="*/ 91710 w 113"/>
                  <a:gd name="T23" fmla="*/ 223678 h 129"/>
                  <a:gd name="T24" fmla="*/ 152850 w 113"/>
                  <a:gd name="T25" fmla="*/ 195718 h 129"/>
                  <a:gd name="T26" fmla="*/ 152850 w 113"/>
                  <a:gd name="T27" fmla="*/ 167758 h 129"/>
                  <a:gd name="T28" fmla="*/ 137565 w 113"/>
                  <a:gd name="T29" fmla="*/ 139798 h 129"/>
                  <a:gd name="T30" fmla="*/ 183419 w 113"/>
                  <a:gd name="T31" fmla="*/ 139798 h 129"/>
                  <a:gd name="T32" fmla="*/ 213989 w 113"/>
                  <a:gd name="T33" fmla="*/ 111839 h 1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13" h="129">
                    <a:moveTo>
                      <a:pt x="112" y="64"/>
                    </a:moveTo>
                    <a:lnTo>
                      <a:pt x="96" y="40"/>
                    </a:lnTo>
                    <a:lnTo>
                      <a:pt x="112" y="16"/>
                    </a:lnTo>
                    <a:lnTo>
                      <a:pt x="80" y="16"/>
                    </a:lnTo>
                    <a:lnTo>
                      <a:pt x="72" y="0"/>
                    </a:lnTo>
                    <a:lnTo>
                      <a:pt x="56" y="0"/>
                    </a:lnTo>
                    <a:lnTo>
                      <a:pt x="48" y="32"/>
                    </a:lnTo>
                    <a:lnTo>
                      <a:pt x="32" y="32"/>
                    </a:lnTo>
                    <a:lnTo>
                      <a:pt x="0" y="88"/>
                    </a:lnTo>
                    <a:lnTo>
                      <a:pt x="0" y="120"/>
                    </a:lnTo>
                    <a:lnTo>
                      <a:pt x="32" y="120"/>
                    </a:lnTo>
                    <a:lnTo>
                      <a:pt x="48" y="128"/>
                    </a:lnTo>
                    <a:lnTo>
                      <a:pt x="80" y="112"/>
                    </a:lnTo>
                    <a:lnTo>
                      <a:pt x="80" y="96"/>
                    </a:lnTo>
                    <a:lnTo>
                      <a:pt x="72" y="80"/>
                    </a:lnTo>
                    <a:lnTo>
                      <a:pt x="96" y="80"/>
                    </a:lnTo>
                    <a:lnTo>
                      <a:pt x="112" y="64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7" name="Freeform 12"/>
              <p:cNvSpPr/>
              <p:nvPr/>
            </p:nvSpPr>
            <p:spPr bwMode="gray">
              <a:xfrm>
                <a:off x="5565250" y="2144069"/>
                <a:ext cx="153823" cy="190854"/>
              </a:xfrm>
              <a:custGeom>
                <a:avLst/>
                <a:gdLst>
                  <a:gd name="T0" fmla="*/ 167954 w 89"/>
                  <a:gd name="T1" fmla="*/ 140645 h 121"/>
                  <a:gd name="T2" fmla="*/ 152686 w 89"/>
                  <a:gd name="T3" fmla="*/ 98451 h 121"/>
                  <a:gd name="T4" fmla="*/ 106880 w 89"/>
                  <a:gd name="T5" fmla="*/ 70322 h 121"/>
                  <a:gd name="T6" fmla="*/ 91612 w 89"/>
                  <a:gd name="T7" fmla="*/ 14064 h 121"/>
                  <a:gd name="T8" fmla="*/ 61074 w 89"/>
                  <a:gd name="T9" fmla="*/ 0 h 121"/>
                  <a:gd name="T10" fmla="*/ 45806 w 89"/>
                  <a:gd name="T11" fmla="*/ 14064 h 121"/>
                  <a:gd name="T12" fmla="*/ 61074 w 89"/>
                  <a:gd name="T13" fmla="*/ 84387 h 121"/>
                  <a:gd name="T14" fmla="*/ 15269 w 89"/>
                  <a:gd name="T15" fmla="*/ 84387 h 121"/>
                  <a:gd name="T16" fmla="*/ 0 w 89"/>
                  <a:gd name="T17" fmla="*/ 196902 h 121"/>
                  <a:gd name="T18" fmla="*/ 30537 w 89"/>
                  <a:gd name="T19" fmla="*/ 210967 h 121"/>
                  <a:gd name="T20" fmla="*/ 106880 w 89"/>
                  <a:gd name="T21" fmla="*/ 196902 h 121"/>
                  <a:gd name="T22" fmla="*/ 106880 w 89"/>
                  <a:gd name="T23" fmla="*/ 140645 h 121"/>
                  <a:gd name="T24" fmla="*/ 167954 w 89"/>
                  <a:gd name="T25" fmla="*/ 140645 h 1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9" h="121">
                    <a:moveTo>
                      <a:pt x="88" y="80"/>
                    </a:moveTo>
                    <a:lnTo>
                      <a:pt x="80" y="56"/>
                    </a:lnTo>
                    <a:lnTo>
                      <a:pt x="56" y="40"/>
                    </a:lnTo>
                    <a:lnTo>
                      <a:pt x="48" y="8"/>
                    </a:lnTo>
                    <a:lnTo>
                      <a:pt x="32" y="0"/>
                    </a:lnTo>
                    <a:lnTo>
                      <a:pt x="24" y="8"/>
                    </a:lnTo>
                    <a:lnTo>
                      <a:pt x="32" y="48"/>
                    </a:lnTo>
                    <a:lnTo>
                      <a:pt x="8" y="48"/>
                    </a:lnTo>
                    <a:lnTo>
                      <a:pt x="0" y="112"/>
                    </a:lnTo>
                    <a:lnTo>
                      <a:pt x="16" y="120"/>
                    </a:lnTo>
                    <a:lnTo>
                      <a:pt x="56" y="112"/>
                    </a:lnTo>
                    <a:lnTo>
                      <a:pt x="56" y="80"/>
                    </a:lnTo>
                    <a:lnTo>
                      <a:pt x="88" y="8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gray">
              <a:xfrm>
                <a:off x="5565250" y="2156887"/>
                <a:ext cx="59820" cy="64093"/>
              </a:xfrm>
              <a:custGeom>
                <a:avLst/>
                <a:gdLst>
                  <a:gd name="T0" fmla="*/ 63116 w 33"/>
                  <a:gd name="T1" fmla="*/ 69695 h 41"/>
                  <a:gd name="T2" fmla="*/ 15779 w 33"/>
                  <a:gd name="T3" fmla="*/ 69695 h 41"/>
                  <a:gd name="T4" fmla="*/ 15779 w 33"/>
                  <a:gd name="T5" fmla="*/ 41817 h 41"/>
                  <a:gd name="T6" fmla="*/ 0 w 33"/>
                  <a:gd name="T7" fmla="*/ 0 h 41"/>
                  <a:gd name="T8" fmla="*/ 47337 w 33"/>
                  <a:gd name="T9" fmla="*/ 13939 h 41"/>
                  <a:gd name="T10" fmla="*/ 63116 w 33"/>
                  <a:gd name="T11" fmla="*/ 69695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" h="41">
                    <a:moveTo>
                      <a:pt x="32" y="40"/>
                    </a:moveTo>
                    <a:lnTo>
                      <a:pt x="8" y="40"/>
                    </a:lnTo>
                    <a:lnTo>
                      <a:pt x="8" y="24"/>
                    </a:lnTo>
                    <a:lnTo>
                      <a:pt x="0" y="0"/>
                    </a:lnTo>
                    <a:lnTo>
                      <a:pt x="24" y="8"/>
                    </a:lnTo>
                    <a:lnTo>
                      <a:pt x="32" y="4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gray">
              <a:xfrm>
                <a:off x="5428519" y="2384772"/>
                <a:ext cx="743475" cy="457195"/>
              </a:xfrm>
              <a:custGeom>
                <a:avLst/>
                <a:gdLst>
                  <a:gd name="T0" fmla="*/ 290340 w 433"/>
                  <a:gd name="T1" fmla="*/ 14106 h 289"/>
                  <a:gd name="T2" fmla="*/ 259778 w 433"/>
                  <a:gd name="T3" fmla="*/ 42319 h 289"/>
                  <a:gd name="T4" fmla="*/ 183373 w 433"/>
                  <a:gd name="T5" fmla="*/ 56425 h 289"/>
                  <a:gd name="T6" fmla="*/ 106968 w 433"/>
                  <a:gd name="T7" fmla="*/ 126956 h 289"/>
                  <a:gd name="T8" fmla="*/ 30562 w 433"/>
                  <a:gd name="T9" fmla="*/ 225699 h 289"/>
                  <a:gd name="T10" fmla="*/ 30562 w 433"/>
                  <a:gd name="T11" fmla="*/ 282124 h 289"/>
                  <a:gd name="T12" fmla="*/ 61124 w 433"/>
                  <a:gd name="T13" fmla="*/ 324443 h 289"/>
                  <a:gd name="T14" fmla="*/ 91686 w 433"/>
                  <a:gd name="T15" fmla="*/ 310337 h 289"/>
                  <a:gd name="T16" fmla="*/ 122249 w 433"/>
                  <a:gd name="T17" fmla="*/ 310337 h 289"/>
                  <a:gd name="T18" fmla="*/ 15281 w 433"/>
                  <a:gd name="T19" fmla="*/ 394974 h 289"/>
                  <a:gd name="T20" fmla="*/ 0 w 433"/>
                  <a:gd name="T21" fmla="*/ 437293 h 289"/>
                  <a:gd name="T22" fmla="*/ 30562 w 433"/>
                  <a:gd name="T23" fmla="*/ 451399 h 289"/>
                  <a:gd name="T24" fmla="*/ 91686 w 433"/>
                  <a:gd name="T25" fmla="*/ 507824 h 289"/>
                  <a:gd name="T26" fmla="*/ 152811 w 433"/>
                  <a:gd name="T27" fmla="*/ 507824 h 289"/>
                  <a:gd name="T28" fmla="*/ 183373 w 433"/>
                  <a:gd name="T29" fmla="*/ 479611 h 289"/>
                  <a:gd name="T30" fmla="*/ 183373 w 433"/>
                  <a:gd name="T31" fmla="*/ 451399 h 289"/>
                  <a:gd name="T32" fmla="*/ 213935 w 433"/>
                  <a:gd name="T33" fmla="*/ 465505 h 289"/>
                  <a:gd name="T34" fmla="*/ 229216 w 433"/>
                  <a:gd name="T35" fmla="*/ 479611 h 289"/>
                  <a:gd name="T36" fmla="*/ 290340 w 433"/>
                  <a:gd name="T37" fmla="*/ 507824 h 289"/>
                  <a:gd name="T38" fmla="*/ 320903 w 433"/>
                  <a:gd name="T39" fmla="*/ 479611 h 289"/>
                  <a:gd name="T40" fmla="*/ 366746 w 433"/>
                  <a:gd name="T41" fmla="*/ 479611 h 289"/>
                  <a:gd name="T42" fmla="*/ 366746 w 433"/>
                  <a:gd name="T43" fmla="*/ 507824 h 289"/>
                  <a:gd name="T44" fmla="*/ 397308 w 433"/>
                  <a:gd name="T45" fmla="*/ 493718 h 289"/>
                  <a:gd name="T46" fmla="*/ 458432 w 433"/>
                  <a:gd name="T47" fmla="*/ 409080 h 289"/>
                  <a:gd name="T48" fmla="*/ 488994 w 433"/>
                  <a:gd name="T49" fmla="*/ 409080 h 289"/>
                  <a:gd name="T50" fmla="*/ 565400 w 433"/>
                  <a:gd name="T51" fmla="*/ 296231 h 289"/>
                  <a:gd name="T52" fmla="*/ 565400 w 433"/>
                  <a:gd name="T53" fmla="*/ 253912 h 289"/>
                  <a:gd name="T54" fmla="*/ 580681 w 433"/>
                  <a:gd name="T55" fmla="*/ 239806 h 289"/>
                  <a:gd name="T56" fmla="*/ 595962 w 433"/>
                  <a:gd name="T57" fmla="*/ 268018 h 289"/>
                  <a:gd name="T58" fmla="*/ 657086 w 433"/>
                  <a:gd name="T59" fmla="*/ 169275 h 289"/>
                  <a:gd name="T60" fmla="*/ 718210 w 433"/>
                  <a:gd name="T61" fmla="*/ 141062 h 289"/>
                  <a:gd name="T62" fmla="*/ 718210 w 433"/>
                  <a:gd name="T63" fmla="*/ 155168 h 289"/>
                  <a:gd name="T64" fmla="*/ 764054 w 433"/>
                  <a:gd name="T65" fmla="*/ 112850 h 289"/>
                  <a:gd name="T66" fmla="*/ 794616 w 433"/>
                  <a:gd name="T67" fmla="*/ 126956 h 289"/>
                  <a:gd name="T68" fmla="*/ 825178 w 433"/>
                  <a:gd name="T69" fmla="*/ 42319 h 289"/>
                  <a:gd name="T70" fmla="*/ 809897 w 433"/>
                  <a:gd name="T71" fmla="*/ 28212 h 289"/>
                  <a:gd name="T72" fmla="*/ 764054 w 433"/>
                  <a:gd name="T73" fmla="*/ 28212 h 289"/>
                  <a:gd name="T74" fmla="*/ 733491 w 433"/>
                  <a:gd name="T75" fmla="*/ 42319 h 289"/>
                  <a:gd name="T76" fmla="*/ 657086 w 433"/>
                  <a:gd name="T77" fmla="*/ 42319 h 289"/>
                  <a:gd name="T78" fmla="*/ 626524 w 433"/>
                  <a:gd name="T79" fmla="*/ 0 h 289"/>
                  <a:gd name="T80" fmla="*/ 519556 w 433"/>
                  <a:gd name="T81" fmla="*/ 70531 h 289"/>
                  <a:gd name="T82" fmla="*/ 504275 w 433"/>
                  <a:gd name="T83" fmla="*/ 112850 h 289"/>
                  <a:gd name="T84" fmla="*/ 473713 w 433"/>
                  <a:gd name="T85" fmla="*/ 112850 h 289"/>
                  <a:gd name="T86" fmla="*/ 382027 w 433"/>
                  <a:gd name="T87" fmla="*/ 112850 h 289"/>
                  <a:gd name="T88" fmla="*/ 382027 w 433"/>
                  <a:gd name="T89" fmla="*/ 84637 h 289"/>
                  <a:gd name="T90" fmla="*/ 412589 w 433"/>
                  <a:gd name="T91" fmla="*/ 56425 h 289"/>
                  <a:gd name="T92" fmla="*/ 382027 w 433"/>
                  <a:gd name="T93" fmla="*/ 0 h 289"/>
                  <a:gd name="T94" fmla="*/ 336184 w 433"/>
                  <a:gd name="T95" fmla="*/ 0 h 289"/>
                  <a:gd name="T96" fmla="*/ 320903 w 433"/>
                  <a:gd name="T97" fmla="*/ 0 h 289"/>
                  <a:gd name="T98" fmla="*/ 305621 w 433"/>
                  <a:gd name="T99" fmla="*/ 28212 h 289"/>
                  <a:gd name="T100" fmla="*/ 290340 w 433"/>
                  <a:gd name="T101" fmla="*/ 14106 h 2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33" h="289">
                    <a:moveTo>
                      <a:pt x="152" y="8"/>
                    </a:moveTo>
                    <a:lnTo>
                      <a:pt x="136" y="24"/>
                    </a:lnTo>
                    <a:lnTo>
                      <a:pt x="96" y="32"/>
                    </a:lnTo>
                    <a:lnTo>
                      <a:pt x="56" y="72"/>
                    </a:lnTo>
                    <a:lnTo>
                      <a:pt x="16" y="128"/>
                    </a:lnTo>
                    <a:lnTo>
                      <a:pt x="16" y="160"/>
                    </a:lnTo>
                    <a:lnTo>
                      <a:pt x="32" y="184"/>
                    </a:lnTo>
                    <a:lnTo>
                      <a:pt x="48" y="176"/>
                    </a:lnTo>
                    <a:lnTo>
                      <a:pt x="64" y="176"/>
                    </a:lnTo>
                    <a:lnTo>
                      <a:pt x="8" y="224"/>
                    </a:lnTo>
                    <a:lnTo>
                      <a:pt x="0" y="248"/>
                    </a:lnTo>
                    <a:lnTo>
                      <a:pt x="16" y="256"/>
                    </a:lnTo>
                    <a:lnTo>
                      <a:pt x="48" y="288"/>
                    </a:lnTo>
                    <a:lnTo>
                      <a:pt x="80" y="288"/>
                    </a:lnTo>
                    <a:lnTo>
                      <a:pt x="96" y="272"/>
                    </a:lnTo>
                    <a:lnTo>
                      <a:pt x="96" y="256"/>
                    </a:lnTo>
                    <a:lnTo>
                      <a:pt x="112" y="264"/>
                    </a:lnTo>
                    <a:lnTo>
                      <a:pt x="120" y="272"/>
                    </a:lnTo>
                    <a:lnTo>
                      <a:pt x="152" y="288"/>
                    </a:lnTo>
                    <a:lnTo>
                      <a:pt x="168" y="272"/>
                    </a:lnTo>
                    <a:lnTo>
                      <a:pt x="192" y="272"/>
                    </a:lnTo>
                    <a:lnTo>
                      <a:pt x="192" y="288"/>
                    </a:lnTo>
                    <a:lnTo>
                      <a:pt x="208" y="280"/>
                    </a:lnTo>
                    <a:lnTo>
                      <a:pt x="240" y="232"/>
                    </a:lnTo>
                    <a:lnTo>
                      <a:pt x="256" y="232"/>
                    </a:lnTo>
                    <a:lnTo>
                      <a:pt x="296" y="168"/>
                    </a:lnTo>
                    <a:lnTo>
                      <a:pt x="296" y="144"/>
                    </a:lnTo>
                    <a:lnTo>
                      <a:pt x="304" y="136"/>
                    </a:lnTo>
                    <a:lnTo>
                      <a:pt x="312" y="152"/>
                    </a:lnTo>
                    <a:lnTo>
                      <a:pt x="344" y="96"/>
                    </a:lnTo>
                    <a:lnTo>
                      <a:pt x="376" y="80"/>
                    </a:lnTo>
                    <a:lnTo>
                      <a:pt x="376" y="88"/>
                    </a:lnTo>
                    <a:lnTo>
                      <a:pt x="400" y="64"/>
                    </a:lnTo>
                    <a:lnTo>
                      <a:pt x="416" y="72"/>
                    </a:lnTo>
                    <a:lnTo>
                      <a:pt x="432" y="24"/>
                    </a:lnTo>
                    <a:lnTo>
                      <a:pt x="424" y="16"/>
                    </a:lnTo>
                    <a:lnTo>
                      <a:pt x="400" y="16"/>
                    </a:lnTo>
                    <a:lnTo>
                      <a:pt x="384" y="24"/>
                    </a:lnTo>
                    <a:lnTo>
                      <a:pt x="344" y="24"/>
                    </a:lnTo>
                    <a:lnTo>
                      <a:pt x="328" y="0"/>
                    </a:lnTo>
                    <a:lnTo>
                      <a:pt x="272" y="40"/>
                    </a:lnTo>
                    <a:lnTo>
                      <a:pt x="264" y="64"/>
                    </a:lnTo>
                    <a:lnTo>
                      <a:pt x="248" y="64"/>
                    </a:lnTo>
                    <a:lnTo>
                      <a:pt x="200" y="64"/>
                    </a:lnTo>
                    <a:lnTo>
                      <a:pt x="200" y="48"/>
                    </a:lnTo>
                    <a:lnTo>
                      <a:pt x="216" y="32"/>
                    </a:lnTo>
                    <a:lnTo>
                      <a:pt x="200" y="0"/>
                    </a:lnTo>
                    <a:lnTo>
                      <a:pt x="176" y="0"/>
                    </a:lnTo>
                    <a:lnTo>
                      <a:pt x="168" y="0"/>
                    </a:lnTo>
                    <a:lnTo>
                      <a:pt x="160" y="16"/>
                    </a:lnTo>
                    <a:lnTo>
                      <a:pt x="152" y="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gray">
              <a:xfrm>
                <a:off x="5582341" y="2750813"/>
                <a:ext cx="615290" cy="505620"/>
              </a:xfrm>
              <a:custGeom>
                <a:avLst/>
                <a:gdLst>
                  <a:gd name="T0" fmla="*/ 319153 w 361"/>
                  <a:gd name="T1" fmla="*/ 0 h 321"/>
                  <a:gd name="T2" fmla="*/ 288758 w 361"/>
                  <a:gd name="T3" fmla="*/ 0 h 321"/>
                  <a:gd name="T4" fmla="*/ 227967 w 361"/>
                  <a:gd name="T5" fmla="*/ 84271 h 321"/>
                  <a:gd name="T6" fmla="*/ 182373 w 361"/>
                  <a:gd name="T7" fmla="*/ 98316 h 321"/>
                  <a:gd name="T8" fmla="*/ 182373 w 361"/>
                  <a:gd name="T9" fmla="*/ 70226 h 321"/>
                  <a:gd name="T10" fmla="*/ 151978 w 361"/>
                  <a:gd name="T11" fmla="*/ 70226 h 321"/>
                  <a:gd name="T12" fmla="*/ 121582 w 361"/>
                  <a:gd name="T13" fmla="*/ 98316 h 321"/>
                  <a:gd name="T14" fmla="*/ 60791 w 361"/>
                  <a:gd name="T15" fmla="*/ 70226 h 321"/>
                  <a:gd name="T16" fmla="*/ 45593 w 361"/>
                  <a:gd name="T17" fmla="*/ 56181 h 321"/>
                  <a:gd name="T18" fmla="*/ 15198 w 361"/>
                  <a:gd name="T19" fmla="*/ 42136 h 321"/>
                  <a:gd name="T20" fmla="*/ 15198 w 361"/>
                  <a:gd name="T21" fmla="*/ 70226 h 321"/>
                  <a:gd name="T22" fmla="*/ 0 w 361"/>
                  <a:gd name="T23" fmla="*/ 84271 h 321"/>
                  <a:gd name="T24" fmla="*/ 60791 w 361"/>
                  <a:gd name="T25" fmla="*/ 98316 h 321"/>
                  <a:gd name="T26" fmla="*/ 75989 w 361"/>
                  <a:gd name="T27" fmla="*/ 140452 h 321"/>
                  <a:gd name="T28" fmla="*/ 106384 w 361"/>
                  <a:gd name="T29" fmla="*/ 140452 h 321"/>
                  <a:gd name="T30" fmla="*/ 151978 w 361"/>
                  <a:gd name="T31" fmla="*/ 196633 h 321"/>
                  <a:gd name="T32" fmla="*/ 197571 w 361"/>
                  <a:gd name="T33" fmla="*/ 182587 h 321"/>
                  <a:gd name="T34" fmla="*/ 197571 w 361"/>
                  <a:gd name="T35" fmla="*/ 252813 h 321"/>
                  <a:gd name="T36" fmla="*/ 258362 w 361"/>
                  <a:gd name="T37" fmla="*/ 323039 h 321"/>
                  <a:gd name="T38" fmla="*/ 288758 w 361"/>
                  <a:gd name="T39" fmla="*/ 323039 h 321"/>
                  <a:gd name="T40" fmla="*/ 303956 w 361"/>
                  <a:gd name="T41" fmla="*/ 294949 h 321"/>
                  <a:gd name="T42" fmla="*/ 349549 w 361"/>
                  <a:gd name="T43" fmla="*/ 337084 h 321"/>
                  <a:gd name="T44" fmla="*/ 319153 w 361"/>
                  <a:gd name="T45" fmla="*/ 365175 h 321"/>
                  <a:gd name="T46" fmla="*/ 303956 w 361"/>
                  <a:gd name="T47" fmla="*/ 351130 h 321"/>
                  <a:gd name="T48" fmla="*/ 273560 w 361"/>
                  <a:gd name="T49" fmla="*/ 337084 h 321"/>
                  <a:gd name="T50" fmla="*/ 273560 w 361"/>
                  <a:gd name="T51" fmla="*/ 393265 h 321"/>
                  <a:gd name="T52" fmla="*/ 258362 w 361"/>
                  <a:gd name="T53" fmla="*/ 421356 h 321"/>
                  <a:gd name="T54" fmla="*/ 303956 w 361"/>
                  <a:gd name="T55" fmla="*/ 477536 h 321"/>
                  <a:gd name="T56" fmla="*/ 303956 w 361"/>
                  <a:gd name="T57" fmla="*/ 519672 h 321"/>
                  <a:gd name="T58" fmla="*/ 379945 w 361"/>
                  <a:gd name="T59" fmla="*/ 519672 h 321"/>
                  <a:gd name="T60" fmla="*/ 410340 w 361"/>
                  <a:gd name="T61" fmla="*/ 547762 h 321"/>
                  <a:gd name="T62" fmla="*/ 455934 w 361"/>
                  <a:gd name="T63" fmla="*/ 533717 h 321"/>
                  <a:gd name="T64" fmla="*/ 516725 w 361"/>
                  <a:gd name="T65" fmla="*/ 561807 h 321"/>
                  <a:gd name="T66" fmla="*/ 562318 w 361"/>
                  <a:gd name="T67" fmla="*/ 519672 h 321"/>
                  <a:gd name="T68" fmla="*/ 607911 w 361"/>
                  <a:gd name="T69" fmla="*/ 449446 h 321"/>
                  <a:gd name="T70" fmla="*/ 547120 w 361"/>
                  <a:gd name="T71" fmla="*/ 421356 h 321"/>
                  <a:gd name="T72" fmla="*/ 607911 w 361"/>
                  <a:gd name="T73" fmla="*/ 407310 h 321"/>
                  <a:gd name="T74" fmla="*/ 623109 w 361"/>
                  <a:gd name="T75" fmla="*/ 421356 h 321"/>
                  <a:gd name="T76" fmla="*/ 683900 w 361"/>
                  <a:gd name="T77" fmla="*/ 407310 h 321"/>
                  <a:gd name="T78" fmla="*/ 683900 w 361"/>
                  <a:gd name="T79" fmla="*/ 393265 h 321"/>
                  <a:gd name="T80" fmla="*/ 607911 w 361"/>
                  <a:gd name="T81" fmla="*/ 351130 h 321"/>
                  <a:gd name="T82" fmla="*/ 607911 w 361"/>
                  <a:gd name="T83" fmla="*/ 323039 h 321"/>
                  <a:gd name="T84" fmla="*/ 577516 w 361"/>
                  <a:gd name="T85" fmla="*/ 308994 h 321"/>
                  <a:gd name="T86" fmla="*/ 547120 w 361"/>
                  <a:gd name="T87" fmla="*/ 294949 h 321"/>
                  <a:gd name="T88" fmla="*/ 516725 w 361"/>
                  <a:gd name="T89" fmla="*/ 224723 h 321"/>
                  <a:gd name="T90" fmla="*/ 440736 w 361"/>
                  <a:gd name="T91" fmla="*/ 112361 h 321"/>
                  <a:gd name="T92" fmla="*/ 440736 w 361"/>
                  <a:gd name="T93" fmla="*/ 70226 h 321"/>
                  <a:gd name="T94" fmla="*/ 364747 w 361"/>
                  <a:gd name="T95" fmla="*/ 56181 h 321"/>
                  <a:gd name="T96" fmla="*/ 334351 w 361"/>
                  <a:gd name="T97" fmla="*/ 42136 h 321"/>
                  <a:gd name="T98" fmla="*/ 319153 w 361"/>
                  <a:gd name="T99" fmla="*/ 0 h 32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61" h="321">
                    <a:moveTo>
                      <a:pt x="168" y="0"/>
                    </a:moveTo>
                    <a:lnTo>
                      <a:pt x="152" y="0"/>
                    </a:lnTo>
                    <a:lnTo>
                      <a:pt x="120" y="48"/>
                    </a:lnTo>
                    <a:lnTo>
                      <a:pt x="96" y="56"/>
                    </a:lnTo>
                    <a:lnTo>
                      <a:pt x="96" y="40"/>
                    </a:lnTo>
                    <a:lnTo>
                      <a:pt x="80" y="40"/>
                    </a:lnTo>
                    <a:lnTo>
                      <a:pt x="64" y="56"/>
                    </a:lnTo>
                    <a:lnTo>
                      <a:pt x="32" y="40"/>
                    </a:lnTo>
                    <a:lnTo>
                      <a:pt x="24" y="32"/>
                    </a:lnTo>
                    <a:lnTo>
                      <a:pt x="8" y="24"/>
                    </a:lnTo>
                    <a:lnTo>
                      <a:pt x="8" y="40"/>
                    </a:lnTo>
                    <a:lnTo>
                      <a:pt x="0" y="48"/>
                    </a:lnTo>
                    <a:lnTo>
                      <a:pt x="32" y="56"/>
                    </a:lnTo>
                    <a:lnTo>
                      <a:pt x="40" y="80"/>
                    </a:lnTo>
                    <a:lnTo>
                      <a:pt x="56" y="80"/>
                    </a:lnTo>
                    <a:lnTo>
                      <a:pt x="80" y="112"/>
                    </a:lnTo>
                    <a:lnTo>
                      <a:pt x="104" y="104"/>
                    </a:lnTo>
                    <a:lnTo>
                      <a:pt x="104" y="144"/>
                    </a:lnTo>
                    <a:lnTo>
                      <a:pt x="136" y="184"/>
                    </a:lnTo>
                    <a:lnTo>
                      <a:pt x="152" y="184"/>
                    </a:lnTo>
                    <a:lnTo>
                      <a:pt x="160" y="168"/>
                    </a:lnTo>
                    <a:lnTo>
                      <a:pt x="184" y="192"/>
                    </a:lnTo>
                    <a:lnTo>
                      <a:pt x="168" y="208"/>
                    </a:lnTo>
                    <a:lnTo>
                      <a:pt x="160" y="200"/>
                    </a:lnTo>
                    <a:lnTo>
                      <a:pt x="144" y="192"/>
                    </a:lnTo>
                    <a:lnTo>
                      <a:pt x="144" y="224"/>
                    </a:lnTo>
                    <a:lnTo>
                      <a:pt x="136" y="240"/>
                    </a:lnTo>
                    <a:lnTo>
                      <a:pt x="160" y="272"/>
                    </a:lnTo>
                    <a:lnTo>
                      <a:pt x="160" y="296"/>
                    </a:lnTo>
                    <a:lnTo>
                      <a:pt x="200" y="296"/>
                    </a:lnTo>
                    <a:lnTo>
                      <a:pt x="216" y="312"/>
                    </a:lnTo>
                    <a:lnTo>
                      <a:pt x="240" y="304"/>
                    </a:lnTo>
                    <a:lnTo>
                      <a:pt x="272" y="320"/>
                    </a:lnTo>
                    <a:lnTo>
                      <a:pt x="296" y="296"/>
                    </a:lnTo>
                    <a:lnTo>
                      <a:pt x="320" y="256"/>
                    </a:lnTo>
                    <a:lnTo>
                      <a:pt x="288" y="240"/>
                    </a:lnTo>
                    <a:lnTo>
                      <a:pt x="320" y="232"/>
                    </a:lnTo>
                    <a:lnTo>
                      <a:pt x="328" y="240"/>
                    </a:lnTo>
                    <a:lnTo>
                      <a:pt x="360" y="232"/>
                    </a:lnTo>
                    <a:lnTo>
                      <a:pt x="360" y="224"/>
                    </a:lnTo>
                    <a:lnTo>
                      <a:pt x="320" y="200"/>
                    </a:lnTo>
                    <a:lnTo>
                      <a:pt x="320" y="184"/>
                    </a:lnTo>
                    <a:lnTo>
                      <a:pt x="304" y="176"/>
                    </a:lnTo>
                    <a:lnTo>
                      <a:pt x="288" y="168"/>
                    </a:lnTo>
                    <a:lnTo>
                      <a:pt x="272" y="128"/>
                    </a:lnTo>
                    <a:lnTo>
                      <a:pt x="232" y="64"/>
                    </a:lnTo>
                    <a:lnTo>
                      <a:pt x="232" y="40"/>
                    </a:lnTo>
                    <a:lnTo>
                      <a:pt x="192" y="32"/>
                    </a:lnTo>
                    <a:lnTo>
                      <a:pt x="176" y="24"/>
                    </a:lnTo>
                    <a:lnTo>
                      <a:pt x="168" y="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" name="Freeform 16"/>
              <p:cNvSpPr/>
              <p:nvPr/>
            </p:nvSpPr>
            <p:spPr bwMode="invGray">
              <a:xfrm>
                <a:off x="6086537" y="3155309"/>
                <a:ext cx="111094" cy="86880"/>
              </a:xfrm>
              <a:custGeom>
                <a:avLst/>
                <a:gdLst>
                  <a:gd name="T0" fmla="*/ 45134 w 65"/>
                  <a:gd name="T1" fmla="*/ 0 h 57"/>
                  <a:gd name="T2" fmla="*/ 0 w 65"/>
                  <a:gd name="T3" fmla="*/ 67956 h 57"/>
                  <a:gd name="T4" fmla="*/ 45134 w 65"/>
                  <a:gd name="T5" fmla="*/ 95139 h 57"/>
                  <a:gd name="T6" fmla="*/ 120357 w 65"/>
                  <a:gd name="T7" fmla="*/ 67956 h 57"/>
                  <a:gd name="T8" fmla="*/ 120357 w 65"/>
                  <a:gd name="T9" fmla="*/ 40774 h 57"/>
                  <a:gd name="T10" fmla="*/ 45134 w 65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5" h="57">
                    <a:moveTo>
                      <a:pt x="24" y="0"/>
                    </a:moveTo>
                    <a:lnTo>
                      <a:pt x="0" y="40"/>
                    </a:lnTo>
                    <a:lnTo>
                      <a:pt x="24" y="56"/>
                    </a:lnTo>
                    <a:lnTo>
                      <a:pt x="64" y="40"/>
                    </a:lnTo>
                    <a:lnTo>
                      <a:pt x="64" y="24"/>
                    </a:lnTo>
                    <a:lnTo>
                      <a:pt x="24" y="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2" name="Freeform 17"/>
              <p:cNvSpPr/>
              <p:nvPr/>
            </p:nvSpPr>
            <p:spPr bwMode="gray">
              <a:xfrm>
                <a:off x="5813075" y="3216553"/>
                <a:ext cx="410194" cy="468589"/>
              </a:xfrm>
              <a:custGeom>
                <a:avLst/>
                <a:gdLst>
                  <a:gd name="T0" fmla="*/ 349066 w 241"/>
                  <a:gd name="T1" fmla="*/ 28137 h 297"/>
                  <a:gd name="T2" fmla="*/ 303535 w 241"/>
                  <a:gd name="T3" fmla="*/ 0 h 297"/>
                  <a:gd name="T4" fmla="*/ 258005 w 241"/>
                  <a:gd name="T5" fmla="*/ 42205 h 297"/>
                  <a:gd name="T6" fmla="*/ 197298 w 241"/>
                  <a:gd name="T7" fmla="*/ 14068 h 297"/>
                  <a:gd name="T8" fmla="*/ 151768 w 241"/>
                  <a:gd name="T9" fmla="*/ 28137 h 297"/>
                  <a:gd name="T10" fmla="*/ 136591 w 241"/>
                  <a:gd name="T11" fmla="*/ 56273 h 297"/>
                  <a:gd name="T12" fmla="*/ 121414 w 241"/>
                  <a:gd name="T13" fmla="*/ 84410 h 297"/>
                  <a:gd name="T14" fmla="*/ 136591 w 241"/>
                  <a:gd name="T15" fmla="*/ 126615 h 297"/>
                  <a:gd name="T16" fmla="*/ 106237 w 241"/>
                  <a:gd name="T17" fmla="*/ 126615 h 297"/>
                  <a:gd name="T18" fmla="*/ 91061 w 241"/>
                  <a:gd name="T19" fmla="*/ 112547 h 297"/>
                  <a:gd name="T20" fmla="*/ 75884 w 241"/>
                  <a:gd name="T21" fmla="*/ 112547 h 297"/>
                  <a:gd name="T22" fmla="*/ 75884 w 241"/>
                  <a:gd name="T23" fmla="*/ 140683 h 297"/>
                  <a:gd name="T24" fmla="*/ 75884 w 241"/>
                  <a:gd name="T25" fmla="*/ 168820 h 297"/>
                  <a:gd name="T26" fmla="*/ 75884 w 241"/>
                  <a:gd name="T27" fmla="*/ 168820 h 297"/>
                  <a:gd name="T28" fmla="*/ 75884 w 241"/>
                  <a:gd name="T29" fmla="*/ 196957 h 297"/>
                  <a:gd name="T30" fmla="*/ 15177 w 241"/>
                  <a:gd name="T31" fmla="*/ 239162 h 297"/>
                  <a:gd name="T32" fmla="*/ 0 w 241"/>
                  <a:gd name="T33" fmla="*/ 253230 h 297"/>
                  <a:gd name="T34" fmla="*/ 0 w 241"/>
                  <a:gd name="T35" fmla="*/ 309503 h 297"/>
                  <a:gd name="T36" fmla="*/ 45530 w 241"/>
                  <a:gd name="T37" fmla="*/ 337640 h 297"/>
                  <a:gd name="T38" fmla="*/ 45530 w 241"/>
                  <a:gd name="T39" fmla="*/ 407982 h 297"/>
                  <a:gd name="T40" fmla="*/ 91061 w 241"/>
                  <a:gd name="T41" fmla="*/ 407982 h 297"/>
                  <a:gd name="T42" fmla="*/ 91061 w 241"/>
                  <a:gd name="T43" fmla="*/ 436118 h 297"/>
                  <a:gd name="T44" fmla="*/ 106237 w 241"/>
                  <a:gd name="T45" fmla="*/ 464255 h 297"/>
                  <a:gd name="T46" fmla="*/ 121414 w 241"/>
                  <a:gd name="T47" fmla="*/ 506460 h 297"/>
                  <a:gd name="T48" fmla="*/ 166944 w 241"/>
                  <a:gd name="T49" fmla="*/ 506460 h 297"/>
                  <a:gd name="T50" fmla="*/ 197298 w 241"/>
                  <a:gd name="T51" fmla="*/ 464255 h 297"/>
                  <a:gd name="T52" fmla="*/ 212475 w 241"/>
                  <a:gd name="T53" fmla="*/ 464255 h 297"/>
                  <a:gd name="T54" fmla="*/ 212475 w 241"/>
                  <a:gd name="T55" fmla="*/ 492392 h 297"/>
                  <a:gd name="T56" fmla="*/ 227651 w 241"/>
                  <a:gd name="T57" fmla="*/ 506460 h 297"/>
                  <a:gd name="T58" fmla="*/ 258005 w 241"/>
                  <a:gd name="T59" fmla="*/ 506460 h 297"/>
                  <a:gd name="T60" fmla="*/ 258005 w 241"/>
                  <a:gd name="T61" fmla="*/ 492392 h 297"/>
                  <a:gd name="T62" fmla="*/ 288359 w 241"/>
                  <a:gd name="T63" fmla="*/ 492392 h 297"/>
                  <a:gd name="T64" fmla="*/ 288359 w 241"/>
                  <a:gd name="T65" fmla="*/ 506460 h 297"/>
                  <a:gd name="T66" fmla="*/ 303535 w 241"/>
                  <a:gd name="T67" fmla="*/ 520528 h 297"/>
                  <a:gd name="T68" fmla="*/ 333889 w 241"/>
                  <a:gd name="T69" fmla="*/ 506460 h 297"/>
                  <a:gd name="T70" fmla="*/ 349066 w 241"/>
                  <a:gd name="T71" fmla="*/ 450187 h 297"/>
                  <a:gd name="T72" fmla="*/ 349066 w 241"/>
                  <a:gd name="T73" fmla="*/ 393913 h 297"/>
                  <a:gd name="T74" fmla="*/ 379419 w 241"/>
                  <a:gd name="T75" fmla="*/ 393913 h 297"/>
                  <a:gd name="T76" fmla="*/ 379419 w 241"/>
                  <a:gd name="T77" fmla="*/ 379845 h 297"/>
                  <a:gd name="T78" fmla="*/ 379419 w 241"/>
                  <a:gd name="T79" fmla="*/ 351708 h 297"/>
                  <a:gd name="T80" fmla="*/ 409773 w 241"/>
                  <a:gd name="T81" fmla="*/ 379845 h 297"/>
                  <a:gd name="T82" fmla="*/ 440126 w 241"/>
                  <a:gd name="T83" fmla="*/ 337640 h 297"/>
                  <a:gd name="T84" fmla="*/ 409773 w 241"/>
                  <a:gd name="T85" fmla="*/ 309503 h 297"/>
                  <a:gd name="T86" fmla="*/ 409773 w 241"/>
                  <a:gd name="T87" fmla="*/ 295435 h 297"/>
                  <a:gd name="T88" fmla="*/ 440126 w 241"/>
                  <a:gd name="T89" fmla="*/ 281367 h 297"/>
                  <a:gd name="T90" fmla="*/ 424949 w 241"/>
                  <a:gd name="T91" fmla="*/ 239162 h 297"/>
                  <a:gd name="T92" fmla="*/ 409773 w 241"/>
                  <a:gd name="T93" fmla="*/ 225093 h 297"/>
                  <a:gd name="T94" fmla="*/ 455303 w 241"/>
                  <a:gd name="T95" fmla="*/ 239162 h 297"/>
                  <a:gd name="T96" fmla="*/ 455303 w 241"/>
                  <a:gd name="T97" fmla="*/ 182888 h 297"/>
                  <a:gd name="T98" fmla="*/ 409773 w 241"/>
                  <a:gd name="T99" fmla="*/ 211025 h 297"/>
                  <a:gd name="T100" fmla="*/ 455303 w 241"/>
                  <a:gd name="T101" fmla="*/ 140683 h 297"/>
                  <a:gd name="T102" fmla="*/ 379419 w 241"/>
                  <a:gd name="T103" fmla="*/ 98478 h 297"/>
                  <a:gd name="T104" fmla="*/ 333889 w 241"/>
                  <a:gd name="T105" fmla="*/ 98478 h 297"/>
                  <a:gd name="T106" fmla="*/ 303535 w 241"/>
                  <a:gd name="T107" fmla="*/ 126615 h 297"/>
                  <a:gd name="T108" fmla="*/ 288359 w 241"/>
                  <a:gd name="T109" fmla="*/ 84410 h 297"/>
                  <a:gd name="T110" fmla="*/ 303535 w 241"/>
                  <a:gd name="T111" fmla="*/ 70342 h 297"/>
                  <a:gd name="T112" fmla="*/ 349066 w 241"/>
                  <a:gd name="T113" fmla="*/ 28137 h 29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41" h="297">
                    <a:moveTo>
                      <a:pt x="184" y="16"/>
                    </a:moveTo>
                    <a:lnTo>
                      <a:pt x="160" y="0"/>
                    </a:lnTo>
                    <a:lnTo>
                      <a:pt x="136" y="24"/>
                    </a:lnTo>
                    <a:lnTo>
                      <a:pt x="104" y="8"/>
                    </a:lnTo>
                    <a:lnTo>
                      <a:pt x="80" y="16"/>
                    </a:lnTo>
                    <a:lnTo>
                      <a:pt x="72" y="32"/>
                    </a:lnTo>
                    <a:lnTo>
                      <a:pt x="64" y="48"/>
                    </a:lnTo>
                    <a:lnTo>
                      <a:pt x="72" y="72"/>
                    </a:lnTo>
                    <a:lnTo>
                      <a:pt x="56" y="72"/>
                    </a:lnTo>
                    <a:lnTo>
                      <a:pt x="48" y="64"/>
                    </a:lnTo>
                    <a:lnTo>
                      <a:pt x="40" y="64"/>
                    </a:lnTo>
                    <a:lnTo>
                      <a:pt x="40" y="80"/>
                    </a:lnTo>
                    <a:lnTo>
                      <a:pt x="40" y="96"/>
                    </a:lnTo>
                    <a:lnTo>
                      <a:pt x="40" y="112"/>
                    </a:lnTo>
                    <a:lnTo>
                      <a:pt x="8" y="136"/>
                    </a:lnTo>
                    <a:lnTo>
                      <a:pt x="0" y="144"/>
                    </a:lnTo>
                    <a:lnTo>
                      <a:pt x="0" y="176"/>
                    </a:lnTo>
                    <a:lnTo>
                      <a:pt x="24" y="192"/>
                    </a:lnTo>
                    <a:lnTo>
                      <a:pt x="24" y="232"/>
                    </a:lnTo>
                    <a:lnTo>
                      <a:pt x="48" y="232"/>
                    </a:lnTo>
                    <a:lnTo>
                      <a:pt x="48" y="248"/>
                    </a:lnTo>
                    <a:lnTo>
                      <a:pt x="56" y="264"/>
                    </a:lnTo>
                    <a:lnTo>
                      <a:pt x="64" y="288"/>
                    </a:lnTo>
                    <a:lnTo>
                      <a:pt x="88" y="288"/>
                    </a:lnTo>
                    <a:lnTo>
                      <a:pt x="104" y="264"/>
                    </a:lnTo>
                    <a:lnTo>
                      <a:pt x="112" y="264"/>
                    </a:lnTo>
                    <a:lnTo>
                      <a:pt x="112" y="280"/>
                    </a:lnTo>
                    <a:lnTo>
                      <a:pt x="120" y="288"/>
                    </a:lnTo>
                    <a:lnTo>
                      <a:pt x="136" y="288"/>
                    </a:lnTo>
                    <a:lnTo>
                      <a:pt x="136" y="280"/>
                    </a:lnTo>
                    <a:lnTo>
                      <a:pt x="152" y="280"/>
                    </a:lnTo>
                    <a:lnTo>
                      <a:pt x="152" y="288"/>
                    </a:lnTo>
                    <a:lnTo>
                      <a:pt x="160" y="296"/>
                    </a:lnTo>
                    <a:lnTo>
                      <a:pt x="176" y="288"/>
                    </a:lnTo>
                    <a:lnTo>
                      <a:pt x="184" y="256"/>
                    </a:lnTo>
                    <a:lnTo>
                      <a:pt x="184" y="224"/>
                    </a:lnTo>
                    <a:lnTo>
                      <a:pt x="200" y="224"/>
                    </a:lnTo>
                    <a:lnTo>
                      <a:pt x="200" y="216"/>
                    </a:lnTo>
                    <a:lnTo>
                      <a:pt x="200" y="200"/>
                    </a:lnTo>
                    <a:lnTo>
                      <a:pt x="216" y="216"/>
                    </a:lnTo>
                    <a:lnTo>
                      <a:pt x="232" y="192"/>
                    </a:lnTo>
                    <a:lnTo>
                      <a:pt x="216" y="176"/>
                    </a:lnTo>
                    <a:lnTo>
                      <a:pt x="216" y="168"/>
                    </a:lnTo>
                    <a:lnTo>
                      <a:pt x="232" y="160"/>
                    </a:lnTo>
                    <a:lnTo>
                      <a:pt x="224" y="136"/>
                    </a:lnTo>
                    <a:lnTo>
                      <a:pt x="216" y="128"/>
                    </a:lnTo>
                    <a:lnTo>
                      <a:pt x="240" y="136"/>
                    </a:lnTo>
                    <a:lnTo>
                      <a:pt x="240" y="104"/>
                    </a:lnTo>
                    <a:lnTo>
                      <a:pt x="216" y="120"/>
                    </a:lnTo>
                    <a:lnTo>
                      <a:pt x="240" y="80"/>
                    </a:lnTo>
                    <a:lnTo>
                      <a:pt x="200" y="56"/>
                    </a:lnTo>
                    <a:lnTo>
                      <a:pt x="176" y="56"/>
                    </a:lnTo>
                    <a:lnTo>
                      <a:pt x="160" y="72"/>
                    </a:lnTo>
                    <a:lnTo>
                      <a:pt x="152" y="48"/>
                    </a:lnTo>
                    <a:lnTo>
                      <a:pt x="160" y="40"/>
                    </a:lnTo>
                    <a:lnTo>
                      <a:pt x="184" y="16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" name="Freeform 18"/>
              <p:cNvSpPr/>
              <p:nvPr/>
            </p:nvSpPr>
            <p:spPr bwMode="gray">
              <a:xfrm>
                <a:off x="5607979" y="3584018"/>
                <a:ext cx="467164" cy="582532"/>
              </a:xfrm>
              <a:custGeom>
                <a:avLst/>
                <a:gdLst>
                  <a:gd name="T0" fmla="*/ 518793 w 273"/>
                  <a:gd name="T1" fmla="*/ 98537 h 369"/>
                  <a:gd name="T2" fmla="*/ 518793 w 273"/>
                  <a:gd name="T3" fmla="*/ 84460 h 369"/>
                  <a:gd name="T4" fmla="*/ 488275 w 273"/>
                  <a:gd name="T5" fmla="*/ 84460 h 369"/>
                  <a:gd name="T6" fmla="*/ 488275 w 273"/>
                  <a:gd name="T7" fmla="*/ 98537 h 369"/>
                  <a:gd name="T8" fmla="*/ 457758 w 273"/>
                  <a:gd name="T9" fmla="*/ 98537 h 369"/>
                  <a:gd name="T10" fmla="*/ 442500 w 273"/>
                  <a:gd name="T11" fmla="*/ 98537 h 369"/>
                  <a:gd name="T12" fmla="*/ 442500 w 273"/>
                  <a:gd name="T13" fmla="*/ 56307 h 369"/>
                  <a:gd name="T14" fmla="*/ 427241 w 273"/>
                  <a:gd name="T15" fmla="*/ 56307 h 369"/>
                  <a:gd name="T16" fmla="*/ 396724 w 273"/>
                  <a:gd name="T17" fmla="*/ 98537 h 369"/>
                  <a:gd name="T18" fmla="*/ 350948 w 273"/>
                  <a:gd name="T19" fmla="*/ 98537 h 369"/>
                  <a:gd name="T20" fmla="*/ 335689 w 273"/>
                  <a:gd name="T21" fmla="*/ 56307 h 369"/>
                  <a:gd name="T22" fmla="*/ 320431 w 273"/>
                  <a:gd name="T23" fmla="*/ 28153 h 369"/>
                  <a:gd name="T24" fmla="*/ 305172 w 273"/>
                  <a:gd name="T25" fmla="*/ 0 h 369"/>
                  <a:gd name="T26" fmla="*/ 274655 w 273"/>
                  <a:gd name="T27" fmla="*/ 0 h 369"/>
                  <a:gd name="T28" fmla="*/ 274655 w 273"/>
                  <a:gd name="T29" fmla="*/ 14077 h 369"/>
                  <a:gd name="T30" fmla="*/ 213621 w 273"/>
                  <a:gd name="T31" fmla="*/ 28153 h 369"/>
                  <a:gd name="T32" fmla="*/ 213621 w 273"/>
                  <a:gd name="T33" fmla="*/ 56307 h 369"/>
                  <a:gd name="T34" fmla="*/ 152586 w 273"/>
                  <a:gd name="T35" fmla="*/ 56307 h 369"/>
                  <a:gd name="T36" fmla="*/ 122069 w 273"/>
                  <a:gd name="T37" fmla="*/ 84460 h 369"/>
                  <a:gd name="T38" fmla="*/ 122069 w 273"/>
                  <a:gd name="T39" fmla="*/ 126690 h 369"/>
                  <a:gd name="T40" fmla="*/ 137327 w 273"/>
                  <a:gd name="T41" fmla="*/ 154844 h 369"/>
                  <a:gd name="T42" fmla="*/ 91552 w 273"/>
                  <a:gd name="T43" fmla="*/ 197074 h 369"/>
                  <a:gd name="T44" fmla="*/ 76293 w 273"/>
                  <a:gd name="T45" fmla="*/ 197074 h 369"/>
                  <a:gd name="T46" fmla="*/ 61034 w 273"/>
                  <a:gd name="T47" fmla="*/ 253380 h 369"/>
                  <a:gd name="T48" fmla="*/ 61034 w 273"/>
                  <a:gd name="T49" fmla="*/ 281534 h 369"/>
                  <a:gd name="T50" fmla="*/ 61034 w 273"/>
                  <a:gd name="T51" fmla="*/ 309687 h 369"/>
                  <a:gd name="T52" fmla="*/ 30517 w 273"/>
                  <a:gd name="T53" fmla="*/ 351917 h 369"/>
                  <a:gd name="T54" fmla="*/ 15259 w 273"/>
                  <a:gd name="T55" fmla="*/ 380070 h 369"/>
                  <a:gd name="T56" fmla="*/ 0 w 273"/>
                  <a:gd name="T57" fmla="*/ 450454 h 369"/>
                  <a:gd name="T58" fmla="*/ 15259 w 273"/>
                  <a:gd name="T59" fmla="*/ 478607 h 369"/>
                  <a:gd name="T60" fmla="*/ 106810 w 273"/>
                  <a:gd name="T61" fmla="*/ 478607 h 369"/>
                  <a:gd name="T62" fmla="*/ 152586 w 273"/>
                  <a:gd name="T63" fmla="*/ 577144 h 369"/>
                  <a:gd name="T64" fmla="*/ 167845 w 273"/>
                  <a:gd name="T65" fmla="*/ 647527 h 369"/>
                  <a:gd name="T66" fmla="*/ 213621 w 273"/>
                  <a:gd name="T67" fmla="*/ 577144 h 369"/>
                  <a:gd name="T68" fmla="*/ 228879 w 273"/>
                  <a:gd name="T69" fmla="*/ 591221 h 369"/>
                  <a:gd name="T70" fmla="*/ 289914 w 273"/>
                  <a:gd name="T71" fmla="*/ 534914 h 369"/>
                  <a:gd name="T72" fmla="*/ 289914 w 273"/>
                  <a:gd name="T73" fmla="*/ 492684 h 369"/>
                  <a:gd name="T74" fmla="*/ 350948 w 273"/>
                  <a:gd name="T75" fmla="*/ 478607 h 369"/>
                  <a:gd name="T76" fmla="*/ 381465 w 273"/>
                  <a:gd name="T77" fmla="*/ 408224 h 369"/>
                  <a:gd name="T78" fmla="*/ 411982 w 273"/>
                  <a:gd name="T79" fmla="*/ 394147 h 369"/>
                  <a:gd name="T80" fmla="*/ 411982 w 273"/>
                  <a:gd name="T81" fmla="*/ 351917 h 369"/>
                  <a:gd name="T82" fmla="*/ 457758 w 273"/>
                  <a:gd name="T83" fmla="*/ 351917 h 369"/>
                  <a:gd name="T84" fmla="*/ 473017 w 273"/>
                  <a:gd name="T85" fmla="*/ 281534 h 369"/>
                  <a:gd name="T86" fmla="*/ 457758 w 273"/>
                  <a:gd name="T87" fmla="*/ 225227 h 369"/>
                  <a:gd name="T88" fmla="*/ 473017 w 273"/>
                  <a:gd name="T89" fmla="*/ 211150 h 369"/>
                  <a:gd name="T90" fmla="*/ 442500 w 273"/>
                  <a:gd name="T91" fmla="*/ 182997 h 369"/>
                  <a:gd name="T92" fmla="*/ 473017 w 273"/>
                  <a:gd name="T93" fmla="*/ 168920 h 369"/>
                  <a:gd name="T94" fmla="*/ 488275 w 273"/>
                  <a:gd name="T95" fmla="*/ 182997 h 369"/>
                  <a:gd name="T96" fmla="*/ 518793 w 273"/>
                  <a:gd name="T97" fmla="*/ 140767 h 369"/>
                  <a:gd name="T98" fmla="*/ 518793 w 273"/>
                  <a:gd name="T99" fmla="*/ 98537 h 3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73" h="369">
                    <a:moveTo>
                      <a:pt x="272" y="56"/>
                    </a:moveTo>
                    <a:lnTo>
                      <a:pt x="272" y="48"/>
                    </a:lnTo>
                    <a:lnTo>
                      <a:pt x="256" y="48"/>
                    </a:lnTo>
                    <a:lnTo>
                      <a:pt x="256" y="56"/>
                    </a:lnTo>
                    <a:lnTo>
                      <a:pt x="240" y="56"/>
                    </a:lnTo>
                    <a:lnTo>
                      <a:pt x="232" y="56"/>
                    </a:lnTo>
                    <a:lnTo>
                      <a:pt x="232" y="32"/>
                    </a:lnTo>
                    <a:lnTo>
                      <a:pt x="224" y="32"/>
                    </a:lnTo>
                    <a:lnTo>
                      <a:pt x="208" y="56"/>
                    </a:lnTo>
                    <a:lnTo>
                      <a:pt x="184" y="56"/>
                    </a:lnTo>
                    <a:lnTo>
                      <a:pt x="176" y="32"/>
                    </a:lnTo>
                    <a:lnTo>
                      <a:pt x="168" y="16"/>
                    </a:lnTo>
                    <a:lnTo>
                      <a:pt x="160" y="0"/>
                    </a:lnTo>
                    <a:lnTo>
                      <a:pt x="144" y="0"/>
                    </a:lnTo>
                    <a:lnTo>
                      <a:pt x="144" y="8"/>
                    </a:lnTo>
                    <a:lnTo>
                      <a:pt x="112" y="16"/>
                    </a:lnTo>
                    <a:lnTo>
                      <a:pt x="112" y="32"/>
                    </a:lnTo>
                    <a:lnTo>
                      <a:pt x="80" y="32"/>
                    </a:lnTo>
                    <a:lnTo>
                      <a:pt x="64" y="48"/>
                    </a:lnTo>
                    <a:lnTo>
                      <a:pt x="64" y="72"/>
                    </a:lnTo>
                    <a:lnTo>
                      <a:pt x="72" y="88"/>
                    </a:lnTo>
                    <a:lnTo>
                      <a:pt x="48" y="112"/>
                    </a:lnTo>
                    <a:lnTo>
                      <a:pt x="40" y="112"/>
                    </a:lnTo>
                    <a:lnTo>
                      <a:pt x="32" y="144"/>
                    </a:lnTo>
                    <a:lnTo>
                      <a:pt x="32" y="160"/>
                    </a:lnTo>
                    <a:lnTo>
                      <a:pt x="32" y="176"/>
                    </a:lnTo>
                    <a:lnTo>
                      <a:pt x="16" y="200"/>
                    </a:lnTo>
                    <a:lnTo>
                      <a:pt x="8" y="216"/>
                    </a:lnTo>
                    <a:lnTo>
                      <a:pt x="0" y="256"/>
                    </a:lnTo>
                    <a:lnTo>
                      <a:pt x="8" y="272"/>
                    </a:lnTo>
                    <a:lnTo>
                      <a:pt x="56" y="272"/>
                    </a:lnTo>
                    <a:lnTo>
                      <a:pt x="80" y="328"/>
                    </a:lnTo>
                    <a:lnTo>
                      <a:pt x="88" y="368"/>
                    </a:lnTo>
                    <a:lnTo>
                      <a:pt x="112" y="328"/>
                    </a:lnTo>
                    <a:lnTo>
                      <a:pt x="120" y="336"/>
                    </a:lnTo>
                    <a:lnTo>
                      <a:pt x="152" y="304"/>
                    </a:lnTo>
                    <a:lnTo>
                      <a:pt x="152" y="280"/>
                    </a:lnTo>
                    <a:lnTo>
                      <a:pt x="184" y="272"/>
                    </a:lnTo>
                    <a:lnTo>
                      <a:pt x="200" y="232"/>
                    </a:lnTo>
                    <a:lnTo>
                      <a:pt x="216" y="224"/>
                    </a:lnTo>
                    <a:lnTo>
                      <a:pt x="216" y="200"/>
                    </a:lnTo>
                    <a:lnTo>
                      <a:pt x="240" y="200"/>
                    </a:lnTo>
                    <a:lnTo>
                      <a:pt x="248" y="160"/>
                    </a:lnTo>
                    <a:lnTo>
                      <a:pt x="240" y="128"/>
                    </a:lnTo>
                    <a:lnTo>
                      <a:pt x="248" y="120"/>
                    </a:lnTo>
                    <a:lnTo>
                      <a:pt x="232" y="104"/>
                    </a:lnTo>
                    <a:lnTo>
                      <a:pt x="248" y="96"/>
                    </a:lnTo>
                    <a:lnTo>
                      <a:pt x="256" y="104"/>
                    </a:lnTo>
                    <a:lnTo>
                      <a:pt x="272" y="80"/>
                    </a:lnTo>
                    <a:lnTo>
                      <a:pt x="272" y="56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Freeform 19"/>
              <p:cNvSpPr/>
              <p:nvPr/>
            </p:nvSpPr>
            <p:spPr bwMode="gray">
              <a:xfrm>
                <a:off x="4895837" y="3950059"/>
                <a:ext cx="863115" cy="606744"/>
              </a:xfrm>
              <a:custGeom>
                <a:avLst/>
                <a:gdLst>
                  <a:gd name="T0" fmla="*/ 946439 w 505"/>
                  <a:gd name="T1" fmla="*/ 168630 h 385"/>
                  <a:gd name="T2" fmla="*/ 809052 w 505"/>
                  <a:gd name="T3" fmla="*/ 70262 h 385"/>
                  <a:gd name="T4" fmla="*/ 778522 w 505"/>
                  <a:gd name="T5" fmla="*/ 98367 h 385"/>
                  <a:gd name="T6" fmla="*/ 717462 w 505"/>
                  <a:gd name="T7" fmla="*/ 70262 h 385"/>
                  <a:gd name="T8" fmla="*/ 595340 w 505"/>
                  <a:gd name="T9" fmla="*/ 98367 h 385"/>
                  <a:gd name="T10" fmla="*/ 595340 w 505"/>
                  <a:gd name="T11" fmla="*/ 0 h 385"/>
                  <a:gd name="T12" fmla="*/ 534280 w 505"/>
                  <a:gd name="T13" fmla="*/ 0 h 385"/>
                  <a:gd name="T14" fmla="*/ 412159 w 505"/>
                  <a:gd name="T15" fmla="*/ 14052 h 385"/>
                  <a:gd name="T16" fmla="*/ 396894 w 505"/>
                  <a:gd name="T17" fmla="*/ 70262 h 385"/>
                  <a:gd name="T18" fmla="*/ 320568 w 505"/>
                  <a:gd name="T19" fmla="*/ 42157 h 385"/>
                  <a:gd name="T20" fmla="*/ 274773 w 505"/>
                  <a:gd name="T21" fmla="*/ 84315 h 385"/>
                  <a:gd name="T22" fmla="*/ 290038 w 505"/>
                  <a:gd name="T23" fmla="*/ 154577 h 385"/>
                  <a:gd name="T24" fmla="*/ 274773 w 505"/>
                  <a:gd name="T25" fmla="*/ 196735 h 385"/>
                  <a:gd name="T26" fmla="*/ 213712 w 505"/>
                  <a:gd name="T27" fmla="*/ 295102 h 385"/>
                  <a:gd name="T28" fmla="*/ 137386 w 505"/>
                  <a:gd name="T29" fmla="*/ 393469 h 385"/>
                  <a:gd name="T30" fmla="*/ 61061 w 505"/>
                  <a:gd name="T31" fmla="*/ 477784 h 385"/>
                  <a:gd name="T32" fmla="*/ 0 w 505"/>
                  <a:gd name="T33" fmla="*/ 519941 h 385"/>
                  <a:gd name="T34" fmla="*/ 15265 w 505"/>
                  <a:gd name="T35" fmla="*/ 548046 h 385"/>
                  <a:gd name="T36" fmla="*/ 30530 w 505"/>
                  <a:gd name="T37" fmla="*/ 632361 h 385"/>
                  <a:gd name="T38" fmla="*/ 106856 w 505"/>
                  <a:gd name="T39" fmla="*/ 674518 h 385"/>
                  <a:gd name="T40" fmla="*/ 76326 w 505"/>
                  <a:gd name="T41" fmla="*/ 604256 h 385"/>
                  <a:gd name="T42" fmla="*/ 152651 w 505"/>
                  <a:gd name="T43" fmla="*/ 533994 h 385"/>
                  <a:gd name="T44" fmla="*/ 290038 w 505"/>
                  <a:gd name="T45" fmla="*/ 491836 h 385"/>
                  <a:gd name="T46" fmla="*/ 366363 w 505"/>
                  <a:gd name="T47" fmla="*/ 519941 h 385"/>
                  <a:gd name="T48" fmla="*/ 457954 w 505"/>
                  <a:gd name="T49" fmla="*/ 435626 h 385"/>
                  <a:gd name="T50" fmla="*/ 503750 w 505"/>
                  <a:gd name="T51" fmla="*/ 421574 h 385"/>
                  <a:gd name="T52" fmla="*/ 503750 w 505"/>
                  <a:gd name="T53" fmla="*/ 379417 h 385"/>
                  <a:gd name="T54" fmla="*/ 534280 w 505"/>
                  <a:gd name="T55" fmla="*/ 365364 h 385"/>
                  <a:gd name="T56" fmla="*/ 641136 w 505"/>
                  <a:gd name="T57" fmla="*/ 407522 h 385"/>
                  <a:gd name="T58" fmla="*/ 641136 w 505"/>
                  <a:gd name="T59" fmla="*/ 351312 h 385"/>
                  <a:gd name="T60" fmla="*/ 717462 w 505"/>
                  <a:gd name="T61" fmla="*/ 337259 h 385"/>
                  <a:gd name="T62" fmla="*/ 747992 w 505"/>
                  <a:gd name="T63" fmla="*/ 351312 h 385"/>
                  <a:gd name="T64" fmla="*/ 763257 w 505"/>
                  <a:gd name="T65" fmla="*/ 323207 h 385"/>
                  <a:gd name="T66" fmla="*/ 854848 w 505"/>
                  <a:gd name="T67" fmla="*/ 309154 h 385"/>
                  <a:gd name="T68" fmla="*/ 915908 w 505"/>
                  <a:gd name="T69" fmla="*/ 238892 h 3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05" h="385">
                    <a:moveTo>
                      <a:pt x="504" y="128"/>
                    </a:moveTo>
                    <a:lnTo>
                      <a:pt x="496" y="96"/>
                    </a:lnTo>
                    <a:lnTo>
                      <a:pt x="472" y="40"/>
                    </a:lnTo>
                    <a:lnTo>
                      <a:pt x="424" y="40"/>
                    </a:lnTo>
                    <a:lnTo>
                      <a:pt x="416" y="32"/>
                    </a:lnTo>
                    <a:lnTo>
                      <a:pt x="408" y="56"/>
                    </a:lnTo>
                    <a:lnTo>
                      <a:pt x="392" y="56"/>
                    </a:lnTo>
                    <a:lnTo>
                      <a:pt x="376" y="40"/>
                    </a:lnTo>
                    <a:lnTo>
                      <a:pt x="320" y="64"/>
                    </a:lnTo>
                    <a:lnTo>
                      <a:pt x="312" y="56"/>
                    </a:lnTo>
                    <a:lnTo>
                      <a:pt x="336" y="8"/>
                    </a:lnTo>
                    <a:lnTo>
                      <a:pt x="312" y="0"/>
                    </a:lnTo>
                    <a:lnTo>
                      <a:pt x="296" y="16"/>
                    </a:lnTo>
                    <a:lnTo>
                      <a:pt x="280" y="0"/>
                    </a:lnTo>
                    <a:lnTo>
                      <a:pt x="272" y="8"/>
                    </a:lnTo>
                    <a:lnTo>
                      <a:pt x="216" y="8"/>
                    </a:lnTo>
                    <a:lnTo>
                      <a:pt x="224" y="40"/>
                    </a:lnTo>
                    <a:lnTo>
                      <a:pt x="208" y="40"/>
                    </a:lnTo>
                    <a:lnTo>
                      <a:pt x="176" y="16"/>
                    </a:lnTo>
                    <a:lnTo>
                      <a:pt x="168" y="24"/>
                    </a:lnTo>
                    <a:lnTo>
                      <a:pt x="168" y="48"/>
                    </a:lnTo>
                    <a:lnTo>
                      <a:pt x="144" y="48"/>
                    </a:lnTo>
                    <a:lnTo>
                      <a:pt x="144" y="72"/>
                    </a:lnTo>
                    <a:lnTo>
                      <a:pt x="152" y="88"/>
                    </a:lnTo>
                    <a:lnTo>
                      <a:pt x="144" y="96"/>
                    </a:lnTo>
                    <a:lnTo>
                      <a:pt x="144" y="112"/>
                    </a:lnTo>
                    <a:lnTo>
                      <a:pt x="112" y="144"/>
                    </a:lnTo>
                    <a:lnTo>
                      <a:pt x="112" y="168"/>
                    </a:lnTo>
                    <a:lnTo>
                      <a:pt x="104" y="200"/>
                    </a:lnTo>
                    <a:lnTo>
                      <a:pt x="72" y="224"/>
                    </a:lnTo>
                    <a:lnTo>
                      <a:pt x="48" y="256"/>
                    </a:lnTo>
                    <a:lnTo>
                      <a:pt x="32" y="272"/>
                    </a:lnTo>
                    <a:lnTo>
                      <a:pt x="8" y="280"/>
                    </a:lnTo>
                    <a:lnTo>
                      <a:pt x="0" y="296"/>
                    </a:lnTo>
                    <a:lnTo>
                      <a:pt x="16" y="304"/>
                    </a:lnTo>
                    <a:lnTo>
                      <a:pt x="8" y="312"/>
                    </a:lnTo>
                    <a:lnTo>
                      <a:pt x="8" y="352"/>
                    </a:lnTo>
                    <a:lnTo>
                      <a:pt x="16" y="360"/>
                    </a:lnTo>
                    <a:lnTo>
                      <a:pt x="16" y="384"/>
                    </a:lnTo>
                    <a:lnTo>
                      <a:pt x="56" y="384"/>
                    </a:lnTo>
                    <a:lnTo>
                      <a:pt x="56" y="360"/>
                    </a:lnTo>
                    <a:lnTo>
                      <a:pt x="40" y="344"/>
                    </a:lnTo>
                    <a:lnTo>
                      <a:pt x="48" y="312"/>
                    </a:lnTo>
                    <a:lnTo>
                      <a:pt x="80" y="304"/>
                    </a:lnTo>
                    <a:lnTo>
                      <a:pt x="104" y="304"/>
                    </a:lnTo>
                    <a:lnTo>
                      <a:pt x="152" y="280"/>
                    </a:lnTo>
                    <a:lnTo>
                      <a:pt x="184" y="280"/>
                    </a:lnTo>
                    <a:lnTo>
                      <a:pt x="192" y="296"/>
                    </a:lnTo>
                    <a:lnTo>
                      <a:pt x="208" y="264"/>
                    </a:lnTo>
                    <a:lnTo>
                      <a:pt x="240" y="248"/>
                    </a:lnTo>
                    <a:lnTo>
                      <a:pt x="248" y="224"/>
                    </a:lnTo>
                    <a:lnTo>
                      <a:pt x="264" y="240"/>
                    </a:lnTo>
                    <a:lnTo>
                      <a:pt x="272" y="240"/>
                    </a:lnTo>
                    <a:lnTo>
                      <a:pt x="264" y="216"/>
                    </a:lnTo>
                    <a:lnTo>
                      <a:pt x="264" y="184"/>
                    </a:lnTo>
                    <a:lnTo>
                      <a:pt x="280" y="208"/>
                    </a:lnTo>
                    <a:lnTo>
                      <a:pt x="288" y="232"/>
                    </a:lnTo>
                    <a:lnTo>
                      <a:pt x="336" y="232"/>
                    </a:lnTo>
                    <a:lnTo>
                      <a:pt x="320" y="216"/>
                    </a:lnTo>
                    <a:lnTo>
                      <a:pt x="336" y="200"/>
                    </a:lnTo>
                    <a:lnTo>
                      <a:pt x="360" y="208"/>
                    </a:lnTo>
                    <a:lnTo>
                      <a:pt x="376" y="192"/>
                    </a:lnTo>
                    <a:lnTo>
                      <a:pt x="392" y="192"/>
                    </a:lnTo>
                    <a:lnTo>
                      <a:pt x="392" y="200"/>
                    </a:lnTo>
                    <a:lnTo>
                      <a:pt x="400" y="200"/>
                    </a:lnTo>
                    <a:lnTo>
                      <a:pt x="400" y="184"/>
                    </a:lnTo>
                    <a:lnTo>
                      <a:pt x="424" y="192"/>
                    </a:lnTo>
                    <a:lnTo>
                      <a:pt x="448" y="176"/>
                    </a:lnTo>
                    <a:lnTo>
                      <a:pt x="472" y="168"/>
                    </a:lnTo>
                    <a:lnTo>
                      <a:pt x="480" y="136"/>
                    </a:lnTo>
                    <a:lnTo>
                      <a:pt x="504" y="128"/>
                    </a:lnTo>
                  </a:path>
                </a:pathLst>
              </a:custGeom>
              <a:grpFill/>
              <a:ln>
                <a:solidFill>
                  <a:schemeClr val="bg1">
                    <a:lumMod val="95000"/>
                  </a:schemeClr>
                </a:solidFill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5" name="Freeform 20"/>
              <p:cNvSpPr/>
              <p:nvPr/>
            </p:nvSpPr>
            <p:spPr bwMode="gray">
              <a:xfrm>
                <a:off x="4320427" y="3836117"/>
                <a:ext cx="851721" cy="606744"/>
              </a:xfrm>
              <a:custGeom>
                <a:avLst/>
                <a:gdLst>
                  <a:gd name="T0" fmla="*/ 657078 w 497"/>
                  <a:gd name="T1" fmla="*/ 604256 h 385"/>
                  <a:gd name="T2" fmla="*/ 794606 w 497"/>
                  <a:gd name="T3" fmla="*/ 519941 h 385"/>
                  <a:gd name="T4" fmla="*/ 855730 w 497"/>
                  <a:gd name="T5" fmla="*/ 421574 h 385"/>
                  <a:gd name="T6" fmla="*/ 916853 w 497"/>
                  <a:gd name="T7" fmla="*/ 323207 h 385"/>
                  <a:gd name="T8" fmla="*/ 947415 w 497"/>
                  <a:gd name="T9" fmla="*/ 281049 h 385"/>
                  <a:gd name="T10" fmla="*/ 916853 w 497"/>
                  <a:gd name="T11" fmla="*/ 224839 h 385"/>
                  <a:gd name="T12" fmla="*/ 871010 w 497"/>
                  <a:gd name="T13" fmla="*/ 168630 h 385"/>
                  <a:gd name="T14" fmla="*/ 840449 w 497"/>
                  <a:gd name="T15" fmla="*/ 196735 h 385"/>
                  <a:gd name="T16" fmla="*/ 809887 w 497"/>
                  <a:gd name="T17" fmla="*/ 182682 h 385"/>
                  <a:gd name="T18" fmla="*/ 840449 w 497"/>
                  <a:gd name="T19" fmla="*/ 98367 h 385"/>
                  <a:gd name="T20" fmla="*/ 840449 w 497"/>
                  <a:gd name="T21" fmla="*/ 28105 h 385"/>
                  <a:gd name="T22" fmla="*/ 779325 w 497"/>
                  <a:gd name="T23" fmla="*/ 14052 h 385"/>
                  <a:gd name="T24" fmla="*/ 718202 w 497"/>
                  <a:gd name="T25" fmla="*/ 42157 h 385"/>
                  <a:gd name="T26" fmla="*/ 687640 w 497"/>
                  <a:gd name="T27" fmla="*/ 42157 h 385"/>
                  <a:gd name="T28" fmla="*/ 611235 w 497"/>
                  <a:gd name="T29" fmla="*/ 56210 h 385"/>
                  <a:gd name="T30" fmla="*/ 550112 w 497"/>
                  <a:gd name="T31" fmla="*/ 112420 h 385"/>
                  <a:gd name="T32" fmla="*/ 504269 w 497"/>
                  <a:gd name="T33" fmla="*/ 126472 h 385"/>
                  <a:gd name="T34" fmla="*/ 427865 w 497"/>
                  <a:gd name="T35" fmla="*/ 168630 h 385"/>
                  <a:gd name="T36" fmla="*/ 351460 w 497"/>
                  <a:gd name="T37" fmla="*/ 154577 h 385"/>
                  <a:gd name="T38" fmla="*/ 305618 w 497"/>
                  <a:gd name="T39" fmla="*/ 126472 h 385"/>
                  <a:gd name="T40" fmla="*/ 275056 w 497"/>
                  <a:gd name="T41" fmla="*/ 154577 h 385"/>
                  <a:gd name="T42" fmla="*/ 183371 w 497"/>
                  <a:gd name="T43" fmla="*/ 224839 h 385"/>
                  <a:gd name="T44" fmla="*/ 61124 w 497"/>
                  <a:gd name="T45" fmla="*/ 196735 h 385"/>
                  <a:gd name="T46" fmla="*/ 0 w 497"/>
                  <a:gd name="T47" fmla="*/ 224839 h 385"/>
                  <a:gd name="T48" fmla="*/ 61124 w 497"/>
                  <a:gd name="T49" fmla="*/ 252944 h 385"/>
                  <a:gd name="T50" fmla="*/ 168090 w 497"/>
                  <a:gd name="T51" fmla="*/ 295102 h 385"/>
                  <a:gd name="T52" fmla="*/ 198652 w 497"/>
                  <a:gd name="T53" fmla="*/ 365364 h 385"/>
                  <a:gd name="T54" fmla="*/ 106966 w 497"/>
                  <a:gd name="T55" fmla="*/ 393469 h 385"/>
                  <a:gd name="T56" fmla="*/ 168090 w 497"/>
                  <a:gd name="T57" fmla="*/ 435626 h 385"/>
                  <a:gd name="T58" fmla="*/ 259775 w 497"/>
                  <a:gd name="T59" fmla="*/ 491836 h 385"/>
                  <a:gd name="T60" fmla="*/ 259775 w 497"/>
                  <a:gd name="T61" fmla="*/ 533994 h 385"/>
                  <a:gd name="T62" fmla="*/ 397303 w 497"/>
                  <a:gd name="T63" fmla="*/ 632361 h 385"/>
                  <a:gd name="T64" fmla="*/ 473707 w 497"/>
                  <a:gd name="T65" fmla="*/ 632361 h 385"/>
                  <a:gd name="T66" fmla="*/ 488988 w 497"/>
                  <a:gd name="T67" fmla="*/ 604256 h 385"/>
                  <a:gd name="T68" fmla="*/ 565393 w 497"/>
                  <a:gd name="T69" fmla="*/ 660466 h 385"/>
                  <a:gd name="T70" fmla="*/ 641797 w 497"/>
                  <a:gd name="T71" fmla="*/ 646414 h 38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97" h="385">
                    <a:moveTo>
                      <a:pt x="336" y="368"/>
                    </a:moveTo>
                    <a:lnTo>
                      <a:pt x="344" y="344"/>
                    </a:lnTo>
                    <a:lnTo>
                      <a:pt x="368" y="344"/>
                    </a:lnTo>
                    <a:lnTo>
                      <a:pt x="416" y="296"/>
                    </a:lnTo>
                    <a:lnTo>
                      <a:pt x="440" y="272"/>
                    </a:lnTo>
                    <a:lnTo>
                      <a:pt x="448" y="240"/>
                    </a:lnTo>
                    <a:lnTo>
                      <a:pt x="448" y="216"/>
                    </a:lnTo>
                    <a:lnTo>
                      <a:pt x="480" y="184"/>
                    </a:lnTo>
                    <a:lnTo>
                      <a:pt x="480" y="168"/>
                    </a:lnTo>
                    <a:lnTo>
                      <a:pt x="496" y="160"/>
                    </a:lnTo>
                    <a:lnTo>
                      <a:pt x="480" y="152"/>
                    </a:lnTo>
                    <a:lnTo>
                      <a:pt x="480" y="128"/>
                    </a:lnTo>
                    <a:lnTo>
                      <a:pt x="456" y="128"/>
                    </a:lnTo>
                    <a:lnTo>
                      <a:pt x="456" y="96"/>
                    </a:lnTo>
                    <a:lnTo>
                      <a:pt x="440" y="96"/>
                    </a:lnTo>
                    <a:lnTo>
                      <a:pt x="440" y="112"/>
                    </a:lnTo>
                    <a:lnTo>
                      <a:pt x="424" y="112"/>
                    </a:lnTo>
                    <a:lnTo>
                      <a:pt x="424" y="104"/>
                    </a:lnTo>
                    <a:lnTo>
                      <a:pt x="432" y="64"/>
                    </a:lnTo>
                    <a:lnTo>
                      <a:pt x="440" y="56"/>
                    </a:lnTo>
                    <a:lnTo>
                      <a:pt x="440" y="40"/>
                    </a:lnTo>
                    <a:lnTo>
                      <a:pt x="440" y="16"/>
                    </a:lnTo>
                    <a:lnTo>
                      <a:pt x="432" y="0"/>
                    </a:lnTo>
                    <a:lnTo>
                      <a:pt x="408" y="8"/>
                    </a:lnTo>
                    <a:lnTo>
                      <a:pt x="392" y="8"/>
                    </a:lnTo>
                    <a:lnTo>
                      <a:pt x="376" y="24"/>
                    </a:lnTo>
                    <a:lnTo>
                      <a:pt x="360" y="32"/>
                    </a:lnTo>
                    <a:lnTo>
                      <a:pt x="360" y="24"/>
                    </a:lnTo>
                    <a:lnTo>
                      <a:pt x="344" y="32"/>
                    </a:lnTo>
                    <a:lnTo>
                      <a:pt x="320" y="32"/>
                    </a:lnTo>
                    <a:lnTo>
                      <a:pt x="304" y="40"/>
                    </a:lnTo>
                    <a:lnTo>
                      <a:pt x="288" y="64"/>
                    </a:lnTo>
                    <a:lnTo>
                      <a:pt x="272" y="56"/>
                    </a:lnTo>
                    <a:lnTo>
                      <a:pt x="264" y="72"/>
                    </a:lnTo>
                    <a:lnTo>
                      <a:pt x="232" y="72"/>
                    </a:lnTo>
                    <a:lnTo>
                      <a:pt x="224" y="96"/>
                    </a:lnTo>
                    <a:lnTo>
                      <a:pt x="200" y="104"/>
                    </a:lnTo>
                    <a:lnTo>
                      <a:pt x="184" y="88"/>
                    </a:lnTo>
                    <a:lnTo>
                      <a:pt x="176" y="64"/>
                    </a:lnTo>
                    <a:lnTo>
                      <a:pt x="160" y="72"/>
                    </a:lnTo>
                    <a:lnTo>
                      <a:pt x="160" y="88"/>
                    </a:lnTo>
                    <a:lnTo>
                      <a:pt x="144" y="88"/>
                    </a:lnTo>
                    <a:lnTo>
                      <a:pt x="104" y="112"/>
                    </a:lnTo>
                    <a:lnTo>
                      <a:pt x="96" y="128"/>
                    </a:lnTo>
                    <a:lnTo>
                      <a:pt x="48" y="112"/>
                    </a:lnTo>
                    <a:lnTo>
                      <a:pt x="32" y="112"/>
                    </a:lnTo>
                    <a:lnTo>
                      <a:pt x="24" y="120"/>
                    </a:lnTo>
                    <a:lnTo>
                      <a:pt x="0" y="128"/>
                    </a:lnTo>
                    <a:lnTo>
                      <a:pt x="0" y="144"/>
                    </a:lnTo>
                    <a:lnTo>
                      <a:pt x="32" y="144"/>
                    </a:lnTo>
                    <a:lnTo>
                      <a:pt x="40" y="160"/>
                    </a:lnTo>
                    <a:lnTo>
                      <a:pt x="88" y="168"/>
                    </a:lnTo>
                    <a:lnTo>
                      <a:pt x="96" y="176"/>
                    </a:lnTo>
                    <a:lnTo>
                      <a:pt x="104" y="208"/>
                    </a:lnTo>
                    <a:lnTo>
                      <a:pt x="64" y="208"/>
                    </a:lnTo>
                    <a:lnTo>
                      <a:pt x="56" y="224"/>
                    </a:lnTo>
                    <a:lnTo>
                      <a:pt x="64" y="240"/>
                    </a:lnTo>
                    <a:lnTo>
                      <a:pt x="88" y="248"/>
                    </a:lnTo>
                    <a:lnTo>
                      <a:pt x="136" y="264"/>
                    </a:lnTo>
                    <a:lnTo>
                      <a:pt x="136" y="280"/>
                    </a:lnTo>
                    <a:lnTo>
                      <a:pt x="120" y="288"/>
                    </a:lnTo>
                    <a:lnTo>
                      <a:pt x="136" y="304"/>
                    </a:lnTo>
                    <a:lnTo>
                      <a:pt x="136" y="328"/>
                    </a:lnTo>
                    <a:lnTo>
                      <a:pt x="208" y="360"/>
                    </a:lnTo>
                    <a:lnTo>
                      <a:pt x="224" y="360"/>
                    </a:lnTo>
                    <a:lnTo>
                      <a:pt x="248" y="360"/>
                    </a:lnTo>
                    <a:lnTo>
                      <a:pt x="256" y="368"/>
                    </a:lnTo>
                    <a:lnTo>
                      <a:pt x="256" y="344"/>
                    </a:lnTo>
                    <a:lnTo>
                      <a:pt x="288" y="352"/>
                    </a:lnTo>
                    <a:lnTo>
                      <a:pt x="296" y="376"/>
                    </a:lnTo>
                    <a:lnTo>
                      <a:pt x="312" y="384"/>
                    </a:lnTo>
                    <a:lnTo>
                      <a:pt x="336" y="36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7" name="Freeform 22"/>
              <p:cNvSpPr/>
              <p:nvPr/>
            </p:nvSpPr>
            <p:spPr bwMode="invGray">
              <a:xfrm>
                <a:off x="3525677" y="3457258"/>
                <a:ext cx="974210" cy="972785"/>
              </a:xfrm>
              <a:custGeom>
                <a:avLst/>
                <a:gdLst>
                  <a:gd name="T0" fmla="*/ 1007608 w 569"/>
                  <a:gd name="T1" fmla="*/ 787277 h 617"/>
                  <a:gd name="T2" fmla="*/ 1068675 w 569"/>
                  <a:gd name="T3" fmla="*/ 731043 h 617"/>
                  <a:gd name="T4" fmla="*/ 1007608 w 569"/>
                  <a:gd name="T5" fmla="*/ 716984 h 617"/>
                  <a:gd name="T6" fmla="*/ 946541 w 569"/>
                  <a:gd name="T7" fmla="*/ 674809 h 617"/>
                  <a:gd name="T8" fmla="*/ 885473 w 569"/>
                  <a:gd name="T9" fmla="*/ 632633 h 617"/>
                  <a:gd name="T10" fmla="*/ 916007 w 569"/>
                  <a:gd name="T11" fmla="*/ 562341 h 617"/>
                  <a:gd name="T12" fmla="*/ 900740 w 569"/>
                  <a:gd name="T13" fmla="*/ 435814 h 617"/>
                  <a:gd name="T14" fmla="*/ 809140 w 569"/>
                  <a:gd name="T15" fmla="*/ 393638 h 617"/>
                  <a:gd name="T16" fmla="*/ 793873 w 569"/>
                  <a:gd name="T17" fmla="*/ 309287 h 617"/>
                  <a:gd name="T18" fmla="*/ 854940 w 569"/>
                  <a:gd name="T19" fmla="*/ 295229 h 617"/>
                  <a:gd name="T20" fmla="*/ 977074 w 569"/>
                  <a:gd name="T21" fmla="*/ 281170 h 617"/>
                  <a:gd name="T22" fmla="*/ 977074 w 569"/>
                  <a:gd name="T23" fmla="*/ 196819 h 617"/>
                  <a:gd name="T24" fmla="*/ 885473 w 569"/>
                  <a:gd name="T25" fmla="*/ 196819 h 617"/>
                  <a:gd name="T26" fmla="*/ 824406 w 569"/>
                  <a:gd name="T27" fmla="*/ 112468 h 617"/>
                  <a:gd name="T28" fmla="*/ 778606 w 569"/>
                  <a:gd name="T29" fmla="*/ 168702 h 617"/>
                  <a:gd name="T30" fmla="*/ 732806 w 569"/>
                  <a:gd name="T31" fmla="*/ 253053 h 617"/>
                  <a:gd name="T32" fmla="*/ 702272 w 569"/>
                  <a:gd name="T33" fmla="*/ 421755 h 617"/>
                  <a:gd name="T34" fmla="*/ 641205 w 569"/>
                  <a:gd name="T35" fmla="*/ 393638 h 617"/>
                  <a:gd name="T36" fmla="*/ 549604 w 569"/>
                  <a:gd name="T37" fmla="*/ 421755 h 617"/>
                  <a:gd name="T38" fmla="*/ 519071 w 569"/>
                  <a:gd name="T39" fmla="*/ 393638 h 617"/>
                  <a:gd name="T40" fmla="*/ 442737 w 569"/>
                  <a:gd name="T41" fmla="*/ 182761 h 617"/>
                  <a:gd name="T42" fmla="*/ 412203 w 569"/>
                  <a:gd name="T43" fmla="*/ 196819 h 617"/>
                  <a:gd name="T44" fmla="*/ 396936 w 569"/>
                  <a:gd name="T45" fmla="*/ 126527 h 617"/>
                  <a:gd name="T46" fmla="*/ 305336 w 569"/>
                  <a:gd name="T47" fmla="*/ 70293 h 617"/>
                  <a:gd name="T48" fmla="*/ 259535 w 569"/>
                  <a:gd name="T49" fmla="*/ 140585 h 617"/>
                  <a:gd name="T50" fmla="*/ 259535 w 569"/>
                  <a:gd name="T51" fmla="*/ 0 h 617"/>
                  <a:gd name="T52" fmla="*/ 213735 w 569"/>
                  <a:gd name="T53" fmla="*/ 0 h 617"/>
                  <a:gd name="T54" fmla="*/ 183201 w 569"/>
                  <a:gd name="T55" fmla="*/ 56234 h 617"/>
                  <a:gd name="T56" fmla="*/ 167935 w 569"/>
                  <a:gd name="T57" fmla="*/ 112468 h 617"/>
                  <a:gd name="T58" fmla="*/ 152668 w 569"/>
                  <a:gd name="T59" fmla="*/ 168702 h 617"/>
                  <a:gd name="T60" fmla="*/ 198468 w 569"/>
                  <a:gd name="T61" fmla="*/ 196819 h 617"/>
                  <a:gd name="T62" fmla="*/ 167935 w 569"/>
                  <a:gd name="T63" fmla="*/ 421755 h 617"/>
                  <a:gd name="T64" fmla="*/ 45800 w 569"/>
                  <a:gd name="T65" fmla="*/ 492048 h 617"/>
                  <a:gd name="T66" fmla="*/ 15267 w 569"/>
                  <a:gd name="T67" fmla="*/ 548282 h 617"/>
                  <a:gd name="T68" fmla="*/ 0 w 569"/>
                  <a:gd name="T69" fmla="*/ 660750 h 617"/>
                  <a:gd name="T70" fmla="*/ 91601 w 569"/>
                  <a:gd name="T71" fmla="*/ 646692 h 617"/>
                  <a:gd name="T72" fmla="*/ 152668 w 569"/>
                  <a:gd name="T73" fmla="*/ 688867 h 617"/>
                  <a:gd name="T74" fmla="*/ 167935 w 569"/>
                  <a:gd name="T75" fmla="*/ 716984 h 617"/>
                  <a:gd name="T76" fmla="*/ 183201 w 569"/>
                  <a:gd name="T77" fmla="*/ 787277 h 617"/>
                  <a:gd name="T78" fmla="*/ 229002 w 569"/>
                  <a:gd name="T79" fmla="*/ 815394 h 617"/>
                  <a:gd name="T80" fmla="*/ 213735 w 569"/>
                  <a:gd name="T81" fmla="*/ 885686 h 617"/>
                  <a:gd name="T82" fmla="*/ 198468 w 569"/>
                  <a:gd name="T83" fmla="*/ 927862 h 617"/>
                  <a:gd name="T84" fmla="*/ 274802 w 569"/>
                  <a:gd name="T85" fmla="*/ 984096 h 617"/>
                  <a:gd name="T86" fmla="*/ 381670 w 569"/>
                  <a:gd name="T87" fmla="*/ 1012213 h 617"/>
                  <a:gd name="T88" fmla="*/ 427470 w 569"/>
                  <a:gd name="T89" fmla="*/ 998155 h 617"/>
                  <a:gd name="T90" fmla="*/ 442737 w 569"/>
                  <a:gd name="T91" fmla="*/ 1054389 h 617"/>
                  <a:gd name="T92" fmla="*/ 503804 w 569"/>
                  <a:gd name="T93" fmla="*/ 1040330 h 617"/>
                  <a:gd name="T94" fmla="*/ 519071 w 569"/>
                  <a:gd name="T95" fmla="*/ 899745 h 617"/>
                  <a:gd name="T96" fmla="*/ 625938 w 569"/>
                  <a:gd name="T97" fmla="*/ 885686 h 617"/>
                  <a:gd name="T98" fmla="*/ 671738 w 569"/>
                  <a:gd name="T99" fmla="*/ 899745 h 617"/>
                  <a:gd name="T100" fmla="*/ 732806 w 569"/>
                  <a:gd name="T101" fmla="*/ 899745 h 617"/>
                  <a:gd name="T102" fmla="*/ 793873 w 569"/>
                  <a:gd name="T103" fmla="*/ 913804 h 617"/>
                  <a:gd name="T104" fmla="*/ 839673 w 569"/>
                  <a:gd name="T105" fmla="*/ 885686 h 617"/>
                  <a:gd name="T106" fmla="*/ 931274 w 569"/>
                  <a:gd name="T107" fmla="*/ 829452 h 617"/>
                  <a:gd name="T108" fmla="*/ 992341 w 569"/>
                  <a:gd name="T109" fmla="*/ 815394 h 61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69" h="617">
                    <a:moveTo>
                      <a:pt x="520" y="464"/>
                    </a:moveTo>
                    <a:lnTo>
                      <a:pt x="528" y="448"/>
                    </a:lnTo>
                    <a:lnTo>
                      <a:pt x="568" y="448"/>
                    </a:lnTo>
                    <a:lnTo>
                      <a:pt x="560" y="416"/>
                    </a:lnTo>
                    <a:lnTo>
                      <a:pt x="552" y="400"/>
                    </a:lnTo>
                    <a:lnTo>
                      <a:pt x="528" y="408"/>
                    </a:lnTo>
                    <a:lnTo>
                      <a:pt x="504" y="400"/>
                    </a:lnTo>
                    <a:lnTo>
                      <a:pt x="496" y="384"/>
                    </a:lnTo>
                    <a:lnTo>
                      <a:pt x="464" y="384"/>
                    </a:lnTo>
                    <a:lnTo>
                      <a:pt x="464" y="360"/>
                    </a:lnTo>
                    <a:lnTo>
                      <a:pt x="464" y="344"/>
                    </a:lnTo>
                    <a:lnTo>
                      <a:pt x="480" y="320"/>
                    </a:lnTo>
                    <a:lnTo>
                      <a:pt x="448" y="288"/>
                    </a:lnTo>
                    <a:lnTo>
                      <a:pt x="472" y="248"/>
                    </a:lnTo>
                    <a:lnTo>
                      <a:pt x="472" y="216"/>
                    </a:lnTo>
                    <a:lnTo>
                      <a:pt x="424" y="224"/>
                    </a:lnTo>
                    <a:lnTo>
                      <a:pt x="424" y="184"/>
                    </a:lnTo>
                    <a:lnTo>
                      <a:pt x="416" y="176"/>
                    </a:lnTo>
                    <a:lnTo>
                      <a:pt x="432" y="160"/>
                    </a:lnTo>
                    <a:lnTo>
                      <a:pt x="448" y="168"/>
                    </a:lnTo>
                    <a:lnTo>
                      <a:pt x="464" y="152"/>
                    </a:lnTo>
                    <a:lnTo>
                      <a:pt x="512" y="160"/>
                    </a:lnTo>
                    <a:lnTo>
                      <a:pt x="528" y="136"/>
                    </a:lnTo>
                    <a:lnTo>
                      <a:pt x="512" y="112"/>
                    </a:lnTo>
                    <a:lnTo>
                      <a:pt x="488" y="128"/>
                    </a:lnTo>
                    <a:lnTo>
                      <a:pt x="464" y="112"/>
                    </a:lnTo>
                    <a:lnTo>
                      <a:pt x="464" y="64"/>
                    </a:lnTo>
                    <a:lnTo>
                      <a:pt x="432" y="64"/>
                    </a:lnTo>
                    <a:lnTo>
                      <a:pt x="424" y="96"/>
                    </a:lnTo>
                    <a:lnTo>
                      <a:pt x="408" y="96"/>
                    </a:lnTo>
                    <a:lnTo>
                      <a:pt x="408" y="120"/>
                    </a:lnTo>
                    <a:lnTo>
                      <a:pt x="384" y="144"/>
                    </a:lnTo>
                    <a:lnTo>
                      <a:pt x="368" y="144"/>
                    </a:lnTo>
                    <a:lnTo>
                      <a:pt x="368" y="240"/>
                    </a:lnTo>
                    <a:lnTo>
                      <a:pt x="344" y="240"/>
                    </a:lnTo>
                    <a:lnTo>
                      <a:pt x="336" y="224"/>
                    </a:lnTo>
                    <a:lnTo>
                      <a:pt x="320" y="240"/>
                    </a:lnTo>
                    <a:lnTo>
                      <a:pt x="288" y="240"/>
                    </a:lnTo>
                    <a:lnTo>
                      <a:pt x="288" y="232"/>
                    </a:lnTo>
                    <a:lnTo>
                      <a:pt x="272" y="224"/>
                    </a:lnTo>
                    <a:lnTo>
                      <a:pt x="272" y="192"/>
                    </a:lnTo>
                    <a:lnTo>
                      <a:pt x="232" y="104"/>
                    </a:lnTo>
                    <a:lnTo>
                      <a:pt x="216" y="104"/>
                    </a:lnTo>
                    <a:lnTo>
                      <a:pt x="216" y="112"/>
                    </a:lnTo>
                    <a:lnTo>
                      <a:pt x="200" y="88"/>
                    </a:lnTo>
                    <a:lnTo>
                      <a:pt x="208" y="72"/>
                    </a:lnTo>
                    <a:lnTo>
                      <a:pt x="176" y="32"/>
                    </a:lnTo>
                    <a:lnTo>
                      <a:pt x="160" y="40"/>
                    </a:lnTo>
                    <a:lnTo>
                      <a:pt x="152" y="80"/>
                    </a:lnTo>
                    <a:lnTo>
                      <a:pt x="136" y="80"/>
                    </a:lnTo>
                    <a:lnTo>
                      <a:pt x="136" y="64"/>
                    </a:lnTo>
                    <a:lnTo>
                      <a:pt x="136" y="0"/>
                    </a:lnTo>
                    <a:lnTo>
                      <a:pt x="120" y="16"/>
                    </a:lnTo>
                    <a:lnTo>
                      <a:pt x="112" y="0"/>
                    </a:lnTo>
                    <a:lnTo>
                      <a:pt x="96" y="16"/>
                    </a:lnTo>
                    <a:lnTo>
                      <a:pt x="96" y="32"/>
                    </a:lnTo>
                    <a:lnTo>
                      <a:pt x="104" y="64"/>
                    </a:lnTo>
                    <a:lnTo>
                      <a:pt x="88" y="64"/>
                    </a:lnTo>
                    <a:lnTo>
                      <a:pt x="72" y="64"/>
                    </a:lnTo>
                    <a:lnTo>
                      <a:pt x="80" y="96"/>
                    </a:lnTo>
                    <a:lnTo>
                      <a:pt x="80" y="112"/>
                    </a:lnTo>
                    <a:lnTo>
                      <a:pt x="104" y="112"/>
                    </a:lnTo>
                    <a:lnTo>
                      <a:pt x="104" y="168"/>
                    </a:lnTo>
                    <a:lnTo>
                      <a:pt x="88" y="240"/>
                    </a:lnTo>
                    <a:lnTo>
                      <a:pt x="40" y="272"/>
                    </a:lnTo>
                    <a:lnTo>
                      <a:pt x="24" y="280"/>
                    </a:lnTo>
                    <a:lnTo>
                      <a:pt x="16" y="288"/>
                    </a:lnTo>
                    <a:lnTo>
                      <a:pt x="8" y="312"/>
                    </a:lnTo>
                    <a:lnTo>
                      <a:pt x="8" y="360"/>
                    </a:lnTo>
                    <a:lnTo>
                      <a:pt x="0" y="376"/>
                    </a:lnTo>
                    <a:lnTo>
                      <a:pt x="32" y="376"/>
                    </a:lnTo>
                    <a:lnTo>
                      <a:pt x="48" y="368"/>
                    </a:lnTo>
                    <a:lnTo>
                      <a:pt x="88" y="376"/>
                    </a:lnTo>
                    <a:lnTo>
                      <a:pt x="80" y="392"/>
                    </a:lnTo>
                    <a:lnTo>
                      <a:pt x="72" y="392"/>
                    </a:lnTo>
                    <a:lnTo>
                      <a:pt x="88" y="408"/>
                    </a:lnTo>
                    <a:lnTo>
                      <a:pt x="80" y="432"/>
                    </a:lnTo>
                    <a:lnTo>
                      <a:pt x="96" y="448"/>
                    </a:lnTo>
                    <a:lnTo>
                      <a:pt x="120" y="448"/>
                    </a:lnTo>
                    <a:lnTo>
                      <a:pt x="120" y="464"/>
                    </a:lnTo>
                    <a:lnTo>
                      <a:pt x="112" y="472"/>
                    </a:lnTo>
                    <a:lnTo>
                      <a:pt x="112" y="504"/>
                    </a:lnTo>
                    <a:lnTo>
                      <a:pt x="96" y="504"/>
                    </a:lnTo>
                    <a:lnTo>
                      <a:pt x="104" y="528"/>
                    </a:lnTo>
                    <a:lnTo>
                      <a:pt x="144" y="528"/>
                    </a:lnTo>
                    <a:lnTo>
                      <a:pt x="144" y="560"/>
                    </a:lnTo>
                    <a:lnTo>
                      <a:pt x="160" y="568"/>
                    </a:lnTo>
                    <a:lnTo>
                      <a:pt x="200" y="576"/>
                    </a:lnTo>
                    <a:lnTo>
                      <a:pt x="216" y="560"/>
                    </a:lnTo>
                    <a:lnTo>
                      <a:pt x="224" y="568"/>
                    </a:lnTo>
                    <a:lnTo>
                      <a:pt x="216" y="592"/>
                    </a:lnTo>
                    <a:lnTo>
                      <a:pt x="232" y="600"/>
                    </a:lnTo>
                    <a:lnTo>
                      <a:pt x="264" y="616"/>
                    </a:lnTo>
                    <a:lnTo>
                      <a:pt x="264" y="592"/>
                    </a:lnTo>
                    <a:lnTo>
                      <a:pt x="264" y="520"/>
                    </a:lnTo>
                    <a:lnTo>
                      <a:pt x="272" y="512"/>
                    </a:lnTo>
                    <a:lnTo>
                      <a:pt x="320" y="512"/>
                    </a:lnTo>
                    <a:lnTo>
                      <a:pt x="328" y="504"/>
                    </a:lnTo>
                    <a:lnTo>
                      <a:pt x="344" y="504"/>
                    </a:lnTo>
                    <a:lnTo>
                      <a:pt x="352" y="512"/>
                    </a:lnTo>
                    <a:lnTo>
                      <a:pt x="376" y="504"/>
                    </a:lnTo>
                    <a:lnTo>
                      <a:pt x="384" y="512"/>
                    </a:lnTo>
                    <a:lnTo>
                      <a:pt x="392" y="504"/>
                    </a:lnTo>
                    <a:lnTo>
                      <a:pt x="416" y="520"/>
                    </a:lnTo>
                    <a:lnTo>
                      <a:pt x="416" y="504"/>
                    </a:lnTo>
                    <a:lnTo>
                      <a:pt x="440" y="504"/>
                    </a:lnTo>
                    <a:lnTo>
                      <a:pt x="480" y="496"/>
                    </a:lnTo>
                    <a:lnTo>
                      <a:pt x="488" y="472"/>
                    </a:lnTo>
                    <a:lnTo>
                      <a:pt x="504" y="464"/>
                    </a:lnTo>
                    <a:lnTo>
                      <a:pt x="520" y="464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0" name="Freeform 23"/>
              <p:cNvSpPr/>
              <p:nvPr/>
            </p:nvSpPr>
            <p:spPr bwMode="invGray">
              <a:xfrm>
                <a:off x="1705444" y="2332074"/>
                <a:ext cx="2070907" cy="1239126"/>
              </a:xfrm>
              <a:custGeom>
                <a:avLst/>
                <a:gdLst>
                  <a:gd name="T0" fmla="*/ 2260495 w 1209"/>
                  <a:gd name="T1" fmla="*/ 1280839 h 785"/>
                  <a:gd name="T2" fmla="*/ 2214674 w 1209"/>
                  <a:gd name="T3" fmla="*/ 1280839 h 785"/>
                  <a:gd name="T4" fmla="*/ 2214674 w 1209"/>
                  <a:gd name="T5" fmla="*/ 1379366 h 785"/>
                  <a:gd name="T6" fmla="*/ 2123032 w 1209"/>
                  <a:gd name="T7" fmla="*/ 1337140 h 785"/>
                  <a:gd name="T8" fmla="*/ 2077212 w 1209"/>
                  <a:gd name="T9" fmla="*/ 1323065 h 785"/>
                  <a:gd name="T10" fmla="*/ 1955023 w 1209"/>
                  <a:gd name="T11" fmla="*/ 1266764 h 785"/>
                  <a:gd name="T12" fmla="*/ 1985570 w 1209"/>
                  <a:gd name="T13" fmla="*/ 1224539 h 785"/>
                  <a:gd name="T14" fmla="*/ 1970296 w 1209"/>
                  <a:gd name="T15" fmla="*/ 1196389 h 785"/>
                  <a:gd name="T16" fmla="*/ 1909202 w 1209"/>
                  <a:gd name="T17" fmla="*/ 1168238 h 785"/>
                  <a:gd name="T18" fmla="*/ 1863381 w 1209"/>
                  <a:gd name="T19" fmla="*/ 1196389 h 785"/>
                  <a:gd name="T20" fmla="*/ 1771739 w 1209"/>
                  <a:gd name="T21" fmla="*/ 1140088 h 785"/>
                  <a:gd name="T22" fmla="*/ 1588456 w 1209"/>
                  <a:gd name="T23" fmla="*/ 1224539 h 785"/>
                  <a:gd name="T24" fmla="*/ 1542635 w 1209"/>
                  <a:gd name="T25" fmla="*/ 1266764 h 785"/>
                  <a:gd name="T26" fmla="*/ 1389899 w 1209"/>
                  <a:gd name="T27" fmla="*/ 1294915 h 785"/>
                  <a:gd name="T28" fmla="*/ 1252436 w 1209"/>
                  <a:gd name="T29" fmla="*/ 1252689 h 785"/>
                  <a:gd name="T30" fmla="*/ 1206616 w 1209"/>
                  <a:gd name="T31" fmla="*/ 1196389 h 785"/>
                  <a:gd name="T32" fmla="*/ 1114974 w 1209"/>
                  <a:gd name="T33" fmla="*/ 1238614 h 785"/>
                  <a:gd name="T34" fmla="*/ 1023332 w 1209"/>
                  <a:gd name="T35" fmla="*/ 1280839 h 785"/>
                  <a:gd name="T36" fmla="*/ 870596 w 1209"/>
                  <a:gd name="T37" fmla="*/ 1182313 h 785"/>
                  <a:gd name="T38" fmla="*/ 778954 w 1209"/>
                  <a:gd name="T39" fmla="*/ 1126013 h 785"/>
                  <a:gd name="T40" fmla="*/ 687313 w 1209"/>
                  <a:gd name="T41" fmla="*/ 1097862 h 785"/>
                  <a:gd name="T42" fmla="*/ 610945 w 1209"/>
                  <a:gd name="T43" fmla="*/ 1041562 h 785"/>
                  <a:gd name="T44" fmla="*/ 519303 w 1209"/>
                  <a:gd name="T45" fmla="*/ 914885 h 785"/>
                  <a:gd name="T46" fmla="*/ 473482 w 1209"/>
                  <a:gd name="T47" fmla="*/ 900810 h 785"/>
                  <a:gd name="T48" fmla="*/ 397114 w 1209"/>
                  <a:gd name="T49" fmla="*/ 802284 h 785"/>
                  <a:gd name="T50" fmla="*/ 305472 w 1209"/>
                  <a:gd name="T51" fmla="*/ 675608 h 785"/>
                  <a:gd name="T52" fmla="*/ 229104 w 1209"/>
                  <a:gd name="T53" fmla="*/ 717833 h 785"/>
                  <a:gd name="T54" fmla="*/ 122189 w 1209"/>
                  <a:gd name="T55" fmla="*/ 577082 h 785"/>
                  <a:gd name="T56" fmla="*/ 61094 w 1209"/>
                  <a:gd name="T57" fmla="*/ 478555 h 785"/>
                  <a:gd name="T58" fmla="*/ 0 w 1209"/>
                  <a:gd name="T59" fmla="*/ 450405 h 785"/>
                  <a:gd name="T60" fmla="*/ 30547 w 1209"/>
                  <a:gd name="T61" fmla="*/ 309654 h 785"/>
                  <a:gd name="T62" fmla="*/ 91642 w 1209"/>
                  <a:gd name="T63" fmla="*/ 337804 h 785"/>
                  <a:gd name="T64" fmla="*/ 152736 w 1209"/>
                  <a:gd name="T65" fmla="*/ 323729 h 785"/>
                  <a:gd name="T66" fmla="*/ 152736 w 1209"/>
                  <a:gd name="T67" fmla="*/ 225203 h 785"/>
                  <a:gd name="T68" fmla="*/ 106915 w 1209"/>
                  <a:gd name="T69" fmla="*/ 168902 h 785"/>
                  <a:gd name="T70" fmla="*/ 152736 w 1209"/>
                  <a:gd name="T71" fmla="*/ 84451 h 785"/>
                  <a:gd name="T72" fmla="*/ 290199 w 1209"/>
                  <a:gd name="T73" fmla="*/ 70376 h 785"/>
                  <a:gd name="T74" fmla="*/ 397114 w 1209"/>
                  <a:gd name="T75" fmla="*/ 14075 h 785"/>
                  <a:gd name="T76" fmla="*/ 549850 w 1209"/>
                  <a:gd name="T77" fmla="*/ 28150 h 785"/>
                  <a:gd name="T78" fmla="*/ 656765 w 1209"/>
                  <a:gd name="T79" fmla="*/ 98526 h 785"/>
                  <a:gd name="T80" fmla="*/ 824775 w 1209"/>
                  <a:gd name="T81" fmla="*/ 98526 h 785"/>
                  <a:gd name="T82" fmla="*/ 1008059 w 1209"/>
                  <a:gd name="T83" fmla="*/ 70376 h 785"/>
                  <a:gd name="T84" fmla="*/ 1267710 w 1209"/>
                  <a:gd name="T85" fmla="*/ 98526 h 785"/>
                  <a:gd name="T86" fmla="*/ 1359352 w 1209"/>
                  <a:gd name="T87" fmla="*/ 126676 h 785"/>
                  <a:gd name="T88" fmla="*/ 1344078 w 1209"/>
                  <a:gd name="T89" fmla="*/ 168902 h 785"/>
                  <a:gd name="T90" fmla="*/ 1389899 w 1209"/>
                  <a:gd name="T91" fmla="*/ 239278 h 785"/>
                  <a:gd name="T92" fmla="*/ 1359352 w 1209"/>
                  <a:gd name="T93" fmla="*/ 323729 h 785"/>
                  <a:gd name="T94" fmla="*/ 1328804 w 1209"/>
                  <a:gd name="T95" fmla="*/ 436330 h 785"/>
                  <a:gd name="T96" fmla="*/ 1405173 w 1209"/>
                  <a:gd name="T97" fmla="*/ 563006 h 785"/>
                  <a:gd name="T98" fmla="*/ 1588456 w 1209"/>
                  <a:gd name="T99" fmla="*/ 647457 h 785"/>
                  <a:gd name="T100" fmla="*/ 1787013 w 1209"/>
                  <a:gd name="T101" fmla="*/ 731908 h 785"/>
                  <a:gd name="T102" fmla="*/ 1893928 w 1209"/>
                  <a:gd name="T103" fmla="*/ 745983 h 785"/>
                  <a:gd name="T104" fmla="*/ 1924475 w 1209"/>
                  <a:gd name="T105" fmla="*/ 844510 h 785"/>
                  <a:gd name="T106" fmla="*/ 1985570 w 1209"/>
                  <a:gd name="T107" fmla="*/ 872660 h 785"/>
                  <a:gd name="T108" fmla="*/ 2016117 w 1209"/>
                  <a:gd name="T109" fmla="*/ 830434 h 785"/>
                  <a:gd name="T110" fmla="*/ 2061938 w 1209"/>
                  <a:gd name="T111" fmla="*/ 844510 h 785"/>
                  <a:gd name="T112" fmla="*/ 2092485 w 1209"/>
                  <a:gd name="T113" fmla="*/ 816359 h 785"/>
                  <a:gd name="T114" fmla="*/ 2168853 w 1209"/>
                  <a:gd name="T115" fmla="*/ 774134 h 785"/>
                  <a:gd name="T116" fmla="*/ 2245221 w 1209"/>
                  <a:gd name="T117" fmla="*/ 802284 h 785"/>
                  <a:gd name="T118" fmla="*/ 2306316 w 1209"/>
                  <a:gd name="T119" fmla="*/ 943036 h 785"/>
                  <a:gd name="T120" fmla="*/ 2306316 w 1209"/>
                  <a:gd name="T121" fmla="*/ 1013411 h 785"/>
                  <a:gd name="T122" fmla="*/ 2291042 w 1209"/>
                  <a:gd name="T123" fmla="*/ 1252689 h 78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09" h="785">
                    <a:moveTo>
                      <a:pt x="1200" y="712"/>
                    </a:moveTo>
                    <a:lnTo>
                      <a:pt x="1184" y="728"/>
                    </a:lnTo>
                    <a:lnTo>
                      <a:pt x="1176" y="712"/>
                    </a:lnTo>
                    <a:lnTo>
                      <a:pt x="1160" y="728"/>
                    </a:lnTo>
                    <a:lnTo>
                      <a:pt x="1168" y="776"/>
                    </a:lnTo>
                    <a:lnTo>
                      <a:pt x="1160" y="784"/>
                    </a:lnTo>
                    <a:lnTo>
                      <a:pt x="1136" y="776"/>
                    </a:lnTo>
                    <a:lnTo>
                      <a:pt x="1112" y="760"/>
                    </a:lnTo>
                    <a:lnTo>
                      <a:pt x="1112" y="744"/>
                    </a:lnTo>
                    <a:lnTo>
                      <a:pt x="1088" y="752"/>
                    </a:lnTo>
                    <a:lnTo>
                      <a:pt x="1024" y="728"/>
                    </a:lnTo>
                    <a:lnTo>
                      <a:pt x="1024" y="720"/>
                    </a:lnTo>
                    <a:lnTo>
                      <a:pt x="1040" y="712"/>
                    </a:lnTo>
                    <a:lnTo>
                      <a:pt x="1040" y="696"/>
                    </a:lnTo>
                    <a:lnTo>
                      <a:pt x="1024" y="688"/>
                    </a:lnTo>
                    <a:lnTo>
                      <a:pt x="1032" y="680"/>
                    </a:lnTo>
                    <a:lnTo>
                      <a:pt x="1016" y="656"/>
                    </a:lnTo>
                    <a:lnTo>
                      <a:pt x="1000" y="664"/>
                    </a:lnTo>
                    <a:lnTo>
                      <a:pt x="984" y="672"/>
                    </a:lnTo>
                    <a:lnTo>
                      <a:pt x="976" y="680"/>
                    </a:lnTo>
                    <a:lnTo>
                      <a:pt x="960" y="680"/>
                    </a:lnTo>
                    <a:lnTo>
                      <a:pt x="928" y="648"/>
                    </a:lnTo>
                    <a:lnTo>
                      <a:pt x="864" y="696"/>
                    </a:lnTo>
                    <a:lnTo>
                      <a:pt x="832" y="696"/>
                    </a:lnTo>
                    <a:lnTo>
                      <a:pt x="824" y="720"/>
                    </a:lnTo>
                    <a:lnTo>
                      <a:pt x="808" y="720"/>
                    </a:lnTo>
                    <a:lnTo>
                      <a:pt x="760" y="744"/>
                    </a:lnTo>
                    <a:lnTo>
                      <a:pt x="728" y="736"/>
                    </a:lnTo>
                    <a:lnTo>
                      <a:pt x="712" y="712"/>
                    </a:lnTo>
                    <a:lnTo>
                      <a:pt x="656" y="712"/>
                    </a:lnTo>
                    <a:lnTo>
                      <a:pt x="664" y="688"/>
                    </a:lnTo>
                    <a:lnTo>
                      <a:pt x="632" y="680"/>
                    </a:lnTo>
                    <a:lnTo>
                      <a:pt x="600" y="680"/>
                    </a:lnTo>
                    <a:lnTo>
                      <a:pt x="584" y="704"/>
                    </a:lnTo>
                    <a:lnTo>
                      <a:pt x="552" y="728"/>
                    </a:lnTo>
                    <a:lnTo>
                      <a:pt x="536" y="728"/>
                    </a:lnTo>
                    <a:lnTo>
                      <a:pt x="544" y="680"/>
                    </a:lnTo>
                    <a:lnTo>
                      <a:pt x="456" y="672"/>
                    </a:lnTo>
                    <a:lnTo>
                      <a:pt x="424" y="640"/>
                    </a:lnTo>
                    <a:lnTo>
                      <a:pt x="408" y="640"/>
                    </a:lnTo>
                    <a:lnTo>
                      <a:pt x="392" y="648"/>
                    </a:lnTo>
                    <a:lnTo>
                      <a:pt x="360" y="624"/>
                    </a:lnTo>
                    <a:lnTo>
                      <a:pt x="336" y="600"/>
                    </a:lnTo>
                    <a:lnTo>
                      <a:pt x="320" y="592"/>
                    </a:lnTo>
                    <a:lnTo>
                      <a:pt x="280" y="544"/>
                    </a:lnTo>
                    <a:lnTo>
                      <a:pt x="272" y="520"/>
                    </a:lnTo>
                    <a:lnTo>
                      <a:pt x="264" y="512"/>
                    </a:lnTo>
                    <a:lnTo>
                      <a:pt x="248" y="512"/>
                    </a:lnTo>
                    <a:lnTo>
                      <a:pt x="224" y="464"/>
                    </a:lnTo>
                    <a:lnTo>
                      <a:pt x="208" y="456"/>
                    </a:lnTo>
                    <a:lnTo>
                      <a:pt x="192" y="424"/>
                    </a:lnTo>
                    <a:lnTo>
                      <a:pt x="160" y="384"/>
                    </a:lnTo>
                    <a:lnTo>
                      <a:pt x="144" y="384"/>
                    </a:lnTo>
                    <a:lnTo>
                      <a:pt x="120" y="408"/>
                    </a:lnTo>
                    <a:lnTo>
                      <a:pt x="96" y="376"/>
                    </a:lnTo>
                    <a:lnTo>
                      <a:pt x="64" y="328"/>
                    </a:lnTo>
                    <a:lnTo>
                      <a:pt x="40" y="304"/>
                    </a:lnTo>
                    <a:lnTo>
                      <a:pt x="32" y="272"/>
                    </a:lnTo>
                    <a:lnTo>
                      <a:pt x="8" y="280"/>
                    </a:lnTo>
                    <a:lnTo>
                      <a:pt x="0" y="256"/>
                    </a:lnTo>
                    <a:lnTo>
                      <a:pt x="8" y="248"/>
                    </a:lnTo>
                    <a:lnTo>
                      <a:pt x="16" y="176"/>
                    </a:lnTo>
                    <a:lnTo>
                      <a:pt x="32" y="168"/>
                    </a:lnTo>
                    <a:lnTo>
                      <a:pt x="48" y="192"/>
                    </a:lnTo>
                    <a:lnTo>
                      <a:pt x="64" y="184"/>
                    </a:lnTo>
                    <a:lnTo>
                      <a:pt x="80" y="184"/>
                    </a:lnTo>
                    <a:lnTo>
                      <a:pt x="72" y="144"/>
                    </a:lnTo>
                    <a:lnTo>
                      <a:pt x="80" y="128"/>
                    </a:lnTo>
                    <a:lnTo>
                      <a:pt x="56" y="120"/>
                    </a:lnTo>
                    <a:lnTo>
                      <a:pt x="56" y="96"/>
                    </a:lnTo>
                    <a:lnTo>
                      <a:pt x="64" y="56"/>
                    </a:lnTo>
                    <a:lnTo>
                      <a:pt x="80" y="48"/>
                    </a:lnTo>
                    <a:lnTo>
                      <a:pt x="120" y="56"/>
                    </a:lnTo>
                    <a:lnTo>
                      <a:pt x="152" y="40"/>
                    </a:lnTo>
                    <a:lnTo>
                      <a:pt x="176" y="0"/>
                    </a:lnTo>
                    <a:lnTo>
                      <a:pt x="208" y="8"/>
                    </a:lnTo>
                    <a:lnTo>
                      <a:pt x="272" y="32"/>
                    </a:lnTo>
                    <a:lnTo>
                      <a:pt x="288" y="16"/>
                    </a:lnTo>
                    <a:lnTo>
                      <a:pt x="336" y="24"/>
                    </a:lnTo>
                    <a:lnTo>
                      <a:pt x="344" y="56"/>
                    </a:lnTo>
                    <a:lnTo>
                      <a:pt x="408" y="72"/>
                    </a:lnTo>
                    <a:lnTo>
                      <a:pt x="432" y="56"/>
                    </a:lnTo>
                    <a:lnTo>
                      <a:pt x="504" y="56"/>
                    </a:lnTo>
                    <a:lnTo>
                      <a:pt x="528" y="40"/>
                    </a:lnTo>
                    <a:lnTo>
                      <a:pt x="640" y="32"/>
                    </a:lnTo>
                    <a:lnTo>
                      <a:pt x="664" y="56"/>
                    </a:lnTo>
                    <a:lnTo>
                      <a:pt x="696" y="64"/>
                    </a:lnTo>
                    <a:lnTo>
                      <a:pt x="712" y="72"/>
                    </a:lnTo>
                    <a:lnTo>
                      <a:pt x="720" y="88"/>
                    </a:lnTo>
                    <a:lnTo>
                      <a:pt x="704" y="96"/>
                    </a:lnTo>
                    <a:lnTo>
                      <a:pt x="728" y="104"/>
                    </a:lnTo>
                    <a:lnTo>
                      <a:pt x="728" y="136"/>
                    </a:lnTo>
                    <a:lnTo>
                      <a:pt x="704" y="168"/>
                    </a:lnTo>
                    <a:lnTo>
                      <a:pt x="712" y="184"/>
                    </a:lnTo>
                    <a:lnTo>
                      <a:pt x="704" y="232"/>
                    </a:lnTo>
                    <a:lnTo>
                      <a:pt x="696" y="248"/>
                    </a:lnTo>
                    <a:lnTo>
                      <a:pt x="712" y="296"/>
                    </a:lnTo>
                    <a:lnTo>
                      <a:pt x="736" y="320"/>
                    </a:lnTo>
                    <a:lnTo>
                      <a:pt x="784" y="320"/>
                    </a:lnTo>
                    <a:lnTo>
                      <a:pt x="832" y="368"/>
                    </a:lnTo>
                    <a:lnTo>
                      <a:pt x="864" y="376"/>
                    </a:lnTo>
                    <a:lnTo>
                      <a:pt x="936" y="416"/>
                    </a:lnTo>
                    <a:lnTo>
                      <a:pt x="968" y="400"/>
                    </a:lnTo>
                    <a:lnTo>
                      <a:pt x="992" y="424"/>
                    </a:lnTo>
                    <a:lnTo>
                      <a:pt x="1016" y="448"/>
                    </a:lnTo>
                    <a:lnTo>
                      <a:pt x="1008" y="480"/>
                    </a:lnTo>
                    <a:lnTo>
                      <a:pt x="1040" y="480"/>
                    </a:lnTo>
                    <a:lnTo>
                      <a:pt x="1040" y="496"/>
                    </a:lnTo>
                    <a:lnTo>
                      <a:pt x="1064" y="496"/>
                    </a:lnTo>
                    <a:lnTo>
                      <a:pt x="1056" y="472"/>
                    </a:lnTo>
                    <a:lnTo>
                      <a:pt x="1072" y="472"/>
                    </a:lnTo>
                    <a:lnTo>
                      <a:pt x="1080" y="480"/>
                    </a:lnTo>
                    <a:lnTo>
                      <a:pt x="1096" y="480"/>
                    </a:lnTo>
                    <a:lnTo>
                      <a:pt x="1096" y="464"/>
                    </a:lnTo>
                    <a:lnTo>
                      <a:pt x="1120" y="464"/>
                    </a:lnTo>
                    <a:lnTo>
                      <a:pt x="1136" y="440"/>
                    </a:lnTo>
                    <a:lnTo>
                      <a:pt x="1152" y="432"/>
                    </a:lnTo>
                    <a:lnTo>
                      <a:pt x="1176" y="456"/>
                    </a:lnTo>
                    <a:lnTo>
                      <a:pt x="1176" y="480"/>
                    </a:lnTo>
                    <a:lnTo>
                      <a:pt x="1208" y="536"/>
                    </a:lnTo>
                    <a:lnTo>
                      <a:pt x="1192" y="544"/>
                    </a:lnTo>
                    <a:lnTo>
                      <a:pt x="1208" y="576"/>
                    </a:lnTo>
                    <a:lnTo>
                      <a:pt x="1208" y="608"/>
                    </a:lnTo>
                    <a:lnTo>
                      <a:pt x="1200" y="712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1" name="Freeform 24"/>
              <p:cNvSpPr/>
              <p:nvPr/>
            </p:nvSpPr>
            <p:spPr bwMode="gray">
              <a:xfrm>
                <a:off x="3651014" y="2839119"/>
                <a:ext cx="1301795" cy="998421"/>
              </a:xfrm>
              <a:custGeom>
                <a:avLst/>
                <a:gdLst>
                  <a:gd name="T0" fmla="*/ 1325590 w 761"/>
                  <a:gd name="T1" fmla="*/ 857923 h 633"/>
                  <a:gd name="T2" fmla="*/ 1279880 w 761"/>
                  <a:gd name="T3" fmla="*/ 886051 h 633"/>
                  <a:gd name="T4" fmla="*/ 1249407 w 761"/>
                  <a:gd name="T5" fmla="*/ 857923 h 633"/>
                  <a:gd name="T6" fmla="*/ 1157987 w 761"/>
                  <a:gd name="T7" fmla="*/ 759472 h 633"/>
                  <a:gd name="T8" fmla="*/ 1112277 w 761"/>
                  <a:gd name="T9" fmla="*/ 745408 h 633"/>
                  <a:gd name="T10" fmla="*/ 1051330 w 761"/>
                  <a:gd name="T11" fmla="*/ 773537 h 633"/>
                  <a:gd name="T12" fmla="*/ 1020857 w 761"/>
                  <a:gd name="T13" fmla="*/ 829794 h 633"/>
                  <a:gd name="T14" fmla="*/ 975147 w 761"/>
                  <a:gd name="T15" fmla="*/ 815730 h 633"/>
                  <a:gd name="T16" fmla="*/ 898963 w 761"/>
                  <a:gd name="T17" fmla="*/ 829794 h 633"/>
                  <a:gd name="T18" fmla="*/ 959910 w 761"/>
                  <a:gd name="T19" fmla="*/ 871987 h 633"/>
                  <a:gd name="T20" fmla="*/ 868490 w 761"/>
                  <a:gd name="T21" fmla="*/ 928244 h 633"/>
                  <a:gd name="T22" fmla="*/ 792307 w 761"/>
                  <a:gd name="T23" fmla="*/ 914180 h 633"/>
                  <a:gd name="T24" fmla="*/ 746597 w 761"/>
                  <a:gd name="T25" fmla="*/ 801665 h 633"/>
                  <a:gd name="T26" fmla="*/ 685650 w 761"/>
                  <a:gd name="T27" fmla="*/ 857923 h 633"/>
                  <a:gd name="T28" fmla="*/ 639940 w 761"/>
                  <a:gd name="T29" fmla="*/ 886051 h 633"/>
                  <a:gd name="T30" fmla="*/ 563757 w 761"/>
                  <a:gd name="T31" fmla="*/ 942308 h 633"/>
                  <a:gd name="T32" fmla="*/ 518047 w 761"/>
                  <a:gd name="T33" fmla="*/ 1111080 h 633"/>
                  <a:gd name="T34" fmla="*/ 472337 w 761"/>
                  <a:gd name="T35" fmla="*/ 1111080 h 633"/>
                  <a:gd name="T36" fmla="*/ 411390 w 761"/>
                  <a:gd name="T37" fmla="*/ 1097016 h 633"/>
                  <a:gd name="T38" fmla="*/ 380917 w 761"/>
                  <a:gd name="T39" fmla="*/ 1012630 h 633"/>
                  <a:gd name="T40" fmla="*/ 274260 w 761"/>
                  <a:gd name="T41" fmla="*/ 871987 h 633"/>
                  <a:gd name="T42" fmla="*/ 243787 w 761"/>
                  <a:gd name="T43" fmla="*/ 843858 h 633"/>
                  <a:gd name="T44" fmla="*/ 198077 w 761"/>
                  <a:gd name="T45" fmla="*/ 745408 h 633"/>
                  <a:gd name="T46" fmla="*/ 152367 w 761"/>
                  <a:gd name="T47" fmla="*/ 815730 h 633"/>
                  <a:gd name="T48" fmla="*/ 137130 w 761"/>
                  <a:gd name="T49" fmla="*/ 435993 h 633"/>
                  <a:gd name="T50" fmla="*/ 137130 w 761"/>
                  <a:gd name="T51" fmla="*/ 379736 h 633"/>
                  <a:gd name="T52" fmla="*/ 76183 w 761"/>
                  <a:gd name="T53" fmla="*/ 239093 h 633"/>
                  <a:gd name="T54" fmla="*/ 0 w 761"/>
                  <a:gd name="T55" fmla="*/ 182836 h 633"/>
                  <a:gd name="T56" fmla="*/ 15237 w 761"/>
                  <a:gd name="T57" fmla="*/ 112514 h 633"/>
                  <a:gd name="T58" fmla="*/ 30473 w 761"/>
                  <a:gd name="T59" fmla="*/ 56257 h 633"/>
                  <a:gd name="T60" fmla="*/ 60947 w 761"/>
                  <a:gd name="T61" fmla="*/ 0 h 633"/>
                  <a:gd name="T62" fmla="*/ 121893 w 761"/>
                  <a:gd name="T63" fmla="*/ 28129 h 633"/>
                  <a:gd name="T64" fmla="*/ 167603 w 761"/>
                  <a:gd name="T65" fmla="*/ 140643 h 633"/>
                  <a:gd name="T66" fmla="*/ 243787 w 761"/>
                  <a:gd name="T67" fmla="*/ 210965 h 633"/>
                  <a:gd name="T68" fmla="*/ 289497 w 761"/>
                  <a:gd name="T69" fmla="*/ 182836 h 633"/>
                  <a:gd name="T70" fmla="*/ 335207 w 761"/>
                  <a:gd name="T71" fmla="*/ 225029 h 633"/>
                  <a:gd name="T72" fmla="*/ 426627 w 761"/>
                  <a:gd name="T73" fmla="*/ 168772 h 633"/>
                  <a:gd name="T74" fmla="*/ 548520 w 761"/>
                  <a:gd name="T75" fmla="*/ 168772 h 633"/>
                  <a:gd name="T76" fmla="*/ 563757 w 761"/>
                  <a:gd name="T77" fmla="*/ 70322 h 633"/>
                  <a:gd name="T78" fmla="*/ 609467 w 761"/>
                  <a:gd name="T79" fmla="*/ 56257 h 633"/>
                  <a:gd name="T80" fmla="*/ 655177 w 761"/>
                  <a:gd name="T81" fmla="*/ 84386 h 633"/>
                  <a:gd name="T82" fmla="*/ 761833 w 761"/>
                  <a:gd name="T83" fmla="*/ 126579 h 633"/>
                  <a:gd name="T84" fmla="*/ 792307 w 761"/>
                  <a:gd name="T85" fmla="*/ 239093 h 633"/>
                  <a:gd name="T86" fmla="*/ 898963 w 761"/>
                  <a:gd name="T87" fmla="*/ 281286 h 633"/>
                  <a:gd name="T88" fmla="*/ 975147 w 761"/>
                  <a:gd name="T89" fmla="*/ 239093 h 633"/>
                  <a:gd name="T90" fmla="*/ 1051330 w 761"/>
                  <a:gd name="T91" fmla="*/ 253157 h 633"/>
                  <a:gd name="T92" fmla="*/ 1188460 w 761"/>
                  <a:gd name="T93" fmla="*/ 323479 h 633"/>
                  <a:gd name="T94" fmla="*/ 1340827 w 761"/>
                  <a:gd name="T95" fmla="*/ 393800 h 633"/>
                  <a:gd name="T96" fmla="*/ 1447483 w 761"/>
                  <a:gd name="T97" fmla="*/ 450058 h 633"/>
                  <a:gd name="T98" fmla="*/ 1417010 w 761"/>
                  <a:gd name="T99" fmla="*/ 520379 h 633"/>
                  <a:gd name="T100" fmla="*/ 1264643 w 761"/>
                  <a:gd name="T101" fmla="*/ 548508 h 633"/>
                  <a:gd name="T102" fmla="*/ 1234170 w 761"/>
                  <a:gd name="T103" fmla="*/ 590701 h 633"/>
                  <a:gd name="T104" fmla="*/ 1249407 w 761"/>
                  <a:gd name="T105" fmla="*/ 632894 h 633"/>
                  <a:gd name="T106" fmla="*/ 1249407 w 761"/>
                  <a:gd name="T107" fmla="*/ 661022 h 633"/>
                  <a:gd name="T108" fmla="*/ 1340827 w 761"/>
                  <a:gd name="T109" fmla="*/ 801665 h 6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761" h="633">
                    <a:moveTo>
                      <a:pt x="696" y="480"/>
                    </a:moveTo>
                    <a:lnTo>
                      <a:pt x="696" y="488"/>
                    </a:lnTo>
                    <a:lnTo>
                      <a:pt x="688" y="504"/>
                    </a:lnTo>
                    <a:lnTo>
                      <a:pt x="672" y="504"/>
                    </a:lnTo>
                    <a:lnTo>
                      <a:pt x="664" y="488"/>
                    </a:lnTo>
                    <a:lnTo>
                      <a:pt x="656" y="488"/>
                    </a:lnTo>
                    <a:lnTo>
                      <a:pt x="632" y="432"/>
                    </a:lnTo>
                    <a:lnTo>
                      <a:pt x="608" y="432"/>
                    </a:lnTo>
                    <a:lnTo>
                      <a:pt x="592" y="416"/>
                    </a:lnTo>
                    <a:lnTo>
                      <a:pt x="584" y="424"/>
                    </a:lnTo>
                    <a:lnTo>
                      <a:pt x="576" y="456"/>
                    </a:lnTo>
                    <a:lnTo>
                      <a:pt x="552" y="440"/>
                    </a:lnTo>
                    <a:lnTo>
                      <a:pt x="552" y="464"/>
                    </a:lnTo>
                    <a:lnTo>
                      <a:pt x="536" y="472"/>
                    </a:lnTo>
                    <a:lnTo>
                      <a:pt x="528" y="464"/>
                    </a:lnTo>
                    <a:lnTo>
                      <a:pt x="512" y="464"/>
                    </a:lnTo>
                    <a:lnTo>
                      <a:pt x="488" y="456"/>
                    </a:lnTo>
                    <a:lnTo>
                      <a:pt x="472" y="472"/>
                    </a:lnTo>
                    <a:lnTo>
                      <a:pt x="480" y="496"/>
                    </a:lnTo>
                    <a:lnTo>
                      <a:pt x="504" y="496"/>
                    </a:lnTo>
                    <a:lnTo>
                      <a:pt x="512" y="528"/>
                    </a:lnTo>
                    <a:lnTo>
                      <a:pt x="456" y="528"/>
                    </a:lnTo>
                    <a:lnTo>
                      <a:pt x="440" y="504"/>
                    </a:lnTo>
                    <a:lnTo>
                      <a:pt x="416" y="520"/>
                    </a:lnTo>
                    <a:lnTo>
                      <a:pt x="392" y="504"/>
                    </a:lnTo>
                    <a:lnTo>
                      <a:pt x="392" y="456"/>
                    </a:lnTo>
                    <a:lnTo>
                      <a:pt x="360" y="456"/>
                    </a:lnTo>
                    <a:lnTo>
                      <a:pt x="360" y="488"/>
                    </a:lnTo>
                    <a:lnTo>
                      <a:pt x="336" y="496"/>
                    </a:lnTo>
                    <a:lnTo>
                      <a:pt x="336" y="504"/>
                    </a:lnTo>
                    <a:lnTo>
                      <a:pt x="312" y="536"/>
                    </a:lnTo>
                    <a:lnTo>
                      <a:pt x="296" y="536"/>
                    </a:lnTo>
                    <a:lnTo>
                      <a:pt x="296" y="632"/>
                    </a:lnTo>
                    <a:lnTo>
                      <a:pt x="272" y="632"/>
                    </a:lnTo>
                    <a:lnTo>
                      <a:pt x="264" y="616"/>
                    </a:lnTo>
                    <a:lnTo>
                      <a:pt x="248" y="632"/>
                    </a:lnTo>
                    <a:lnTo>
                      <a:pt x="216" y="632"/>
                    </a:lnTo>
                    <a:lnTo>
                      <a:pt x="216" y="624"/>
                    </a:lnTo>
                    <a:lnTo>
                      <a:pt x="200" y="616"/>
                    </a:lnTo>
                    <a:lnTo>
                      <a:pt x="200" y="576"/>
                    </a:lnTo>
                    <a:lnTo>
                      <a:pt x="160" y="496"/>
                    </a:lnTo>
                    <a:lnTo>
                      <a:pt x="144" y="496"/>
                    </a:lnTo>
                    <a:lnTo>
                      <a:pt x="144" y="504"/>
                    </a:lnTo>
                    <a:lnTo>
                      <a:pt x="128" y="480"/>
                    </a:lnTo>
                    <a:lnTo>
                      <a:pt x="136" y="472"/>
                    </a:lnTo>
                    <a:lnTo>
                      <a:pt x="104" y="424"/>
                    </a:lnTo>
                    <a:lnTo>
                      <a:pt x="88" y="432"/>
                    </a:lnTo>
                    <a:lnTo>
                      <a:pt x="80" y="464"/>
                    </a:lnTo>
                    <a:lnTo>
                      <a:pt x="64" y="472"/>
                    </a:lnTo>
                    <a:lnTo>
                      <a:pt x="72" y="248"/>
                    </a:lnTo>
                    <a:lnTo>
                      <a:pt x="56" y="224"/>
                    </a:lnTo>
                    <a:lnTo>
                      <a:pt x="72" y="216"/>
                    </a:lnTo>
                    <a:lnTo>
                      <a:pt x="40" y="160"/>
                    </a:lnTo>
                    <a:lnTo>
                      <a:pt x="40" y="136"/>
                    </a:lnTo>
                    <a:lnTo>
                      <a:pt x="16" y="112"/>
                    </a:lnTo>
                    <a:lnTo>
                      <a:pt x="0" y="104"/>
                    </a:lnTo>
                    <a:lnTo>
                      <a:pt x="0" y="96"/>
                    </a:lnTo>
                    <a:lnTo>
                      <a:pt x="8" y="64"/>
                    </a:lnTo>
                    <a:lnTo>
                      <a:pt x="24" y="48"/>
                    </a:lnTo>
                    <a:lnTo>
                      <a:pt x="16" y="32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40" y="16"/>
                    </a:lnTo>
                    <a:lnTo>
                      <a:pt x="64" y="16"/>
                    </a:lnTo>
                    <a:lnTo>
                      <a:pt x="88" y="40"/>
                    </a:lnTo>
                    <a:lnTo>
                      <a:pt x="88" y="80"/>
                    </a:lnTo>
                    <a:lnTo>
                      <a:pt x="104" y="80"/>
                    </a:lnTo>
                    <a:lnTo>
                      <a:pt x="128" y="120"/>
                    </a:lnTo>
                    <a:lnTo>
                      <a:pt x="152" y="112"/>
                    </a:lnTo>
                    <a:lnTo>
                      <a:pt x="152" y="104"/>
                    </a:lnTo>
                    <a:lnTo>
                      <a:pt x="160" y="112"/>
                    </a:lnTo>
                    <a:lnTo>
                      <a:pt x="176" y="128"/>
                    </a:lnTo>
                    <a:lnTo>
                      <a:pt x="216" y="128"/>
                    </a:lnTo>
                    <a:lnTo>
                      <a:pt x="224" y="96"/>
                    </a:lnTo>
                    <a:lnTo>
                      <a:pt x="256" y="88"/>
                    </a:lnTo>
                    <a:lnTo>
                      <a:pt x="288" y="96"/>
                    </a:lnTo>
                    <a:lnTo>
                      <a:pt x="304" y="72"/>
                    </a:lnTo>
                    <a:lnTo>
                      <a:pt x="296" y="40"/>
                    </a:lnTo>
                    <a:lnTo>
                      <a:pt x="296" y="32"/>
                    </a:lnTo>
                    <a:lnTo>
                      <a:pt x="320" y="32"/>
                    </a:lnTo>
                    <a:lnTo>
                      <a:pt x="336" y="24"/>
                    </a:lnTo>
                    <a:lnTo>
                      <a:pt x="344" y="48"/>
                    </a:lnTo>
                    <a:lnTo>
                      <a:pt x="384" y="72"/>
                    </a:lnTo>
                    <a:lnTo>
                      <a:pt x="400" y="72"/>
                    </a:lnTo>
                    <a:lnTo>
                      <a:pt x="400" y="88"/>
                    </a:lnTo>
                    <a:lnTo>
                      <a:pt x="416" y="136"/>
                    </a:lnTo>
                    <a:lnTo>
                      <a:pt x="432" y="152"/>
                    </a:lnTo>
                    <a:lnTo>
                      <a:pt x="472" y="160"/>
                    </a:lnTo>
                    <a:lnTo>
                      <a:pt x="496" y="128"/>
                    </a:lnTo>
                    <a:lnTo>
                      <a:pt x="512" y="136"/>
                    </a:lnTo>
                    <a:lnTo>
                      <a:pt x="520" y="152"/>
                    </a:lnTo>
                    <a:lnTo>
                      <a:pt x="552" y="144"/>
                    </a:lnTo>
                    <a:lnTo>
                      <a:pt x="592" y="176"/>
                    </a:lnTo>
                    <a:lnTo>
                      <a:pt x="624" y="184"/>
                    </a:lnTo>
                    <a:lnTo>
                      <a:pt x="656" y="192"/>
                    </a:lnTo>
                    <a:lnTo>
                      <a:pt x="704" y="224"/>
                    </a:lnTo>
                    <a:lnTo>
                      <a:pt x="728" y="232"/>
                    </a:lnTo>
                    <a:lnTo>
                      <a:pt x="760" y="256"/>
                    </a:lnTo>
                    <a:lnTo>
                      <a:pt x="760" y="296"/>
                    </a:lnTo>
                    <a:lnTo>
                      <a:pt x="744" y="296"/>
                    </a:lnTo>
                    <a:lnTo>
                      <a:pt x="712" y="312"/>
                    </a:lnTo>
                    <a:lnTo>
                      <a:pt x="664" y="312"/>
                    </a:lnTo>
                    <a:lnTo>
                      <a:pt x="648" y="328"/>
                    </a:lnTo>
                    <a:lnTo>
                      <a:pt x="648" y="336"/>
                    </a:lnTo>
                    <a:lnTo>
                      <a:pt x="656" y="352"/>
                    </a:lnTo>
                    <a:lnTo>
                      <a:pt x="656" y="360"/>
                    </a:lnTo>
                    <a:lnTo>
                      <a:pt x="648" y="376"/>
                    </a:lnTo>
                    <a:lnTo>
                      <a:pt x="656" y="376"/>
                    </a:lnTo>
                    <a:lnTo>
                      <a:pt x="696" y="424"/>
                    </a:lnTo>
                    <a:lnTo>
                      <a:pt x="704" y="456"/>
                    </a:lnTo>
                    <a:lnTo>
                      <a:pt x="696" y="48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2" name="Freeform 25"/>
              <p:cNvSpPr/>
              <p:nvPr/>
            </p:nvSpPr>
            <p:spPr bwMode="invGray">
              <a:xfrm>
                <a:off x="2898993" y="2144069"/>
                <a:ext cx="1341675" cy="974209"/>
              </a:xfrm>
              <a:custGeom>
                <a:avLst/>
                <a:gdLst>
                  <a:gd name="T0" fmla="*/ 1281519 w 785"/>
                  <a:gd name="T1" fmla="*/ 943299 h 617"/>
                  <a:gd name="T2" fmla="*/ 1174725 w 785"/>
                  <a:gd name="T3" fmla="*/ 999616 h 617"/>
                  <a:gd name="T4" fmla="*/ 1128957 w 785"/>
                  <a:gd name="T5" fmla="*/ 957378 h 617"/>
                  <a:gd name="T6" fmla="*/ 1083188 w 785"/>
                  <a:gd name="T7" fmla="*/ 985536 h 617"/>
                  <a:gd name="T8" fmla="*/ 1006907 w 785"/>
                  <a:gd name="T9" fmla="*/ 915141 h 617"/>
                  <a:gd name="T10" fmla="*/ 961139 w 785"/>
                  <a:gd name="T11" fmla="*/ 802508 h 617"/>
                  <a:gd name="T12" fmla="*/ 900114 w 785"/>
                  <a:gd name="T13" fmla="*/ 774350 h 617"/>
                  <a:gd name="T14" fmla="*/ 869602 w 785"/>
                  <a:gd name="T15" fmla="*/ 802508 h 617"/>
                  <a:gd name="T16" fmla="*/ 884858 w 785"/>
                  <a:gd name="T17" fmla="*/ 844746 h 617"/>
                  <a:gd name="T18" fmla="*/ 839090 w 785"/>
                  <a:gd name="T19" fmla="*/ 943299 h 617"/>
                  <a:gd name="T20" fmla="*/ 869602 w 785"/>
                  <a:gd name="T21" fmla="*/ 971457 h 617"/>
                  <a:gd name="T22" fmla="*/ 808577 w 785"/>
                  <a:gd name="T23" fmla="*/ 1027774 h 617"/>
                  <a:gd name="T24" fmla="*/ 762809 w 785"/>
                  <a:gd name="T25" fmla="*/ 1055932 h 617"/>
                  <a:gd name="T26" fmla="*/ 717040 w 785"/>
                  <a:gd name="T27" fmla="*/ 1041853 h 617"/>
                  <a:gd name="T28" fmla="*/ 701784 w 785"/>
                  <a:gd name="T29" fmla="*/ 1070011 h 617"/>
                  <a:gd name="T30" fmla="*/ 640759 w 785"/>
                  <a:gd name="T31" fmla="*/ 1055932 h 617"/>
                  <a:gd name="T32" fmla="*/ 610247 w 785"/>
                  <a:gd name="T33" fmla="*/ 999616 h 617"/>
                  <a:gd name="T34" fmla="*/ 442429 w 785"/>
                  <a:gd name="T35" fmla="*/ 943299 h 617"/>
                  <a:gd name="T36" fmla="*/ 259355 w 785"/>
                  <a:gd name="T37" fmla="*/ 872904 h 617"/>
                  <a:gd name="T38" fmla="*/ 76281 w 785"/>
                  <a:gd name="T39" fmla="*/ 774350 h 617"/>
                  <a:gd name="T40" fmla="*/ 0 w 785"/>
                  <a:gd name="T41" fmla="*/ 647638 h 617"/>
                  <a:gd name="T42" fmla="*/ 30512 w 785"/>
                  <a:gd name="T43" fmla="*/ 535006 h 617"/>
                  <a:gd name="T44" fmla="*/ 61025 w 785"/>
                  <a:gd name="T45" fmla="*/ 436452 h 617"/>
                  <a:gd name="T46" fmla="*/ 15256 w 785"/>
                  <a:gd name="T47" fmla="*/ 380135 h 617"/>
                  <a:gd name="T48" fmla="*/ 91537 w 785"/>
                  <a:gd name="T49" fmla="*/ 366056 h 617"/>
                  <a:gd name="T50" fmla="*/ 198330 w 785"/>
                  <a:gd name="T51" fmla="*/ 394215 h 617"/>
                  <a:gd name="T52" fmla="*/ 183074 w 785"/>
                  <a:gd name="T53" fmla="*/ 323819 h 617"/>
                  <a:gd name="T54" fmla="*/ 244099 w 785"/>
                  <a:gd name="T55" fmla="*/ 239345 h 617"/>
                  <a:gd name="T56" fmla="*/ 167818 w 785"/>
                  <a:gd name="T57" fmla="*/ 126712 h 617"/>
                  <a:gd name="T58" fmla="*/ 289867 w 785"/>
                  <a:gd name="T59" fmla="*/ 28158 h 617"/>
                  <a:gd name="T60" fmla="*/ 549222 w 785"/>
                  <a:gd name="T61" fmla="*/ 0 h 617"/>
                  <a:gd name="T62" fmla="*/ 732296 w 785"/>
                  <a:gd name="T63" fmla="*/ 70395 h 617"/>
                  <a:gd name="T64" fmla="*/ 869602 w 785"/>
                  <a:gd name="T65" fmla="*/ 183028 h 617"/>
                  <a:gd name="T66" fmla="*/ 900114 w 785"/>
                  <a:gd name="T67" fmla="*/ 84475 h 617"/>
                  <a:gd name="T68" fmla="*/ 1006907 w 785"/>
                  <a:gd name="T69" fmla="*/ 126712 h 617"/>
                  <a:gd name="T70" fmla="*/ 1128957 w 785"/>
                  <a:gd name="T71" fmla="*/ 168949 h 617"/>
                  <a:gd name="T72" fmla="*/ 1251006 w 785"/>
                  <a:gd name="T73" fmla="*/ 211186 h 617"/>
                  <a:gd name="T74" fmla="*/ 1388312 w 785"/>
                  <a:gd name="T75" fmla="*/ 309740 h 617"/>
                  <a:gd name="T76" fmla="*/ 1464593 w 785"/>
                  <a:gd name="T77" fmla="*/ 408294 h 617"/>
                  <a:gd name="T78" fmla="*/ 1495105 w 785"/>
                  <a:gd name="T79" fmla="*/ 591322 h 617"/>
                  <a:gd name="T80" fmla="*/ 1434080 w 785"/>
                  <a:gd name="T81" fmla="*/ 633559 h 617"/>
                  <a:gd name="T82" fmla="*/ 1357799 w 785"/>
                  <a:gd name="T83" fmla="*/ 718034 h 617"/>
                  <a:gd name="T84" fmla="*/ 1403568 w 785"/>
                  <a:gd name="T85" fmla="*/ 760271 h 617"/>
                  <a:gd name="T86" fmla="*/ 1342543 w 785"/>
                  <a:gd name="T87" fmla="*/ 802508 h 617"/>
                  <a:gd name="T88" fmla="*/ 1251006 w 785"/>
                  <a:gd name="T89" fmla="*/ 788429 h 617"/>
                  <a:gd name="T90" fmla="*/ 1266262 w 785"/>
                  <a:gd name="T91" fmla="*/ 858825 h 617"/>
                  <a:gd name="T92" fmla="*/ 1357799 w 785"/>
                  <a:gd name="T93" fmla="*/ 886983 h 61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785" h="617">
                    <a:moveTo>
                      <a:pt x="704" y="528"/>
                    </a:moveTo>
                    <a:lnTo>
                      <a:pt x="672" y="536"/>
                    </a:lnTo>
                    <a:lnTo>
                      <a:pt x="656" y="568"/>
                    </a:lnTo>
                    <a:lnTo>
                      <a:pt x="616" y="568"/>
                    </a:lnTo>
                    <a:lnTo>
                      <a:pt x="608" y="552"/>
                    </a:lnTo>
                    <a:lnTo>
                      <a:pt x="592" y="544"/>
                    </a:lnTo>
                    <a:lnTo>
                      <a:pt x="592" y="552"/>
                    </a:lnTo>
                    <a:lnTo>
                      <a:pt x="568" y="560"/>
                    </a:lnTo>
                    <a:lnTo>
                      <a:pt x="544" y="520"/>
                    </a:lnTo>
                    <a:lnTo>
                      <a:pt x="528" y="520"/>
                    </a:lnTo>
                    <a:lnTo>
                      <a:pt x="528" y="480"/>
                    </a:lnTo>
                    <a:lnTo>
                      <a:pt x="504" y="456"/>
                    </a:lnTo>
                    <a:lnTo>
                      <a:pt x="488" y="456"/>
                    </a:lnTo>
                    <a:lnTo>
                      <a:pt x="472" y="440"/>
                    </a:lnTo>
                    <a:lnTo>
                      <a:pt x="456" y="440"/>
                    </a:lnTo>
                    <a:lnTo>
                      <a:pt x="456" y="456"/>
                    </a:lnTo>
                    <a:lnTo>
                      <a:pt x="456" y="472"/>
                    </a:lnTo>
                    <a:lnTo>
                      <a:pt x="464" y="480"/>
                    </a:lnTo>
                    <a:lnTo>
                      <a:pt x="448" y="496"/>
                    </a:lnTo>
                    <a:lnTo>
                      <a:pt x="440" y="536"/>
                    </a:lnTo>
                    <a:lnTo>
                      <a:pt x="448" y="552"/>
                    </a:lnTo>
                    <a:lnTo>
                      <a:pt x="456" y="552"/>
                    </a:lnTo>
                    <a:lnTo>
                      <a:pt x="440" y="560"/>
                    </a:lnTo>
                    <a:lnTo>
                      <a:pt x="424" y="584"/>
                    </a:lnTo>
                    <a:lnTo>
                      <a:pt x="400" y="584"/>
                    </a:lnTo>
                    <a:lnTo>
                      <a:pt x="400" y="600"/>
                    </a:lnTo>
                    <a:lnTo>
                      <a:pt x="384" y="608"/>
                    </a:lnTo>
                    <a:lnTo>
                      <a:pt x="376" y="592"/>
                    </a:lnTo>
                    <a:lnTo>
                      <a:pt x="360" y="592"/>
                    </a:lnTo>
                    <a:lnTo>
                      <a:pt x="368" y="608"/>
                    </a:lnTo>
                    <a:lnTo>
                      <a:pt x="352" y="616"/>
                    </a:lnTo>
                    <a:lnTo>
                      <a:pt x="336" y="600"/>
                    </a:lnTo>
                    <a:lnTo>
                      <a:pt x="312" y="600"/>
                    </a:lnTo>
                    <a:lnTo>
                      <a:pt x="320" y="568"/>
                    </a:lnTo>
                    <a:lnTo>
                      <a:pt x="264" y="520"/>
                    </a:lnTo>
                    <a:lnTo>
                      <a:pt x="232" y="536"/>
                    </a:lnTo>
                    <a:lnTo>
                      <a:pt x="168" y="496"/>
                    </a:lnTo>
                    <a:lnTo>
                      <a:pt x="136" y="496"/>
                    </a:lnTo>
                    <a:lnTo>
                      <a:pt x="88" y="440"/>
                    </a:lnTo>
                    <a:lnTo>
                      <a:pt x="40" y="440"/>
                    </a:lnTo>
                    <a:lnTo>
                      <a:pt x="16" y="416"/>
                    </a:lnTo>
                    <a:lnTo>
                      <a:pt x="0" y="368"/>
                    </a:lnTo>
                    <a:lnTo>
                      <a:pt x="8" y="352"/>
                    </a:lnTo>
                    <a:lnTo>
                      <a:pt x="16" y="304"/>
                    </a:lnTo>
                    <a:lnTo>
                      <a:pt x="8" y="280"/>
                    </a:lnTo>
                    <a:lnTo>
                      <a:pt x="32" y="248"/>
                    </a:lnTo>
                    <a:lnTo>
                      <a:pt x="32" y="224"/>
                    </a:lnTo>
                    <a:lnTo>
                      <a:pt x="8" y="216"/>
                    </a:lnTo>
                    <a:lnTo>
                      <a:pt x="16" y="208"/>
                    </a:lnTo>
                    <a:lnTo>
                      <a:pt x="48" y="208"/>
                    </a:lnTo>
                    <a:lnTo>
                      <a:pt x="56" y="200"/>
                    </a:lnTo>
                    <a:lnTo>
                      <a:pt x="104" y="224"/>
                    </a:lnTo>
                    <a:lnTo>
                      <a:pt x="104" y="192"/>
                    </a:lnTo>
                    <a:lnTo>
                      <a:pt x="96" y="184"/>
                    </a:lnTo>
                    <a:lnTo>
                      <a:pt x="96" y="160"/>
                    </a:lnTo>
                    <a:lnTo>
                      <a:pt x="128" y="136"/>
                    </a:lnTo>
                    <a:lnTo>
                      <a:pt x="120" y="112"/>
                    </a:lnTo>
                    <a:lnTo>
                      <a:pt x="88" y="72"/>
                    </a:lnTo>
                    <a:lnTo>
                      <a:pt x="96" y="32"/>
                    </a:lnTo>
                    <a:lnTo>
                      <a:pt x="152" y="16"/>
                    </a:lnTo>
                    <a:lnTo>
                      <a:pt x="256" y="8"/>
                    </a:lnTo>
                    <a:lnTo>
                      <a:pt x="288" y="0"/>
                    </a:lnTo>
                    <a:lnTo>
                      <a:pt x="344" y="24"/>
                    </a:lnTo>
                    <a:lnTo>
                      <a:pt x="384" y="40"/>
                    </a:lnTo>
                    <a:lnTo>
                      <a:pt x="424" y="64"/>
                    </a:lnTo>
                    <a:lnTo>
                      <a:pt x="456" y="104"/>
                    </a:lnTo>
                    <a:lnTo>
                      <a:pt x="472" y="56"/>
                    </a:lnTo>
                    <a:lnTo>
                      <a:pt x="472" y="48"/>
                    </a:lnTo>
                    <a:lnTo>
                      <a:pt x="504" y="64"/>
                    </a:lnTo>
                    <a:lnTo>
                      <a:pt x="528" y="72"/>
                    </a:lnTo>
                    <a:lnTo>
                      <a:pt x="584" y="64"/>
                    </a:lnTo>
                    <a:lnTo>
                      <a:pt x="592" y="96"/>
                    </a:lnTo>
                    <a:lnTo>
                      <a:pt x="640" y="128"/>
                    </a:lnTo>
                    <a:lnTo>
                      <a:pt x="656" y="120"/>
                    </a:lnTo>
                    <a:lnTo>
                      <a:pt x="728" y="192"/>
                    </a:lnTo>
                    <a:lnTo>
                      <a:pt x="728" y="176"/>
                    </a:lnTo>
                    <a:lnTo>
                      <a:pt x="760" y="208"/>
                    </a:lnTo>
                    <a:lnTo>
                      <a:pt x="768" y="232"/>
                    </a:lnTo>
                    <a:lnTo>
                      <a:pt x="776" y="288"/>
                    </a:lnTo>
                    <a:lnTo>
                      <a:pt x="784" y="336"/>
                    </a:lnTo>
                    <a:lnTo>
                      <a:pt x="776" y="360"/>
                    </a:lnTo>
                    <a:lnTo>
                      <a:pt x="752" y="360"/>
                    </a:lnTo>
                    <a:lnTo>
                      <a:pt x="744" y="392"/>
                    </a:lnTo>
                    <a:lnTo>
                      <a:pt x="712" y="408"/>
                    </a:lnTo>
                    <a:lnTo>
                      <a:pt x="712" y="424"/>
                    </a:lnTo>
                    <a:lnTo>
                      <a:pt x="736" y="432"/>
                    </a:lnTo>
                    <a:lnTo>
                      <a:pt x="728" y="440"/>
                    </a:lnTo>
                    <a:lnTo>
                      <a:pt x="704" y="456"/>
                    </a:lnTo>
                    <a:lnTo>
                      <a:pt x="672" y="448"/>
                    </a:lnTo>
                    <a:lnTo>
                      <a:pt x="656" y="448"/>
                    </a:lnTo>
                    <a:lnTo>
                      <a:pt x="648" y="464"/>
                    </a:lnTo>
                    <a:lnTo>
                      <a:pt x="664" y="488"/>
                    </a:lnTo>
                    <a:lnTo>
                      <a:pt x="696" y="496"/>
                    </a:lnTo>
                    <a:lnTo>
                      <a:pt x="712" y="504"/>
                    </a:lnTo>
                    <a:lnTo>
                      <a:pt x="704" y="52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3" name="Freeform 26"/>
              <p:cNvSpPr/>
              <p:nvPr/>
            </p:nvSpPr>
            <p:spPr bwMode="gray">
              <a:xfrm>
                <a:off x="5334516" y="3380347"/>
                <a:ext cx="521288" cy="673685"/>
              </a:xfrm>
              <a:custGeom>
                <a:avLst/>
                <a:gdLst>
                  <a:gd name="T0" fmla="*/ 519575 w 305"/>
                  <a:gd name="T1" fmla="*/ 70672 h 425"/>
                  <a:gd name="T2" fmla="*/ 534857 w 305"/>
                  <a:gd name="T3" fmla="*/ 127209 h 425"/>
                  <a:gd name="T4" fmla="*/ 580702 w 305"/>
                  <a:gd name="T5" fmla="*/ 155478 h 425"/>
                  <a:gd name="T6" fmla="*/ 580702 w 305"/>
                  <a:gd name="T7" fmla="*/ 240284 h 425"/>
                  <a:gd name="T8" fmla="*/ 519575 w 305"/>
                  <a:gd name="T9" fmla="*/ 268553 h 425"/>
                  <a:gd name="T10" fmla="*/ 519575 w 305"/>
                  <a:gd name="T11" fmla="*/ 282687 h 425"/>
                  <a:gd name="T12" fmla="*/ 458449 w 305"/>
                  <a:gd name="T13" fmla="*/ 282687 h 425"/>
                  <a:gd name="T14" fmla="*/ 427886 w 305"/>
                  <a:gd name="T15" fmla="*/ 310956 h 425"/>
                  <a:gd name="T16" fmla="*/ 427886 w 305"/>
                  <a:gd name="T17" fmla="*/ 353359 h 425"/>
                  <a:gd name="T18" fmla="*/ 443167 w 305"/>
                  <a:gd name="T19" fmla="*/ 367493 h 425"/>
                  <a:gd name="T20" fmla="*/ 397322 w 305"/>
                  <a:gd name="T21" fmla="*/ 424031 h 425"/>
                  <a:gd name="T22" fmla="*/ 366759 w 305"/>
                  <a:gd name="T23" fmla="*/ 424031 h 425"/>
                  <a:gd name="T24" fmla="*/ 366759 w 305"/>
                  <a:gd name="T25" fmla="*/ 480568 h 425"/>
                  <a:gd name="T26" fmla="*/ 366759 w 305"/>
                  <a:gd name="T27" fmla="*/ 494703 h 425"/>
                  <a:gd name="T28" fmla="*/ 366759 w 305"/>
                  <a:gd name="T29" fmla="*/ 537106 h 425"/>
                  <a:gd name="T30" fmla="*/ 336196 w 305"/>
                  <a:gd name="T31" fmla="*/ 565374 h 425"/>
                  <a:gd name="T32" fmla="*/ 320914 w 305"/>
                  <a:gd name="T33" fmla="*/ 636046 h 425"/>
                  <a:gd name="T34" fmla="*/ 305633 w 305"/>
                  <a:gd name="T35" fmla="*/ 678449 h 425"/>
                  <a:gd name="T36" fmla="*/ 305633 w 305"/>
                  <a:gd name="T37" fmla="*/ 692584 h 425"/>
                  <a:gd name="T38" fmla="*/ 290351 w 305"/>
                  <a:gd name="T39" fmla="*/ 734987 h 425"/>
                  <a:gd name="T40" fmla="*/ 259788 w 305"/>
                  <a:gd name="T41" fmla="*/ 734987 h 425"/>
                  <a:gd name="T42" fmla="*/ 244506 w 305"/>
                  <a:gd name="T43" fmla="*/ 720852 h 425"/>
                  <a:gd name="T44" fmla="*/ 122253 w 305"/>
                  <a:gd name="T45" fmla="*/ 749121 h 425"/>
                  <a:gd name="T46" fmla="*/ 106971 w 305"/>
                  <a:gd name="T47" fmla="*/ 734987 h 425"/>
                  <a:gd name="T48" fmla="*/ 152816 w 305"/>
                  <a:gd name="T49" fmla="*/ 650181 h 425"/>
                  <a:gd name="T50" fmla="*/ 106971 w 305"/>
                  <a:gd name="T51" fmla="*/ 636046 h 425"/>
                  <a:gd name="T52" fmla="*/ 76408 w 305"/>
                  <a:gd name="T53" fmla="*/ 650181 h 425"/>
                  <a:gd name="T54" fmla="*/ 45845 w 305"/>
                  <a:gd name="T55" fmla="*/ 636046 h 425"/>
                  <a:gd name="T56" fmla="*/ 45845 w 305"/>
                  <a:gd name="T57" fmla="*/ 565374 h 425"/>
                  <a:gd name="T58" fmla="*/ 76408 w 305"/>
                  <a:gd name="T59" fmla="*/ 551240 h 425"/>
                  <a:gd name="T60" fmla="*/ 91690 w 305"/>
                  <a:gd name="T61" fmla="*/ 551240 h 425"/>
                  <a:gd name="T62" fmla="*/ 91690 w 305"/>
                  <a:gd name="T63" fmla="*/ 508837 h 425"/>
                  <a:gd name="T64" fmla="*/ 61127 w 305"/>
                  <a:gd name="T65" fmla="*/ 508837 h 425"/>
                  <a:gd name="T66" fmla="*/ 61127 w 305"/>
                  <a:gd name="T67" fmla="*/ 480568 h 425"/>
                  <a:gd name="T68" fmla="*/ 30563 w 305"/>
                  <a:gd name="T69" fmla="*/ 466434 h 425"/>
                  <a:gd name="T70" fmla="*/ 30563 w 305"/>
                  <a:gd name="T71" fmla="*/ 381628 h 425"/>
                  <a:gd name="T72" fmla="*/ 0 w 305"/>
                  <a:gd name="T73" fmla="*/ 353359 h 425"/>
                  <a:gd name="T74" fmla="*/ 15282 w 305"/>
                  <a:gd name="T75" fmla="*/ 310956 h 425"/>
                  <a:gd name="T76" fmla="*/ 61127 w 305"/>
                  <a:gd name="T77" fmla="*/ 268553 h 425"/>
                  <a:gd name="T78" fmla="*/ 61127 w 305"/>
                  <a:gd name="T79" fmla="*/ 226150 h 425"/>
                  <a:gd name="T80" fmla="*/ 45845 w 305"/>
                  <a:gd name="T81" fmla="*/ 212015 h 425"/>
                  <a:gd name="T82" fmla="*/ 61127 w 305"/>
                  <a:gd name="T83" fmla="*/ 183747 h 425"/>
                  <a:gd name="T84" fmla="*/ 30563 w 305"/>
                  <a:gd name="T85" fmla="*/ 141344 h 425"/>
                  <a:gd name="T86" fmla="*/ 61127 w 305"/>
                  <a:gd name="T87" fmla="*/ 113075 h 425"/>
                  <a:gd name="T88" fmla="*/ 106971 w 305"/>
                  <a:gd name="T89" fmla="*/ 98941 h 425"/>
                  <a:gd name="T90" fmla="*/ 213943 w 305"/>
                  <a:gd name="T91" fmla="*/ 42403 h 425"/>
                  <a:gd name="T92" fmla="*/ 275069 w 305"/>
                  <a:gd name="T93" fmla="*/ 14134 h 425"/>
                  <a:gd name="T94" fmla="*/ 320914 w 305"/>
                  <a:gd name="T95" fmla="*/ 14134 h 425"/>
                  <a:gd name="T96" fmla="*/ 351477 w 305"/>
                  <a:gd name="T97" fmla="*/ 0 h 425"/>
                  <a:gd name="T98" fmla="*/ 366759 w 305"/>
                  <a:gd name="T99" fmla="*/ 14134 h 425"/>
                  <a:gd name="T100" fmla="*/ 351477 w 305"/>
                  <a:gd name="T101" fmla="*/ 28269 h 425"/>
                  <a:gd name="T102" fmla="*/ 351477 w 305"/>
                  <a:gd name="T103" fmla="*/ 56537 h 425"/>
                  <a:gd name="T104" fmla="*/ 397322 w 305"/>
                  <a:gd name="T105" fmla="*/ 56537 h 425"/>
                  <a:gd name="T106" fmla="*/ 397322 w 305"/>
                  <a:gd name="T107" fmla="*/ 28269 h 425"/>
                  <a:gd name="T108" fmla="*/ 412604 w 305"/>
                  <a:gd name="T109" fmla="*/ 0 h 425"/>
                  <a:gd name="T110" fmla="*/ 443167 w 305"/>
                  <a:gd name="T111" fmla="*/ 28269 h 425"/>
                  <a:gd name="T112" fmla="*/ 458449 w 305"/>
                  <a:gd name="T113" fmla="*/ 56537 h 425"/>
                  <a:gd name="T114" fmla="*/ 519575 w 305"/>
                  <a:gd name="T115" fmla="*/ 56537 h 425"/>
                  <a:gd name="T116" fmla="*/ 519575 w 305"/>
                  <a:gd name="T117" fmla="*/ 70672 h 42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05" h="425">
                    <a:moveTo>
                      <a:pt x="272" y="40"/>
                    </a:moveTo>
                    <a:lnTo>
                      <a:pt x="280" y="72"/>
                    </a:lnTo>
                    <a:lnTo>
                      <a:pt x="304" y="88"/>
                    </a:lnTo>
                    <a:lnTo>
                      <a:pt x="304" y="136"/>
                    </a:lnTo>
                    <a:lnTo>
                      <a:pt x="272" y="152"/>
                    </a:lnTo>
                    <a:lnTo>
                      <a:pt x="272" y="160"/>
                    </a:lnTo>
                    <a:lnTo>
                      <a:pt x="240" y="160"/>
                    </a:lnTo>
                    <a:lnTo>
                      <a:pt x="224" y="176"/>
                    </a:lnTo>
                    <a:lnTo>
                      <a:pt x="224" y="200"/>
                    </a:lnTo>
                    <a:lnTo>
                      <a:pt x="232" y="208"/>
                    </a:lnTo>
                    <a:lnTo>
                      <a:pt x="208" y="240"/>
                    </a:lnTo>
                    <a:lnTo>
                      <a:pt x="192" y="240"/>
                    </a:lnTo>
                    <a:lnTo>
                      <a:pt x="192" y="272"/>
                    </a:lnTo>
                    <a:lnTo>
                      <a:pt x="192" y="280"/>
                    </a:lnTo>
                    <a:lnTo>
                      <a:pt x="192" y="304"/>
                    </a:lnTo>
                    <a:lnTo>
                      <a:pt x="176" y="320"/>
                    </a:lnTo>
                    <a:lnTo>
                      <a:pt x="168" y="360"/>
                    </a:lnTo>
                    <a:lnTo>
                      <a:pt x="160" y="384"/>
                    </a:lnTo>
                    <a:lnTo>
                      <a:pt x="160" y="392"/>
                    </a:lnTo>
                    <a:lnTo>
                      <a:pt x="152" y="416"/>
                    </a:lnTo>
                    <a:lnTo>
                      <a:pt x="136" y="416"/>
                    </a:lnTo>
                    <a:lnTo>
                      <a:pt x="128" y="408"/>
                    </a:lnTo>
                    <a:lnTo>
                      <a:pt x="64" y="424"/>
                    </a:lnTo>
                    <a:lnTo>
                      <a:pt x="56" y="416"/>
                    </a:lnTo>
                    <a:lnTo>
                      <a:pt x="80" y="368"/>
                    </a:lnTo>
                    <a:lnTo>
                      <a:pt x="56" y="360"/>
                    </a:lnTo>
                    <a:lnTo>
                      <a:pt x="40" y="368"/>
                    </a:lnTo>
                    <a:lnTo>
                      <a:pt x="24" y="360"/>
                    </a:lnTo>
                    <a:lnTo>
                      <a:pt x="24" y="320"/>
                    </a:lnTo>
                    <a:lnTo>
                      <a:pt x="40" y="312"/>
                    </a:lnTo>
                    <a:lnTo>
                      <a:pt x="48" y="312"/>
                    </a:lnTo>
                    <a:lnTo>
                      <a:pt x="48" y="288"/>
                    </a:lnTo>
                    <a:lnTo>
                      <a:pt x="32" y="288"/>
                    </a:lnTo>
                    <a:lnTo>
                      <a:pt x="32" y="272"/>
                    </a:lnTo>
                    <a:lnTo>
                      <a:pt x="16" y="264"/>
                    </a:lnTo>
                    <a:lnTo>
                      <a:pt x="16" y="216"/>
                    </a:lnTo>
                    <a:lnTo>
                      <a:pt x="0" y="200"/>
                    </a:lnTo>
                    <a:lnTo>
                      <a:pt x="8" y="176"/>
                    </a:lnTo>
                    <a:lnTo>
                      <a:pt x="32" y="152"/>
                    </a:lnTo>
                    <a:lnTo>
                      <a:pt x="32" y="128"/>
                    </a:lnTo>
                    <a:lnTo>
                      <a:pt x="24" y="120"/>
                    </a:lnTo>
                    <a:lnTo>
                      <a:pt x="32" y="104"/>
                    </a:lnTo>
                    <a:lnTo>
                      <a:pt x="16" y="80"/>
                    </a:lnTo>
                    <a:lnTo>
                      <a:pt x="32" y="64"/>
                    </a:lnTo>
                    <a:lnTo>
                      <a:pt x="56" y="56"/>
                    </a:lnTo>
                    <a:lnTo>
                      <a:pt x="112" y="24"/>
                    </a:lnTo>
                    <a:lnTo>
                      <a:pt x="144" y="8"/>
                    </a:lnTo>
                    <a:lnTo>
                      <a:pt x="168" y="8"/>
                    </a:lnTo>
                    <a:lnTo>
                      <a:pt x="184" y="0"/>
                    </a:lnTo>
                    <a:lnTo>
                      <a:pt x="192" y="8"/>
                    </a:lnTo>
                    <a:lnTo>
                      <a:pt x="184" y="16"/>
                    </a:lnTo>
                    <a:lnTo>
                      <a:pt x="184" y="32"/>
                    </a:lnTo>
                    <a:lnTo>
                      <a:pt x="208" y="32"/>
                    </a:lnTo>
                    <a:lnTo>
                      <a:pt x="208" y="16"/>
                    </a:lnTo>
                    <a:lnTo>
                      <a:pt x="216" y="0"/>
                    </a:lnTo>
                    <a:lnTo>
                      <a:pt x="232" y="16"/>
                    </a:lnTo>
                    <a:lnTo>
                      <a:pt x="240" y="32"/>
                    </a:lnTo>
                    <a:lnTo>
                      <a:pt x="272" y="32"/>
                    </a:lnTo>
                    <a:lnTo>
                      <a:pt x="272" y="4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4" name="Freeform 27"/>
              <p:cNvSpPr/>
              <p:nvPr/>
            </p:nvSpPr>
            <p:spPr bwMode="gray">
              <a:xfrm>
                <a:off x="4813229" y="3380347"/>
                <a:ext cx="603896" cy="660867"/>
              </a:xfrm>
              <a:custGeom>
                <a:avLst/>
                <a:gdLst>
                  <a:gd name="T0" fmla="*/ 640684 w 353"/>
                  <a:gd name="T1" fmla="*/ 183708 h 417"/>
                  <a:gd name="T2" fmla="*/ 655939 w 353"/>
                  <a:gd name="T3" fmla="*/ 226103 h 417"/>
                  <a:gd name="T4" fmla="*/ 594921 w 353"/>
                  <a:gd name="T5" fmla="*/ 310891 h 417"/>
                  <a:gd name="T6" fmla="*/ 610176 w 353"/>
                  <a:gd name="T7" fmla="*/ 381548 h 417"/>
                  <a:gd name="T8" fmla="*/ 610176 w 353"/>
                  <a:gd name="T9" fmla="*/ 466337 h 417"/>
                  <a:gd name="T10" fmla="*/ 625430 w 353"/>
                  <a:gd name="T11" fmla="*/ 508731 h 417"/>
                  <a:gd name="T12" fmla="*/ 671193 w 353"/>
                  <a:gd name="T13" fmla="*/ 551125 h 417"/>
                  <a:gd name="T14" fmla="*/ 625430 w 353"/>
                  <a:gd name="T15" fmla="*/ 565257 h 417"/>
                  <a:gd name="T16" fmla="*/ 610176 w 353"/>
                  <a:gd name="T17" fmla="*/ 650045 h 417"/>
                  <a:gd name="T18" fmla="*/ 518649 w 353"/>
                  <a:gd name="T19" fmla="*/ 706571 h 417"/>
                  <a:gd name="T20" fmla="*/ 427123 w 353"/>
                  <a:gd name="T21" fmla="*/ 664176 h 417"/>
                  <a:gd name="T22" fmla="*/ 411869 w 353"/>
                  <a:gd name="T23" fmla="*/ 720702 h 417"/>
                  <a:gd name="T24" fmla="*/ 366105 w 353"/>
                  <a:gd name="T25" fmla="*/ 734834 h 417"/>
                  <a:gd name="T26" fmla="*/ 320342 w 353"/>
                  <a:gd name="T27" fmla="*/ 678308 h 417"/>
                  <a:gd name="T28" fmla="*/ 289833 w 353"/>
                  <a:gd name="T29" fmla="*/ 706571 h 417"/>
                  <a:gd name="T30" fmla="*/ 274579 w 353"/>
                  <a:gd name="T31" fmla="*/ 621782 h 417"/>
                  <a:gd name="T32" fmla="*/ 289833 w 353"/>
                  <a:gd name="T33" fmla="*/ 551125 h 417"/>
                  <a:gd name="T34" fmla="*/ 274579 w 353"/>
                  <a:gd name="T35" fmla="*/ 508731 h 417"/>
                  <a:gd name="T36" fmla="*/ 183053 w 353"/>
                  <a:gd name="T37" fmla="*/ 551125 h 417"/>
                  <a:gd name="T38" fmla="*/ 122035 w 353"/>
                  <a:gd name="T39" fmla="*/ 536994 h 417"/>
                  <a:gd name="T40" fmla="*/ 61018 w 353"/>
                  <a:gd name="T41" fmla="*/ 551125 h 417"/>
                  <a:gd name="T42" fmla="*/ 45763 w 353"/>
                  <a:gd name="T43" fmla="*/ 536994 h 417"/>
                  <a:gd name="T44" fmla="*/ 30509 w 353"/>
                  <a:gd name="T45" fmla="*/ 466337 h 417"/>
                  <a:gd name="T46" fmla="*/ 45763 w 353"/>
                  <a:gd name="T47" fmla="*/ 423942 h 417"/>
                  <a:gd name="T48" fmla="*/ 0 w 353"/>
                  <a:gd name="T49" fmla="*/ 395680 h 417"/>
                  <a:gd name="T50" fmla="*/ 45763 w 353"/>
                  <a:gd name="T51" fmla="*/ 296760 h 417"/>
                  <a:gd name="T52" fmla="*/ 45763 w 353"/>
                  <a:gd name="T53" fmla="*/ 240234 h 417"/>
                  <a:gd name="T54" fmla="*/ 45763 w 353"/>
                  <a:gd name="T55" fmla="*/ 211971 h 417"/>
                  <a:gd name="T56" fmla="*/ 91526 w 353"/>
                  <a:gd name="T57" fmla="*/ 56526 h 417"/>
                  <a:gd name="T58" fmla="*/ 198307 w 353"/>
                  <a:gd name="T59" fmla="*/ 70657 h 417"/>
                  <a:gd name="T60" fmla="*/ 213561 w 353"/>
                  <a:gd name="T61" fmla="*/ 0 h 417"/>
                  <a:gd name="T62" fmla="*/ 350851 w 353"/>
                  <a:gd name="T63" fmla="*/ 28263 h 417"/>
                  <a:gd name="T64" fmla="*/ 472886 w 353"/>
                  <a:gd name="T65" fmla="*/ 70657 h 417"/>
                  <a:gd name="T66" fmla="*/ 549158 w 353"/>
                  <a:gd name="T67" fmla="*/ 56526 h 417"/>
                  <a:gd name="T68" fmla="*/ 579667 w 353"/>
                  <a:gd name="T69" fmla="*/ 141314 h 41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3" h="417">
                    <a:moveTo>
                      <a:pt x="320" y="80"/>
                    </a:moveTo>
                    <a:lnTo>
                      <a:pt x="336" y="104"/>
                    </a:lnTo>
                    <a:lnTo>
                      <a:pt x="328" y="120"/>
                    </a:lnTo>
                    <a:lnTo>
                      <a:pt x="344" y="128"/>
                    </a:lnTo>
                    <a:lnTo>
                      <a:pt x="328" y="152"/>
                    </a:lnTo>
                    <a:lnTo>
                      <a:pt x="312" y="176"/>
                    </a:lnTo>
                    <a:lnTo>
                      <a:pt x="304" y="200"/>
                    </a:lnTo>
                    <a:lnTo>
                      <a:pt x="320" y="216"/>
                    </a:lnTo>
                    <a:lnTo>
                      <a:pt x="320" y="248"/>
                    </a:lnTo>
                    <a:lnTo>
                      <a:pt x="320" y="264"/>
                    </a:lnTo>
                    <a:lnTo>
                      <a:pt x="336" y="272"/>
                    </a:lnTo>
                    <a:lnTo>
                      <a:pt x="328" y="288"/>
                    </a:lnTo>
                    <a:lnTo>
                      <a:pt x="352" y="288"/>
                    </a:lnTo>
                    <a:lnTo>
                      <a:pt x="352" y="312"/>
                    </a:lnTo>
                    <a:lnTo>
                      <a:pt x="344" y="312"/>
                    </a:lnTo>
                    <a:lnTo>
                      <a:pt x="328" y="320"/>
                    </a:lnTo>
                    <a:lnTo>
                      <a:pt x="328" y="360"/>
                    </a:lnTo>
                    <a:lnTo>
                      <a:pt x="320" y="368"/>
                    </a:lnTo>
                    <a:lnTo>
                      <a:pt x="264" y="368"/>
                    </a:lnTo>
                    <a:lnTo>
                      <a:pt x="272" y="400"/>
                    </a:lnTo>
                    <a:lnTo>
                      <a:pt x="248" y="400"/>
                    </a:lnTo>
                    <a:lnTo>
                      <a:pt x="224" y="376"/>
                    </a:lnTo>
                    <a:lnTo>
                      <a:pt x="216" y="384"/>
                    </a:lnTo>
                    <a:lnTo>
                      <a:pt x="216" y="408"/>
                    </a:lnTo>
                    <a:lnTo>
                      <a:pt x="200" y="408"/>
                    </a:lnTo>
                    <a:lnTo>
                      <a:pt x="192" y="416"/>
                    </a:lnTo>
                    <a:lnTo>
                      <a:pt x="168" y="416"/>
                    </a:lnTo>
                    <a:lnTo>
                      <a:pt x="168" y="384"/>
                    </a:lnTo>
                    <a:lnTo>
                      <a:pt x="152" y="384"/>
                    </a:lnTo>
                    <a:lnTo>
                      <a:pt x="152" y="400"/>
                    </a:lnTo>
                    <a:lnTo>
                      <a:pt x="136" y="400"/>
                    </a:lnTo>
                    <a:lnTo>
                      <a:pt x="144" y="352"/>
                    </a:lnTo>
                    <a:lnTo>
                      <a:pt x="152" y="336"/>
                    </a:lnTo>
                    <a:lnTo>
                      <a:pt x="152" y="312"/>
                    </a:lnTo>
                    <a:lnTo>
                      <a:pt x="152" y="296"/>
                    </a:lnTo>
                    <a:lnTo>
                      <a:pt x="144" y="288"/>
                    </a:lnTo>
                    <a:lnTo>
                      <a:pt x="96" y="296"/>
                    </a:lnTo>
                    <a:lnTo>
                      <a:pt x="96" y="312"/>
                    </a:lnTo>
                    <a:lnTo>
                      <a:pt x="72" y="320"/>
                    </a:lnTo>
                    <a:lnTo>
                      <a:pt x="64" y="304"/>
                    </a:lnTo>
                    <a:lnTo>
                      <a:pt x="56" y="320"/>
                    </a:lnTo>
                    <a:lnTo>
                      <a:pt x="32" y="312"/>
                    </a:lnTo>
                    <a:lnTo>
                      <a:pt x="32" y="304"/>
                    </a:lnTo>
                    <a:lnTo>
                      <a:pt x="24" y="304"/>
                    </a:lnTo>
                    <a:lnTo>
                      <a:pt x="24" y="288"/>
                    </a:lnTo>
                    <a:lnTo>
                      <a:pt x="16" y="264"/>
                    </a:lnTo>
                    <a:lnTo>
                      <a:pt x="32" y="256"/>
                    </a:lnTo>
                    <a:lnTo>
                      <a:pt x="24" y="240"/>
                    </a:lnTo>
                    <a:lnTo>
                      <a:pt x="0" y="240"/>
                    </a:lnTo>
                    <a:lnTo>
                      <a:pt x="0" y="224"/>
                    </a:lnTo>
                    <a:lnTo>
                      <a:pt x="24" y="192"/>
                    </a:lnTo>
                    <a:lnTo>
                      <a:pt x="24" y="168"/>
                    </a:lnTo>
                    <a:lnTo>
                      <a:pt x="32" y="160"/>
                    </a:lnTo>
                    <a:lnTo>
                      <a:pt x="24" y="136"/>
                    </a:lnTo>
                    <a:lnTo>
                      <a:pt x="16" y="136"/>
                    </a:lnTo>
                    <a:lnTo>
                      <a:pt x="24" y="120"/>
                    </a:lnTo>
                    <a:lnTo>
                      <a:pt x="16" y="80"/>
                    </a:lnTo>
                    <a:lnTo>
                      <a:pt x="48" y="32"/>
                    </a:lnTo>
                    <a:lnTo>
                      <a:pt x="80" y="32"/>
                    </a:lnTo>
                    <a:lnTo>
                      <a:pt x="104" y="40"/>
                    </a:lnTo>
                    <a:lnTo>
                      <a:pt x="96" y="8"/>
                    </a:lnTo>
                    <a:lnTo>
                      <a:pt x="112" y="0"/>
                    </a:lnTo>
                    <a:lnTo>
                      <a:pt x="152" y="16"/>
                    </a:lnTo>
                    <a:lnTo>
                      <a:pt x="184" y="16"/>
                    </a:lnTo>
                    <a:lnTo>
                      <a:pt x="208" y="40"/>
                    </a:lnTo>
                    <a:lnTo>
                      <a:pt x="248" y="40"/>
                    </a:lnTo>
                    <a:lnTo>
                      <a:pt x="256" y="48"/>
                    </a:lnTo>
                    <a:lnTo>
                      <a:pt x="288" y="32"/>
                    </a:lnTo>
                    <a:lnTo>
                      <a:pt x="304" y="32"/>
                    </a:lnTo>
                    <a:lnTo>
                      <a:pt x="304" y="80"/>
                    </a:lnTo>
                    <a:lnTo>
                      <a:pt x="320" y="8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Freeform 28"/>
              <p:cNvSpPr/>
              <p:nvPr/>
            </p:nvSpPr>
            <p:spPr bwMode="gray">
              <a:xfrm>
                <a:off x="4759105" y="3004335"/>
                <a:ext cx="837479" cy="504196"/>
              </a:xfrm>
              <a:custGeom>
                <a:avLst/>
                <a:gdLst>
                  <a:gd name="T0" fmla="*/ 929957 w 489"/>
                  <a:gd name="T1" fmla="*/ 434174 h 321"/>
                  <a:gd name="T2" fmla="*/ 853731 w 489"/>
                  <a:gd name="T3" fmla="*/ 462185 h 321"/>
                  <a:gd name="T4" fmla="*/ 747015 w 489"/>
                  <a:gd name="T5" fmla="*/ 518207 h 321"/>
                  <a:gd name="T6" fmla="*/ 701279 w 489"/>
                  <a:gd name="T7" fmla="*/ 532213 h 321"/>
                  <a:gd name="T8" fmla="*/ 670789 w 489"/>
                  <a:gd name="T9" fmla="*/ 560224 h 321"/>
                  <a:gd name="T10" fmla="*/ 625053 w 489"/>
                  <a:gd name="T11" fmla="*/ 560224 h 321"/>
                  <a:gd name="T12" fmla="*/ 640299 w 489"/>
                  <a:gd name="T13" fmla="*/ 476191 h 321"/>
                  <a:gd name="T14" fmla="*/ 609808 w 489"/>
                  <a:gd name="T15" fmla="*/ 476191 h 321"/>
                  <a:gd name="T16" fmla="*/ 548827 w 489"/>
                  <a:gd name="T17" fmla="*/ 504202 h 321"/>
                  <a:gd name="T18" fmla="*/ 533582 w 489"/>
                  <a:gd name="T19" fmla="*/ 490196 h 321"/>
                  <a:gd name="T20" fmla="*/ 457356 w 489"/>
                  <a:gd name="T21" fmla="*/ 490196 h 321"/>
                  <a:gd name="T22" fmla="*/ 426866 w 489"/>
                  <a:gd name="T23" fmla="*/ 448179 h 321"/>
                  <a:gd name="T24" fmla="*/ 350640 w 489"/>
                  <a:gd name="T25" fmla="*/ 448179 h 321"/>
                  <a:gd name="T26" fmla="*/ 274414 w 489"/>
                  <a:gd name="T27" fmla="*/ 420168 h 321"/>
                  <a:gd name="T28" fmla="*/ 243923 w 489"/>
                  <a:gd name="T29" fmla="*/ 434174 h 321"/>
                  <a:gd name="T30" fmla="*/ 259168 w 489"/>
                  <a:gd name="T31" fmla="*/ 490196 h 321"/>
                  <a:gd name="T32" fmla="*/ 213433 w 489"/>
                  <a:gd name="T33" fmla="*/ 476191 h 321"/>
                  <a:gd name="T34" fmla="*/ 152452 w 489"/>
                  <a:gd name="T35" fmla="*/ 476191 h 321"/>
                  <a:gd name="T36" fmla="*/ 91471 w 489"/>
                  <a:gd name="T37" fmla="*/ 560224 h 321"/>
                  <a:gd name="T38" fmla="*/ 15245 w 489"/>
                  <a:gd name="T39" fmla="*/ 476191 h 321"/>
                  <a:gd name="T40" fmla="*/ 0 w 489"/>
                  <a:gd name="T41" fmla="*/ 476191 h 321"/>
                  <a:gd name="T42" fmla="*/ 15245 w 489"/>
                  <a:gd name="T43" fmla="*/ 448179 h 321"/>
                  <a:gd name="T44" fmla="*/ 30490 w 489"/>
                  <a:gd name="T45" fmla="*/ 434174 h 321"/>
                  <a:gd name="T46" fmla="*/ 0 w 489"/>
                  <a:gd name="T47" fmla="*/ 406163 h 321"/>
                  <a:gd name="T48" fmla="*/ 0 w 489"/>
                  <a:gd name="T49" fmla="*/ 392157 h 321"/>
                  <a:gd name="T50" fmla="*/ 30490 w 489"/>
                  <a:gd name="T51" fmla="*/ 364146 h 321"/>
                  <a:gd name="T52" fmla="*/ 137207 w 489"/>
                  <a:gd name="T53" fmla="*/ 364146 h 321"/>
                  <a:gd name="T54" fmla="*/ 182942 w 489"/>
                  <a:gd name="T55" fmla="*/ 336135 h 321"/>
                  <a:gd name="T56" fmla="*/ 213433 w 489"/>
                  <a:gd name="T57" fmla="*/ 322129 h 321"/>
                  <a:gd name="T58" fmla="*/ 213433 w 489"/>
                  <a:gd name="T59" fmla="*/ 280112 h 321"/>
                  <a:gd name="T60" fmla="*/ 152452 w 489"/>
                  <a:gd name="T61" fmla="*/ 210084 h 321"/>
                  <a:gd name="T62" fmla="*/ 137207 w 489"/>
                  <a:gd name="T63" fmla="*/ 140056 h 321"/>
                  <a:gd name="T64" fmla="*/ 167697 w 489"/>
                  <a:gd name="T65" fmla="*/ 98039 h 321"/>
                  <a:gd name="T66" fmla="*/ 167697 w 489"/>
                  <a:gd name="T67" fmla="*/ 70028 h 321"/>
                  <a:gd name="T68" fmla="*/ 137207 w 489"/>
                  <a:gd name="T69" fmla="*/ 14006 h 321"/>
                  <a:gd name="T70" fmla="*/ 243923 w 489"/>
                  <a:gd name="T71" fmla="*/ 14006 h 321"/>
                  <a:gd name="T72" fmla="*/ 274414 w 489"/>
                  <a:gd name="T73" fmla="*/ 28011 h 321"/>
                  <a:gd name="T74" fmla="*/ 320149 w 489"/>
                  <a:gd name="T75" fmla="*/ 0 h 321"/>
                  <a:gd name="T76" fmla="*/ 396375 w 489"/>
                  <a:gd name="T77" fmla="*/ 126050 h 321"/>
                  <a:gd name="T78" fmla="*/ 533582 w 489"/>
                  <a:gd name="T79" fmla="*/ 126050 h 321"/>
                  <a:gd name="T80" fmla="*/ 564072 w 489"/>
                  <a:gd name="T81" fmla="*/ 140056 h 321"/>
                  <a:gd name="T82" fmla="*/ 594563 w 489"/>
                  <a:gd name="T83" fmla="*/ 126050 h 321"/>
                  <a:gd name="T84" fmla="*/ 640299 w 489"/>
                  <a:gd name="T85" fmla="*/ 154062 h 321"/>
                  <a:gd name="T86" fmla="*/ 640299 w 489"/>
                  <a:gd name="T87" fmla="*/ 196079 h 321"/>
                  <a:gd name="T88" fmla="*/ 670789 w 489"/>
                  <a:gd name="T89" fmla="*/ 224090 h 321"/>
                  <a:gd name="T90" fmla="*/ 686034 w 489"/>
                  <a:gd name="T91" fmla="*/ 196079 h 321"/>
                  <a:gd name="T92" fmla="*/ 716525 w 489"/>
                  <a:gd name="T93" fmla="*/ 224090 h 321"/>
                  <a:gd name="T94" fmla="*/ 777505 w 489"/>
                  <a:gd name="T95" fmla="*/ 224090 h 321"/>
                  <a:gd name="T96" fmla="*/ 792751 w 489"/>
                  <a:gd name="T97" fmla="*/ 210084 h 321"/>
                  <a:gd name="T98" fmla="*/ 884222 w 489"/>
                  <a:gd name="T99" fmla="*/ 266107 h 321"/>
                  <a:gd name="T100" fmla="*/ 899467 w 489"/>
                  <a:gd name="T101" fmla="*/ 336135 h 321"/>
                  <a:gd name="T102" fmla="*/ 899467 w 489"/>
                  <a:gd name="T103" fmla="*/ 378151 h 321"/>
                  <a:gd name="T104" fmla="*/ 929957 w 489"/>
                  <a:gd name="T105" fmla="*/ 434174 h 32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89" h="321">
                    <a:moveTo>
                      <a:pt x="488" y="248"/>
                    </a:moveTo>
                    <a:lnTo>
                      <a:pt x="448" y="264"/>
                    </a:lnTo>
                    <a:lnTo>
                      <a:pt x="392" y="296"/>
                    </a:lnTo>
                    <a:lnTo>
                      <a:pt x="368" y="304"/>
                    </a:lnTo>
                    <a:lnTo>
                      <a:pt x="352" y="320"/>
                    </a:lnTo>
                    <a:lnTo>
                      <a:pt x="328" y="320"/>
                    </a:lnTo>
                    <a:lnTo>
                      <a:pt x="336" y="272"/>
                    </a:lnTo>
                    <a:lnTo>
                      <a:pt x="320" y="272"/>
                    </a:lnTo>
                    <a:lnTo>
                      <a:pt x="288" y="288"/>
                    </a:lnTo>
                    <a:lnTo>
                      <a:pt x="280" y="280"/>
                    </a:lnTo>
                    <a:lnTo>
                      <a:pt x="240" y="280"/>
                    </a:lnTo>
                    <a:lnTo>
                      <a:pt x="224" y="256"/>
                    </a:lnTo>
                    <a:lnTo>
                      <a:pt x="184" y="256"/>
                    </a:lnTo>
                    <a:lnTo>
                      <a:pt x="144" y="240"/>
                    </a:lnTo>
                    <a:lnTo>
                      <a:pt x="128" y="248"/>
                    </a:lnTo>
                    <a:lnTo>
                      <a:pt x="136" y="280"/>
                    </a:lnTo>
                    <a:lnTo>
                      <a:pt x="112" y="272"/>
                    </a:lnTo>
                    <a:lnTo>
                      <a:pt x="80" y="272"/>
                    </a:lnTo>
                    <a:lnTo>
                      <a:pt x="48" y="320"/>
                    </a:lnTo>
                    <a:lnTo>
                      <a:pt x="8" y="272"/>
                    </a:lnTo>
                    <a:lnTo>
                      <a:pt x="0" y="272"/>
                    </a:lnTo>
                    <a:lnTo>
                      <a:pt x="8" y="256"/>
                    </a:lnTo>
                    <a:lnTo>
                      <a:pt x="16" y="248"/>
                    </a:lnTo>
                    <a:lnTo>
                      <a:pt x="0" y="232"/>
                    </a:lnTo>
                    <a:lnTo>
                      <a:pt x="0" y="224"/>
                    </a:lnTo>
                    <a:lnTo>
                      <a:pt x="16" y="208"/>
                    </a:lnTo>
                    <a:lnTo>
                      <a:pt x="72" y="208"/>
                    </a:lnTo>
                    <a:lnTo>
                      <a:pt x="96" y="192"/>
                    </a:lnTo>
                    <a:lnTo>
                      <a:pt x="112" y="184"/>
                    </a:lnTo>
                    <a:lnTo>
                      <a:pt x="112" y="160"/>
                    </a:lnTo>
                    <a:lnTo>
                      <a:pt x="80" y="120"/>
                    </a:lnTo>
                    <a:lnTo>
                      <a:pt x="72" y="80"/>
                    </a:lnTo>
                    <a:lnTo>
                      <a:pt x="88" y="56"/>
                    </a:lnTo>
                    <a:lnTo>
                      <a:pt x="88" y="40"/>
                    </a:lnTo>
                    <a:lnTo>
                      <a:pt x="72" y="8"/>
                    </a:lnTo>
                    <a:lnTo>
                      <a:pt x="128" y="8"/>
                    </a:lnTo>
                    <a:lnTo>
                      <a:pt x="144" y="16"/>
                    </a:lnTo>
                    <a:lnTo>
                      <a:pt x="168" y="0"/>
                    </a:lnTo>
                    <a:lnTo>
                      <a:pt x="208" y="72"/>
                    </a:lnTo>
                    <a:lnTo>
                      <a:pt x="280" y="72"/>
                    </a:lnTo>
                    <a:lnTo>
                      <a:pt x="296" y="80"/>
                    </a:lnTo>
                    <a:lnTo>
                      <a:pt x="312" y="72"/>
                    </a:lnTo>
                    <a:lnTo>
                      <a:pt x="336" y="88"/>
                    </a:lnTo>
                    <a:lnTo>
                      <a:pt x="336" y="112"/>
                    </a:lnTo>
                    <a:lnTo>
                      <a:pt x="352" y="128"/>
                    </a:lnTo>
                    <a:lnTo>
                      <a:pt x="360" y="112"/>
                    </a:lnTo>
                    <a:lnTo>
                      <a:pt x="376" y="128"/>
                    </a:lnTo>
                    <a:lnTo>
                      <a:pt x="408" y="128"/>
                    </a:lnTo>
                    <a:lnTo>
                      <a:pt x="416" y="120"/>
                    </a:lnTo>
                    <a:lnTo>
                      <a:pt x="464" y="152"/>
                    </a:lnTo>
                    <a:lnTo>
                      <a:pt x="472" y="192"/>
                    </a:lnTo>
                    <a:lnTo>
                      <a:pt x="472" y="216"/>
                    </a:lnTo>
                    <a:lnTo>
                      <a:pt x="488" y="24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Freeform 29"/>
              <p:cNvSpPr/>
              <p:nvPr/>
            </p:nvSpPr>
            <p:spPr bwMode="gray">
              <a:xfrm>
                <a:off x="5428519" y="2826300"/>
                <a:ext cx="521288" cy="608169"/>
              </a:xfrm>
              <a:custGeom>
                <a:avLst/>
                <a:gdLst>
                  <a:gd name="T0" fmla="*/ 167640 w 305"/>
                  <a:gd name="T1" fmla="*/ 0 h 385"/>
                  <a:gd name="T2" fmla="*/ 243840 w 305"/>
                  <a:gd name="T3" fmla="*/ 56342 h 385"/>
                  <a:gd name="T4" fmla="*/ 335280 w 305"/>
                  <a:gd name="T5" fmla="*/ 112684 h 385"/>
                  <a:gd name="T6" fmla="*/ 381000 w 305"/>
                  <a:gd name="T7" fmla="*/ 169025 h 385"/>
                  <a:gd name="T8" fmla="*/ 457200 w 305"/>
                  <a:gd name="T9" fmla="*/ 239453 h 385"/>
                  <a:gd name="T10" fmla="*/ 518160 w 305"/>
                  <a:gd name="T11" fmla="*/ 253538 h 385"/>
                  <a:gd name="T12" fmla="*/ 472440 w 305"/>
                  <a:gd name="T13" fmla="*/ 253538 h 385"/>
                  <a:gd name="T14" fmla="*/ 441960 w 305"/>
                  <a:gd name="T15" fmla="*/ 309880 h 385"/>
                  <a:gd name="T16" fmla="*/ 472440 w 305"/>
                  <a:gd name="T17" fmla="*/ 394392 h 385"/>
                  <a:gd name="T18" fmla="*/ 548640 w 305"/>
                  <a:gd name="T19" fmla="*/ 436649 h 385"/>
                  <a:gd name="T20" fmla="*/ 548640 w 305"/>
                  <a:gd name="T21" fmla="*/ 521161 h 385"/>
                  <a:gd name="T22" fmla="*/ 533400 w 305"/>
                  <a:gd name="T23" fmla="*/ 563418 h 385"/>
                  <a:gd name="T24" fmla="*/ 502920 w 305"/>
                  <a:gd name="T25" fmla="*/ 549332 h 385"/>
                  <a:gd name="T26" fmla="*/ 518160 w 305"/>
                  <a:gd name="T27" fmla="*/ 605674 h 385"/>
                  <a:gd name="T28" fmla="*/ 502920 w 305"/>
                  <a:gd name="T29" fmla="*/ 633845 h 385"/>
                  <a:gd name="T30" fmla="*/ 426720 w 305"/>
                  <a:gd name="T31" fmla="*/ 676101 h 385"/>
                  <a:gd name="T32" fmla="*/ 350520 w 305"/>
                  <a:gd name="T33" fmla="*/ 676101 h 385"/>
                  <a:gd name="T34" fmla="*/ 289560 w 305"/>
                  <a:gd name="T35" fmla="*/ 647930 h 385"/>
                  <a:gd name="T36" fmla="*/ 243840 w 305"/>
                  <a:gd name="T37" fmla="*/ 676101 h 385"/>
                  <a:gd name="T38" fmla="*/ 259080 w 305"/>
                  <a:gd name="T39" fmla="*/ 633845 h 385"/>
                  <a:gd name="T40" fmla="*/ 228600 w 305"/>
                  <a:gd name="T41" fmla="*/ 647930 h 385"/>
                  <a:gd name="T42" fmla="*/ 152400 w 305"/>
                  <a:gd name="T43" fmla="*/ 549332 h 385"/>
                  <a:gd name="T44" fmla="*/ 137160 w 305"/>
                  <a:gd name="T45" fmla="*/ 464820 h 385"/>
                  <a:gd name="T46" fmla="*/ 137160 w 305"/>
                  <a:gd name="T47" fmla="*/ 380307 h 385"/>
                  <a:gd name="T48" fmla="*/ 137160 w 305"/>
                  <a:gd name="T49" fmla="*/ 281709 h 385"/>
                  <a:gd name="T50" fmla="*/ 45720 w 305"/>
                  <a:gd name="T51" fmla="*/ 267623 h 385"/>
                  <a:gd name="T52" fmla="*/ 0 w 305"/>
                  <a:gd name="T53" fmla="*/ 239453 h 385"/>
                  <a:gd name="T54" fmla="*/ 60960 w 305"/>
                  <a:gd name="T55" fmla="*/ 211282 h 385"/>
                  <a:gd name="T56" fmla="*/ 76200 w 305"/>
                  <a:gd name="T57" fmla="*/ 70427 h 385"/>
                  <a:gd name="T58" fmla="*/ 137160 w 305"/>
                  <a:gd name="T59" fmla="*/ 98598 h 385"/>
                  <a:gd name="T60" fmla="*/ 198120 w 305"/>
                  <a:gd name="T61" fmla="*/ 84513 h 385"/>
                  <a:gd name="T62" fmla="*/ 152400 w 305"/>
                  <a:gd name="T63" fmla="*/ 28171 h 38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05" h="385">
                    <a:moveTo>
                      <a:pt x="80" y="8"/>
                    </a:moveTo>
                    <a:lnTo>
                      <a:pt x="88" y="0"/>
                    </a:lnTo>
                    <a:lnTo>
                      <a:pt x="120" y="8"/>
                    </a:lnTo>
                    <a:lnTo>
                      <a:pt x="128" y="32"/>
                    </a:lnTo>
                    <a:lnTo>
                      <a:pt x="152" y="32"/>
                    </a:lnTo>
                    <a:lnTo>
                      <a:pt x="176" y="64"/>
                    </a:lnTo>
                    <a:lnTo>
                      <a:pt x="184" y="56"/>
                    </a:lnTo>
                    <a:lnTo>
                      <a:pt x="200" y="96"/>
                    </a:lnTo>
                    <a:lnTo>
                      <a:pt x="224" y="136"/>
                    </a:lnTo>
                    <a:lnTo>
                      <a:pt x="240" y="136"/>
                    </a:lnTo>
                    <a:lnTo>
                      <a:pt x="256" y="120"/>
                    </a:lnTo>
                    <a:lnTo>
                      <a:pt x="272" y="144"/>
                    </a:lnTo>
                    <a:lnTo>
                      <a:pt x="256" y="160"/>
                    </a:lnTo>
                    <a:lnTo>
                      <a:pt x="248" y="144"/>
                    </a:lnTo>
                    <a:lnTo>
                      <a:pt x="232" y="144"/>
                    </a:lnTo>
                    <a:lnTo>
                      <a:pt x="232" y="176"/>
                    </a:lnTo>
                    <a:lnTo>
                      <a:pt x="224" y="192"/>
                    </a:lnTo>
                    <a:lnTo>
                      <a:pt x="248" y="224"/>
                    </a:lnTo>
                    <a:lnTo>
                      <a:pt x="248" y="248"/>
                    </a:lnTo>
                    <a:lnTo>
                      <a:pt x="288" y="248"/>
                    </a:lnTo>
                    <a:lnTo>
                      <a:pt x="304" y="264"/>
                    </a:lnTo>
                    <a:lnTo>
                      <a:pt x="288" y="296"/>
                    </a:lnTo>
                    <a:lnTo>
                      <a:pt x="296" y="320"/>
                    </a:lnTo>
                    <a:lnTo>
                      <a:pt x="280" y="320"/>
                    </a:lnTo>
                    <a:lnTo>
                      <a:pt x="280" y="312"/>
                    </a:lnTo>
                    <a:lnTo>
                      <a:pt x="264" y="312"/>
                    </a:lnTo>
                    <a:lnTo>
                      <a:pt x="264" y="328"/>
                    </a:lnTo>
                    <a:lnTo>
                      <a:pt x="272" y="344"/>
                    </a:lnTo>
                    <a:lnTo>
                      <a:pt x="264" y="344"/>
                    </a:lnTo>
                    <a:lnTo>
                      <a:pt x="264" y="360"/>
                    </a:lnTo>
                    <a:lnTo>
                      <a:pt x="232" y="384"/>
                    </a:lnTo>
                    <a:lnTo>
                      <a:pt x="224" y="384"/>
                    </a:lnTo>
                    <a:lnTo>
                      <a:pt x="216" y="376"/>
                    </a:lnTo>
                    <a:lnTo>
                      <a:pt x="184" y="384"/>
                    </a:lnTo>
                    <a:lnTo>
                      <a:pt x="168" y="352"/>
                    </a:lnTo>
                    <a:lnTo>
                      <a:pt x="152" y="368"/>
                    </a:lnTo>
                    <a:lnTo>
                      <a:pt x="152" y="384"/>
                    </a:lnTo>
                    <a:lnTo>
                      <a:pt x="128" y="384"/>
                    </a:lnTo>
                    <a:lnTo>
                      <a:pt x="128" y="368"/>
                    </a:lnTo>
                    <a:lnTo>
                      <a:pt x="136" y="360"/>
                    </a:lnTo>
                    <a:lnTo>
                      <a:pt x="128" y="352"/>
                    </a:lnTo>
                    <a:lnTo>
                      <a:pt x="120" y="368"/>
                    </a:lnTo>
                    <a:lnTo>
                      <a:pt x="88" y="360"/>
                    </a:lnTo>
                    <a:lnTo>
                      <a:pt x="80" y="312"/>
                    </a:lnTo>
                    <a:lnTo>
                      <a:pt x="80" y="296"/>
                    </a:lnTo>
                    <a:lnTo>
                      <a:pt x="72" y="264"/>
                    </a:lnTo>
                    <a:lnTo>
                      <a:pt x="32" y="240"/>
                    </a:lnTo>
                    <a:lnTo>
                      <a:pt x="72" y="216"/>
                    </a:lnTo>
                    <a:lnTo>
                      <a:pt x="80" y="216"/>
                    </a:lnTo>
                    <a:lnTo>
                      <a:pt x="72" y="160"/>
                    </a:lnTo>
                    <a:lnTo>
                      <a:pt x="48" y="168"/>
                    </a:lnTo>
                    <a:lnTo>
                      <a:pt x="24" y="152"/>
                    </a:lnTo>
                    <a:lnTo>
                      <a:pt x="16" y="136"/>
                    </a:lnTo>
                    <a:lnTo>
                      <a:pt x="0" y="136"/>
                    </a:lnTo>
                    <a:lnTo>
                      <a:pt x="8" y="120"/>
                    </a:lnTo>
                    <a:lnTo>
                      <a:pt x="32" y="120"/>
                    </a:lnTo>
                    <a:lnTo>
                      <a:pt x="40" y="88"/>
                    </a:lnTo>
                    <a:lnTo>
                      <a:pt x="40" y="40"/>
                    </a:lnTo>
                    <a:lnTo>
                      <a:pt x="48" y="40"/>
                    </a:lnTo>
                    <a:lnTo>
                      <a:pt x="72" y="56"/>
                    </a:lnTo>
                    <a:lnTo>
                      <a:pt x="80" y="72"/>
                    </a:lnTo>
                    <a:lnTo>
                      <a:pt x="104" y="48"/>
                    </a:lnTo>
                    <a:lnTo>
                      <a:pt x="104" y="32"/>
                    </a:lnTo>
                    <a:lnTo>
                      <a:pt x="80" y="16"/>
                    </a:lnTo>
                    <a:lnTo>
                      <a:pt x="80" y="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7" name="Freeform 30"/>
              <p:cNvSpPr/>
              <p:nvPr/>
            </p:nvSpPr>
            <p:spPr bwMode="gray">
              <a:xfrm>
                <a:off x="4964203" y="2636870"/>
                <a:ext cx="646624" cy="568289"/>
              </a:xfrm>
              <a:custGeom>
                <a:avLst/>
                <a:gdLst>
                  <a:gd name="T0" fmla="*/ 381506 w 377"/>
                  <a:gd name="T1" fmla="*/ 14037 h 361"/>
                  <a:gd name="T2" fmla="*/ 473067 w 377"/>
                  <a:gd name="T3" fmla="*/ 0 h 361"/>
                  <a:gd name="T4" fmla="*/ 503587 w 377"/>
                  <a:gd name="T5" fmla="*/ 28074 h 361"/>
                  <a:gd name="T6" fmla="*/ 579888 w 377"/>
                  <a:gd name="T7" fmla="*/ 42111 h 361"/>
                  <a:gd name="T8" fmla="*/ 610409 w 377"/>
                  <a:gd name="T9" fmla="*/ 28074 h 361"/>
                  <a:gd name="T10" fmla="*/ 640929 w 377"/>
                  <a:gd name="T11" fmla="*/ 28074 h 361"/>
                  <a:gd name="T12" fmla="*/ 534108 w 377"/>
                  <a:gd name="T13" fmla="*/ 112295 h 361"/>
                  <a:gd name="T14" fmla="*/ 518848 w 377"/>
                  <a:gd name="T15" fmla="*/ 154405 h 361"/>
                  <a:gd name="T16" fmla="*/ 534108 w 377"/>
                  <a:gd name="T17" fmla="*/ 168442 h 361"/>
                  <a:gd name="T18" fmla="*/ 549368 w 377"/>
                  <a:gd name="T19" fmla="*/ 168442 h 361"/>
                  <a:gd name="T20" fmla="*/ 610409 w 377"/>
                  <a:gd name="T21" fmla="*/ 224590 h 361"/>
                  <a:gd name="T22" fmla="*/ 671450 w 377"/>
                  <a:gd name="T23" fmla="*/ 224590 h 361"/>
                  <a:gd name="T24" fmla="*/ 671450 w 377"/>
                  <a:gd name="T25" fmla="*/ 252663 h 361"/>
                  <a:gd name="T26" fmla="*/ 717230 w 377"/>
                  <a:gd name="T27" fmla="*/ 266700 h 361"/>
                  <a:gd name="T28" fmla="*/ 717230 w 377"/>
                  <a:gd name="T29" fmla="*/ 294774 h 361"/>
                  <a:gd name="T30" fmla="*/ 671450 w 377"/>
                  <a:gd name="T31" fmla="*/ 336884 h 361"/>
                  <a:gd name="T32" fmla="*/ 671450 w 377"/>
                  <a:gd name="T33" fmla="*/ 308811 h 361"/>
                  <a:gd name="T34" fmla="*/ 625669 w 377"/>
                  <a:gd name="T35" fmla="*/ 280737 h 361"/>
                  <a:gd name="T36" fmla="*/ 595149 w 377"/>
                  <a:gd name="T37" fmla="*/ 280737 h 361"/>
                  <a:gd name="T38" fmla="*/ 595149 w 377"/>
                  <a:gd name="T39" fmla="*/ 364958 h 361"/>
                  <a:gd name="T40" fmla="*/ 579888 w 377"/>
                  <a:gd name="T41" fmla="*/ 421106 h 361"/>
                  <a:gd name="T42" fmla="*/ 534108 w 377"/>
                  <a:gd name="T43" fmla="*/ 421106 h 361"/>
                  <a:gd name="T44" fmla="*/ 518848 w 377"/>
                  <a:gd name="T45" fmla="*/ 435142 h 361"/>
                  <a:gd name="T46" fmla="*/ 549368 w 377"/>
                  <a:gd name="T47" fmla="*/ 449179 h 361"/>
                  <a:gd name="T48" fmla="*/ 564628 w 377"/>
                  <a:gd name="T49" fmla="*/ 477253 h 361"/>
                  <a:gd name="T50" fmla="*/ 610409 w 377"/>
                  <a:gd name="T51" fmla="*/ 505327 h 361"/>
                  <a:gd name="T52" fmla="*/ 656190 w 377"/>
                  <a:gd name="T53" fmla="*/ 491290 h 361"/>
                  <a:gd name="T54" fmla="*/ 671450 w 377"/>
                  <a:gd name="T55" fmla="*/ 589548 h 361"/>
                  <a:gd name="T56" fmla="*/ 579888 w 377"/>
                  <a:gd name="T57" fmla="*/ 631658 h 361"/>
                  <a:gd name="T58" fmla="*/ 564628 w 377"/>
                  <a:gd name="T59" fmla="*/ 617622 h 361"/>
                  <a:gd name="T60" fmla="*/ 549368 w 377"/>
                  <a:gd name="T61" fmla="*/ 631658 h 361"/>
                  <a:gd name="T62" fmla="*/ 488327 w 377"/>
                  <a:gd name="T63" fmla="*/ 631658 h 361"/>
                  <a:gd name="T64" fmla="*/ 457807 w 377"/>
                  <a:gd name="T65" fmla="*/ 603585 h 361"/>
                  <a:gd name="T66" fmla="*/ 442546 w 377"/>
                  <a:gd name="T67" fmla="*/ 631658 h 361"/>
                  <a:gd name="T68" fmla="*/ 412026 w 377"/>
                  <a:gd name="T69" fmla="*/ 603585 h 361"/>
                  <a:gd name="T70" fmla="*/ 412026 w 377"/>
                  <a:gd name="T71" fmla="*/ 561474 h 361"/>
                  <a:gd name="T72" fmla="*/ 366245 w 377"/>
                  <a:gd name="T73" fmla="*/ 533400 h 361"/>
                  <a:gd name="T74" fmla="*/ 335725 w 377"/>
                  <a:gd name="T75" fmla="*/ 547437 h 361"/>
                  <a:gd name="T76" fmla="*/ 305204 w 377"/>
                  <a:gd name="T77" fmla="*/ 533400 h 361"/>
                  <a:gd name="T78" fmla="*/ 167862 w 377"/>
                  <a:gd name="T79" fmla="*/ 519364 h 361"/>
                  <a:gd name="T80" fmla="*/ 91561 w 377"/>
                  <a:gd name="T81" fmla="*/ 407069 h 361"/>
                  <a:gd name="T82" fmla="*/ 30520 w 377"/>
                  <a:gd name="T83" fmla="*/ 322848 h 361"/>
                  <a:gd name="T84" fmla="*/ 0 w 377"/>
                  <a:gd name="T85" fmla="*/ 224590 h 361"/>
                  <a:gd name="T86" fmla="*/ 61041 w 377"/>
                  <a:gd name="T87" fmla="*/ 224590 h 361"/>
                  <a:gd name="T88" fmla="*/ 213643 w 377"/>
                  <a:gd name="T89" fmla="*/ 140369 h 361"/>
                  <a:gd name="T90" fmla="*/ 259424 w 377"/>
                  <a:gd name="T91" fmla="*/ 140369 h 361"/>
                  <a:gd name="T92" fmla="*/ 320465 w 377"/>
                  <a:gd name="T93" fmla="*/ 140369 h 361"/>
                  <a:gd name="T94" fmla="*/ 366245 w 377"/>
                  <a:gd name="T95" fmla="*/ 84221 h 361"/>
                  <a:gd name="T96" fmla="*/ 381506 w 377"/>
                  <a:gd name="T97" fmla="*/ 14037 h 36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77" h="361">
                    <a:moveTo>
                      <a:pt x="200" y="8"/>
                    </a:moveTo>
                    <a:lnTo>
                      <a:pt x="248" y="0"/>
                    </a:lnTo>
                    <a:lnTo>
                      <a:pt x="264" y="16"/>
                    </a:lnTo>
                    <a:lnTo>
                      <a:pt x="304" y="24"/>
                    </a:lnTo>
                    <a:lnTo>
                      <a:pt x="320" y="16"/>
                    </a:lnTo>
                    <a:lnTo>
                      <a:pt x="336" y="16"/>
                    </a:lnTo>
                    <a:lnTo>
                      <a:pt x="280" y="64"/>
                    </a:lnTo>
                    <a:lnTo>
                      <a:pt x="272" y="88"/>
                    </a:lnTo>
                    <a:lnTo>
                      <a:pt x="280" y="96"/>
                    </a:lnTo>
                    <a:lnTo>
                      <a:pt x="288" y="96"/>
                    </a:lnTo>
                    <a:lnTo>
                      <a:pt x="320" y="128"/>
                    </a:lnTo>
                    <a:lnTo>
                      <a:pt x="352" y="128"/>
                    </a:lnTo>
                    <a:lnTo>
                      <a:pt x="352" y="144"/>
                    </a:lnTo>
                    <a:lnTo>
                      <a:pt x="376" y="152"/>
                    </a:lnTo>
                    <a:lnTo>
                      <a:pt x="376" y="168"/>
                    </a:lnTo>
                    <a:lnTo>
                      <a:pt x="352" y="192"/>
                    </a:lnTo>
                    <a:lnTo>
                      <a:pt x="352" y="176"/>
                    </a:lnTo>
                    <a:lnTo>
                      <a:pt x="328" y="160"/>
                    </a:lnTo>
                    <a:lnTo>
                      <a:pt x="312" y="160"/>
                    </a:lnTo>
                    <a:lnTo>
                      <a:pt x="312" y="208"/>
                    </a:lnTo>
                    <a:lnTo>
                      <a:pt x="304" y="240"/>
                    </a:lnTo>
                    <a:lnTo>
                      <a:pt x="280" y="240"/>
                    </a:lnTo>
                    <a:lnTo>
                      <a:pt x="272" y="248"/>
                    </a:lnTo>
                    <a:lnTo>
                      <a:pt x="288" y="256"/>
                    </a:lnTo>
                    <a:lnTo>
                      <a:pt x="296" y="272"/>
                    </a:lnTo>
                    <a:lnTo>
                      <a:pt x="320" y="288"/>
                    </a:lnTo>
                    <a:lnTo>
                      <a:pt x="344" y="280"/>
                    </a:lnTo>
                    <a:lnTo>
                      <a:pt x="352" y="336"/>
                    </a:lnTo>
                    <a:lnTo>
                      <a:pt x="304" y="360"/>
                    </a:lnTo>
                    <a:lnTo>
                      <a:pt x="296" y="352"/>
                    </a:lnTo>
                    <a:lnTo>
                      <a:pt x="288" y="360"/>
                    </a:lnTo>
                    <a:lnTo>
                      <a:pt x="256" y="360"/>
                    </a:lnTo>
                    <a:lnTo>
                      <a:pt x="240" y="344"/>
                    </a:lnTo>
                    <a:lnTo>
                      <a:pt x="232" y="360"/>
                    </a:lnTo>
                    <a:lnTo>
                      <a:pt x="216" y="344"/>
                    </a:lnTo>
                    <a:lnTo>
                      <a:pt x="216" y="320"/>
                    </a:lnTo>
                    <a:lnTo>
                      <a:pt x="192" y="304"/>
                    </a:lnTo>
                    <a:lnTo>
                      <a:pt x="176" y="312"/>
                    </a:lnTo>
                    <a:lnTo>
                      <a:pt x="160" y="304"/>
                    </a:lnTo>
                    <a:lnTo>
                      <a:pt x="88" y="296"/>
                    </a:lnTo>
                    <a:lnTo>
                      <a:pt x="48" y="232"/>
                    </a:lnTo>
                    <a:lnTo>
                      <a:pt x="16" y="184"/>
                    </a:lnTo>
                    <a:lnTo>
                      <a:pt x="0" y="128"/>
                    </a:lnTo>
                    <a:lnTo>
                      <a:pt x="32" y="128"/>
                    </a:lnTo>
                    <a:lnTo>
                      <a:pt x="112" y="80"/>
                    </a:lnTo>
                    <a:lnTo>
                      <a:pt x="136" y="80"/>
                    </a:lnTo>
                    <a:lnTo>
                      <a:pt x="168" y="80"/>
                    </a:lnTo>
                    <a:lnTo>
                      <a:pt x="192" y="48"/>
                    </a:lnTo>
                    <a:lnTo>
                      <a:pt x="200" y="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Freeform 31"/>
              <p:cNvSpPr/>
              <p:nvPr/>
            </p:nvSpPr>
            <p:spPr bwMode="invGray">
              <a:xfrm>
                <a:off x="4952809" y="2119855"/>
                <a:ext cx="424437" cy="722111"/>
              </a:xfrm>
              <a:custGeom>
                <a:avLst/>
                <a:gdLst>
                  <a:gd name="T0" fmla="*/ 396505 w 249"/>
                  <a:gd name="T1" fmla="*/ 591758 h 457"/>
                  <a:gd name="T2" fmla="*/ 381255 w 249"/>
                  <a:gd name="T3" fmla="*/ 662206 h 457"/>
                  <a:gd name="T4" fmla="*/ 335504 w 249"/>
                  <a:gd name="T5" fmla="*/ 718564 h 457"/>
                  <a:gd name="T6" fmla="*/ 259253 w 249"/>
                  <a:gd name="T7" fmla="*/ 704474 h 457"/>
                  <a:gd name="T8" fmla="*/ 152502 w 249"/>
                  <a:gd name="T9" fmla="*/ 760832 h 457"/>
                  <a:gd name="T10" fmla="*/ 76251 w 249"/>
                  <a:gd name="T11" fmla="*/ 803101 h 457"/>
                  <a:gd name="T12" fmla="*/ 15250 w 249"/>
                  <a:gd name="T13" fmla="*/ 803101 h 457"/>
                  <a:gd name="T14" fmla="*/ 0 w 249"/>
                  <a:gd name="T15" fmla="*/ 789011 h 457"/>
                  <a:gd name="T16" fmla="*/ 30500 w 249"/>
                  <a:gd name="T17" fmla="*/ 676295 h 457"/>
                  <a:gd name="T18" fmla="*/ 45751 w 249"/>
                  <a:gd name="T19" fmla="*/ 648116 h 457"/>
                  <a:gd name="T20" fmla="*/ 15250 w 249"/>
                  <a:gd name="T21" fmla="*/ 577669 h 457"/>
                  <a:gd name="T22" fmla="*/ 30500 w 249"/>
                  <a:gd name="T23" fmla="*/ 464953 h 457"/>
                  <a:gd name="T24" fmla="*/ 45751 w 249"/>
                  <a:gd name="T25" fmla="*/ 394506 h 457"/>
                  <a:gd name="T26" fmla="*/ 61001 w 249"/>
                  <a:gd name="T27" fmla="*/ 366327 h 457"/>
                  <a:gd name="T28" fmla="*/ 30500 w 249"/>
                  <a:gd name="T29" fmla="*/ 338148 h 457"/>
                  <a:gd name="T30" fmla="*/ 61001 w 249"/>
                  <a:gd name="T31" fmla="*/ 281790 h 457"/>
                  <a:gd name="T32" fmla="*/ 106751 w 249"/>
                  <a:gd name="T33" fmla="*/ 197253 h 457"/>
                  <a:gd name="T34" fmla="*/ 106751 w 249"/>
                  <a:gd name="T35" fmla="*/ 140895 h 457"/>
                  <a:gd name="T36" fmla="*/ 137252 w 249"/>
                  <a:gd name="T37" fmla="*/ 140895 h 457"/>
                  <a:gd name="T38" fmla="*/ 228753 w 249"/>
                  <a:gd name="T39" fmla="*/ 42268 h 457"/>
                  <a:gd name="T40" fmla="*/ 274503 w 249"/>
                  <a:gd name="T41" fmla="*/ 28179 h 457"/>
                  <a:gd name="T42" fmla="*/ 320254 w 249"/>
                  <a:gd name="T43" fmla="*/ 0 h 457"/>
                  <a:gd name="T44" fmla="*/ 335504 w 249"/>
                  <a:gd name="T45" fmla="*/ 14089 h 457"/>
                  <a:gd name="T46" fmla="*/ 411755 w 249"/>
                  <a:gd name="T47" fmla="*/ 0 h 457"/>
                  <a:gd name="T48" fmla="*/ 457506 w 249"/>
                  <a:gd name="T49" fmla="*/ 42268 h 457"/>
                  <a:gd name="T50" fmla="*/ 411755 w 249"/>
                  <a:gd name="T51" fmla="*/ 56358 h 457"/>
                  <a:gd name="T52" fmla="*/ 396505 w 249"/>
                  <a:gd name="T53" fmla="*/ 84537 h 457"/>
                  <a:gd name="T54" fmla="*/ 457506 w 249"/>
                  <a:gd name="T55" fmla="*/ 84537 h 457"/>
                  <a:gd name="T56" fmla="*/ 472756 w 249"/>
                  <a:gd name="T57" fmla="*/ 154984 h 457"/>
                  <a:gd name="T58" fmla="*/ 442255 w 249"/>
                  <a:gd name="T59" fmla="*/ 211342 h 457"/>
                  <a:gd name="T60" fmla="*/ 411755 w 249"/>
                  <a:gd name="T61" fmla="*/ 183163 h 457"/>
                  <a:gd name="T62" fmla="*/ 366004 w 249"/>
                  <a:gd name="T63" fmla="*/ 211342 h 457"/>
                  <a:gd name="T64" fmla="*/ 381255 w 249"/>
                  <a:gd name="T65" fmla="*/ 239521 h 457"/>
                  <a:gd name="T66" fmla="*/ 350754 w 249"/>
                  <a:gd name="T67" fmla="*/ 281790 h 457"/>
                  <a:gd name="T68" fmla="*/ 427005 w 249"/>
                  <a:gd name="T69" fmla="*/ 380416 h 457"/>
                  <a:gd name="T70" fmla="*/ 366004 w 249"/>
                  <a:gd name="T71" fmla="*/ 535401 h 457"/>
                  <a:gd name="T72" fmla="*/ 396505 w 249"/>
                  <a:gd name="T73" fmla="*/ 591758 h 45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9" h="457">
                    <a:moveTo>
                      <a:pt x="208" y="336"/>
                    </a:moveTo>
                    <a:lnTo>
                      <a:pt x="200" y="376"/>
                    </a:lnTo>
                    <a:lnTo>
                      <a:pt x="176" y="408"/>
                    </a:lnTo>
                    <a:lnTo>
                      <a:pt x="136" y="400"/>
                    </a:lnTo>
                    <a:lnTo>
                      <a:pt x="80" y="432"/>
                    </a:lnTo>
                    <a:lnTo>
                      <a:pt x="40" y="456"/>
                    </a:lnTo>
                    <a:lnTo>
                      <a:pt x="8" y="456"/>
                    </a:lnTo>
                    <a:lnTo>
                      <a:pt x="0" y="448"/>
                    </a:lnTo>
                    <a:lnTo>
                      <a:pt x="16" y="384"/>
                    </a:lnTo>
                    <a:lnTo>
                      <a:pt x="24" y="368"/>
                    </a:lnTo>
                    <a:lnTo>
                      <a:pt x="8" y="328"/>
                    </a:lnTo>
                    <a:lnTo>
                      <a:pt x="16" y="264"/>
                    </a:lnTo>
                    <a:lnTo>
                      <a:pt x="24" y="224"/>
                    </a:lnTo>
                    <a:lnTo>
                      <a:pt x="32" y="208"/>
                    </a:lnTo>
                    <a:lnTo>
                      <a:pt x="16" y="192"/>
                    </a:lnTo>
                    <a:lnTo>
                      <a:pt x="32" y="160"/>
                    </a:lnTo>
                    <a:lnTo>
                      <a:pt x="56" y="112"/>
                    </a:lnTo>
                    <a:lnTo>
                      <a:pt x="56" y="80"/>
                    </a:lnTo>
                    <a:lnTo>
                      <a:pt x="72" y="80"/>
                    </a:lnTo>
                    <a:lnTo>
                      <a:pt x="120" y="24"/>
                    </a:lnTo>
                    <a:lnTo>
                      <a:pt x="144" y="16"/>
                    </a:lnTo>
                    <a:lnTo>
                      <a:pt x="168" y="0"/>
                    </a:lnTo>
                    <a:lnTo>
                      <a:pt x="176" y="8"/>
                    </a:lnTo>
                    <a:lnTo>
                      <a:pt x="216" y="0"/>
                    </a:lnTo>
                    <a:lnTo>
                      <a:pt x="240" y="24"/>
                    </a:lnTo>
                    <a:lnTo>
                      <a:pt x="216" y="32"/>
                    </a:lnTo>
                    <a:lnTo>
                      <a:pt x="208" y="48"/>
                    </a:lnTo>
                    <a:lnTo>
                      <a:pt x="240" y="48"/>
                    </a:lnTo>
                    <a:lnTo>
                      <a:pt x="248" y="88"/>
                    </a:lnTo>
                    <a:lnTo>
                      <a:pt x="232" y="120"/>
                    </a:lnTo>
                    <a:lnTo>
                      <a:pt x="216" y="104"/>
                    </a:lnTo>
                    <a:lnTo>
                      <a:pt x="192" y="120"/>
                    </a:lnTo>
                    <a:lnTo>
                      <a:pt x="200" y="136"/>
                    </a:lnTo>
                    <a:lnTo>
                      <a:pt x="184" y="160"/>
                    </a:lnTo>
                    <a:lnTo>
                      <a:pt x="224" y="216"/>
                    </a:lnTo>
                    <a:lnTo>
                      <a:pt x="192" y="304"/>
                    </a:lnTo>
                    <a:lnTo>
                      <a:pt x="208" y="336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Freeform 32"/>
              <p:cNvSpPr/>
              <p:nvPr/>
            </p:nvSpPr>
            <p:spPr bwMode="gray">
              <a:xfrm>
                <a:off x="4499886" y="2245192"/>
                <a:ext cx="549773" cy="959967"/>
              </a:xfrm>
              <a:custGeom>
                <a:avLst/>
                <a:gdLst>
                  <a:gd name="T0" fmla="*/ 610866 w 321"/>
                  <a:gd name="T1" fmla="*/ 843330 h 609"/>
                  <a:gd name="T2" fmla="*/ 565051 w 321"/>
                  <a:gd name="T3" fmla="*/ 871441 h 609"/>
                  <a:gd name="T4" fmla="*/ 534508 w 321"/>
                  <a:gd name="T5" fmla="*/ 857386 h 609"/>
                  <a:gd name="T6" fmla="*/ 427606 w 321"/>
                  <a:gd name="T7" fmla="*/ 857386 h 609"/>
                  <a:gd name="T8" fmla="*/ 458150 w 321"/>
                  <a:gd name="T9" fmla="*/ 913608 h 609"/>
                  <a:gd name="T10" fmla="*/ 427606 w 321"/>
                  <a:gd name="T11" fmla="*/ 983885 h 609"/>
                  <a:gd name="T12" fmla="*/ 442878 w 321"/>
                  <a:gd name="T13" fmla="*/ 1068218 h 609"/>
                  <a:gd name="T14" fmla="*/ 381791 w 321"/>
                  <a:gd name="T15" fmla="*/ 1054163 h 609"/>
                  <a:gd name="T16" fmla="*/ 290161 w 321"/>
                  <a:gd name="T17" fmla="*/ 997941 h 609"/>
                  <a:gd name="T18" fmla="*/ 183260 w 321"/>
                  <a:gd name="T19" fmla="*/ 969830 h 609"/>
                  <a:gd name="T20" fmla="*/ 106902 w 321"/>
                  <a:gd name="T21" fmla="*/ 913608 h 609"/>
                  <a:gd name="T22" fmla="*/ 30543 w 321"/>
                  <a:gd name="T23" fmla="*/ 913608 h 609"/>
                  <a:gd name="T24" fmla="*/ 30543 w 321"/>
                  <a:gd name="T25" fmla="*/ 899552 h 609"/>
                  <a:gd name="T26" fmla="*/ 0 w 321"/>
                  <a:gd name="T27" fmla="*/ 885497 h 609"/>
                  <a:gd name="T28" fmla="*/ 15272 w 321"/>
                  <a:gd name="T29" fmla="*/ 871441 h 609"/>
                  <a:gd name="T30" fmla="*/ 15272 w 321"/>
                  <a:gd name="T31" fmla="*/ 829275 h 609"/>
                  <a:gd name="T32" fmla="*/ 0 w 321"/>
                  <a:gd name="T33" fmla="*/ 815219 h 609"/>
                  <a:gd name="T34" fmla="*/ 30543 w 321"/>
                  <a:gd name="T35" fmla="*/ 801164 h 609"/>
                  <a:gd name="T36" fmla="*/ 91630 w 321"/>
                  <a:gd name="T37" fmla="*/ 801164 h 609"/>
                  <a:gd name="T38" fmla="*/ 91630 w 321"/>
                  <a:gd name="T39" fmla="*/ 604387 h 609"/>
                  <a:gd name="T40" fmla="*/ 167988 w 321"/>
                  <a:gd name="T41" fmla="*/ 604387 h 609"/>
                  <a:gd name="T42" fmla="*/ 167988 w 321"/>
                  <a:gd name="T43" fmla="*/ 632498 h 609"/>
                  <a:gd name="T44" fmla="*/ 213803 w 321"/>
                  <a:gd name="T45" fmla="*/ 632498 h 609"/>
                  <a:gd name="T46" fmla="*/ 213803 w 321"/>
                  <a:gd name="T47" fmla="*/ 576276 h 609"/>
                  <a:gd name="T48" fmla="*/ 305433 w 321"/>
                  <a:gd name="T49" fmla="*/ 576276 h 609"/>
                  <a:gd name="T50" fmla="*/ 320705 w 321"/>
                  <a:gd name="T51" fmla="*/ 491943 h 609"/>
                  <a:gd name="T52" fmla="*/ 320705 w 321"/>
                  <a:gd name="T53" fmla="*/ 435721 h 609"/>
                  <a:gd name="T54" fmla="*/ 274890 w 321"/>
                  <a:gd name="T55" fmla="*/ 407610 h 609"/>
                  <a:gd name="T56" fmla="*/ 213803 w 321"/>
                  <a:gd name="T57" fmla="*/ 365443 h 609"/>
                  <a:gd name="T58" fmla="*/ 183260 w 321"/>
                  <a:gd name="T59" fmla="*/ 323277 h 609"/>
                  <a:gd name="T60" fmla="*/ 198531 w 321"/>
                  <a:gd name="T61" fmla="*/ 252999 h 609"/>
                  <a:gd name="T62" fmla="*/ 229075 w 321"/>
                  <a:gd name="T63" fmla="*/ 224888 h 609"/>
                  <a:gd name="T64" fmla="*/ 274890 w 321"/>
                  <a:gd name="T65" fmla="*/ 252999 h 609"/>
                  <a:gd name="T66" fmla="*/ 335976 w 321"/>
                  <a:gd name="T67" fmla="*/ 252999 h 609"/>
                  <a:gd name="T68" fmla="*/ 351248 w 321"/>
                  <a:gd name="T69" fmla="*/ 210833 h 609"/>
                  <a:gd name="T70" fmla="*/ 381791 w 321"/>
                  <a:gd name="T71" fmla="*/ 210833 h 609"/>
                  <a:gd name="T72" fmla="*/ 366520 w 321"/>
                  <a:gd name="T73" fmla="*/ 154611 h 609"/>
                  <a:gd name="T74" fmla="*/ 473421 w 321"/>
                  <a:gd name="T75" fmla="*/ 56222 h 609"/>
                  <a:gd name="T76" fmla="*/ 473421 w 321"/>
                  <a:gd name="T77" fmla="*/ 28111 h 609"/>
                  <a:gd name="T78" fmla="*/ 534508 w 321"/>
                  <a:gd name="T79" fmla="*/ 28111 h 609"/>
                  <a:gd name="T80" fmla="*/ 549779 w 321"/>
                  <a:gd name="T81" fmla="*/ 42167 h 609"/>
                  <a:gd name="T82" fmla="*/ 565051 w 321"/>
                  <a:gd name="T83" fmla="*/ 14056 h 609"/>
                  <a:gd name="T84" fmla="*/ 580323 w 321"/>
                  <a:gd name="T85" fmla="*/ 0 h 609"/>
                  <a:gd name="T86" fmla="*/ 610866 w 321"/>
                  <a:gd name="T87" fmla="*/ 42167 h 609"/>
                  <a:gd name="T88" fmla="*/ 610866 w 321"/>
                  <a:gd name="T89" fmla="*/ 56222 h 609"/>
                  <a:gd name="T90" fmla="*/ 534508 w 321"/>
                  <a:gd name="T91" fmla="*/ 196777 h 609"/>
                  <a:gd name="T92" fmla="*/ 565051 w 321"/>
                  <a:gd name="T93" fmla="*/ 224888 h 609"/>
                  <a:gd name="T94" fmla="*/ 534508 w 321"/>
                  <a:gd name="T95" fmla="*/ 323277 h 609"/>
                  <a:gd name="T96" fmla="*/ 519236 w 321"/>
                  <a:gd name="T97" fmla="*/ 435721 h 609"/>
                  <a:gd name="T98" fmla="*/ 549779 w 321"/>
                  <a:gd name="T99" fmla="*/ 505998 h 609"/>
                  <a:gd name="T100" fmla="*/ 503964 w 321"/>
                  <a:gd name="T101" fmla="*/ 632498 h 609"/>
                  <a:gd name="T102" fmla="*/ 519236 w 321"/>
                  <a:gd name="T103" fmla="*/ 660609 h 609"/>
                  <a:gd name="T104" fmla="*/ 549779 w 321"/>
                  <a:gd name="T105" fmla="*/ 758997 h 609"/>
                  <a:gd name="T106" fmla="*/ 610866 w 321"/>
                  <a:gd name="T107" fmla="*/ 843330 h 60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1" h="609">
                    <a:moveTo>
                      <a:pt x="320" y="480"/>
                    </a:moveTo>
                    <a:lnTo>
                      <a:pt x="296" y="496"/>
                    </a:lnTo>
                    <a:lnTo>
                      <a:pt x="280" y="488"/>
                    </a:lnTo>
                    <a:lnTo>
                      <a:pt x="224" y="488"/>
                    </a:lnTo>
                    <a:lnTo>
                      <a:pt x="240" y="520"/>
                    </a:lnTo>
                    <a:lnTo>
                      <a:pt x="224" y="560"/>
                    </a:lnTo>
                    <a:lnTo>
                      <a:pt x="232" y="608"/>
                    </a:lnTo>
                    <a:lnTo>
                      <a:pt x="200" y="600"/>
                    </a:lnTo>
                    <a:lnTo>
                      <a:pt x="152" y="568"/>
                    </a:lnTo>
                    <a:lnTo>
                      <a:pt x="96" y="552"/>
                    </a:lnTo>
                    <a:lnTo>
                      <a:pt x="56" y="520"/>
                    </a:lnTo>
                    <a:lnTo>
                      <a:pt x="16" y="520"/>
                    </a:lnTo>
                    <a:lnTo>
                      <a:pt x="16" y="512"/>
                    </a:lnTo>
                    <a:lnTo>
                      <a:pt x="0" y="504"/>
                    </a:lnTo>
                    <a:lnTo>
                      <a:pt x="8" y="496"/>
                    </a:lnTo>
                    <a:lnTo>
                      <a:pt x="8" y="472"/>
                    </a:lnTo>
                    <a:lnTo>
                      <a:pt x="0" y="464"/>
                    </a:lnTo>
                    <a:lnTo>
                      <a:pt x="16" y="456"/>
                    </a:lnTo>
                    <a:lnTo>
                      <a:pt x="48" y="456"/>
                    </a:lnTo>
                    <a:lnTo>
                      <a:pt x="48" y="344"/>
                    </a:lnTo>
                    <a:lnTo>
                      <a:pt x="88" y="344"/>
                    </a:lnTo>
                    <a:lnTo>
                      <a:pt x="88" y="360"/>
                    </a:lnTo>
                    <a:lnTo>
                      <a:pt x="112" y="360"/>
                    </a:lnTo>
                    <a:lnTo>
                      <a:pt x="112" y="328"/>
                    </a:lnTo>
                    <a:lnTo>
                      <a:pt x="160" y="328"/>
                    </a:lnTo>
                    <a:lnTo>
                      <a:pt x="168" y="280"/>
                    </a:lnTo>
                    <a:lnTo>
                      <a:pt x="168" y="248"/>
                    </a:lnTo>
                    <a:lnTo>
                      <a:pt x="144" y="232"/>
                    </a:lnTo>
                    <a:lnTo>
                      <a:pt x="112" y="208"/>
                    </a:lnTo>
                    <a:lnTo>
                      <a:pt x="96" y="184"/>
                    </a:lnTo>
                    <a:lnTo>
                      <a:pt x="104" y="144"/>
                    </a:lnTo>
                    <a:lnTo>
                      <a:pt x="120" y="128"/>
                    </a:lnTo>
                    <a:lnTo>
                      <a:pt x="144" y="144"/>
                    </a:lnTo>
                    <a:lnTo>
                      <a:pt x="176" y="144"/>
                    </a:lnTo>
                    <a:lnTo>
                      <a:pt x="184" y="120"/>
                    </a:lnTo>
                    <a:lnTo>
                      <a:pt x="200" y="120"/>
                    </a:lnTo>
                    <a:lnTo>
                      <a:pt x="192" y="88"/>
                    </a:lnTo>
                    <a:lnTo>
                      <a:pt x="248" y="32"/>
                    </a:lnTo>
                    <a:lnTo>
                      <a:pt x="248" y="16"/>
                    </a:lnTo>
                    <a:lnTo>
                      <a:pt x="280" y="16"/>
                    </a:lnTo>
                    <a:lnTo>
                      <a:pt x="288" y="24"/>
                    </a:lnTo>
                    <a:lnTo>
                      <a:pt x="296" y="8"/>
                    </a:lnTo>
                    <a:lnTo>
                      <a:pt x="304" y="0"/>
                    </a:lnTo>
                    <a:lnTo>
                      <a:pt x="320" y="24"/>
                    </a:lnTo>
                    <a:lnTo>
                      <a:pt x="320" y="32"/>
                    </a:lnTo>
                    <a:lnTo>
                      <a:pt x="280" y="112"/>
                    </a:lnTo>
                    <a:lnTo>
                      <a:pt x="296" y="128"/>
                    </a:lnTo>
                    <a:lnTo>
                      <a:pt x="280" y="184"/>
                    </a:lnTo>
                    <a:lnTo>
                      <a:pt x="272" y="248"/>
                    </a:lnTo>
                    <a:lnTo>
                      <a:pt x="288" y="288"/>
                    </a:lnTo>
                    <a:lnTo>
                      <a:pt x="264" y="360"/>
                    </a:lnTo>
                    <a:lnTo>
                      <a:pt x="272" y="376"/>
                    </a:lnTo>
                    <a:lnTo>
                      <a:pt x="288" y="432"/>
                    </a:lnTo>
                    <a:lnTo>
                      <a:pt x="320" y="48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0" name="Freeform 33"/>
              <p:cNvSpPr/>
              <p:nvPr/>
            </p:nvSpPr>
            <p:spPr bwMode="invGray">
              <a:xfrm>
                <a:off x="4397338" y="2258011"/>
                <a:ext cx="299100" cy="494225"/>
              </a:xfrm>
              <a:custGeom>
                <a:avLst/>
                <a:gdLst>
                  <a:gd name="T0" fmla="*/ 333070 w 177"/>
                  <a:gd name="T1" fmla="*/ 211193 h 313"/>
                  <a:gd name="T2" fmla="*/ 302791 w 177"/>
                  <a:gd name="T3" fmla="*/ 183034 h 313"/>
                  <a:gd name="T4" fmla="*/ 227093 w 177"/>
                  <a:gd name="T5" fmla="*/ 154875 h 313"/>
                  <a:gd name="T6" fmla="*/ 257372 w 177"/>
                  <a:gd name="T7" fmla="*/ 56318 h 313"/>
                  <a:gd name="T8" fmla="*/ 242232 w 177"/>
                  <a:gd name="T9" fmla="*/ 0 h 313"/>
                  <a:gd name="T10" fmla="*/ 136256 w 177"/>
                  <a:gd name="T11" fmla="*/ 98557 h 313"/>
                  <a:gd name="T12" fmla="*/ 121116 w 177"/>
                  <a:gd name="T13" fmla="*/ 197114 h 313"/>
                  <a:gd name="T14" fmla="*/ 75698 w 177"/>
                  <a:gd name="T15" fmla="*/ 211193 h 313"/>
                  <a:gd name="T16" fmla="*/ 15140 w 177"/>
                  <a:gd name="T17" fmla="*/ 253432 h 313"/>
                  <a:gd name="T18" fmla="*/ 0 w 177"/>
                  <a:gd name="T19" fmla="*/ 295671 h 313"/>
                  <a:gd name="T20" fmla="*/ 75698 w 177"/>
                  <a:gd name="T21" fmla="*/ 337910 h 313"/>
                  <a:gd name="T22" fmla="*/ 75698 w 177"/>
                  <a:gd name="T23" fmla="*/ 394228 h 313"/>
                  <a:gd name="T24" fmla="*/ 90837 w 177"/>
                  <a:gd name="T25" fmla="*/ 422387 h 313"/>
                  <a:gd name="T26" fmla="*/ 75698 w 177"/>
                  <a:gd name="T27" fmla="*/ 464626 h 313"/>
                  <a:gd name="T28" fmla="*/ 90837 w 177"/>
                  <a:gd name="T29" fmla="*/ 492785 h 313"/>
                  <a:gd name="T30" fmla="*/ 181674 w 177"/>
                  <a:gd name="T31" fmla="*/ 549103 h 313"/>
                  <a:gd name="T32" fmla="*/ 211953 w 177"/>
                  <a:gd name="T33" fmla="*/ 549103 h 313"/>
                  <a:gd name="T34" fmla="*/ 211953 w 177"/>
                  <a:gd name="T35" fmla="*/ 520944 h 313"/>
                  <a:gd name="T36" fmla="*/ 242232 w 177"/>
                  <a:gd name="T37" fmla="*/ 478705 h 313"/>
                  <a:gd name="T38" fmla="*/ 227093 w 177"/>
                  <a:gd name="T39" fmla="*/ 422387 h 313"/>
                  <a:gd name="T40" fmla="*/ 211953 w 177"/>
                  <a:gd name="T41" fmla="*/ 422387 h 313"/>
                  <a:gd name="T42" fmla="*/ 196814 w 177"/>
                  <a:gd name="T43" fmla="*/ 366069 h 313"/>
                  <a:gd name="T44" fmla="*/ 227093 w 177"/>
                  <a:gd name="T45" fmla="*/ 366069 h 313"/>
                  <a:gd name="T46" fmla="*/ 227093 w 177"/>
                  <a:gd name="T47" fmla="*/ 309750 h 313"/>
                  <a:gd name="T48" fmla="*/ 257372 w 177"/>
                  <a:gd name="T49" fmla="*/ 309750 h 313"/>
                  <a:gd name="T50" fmla="*/ 287651 w 177"/>
                  <a:gd name="T51" fmla="*/ 323830 h 313"/>
                  <a:gd name="T52" fmla="*/ 302791 w 177"/>
                  <a:gd name="T53" fmla="*/ 239353 h 313"/>
                  <a:gd name="T54" fmla="*/ 333070 w 177"/>
                  <a:gd name="T55" fmla="*/ 211193 h 3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7" h="313">
                    <a:moveTo>
                      <a:pt x="176" y="120"/>
                    </a:moveTo>
                    <a:lnTo>
                      <a:pt x="160" y="104"/>
                    </a:lnTo>
                    <a:lnTo>
                      <a:pt x="120" y="88"/>
                    </a:lnTo>
                    <a:lnTo>
                      <a:pt x="136" y="32"/>
                    </a:lnTo>
                    <a:lnTo>
                      <a:pt x="128" y="0"/>
                    </a:lnTo>
                    <a:lnTo>
                      <a:pt x="72" y="56"/>
                    </a:lnTo>
                    <a:lnTo>
                      <a:pt x="64" y="112"/>
                    </a:lnTo>
                    <a:lnTo>
                      <a:pt x="40" y="120"/>
                    </a:lnTo>
                    <a:lnTo>
                      <a:pt x="8" y="144"/>
                    </a:lnTo>
                    <a:lnTo>
                      <a:pt x="0" y="168"/>
                    </a:lnTo>
                    <a:lnTo>
                      <a:pt x="40" y="192"/>
                    </a:lnTo>
                    <a:lnTo>
                      <a:pt x="40" y="224"/>
                    </a:lnTo>
                    <a:lnTo>
                      <a:pt x="48" y="240"/>
                    </a:lnTo>
                    <a:lnTo>
                      <a:pt x="40" y="264"/>
                    </a:lnTo>
                    <a:lnTo>
                      <a:pt x="48" y="280"/>
                    </a:lnTo>
                    <a:lnTo>
                      <a:pt x="96" y="312"/>
                    </a:lnTo>
                    <a:lnTo>
                      <a:pt x="112" y="312"/>
                    </a:lnTo>
                    <a:lnTo>
                      <a:pt x="112" y="296"/>
                    </a:lnTo>
                    <a:lnTo>
                      <a:pt x="128" y="272"/>
                    </a:lnTo>
                    <a:lnTo>
                      <a:pt x="120" y="240"/>
                    </a:lnTo>
                    <a:lnTo>
                      <a:pt x="112" y="240"/>
                    </a:lnTo>
                    <a:lnTo>
                      <a:pt x="104" y="208"/>
                    </a:lnTo>
                    <a:lnTo>
                      <a:pt x="120" y="208"/>
                    </a:lnTo>
                    <a:lnTo>
                      <a:pt x="120" y="176"/>
                    </a:lnTo>
                    <a:lnTo>
                      <a:pt x="136" y="176"/>
                    </a:lnTo>
                    <a:lnTo>
                      <a:pt x="152" y="184"/>
                    </a:lnTo>
                    <a:lnTo>
                      <a:pt x="160" y="136"/>
                    </a:lnTo>
                    <a:lnTo>
                      <a:pt x="176" y="120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1" name="Freeform 34"/>
              <p:cNvSpPr/>
              <p:nvPr/>
            </p:nvSpPr>
            <p:spPr bwMode="invGray">
              <a:xfrm>
                <a:off x="3320580" y="1766633"/>
                <a:ext cx="1467012" cy="1326008"/>
              </a:xfrm>
              <a:custGeom>
                <a:avLst/>
                <a:gdLst>
                  <a:gd name="T0" fmla="*/ 1205833 w 857"/>
                  <a:gd name="T1" fmla="*/ 843545 h 841"/>
                  <a:gd name="T2" fmla="*/ 1282152 w 857"/>
                  <a:gd name="T3" fmla="*/ 941959 h 841"/>
                  <a:gd name="T4" fmla="*/ 1282152 w 857"/>
                  <a:gd name="T5" fmla="*/ 998196 h 841"/>
                  <a:gd name="T6" fmla="*/ 1404261 w 857"/>
                  <a:gd name="T7" fmla="*/ 1096609 h 841"/>
                  <a:gd name="T8" fmla="*/ 1419525 w 857"/>
                  <a:gd name="T9" fmla="*/ 1054432 h 841"/>
                  <a:gd name="T10" fmla="*/ 1434789 w 857"/>
                  <a:gd name="T11" fmla="*/ 970077 h 841"/>
                  <a:gd name="T12" fmla="*/ 1404261 w 857"/>
                  <a:gd name="T13" fmla="*/ 913841 h 841"/>
                  <a:gd name="T14" fmla="*/ 1434789 w 857"/>
                  <a:gd name="T15" fmla="*/ 857605 h 841"/>
                  <a:gd name="T16" fmla="*/ 1526371 w 857"/>
                  <a:gd name="T17" fmla="*/ 899782 h 841"/>
                  <a:gd name="T18" fmla="*/ 1633217 w 857"/>
                  <a:gd name="T19" fmla="*/ 970077 h 841"/>
                  <a:gd name="T20" fmla="*/ 1526371 w 857"/>
                  <a:gd name="T21" fmla="*/ 1110668 h 841"/>
                  <a:gd name="T22" fmla="*/ 1480580 w 857"/>
                  <a:gd name="T23" fmla="*/ 1166905 h 841"/>
                  <a:gd name="T24" fmla="*/ 1404261 w 857"/>
                  <a:gd name="T25" fmla="*/ 1138786 h 841"/>
                  <a:gd name="T26" fmla="*/ 1343207 w 857"/>
                  <a:gd name="T27" fmla="*/ 1321555 h 841"/>
                  <a:gd name="T28" fmla="*/ 1327943 w 857"/>
                  <a:gd name="T29" fmla="*/ 1363732 h 841"/>
                  <a:gd name="T30" fmla="*/ 1312679 w 857"/>
                  <a:gd name="T31" fmla="*/ 1419968 h 841"/>
                  <a:gd name="T32" fmla="*/ 1205833 w 857"/>
                  <a:gd name="T33" fmla="*/ 1476205 h 841"/>
                  <a:gd name="T34" fmla="*/ 1129515 w 857"/>
                  <a:gd name="T35" fmla="*/ 1335614 h 841"/>
                  <a:gd name="T36" fmla="*/ 1098987 w 857"/>
                  <a:gd name="T37" fmla="*/ 1321555 h 841"/>
                  <a:gd name="T38" fmla="*/ 1007405 w 857"/>
                  <a:gd name="T39" fmla="*/ 1223141 h 841"/>
                  <a:gd name="T40" fmla="*/ 946350 w 857"/>
                  <a:gd name="T41" fmla="*/ 1251259 h 841"/>
                  <a:gd name="T42" fmla="*/ 931086 w 857"/>
                  <a:gd name="T43" fmla="*/ 1279377 h 841"/>
                  <a:gd name="T44" fmla="*/ 915823 w 857"/>
                  <a:gd name="T45" fmla="*/ 1363732 h 841"/>
                  <a:gd name="T46" fmla="*/ 885295 w 857"/>
                  <a:gd name="T47" fmla="*/ 1307496 h 841"/>
                  <a:gd name="T48" fmla="*/ 793713 w 857"/>
                  <a:gd name="T49" fmla="*/ 1279377 h 841"/>
                  <a:gd name="T50" fmla="*/ 778449 w 857"/>
                  <a:gd name="T51" fmla="*/ 1209082 h 841"/>
                  <a:gd name="T52" fmla="*/ 870032 w 857"/>
                  <a:gd name="T53" fmla="*/ 1223141 h 841"/>
                  <a:gd name="T54" fmla="*/ 931086 w 857"/>
                  <a:gd name="T55" fmla="*/ 1180964 h 841"/>
                  <a:gd name="T56" fmla="*/ 885295 w 857"/>
                  <a:gd name="T57" fmla="*/ 1124727 h 841"/>
                  <a:gd name="T58" fmla="*/ 961614 w 857"/>
                  <a:gd name="T59" fmla="*/ 1054432 h 841"/>
                  <a:gd name="T60" fmla="*/ 1022669 w 857"/>
                  <a:gd name="T61" fmla="*/ 998196 h 841"/>
                  <a:gd name="T62" fmla="*/ 915823 w 857"/>
                  <a:gd name="T63" fmla="*/ 717014 h 841"/>
                  <a:gd name="T64" fmla="*/ 778449 w 857"/>
                  <a:gd name="T65" fmla="*/ 632659 h 841"/>
                  <a:gd name="T66" fmla="*/ 656340 w 857"/>
                  <a:gd name="T67" fmla="*/ 590482 h 841"/>
                  <a:gd name="T68" fmla="*/ 534230 w 857"/>
                  <a:gd name="T69" fmla="*/ 548305 h 841"/>
                  <a:gd name="T70" fmla="*/ 396856 w 857"/>
                  <a:gd name="T71" fmla="*/ 590482 h 841"/>
                  <a:gd name="T72" fmla="*/ 91582 w 857"/>
                  <a:gd name="T73" fmla="*/ 421773 h 841"/>
                  <a:gd name="T74" fmla="*/ 15264 w 857"/>
                  <a:gd name="T75" fmla="*/ 281182 h 841"/>
                  <a:gd name="T76" fmla="*/ 91582 w 857"/>
                  <a:gd name="T77" fmla="*/ 267123 h 841"/>
                  <a:gd name="T78" fmla="*/ 213692 w 857"/>
                  <a:gd name="T79" fmla="*/ 168709 h 841"/>
                  <a:gd name="T80" fmla="*/ 259483 w 857"/>
                  <a:gd name="T81" fmla="*/ 112473 h 841"/>
                  <a:gd name="T82" fmla="*/ 412120 w 857"/>
                  <a:gd name="T83" fmla="*/ 56236 h 841"/>
                  <a:gd name="T84" fmla="*/ 442648 w 857"/>
                  <a:gd name="T85" fmla="*/ 0 h 841"/>
                  <a:gd name="T86" fmla="*/ 549494 w 857"/>
                  <a:gd name="T87" fmla="*/ 126532 h 841"/>
                  <a:gd name="T88" fmla="*/ 564757 w 857"/>
                  <a:gd name="T89" fmla="*/ 224945 h 841"/>
                  <a:gd name="T90" fmla="*/ 595285 w 857"/>
                  <a:gd name="T91" fmla="*/ 309300 h 841"/>
                  <a:gd name="T92" fmla="*/ 641076 w 857"/>
                  <a:gd name="T93" fmla="*/ 337418 h 841"/>
                  <a:gd name="T94" fmla="*/ 778449 w 857"/>
                  <a:gd name="T95" fmla="*/ 309300 h 841"/>
                  <a:gd name="T96" fmla="*/ 778449 w 857"/>
                  <a:gd name="T97" fmla="*/ 379595 h 841"/>
                  <a:gd name="T98" fmla="*/ 732658 w 857"/>
                  <a:gd name="T99" fmla="*/ 449891 h 841"/>
                  <a:gd name="T100" fmla="*/ 824240 w 857"/>
                  <a:gd name="T101" fmla="*/ 576423 h 841"/>
                  <a:gd name="T102" fmla="*/ 946350 w 857"/>
                  <a:gd name="T103" fmla="*/ 604541 h 841"/>
                  <a:gd name="T104" fmla="*/ 1007405 w 857"/>
                  <a:gd name="T105" fmla="*/ 562364 h 841"/>
                  <a:gd name="T106" fmla="*/ 1114251 w 857"/>
                  <a:gd name="T107" fmla="*/ 562364 h 841"/>
                  <a:gd name="T108" fmla="*/ 1190569 w 857"/>
                  <a:gd name="T109" fmla="*/ 590482 h 841"/>
                  <a:gd name="T110" fmla="*/ 1098987 w 857"/>
                  <a:gd name="T111" fmla="*/ 688895 h 841"/>
                  <a:gd name="T112" fmla="*/ 1144778 w 857"/>
                  <a:gd name="T113" fmla="*/ 801368 h 8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857" h="841">
                    <a:moveTo>
                      <a:pt x="640" y="456"/>
                    </a:moveTo>
                    <a:lnTo>
                      <a:pt x="632" y="480"/>
                    </a:lnTo>
                    <a:lnTo>
                      <a:pt x="680" y="504"/>
                    </a:lnTo>
                    <a:lnTo>
                      <a:pt x="672" y="536"/>
                    </a:lnTo>
                    <a:lnTo>
                      <a:pt x="680" y="544"/>
                    </a:lnTo>
                    <a:lnTo>
                      <a:pt x="672" y="568"/>
                    </a:lnTo>
                    <a:lnTo>
                      <a:pt x="680" y="592"/>
                    </a:lnTo>
                    <a:lnTo>
                      <a:pt x="736" y="624"/>
                    </a:lnTo>
                    <a:lnTo>
                      <a:pt x="744" y="624"/>
                    </a:lnTo>
                    <a:lnTo>
                      <a:pt x="744" y="600"/>
                    </a:lnTo>
                    <a:lnTo>
                      <a:pt x="760" y="584"/>
                    </a:lnTo>
                    <a:lnTo>
                      <a:pt x="752" y="552"/>
                    </a:lnTo>
                    <a:lnTo>
                      <a:pt x="736" y="544"/>
                    </a:lnTo>
                    <a:lnTo>
                      <a:pt x="736" y="520"/>
                    </a:lnTo>
                    <a:lnTo>
                      <a:pt x="752" y="520"/>
                    </a:lnTo>
                    <a:lnTo>
                      <a:pt x="752" y="488"/>
                    </a:lnTo>
                    <a:lnTo>
                      <a:pt x="784" y="496"/>
                    </a:lnTo>
                    <a:lnTo>
                      <a:pt x="800" y="512"/>
                    </a:lnTo>
                    <a:lnTo>
                      <a:pt x="840" y="536"/>
                    </a:lnTo>
                    <a:lnTo>
                      <a:pt x="856" y="552"/>
                    </a:lnTo>
                    <a:lnTo>
                      <a:pt x="848" y="632"/>
                    </a:lnTo>
                    <a:lnTo>
                      <a:pt x="800" y="632"/>
                    </a:lnTo>
                    <a:lnTo>
                      <a:pt x="800" y="664"/>
                    </a:lnTo>
                    <a:lnTo>
                      <a:pt x="776" y="664"/>
                    </a:lnTo>
                    <a:lnTo>
                      <a:pt x="776" y="648"/>
                    </a:lnTo>
                    <a:lnTo>
                      <a:pt x="736" y="648"/>
                    </a:lnTo>
                    <a:lnTo>
                      <a:pt x="736" y="760"/>
                    </a:lnTo>
                    <a:lnTo>
                      <a:pt x="704" y="752"/>
                    </a:lnTo>
                    <a:lnTo>
                      <a:pt x="688" y="768"/>
                    </a:lnTo>
                    <a:lnTo>
                      <a:pt x="696" y="776"/>
                    </a:lnTo>
                    <a:lnTo>
                      <a:pt x="704" y="800"/>
                    </a:lnTo>
                    <a:lnTo>
                      <a:pt x="688" y="808"/>
                    </a:lnTo>
                    <a:lnTo>
                      <a:pt x="664" y="840"/>
                    </a:lnTo>
                    <a:lnTo>
                      <a:pt x="632" y="840"/>
                    </a:lnTo>
                    <a:lnTo>
                      <a:pt x="608" y="816"/>
                    </a:lnTo>
                    <a:lnTo>
                      <a:pt x="592" y="760"/>
                    </a:lnTo>
                    <a:lnTo>
                      <a:pt x="592" y="752"/>
                    </a:lnTo>
                    <a:lnTo>
                      <a:pt x="576" y="752"/>
                    </a:lnTo>
                    <a:lnTo>
                      <a:pt x="544" y="736"/>
                    </a:lnTo>
                    <a:lnTo>
                      <a:pt x="528" y="696"/>
                    </a:lnTo>
                    <a:lnTo>
                      <a:pt x="512" y="704"/>
                    </a:lnTo>
                    <a:lnTo>
                      <a:pt x="496" y="712"/>
                    </a:lnTo>
                    <a:lnTo>
                      <a:pt x="488" y="712"/>
                    </a:lnTo>
                    <a:lnTo>
                      <a:pt x="488" y="728"/>
                    </a:lnTo>
                    <a:lnTo>
                      <a:pt x="496" y="752"/>
                    </a:lnTo>
                    <a:lnTo>
                      <a:pt x="480" y="776"/>
                    </a:lnTo>
                    <a:lnTo>
                      <a:pt x="448" y="768"/>
                    </a:lnTo>
                    <a:lnTo>
                      <a:pt x="464" y="744"/>
                    </a:lnTo>
                    <a:lnTo>
                      <a:pt x="448" y="736"/>
                    </a:lnTo>
                    <a:lnTo>
                      <a:pt x="416" y="728"/>
                    </a:lnTo>
                    <a:lnTo>
                      <a:pt x="400" y="704"/>
                    </a:lnTo>
                    <a:lnTo>
                      <a:pt x="408" y="688"/>
                    </a:lnTo>
                    <a:lnTo>
                      <a:pt x="424" y="688"/>
                    </a:lnTo>
                    <a:lnTo>
                      <a:pt x="456" y="696"/>
                    </a:lnTo>
                    <a:lnTo>
                      <a:pt x="480" y="680"/>
                    </a:lnTo>
                    <a:lnTo>
                      <a:pt x="488" y="672"/>
                    </a:lnTo>
                    <a:lnTo>
                      <a:pt x="464" y="664"/>
                    </a:lnTo>
                    <a:lnTo>
                      <a:pt x="464" y="640"/>
                    </a:lnTo>
                    <a:lnTo>
                      <a:pt x="496" y="632"/>
                    </a:lnTo>
                    <a:lnTo>
                      <a:pt x="504" y="600"/>
                    </a:lnTo>
                    <a:lnTo>
                      <a:pt x="528" y="600"/>
                    </a:lnTo>
                    <a:lnTo>
                      <a:pt x="536" y="568"/>
                    </a:lnTo>
                    <a:lnTo>
                      <a:pt x="520" y="480"/>
                    </a:lnTo>
                    <a:lnTo>
                      <a:pt x="480" y="408"/>
                    </a:lnTo>
                    <a:lnTo>
                      <a:pt x="480" y="432"/>
                    </a:lnTo>
                    <a:lnTo>
                      <a:pt x="408" y="360"/>
                    </a:lnTo>
                    <a:lnTo>
                      <a:pt x="392" y="368"/>
                    </a:lnTo>
                    <a:lnTo>
                      <a:pt x="344" y="336"/>
                    </a:lnTo>
                    <a:lnTo>
                      <a:pt x="336" y="304"/>
                    </a:lnTo>
                    <a:lnTo>
                      <a:pt x="280" y="312"/>
                    </a:lnTo>
                    <a:lnTo>
                      <a:pt x="224" y="288"/>
                    </a:lnTo>
                    <a:lnTo>
                      <a:pt x="208" y="336"/>
                    </a:lnTo>
                    <a:lnTo>
                      <a:pt x="136" y="280"/>
                    </a:lnTo>
                    <a:lnTo>
                      <a:pt x="48" y="240"/>
                    </a:lnTo>
                    <a:lnTo>
                      <a:pt x="0" y="248"/>
                    </a:lnTo>
                    <a:lnTo>
                      <a:pt x="8" y="160"/>
                    </a:lnTo>
                    <a:lnTo>
                      <a:pt x="24" y="144"/>
                    </a:lnTo>
                    <a:lnTo>
                      <a:pt x="48" y="152"/>
                    </a:lnTo>
                    <a:lnTo>
                      <a:pt x="72" y="112"/>
                    </a:lnTo>
                    <a:lnTo>
                      <a:pt x="112" y="96"/>
                    </a:lnTo>
                    <a:lnTo>
                      <a:pt x="136" y="80"/>
                    </a:lnTo>
                    <a:lnTo>
                      <a:pt x="136" y="64"/>
                    </a:lnTo>
                    <a:lnTo>
                      <a:pt x="200" y="64"/>
                    </a:lnTo>
                    <a:lnTo>
                      <a:pt x="216" y="32"/>
                    </a:lnTo>
                    <a:lnTo>
                      <a:pt x="216" y="8"/>
                    </a:lnTo>
                    <a:lnTo>
                      <a:pt x="232" y="0"/>
                    </a:lnTo>
                    <a:lnTo>
                      <a:pt x="272" y="8"/>
                    </a:lnTo>
                    <a:lnTo>
                      <a:pt x="288" y="72"/>
                    </a:lnTo>
                    <a:lnTo>
                      <a:pt x="288" y="104"/>
                    </a:lnTo>
                    <a:lnTo>
                      <a:pt x="296" y="128"/>
                    </a:lnTo>
                    <a:lnTo>
                      <a:pt x="312" y="152"/>
                    </a:lnTo>
                    <a:lnTo>
                      <a:pt x="312" y="176"/>
                    </a:lnTo>
                    <a:lnTo>
                      <a:pt x="320" y="192"/>
                    </a:lnTo>
                    <a:lnTo>
                      <a:pt x="336" y="192"/>
                    </a:lnTo>
                    <a:lnTo>
                      <a:pt x="336" y="168"/>
                    </a:lnTo>
                    <a:lnTo>
                      <a:pt x="408" y="176"/>
                    </a:lnTo>
                    <a:lnTo>
                      <a:pt x="408" y="200"/>
                    </a:lnTo>
                    <a:lnTo>
                      <a:pt x="408" y="216"/>
                    </a:lnTo>
                    <a:lnTo>
                      <a:pt x="384" y="240"/>
                    </a:lnTo>
                    <a:lnTo>
                      <a:pt x="384" y="256"/>
                    </a:lnTo>
                    <a:lnTo>
                      <a:pt x="432" y="304"/>
                    </a:lnTo>
                    <a:lnTo>
                      <a:pt x="432" y="328"/>
                    </a:lnTo>
                    <a:lnTo>
                      <a:pt x="488" y="352"/>
                    </a:lnTo>
                    <a:lnTo>
                      <a:pt x="496" y="344"/>
                    </a:lnTo>
                    <a:lnTo>
                      <a:pt x="488" y="312"/>
                    </a:lnTo>
                    <a:lnTo>
                      <a:pt x="528" y="320"/>
                    </a:lnTo>
                    <a:lnTo>
                      <a:pt x="536" y="320"/>
                    </a:lnTo>
                    <a:lnTo>
                      <a:pt x="584" y="320"/>
                    </a:lnTo>
                    <a:lnTo>
                      <a:pt x="608" y="312"/>
                    </a:lnTo>
                    <a:lnTo>
                      <a:pt x="624" y="336"/>
                    </a:lnTo>
                    <a:lnTo>
                      <a:pt x="584" y="368"/>
                    </a:lnTo>
                    <a:lnTo>
                      <a:pt x="576" y="392"/>
                    </a:lnTo>
                    <a:lnTo>
                      <a:pt x="568" y="416"/>
                    </a:lnTo>
                    <a:lnTo>
                      <a:pt x="600" y="456"/>
                    </a:lnTo>
                    <a:lnTo>
                      <a:pt x="640" y="456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2" name="Freeform 35"/>
              <p:cNvSpPr/>
              <p:nvPr/>
            </p:nvSpPr>
            <p:spPr bwMode="invGray">
              <a:xfrm>
                <a:off x="3787745" y="541751"/>
                <a:ext cx="2435523" cy="1958390"/>
              </a:xfrm>
              <a:custGeom>
                <a:avLst/>
                <a:gdLst>
                  <a:gd name="T0" fmla="*/ 30498 w 1425"/>
                  <a:gd name="T1" fmla="*/ 1575987 h 1241"/>
                  <a:gd name="T2" fmla="*/ 121991 w 1425"/>
                  <a:gd name="T3" fmla="*/ 1702629 h 1241"/>
                  <a:gd name="T4" fmla="*/ 259231 w 1425"/>
                  <a:gd name="T5" fmla="*/ 1716700 h 1241"/>
                  <a:gd name="T6" fmla="*/ 213485 w 1425"/>
                  <a:gd name="T7" fmla="*/ 1815199 h 1241"/>
                  <a:gd name="T8" fmla="*/ 411721 w 1425"/>
                  <a:gd name="T9" fmla="*/ 1984055 h 1241"/>
                  <a:gd name="T10" fmla="*/ 487965 w 1425"/>
                  <a:gd name="T11" fmla="*/ 1927770 h 1241"/>
                  <a:gd name="T12" fmla="*/ 670952 w 1425"/>
                  <a:gd name="T13" fmla="*/ 1941841 h 1241"/>
                  <a:gd name="T14" fmla="*/ 625205 w 1425"/>
                  <a:gd name="T15" fmla="*/ 2181053 h 1241"/>
                  <a:gd name="T16" fmla="*/ 808192 w 1425"/>
                  <a:gd name="T17" fmla="*/ 2110697 h 1241"/>
                  <a:gd name="T18" fmla="*/ 945432 w 1425"/>
                  <a:gd name="T19" fmla="*/ 1955912 h 1241"/>
                  <a:gd name="T20" fmla="*/ 1067424 w 1425"/>
                  <a:gd name="T21" fmla="*/ 2152910 h 1241"/>
                  <a:gd name="T22" fmla="*/ 1143668 w 1425"/>
                  <a:gd name="T23" fmla="*/ 2110697 h 1241"/>
                  <a:gd name="T24" fmla="*/ 1265659 w 1425"/>
                  <a:gd name="T25" fmla="*/ 1955912 h 1241"/>
                  <a:gd name="T26" fmla="*/ 1341904 w 1425"/>
                  <a:gd name="T27" fmla="*/ 1927770 h 1241"/>
                  <a:gd name="T28" fmla="*/ 1402900 w 1425"/>
                  <a:gd name="T29" fmla="*/ 1927770 h 1241"/>
                  <a:gd name="T30" fmla="*/ 1524891 w 1425"/>
                  <a:gd name="T31" fmla="*/ 1801128 h 1241"/>
                  <a:gd name="T32" fmla="*/ 1646882 w 1425"/>
                  <a:gd name="T33" fmla="*/ 1772985 h 1241"/>
                  <a:gd name="T34" fmla="*/ 1707878 w 1425"/>
                  <a:gd name="T35" fmla="*/ 1618201 h 1241"/>
                  <a:gd name="T36" fmla="*/ 1799371 w 1425"/>
                  <a:gd name="T37" fmla="*/ 1604129 h 1241"/>
                  <a:gd name="T38" fmla="*/ 1921363 w 1425"/>
                  <a:gd name="T39" fmla="*/ 1533773 h 1241"/>
                  <a:gd name="T40" fmla="*/ 2073852 w 1425"/>
                  <a:gd name="T41" fmla="*/ 1449345 h 1241"/>
                  <a:gd name="T42" fmla="*/ 2150096 w 1425"/>
                  <a:gd name="T43" fmla="*/ 1618201 h 1241"/>
                  <a:gd name="T44" fmla="*/ 2241590 w 1425"/>
                  <a:gd name="T45" fmla="*/ 1561915 h 1241"/>
                  <a:gd name="T46" fmla="*/ 2241590 w 1425"/>
                  <a:gd name="T47" fmla="*/ 1477488 h 1241"/>
                  <a:gd name="T48" fmla="*/ 2577066 w 1425"/>
                  <a:gd name="T49" fmla="*/ 1378988 h 1241"/>
                  <a:gd name="T50" fmla="*/ 2622812 w 1425"/>
                  <a:gd name="T51" fmla="*/ 1280489 h 1241"/>
                  <a:gd name="T52" fmla="*/ 2500821 w 1425"/>
                  <a:gd name="T53" fmla="*/ 1181990 h 1241"/>
                  <a:gd name="T54" fmla="*/ 2409328 w 1425"/>
                  <a:gd name="T55" fmla="*/ 984992 h 1241"/>
                  <a:gd name="T56" fmla="*/ 2546568 w 1425"/>
                  <a:gd name="T57" fmla="*/ 984992 h 1241"/>
                  <a:gd name="T58" fmla="*/ 2577066 w 1425"/>
                  <a:gd name="T59" fmla="*/ 830207 h 1241"/>
                  <a:gd name="T60" fmla="*/ 2470323 w 1425"/>
                  <a:gd name="T61" fmla="*/ 759851 h 1241"/>
                  <a:gd name="T62" fmla="*/ 2653310 w 1425"/>
                  <a:gd name="T63" fmla="*/ 520638 h 1241"/>
                  <a:gd name="T64" fmla="*/ 2714306 w 1425"/>
                  <a:gd name="T65" fmla="*/ 225141 h 1241"/>
                  <a:gd name="T66" fmla="*/ 2561817 w 1425"/>
                  <a:gd name="T67" fmla="*/ 225141 h 1241"/>
                  <a:gd name="T68" fmla="*/ 2409328 w 1425"/>
                  <a:gd name="T69" fmla="*/ 126642 h 1241"/>
                  <a:gd name="T70" fmla="*/ 2272088 w 1425"/>
                  <a:gd name="T71" fmla="*/ 112570 h 1241"/>
                  <a:gd name="T72" fmla="*/ 2226341 w 1425"/>
                  <a:gd name="T73" fmla="*/ 0 h 1241"/>
                  <a:gd name="T74" fmla="*/ 2211092 w 1425"/>
                  <a:gd name="T75" fmla="*/ 112570 h 1241"/>
                  <a:gd name="T76" fmla="*/ 2150096 w 1425"/>
                  <a:gd name="T77" fmla="*/ 295498 h 1241"/>
                  <a:gd name="T78" fmla="*/ 2134847 w 1425"/>
                  <a:gd name="T79" fmla="*/ 422139 h 1241"/>
                  <a:gd name="T80" fmla="*/ 1890865 w 1425"/>
                  <a:gd name="T81" fmla="*/ 492496 h 1241"/>
                  <a:gd name="T82" fmla="*/ 1890865 w 1425"/>
                  <a:gd name="T83" fmla="*/ 759851 h 1241"/>
                  <a:gd name="T84" fmla="*/ 2012856 w 1425"/>
                  <a:gd name="T85" fmla="*/ 731708 h 1241"/>
                  <a:gd name="T86" fmla="*/ 2165345 w 1425"/>
                  <a:gd name="T87" fmla="*/ 787993 h 1241"/>
                  <a:gd name="T88" fmla="*/ 2165345 w 1425"/>
                  <a:gd name="T89" fmla="*/ 886493 h 1241"/>
                  <a:gd name="T90" fmla="*/ 1982358 w 1425"/>
                  <a:gd name="T91" fmla="*/ 942778 h 1241"/>
                  <a:gd name="T92" fmla="*/ 1890865 w 1425"/>
                  <a:gd name="T93" fmla="*/ 1041277 h 1241"/>
                  <a:gd name="T94" fmla="*/ 1646882 w 1425"/>
                  <a:gd name="T95" fmla="*/ 1167919 h 1241"/>
                  <a:gd name="T96" fmla="*/ 1448646 w 1425"/>
                  <a:gd name="T97" fmla="*/ 1139776 h 1241"/>
                  <a:gd name="T98" fmla="*/ 1463895 w 1425"/>
                  <a:gd name="T99" fmla="*/ 1322703 h 1241"/>
                  <a:gd name="T100" fmla="*/ 1219913 w 1425"/>
                  <a:gd name="T101" fmla="*/ 1491559 h 1241"/>
                  <a:gd name="T102" fmla="*/ 869188 w 1425"/>
                  <a:gd name="T103" fmla="*/ 1547844 h 1241"/>
                  <a:gd name="T104" fmla="*/ 670952 w 1425"/>
                  <a:gd name="T105" fmla="*/ 1561915 h 1241"/>
                  <a:gd name="T106" fmla="*/ 472716 w 1425"/>
                  <a:gd name="T107" fmla="*/ 1519702 h 1241"/>
                  <a:gd name="T108" fmla="*/ 182987 w 1425"/>
                  <a:gd name="T109" fmla="*/ 1435274 h 124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425" h="1241">
                    <a:moveTo>
                      <a:pt x="0" y="784"/>
                    </a:moveTo>
                    <a:lnTo>
                      <a:pt x="16" y="848"/>
                    </a:lnTo>
                    <a:lnTo>
                      <a:pt x="16" y="896"/>
                    </a:lnTo>
                    <a:lnTo>
                      <a:pt x="40" y="928"/>
                    </a:lnTo>
                    <a:lnTo>
                      <a:pt x="48" y="968"/>
                    </a:lnTo>
                    <a:lnTo>
                      <a:pt x="64" y="968"/>
                    </a:lnTo>
                    <a:lnTo>
                      <a:pt x="64" y="944"/>
                    </a:lnTo>
                    <a:lnTo>
                      <a:pt x="136" y="952"/>
                    </a:lnTo>
                    <a:lnTo>
                      <a:pt x="136" y="976"/>
                    </a:lnTo>
                    <a:lnTo>
                      <a:pt x="136" y="992"/>
                    </a:lnTo>
                    <a:lnTo>
                      <a:pt x="112" y="1016"/>
                    </a:lnTo>
                    <a:lnTo>
                      <a:pt x="112" y="1032"/>
                    </a:lnTo>
                    <a:lnTo>
                      <a:pt x="160" y="1080"/>
                    </a:lnTo>
                    <a:lnTo>
                      <a:pt x="160" y="1104"/>
                    </a:lnTo>
                    <a:lnTo>
                      <a:pt x="216" y="1128"/>
                    </a:lnTo>
                    <a:lnTo>
                      <a:pt x="224" y="1120"/>
                    </a:lnTo>
                    <a:lnTo>
                      <a:pt x="216" y="1088"/>
                    </a:lnTo>
                    <a:lnTo>
                      <a:pt x="256" y="1096"/>
                    </a:lnTo>
                    <a:lnTo>
                      <a:pt x="264" y="1096"/>
                    </a:lnTo>
                    <a:lnTo>
                      <a:pt x="336" y="1088"/>
                    </a:lnTo>
                    <a:lnTo>
                      <a:pt x="352" y="1104"/>
                    </a:lnTo>
                    <a:lnTo>
                      <a:pt x="312" y="1144"/>
                    </a:lnTo>
                    <a:lnTo>
                      <a:pt x="296" y="1192"/>
                    </a:lnTo>
                    <a:lnTo>
                      <a:pt x="328" y="1240"/>
                    </a:lnTo>
                    <a:lnTo>
                      <a:pt x="376" y="1232"/>
                    </a:lnTo>
                    <a:lnTo>
                      <a:pt x="400" y="1208"/>
                    </a:lnTo>
                    <a:lnTo>
                      <a:pt x="424" y="1200"/>
                    </a:lnTo>
                    <a:lnTo>
                      <a:pt x="432" y="1136"/>
                    </a:lnTo>
                    <a:lnTo>
                      <a:pt x="488" y="1088"/>
                    </a:lnTo>
                    <a:lnTo>
                      <a:pt x="496" y="1112"/>
                    </a:lnTo>
                    <a:lnTo>
                      <a:pt x="480" y="1176"/>
                    </a:lnTo>
                    <a:lnTo>
                      <a:pt x="520" y="1192"/>
                    </a:lnTo>
                    <a:lnTo>
                      <a:pt x="560" y="1224"/>
                    </a:lnTo>
                    <a:lnTo>
                      <a:pt x="576" y="1224"/>
                    </a:lnTo>
                    <a:lnTo>
                      <a:pt x="592" y="1224"/>
                    </a:lnTo>
                    <a:lnTo>
                      <a:pt x="600" y="1200"/>
                    </a:lnTo>
                    <a:lnTo>
                      <a:pt x="616" y="1200"/>
                    </a:lnTo>
                    <a:lnTo>
                      <a:pt x="608" y="1168"/>
                    </a:lnTo>
                    <a:lnTo>
                      <a:pt x="664" y="1112"/>
                    </a:lnTo>
                    <a:lnTo>
                      <a:pt x="664" y="1096"/>
                    </a:lnTo>
                    <a:lnTo>
                      <a:pt x="696" y="1096"/>
                    </a:lnTo>
                    <a:lnTo>
                      <a:pt x="704" y="1096"/>
                    </a:lnTo>
                    <a:lnTo>
                      <a:pt x="712" y="1080"/>
                    </a:lnTo>
                    <a:lnTo>
                      <a:pt x="720" y="1080"/>
                    </a:lnTo>
                    <a:lnTo>
                      <a:pt x="736" y="1096"/>
                    </a:lnTo>
                    <a:lnTo>
                      <a:pt x="736" y="1072"/>
                    </a:lnTo>
                    <a:lnTo>
                      <a:pt x="760" y="1080"/>
                    </a:lnTo>
                    <a:lnTo>
                      <a:pt x="800" y="1024"/>
                    </a:lnTo>
                    <a:lnTo>
                      <a:pt x="832" y="1016"/>
                    </a:lnTo>
                    <a:lnTo>
                      <a:pt x="848" y="1000"/>
                    </a:lnTo>
                    <a:lnTo>
                      <a:pt x="864" y="1008"/>
                    </a:lnTo>
                    <a:lnTo>
                      <a:pt x="896" y="1000"/>
                    </a:lnTo>
                    <a:lnTo>
                      <a:pt x="872" y="928"/>
                    </a:lnTo>
                    <a:lnTo>
                      <a:pt x="896" y="920"/>
                    </a:lnTo>
                    <a:lnTo>
                      <a:pt x="896" y="888"/>
                    </a:lnTo>
                    <a:lnTo>
                      <a:pt x="928" y="872"/>
                    </a:lnTo>
                    <a:lnTo>
                      <a:pt x="944" y="912"/>
                    </a:lnTo>
                    <a:lnTo>
                      <a:pt x="984" y="888"/>
                    </a:lnTo>
                    <a:lnTo>
                      <a:pt x="1000" y="896"/>
                    </a:lnTo>
                    <a:lnTo>
                      <a:pt x="1008" y="872"/>
                    </a:lnTo>
                    <a:lnTo>
                      <a:pt x="1040" y="880"/>
                    </a:lnTo>
                    <a:lnTo>
                      <a:pt x="1040" y="840"/>
                    </a:lnTo>
                    <a:lnTo>
                      <a:pt x="1088" y="824"/>
                    </a:lnTo>
                    <a:lnTo>
                      <a:pt x="1112" y="864"/>
                    </a:lnTo>
                    <a:lnTo>
                      <a:pt x="1112" y="904"/>
                    </a:lnTo>
                    <a:lnTo>
                      <a:pt x="1128" y="920"/>
                    </a:lnTo>
                    <a:lnTo>
                      <a:pt x="1160" y="912"/>
                    </a:lnTo>
                    <a:lnTo>
                      <a:pt x="1176" y="912"/>
                    </a:lnTo>
                    <a:lnTo>
                      <a:pt x="1176" y="888"/>
                    </a:lnTo>
                    <a:lnTo>
                      <a:pt x="1176" y="864"/>
                    </a:lnTo>
                    <a:lnTo>
                      <a:pt x="1160" y="832"/>
                    </a:lnTo>
                    <a:lnTo>
                      <a:pt x="1176" y="840"/>
                    </a:lnTo>
                    <a:lnTo>
                      <a:pt x="1200" y="872"/>
                    </a:lnTo>
                    <a:lnTo>
                      <a:pt x="1328" y="776"/>
                    </a:lnTo>
                    <a:lnTo>
                      <a:pt x="1352" y="784"/>
                    </a:lnTo>
                    <a:lnTo>
                      <a:pt x="1392" y="752"/>
                    </a:lnTo>
                    <a:lnTo>
                      <a:pt x="1392" y="728"/>
                    </a:lnTo>
                    <a:lnTo>
                      <a:pt x="1376" y="728"/>
                    </a:lnTo>
                    <a:lnTo>
                      <a:pt x="1376" y="688"/>
                    </a:lnTo>
                    <a:lnTo>
                      <a:pt x="1352" y="640"/>
                    </a:lnTo>
                    <a:lnTo>
                      <a:pt x="1312" y="672"/>
                    </a:lnTo>
                    <a:lnTo>
                      <a:pt x="1288" y="616"/>
                    </a:lnTo>
                    <a:lnTo>
                      <a:pt x="1296" y="592"/>
                    </a:lnTo>
                    <a:lnTo>
                      <a:pt x="1264" y="560"/>
                    </a:lnTo>
                    <a:lnTo>
                      <a:pt x="1272" y="536"/>
                    </a:lnTo>
                    <a:lnTo>
                      <a:pt x="1312" y="560"/>
                    </a:lnTo>
                    <a:lnTo>
                      <a:pt x="1336" y="560"/>
                    </a:lnTo>
                    <a:lnTo>
                      <a:pt x="1328" y="512"/>
                    </a:lnTo>
                    <a:lnTo>
                      <a:pt x="1328" y="488"/>
                    </a:lnTo>
                    <a:lnTo>
                      <a:pt x="1352" y="472"/>
                    </a:lnTo>
                    <a:lnTo>
                      <a:pt x="1352" y="456"/>
                    </a:lnTo>
                    <a:lnTo>
                      <a:pt x="1320" y="472"/>
                    </a:lnTo>
                    <a:lnTo>
                      <a:pt x="1296" y="432"/>
                    </a:lnTo>
                    <a:lnTo>
                      <a:pt x="1368" y="336"/>
                    </a:lnTo>
                    <a:lnTo>
                      <a:pt x="1384" y="360"/>
                    </a:lnTo>
                    <a:lnTo>
                      <a:pt x="1392" y="296"/>
                    </a:lnTo>
                    <a:lnTo>
                      <a:pt x="1408" y="272"/>
                    </a:lnTo>
                    <a:lnTo>
                      <a:pt x="1400" y="216"/>
                    </a:lnTo>
                    <a:lnTo>
                      <a:pt x="1424" y="128"/>
                    </a:lnTo>
                    <a:lnTo>
                      <a:pt x="1384" y="88"/>
                    </a:lnTo>
                    <a:lnTo>
                      <a:pt x="1360" y="120"/>
                    </a:lnTo>
                    <a:lnTo>
                      <a:pt x="1344" y="128"/>
                    </a:lnTo>
                    <a:lnTo>
                      <a:pt x="1296" y="144"/>
                    </a:lnTo>
                    <a:lnTo>
                      <a:pt x="1280" y="120"/>
                    </a:lnTo>
                    <a:lnTo>
                      <a:pt x="1264" y="72"/>
                    </a:lnTo>
                    <a:lnTo>
                      <a:pt x="1240" y="56"/>
                    </a:lnTo>
                    <a:lnTo>
                      <a:pt x="1224" y="72"/>
                    </a:lnTo>
                    <a:lnTo>
                      <a:pt x="1192" y="64"/>
                    </a:lnTo>
                    <a:lnTo>
                      <a:pt x="1208" y="32"/>
                    </a:lnTo>
                    <a:lnTo>
                      <a:pt x="1200" y="0"/>
                    </a:lnTo>
                    <a:lnTo>
                      <a:pt x="1168" y="0"/>
                    </a:lnTo>
                    <a:lnTo>
                      <a:pt x="1128" y="40"/>
                    </a:lnTo>
                    <a:lnTo>
                      <a:pt x="1128" y="56"/>
                    </a:lnTo>
                    <a:lnTo>
                      <a:pt x="1160" y="64"/>
                    </a:lnTo>
                    <a:lnTo>
                      <a:pt x="1168" y="88"/>
                    </a:lnTo>
                    <a:lnTo>
                      <a:pt x="1136" y="136"/>
                    </a:lnTo>
                    <a:lnTo>
                      <a:pt x="1128" y="168"/>
                    </a:lnTo>
                    <a:lnTo>
                      <a:pt x="1112" y="200"/>
                    </a:lnTo>
                    <a:lnTo>
                      <a:pt x="1112" y="232"/>
                    </a:lnTo>
                    <a:lnTo>
                      <a:pt x="1120" y="240"/>
                    </a:lnTo>
                    <a:lnTo>
                      <a:pt x="1056" y="288"/>
                    </a:lnTo>
                    <a:lnTo>
                      <a:pt x="1016" y="280"/>
                    </a:lnTo>
                    <a:lnTo>
                      <a:pt x="992" y="280"/>
                    </a:lnTo>
                    <a:lnTo>
                      <a:pt x="944" y="416"/>
                    </a:lnTo>
                    <a:lnTo>
                      <a:pt x="960" y="432"/>
                    </a:lnTo>
                    <a:lnTo>
                      <a:pt x="992" y="432"/>
                    </a:lnTo>
                    <a:lnTo>
                      <a:pt x="1032" y="432"/>
                    </a:lnTo>
                    <a:lnTo>
                      <a:pt x="1040" y="440"/>
                    </a:lnTo>
                    <a:lnTo>
                      <a:pt x="1056" y="416"/>
                    </a:lnTo>
                    <a:lnTo>
                      <a:pt x="1080" y="408"/>
                    </a:lnTo>
                    <a:lnTo>
                      <a:pt x="1104" y="416"/>
                    </a:lnTo>
                    <a:lnTo>
                      <a:pt x="1136" y="448"/>
                    </a:lnTo>
                    <a:lnTo>
                      <a:pt x="1160" y="480"/>
                    </a:lnTo>
                    <a:lnTo>
                      <a:pt x="1160" y="512"/>
                    </a:lnTo>
                    <a:lnTo>
                      <a:pt x="1136" y="504"/>
                    </a:lnTo>
                    <a:lnTo>
                      <a:pt x="1088" y="520"/>
                    </a:lnTo>
                    <a:lnTo>
                      <a:pt x="1048" y="520"/>
                    </a:lnTo>
                    <a:lnTo>
                      <a:pt x="1040" y="536"/>
                    </a:lnTo>
                    <a:lnTo>
                      <a:pt x="1016" y="536"/>
                    </a:lnTo>
                    <a:lnTo>
                      <a:pt x="992" y="560"/>
                    </a:lnTo>
                    <a:lnTo>
                      <a:pt x="992" y="592"/>
                    </a:lnTo>
                    <a:lnTo>
                      <a:pt x="968" y="608"/>
                    </a:lnTo>
                    <a:lnTo>
                      <a:pt x="912" y="616"/>
                    </a:lnTo>
                    <a:lnTo>
                      <a:pt x="864" y="664"/>
                    </a:lnTo>
                    <a:lnTo>
                      <a:pt x="800" y="664"/>
                    </a:lnTo>
                    <a:lnTo>
                      <a:pt x="784" y="648"/>
                    </a:lnTo>
                    <a:lnTo>
                      <a:pt x="760" y="648"/>
                    </a:lnTo>
                    <a:lnTo>
                      <a:pt x="752" y="680"/>
                    </a:lnTo>
                    <a:lnTo>
                      <a:pt x="728" y="704"/>
                    </a:lnTo>
                    <a:lnTo>
                      <a:pt x="768" y="752"/>
                    </a:lnTo>
                    <a:lnTo>
                      <a:pt x="720" y="784"/>
                    </a:lnTo>
                    <a:lnTo>
                      <a:pt x="696" y="824"/>
                    </a:lnTo>
                    <a:lnTo>
                      <a:pt x="640" y="848"/>
                    </a:lnTo>
                    <a:lnTo>
                      <a:pt x="560" y="856"/>
                    </a:lnTo>
                    <a:lnTo>
                      <a:pt x="496" y="864"/>
                    </a:lnTo>
                    <a:lnTo>
                      <a:pt x="456" y="880"/>
                    </a:lnTo>
                    <a:lnTo>
                      <a:pt x="408" y="912"/>
                    </a:lnTo>
                    <a:lnTo>
                      <a:pt x="384" y="912"/>
                    </a:lnTo>
                    <a:lnTo>
                      <a:pt x="352" y="888"/>
                    </a:lnTo>
                    <a:lnTo>
                      <a:pt x="312" y="888"/>
                    </a:lnTo>
                    <a:lnTo>
                      <a:pt x="280" y="864"/>
                    </a:lnTo>
                    <a:lnTo>
                      <a:pt x="248" y="864"/>
                    </a:lnTo>
                    <a:lnTo>
                      <a:pt x="224" y="824"/>
                    </a:lnTo>
                    <a:lnTo>
                      <a:pt x="160" y="816"/>
                    </a:lnTo>
                    <a:lnTo>
                      <a:pt x="96" y="816"/>
                    </a:lnTo>
                    <a:lnTo>
                      <a:pt x="64" y="792"/>
                    </a:lnTo>
                    <a:lnTo>
                      <a:pt x="0" y="784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3" name="Freeform 36"/>
              <p:cNvSpPr/>
              <p:nvPr/>
            </p:nvSpPr>
            <p:spPr bwMode="invGray">
              <a:xfrm>
                <a:off x="1543075" y="870760"/>
                <a:ext cx="2176304" cy="1629379"/>
              </a:xfrm>
              <a:custGeom>
                <a:avLst/>
                <a:gdLst>
                  <a:gd name="T0" fmla="*/ 2394872 w 1273"/>
                  <a:gd name="T1" fmla="*/ 1012656 h 1033"/>
                  <a:gd name="T2" fmla="*/ 2364364 w 1273"/>
                  <a:gd name="T3" fmla="*/ 1111109 h 1033"/>
                  <a:gd name="T4" fmla="*/ 2242333 w 1273"/>
                  <a:gd name="T5" fmla="*/ 1111109 h 1033"/>
                  <a:gd name="T6" fmla="*/ 2196571 w 1273"/>
                  <a:gd name="T7" fmla="*/ 1167367 h 1033"/>
                  <a:gd name="T8" fmla="*/ 2059285 w 1273"/>
                  <a:gd name="T9" fmla="*/ 1265820 h 1033"/>
                  <a:gd name="T10" fmla="*/ 1998269 w 1273"/>
                  <a:gd name="T11" fmla="*/ 1279885 h 1033"/>
                  <a:gd name="T12" fmla="*/ 1784714 w 1273"/>
                  <a:gd name="T13" fmla="*/ 1448661 h 1033"/>
                  <a:gd name="T14" fmla="*/ 1677936 w 1273"/>
                  <a:gd name="T15" fmla="*/ 1547113 h 1033"/>
                  <a:gd name="T16" fmla="*/ 1754206 w 1273"/>
                  <a:gd name="T17" fmla="*/ 1659631 h 1033"/>
                  <a:gd name="T18" fmla="*/ 1693190 w 1273"/>
                  <a:gd name="T19" fmla="*/ 1744019 h 1033"/>
                  <a:gd name="T20" fmla="*/ 1708444 w 1273"/>
                  <a:gd name="T21" fmla="*/ 1814342 h 1033"/>
                  <a:gd name="T22" fmla="*/ 1601666 w 1273"/>
                  <a:gd name="T23" fmla="*/ 1786213 h 1033"/>
                  <a:gd name="T24" fmla="*/ 1540650 w 1273"/>
                  <a:gd name="T25" fmla="*/ 1758083 h 1033"/>
                  <a:gd name="T26" fmla="*/ 1403365 w 1273"/>
                  <a:gd name="T27" fmla="*/ 1687760 h 1033"/>
                  <a:gd name="T28" fmla="*/ 1144047 w 1273"/>
                  <a:gd name="T29" fmla="*/ 1729954 h 1033"/>
                  <a:gd name="T30" fmla="*/ 976254 w 1273"/>
                  <a:gd name="T31" fmla="*/ 1744019 h 1033"/>
                  <a:gd name="T32" fmla="*/ 823714 w 1273"/>
                  <a:gd name="T33" fmla="*/ 1673695 h 1033"/>
                  <a:gd name="T34" fmla="*/ 701682 w 1273"/>
                  <a:gd name="T35" fmla="*/ 1687760 h 1033"/>
                  <a:gd name="T36" fmla="*/ 518635 w 1273"/>
                  <a:gd name="T37" fmla="*/ 1631501 h 1033"/>
                  <a:gd name="T38" fmla="*/ 411857 w 1273"/>
                  <a:gd name="T39" fmla="*/ 1729954 h 1033"/>
                  <a:gd name="T40" fmla="*/ 289825 w 1273"/>
                  <a:gd name="T41" fmla="*/ 1659631 h 1033"/>
                  <a:gd name="T42" fmla="*/ 198302 w 1273"/>
                  <a:gd name="T43" fmla="*/ 1518984 h 1033"/>
                  <a:gd name="T44" fmla="*/ 106778 w 1273"/>
                  <a:gd name="T45" fmla="*/ 1406467 h 1033"/>
                  <a:gd name="T46" fmla="*/ 122032 w 1273"/>
                  <a:gd name="T47" fmla="*/ 1364273 h 1033"/>
                  <a:gd name="T48" fmla="*/ 76270 w 1273"/>
                  <a:gd name="T49" fmla="*/ 1251755 h 1033"/>
                  <a:gd name="T50" fmla="*/ 0 w 1273"/>
                  <a:gd name="T51" fmla="*/ 1209561 h 1033"/>
                  <a:gd name="T52" fmla="*/ 61016 w 1273"/>
                  <a:gd name="T53" fmla="*/ 1209561 h 1033"/>
                  <a:gd name="T54" fmla="*/ 61016 w 1273"/>
                  <a:gd name="T55" fmla="*/ 1082979 h 1033"/>
                  <a:gd name="T56" fmla="*/ 45762 w 1273"/>
                  <a:gd name="T57" fmla="*/ 998591 h 1033"/>
                  <a:gd name="T58" fmla="*/ 0 w 1273"/>
                  <a:gd name="T59" fmla="*/ 914203 h 1033"/>
                  <a:gd name="T60" fmla="*/ 167794 w 1273"/>
                  <a:gd name="T61" fmla="*/ 815751 h 1033"/>
                  <a:gd name="T62" fmla="*/ 259317 w 1273"/>
                  <a:gd name="T63" fmla="*/ 801686 h 1033"/>
                  <a:gd name="T64" fmla="*/ 289825 w 1273"/>
                  <a:gd name="T65" fmla="*/ 843880 h 1033"/>
                  <a:gd name="T66" fmla="*/ 381349 w 1273"/>
                  <a:gd name="T67" fmla="*/ 843880 h 1033"/>
                  <a:gd name="T68" fmla="*/ 579651 w 1273"/>
                  <a:gd name="T69" fmla="*/ 801686 h 1033"/>
                  <a:gd name="T70" fmla="*/ 793206 w 1273"/>
                  <a:gd name="T71" fmla="*/ 745427 h 1033"/>
                  <a:gd name="T72" fmla="*/ 808460 w 1273"/>
                  <a:gd name="T73" fmla="*/ 661039 h 1033"/>
                  <a:gd name="T74" fmla="*/ 899984 w 1273"/>
                  <a:gd name="T75" fmla="*/ 407875 h 1033"/>
                  <a:gd name="T76" fmla="*/ 869476 w 1273"/>
                  <a:gd name="T77" fmla="*/ 351617 h 1033"/>
                  <a:gd name="T78" fmla="*/ 1128793 w 1273"/>
                  <a:gd name="T79" fmla="*/ 393811 h 1033"/>
                  <a:gd name="T80" fmla="*/ 1266079 w 1273"/>
                  <a:gd name="T81" fmla="*/ 168776 h 1033"/>
                  <a:gd name="T82" fmla="*/ 1494888 w 1273"/>
                  <a:gd name="T83" fmla="*/ 225035 h 1033"/>
                  <a:gd name="T84" fmla="*/ 1494888 w 1273"/>
                  <a:gd name="T85" fmla="*/ 140647 h 1033"/>
                  <a:gd name="T86" fmla="*/ 1601666 w 1273"/>
                  <a:gd name="T87" fmla="*/ 70323 h 1033"/>
                  <a:gd name="T88" fmla="*/ 1677936 w 1273"/>
                  <a:gd name="T89" fmla="*/ 0 h 1033"/>
                  <a:gd name="T90" fmla="*/ 1769460 w 1273"/>
                  <a:gd name="T91" fmla="*/ 28129 h 1033"/>
                  <a:gd name="T92" fmla="*/ 1769460 w 1273"/>
                  <a:gd name="T93" fmla="*/ 84388 h 1033"/>
                  <a:gd name="T94" fmla="*/ 1830476 w 1273"/>
                  <a:gd name="T95" fmla="*/ 196905 h 1033"/>
                  <a:gd name="T96" fmla="*/ 1952507 w 1273"/>
                  <a:gd name="T97" fmla="*/ 253164 h 1033"/>
                  <a:gd name="T98" fmla="*/ 1983015 w 1273"/>
                  <a:gd name="T99" fmla="*/ 436005 h 1033"/>
                  <a:gd name="T100" fmla="*/ 1937253 w 1273"/>
                  <a:gd name="T101" fmla="*/ 590716 h 1033"/>
                  <a:gd name="T102" fmla="*/ 2120301 w 1273"/>
                  <a:gd name="T103" fmla="*/ 646975 h 1033"/>
                  <a:gd name="T104" fmla="*/ 2303349 w 1273"/>
                  <a:gd name="T105" fmla="*/ 773557 h 1033"/>
                  <a:gd name="T106" fmla="*/ 2349110 w 1273"/>
                  <a:gd name="T107" fmla="*/ 843880 h 1033"/>
                  <a:gd name="T108" fmla="*/ 2425380 w 1273"/>
                  <a:gd name="T109" fmla="*/ 998591 h 10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273" h="1033">
                    <a:moveTo>
                      <a:pt x="1272" y="568"/>
                    </a:moveTo>
                    <a:lnTo>
                      <a:pt x="1256" y="576"/>
                    </a:lnTo>
                    <a:lnTo>
                      <a:pt x="1256" y="600"/>
                    </a:lnTo>
                    <a:lnTo>
                      <a:pt x="1240" y="632"/>
                    </a:lnTo>
                    <a:lnTo>
                      <a:pt x="1208" y="632"/>
                    </a:lnTo>
                    <a:lnTo>
                      <a:pt x="1176" y="632"/>
                    </a:lnTo>
                    <a:lnTo>
                      <a:pt x="1176" y="648"/>
                    </a:lnTo>
                    <a:lnTo>
                      <a:pt x="1152" y="664"/>
                    </a:lnTo>
                    <a:lnTo>
                      <a:pt x="1112" y="680"/>
                    </a:lnTo>
                    <a:lnTo>
                      <a:pt x="1080" y="720"/>
                    </a:lnTo>
                    <a:lnTo>
                      <a:pt x="1064" y="712"/>
                    </a:lnTo>
                    <a:lnTo>
                      <a:pt x="1048" y="728"/>
                    </a:lnTo>
                    <a:lnTo>
                      <a:pt x="1040" y="816"/>
                    </a:lnTo>
                    <a:lnTo>
                      <a:pt x="936" y="824"/>
                    </a:lnTo>
                    <a:lnTo>
                      <a:pt x="888" y="840"/>
                    </a:lnTo>
                    <a:lnTo>
                      <a:pt x="880" y="880"/>
                    </a:lnTo>
                    <a:lnTo>
                      <a:pt x="920" y="928"/>
                    </a:lnTo>
                    <a:lnTo>
                      <a:pt x="920" y="944"/>
                    </a:lnTo>
                    <a:lnTo>
                      <a:pt x="888" y="968"/>
                    </a:lnTo>
                    <a:lnTo>
                      <a:pt x="888" y="992"/>
                    </a:lnTo>
                    <a:lnTo>
                      <a:pt x="896" y="1000"/>
                    </a:lnTo>
                    <a:lnTo>
                      <a:pt x="896" y="1032"/>
                    </a:lnTo>
                    <a:lnTo>
                      <a:pt x="840" y="1008"/>
                    </a:lnTo>
                    <a:lnTo>
                      <a:pt x="840" y="1016"/>
                    </a:lnTo>
                    <a:lnTo>
                      <a:pt x="816" y="1016"/>
                    </a:lnTo>
                    <a:lnTo>
                      <a:pt x="808" y="1000"/>
                    </a:lnTo>
                    <a:lnTo>
                      <a:pt x="760" y="976"/>
                    </a:lnTo>
                    <a:lnTo>
                      <a:pt x="736" y="960"/>
                    </a:lnTo>
                    <a:lnTo>
                      <a:pt x="624" y="968"/>
                    </a:lnTo>
                    <a:lnTo>
                      <a:pt x="600" y="984"/>
                    </a:lnTo>
                    <a:lnTo>
                      <a:pt x="528" y="984"/>
                    </a:lnTo>
                    <a:lnTo>
                      <a:pt x="512" y="992"/>
                    </a:lnTo>
                    <a:lnTo>
                      <a:pt x="440" y="984"/>
                    </a:lnTo>
                    <a:lnTo>
                      <a:pt x="432" y="952"/>
                    </a:lnTo>
                    <a:lnTo>
                      <a:pt x="384" y="944"/>
                    </a:lnTo>
                    <a:lnTo>
                      <a:pt x="368" y="960"/>
                    </a:lnTo>
                    <a:lnTo>
                      <a:pt x="296" y="928"/>
                    </a:lnTo>
                    <a:lnTo>
                      <a:pt x="272" y="928"/>
                    </a:lnTo>
                    <a:lnTo>
                      <a:pt x="248" y="968"/>
                    </a:lnTo>
                    <a:lnTo>
                      <a:pt x="216" y="984"/>
                    </a:lnTo>
                    <a:lnTo>
                      <a:pt x="176" y="976"/>
                    </a:lnTo>
                    <a:lnTo>
                      <a:pt x="152" y="944"/>
                    </a:lnTo>
                    <a:lnTo>
                      <a:pt x="152" y="872"/>
                    </a:lnTo>
                    <a:lnTo>
                      <a:pt x="104" y="864"/>
                    </a:lnTo>
                    <a:lnTo>
                      <a:pt x="72" y="816"/>
                    </a:lnTo>
                    <a:lnTo>
                      <a:pt x="56" y="800"/>
                    </a:lnTo>
                    <a:lnTo>
                      <a:pt x="48" y="784"/>
                    </a:lnTo>
                    <a:lnTo>
                      <a:pt x="64" y="776"/>
                    </a:lnTo>
                    <a:lnTo>
                      <a:pt x="64" y="752"/>
                    </a:lnTo>
                    <a:lnTo>
                      <a:pt x="40" y="712"/>
                    </a:lnTo>
                    <a:lnTo>
                      <a:pt x="16" y="704"/>
                    </a:lnTo>
                    <a:lnTo>
                      <a:pt x="0" y="688"/>
                    </a:lnTo>
                    <a:lnTo>
                      <a:pt x="16" y="680"/>
                    </a:lnTo>
                    <a:lnTo>
                      <a:pt x="32" y="688"/>
                    </a:lnTo>
                    <a:lnTo>
                      <a:pt x="40" y="672"/>
                    </a:lnTo>
                    <a:lnTo>
                      <a:pt x="32" y="616"/>
                    </a:lnTo>
                    <a:lnTo>
                      <a:pt x="48" y="592"/>
                    </a:lnTo>
                    <a:lnTo>
                      <a:pt x="24" y="568"/>
                    </a:lnTo>
                    <a:lnTo>
                      <a:pt x="0" y="568"/>
                    </a:lnTo>
                    <a:lnTo>
                      <a:pt x="0" y="520"/>
                    </a:lnTo>
                    <a:lnTo>
                      <a:pt x="48" y="464"/>
                    </a:lnTo>
                    <a:lnTo>
                      <a:pt x="88" y="464"/>
                    </a:lnTo>
                    <a:lnTo>
                      <a:pt x="112" y="448"/>
                    </a:lnTo>
                    <a:lnTo>
                      <a:pt x="136" y="456"/>
                    </a:lnTo>
                    <a:lnTo>
                      <a:pt x="144" y="448"/>
                    </a:lnTo>
                    <a:lnTo>
                      <a:pt x="152" y="480"/>
                    </a:lnTo>
                    <a:lnTo>
                      <a:pt x="168" y="472"/>
                    </a:lnTo>
                    <a:lnTo>
                      <a:pt x="200" y="480"/>
                    </a:lnTo>
                    <a:lnTo>
                      <a:pt x="208" y="456"/>
                    </a:lnTo>
                    <a:lnTo>
                      <a:pt x="304" y="456"/>
                    </a:lnTo>
                    <a:lnTo>
                      <a:pt x="320" y="432"/>
                    </a:lnTo>
                    <a:lnTo>
                      <a:pt x="416" y="424"/>
                    </a:lnTo>
                    <a:lnTo>
                      <a:pt x="424" y="408"/>
                    </a:lnTo>
                    <a:lnTo>
                      <a:pt x="424" y="376"/>
                    </a:lnTo>
                    <a:lnTo>
                      <a:pt x="464" y="352"/>
                    </a:lnTo>
                    <a:lnTo>
                      <a:pt x="472" y="232"/>
                    </a:lnTo>
                    <a:lnTo>
                      <a:pt x="456" y="224"/>
                    </a:lnTo>
                    <a:lnTo>
                      <a:pt x="456" y="200"/>
                    </a:lnTo>
                    <a:lnTo>
                      <a:pt x="576" y="208"/>
                    </a:lnTo>
                    <a:lnTo>
                      <a:pt x="592" y="224"/>
                    </a:lnTo>
                    <a:lnTo>
                      <a:pt x="608" y="176"/>
                    </a:lnTo>
                    <a:lnTo>
                      <a:pt x="664" y="96"/>
                    </a:lnTo>
                    <a:lnTo>
                      <a:pt x="744" y="136"/>
                    </a:lnTo>
                    <a:lnTo>
                      <a:pt x="784" y="128"/>
                    </a:lnTo>
                    <a:lnTo>
                      <a:pt x="792" y="104"/>
                    </a:lnTo>
                    <a:lnTo>
                      <a:pt x="784" y="80"/>
                    </a:lnTo>
                    <a:lnTo>
                      <a:pt x="816" y="48"/>
                    </a:lnTo>
                    <a:lnTo>
                      <a:pt x="840" y="40"/>
                    </a:lnTo>
                    <a:lnTo>
                      <a:pt x="872" y="24"/>
                    </a:lnTo>
                    <a:lnTo>
                      <a:pt x="880" y="0"/>
                    </a:lnTo>
                    <a:lnTo>
                      <a:pt x="928" y="8"/>
                    </a:lnTo>
                    <a:lnTo>
                      <a:pt x="928" y="16"/>
                    </a:lnTo>
                    <a:lnTo>
                      <a:pt x="912" y="32"/>
                    </a:lnTo>
                    <a:lnTo>
                      <a:pt x="928" y="48"/>
                    </a:lnTo>
                    <a:lnTo>
                      <a:pt x="936" y="72"/>
                    </a:lnTo>
                    <a:lnTo>
                      <a:pt x="960" y="112"/>
                    </a:lnTo>
                    <a:lnTo>
                      <a:pt x="984" y="120"/>
                    </a:lnTo>
                    <a:lnTo>
                      <a:pt x="1024" y="144"/>
                    </a:lnTo>
                    <a:lnTo>
                      <a:pt x="1024" y="200"/>
                    </a:lnTo>
                    <a:lnTo>
                      <a:pt x="1040" y="248"/>
                    </a:lnTo>
                    <a:lnTo>
                      <a:pt x="1008" y="304"/>
                    </a:lnTo>
                    <a:lnTo>
                      <a:pt x="1016" y="336"/>
                    </a:lnTo>
                    <a:lnTo>
                      <a:pt x="1048" y="360"/>
                    </a:lnTo>
                    <a:lnTo>
                      <a:pt x="1112" y="368"/>
                    </a:lnTo>
                    <a:lnTo>
                      <a:pt x="1160" y="392"/>
                    </a:lnTo>
                    <a:lnTo>
                      <a:pt x="1208" y="440"/>
                    </a:lnTo>
                    <a:lnTo>
                      <a:pt x="1232" y="440"/>
                    </a:lnTo>
                    <a:lnTo>
                      <a:pt x="1232" y="480"/>
                    </a:lnTo>
                    <a:lnTo>
                      <a:pt x="1248" y="520"/>
                    </a:lnTo>
                    <a:lnTo>
                      <a:pt x="1272" y="568"/>
                    </a:lnTo>
                  </a:path>
                </a:pathLst>
              </a:custGeom>
              <a:grpFill/>
              <a:ln w="127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4" name="Freeform 37"/>
              <p:cNvSpPr/>
              <p:nvPr/>
            </p:nvSpPr>
            <p:spPr bwMode="invGray">
              <a:xfrm>
                <a:off x="6075143" y="3861754"/>
                <a:ext cx="216491" cy="407345"/>
              </a:xfrm>
              <a:custGeom>
                <a:avLst/>
                <a:gdLst>
                  <a:gd name="T0" fmla="*/ 45188 w 129"/>
                  <a:gd name="T1" fmla="*/ 409859 h 257"/>
                  <a:gd name="T2" fmla="*/ 60251 w 129"/>
                  <a:gd name="T3" fmla="*/ 438125 h 257"/>
                  <a:gd name="T4" fmla="*/ 105439 w 129"/>
                  <a:gd name="T5" fmla="*/ 452258 h 257"/>
                  <a:gd name="T6" fmla="*/ 120502 w 129"/>
                  <a:gd name="T7" fmla="*/ 395726 h 257"/>
                  <a:gd name="T8" fmla="*/ 195816 w 129"/>
                  <a:gd name="T9" fmla="*/ 325061 h 257"/>
                  <a:gd name="T10" fmla="*/ 195816 w 129"/>
                  <a:gd name="T11" fmla="*/ 226129 h 257"/>
                  <a:gd name="T12" fmla="*/ 225941 w 129"/>
                  <a:gd name="T13" fmla="*/ 169597 h 257"/>
                  <a:gd name="T14" fmla="*/ 241004 w 129"/>
                  <a:gd name="T15" fmla="*/ 127198 h 257"/>
                  <a:gd name="T16" fmla="*/ 210879 w 129"/>
                  <a:gd name="T17" fmla="*/ 98932 h 257"/>
                  <a:gd name="T18" fmla="*/ 195816 w 129"/>
                  <a:gd name="T19" fmla="*/ 0 h 257"/>
                  <a:gd name="T20" fmla="*/ 120502 w 129"/>
                  <a:gd name="T21" fmla="*/ 42399 h 257"/>
                  <a:gd name="T22" fmla="*/ 90377 w 129"/>
                  <a:gd name="T23" fmla="*/ 42399 h 257"/>
                  <a:gd name="T24" fmla="*/ 105439 w 129"/>
                  <a:gd name="T25" fmla="*/ 70665 h 257"/>
                  <a:gd name="T26" fmla="*/ 45188 w 129"/>
                  <a:gd name="T27" fmla="*/ 127198 h 257"/>
                  <a:gd name="T28" fmla="*/ 45188 w 129"/>
                  <a:gd name="T29" fmla="*/ 197863 h 257"/>
                  <a:gd name="T30" fmla="*/ 0 w 129"/>
                  <a:gd name="T31" fmla="*/ 240262 h 257"/>
                  <a:gd name="T32" fmla="*/ 15063 w 129"/>
                  <a:gd name="T33" fmla="*/ 296795 h 257"/>
                  <a:gd name="T34" fmla="*/ 30126 w 129"/>
                  <a:gd name="T35" fmla="*/ 395726 h 257"/>
                  <a:gd name="T36" fmla="*/ 45188 w 129"/>
                  <a:gd name="T37" fmla="*/ 409859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9" h="257">
                    <a:moveTo>
                      <a:pt x="24" y="232"/>
                    </a:moveTo>
                    <a:lnTo>
                      <a:pt x="32" y="248"/>
                    </a:lnTo>
                    <a:lnTo>
                      <a:pt x="56" y="256"/>
                    </a:lnTo>
                    <a:lnTo>
                      <a:pt x="64" y="224"/>
                    </a:lnTo>
                    <a:lnTo>
                      <a:pt x="104" y="184"/>
                    </a:lnTo>
                    <a:lnTo>
                      <a:pt x="104" y="128"/>
                    </a:lnTo>
                    <a:lnTo>
                      <a:pt x="120" y="96"/>
                    </a:lnTo>
                    <a:lnTo>
                      <a:pt x="128" y="72"/>
                    </a:lnTo>
                    <a:lnTo>
                      <a:pt x="112" y="56"/>
                    </a:lnTo>
                    <a:lnTo>
                      <a:pt x="104" y="0"/>
                    </a:lnTo>
                    <a:lnTo>
                      <a:pt x="64" y="24"/>
                    </a:lnTo>
                    <a:lnTo>
                      <a:pt x="48" y="24"/>
                    </a:lnTo>
                    <a:lnTo>
                      <a:pt x="56" y="40"/>
                    </a:lnTo>
                    <a:lnTo>
                      <a:pt x="24" y="72"/>
                    </a:lnTo>
                    <a:lnTo>
                      <a:pt x="24" y="112"/>
                    </a:lnTo>
                    <a:lnTo>
                      <a:pt x="0" y="136"/>
                    </a:lnTo>
                    <a:lnTo>
                      <a:pt x="8" y="168"/>
                    </a:lnTo>
                    <a:lnTo>
                      <a:pt x="16" y="224"/>
                    </a:lnTo>
                    <a:lnTo>
                      <a:pt x="24" y="232"/>
                    </a:lnTo>
                  </a:path>
                </a:pathLst>
              </a:custGeom>
              <a:grpFill/>
              <a:ln w="25400" cap="rnd" cmpd="sng">
                <a:solidFill>
                  <a:schemeClr val="bg1">
                    <a:lumMod val="95000"/>
                  </a:schemeClr>
                </a:solidFill>
                <a:prstDash val="solid"/>
                <a:round/>
              </a:ln>
              <a:effectLst/>
            </p:spPr>
            <p:txBody>
              <a:bodyPr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76" name="Freeform 21"/>
            <p:cNvSpPr>
              <a:spLocks noChangeAspect="1"/>
            </p:cNvSpPr>
            <p:nvPr/>
          </p:nvSpPr>
          <p:spPr bwMode="invGray">
            <a:xfrm>
              <a:off x="9599" y="7210"/>
              <a:ext cx="998" cy="886"/>
            </a:xfrm>
            <a:custGeom>
              <a:avLst/>
              <a:gdLst>
                <a:gd name="T0" fmla="*/ 91688 w 369"/>
                <a:gd name="T1" fmla="*/ 564125 h 353"/>
                <a:gd name="T2" fmla="*/ 61125 w 369"/>
                <a:gd name="T3" fmla="*/ 465403 h 353"/>
                <a:gd name="T4" fmla="*/ 106969 w 369"/>
                <a:gd name="T5" fmla="*/ 338475 h 353"/>
                <a:gd name="T6" fmla="*/ 15281 w 369"/>
                <a:gd name="T7" fmla="*/ 282062 h 353"/>
                <a:gd name="T8" fmla="*/ 30563 w 369"/>
                <a:gd name="T9" fmla="*/ 239753 h 353"/>
                <a:gd name="T10" fmla="*/ 91688 w 369"/>
                <a:gd name="T11" fmla="*/ 239753 h 353"/>
                <a:gd name="T12" fmla="*/ 198657 w 369"/>
                <a:gd name="T13" fmla="*/ 211547 h 353"/>
                <a:gd name="T14" fmla="*/ 320907 w 369"/>
                <a:gd name="T15" fmla="*/ 197444 h 353"/>
                <a:gd name="T16" fmla="*/ 259782 w 369"/>
                <a:gd name="T17" fmla="*/ 141031 h 353"/>
                <a:gd name="T18" fmla="*/ 275063 w 369"/>
                <a:gd name="T19" fmla="*/ 70516 h 353"/>
                <a:gd name="T20" fmla="*/ 351470 w 369"/>
                <a:gd name="T21" fmla="*/ 70516 h 353"/>
                <a:gd name="T22" fmla="*/ 397314 w 369"/>
                <a:gd name="T23" fmla="*/ 84619 h 353"/>
                <a:gd name="T24" fmla="*/ 443158 w 369"/>
                <a:gd name="T25" fmla="*/ 70516 h 353"/>
                <a:gd name="T26" fmla="*/ 473720 w 369"/>
                <a:gd name="T27" fmla="*/ 0 h 353"/>
                <a:gd name="T28" fmla="*/ 550127 w 369"/>
                <a:gd name="T29" fmla="*/ 28206 h 353"/>
                <a:gd name="T30" fmla="*/ 611252 w 369"/>
                <a:gd name="T31" fmla="*/ 126928 h 353"/>
                <a:gd name="T32" fmla="*/ 657096 w 369"/>
                <a:gd name="T33" fmla="*/ 155134 h 353"/>
                <a:gd name="T34" fmla="*/ 687659 w 369"/>
                <a:gd name="T35" fmla="*/ 112825 h 353"/>
                <a:gd name="T36" fmla="*/ 687659 w 369"/>
                <a:gd name="T37" fmla="*/ 169237 h 353"/>
                <a:gd name="T38" fmla="*/ 687659 w 369"/>
                <a:gd name="T39" fmla="*/ 225650 h 353"/>
                <a:gd name="T40" fmla="*/ 641815 w 369"/>
                <a:gd name="T41" fmla="*/ 296165 h 353"/>
                <a:gd name="T42" fmla="*/ 702940 w 369"/>
                <a:gd name="T43" fmla="*/ 324372 h 353"/>
                <a:gd name="T44" fmla="*/ 687659 w 369"/>
                <a:gd name="T45" fmla="*/ 366681 h 353"/>
                <a:gd name="T46" fmla="*/ 702940 w 369"/>
                <a:gd name="T47" fmla="*/ 408990 h 353"/>
                <a:gd name="T48" fmla="*/ 657096 w 369"/>
                <a:gd name="T49" fmla="*/ 451300 h 353"/>
                <a:gd name="T50" fmla="*/ 657096 w 369"/>
                <a:gd name="T51" fmla="*/ 493609 h 353"/>
                <a:gd name="T52" fmla="*/ 595971 w 369"/>
                <a:gd name="T53" fmla="*/ 507712 h 353"/>
                <a:gd name="T54" fmla="*/ 519564 w 369"/>
                <a:gd name="T55" fmla="*/ 550022 h 353"/>
                <a:gd name="T56" fmla="*/ 443158 w 369"/>
                <a:gd name="T57" fmla="*/ 535918 h 353"/>
                <a:gd name="T58" fmla="*/ 397314 w 369"/>
                <a:gd name="T59" fmla="*/ 507712 h 353"/>
                <a:gd name="T60" fmla="*/ 366751 w 369"/>
                <a:gd name="T61" fmla="*/ 535918 h 353"/>
                <a:gd name="T62" fmla="*/ 275063 w 369"/>
                <a:gd name="T63" fmla="*/ 620537 h 353"/>
                <a:gd name="T64" fmla="*/ 152813 w 369"/>
                <a:gd name="T65" fmla="*/ 578228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69" y="1870"/>
              <a:ext cx="794" cy="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9" y="6980"/>
              <a:ext cx="794" cy="794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9" y="5890"/>
              <a:ext cx="421" cy="42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0" y="5488"/>
              <a:ext cx="421" cy="421"/>
            </a:xfrm>
            <a:prstGeom prst="rect">
              <a:avLst/>
            </a:prstGeom>
          </p:spPr>
        </p:pic>
        <p:sp>
          <p:nvSpPr>
            <p:cNvPr id="96" name="圆角矩形 95"/>
            <p:cNvSpPr/>
            <p:nvPr/>
          </p:nvSpPr>
          <p:spPr>
            <a:xfrm>
              <a:off x="2236" y="3604"/>
              <a:ext cx="2375" cy="454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4182" y="7754"/>
              <a:ext cx="1094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12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vCPE</a:t>
              </a:r>
              <a:endParaRPr kumimoji="1" lang="en-US" altLang="zh-CN" sz="12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2462" y="5967"/>
              <a:ext cx="883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12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IDC</a:t>
              </a:r>
              <a:endParaRPr kumimoji="1" lang="en-US" altLang="zh-CN" sz="12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" name="直线连接符 99"/>
            <p:cNvCxnSpPr/>
            <p:nvPr/>
          </p:nvCxnSpPr>
          <p:spPr>
            <a:xfrm>
              <a:off x="6471" y="5794"/>
              <a:ext cx="5739" cy="34"/>
            </a:xfrm>
            <a:prstGeom prst="line">
              <a:avLst/>
            </a:prstGeom>
            <a:ln w="38100" cmpd="sng">
              <a:solidFill>
                <a:srgbClr val="35B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/>
            <p:cNvCxnSpPr/>
            <p:nvPr/>
          </p:nvCxnSpPr>
          <p:spPr>
            <a:xfrm>
              <a:off x="6521" y="6072"/>
              <a:ext cx="5767" cy="26"/>
            </a:xfrm>
            <a:prstGeom prst="line">
              <a:avLst/>
            </a:prstGeom>
            <a:ln w="38100" cmpd="sng">
              <a:solidFill>
                <a:srgbClr val="35B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0" y="5562"/>
              <a:ext cx="794" cy="794"/>
            </a:xfrm>
            <a:prstGeom prst="rect">
              <a:avLst/>
            </a:prstGeom>
          </p:spPr>
        </p:pic>
        <p:sp>
          <p:nvSpPr>
            <p:cNvPr id="115" name="左中括号 114"/>
            <p:cNvSpPr/>
            <p:nvPr/>
          </p:nvSpPr>
          <p:spPr>
            <a:xfrm>
              <a:off x="5477" y="5768"/>
              <a:ext cx="605" cy="402"/>
            </a:xfrm>
            <a:prstGeom prst="leftBracket">
              <a:avLst/>
            </a:prstGeom>
            <a:ln>
              <a:solidFill>
                <a:srgbClr val="264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17" name="直线连接符 116"/>
            <p:cNvCxnSpPr>
              <a:endCxn id="115" idx="1"/>
            </p:cNvCxnSpPr>
            <p:nvPr/>
          </p:nvCxnSpPr>
          <p:spPr>
            <a:xfrm flipV="1">
              <a:off x="4611" y="5969"/>
              <a:ext cx="866" cy="3"/>
            </a:xfrm>
            <a:prstGeom prst="line">
              <a:avLst/>
            </a:prstGeom>
            <a:ln>
              <a:solidFill>
                <a:srgbClr val="264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5" y="6855"/>
              <a:ext cx="421" cy="421"/>
            </a:xfrm>
            <a:prstGeom prst="rect">
              <a:avLst/>
            </a:prstGeom>
          </p:spPr>
        </p:pic>
        <p:cxnSp>
          <p:nvCxnSpPr>
            <p:cNvPr id="120" name="直线连接符 119"/>
            <p:cNvCxnSpPr>
              <a:endCxn id="118" idx="1"/>
            </p:cNvCxnSpPr>
            <p:nvPr/>
          </p:nvCxnSpPr>
          <p:spPr>
            <a:xfrm>
              <a:off x="6521" y="6098"/>
              <a:ext cx="2924" cy="968"/>
            </a:xfrm>
            <a:prstGeom prst="line">
              <a:avLst/>
            </a:prstGeom>
            <a:ln w="38100">
              <a:solidFill>
                <a:srgbClr val="35B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>
              <a:stCxn id="118" idx="3"/>
            </p:cNvCxnSpPr>
            <p:nvPr/>
          </p:nvCxnSpPr>
          <p:spPr>
            <a:xfrm flipV="1">
              <a:off x="9866" y="6170"/>
              <a:ext cx="2155" cy="896"/>
            </a:xfrm>
            <a:prstGeom prst="line">
              <a:avLst/>
            </a:prstGeom>
            <a:ln w="38100">
              <a:solidFill>
                <a:srgbClr val="35B1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V="1">
              <a:off x="12703" y="5903"/>
              <a:ext cx="1210" cy="6"/>
            </a:xfrm>
            <a:prstGeom prst="line">
              <a:avLst/>
            </a:prstGeom>
            <a:ln>
              <a:solidFill>
                <a:srgbClr val="2643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左中括号 128"/>
            <p:cNvSpPr/>
            <p:nvPr/>
          </p:nvSpPr>
          <p:spPr>
            <a:xfrm rot="16200000" flipH="1">
              <a:off x="9078" y="-3029"/>
              <a:ext cx="407" cy="12857"/>
            </a:xfrm>
            <a:prstGeom prst="leftBracket">
              <a:avLst/>
            </a:prstGeom>
            <a:noFill/>
            <a:ln>
              <a:solidFill>
                <a:srgbClr val="35B17C"/>
              </a:solidFill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1" name="左中括号 130"/>
            <p:cNvSpPr/>
            <p:nvPr/>
          </p:nvSpPr>
          <p:spPr>
            <a:xfrm rot="5400000" flipH="1">
              <a:off x="9130" y="1977"/>
              <a:ext cx="303" cy="12859"/>
            </a:xfrm>
            <a:prstGeom prst="leftBracket">
              <a:avLst/>
            </a:prstGeom>
            <a:ln>
              <a:solidFill>
                <a:srgbClr val="35B17C"/>
              </a:solidFill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263" y="2695"/>
              <a:ext cx="2888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200" b="1" spc="300" dirty="0">
                  <a:solidFill>
                    <a:srgbClr val="26436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自服务平台</a:t>
              </a:r>
              <a:r>
                <a:rPr kumimoji="1" lang="en-US" altLang="zh-CN" sz="1200" b="1" spc="300" dirty="0">
                  <a:solidFill>
                    <a:srgbClr val="26436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</a:t>
              </a:r>
              <a:r>
                <a:rPr kumimoji="1" lang="zh-CN" altLang="en-US" sz="1200" b="1" spc="300" dirty="0">
                  <a:solidFill>
                    <a:srgbClr val="26436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控制器</a:t>
              </a:r>
              <a:endParaRPr kumimoji="1" lang="zh-CN" altLang="en-US" sz="1200" b="1" spc="300" dirty="0">
                <a:solidFill>
                  <a:srgbClr val="2643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39" name="直线连接符 138"/>
            <p:cNvCxnSpPr>
              <a:stCxn id="77" idx="2"/>
              <a:endCxn id="129" idx="1"/>
            </p:cNvCxnSpPr>
            <p:nvPr/>
          </p:nvCxnSpPr>
          <p:spPr>
            <a:xfrm>
              <a:off x="9266" y="2664"/>
              <a:ext cx="16" cy="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141"/>
            <p:cNvCxnSpPr/>
            <p:nvPr/>
          </p:nvCxnSpPr>
          <p:spPr>
            <a:xfrm>
              <a:off x="9600" y="8558"/>
              <a:ext cx="0" cy="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77" y="4704"/>
              <a:ext cx="794" cy="794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27" y="7208"/>
              <a:ext cx="794" cy="794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0" y="3620"/>
              <a:ext cx="794" cy="794"/>
            </a:xfrm>
            <a:prstGeom prst="rect">
              <a:avLst/>
            </a:prstGeom>
            <a:ln>
              <a:noFill/>
              <a:prstDash val="dash"/>
            </a:ln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" y="6770"/>
              <a:ext cx="591" cy="591"/>
            </a:xfrm>
            <a:prstGeom prst="rect">
              <a:avLst/>
            </a:prstGeom>
          </p:spPr>
        </p:pic>
        <p:sp>
          <p:nvSpPr>
            <p:cNvPr id="88" name="左中括号 87"/>
            <p:cNvSpPr/>
            <p:nvPr/>
          </p:nvSpPr>
          <p:spPr>
            <a:xfrm>
              <a:off x="13913" y="3928"/>
              <a:ext cx="227" cy="407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90" name="直线连接符 89"/>
            <p:cNvCxnSpPr/>
            <p:nvPr/>
          </p:nvCxnSpPr>
          <p:spPr>
            <a:xfrm flipH="1">
              <a:off x="13951" y="4738"/>
              <a:ext cx="2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/>
            <p:nvPr/>
          </p:nvCxnSpPr>
          <p:spPr>
            <a:xfrm flipH="1">
              <a:off x="13913" y="7210"/>
              <a:ext cx="2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右中括号 92"/>
            <p:cNvSpPr/>
            <p:nvPr/>
          </p:nvSpPr>
          <p:spPr>
            <a:xfrm>
              <a:off x="16345" y="3873"/>
              <a:ext cx="367" cy="4074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15263" y="3577"/>
              <a:ext cx="1020" cy="1020"/>
            </a:xfrm>
            <a:prstGeom prst="roundRect">
              <a:avLst/>
            </a:prstGeom>
            <a:noFill/>
            <a:ln w="6350">
              <a:solidFill>
                <a:srgbClr val="35B1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4" name="圆角矩形 133"/>
            <p:cNvSpPr/>
            <p:nvPr/>
          </p:nvSpPr>
          <p:spPr>
            <a:xfrm>
              <a:off x="15281" y="5937"/>
              <a:ext cx="1020" cy="1020"/>
            </a:xfrm>
            <a:prstGeom prst="roundRect">
              <a:avLst/>
            </a:prstGeom>
            <a:noFill/>
            <a:ln w="6350">
              <a:solidFill>
                <a:srgbClr val="35B1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15263" y="4738"/>
              <a:ext cx="1020" cy="1020"/>
            </a:xfrm>
            <a:prstGeom prst="roundRect">
              <a:avLst/>
            </a:prstGeom>
            <a:noFill/>
            <a:ln w="6350">
              <a:solidFill>
                <a:srgbClr val="35B1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15238" y="7247"/>
              <a:ext cx="1020" cy="1020"/>
            </a:xfrm>
            <a:prstGeom prst="roundRect">
              <a:avLst/>
            </a:prstGeom>
            <a:noFill/>
            <a:ln w="6350">
              <a:solidFill>
                <a:srgbClr val="35B1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5202" y="4251"/>
              <a:ext cx="1179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05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数据中心</a:t>
              </a:r>
              <a:endParaRPr kumimoji="1" lang="zh-CN" altLang="en-US" sz="105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5310" y="5370"/>
              <a:ext cx="927" cy="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05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公有云</a:t>
              </a:r>
              <a:endParaRPr kumimoji="1" lang="zh-CN" altLang="en-US" sz="105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328" y="6622"/>
              <a:ext cx="927" cy="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05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私有云</a:t>
              </a:r>
              <a:endParaRPr kumimoji="1" lang="zh-CN" altLang="en-US" sz="105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5303" y="7924"/>
              <a:ext cx="927" cy="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05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托管云</a:t>
              </a:r>
              <a:endParaRPr kumimoji="1" lang="zh-CN" altLang="en-US" sz="105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8612" y="8978"/>
              <a:ext cx="2304" cy="494"/>
            </a:xfrm>
            <a:prstGeom prst="roundRect">
              <a:avLst/>
            </a:prstGeom>
            <a:solidFill>
              <a:srgbClr val="35B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端到端通信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8" y="4050"/>
              <a:ext cx="794" cy="794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" y="4233"/>
              <a:ext cx="794" cy="794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" y="6726"/>
              <a:ext cx="794" cy="794"/>
            </a:xfrm>
            <a:prstGeom prst="rect">
              <a:avLst/>
            </a:prstGeom>
          </p:spPr>
        </p:pic>
        <p:cxnSp>
          <p:nvCxnSpPr>
            <p:cNvPr id="50" name="直接连接符 49"/>
            <p:cNvCxnSpPr>
              <a:stCxn id="47" idx="2"/>
              <a:endCxn id="80" idx="0"/>
            </p:cNvCxnSpPr>
            <p:nvPr/>
          </p:nvCxnSpPr>
          <p:spPr>
            <a:xfrm>
              <a:off x="14725" y="4844"/>
              <a:ext cx="1" cy="21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圆角矩形 52"/>
            <p:cNvSpPr/>
            <p:nvPr/>
          </p:nvSpPr>
          <p:spPr>
            <a:xfrm>
              <a:off x="14140" y="5659"/>
              <a:ext cx="949" cy="494"/>
            </a:xfrm>
            <a:prstGeom prst="roundRect">
              <a:avLst/>
            </a:prstGeom>
            <a:solidFill>
              <a:srgbClr val="35B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HA</a:t>
              </a:r>
              <a:endParaRPr kumimoji="1"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4200" y="3675"/>
              <a:ext cx="11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12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vCPE</a:t>
              </a:r>
              <a:endParaRPr kumimoji="1" lang="en-US" altLang="zh-CN" sz="12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5" name="直接连接符 54"/>
            <p:cNvCxnSpPr>
              <a:endCxn id="49" idx="0"/>
            </p:cNvCxnSpPr>
            <p:nvPr/>
          </p:nvCxnSpPr>
          <p:spPr>
            <a:xfrm>
              <a:off x="4056" y="4899"/>
              <a:ext cx="4" cy="18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55"/>
            <p:cNvSpPr/>
            <p:nvPr/>
          </p:nvSpPr>
          <p:spPr>
            <a:xfrm>
              <a:off x="3552" y="5752"/>
              <a:ext cx="949" cy="494"/>
            </a:xfrm>
            <a:prstGeom prst="roundRect">
              <a:avLst/>
            </a:prstGeom>
            <a:solidFill>
              <a:srgbClr val="35B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HA</a:t>
              </a:r>
              <a:endParaRPr kumimoji="1"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236" y="4653"/>
              <a:ext cx="155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sz="10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企业总部</a:t>
              </a:r>
              <a:endParaRPr kumimoji="1" lang="zh-CN" altLang="en-US" sz="10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376" y="4050"/>
              <a:ext cx="1020" cy="1020"/>
            </a:xfrm>
            <a:prstGeom prst="roundRect">
              <a:avLst/>
            </a:prstGeom>
            <a:noFill/>
            <a:ln w="6350">
              <a:solidFill>
                <a:srgbClr val="35B1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401" y="5953"/>
              <a:ext cx="782" cy="659"/>
            </a:xfrm>
            <a:prstGeom prst="rect">
              <a:avLst/>
            </a:prstGeom>
          </p:spPr>
        </p:pic>
        <p:sp>
          <p:nvSpPr>
            <p:cNvPr id="60" name="圆角矩形 59"/>
            <p:cNvSpPr/>
            <p:nvPr/>
          </p:nvSpPr>
          <p:spPr>
            <a:xfrm>
              <a:off x="2359" y="5383"/>
              <a:ext cx="1020" cy="1020"/>
            </a:xfrm>
            <a:prstGeom prst="roundRect">
              <a:avLst/>
            </a:prstGeom>
            <a:noFill/>
            <a:ln w="6350">
              <a:solidFill>
                <a:srgbClr val="35B1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74" name="组 273"/>
            <p:cNvGrpSpPr/>
            <p:nvPr/>
          </p:nvGrpSpPr>
          <p:grpSpPr>
            <a:xfrm>
              <a:off x="2521" y="5483"/>
              <a:ext cx="619" cy="484"/>
              <a:chOff x="8308401" y="3100684"/>
              <a:chExt cx="457200" cy="568325"/>
            </a:xfrm>
          </p:grpSpPr>
          <p:sp>
            <p:nvSpPr>
              <p:cNvPr id="111" name="Freeform 108"/>
              <p:cNvSpPr>
                <a:spLocks noChangeArrowheads="1"/>
              </p:cNvSpPr>
              <p:nvPr/>
            </p:nvSpPr>
            <p:spPr bwMode="auto">
              <a:xfrm>
                <a:off x="8308401" y="3100684"/>
                <a:ext cx="457200" cy="568325"/>
              </a:xfrm>
              <a:custGeom>
                <a:avLst/>
                <a:gdLst>
                  <a:gd name="T0" fmla="*/ 1109 w 1268"/>
                  <a:gd name="T1" fmla="*/ 0 h 1579"/>
                  <a:gd name="T2" fmla="*/ 1267 w 1268"/>
                  <a:gd name="T3" fmla="*/ 379 h 1579"/>
                  <a:gd name="T4" fmla="*/ 1267 w 1268"/>
                  <a:gd name="T5" fmla="*/ 1578 h 1579"/>
                  <a:gd name="T6" fmla="*/ 0 w 1268"/>
                  <a:gd name="T7" fmla="*/ 1578 h 1579"/>
                  <a:gd name="T8" fmla="*/ 0 w 1268"/>
                  <a:gd name="T9" fmla="*/ 379 h 1579"/>
                  <a:gd name="T10" fmla="*/ 158 w 1268"/>
                  <a:gd name="T11" fmla="*/ 0 h 1579"/>
                  <a:gd name="T12" fmla="*/ 1109 w 1268"/>
                  <a:gd name="T13" fmla="*/ 0 h 1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8" h="1579">
                    <a:moveTo>
                      <a:pt x="1109" y="0"/>
                    </a:moveTo>
                    <a:lnTo>
                      <a:pt x="1267" y="379"/>
                    </a:lnTo>
                    <a:lnTo>
                      <a:pt x="1267" y="1578"/>
                    </a:lnTo>
                    <a:lnTo>
                      <a:pt x="0" y="1578"/>
                    </a:lnTo>
                    <a:lnTo>
                      <a:pt x="0" y="379"/>
                    </a:lnTo>
                    <a:lnTo>
                      <a:pt x="158" y="0"/>
                    </a:lnTo>
                    <a:lnTo>
                      <a:pt x="1109" y="0"/>
                    </a:lnTo>
                  </a:path>
                </a:pathLst>
              </a:custGeom>
              <a:solidFill>
                <a:srgbClr val="00AA72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12" name="Freeform 109"/>
              <p:cNvSpPr>
                <a:spLocks noChangeArrowheads="1"/>
              </p:cNvSpPr>
              <p:nvPr/>
            </p:nvSpPr>
            <p:spPr bwMode="auto">
              <a:xfrm>
                <a:off x="8308401" y="3100684"/>
                <a:ext cx="457200" cy="136525"/>
              </a:xfrm>
              <a:custGeom>
                <a:avLst/>
                <a:gdLst>
                  <a:gd name="T0" fmla="*/ 0 w 1268"/>
                  <a:gd name="T1" fmla="*/ 379 h 380"/>
                  <a:gd name="T2" fmla="*/ 158 w 1268"/>
                  <a:gd name="T3" fmla="*/ 0 h 380"/>
                  <a:gd name="T4" fmla="*/ 904 w 1268"/>
                  <a:gd name="T5" fmla="*/ 0 h 380"/>
                  <a:gd name="T6" fmla="*/ 1109 w 1268"/>
                  <a:gd name="T7" fmla="*/ 0 h 380"/>
                  <a:gd name="T8" fmla="*/ 1267 w 1268"/>
                  <a:gd name="T9" fmla="*/ 379 h 380"/>
                  <a:gd name="T10" fmla="*/ 0 w 1268"/>
                  <a:gd name="T11" fmla="*/ 379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8" h="380">
                    <a:moveTo>
                      <a:pt x="0" y="379"/>
                    </a:moveTo>
                    <a:lnTo>
                      <a:pt x="158" y="0"/>
                    </a:lnTo>
                    <a:lnTo>
                      <a:pt x="904" y="0"/>
                    </a:lnTo>
                    <a:lnTo>
                      <a:pt x="1109" y="0"/>
                    </a:lnTo>
                    <a:lnTo>
                      <a:pt x="1267" y="379"/>
                    </a:lnTo>
                    <a:lnTo>
                      <a:pt x="0" y="379"/>
                    </a:ln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13" name="Freeform 110"/>
              <p:cNvSpPr>
                <a:spLocks noChangeArrowheads="1"/>
              </p:cNvSpPr>
              <p:nvPr/>
            </p:nvSpPr>
            <p:spPr bwMode="auto">
              <a:xfrm>
                <a:off x="8308401" y="3100684"/>
                <a:ext cx="457200" cy="136525"/>
              </a:xfrm>
              <a:custGeom>
                <a:avLst/>
                <a:gdLst>
                  <a:gd name="T0" fmla="*/ 0 w 1268"/>
                  <a:gd name="T1" fmla="*/ 379 h 380"/>
                  <a:gd name="T2" fmla="*/ 158 w 1268"/>
                  <a:gd name="T3" fmla="*/ 0 h 380"/>
                  <a:gd name="T4" fmla="*/ 904 w 1268"/>
                  <a:gd name="T5" fmla="*/ 0 h 380"/>
                  <a:gd name="T6" fmla="*/ 1109 w 1268"/>
                  <a:gd name="T7" fmla="*/ 0 h 380"/>
                  <a:gd name="T8" fmla="*/ 1267 w 1268"/>
                  <a:gd name="T9" fmla="*/ 379 h 380"/>
                  <a:gd name="T10" fmla="*/ 0 w 1268"/>
                  <a:gd name="T11" fmla="*/ 379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8" h="380">
                    <a:moveTo>
                      <a:pt x="0" y="379"/>
                    </a:moveTo>
                    <a:lnTo>
                      <a:pt x="158" y="0"/>
                    </a:lnTo>
                    <a:lnTo>
                      <a:pt x="904" y="0"/>
                    </a:lnTo>
                    <a:lnTo>
                      <a:pt x="1109" y="0"/>
                    </a:lnTo>
                    <a:lnTo>
                      <a:pt x="1267" y="379"/>
                    </a:lnTo>
                    <a:lnTo>
                      <a:pt x="0" y="379"/>
                    </a:ln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14" name="Freeform 111"/>
              <p:cNvSpPr>
                <a:spLocks noChangeArrowheads="1"/>
              </p:cNvSpPr>
              <p:nvPr/>
            </p:nvSpPr>
            <p:spPr bwMode="auto">
              <a:xfrm>
                <a:off x="8354438" y="3565821"/>
                <a:ext cx="38100" cy="38100"/>
              </a:xfrm>
              <a:custGeom>
                <a:avLst/>
                <a:gdLst>
                  <a:gd name="T0" fmla="*/ 104 w 105"/>
                  <a:gd name="T1" fmla="*/ 52 h 105"/>
                  <a:gd name="T2" fmla="*/ 97 w 105"/>
                  <a:gd name="T3" fmla="*/ 78 h 105"/>
                  <a:gd name="T4" fmla="*/ 78 w 105"/>
                  <a:gd name="T5" fmla="*/ 97 h 105"/>
                  <a:gd name="T6" fmla="*/ 52 w 105"/>
                  <a:gd name="T7" fmla="*/ 104 h 105"/>
                  <a:gd name="T8" fmla="*/ 26 w 105"/>
                  <a:gd name="T9" fmla="*/ 97 h 105"/>
                  <a:gd name="T10" fmla="*/ 7 w 105"/>
                  <a:gd name="T11" fmla="*/ 78 h 105"/>
                  <a:gd name="T12" fmla="*/ 0 w 105"/>
                  <a:gd name="T13" fmla="*/ 52 h 105"/>
                  <a:gd name="T14" fmla="*/ 7 w 105"/>
                  <a:gd name="T15" fmla="*/ 26 h 105"/>
                  <a:gd name="T16" fmla="*/ 26 w 105"/>
                  <a:gd name="T17" fmla="*/ 7 h 105"/>
                  <a:gd name="T18" fmla="*/ 52 w 105"/>
                  <a:gd name="T19" fmla="*/ 0 h 105"/>
                  <a:gd name="T20" fmla="*/ 78 w 105"/>
                  <a:gd name="T21" fmla="*/ 7 h 105"/>
                  <a:gd name="T22" fmla="*/ 97 w 105"/>
                  <a:gd name="T23" fmla="*/ 26 h 105"/>
                  <a:gd name="T24" fmla="*/ 104 w 105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05">
                    <a:moveTo>
                      <a:pt x="104" y="52"/>
                    </a:moveTo>
                    <a:cubicBezTo>
                      <a:pt x="104" y="62"/>
                      <a:pt x="102" y="70"/>
                      <a:pt x="97" y="78"/>
                    </a:cubicBezTo>
                    <a:cubicBezTo>
                      <a:pt x="92" y="86"/>
                      <a:pt x="86" y="92"/>
                      <a:pt x="78" y="97"/>
                    </a:cubicBezTo>
                    <a:cubicBezTo>
                      <a:pt x="70" y="102"/>
                      <a:pt x="61" y="104"/>
                      <a:pt x="52" y="104"/>
                    </a:cubicBezTo>
                    <a:cubicBezTo>
                      <a:pt x="42" y="104"/>
                      <a:pt x="34" y="102"/>
                      <a:pt x="26" y="97"/>
                    </a:cubicBezTo>
                    <a:cubicBezTo>
                      <a:pt x="18" y="92"/>
                      <a:pt x="11" y="86"/>
                      <a:pt x="7" y="78"/>
                    </a:cubicBezTo>
                    <a:cubicBezTo>
                      <a:pt x="2" y="70"/>
                      <a:pt x="0" y="62"/>
                      <a:pt x="0" y="52"/>
                    </a:cubicBezTo>
                    <a:cubicBezTo>
                      <a:pt x="0" y="43"/>
                      <a:pt x="2" y="34"/>
                      <a:pt x="7" y="26"/>
                    </a:cubicBezTo>
                    <a:cubicBezTo>
                      <a:pt x="11" y="18"/>
                      <a:pt x="18" y="12"/>
                      <a:pt x="26" y="7"/>
                    </a:cubicBezTo>
                    <a:cubicBezTo>
                      <a:pt x="34" y="2"/>
                      <a:pt x="43" y="0"/>
                      <a:pt x="52" y="0"/>
                    </a:cubicBezTo>
                    <a:cubicBezTo>
                      <a:pt x="62" y="0"/>
                      <a:pt x="70" y="2"/>
                      <a:pt x="78" y="7"/>
                    </a:cubicBezTo>
                    <a:cubicBezTo>
                      <a:pt x="86" y="12"/>
                      <a:pt x="92" y="18"/>
                      <a:pt x="97" y="26"/>
                    </a:cubicBezTo>
                    <a:cubicBezTo>
                      <a:pt x="102" y="34"/>
                      <a:pt x="104" y="43"/>
                      <a:pt x="104" y="52"/>
                    </a:cubicBez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61" name="Freeform 112"/>
              <p:cNvSpPr>
                <a:spLocks noChangeArrowheads="1"/>
              </p:cNvSpPr>
              <p:nvPr/>
            </p:nvSpPr>
            <p:spPr bwMode="auto">
              <a:xfrm>
                <a:off x="8354438" y="3565821"/>
                <a:ext cx="38100" cy="38100"/>
              </a:xfrm>
              <a:custGeom>
                <a:avLst/>
                <a:gdLst>
                  <a:gd name="T0" fmla="*/ 104 w 105"/>
                  <a:gd name="T1" fmla="*/ 52 h 105"/>
                  <a:gd name="T2" fmla="*/ 97 w 105"/>
                  <a:gd name="T3" fmla="*/ 78 h 105"/>
                  <a:gd name="T4" fmla="*/ 78 w 105"/>
                  <a:gd name="T5" fmla="*/ 97 h 105"/>
                  <a:gd name="T6" fmla="*/ 52 w 105"/>
                  <a:gd name="T7" fmla="*/ 104 h 105"/>
                  <a:gd name="T8" fmla="*/ 26 w 105"/>
                  <a:gd name="T9" fmla="*/ 97 h 105"/>
                  <a:gd name="T10" fmla="*/ 7 w 105"/>
                  <a:gd name="T11" fmla="*/ 78 h 105"/>
                  <a:gd name="T12" fmla="*/ 0 w 105"/>
                  <a:gd name="T13" fmla="*/ 52 h 105"/>
                  <a:gd name="T14" fmla="*/ 7 w 105"/>
                  <a:gd name="T15" fmla="*/ 26 h 105"/>
                  <a:gd name="T16" fmla="*/ 26 w 105"/>
                  <a:gd name="T17" fmla="*/ 7 h 105"/>
                  <a:gd name="T18" fmla="*/ 52 w 105"/>
                  <a:gd name="T19" fmla="*/ 0 h 105"/>
                  <a:gd name="T20" fmla="*/ 78 w 105"/>
                  <a:gd name="T21" fmla="*/ 7 h 105"/>
                  <a:gd name="T22" fmla="*/ 97 w 105"/>
                  <a:gd name="T23" fmla="*/ 26 h 105"/>
                  <a:gd name="T24" fmla="*/ 104 w 105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05">
                    <a:moveTo>
                      <a:pt x="104" y="52"/>
                    </a:moveTo>
                    <a:cubicBezTo>
                      <a:pt x="104" y="62"/>
                      <a:pt x="102" y="70"/>
                      <a:pt x="97" y="78"/>
                    </a:cubicBezTo>
                    <a:cubicBezTo>
                      <a:pt x="92" y="86"/>
                      <a:pt x="86" y="92"/>
                      <a:pt x="78" y="97"/>
                    </a:cubicBezTo>
                    <a:cubicBezTo>
                      <a:pt x="70" y="102"/>
                      <a:pt x="61" y="104"/>
                      <a:pt x="52" y="104"/>
                    </a:cubicBezTo>
                    <a:cubicBezTo>
                      <a:pt x="42" y="104"/>
                      <a:pt x="34" y="102"/>
                      <a:pt x="26" y="97"/>
                    </a:cubicBezTo>
                    <a:cubicBezTo>
                      <a:pt x="18" y="92"/>
                      <a:pt x="11" y="86"/>
                      <a:pt x="7" y="78"/>
                    </a:cubicBezTo>
                    <a:cubicBezTo>
                      <a:pt x="2" y="70"/>
                      <a:pt x="0" y="62"/>
                      <a:pt x="0" y="52"/>
                    </a:cubicBezTo>
                    <a:cubicBezTo>
                      <a:pt x="0" y="43"/>
                      <a:pt x="2" y="34"/>
                      <a:pt x="7" y="26"/>
                    </a:cubicBezTo>
                    <a:cubicBezTo>
                      <a:pt x="11" y="18"/>
                      <a:pt x="18" y="12"/>
                      <a:pt x="26" y="7"/>
                    </a:cubicBezTo>
                    <a:cubicBezTo>
                      <a:pt x="34" y="2"/>
                      <a:pt x="43" y="0"/>
                      <a:pt x="52" y="0"/>
                    </a:cubicBezTo>
                    <a:cubicBezTo>
                      <a:pt x="62" y="0"/>
                      <a:pt x="70" y="2"/>
                      <a:pt x="78" y="7"/>
                    </a:cubicBezTo>
                    <a:cubicBezTo>
                      <a:pt x="86" y="12"/>
                      <a:pt x="92" y="18"/>
                      <a:pt x="97" y="26"/>
                    </a:cubicBezTo>
                    <a:cubicBezTo>
                      <a:pt x="102" y="34"/>
                      <a:pt x="104" y="43"/>
                      <a:pt x="104" y="52"/>
                    </a:cubicBez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16" name="Freeform 113"/>
              <p:cNvSpPr>
                <a:spLocks noChangeArrowheads="1"/>
              </p:cNvSpPr>
              <p:nvPr/>
            </p:nvSpPr>
            <p:spPr bwMode="auto">
              <a:xfrm>
                <a:off x="8421113" y="3565821"/>
                <a:ext cx="38100" cy="38100"/>
              </a:xfrm>
              <a:custGeom>
                <a:avLst/>
                <a:gdLst>
                  <a:gd name="T0" fmla="*/ 103 w 104"/>
                  <a:gd name="T1" fmla="*/ 52 h 105"/>
                  <a:gd name="T2" fmla="*/ 96 w 104"/>
                  <a:gd name="T3" fmla="*/ 78 h 105"/>
                  <a:gd name="T4" fmla="*/ 77 w 104"/>
                  <a:gd name="T5" fmla="*/ 97 h 105"/>
                  <a:gd name="T6" fmla="*/ 51 w 104"/>
                  <a:gd name="T7" fmla="*/ 104 h 105"/>
                  <a:gd name="T8" fmla="*/ 25 w 104"/>
                  <a:gd name="T9" fmla="*/ 97 h 105"/>
                  <a:gd name="T10" fmla="*/ 6 w 104"/>
                  <a:gd name="T11" fmla="*/ 78 h 105"/>
                  <a:gd name="T12" fmla="*/ 0 w 104"/>
                  <a:gd name="T13" fmla="*/ 52 h 105"/>
                  <a:gd name="T14" fmla="*/ 6 w 104"/>
                  <a:gd name="T15" fmla="*/ 26 h 105"/>
                  <a:gd name="T16" fmla="*/ 25 w 104"/>
                  <a:gd name="T17" fmla="*/ 7 h 105"/>
                  <a:gd name="T18" fmla="*/ 51 w 104"/>
                  <a:gd name="T19" fmla="*/ 0 h 105"/>
                  <a:gd name="T20" fmla="*/ 77 w 104"/>
                  <a:gd name="T21" fmla="*/ 7 h 105"/>
                  <a:gd name="T22" fmla="*/ 96 w 104"/>
                  <a:gd name="T23" fmla="*/ 26 h 105"/>
                  <a:gd name="T24" fmla="*/ 103 w 104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5">
                    <a:moveTo>
                      <a:pt x="103" y="52"/>
                    </a:moveTo>
                    <a:cubicBezTo>
                      <a:pt x="103" y="62"/>
                      <a:pt x="101" y="70"/>
                      <a:pt x="96" y="78"/>
                    </a:cubicBezTo>
                    <a:cubicBezTo>
                      <a:pt x="91" y="86"/>
                      <a:pt x="85" y="92"/>
                      <a:pt x="77" y="97"/>
                    </a:cubicBezTo>
                    <a:cubicBezTo>
                      <a:pt x="69" y="102"/>
                      <a:pt x="60" y="104"/>
                      <a:pt x="51" y="104"/>
                    </a:cubicBezTo>
                    <a:cubicBezTo>
                      <a:pt x="41" y="104"/>
                      <a:pt x="33" y="102"/>
                      <a:pt x="25" y="97"/>
                    </a:cubicBezTo>
                    <a:cubicBezTo>
                      <a:pt x="16" y="92"/>
                      <a:pt x="10" y="86"/>
                      <a:pt x="6" y="78"/>
                    </a:cubicBezTo>
                    <a:cubicBezTo>
                      <a:pt x="1" y="70"/>
                      <a:pt x="0" y="62"/>
                      <a:pt x="0" y="52"/>
                    </a:cubicBezTo>
                    <a:cubicBezTo>
                      <a:pt x="0" y="43"/>
                      <a:pt x="1" y="34"/>
                      <a:pt x="6" y="26"/>
                    </a:cubicBezTo>
                    <a:cubicBezTo>
                      <a:pt x="10" y="18"/>
                      <a:pt x="16" y="12"/>
                      <a:pt x="25" y="7"/>
                    </a:cubicBezTo>
                    <a:cubicBezTo>
                      <a:pt x="33" y="2"/>
                      <a:pt x="42" y="0"/>
                      <a:pt x="51" y="0"/>
                    </a:cubicBezTo>
                    <a:cubicBezTo>
                      <a:pt x="61" y="0"/>
                      <a:pt x="69" y="2"/>
                      <a:pt x="77" y="7"/>
                    </a:cubicBezTo>
                    <a:cubicBezTo>
                      <a:pt x="85" y="12"/>
                      <a:pt x="91" y="18"/>
                      <a:pt x="96" y="26"/>
                    </a:cubicBezTo>
                    <a:cubicBezTo>
                      <a:pt x="101" y="34"/>
                      <a:pt x="103" y="43"/>
                      <a:pt x="103" y="52"/>
                    </a:cubicBez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62" name="Freeform 114"/>
              <p:cNvSpPr>
                <a:spLocks noChangeArrowheads="1"/>
              </p:cNvSpPr>
              <p:nvPr/>
            </p:nvSpPr>
            <p:spPr bwMode="auto">
              <a:xfrm>
                <a:off x="8421113" y="3565821"/>
                <a:ext cx="38100" cy="38100"/>
              </a:xfrm>
              <a:custGeom>
                <a:avLst/>
                <a:gdLst>
                  <a:gd name="T0" fmla="*/ 103 w 104"/>
                  <a:gd name="T1" fmla="*/ 52 h 105"/>
                  <a:gd name="T2" fmla="*/ 96 w 104"/>
                  <a:gd name="T3" fmla="*/ 78 h 105"/>
                  <a:gd name="T4" fmla="*/ 77 w 104"/>
                  <a:gd name="T5" fmla="*/ 97 h 105"/>
                  <a:gd name="T6" fmla="*/ 51 w 104"/>
                  <a:gd name="T7" fmla="*/ 104 h 105"/>
                  <a:gd name="T8" fmla="*/ 25 w 104"/>
                  <a:gd name="T9" fmla="*/ 97 h 105"/>
                  <a:gd name="T10" fmla="*/ 6 w 104"/>
                  <a:gd name="T11" fmla="*/ 78 h 105"/>
                  <a:gd name="T12" fmla="*/ 0 w 104"/>
                  <a:gd name="T13" fmla="*/ 52 h 105"/>
                  <a:gd name="T14" fmla="*/ 6 w 104"/>
                  <a:gd name="T15" fmla="*/ 26 h 105"/>
                  <a:gd name="T16" fmla="*/ 25 w 104"/>
                  <a:gd name="T17" fmla="*/ 7 h 105"/>
                  <a:gd name="T18" fmla="*/ 51 w 104"/>
                  <a:gd name="T19" fmla="*/ 0 h 105"/>
                  <a:gd name="T20" fmla="*/ 77 w 104"/>
                  <a:gd name="T21" fmla="*/ 7 h 105"/>
                  <a:gd name="T22" fmla="*/ 96 w 104"/>
                  <a:gd name="T23" fmla="*/ 26 h 105"/>
                  <a:gd name="T24" fmla="*/ 103 w 104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5">
                    <a:moveTo>
                      <a:pt x="103" y="52"/>
                    </a:moveTo>
                    <a:cubicBezTo>
                      <a:pt x="103" y="62"/>
                      <a:pt x="101" y="70"/>
                      <a:pt x="96" y="78"/>
                    </a:cubicBezTo>
                    <a:cubicBezTo>
                      <a:pt x="91" y="86"/>
                      <a:pt x="85" y="92"/>
                      <a:pt x="77" y="97"/>
                    </a:cubicBezTo>
                    <a:cubicBezTo>
                      <a:pt x="69" y="102"/>
                      <a:pt x="60" y="104"/>
                      <a:pt x="51" y="104"/>
                    </a:cubicBezTo>
                    <a:cubicBezTo>
                      <a:pt x="41" y="104"/>
                      <a:pt x="33" y="102"/>
                      <a:pt x="25" y="97"/>
                    </a:cubicBezTo>
                    <a:cubicBezTo>
                      <a:pt x="16" y="92"/>
                      <a:pt x="10" y="86"/>
                      <a:pt x="6" y="78"/>
                    </a:cubicBezTo>
                    <a:cubicBezTo>
                      <a:pt x="1" y="70"/>
                      <a:pt x="0" y="62"/>
                      <a:pt x="0" y="52"/>
                    </a:cubicBezTo>
                    <a:cubicBezTo>
                      <a:pt x="0" y="43"/>
                      <a:pt x="1" y="34"/>
                      <a:pt x="6" y="26"/>
                    </a:cubicBezTo>
                    <a:cubicBezTo>
                      <a:pt x="10" y="18"/>
                      <a:pt x="16" y="12"/>
                      <a:pt x="25" y="7"/>
                    </a:cubicBezTo>
                    <a:cubicBezTo>
                      <a:pt x="33" y="2"/>
                      <a:pt x="42" y="0"/>
                      <a:pt x="51" y="0"/>
                    </a:cubicBezTo>
                    <a:cubicBezTo>
                      <a:pt x="61" y="0"/>
                      <a:pt x="69" y="2"/>
                      <a:pt x="77" y="7"/>
                    </a:cubicBezTo>
                    <a:cubicBezTo>
                      <a:pt x="85" y="12"/>
                      <a:pt x="91" y="18"/>
                      <a:pt x="96" y="26"/>
                    </a:cubicBezTo>
                    <a:cubicBezTo>
                      <a:pt x="101" y="34"/>
                      <a:pt x="103" y="43"/>
                      <a:pt x="103" y="52"/>
                    </a:cubicBez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63" name="Freeform 115"/>
              <p:cNvSpPr>
                <a:spLocks noChangeArrowheads="1"/>
              </p:cNvSpPr>
              <p:nvPr/>
            </p:nvSpPr>
            <p:spPr bwMode="auto">
              <a:xfrm>
                <a:off x="8354438" y="3416596"/>
                <a:ext cx="38100" cy="38100"/>
              </a:xfrm>
              <a:custGeom>
                <a:avLst/>
                <a:gdLst>
                  <a:gd name="T0" fmla="*/ 104 w 105"/>
                  <a:gd name="T1" fmla="*/ 52 h 105"/>
                  <a:gd name="T2" fmla="*/ 97 w 105"/>
                  <a:gd name="T3" fmla="*/ 78 h 105"/>
                  <a:gd name="T4" fmla="*/ 78 w 105"/>
                  <a:gd name="T5" fmla="*/ 97 h 105"/>
                  <a:gd name="T6" fmla="*/ 52 w 105"/>
                  <a:gd name="T7" fmla="*/ 104 h 105"/>
                  <a:gd name="T8" fmla="*/ 26 w 105"/>
                  <a:gd name="T9" fmla="*/ 97 h 105"/>
                  <a:gd name="T10" fmla="*/ 7 w 105"/>
                  <a:gd name="T11" fmla="*/ 78 h 105"/>
                  <a:gd name="T12" fmla="*/ 0 w 105"/>
                  <a:gd name="T13" fmla="*/ 52 h 105"/>
                  <a:gd name="T14" fmla="*/ 7 w 105"/>
                  <a:gd name="T15" fmla="*/ 26 h 105"/>
                  <a:gd name="T16" fmla="*/ 26 w 105"/>
                  <a:gd name="T17" fmla="*/ 7 h 105"/>
                  <a:gd name="T18" fmla="*/ 52 w 105"/>
                  <a:gd name="T19" fmla="*/ 0 h 105"/>
                  <a:gd name="T20" fmla="*/ 78 w 105"/>
                  <a:gd name="T21" fmla="*/ 7 h 105"/>
                  <a:gd name="T22" fmla="*/ 97 w 105"/>
                  <a:gd name="T23" fmla="*/ 26 h 105"/>
                  <a:gd name="T24" fmla="*/ 104 w 105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05">
                    <a:moveTo>
                      <a:pt x="104" y="52"/>
                    </a:moveTo>
                    <a:cubicBezTo>
                      <a:pt x="104" y="61"/>
                      <a:pt x="102" y="70"/>
                      <a:pt x="97" y="78"/>
                    </a:cubicBezTo>
                    <a:cubicBezTo>
                      <a:pt x="92" y="86"/>
                      <a:pt x="86" y="93"/>
                      <a:pt x="78" y="97"/>
                    </a:cubicBezTo>
                    <a:cubicBezTo>
                      <a:pt x="70" y="102"/>
                      <a:pt x="61" y="104"/>
                      <a:pt x="52" y="104"/>
                    </a:cubicBezTo>
                    <a:cubicBezTo>
                      <a:pt x="42" y="104"/>
                      <a:pt x="34" y="102"/>
                      <a:pt x="26" y="97"/>
                    </a:cubicBezTo>
                    <a:cubicBezTo>
                      <a:pt x="18" y="93"/>
                      <a:pt x="11" y="86"/>
                      <a:pt x="7" y="78"/>
                    </a:cubicBezTo>
                    <a:cubicBezTo>
                      <a:pt x="2" y="70"/>
                      <a:pt x="0" y="62"/>
                      <a:pt x="0" y="52"/>
                    </a:cubicBezTo>
                    <a:cubicBezTo>
                      <a:pt x="0" y="43"/>
                      <a:pt x="2" y="34"/>
                      <a:pt x="7" y="26"/>
                    </a:cubicBezTo>
                    <a:cubicBezTo>
                      <a:pt x="11" y="18"/>
                      <a:pt x="18" y="12"/>
                      <a:pt x="26" y="7"/>
                    </a:cubicBezTo>
                    <a:cubicBezTo>
                      <a:pt x="34" y="2"/>
                      <a:pt x="43" y="0"/>
                      <a:pt x="52" y="0"/>
                    </a:cubicBezTo>
                    <a:cubicBezTo>
                      <a:pt x="62" y="0"/>
                      <a:pt x="70" y="2"/>
                      <a:pt x="78" y="7"/>
                    </a:cubicBezTo>
                    <a:cubicBezTo>
                      <a:pt x="86" y="12"/>
                      <a:pt x="92" y="18"/>
                      <a:pt x="97" y="26"/>
                    </a:cubicBezTo>
                    <a:cubicBezTo>
                      <a:pt x="102" y="34"/>
                      <a:pt x="104" y="42"/>
                      <a:pt x="104" y="52"/>
                    </a:cubicBez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19" name="Freeform 116"/>
              <p:cNvSpPr>
                <a:spLocks noChangeArrowheads="1"/>
              </p:cNvSpPr>
              <p:nvPr/>
            </p:nvSpPr>
            <p:spPr bwMode="auto">
              <a:xfrm>
                <a:off x="8354438" y="3416596"/>
                <a:ext cx="38100" cy="38100"/>
              </a:xfrm>
              <a:custGeom>
                <a:avLst/>
                <a:gdLst>
                  <a:gd name="T0" fmla="*/ 104 w 105"/>
                  <a:gd name="T1" fmla="*/ 52 h 105"/>
                  <a:gd name="T2" fmla="*/ 97 w 105"/>
                  <a:gd name="T3" fmla="*/ 78 h 105"/>
                  <a:gd name="T4" fmla="*/ 78 w 105"/>
                  <a:gd name="T5" fmla="*/ 97 h 105"/>
                  <a:gd name="T6" fmla="*/ 52 w 105"/>
                  <a:gd name="T7" fmla="*/ 104 h 105"/>
                  <a:gd name="T8" fmla="*/ 26 w 105"/>
                  <a:gd name="T9" fmla="*/ 97 h 105"/>
                  <a:gd name="T10" fmla="*/ 7 w 105"/>
                  <a:gd name="T11" fmla="*/ 78 h 105"/>
                  <a:gd name="T12" fmla="*/ 0 w 105"/>
                  <a:gd name="T13" fmla="*/ 52 h 105"/>
                  <a:gd name="T14" fmla="*/ 7 w 105"/>
                  <a:gd name="T15" fmla="*/ 26 h 105"/>
                  <a:gd name="T16" fmla="*/ 26 w 105"/>
                  <a:gd name="T17" fmla="*/ 7 h 105"/>
                  <a:gd name="T18" fmla="*/ 52 w 105"/>
                  <a:gd name="T19" fmla="*/ 0 h 105"/>
                  <a:gd name="T20" fmla="*/ 78 w 105"/>
                  <a:gd name="T21" fmla="*/ 7 h 105"/>
                  <a:gd name="T22" fmla="*/ 97 w 105"/>
                  <a:gd name="T23" fmla="*/ 26 h 105"/>
                  <a:gd name="T24" fmla="*/ 104 w 105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05">
                    <a:moveTo>
                      <a:pt x="104" y="52"/>
                    </a:moveTo>
                    <a:cubicBezTo>
                      <a:pt x="104" y="61"/>
                      <a:pt x="102" y="70"/>
                      <a:pt x="97" y="78"/>
                    </a:cubicBezTo>
                    <a:cubicBezTo>
                      <a:pt x="92" y="86"/>
                      <a:pt x="86" y="93"/>
                      <a:pt x="78" y="97"/>
                    </a:cubicBezTo>
                    <a:cubicBezTo>
                      <a:pt x="70" y="102"/>
                      <a:pt x="61" y="104"/>
                      <a:pt x="52" y="104"/>
                    </a:cubicBezTo>
                    <a:cubicBezTo>
                      <a:pt x="42" y="104"/>
                      <a:pt x="34" y="102"/>
                      <a:pt x="26" y="97"/>
                    </a:cubicBezTo>
                    <a:cubicBezTo>
                      <a:pt x="18" y="93"/>
                      <a:pt x="11" y="86"/>
                      <a:pt x="7" y="78"/>
                    </a:cubicBezTo>
                    <a:cubicBezTo>
                      <a:pt x="2" y="70"/>
                      <a:pt x="0" y="62"/>
                      <a:pt x="0" y="52"/>
                    </a:cubicBezTo>
                    <a:cubicBezTo>
                      <a:pt x="0" y="43"/>
                      <a:pt x="2" y="34"/>
                      <a:pt x="7" y="26"/>
                    </a:cubicBezTo>
                    <a:cubicBezTo>
                      <a:pt x="11" y="18"/>
                      <a:pt x="18" y="12"/>
                      <a:pt x="26" y="7"/>
                    </a:cubicBezTo>
                    <a:cubicBezTo>
                      <a:pt x="34" y="2"/>
                      <a:pt x="43" y="0"/>
                      <a:pt x="52" y="0"/>
                    </a:cubicBezTo>
                    <a:cubicBezTo>
                      <a:pt x="62" y="0"/>
                      <a:pt x="70" y="2"/>
                      <a:pt x="78" y="7"/>
                    </a:cubicBezTo>
                    <a:cubicBezTo>
                      <a:pt x="86" y="12"/>
                      <a:pt x="92" y="18"/>
                      <a:pt x="97" y="26"/>
                    </a:cubicBezTo>
                    <a:cubicBezTo>
                      <a:pt x="102" y="34"/>
                      <a:pt x="104" y="42"/>
                      <a:pt x="104" y="52"/>
                    </a:cubicBez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64" name="Freeform 117"/>
              <p:cNvSpPr>
                <a:spLocks noChangeArrowheads="1"/>
              </p:cNvSpPr>
              <p:nvPr/>
            </p:nvSpPr>
            <p:spPr bwMode="auto">
              <a:xfrm>
                <a:off x="8354438" y="3276896"/>
                <a:ext cx="38100" cy="38100"/>
              </a:xfrm>
              <a:custGeom>
                <a:avLst/>
                <a:gdLst>
                  <a:gd name="T0" fmla="*/ 104 w 105"/>
                  <a:gd name="T1" fmla="*/ 52 h 104"/>
                  <a:gd name="T2" fmla="*/ 97 w 105"/>
                  <a:gd name="T3" fmla="*/ 77 h 104"/>
                  <a:gd name="T4" fmla="*/ 78 w 105"/>
                  <a:gd name="T5" fmla="*/ 96 h 104"/>
                  <a:gd name="T6" fmla="*/ 52 w 105"/>
                  <a:gd name="T7" fmla="*/ 103 h 104"/>
                  <a:gd name="T8" fmla="*/ 26 w 105"/>
                  <a:gd name="T9" fmla="*/ 96 h 104"/>
                  <a:gd name="T10" fmla="*/ 7 w 105"/>
                  <a:gd name="T11" fmla="*/ 77 h 104"/>
                  <a:gd name="T12" fmla="*/ 0 w 105"/>
                  <a:gd name="T13" fmla="*/ 52 h 104"/>
                  <a:gd name="T14" fmla="*/ 7 w 105"/>
                  <a:gd name="T15" fmla="*/ 26 h 104"/>
                  <a:gd name="T16" fmla="*/ 26 w 105"/>
                  <a:gd name="T17" fmla="*/ 7 h 104"/>
                  <a:gd name="T18" fmla="*/ 52 w 105"/>
                  <a:gd name="T19" fmla="*/ 0 h 104"/>
                  <a:gd name="T20" fmla="*/ 78 w 105"/>
                  <a:gd name="T21" fmla="*/ 7 h 104"/>
                  <a:gd name="T22" fmla="*/ 97 w 105"/>
                  <a:gd name="T23" fmla="*/ 26 h 104"/>
                  <a:gd name="T24" fmla="*/ 104 w 105"/>
                  <a:gd name="T25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04">
                    <a:moveTo>
                      <a:pt x="104" y="52"/>
                    </a:moveTo>
                    <a:cubicBezTo>
                      <a:pt x="104" y="61"/>
                      <a:pt x="102" y="68"/>
                      <a:pt x="97" y="77"/>
                    </a:cubicBezTo>
                    <a:cubicBezTo>
                      <a:pt x="92" y="85"/>
                      <a:pt x="86" y="91"/>
                      <a:pt x="78" y="96"/>
                    </a:cubicBezTo>
                    <a:cubicBezTo>
                      <a:pt x="70" y="100"/>
                      <a:pt x="61" y="103"/>
                      <a:pt x="52" y="103"/>
                    </a:cubicBezTo>
                    <a:cubicBezTo>
                      <a:pt x="42" y="103"/>
                      <a:pt x="34" y="100"/>
                      <a:pt x="26" y="96"/>
                    </a:cubicBezTo>
                    <a:cubicBezTo>
                      <a:pt x="18" y="91"/>
                      <a:pt x="11" y="85"/>
                      <a:pt x="7" y="77"/>
                    </a:cubicBezTo>
                    <a:cubicBezTo>
                      <a:pt x="2" y="68"/>
                      <a:pt x="0" y="61"/>
                      <a:pt x="0" y="52"/>
                    </a:cubicBezTo>
                    <a:cubicBezTo>
                      <a:pt x="0" y="42"/>
                      <a:pt x="2" y="34"/>
                      <a:pt x="7" y="26"/>
                    </a:cubicBezTo>
                    <a:cubicBezTo>
                      <a:pt x="11" y="17"/>
                      <a:pt x="18" y="11"/>
                      <a:pt x="26" y="7"/>
                    </a:cubicBezTo>
                    <a:cubicBezTo>
                      <a:pt x="34" y="2"/>
                      <a:pt x="43" y="0"/>
                      <a:pt x="52" y="0"/>
                    </a:cubicBezTo>
                    <a:cubicBezTo>
                      <a:pt x="62" y="0"/>
                      <a:pt x="70" y="2"/>
                      <a:pt x="78" y="7"/>
                    </a:cubicBezTo>
                    <a:cubicBezTo>
                      <a:pt x="86" y="11"/>
                      <a:pt x="92" y="17"/>
                      <a:pt x="97" y="26"/>
                    </a:cubicBezTo>
                    <a:cubicBezTo>
                      <a:pt x="102" y="34"/>
                      <a:pt x="104" y="42"/>
                      <a:pt x="104" y="52"/>
                    </a:cubicBez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1" name="Freeform 118"/>
              <p:cNvSpPr>
                <a:spLocks noChangeArrowheads="1"/>
              </p:cNvSpPr>
              <p:nvPr/>
            </p:nvSpPr>
            <p:spPr bwMode="auto">
              <a:xfrm>
                <a:off x="8354438" y="3276896"/>
                <a:ext cx="38100" cy="38100"/>
              </a:xfrm>
              <a:custGeom>
                <a:avLst/>
                <a:gdLst>
                  <a:gd name="T0" fmla="*/ 104 w 105"/>
                  <a:gd name="T1" fmla="*/ 52 h 104"/>
                  <a:gd name="T2" fmla="*/ 97 w 105"/>
                  <a:gd name="T3" fmla="*/ 77 h 104"/>
                  <a:gd name="T4" fmla="*/ 78 w 105"/>
                  <a:gd name="T5" fmla="*/ 96 h 104"/>
                  <a:gd name="T6" fmla="*/ 52 w 105"/>
                  <a:gd name="T7" fmla="*/ 103 h 104"/>
                  <a:gd name="T8" fmla="*/ 26 w 105"/>
                  <a:gd name="T9" fmla="*/ 96 h 104"/>
                  <a:gd name="T10" fmla="*/ 7 w 105"/>
                  <a:gd name="T11" fmla="*/ 77 h 104"/>
                  <a:gd name="T12" fmla="*/ 0 w 105"/>
                  <a:gd name="T13" fmla="*/ 52 h 104"/>
                  <a:gd name="T14" fmla="*/ 7 w 105"/>
                  <a:gd name="T15" fmla="*/ 26 h 104"/>
                  <a:gd name="T16" fmla="*/ 26 w 105"/>
                  <a:gd name="T17" fmla="*/ 7 h 104"/>
                  <a:gd name="T18" fmla="*/ 52 w 105"/>
                  <a:gd name="T19" fmla="*/ 0 h 104"/>
                  <a:gd name="T20" fmla="*/ 78 w 105"/>
                  <a:gd name="T21" fmla="*/ 7 h 104"/>
                  <a:gd name="T22" fmla="*/ 97 w 105"/>
                  <a:gd name="T23" fmla="*/ 26 h 104"/>
                  <a:gd name="T24" fmla="*/ 104 w 105"/>
                  <a:gd name="T25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5" h="104">
                    <a:moveTo>
                      <a:pt x="104" y="52"/>
                    </a:moveTo>
                    <a:cubicBezTo>
                      <a:pt x="104" y="61"/>
                      <a:pt x="102" y="68"/>
                      <a:pt x="97" y="77"/>
                    </a:cubicBezTo>
                    <a:cubicBezTo>
                      <a:pt x="92" y="85"/>
                      <a:pt x="86" y="91"/>
                      <a:pt x="78" y="96"/>
                    </a:cubicBezTo>
                    <a:cubicBezTo>
                      <a:pt x="70" y="100"/>
                      <a:pt x="61" y="103"/>
                      <a:pt x="52" y="103"/>
                    </a:cubicBezTo>
                    <a:cubicBezTo>
                      <a:pt x="42" y="103"/>
                      <a:pt x="34" y="100"/>
                      <a:pt x="26" y="96"/>
                    </a:cubicBezTo>
                    <a:cubicBezTo>
                      <a:pt x="18" y="91"/>
                      <a:pt x="11" y="85"/>
                      <a:pt x="7" y="77"/>
                    </a:cubicBezTo>
                    <a:cubicBezTo>
                      <a:pt x="2" y="68"/>
                      <a:pt x="0" y="61"/>
                      <a:pt x="0" y="52"/>
                    </a:cubicBezTo>
                    <a:cubicBezTo>
                      <a:pt x="0" y="42"/>
                      <a:pt x="2" y="34"/>
                      <a:pt x="7" y="26"/>
                    </a:cubicBezTo>
                    <a:cubicBezTo>
                      <a:pt x="11" y="17"/>
                      <a:pt x="18" y="11"/>
                      <a:pt x="26" y="7"/>
                    </a:cubicBezTo>
                    <a:cubicBezTo>
                      <a:pt x="34" y="2"/>
                      <a:pt x="43" y="0"/>
                      <a:pt x="52" y="0"/>
                    </a:cubicBezTo>
                    <a:cubicBezTo>
                      <a:pt x="62" y="0"/>
                      <a:pt x="70" y="2"/>
                      <a:pt x="78" y="7"/>
                    </a:cubicBezTo>
                    <a:cubicBezTo>
                      <a:pt x="86" y="11"/>
                      <a:pt x="92" y="17"/>
                      <a:pt x="97" y="26"/>
                    </a:cubicBezTo>
                    <a:cubicBezTo>
                      <a:pt x="102" y="34"/>
                      <a:pt x="104" y="42"/>
                      <a:pt x="104" y="52"/>
                    </a:cubicBez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65" name="Freeform 119"/>
              <p:cNvSpPr>
                <a:spLocks noChangeArrowheads="1"/>
              </p:cNvSpPr>
              <p:nvPr/>
            </p:nvSpPr>
            <p:spPr bwMode="auto">
              <a:xfrm>
                <a:off x="8421113" y="3416596"/>
                <a:ext cx="38100" cy="38100"/>
              </a:xfrm>
              <a:custGeom>
                <a:avLst/>
                <a:gdLst>
                  <a:gd name="T0" fmla="*/ 103 w 104"/>
                  <a:gd name="T1" fmla="*/ 52 h 105"/>
                  <a:gd name="T2" fmla="*/ 96 w 104"/>
                  <a:gd name="T3" fmla="*/ 78 h 105"/>
                  <a:gd name="T4" fmla="*/ 77 w 104"/>
                  <a:gd name="T5" fmla="*/ 97 h 105"/>
                  <a:gd name="T6" fmla="*/ 51 w 104"/>
                  <a:gd name="T7" fmla="*/ 104 h 105"/>
                  <a:gd name="T8" fmla="*/ 25 w 104"/>
                  <a:gd name="T9" fmla="*/ 97 h 105"/>
                  <a:gd name="T10" fmla="*/ 6 w 104"/>
                  <a:gd name="T11" fmla="*/ 78 h 105"/>
                  <a:gd name="T12" fmla="*/ 0 w 104"/>
                  <a:gd name="T13" fmla="*/ 52 h 105"/>
                  <a:gd name="T14" fmla="*/ 6 w 104"/>
                  <a:gd name="T15" fmla="*/ 26 h 105"/>
                  <a:gd name="T16" fmla="*/ 25 w 104"/>
                  <a:gd name="T17" fmla="*/ 7 h 105"/>
                  <a:gd name="T18" fmla="*/ 51 w 104"/>
                  <a:gd name="T19" fmla="*/ 0 h 105"/>
                  <a:gd name="T20" fmla="*/ 77 w 104"/>
                  <a:gd name="T21" fmla="*/ 7 h 105"/>
                  <a:gd name="T22" fmla="*/ 96 w 104"/>
                  <a:gd name="T23" fmla="*/ 26 h 105"/>
                  <a:gd name="T24" fmla="*/ 103 w 104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5">
                    <a:moveTo>
                      <a:pt x="103" y="52"/>
                    </a:moveTo>
                    <a:cubicBezTo>
                      <a:pt x="103" y="61"/>
                      <a:pt x="101" y="70"/>
                      <a:pt x="96" y="78"/>
                    </a:cubicBezTo>
                    <a:cubicBezTo>
                      <a:pt x="91" y="86"/>
                      <a:pt x="85" y="93"/>
                      <a:pt x="77" y="97"/>
                    </a:cubicBezTo>
                    <a:cubicBezTo>
                      <a:pt x="69" y="102"/>
                      <a:pt x="60" y="104"/>
                      <a:pt x="51" y="104"/>
                    </a:cubicBezTo>
                    <a:cubicBezTo>
                      <a:pt x="41" y="104"/>
                      <a:pt x="33" y="102"/>
                      <a:pt x="25" y="97"/>
                    </a:cubicBezTo>
                    <a:cubicBezTo>
                      <a:pt x="16" y="93"/>
                      <a:pt x="10" y="86"/>
                      <a:pt x="6" y="78"/>
                    </a:cubicBezTo>
                    <a:cubicBezTo>
                      <a:pt x="1" y="70"/>
                      <a:pt x="0" y="62"/>
                      <a:pt x="0" y="52"/>
                    </a:cubicBezTo>
                    <a:cubicBezTo>
                      <a:pt x="0" y="43"/>
                      <a:pt x="1" y="34"/>
                      <a:pt x="6" y="26"/>
                    </a:cubicBezTo>
                    <a:cubicBezTo>
                      <a:pt x="10" y="18"/>
                      <a:pt x="16" y="12"/>
                      <a:pt x="25" y="7"/>
                    </a:cubicBezTo>
                    <a:cubicBezTo>
                      <a:pt x="33" y="2"/>
                      <a:pt x="42" y="0"/>
                      <a:pt x="51" y="0"/>
                    </a:cubicBezTo>
                    <a:cubicBezTo>
                      <a:pt x="61" y="0"/>
                      <a:pt x="69" y="2"/>
                      <a:pt x="77" y="7"/>
                    </a:cubicBezTo>
                    <a:cubicBezTo>
                      <a:pt x="85" y="12"/>
                      <a:pt x="91" y="18"/>
                      <a:pt x="96" y="26"/>
                    </a:cubicBezTo>
                    <a:cubicBezTo>
                      <a:pt x="101" y="34"/>
                      <a:pt x="103" y="42"/>
                      <a:pt x="103" y="52"/>
                    </a:cubicBez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3" name="Freeform 120"/>
              <p:cNvSpPr>
                <a:spLocks noChangeArrowheads="1"/>
              </p:cNvSpPr>
              <p:nvPr/>
            </p:nvSpPr>
            <p:spPr bwMode="auto">
              <a:xfrm>
                <a:off x="8421113" y="3416596"/>
                <a:ext cx="38100" cy="38100"/>
              </a:xfrm>
              <a:custGeom>
                <a:avLst/>
                <a:gdLst>
                  <a:gd name="T0" fmla="*/ 103 w 104"/>
                  <a:gd name="T1" fmla="*/ 52 h 105"/>
                  <a:gd name="T2" fmla="*/ 96 w 104"/>
                  <a:gd name="T3" fmla="*/ 78 h 105"/>
                  <a:gd name="T4" fmla="*/ 77 w 104"/>
                  <a:gd name="T5" fmla="*/ 97 h 105"/>
                  <a:gd name="T6" fmla="*/ 51 w 104"/>
                  <a:gd name="T7" fmla="*/ 104 h 105"/>
                  <a:gd name="T8" fmla="*/ 25 w 104"/>
                  <a:gd name="T9" fmla="*/ 97 h 105"/>
                  <a:gd name="T10" fmla="*/ 6 w 104"/>
                  <a:gd name="T11" fmla="*/ 78 h 105"/>
                  <a:gd name="T12" fmla="*/ 0 w 104"/>
                  <a:gd name="T13" fmla="*/ 52 h 105"/>
                  <a:gd name="T14" fmla="*/ 6 w 104"/>
                  <a:gd name="T15" fmla="*/ 26 h 105"/>
                  <a:gd name="T16" fmla="*/ 25 w 104"/>
                  <a:gd name="T17" fmla="*/ 7 h 105"/>
                  <a:gd name="T18" fmla="*/ 51 w 104"/>
                  <a:gd name="T19" fmla="*/ 0 h 105"/>
                  <a:gd name="T20" fmla="*/ 77 w 104"/>
                  <a:gd name="T21" fmla="*/ 7 h 105"/>
                  <a:gd name="T22" fmla="*/ 96 w 104"/>
                  <a:gd name="T23" fmla="*/ 26 h 105"/>
                  <a:gd name="T24" fmla="*/ 103 w 104"/>
                  <a:gd name="T25" fmla="*/ 5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5">
                    <a:moveTo>
                      <a:pt x="103" y="52"/>
                    </a:moveTo>
                    <a:cubicBezTo>
                      <a:pt x="103" y="61"/>
                      <a:pt x="101" y="70"/>
                      <a:pt x="96" y="78"/>
                    </a:cubicBezTo>
                    <a:cubicBezTo>
                      <a:pt x="91" y="86"/>
                      <a:pt x="85" y="93"/>
                      <a:pt x="77" y="97"/>
                    </a:cubicBezTo>
                    <a:cubicBezTo>
                      <a:pt x="69" y="102"/>
                      <a:pt x="60" y="104"/>
                      <a:pt x="51" y="104"/>
                    </a:cubicBezTo>
                    <a:cubicBezTo>
                      <a:pt x="41" y="104"/>
                      <a:pt x="33" y="102"/>
                      <a:pt x="25" y="97"/>
                    </a:cubicBezTo>
                    <a:cubicBezTo>
                      <a:pt x="16" y="93"/>
                      <a:pt x="10" y="86"/>
                      <a:pt x="6" y="78"/>
                    </a:cubicBezTo>
                    <a:cubicBezTo>
                      <a:pt x="1" y="70"/>
                      <a:pt x="0" y="62"/>
                      <a:pt x="0" y="52"/>
                    </a:cubicBezTo>
                    <a:cubicBezTo>
                      <a:pt x="0" y="43"/>
                      <a:pt x="1" y="34"/>
                      <a:pt x="6" y="26"/>
                    </a:cubicBezTo>
                    <a:cubicBezTo>
                      <a:pt x="10" y="18"/>
                      <a:pt x="16" y="12"/>
                      <a:pt x="25" y="7"/>
                    </a:cubicBezTo>
                    <a:cubicBezTo>
                      <a:pt x="33" y="2"/>
                      <a:pt x="42" y="0"/>
                      <a:pt x="51" y="0"/>
                    </a:cubicBezTo>
                    <a:cubicBezTo>
                      <a:pt x="61" y="0"/>
                      <a:pt x="69" y="2"/>
                      <a:pt x="77" y="7"/>
                    </a:cubicBezTo>
                    <a:cubicBezTo>
                      <a:pt x="85" y="12"/>
                      <a:pt x="91" y="18"/>
                      <a:pt x="96" y="26"/>
                    </a:cubicBezTo>
                    <a:cubicBezTo>
                      <a:pt x="101" y="34"/>
                      <a:pt x="103" y="42"/>
                      <a:pt x="103" y="52"/>
                    </a:cubicBez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4" name="Freeform 121"/>
              <p:cNvSpPr>
                <a:spLocks noChangeArrowheads="1"/>
              </p:cNvSpPr>
              <p:nvPr/>
            </p:nvSpPr>
            <p:spPr bwMode="auto">
              <a:xfrm>
                <a:off x="8421113" y="3276896"/>
                <a:ext cx="38100" cy="38100"/>
              </a:xfrm>
              <a:custGeom>
                <a:avLst/>
                <a:gdLst>
                  <a:gd name="T0" fmla="*/ 103 w 104"/>
                  <a:gd name="T1" fmla="*/ 52 h 104"/>
                  <a:gd name="T2" fmla="*/ 96 w 104"/>
                  <a:gd name="T3" fmla="*/ 77 h 104"/>
                  <a:gd name="T4" fmla="*/ 77 w 104"/>
                  <a:gd name="T5" fmla="*/ 96 h 104"/>
                  <a:gd name="T6" fmla="*/ 51 w 104"/>
                  <a:gd name="T7" fmla="*/ 103 h 104"/>
                  <a:gd name="T8" fmla="*/ 25 w 104"/>
                  <a:gd name="T9" fmla="*/ 96 h 104"/>
                  <a:gd name="T10" fmla="*/ 6 w 104"/>
                  <a:gd name="T11" fmla="*/ 77 h 104"/>
                  <a:gd name="T12" fmla="*/ 0 w 104"/>
                  <a:gd name="T13" fmla="*/ 52 h 104"/>
                  <a:gd name="T14" fmla="*/ 6 w 104"/>
                  <a:gd name="T15" fmla="*/ 26 h 104"/>
                  <a:gd name="T16" fmla="*/ 25 w 104"/>
                  <a:gd name="T17" fmla="*/ 7 h 104"/>
                  <a:gd name="T18" fmla="*/ 51 w 104"/>
                  <a:gd name="T19" fmla="*/ 0 h 104"/>
                  <a:gd name="T20" fmla="*/ 77 w 104"/>
                  <a:gd name="T21" fmla="*/ 7 h 104"/>
                  <a:gd name="T22" fmla="*/ 96 w 104"/>
                  <a:gd name="T23" fmla="*/ 26 h 104"/>
                  <a:gd name="T24" fmla="*/ 103 w 104"/>
                  <a:gd name="T25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4">
                    <a:moveTo>
                      <a:pt x="103" y="52"/>
                    </a:moveTo>
                    <a:cubicBezTo>
                      <a:pt x="103" y="61"/>
                      <a:pt x="101" y="68"/>
                      <a:pt x="96" y="77"/>
                    </a:cubicBezTo>
                    <a:cubicBezTo>
                      <a:pt x="91" y="85"/>
                      <a:pt x="85" y="91"/>
                      <a:pt x="77" y="96"/>
                    </a:cubicBezTo>
                    <a:cubicBezTo>
                      <a:pt x="69" y="100"/>
                      <a:pt x="60" y="103"/>
                      <a:pt x="51" y="103"/>
                    </a:cubicBezTo>
                    <a:cubicBezTo>
                      <a:pt x="41" y="103"/>
                      <a:pt x="33" y="100"/>
                      <a:pt x="25" y="96"/>
                    </a:cubicBezTo>
                    <a:cubicBezTo>
                      <a:pt x="16" y="91"/>
                      <a:pt x="10" y="85"/>
                      <a:pt x="6" y="77"/>
                    </a:cubicBezTo>
                    <a:cubicBezTo>
                      <a:pt x="1" y="68"/>
                      <a:pt x="0" y="61"/>
                      <a:pt x="0" y="52"/>
                    </a:cubicBezTo>
                    <a:cubicBezTo>
                      <a:pt x="0" y="42"/>
                      <a:pt x="1" y="34"/>
                      <a:pt x="6" y="26"/>
                    </a:cubicBezTo>
                    <a:cubicBezTo>
                      <a:pt x="10" y="17"/>
                      <a:pt x="16" y="11"/>
                      <a:pt x="25" y="7"/>
                    </a:cubicBezTo>
                    <a:cubicBezTo>
                      <a:pt x="33" y="2"/>
                      <a:pt x="42" y="0"/>
                      <a:pt x="51" y="0"/>
                    </a:cubicBezTo>
                    <a:cubicBezTo>
                      <a:pt x="61" y="0"/>
                      <a:pt x="69" y="2"/>
                      <a:pt x="77" y="7"/>
                    </a:cubicBezTo>
                    <a:cubicBezTo>
                      <a:pt x="85" y="11"/>
                      <a:pt x="91" y="17"/>
                      <a:pt x="96" y="26"/>
                    </a:cubicBezTo>
                    <a:cubicBezTo>
                      <a:pt x="101" y="34"/>
                      <a:pt x="103" y="42"/>
                      <a:pt x="103" y="52"/>
                    </a:cubicBez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66" name="Freeform 122"/>
              <p:cNvSpPr>
                <a:spLocks noChangeArrowheads="1"/>
              </p:cNvSpPr>
              <p:nvPr/>
            </p:nvSpPr>
            <p:spPr bwMode="auto">
              <a:xfrm>
                <a:off x="8421113" y="3276896"/>
                <a:ext cx="38100" cy="38100"/>
              </a:xfrm>
              <a:custGeom>
                <a:avLst/>
                <a:gdLst>
                  <a:gd name="T0" fmla="*/ 103 w 104"/>
                  <a:gd name="T1" fmla="*/ 52 h 104"/>
                  <a:gd name="T2" fmla="*/ 96 w 104"/>
                  <a:gd name="T3" fmla="*/ 77 h 104"/>
                  <a:gd name="T4" fmla="*/ 77 w 104"/>
                  <a:gd name="T5" fmla="*/ 96 h 104"/>
                  <a:gd name="T6" fmla="*/ 51 w 104"/>
                  <a:gd name="T7" fmla="*/ 103 h 104"/>
                  <a:gd name="T8" fmla="*/ 25 w 104"/>
                  <a:gd name="T9" fmla="*/ 96 h 104"/>
                  <a:gd name="T10" fmla="*/ 6 w 104"/>
                  <a:gd name="T11" fmla="*/ 77 h 104"/>
                  <a:gd name="T12" fmla="*/ 0 w 104"/>
                  <a:gd name="T13" fmla="*/ 52 h 104"/>
                  <a:gd name="T14" fmla="*/ 6 w 104"/>
                  <a:gd name="T15" fmla="*/ 26 h 104"/>
                  <a:gd name="T16" fmla="*/ 25 w 104"/>
                  <a:gd name="T17" fmla="*/ 7 h 104"/>
                  <a:gd name="T18" fmla="*/ 51 w 104"/>
                  <a:gd name="T19" fmla="*/ 0 h 104"/>
                  <a:gd name="T20" fmla="*/ 77 w 104"/>
                  <a:gd name="T21" fmla="*/ 7 h 104"/>
                  <a:gd name="T22" fmla="*/ 96 w 104"/>
                  <a:gd name="T23" fmla="*/ 26 h 104"/>
                  <a:gd name="T24" fmla="*/ 103 w 104"/>
                  <a:gd name="T25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4">
                    <a:moveTo>
                      <a:pt x="103" y="52"/>
                    </a:moveTo>
                    <a:cubicBezTo>
                      <a:pt x="103" y="61"/>
                      <a:pt x="101" y="68"/>
                      <a:pt x="96" y="77"/>
                    </a:cubicBezTo>
                    <a:cubicBezTo>
                      <a:pt x="91" y="85"/>
                      <a:pt x="85" y="91"/>
                      <a:pt x="77" y="96"/>
                    </a:cubicBezTo>
                    <a:cubicBezTo>
                      <a:pt x="69" y="100"/>
                      <a:pt x="60" y="103"/>
                      <a:pt x="51" y="103"/>
                    </a:cubicBezTo>
                    <a:cubicBezTo>
                      <a:pt x="41" y="103"/>
                      <a:pt x="33" y="100"/>
                      <a:pt x="25" y="96"/>
                    </a:cubicBezTo>
                    <a:cubicBezTo>
                      <a:pt x="16" y="91"/>
                      <a:pt x="10" y="85"/>
                      <a:pt x="6" y="77"/>
                    </a:cubicBezTo>
                    <a:cubicBezTo>
                      <a:pt x="1" y="68"/>
                      <a:pt x="0" y="61"/>
                      <a:pt x="0" y="52"/>
                    </a:cubicBezTo>
                    <a:cubicBezTo>
                      <a:pt x="0" y="42"/>
                      <a:pt x="1" y="34"/>
                      <a:pt x="6" y="26"/>
                    </a:cubicBezTo>
                    <a:cubicBezTo>
                      <a:pt x="10" y="17"/>
                      <a:pt x="16" y="11"/>
                      <a:pt x="25" y="7"/>
                    </a:cubicBezTo>
                    <a:cubicBezTo>
                      <a:pt x="33" y="2"/>
                      <a:pt x="42" y="0"/>
                      <a:pt x="51" y="0"/>
                    </a:cubicBezTo>
                    <a:cubicBezTo>
                      <a:pt x="61" y="0"/>
                      <a:pt x="69" y="2"/>
                      <a:pt x="77" y="7"/>
                    </a:cubicBezTo>
                    <a:cubicBezTo>
                      <a:pt x="85" y="11"/>
                      <a:pt x="91" y="17"/>
                      <a:pt x="96" y="26"/>
                    </a:cubicBezTo>
                    <a:cubicBezTo>
                      <a:pt x="101" y="34"/>
                      <a:pt x="103" y="42"/>
                      <a:pt x="103" y="52"/>
                    </a:cubicBez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6" name="Freeform 123"/>
              <p:cNvSpPr>
                <a:spLocks noChangeArrowheads="1"/>
              </p:cNvSpPr>
              <p:nvPr/>
            </p:nvSpPr>
            <p:spPr bwMode="auto">
              <a:xfrm>
                <a:off x="8308401" y="3518196"/>
                <a:ext cx="457200" cy="20638"/>
              </a:xfrm>
              <a:custGeom>
                <a:avLst/>
                <a:gdLst>
                  <a:gd name="T0" fmla="*/ 0 w 1268"/>
                  <a:gd name="T1" fmla="*/ 56 h 57"/>
                  <a:gd name="T2" fmla="*/ 1267 w 1268"/>
                  <a:gd name="T3" fmla="*/ 56 h 57"/>
                  <a:gd name="T4" fmla="*/ 1267 w 1268"/>
                  <a:gd name="T5" fmla="*/ 0 h 57"/>
                  <a:gd name="T6" fmla="*/ 0 w 1268"/>
                  <a:gd name="T7" fmla="*/ 0 h 57"/>
                  <a:gd name="T8" fmla="*/ 0 w 1268"/>
                  <a:gd name="T9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8" h="57">
                    <a:moveTo>
                      <a:pt x="0" y="56"/>
                    </a:moveTo>
                    <a:lnTo>
                      <a:pt x="1267" y="56"/>
                    </a:lnTo>
                    <a:lnTo>
                      <a:pt x="1267" y="0"/>
                    </a:lnTo>
                    <a:lnTo>
                      <a:pt x="0" y="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7" name="Freeform 124"/>
              <p:cNvSpPr>
                <a:spLocks noChangeArrowheads="1"/>
              </p:cNvSpPr>
              <p:nvPr/>
            </p:nvSpPr>
            <p:spPr bwMode="auto">
              <a:xfrm>
                <a:off x="8308401" y="3368971"/>
                <a:ext cx="457200" cy="20638"/>
              </a:xfrm>
              <a:custGeom>
                <a:avLst/>
                <a:gdLst>
                  <a:gd name="T0" fmla="*/ 0 w 1268"/>
                  <a:gd name="T1" fmla="*/ 56 h 57"/>
                  <a:gd name="T2" fmla="*/ 1267 w 1268"/>
                  <a:gd name="T3" fmla="*/ 56 h 57"/>
                  <a:gd name="T4" fmla="*/ 1267 w 1268"/>
                  <a:gd name="T5" fmla="*/ 0 h 57"/>
                  <a:gd name="T6" fmla="*/ 0 w 1268"/>
                  <a:gd name="T7" fmla="*/ 0 h 57"/>
                  <a:gd name="T8" fmla="*/ 0 w 1268"/>
                  <a:gd name="T9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8" h="57">
                    <a:moveTo>
                      <a:pt x="0" y="56"/>
                    </a:moveTo>
                    <a:lnTo>
                      <a:pt x="1267" y="56"/>
                    </a:lnTo>
                    <a:lnTo>
                      <a:pt x="1267" y="0"/>
                    </a:lnTo>
                    <a:lnTo>
                      <a:pt x="0" y="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67" name="圆角矩形 66"/>
            <p:cNvSpPr/>
            <p:nvPr/>
          </p:nvSpPr>
          <p:spPr>
            <a:xfrm>
              <a:off x="2373" y="6734"/>
              <a:ext cx="1020" cy="1020"/>
            </a:xfrm>
            <a:prstGeom prst="roundRect">
              <a:avLst/>
            </a:prstGeom>
            <a:noFill/>
            <a:ln w="6350">
              <a:solidFill>
                <a:srgbClr val="35B1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74" name="组 267"/>
            <p:cNvGrpSpPr/>
            <p:nvPr/>
          </p:nvGrpSpPr>
          <p:grpSpPr>
            <a:xfrm>
              <a:off x="2420" y="4060"/>
              <a:ext cx="863" cy="677"/>
              <a:chOff x="3791963" y="3181646"/>
              <a:chExt cx="446088" cy="396875"/>
            </a:xfrm>
          </p:grpSpPr>
          <p:sp>
            <p:nvSpPr>
              <p:cNvPr id="75" name="Freeform 64"/>
              <p:cNvSpPr>
                <a:spLocks noChangeArrowheads="1"/>
              </p:cNvSpPr>
              <p:nvPr/>
            </p:nvSpPr>
            <p:spPr bwMode="auto">
              <a:xfrm>
                <a:off x="3791963" y="3354684"/>
                <a:ext cx="446088" cy="223837"/>
              </a:xfrm>
              <a:custGeom>
                <a:avLst/>
                <a:gdLst>
                  <a:gd name="T0" fmla="*/ 620 w 1240"/>
                  <a:gd name="T1" fmla="*/ 0 h 620"/>
                  <a:gd name="T2" fmla="*/ 1239 w 1240"/>
                  <a:gd name="T3" fmla="*/ 309 h 620"/>
                  <a:gd name="T4" fmla="*/ 620 w 1240"/>
                  <a:gd name="T5" fmla="*/ 619 h 620"/>
                  <a:gd name="T6" fmla="*/ 0 w 1240"/>
                  <a:gd name="T7" fmla="*/ 309 h 620"/>
                  <a:gd name="T8" fmla="*/ 620 w 1240"/>
                  <a:gd name="T9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0" h="620">
                    <a:moveTo>
                      <a:pt x="620" y="0"/>
                    </a:moveTo>
                    <a:lnTo>
                      <a:pt x="1239" y="309"/>
                    </a:lnTo>
                    <a:lnTo>
                      <a:pt x="620" y="619"/>
                    </a:lnTo>
                    <a:lnTo>
                      <a:pt x="0" y="309"/>
                    </a:lnTo>
                    <a:lnTo>
                      <a:pt x="620" y="0"/>
                    </a:ln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5" name="Freeform 65"/>
              <p:cNvSpPr>
                <a:spLocks noChangeArrowheads="1"/>
              </p:cNvSpPr>
              <p:nvPr/>
            </p:nvSpPr>
            <p:spPr bwMode="auto">
              <a:xfrm>
                <a:off x="3791963" y="3354684"/>
                <a:ext cx="446088" cy="223837"/>
              </a:xfrm>
              <a:custGeom>
                <a:avLst/>
                <a:gdLst>
                  <a:gd name="T0" fmla="*/ 620 w 1240"/>
                  <a:gd name="T1" fmla="*/ 0 h 620"/>
                  <a:gd name="T2" fmla="*/ 1239 w 1240"/>
                  <a:gd name="T3" fmla="*/ 309 h 620"/>
                  <a:gd name="T4" fmla="*/ 620 w 1240"/>
                  <a:gd name="T5" fmla="*/ 619 h 620"/>
                  <a:gd name="T6" fmla="*/ 0 w 1240"/>
                  <a:gd name="T7" fmla="*/ 309 h 620"/>
                  <a:gd name="T8" fmla="*/ 620 w 1240"/>
                  <a:gd name="T9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0" h="620">
                    <a:moveTo>
                      <a:pt x="620" y="0"/>
                    </a:moveTo>
                    <a:lnTo>
                      <a:pt x="1239" y="309"/>
                    </a:lnTo>
                    <a:lnTo>
                      <a:pt x="620" y="619"/>
                    </a:lnTo>
                    <a:lnTo>
                      <a:pt x="0" y="309"/>
                    </a:lnTo>
                    <a:lnTo>
                      <a:pt x="620" y="0"/>
                    </a:ln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9" name="Freeform 66"/>
              <p:cNvSpPr>
                <a:spLocks noChangeArrowheads="1"/>
              </p:cNvSpPr>
              <p:nvPr/>
            </p:nvSpPr>
            <p:spPr bwMode="auto">
              <a:xfrm>
                <a:off x="3914201" y="3181646"/>
                <a:ext cx="203200" cy="101600"/>
              </a:xfrm>
              <a:custGeom>
                <a:avLst/>
                <a:gdLst>
                  <a:gd name="T0" fmla="*/ 282 w 564"/>
                  <a:gd name="T1" fmla="*/ 0 h 283"/>
                  <a:gd name="T2" fmla="*/ 563 w 564"/>
                  <a:gd name="T3" fmla="*/ 141 h 283"/>
                  <a:gd name="T4" fmla="*/ 282 w 564"/>
                  <a:gd name="T5" fmla="*/ 282 h 283"/>
                  <a:gd name="T6" fmla="*/ 0 w 564"/>
                  <a:gd name="T7" fmla="*/ 141 h 283"/>
                  <a:gd name="T8" fmla="*/ 282 w 564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4" h="283">
                    <a:moveTo>
                      <a:pt x="282" y="0"/>
                    </a:moveTo>
                    <a:lnTo>
                      <a:pt x="563" y="141"/>
                    </a:lnTo>
                    <a:lnTo>
                      <a:pt x="282" y="282"/>
                    </a:lnTo>
                    <a:lnTo>
                      <a:pt x="0" y="141"/>
                    </a:lnTo>
                    <a:lnTo>
                      <a:pt x="282" y="0"/>
                    </a:lnTo>
                  </a:path>
                </a:pathLst>
              </a:custGeom>
              <a:solidFill>
                <a:srgbClr val="B7E6A8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1" name="Freeform 67"/>
              <p:cNvSpPr>
                <a:spLocks noChangeArrowheads="1"/>
              </p:cNvSpPr>
              <p:nvPr/>
            </p:nvSpPr>
            <p:spPr bwMode="auto">
              <a:xfrm>
                <a:off x="3914201" y="3181646"/>
                <a:ext cx="203200" cy="101600"/>
              </a:xfrm>
              <a:custGeom>
                <a:avLst/>
                <a:gdLst>
                  <a:gd name="T0" fmla="*/ 282 w 564"/>
                  <a:gd name="T1" fmla="*/ 0 h 283"/>
                  <a:gd name="T2" fmla="*/ 563 w 564"/>
                  <a:gd name="T3" fmla="*/ 141 h 283"/>
                  <a:gd name="T4" fmla="*/ 282 w 564"/>
                  <a:gd name="T5" fmla="*/ 282 h 283"/>
                  <a:gd name="T6" fmla="*/ 0 w 564"/>
                  <a:gd name="T7" fmla="*/ 141 h 283"/>
                  <a:gd name="T8" fmla="*/ 282 w 564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4" h="283">
                    <a:moveTo>
                      <a:pt x="282" y="0"/>
                    </a:moveTo>
                    <a:lnTo>
                      <a:pt x="563" y="141"/>
                    </a:lnTo>
                    <a:lnTo>
                      <a:pt x="282" y="282"/>
                    </a:lnTo>
                    <a:lnTo>
                      <a:pt x="0" y="141"/>
                    </a:lnTo>
                    <a:lnTo>
                      <a:pt x="282" y="0"/>
                    </a:lnTo>
                  </a:path>
                </a:pathLst>
              </a:custGeom>
              <a:solidFill>
                <a:srgbClr val="ADECB5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3" name="Freeform 68"/>
              <p:cNvSpPr>
                <a:spLocks noChangeArrowheads="1"/>
              </p:cNvSpPr>
              <p:nvPr/>
            </p:nvSpPr>
            <p:spPr bwMode="auto">
              <a:xfrm>
                <a:off x="3914201" y="3232446"/>
                <a:ext cx="101600" cy="284163"/>
              </a:xfrm>
              <a:custGeom>
                <a:avLst/>
                <a:gdLst>
                  <a:gd name="T0" fmla="*/ 0 w 283"/>
                  <a:gd name="T1" fmla="*/ 0 h 790"/>
                  <a:gd name="T2" fmla="*/ 282 w 283"/>
                  <a:gd name="T3" fmla="*/ 141 h 790"/>
                  <a:gd name="T4" fmla="*/ 282 w 283"/>
                  <a:gd name="T5" fmla="*/ 789 h 790"/>
                  <a:gd name="T6" fmla="*/ 0 w 283"/>
                  <a:gd name="T7" fmla="*/ 648 h 790"/>
                  <a:gd name="T8" fmla="*/ 0 w 283"/>
                  <a:gd name="T9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790">
                    <a:moveTo>
                      <a:pt x="0" y="0"/>
                    </a:moveTo>
                    <a:lnTo>
                      <a:pt x="282" y="141"/>
                    </a:lnTo>
                    <a:lnTo>
                      <a:pt x="282" y="789"/>
                    </a:lnTo>
                    <a:lnTo>
                      <a:pt x="0" y="64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6DBA2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4" name="Freeform 69"/>
              <p:cNvSpPr>
                <a:spLocks noChangeArrowheads="1"/>
              </p:cNvSpPr>
              <p:nvPr/>
            </p:nvSpPr>
            <p:spPr bwMode="auto">
              <a:xfrm>
                <a:off x="4015801" y="3232446"/>
                <a:ext cx="101600" cy="284163"/>
              </a:xfrm>
              <a:custGeom>
                <a:avLst/>
                <a:gdLst>
                  <a:gd name="T0" fmla="*/ 281 w 282"/>
                  <a:gd name="T1" fmla="*/ 0 h 790"/>
                  <a:gd name="T2" fmla="*/ 0 w 282"/>
                  <a:gd name="T3" fmla="*/ 141 h 790"/>
                  <a:gd name="T4" fmla="*/ 0 w 282"/>
                  <a:gd name="T5" fmla="*/ 789 h 790"/>
                  <a:gd name="T6" fmla="*/ 281 w 282"/>
                  <a:gd name="T7" fmla="*/ 648 h 790"/>
                  <a:gd name="T8" fmla="*/ 281 w 282"/>
                  <a:gd name="T9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790">
                    <a:moveTo>
                      <a:pt x="281" y="0"/>
                    </a:moveTo>
                    <a:lnTo>
                      <a:pt x="0" y="141"/>
                    </a:lnTo>
                    <a:lnTo>
                      <a:pt x="0" y="789"/>
                    </a:lnTo>
                    <a:lnTo>
                      <a:pt x="281" y="648"/>
                    </a:lnTo>
                    <a:lnTo>
                      <a:pt x="281" y="0"/>
                    </a:lnTo>
                  </a:path>
                </a:pathLst>
              </a:custGeom>
              <a:solidFill>
                <a:srgbClr val="443D4E"/>
              </a:solidFill>
              <a:ln>
                <a:noFill/>
              </a:ln>
              <a:effectLst/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2236" y="7341"/>
              <a:ext cx="155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zh-CN" altLang="en-US" sz="10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分支</a:t>
              </a:r>
              <a:r>
                <a:rPr kumimoji="1" lang="zh-CN" altLang="en-US" sz="10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机构</a:t>
              </a:r>
              <a:endParaRPr kumimoji="1" lang="zh-CN" altLang="en-US" sz="10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8534" y="6170"/>
              <a:ext cx="2160" cy="494"/>
            </a:xfrm>
            <a:prstGeom prst="roundRect">
              <a:avLst/>
            </a:prstGeom>
            <a:solidFill>
              <a:srgbClr val="35B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虚拟</a:t>
              </a:r>
              <a:r>
                <a:rPr kumimoji="1" lang="zh-CN" alt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骨干网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589" y="7384"/>
              <a:ext cx="9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2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光盒</a:t>
              </a:r>
              <a:endParaRPr kumimoji="1" lang="zh-CN" altLang="en-US" sz="12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en-US" altLang="zh-CN" sz="12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CPE</a:t>
              </a:r>
              <a:endParaRPr kumimoji="1" lang="en-US" altLang="zh-CN" sz="12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593" y="3630"/>
              <a:ext cx="9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sz="12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光盒</a:t>
              </a:r>
              <a:endParaRPr kumimoji="1" lang="zh-CN" altLang="en-US" sz="12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kumimoji="1" lang="en-US" altLang="zh-CN" sz="1200" spc="300">
                  <a:solidFill>
                    <a:srgbClr val="35B17C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CPE</a:t>
              </a:r>
              <a:endParaRPr kumimoji="1" lang="en-US" altLang="zh-CN" sz="1200" spc="300">
                <a:solidFill>
                  <a:srgbClr val="35B17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5672" y="4928"/>
              <a:ext cx="1276" cy="494"/>
            </a:xfrm>
            <a:prstGeom prst="roundRect">
              <a:avLst/>
            </a:prstGeom>
            <a:solidFill>
              <a:srgbClr val="35B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POP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11516" y="5004"/>
              <a:ext cx="1276" cy="494"/>
            </a:xfrm>
            <a:prstGeom prst="roundRect">
              <a:avLst/>
            </a:prstGeom>
            <a:solidFill>
              <a:srgbClr val="35B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POP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9017" y="7361"/>
              <a:ext cx="1276" cy="494"/>
            </a:xfrm>
            <a:prstGeom prst="roundRect">
              <a:avLst/>
            </a:prstGeom>
            <a:solidFill>
              <a:srgbClr val="35B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POP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39d6cdc-567a-46b6-a52e-f9c17122d3aa"/>
  <p:tag name="COMMONDATA" val="eyJoZGlkIjoiZTA4NzIyN2MxYTlmMzQ1NGE2MjU5NWRkMjhlOGMxY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WPS 演示</Application>
  <PresentationFormat>宽屏</PresentationFormat>
  <Paragraphs>414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Helvetica Neue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hd</cp:lastModifiedBy>
  <cp:revision>112</cp:revision>
  <dcterms:created xsi:type="dcterms:W3CDTF">2023-06-27T10:27:38Z</dcterms:created>
  <dcterms:modified xsi:type="dcterms:W3CDTF">2023-06-27T10:27:38Z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DDDFB38F233A30052518C6633F4C137F</vt:lpwstr>
  </property>
  <property fmtid="{D5CDD505-2E9C-101B-9397-08002B2CF9AE}" pid="3" name="KSOProductBuildVer">
    <vt:lpwstr>2052-4.6.1.7467</vt:lpwstr>
  </property>
</Properties>
</file>