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386ac43f414473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defaultTextStyle>
    <a:lvl1pPr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</a:defRPr>
    </a:lvl1pPr>
    <a:lvl2pPr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</a:defRPr>
    </a:lvl2pPr>
    <a:lvl3pPr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</a:defRPr>
    </a:lvl3pPr>
    <a:lvl4pPr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</a:defRPr>
    </a:lvl4pPr>
    <a:lvl5pPr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</a:defRPr>
    </a:lvl5pPr>
    <a:lvl6pPr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</a:defRPr>
    </a:lvl6pPr>
    <a:lvl7pPr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</a:defRPr>
    </a:lvl7pPr>
    <a:lvl8pPr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</a:defRPr>
    </a:lvl8pPr>
    <a:lvl9pPr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tableStyles" Target="/ppt/tableStyles.xml" Id="rId11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wrap="square" lIns="91425" tIns="91425" rIns="91425" bIns="91425" anchor="t" anchorCtr="0"/>
          <a:lstStyle xmlns:a="http://schemas.openxmlformats.org/drawingml/2006/main"/>
          <a:p xmlns:a="http://schemas.openxmlformats.org/drawingml/2006/main"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wrap="square" lIns="91425" tIns="91425" rIns="91425" bIns="91425" anchor="t" anchorCtr="0"/>
          <a:lstStyle xmlns:a="http://schemas.openxmlformats.org/drawingml/2006/main"/>
          <a:p xmlns:a="http://schemas.openxmlformats.org/drawingml/2006/main"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wrap="square" lIns="91425" tIns="91425" rIns="91425" bIns="91425" anchor="t" anchorCtr="0"/>
          <a:lstStyle xmlns:a="http://schemas.openxmlformats.org/drawingml/2006/main"/>
          <a:p xmlns:a="http://schemas.openxmlformats.org/drawingml/2006/main"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CN" sz="1400">
              <a:solidFill>
                <a:srgbClr val="434343"/>
              </a:solidFill>
              <a:highlight>
                <a:srgbClr val="FCFCFE"/>
              </a:highlight>
              <a:latin typeface="Arial"/>
              <a:ea typeface="Arial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wrap="square" lIns="91425" tIns="91425" rIns="91425" bIns="91425" anchor="t" anchorCtr="0"/>
          <a:lstStyle xmlns:a="http://schemas.openxmlformats.org/drawingml/2006/main"/>
          <a:p xmlns:a="http://schemas.openxmlformats.org/drawingml/2006/main"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CN" sz="1400">
              <a:solidFill>
                <a:srgbClr val="434343"/>
              </a:solidFill>
              <a:highlight>
                <a:srgbClr val="FCFCFE"/>
              </a:highlight>
              <a:latin typeface="Arial"/>
              <a:ea typeface="Arial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wrap="square" lIns="91425" tIns="91425" rIns="91425" bIns="91425" anchor="t" anchorCtr="0"/>
          <a:lstStyle xmlns:a="http://schemas.openxmlformats.org/drawingml/2006/main"/>
          <a:p xmlns:a="http://schemas.openxmlformats.org/drawingml/2006/main"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CN" sz="1400">
              <a:solidFill>
                <a:srgbClr val="434343"/>
              </a:solidFill>
              <a:highlight>
                <a:srgbClr val="FCFCFE"/>
              </a:highlight>
              <a:latin typeface="Arial"/>
              <a:ea typeface="Arial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wrap="square" lIns="91425" tIns="91425" rIns="91425" bIns="91425" anchor="t" anchorCtr="0"/>
          <a:lstStyle xmlns:a="http://schemas.openxmlformats.org/drawingml/2006/main"/>
          <a:p xmlns:a="http://schemas.openxmlformats.org/drawingml/2006/main"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CN" sz="1400">
              <a:solidFill>
                <a:srgbClr val="434343"/>
              </a:solidFill>
              <a:highlight>
                <a:srgbClr val="FCFCFE"/>
              </a:highlight>
              <a:latin typeface="Arial"/>
              <a:ea typeface="Arial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 wrap="square" lIns="91425" tIns="91425" rIns="91425" bIns="91425" anchor="t" anchorCtr="0"/>
          <a:lstStyle xmlns:a="http://schemas.openxmlformats.org/drawingml/2006/main"/>
          <a:p xmlns:a="http://schemas.openxmlformats.org/drawingml/2006/main"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zh-CN" sz="1400">
              <a:solidFill>
                <a:srgbClr val="434343"/>
              </a:solidFill>
              <a:highlight>
                <a:srgbClr val="FCFCFE"/>
              </a:highlight>
              <a:latin typeface="Arial"/>
              <a:ea typeface="Arial"/>
            </a:endParaRPr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har char="●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har char="○"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har char="■"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har char="●"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har char="○"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har char="■"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har char="●"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har char="○"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har char="■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accent4"/>
        </a:solidFill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</a:lvl1pPr>
            <a:lvl2pPr lvl="1">
              <a:spcBef>
                <a:spcPts val="0"/>
              </a:spcBef>
              <a:spcAft>
                <a:spcPts val="0"/>
              </a:spcAft>
              <a:buNone/>
            </a:lvl2pPr>
            <a:lvl3pPr lvl="2">
              <a:spcBef>
                <a:spcPts val="0"/>
              </a:spcBef>
              <a:spcAft>
                <a:spcPts val="0"/>
              </a:spcAft>
              <a:buNone/>
            </a:lvl3pPr>
            <a:lvl4pPr lvl="3">
              <a:spcBef>
                <a:spcPts val="0"/>
              </a:spcBef>
              <a:spcAft>
                <a:spcPts val="0"/>
              </a:spcAft>
              <a:buNone/>
            </a:lvl4pPr>
            <a:lvl5pPr lvl="4">
              <a:spcBef>
                <a:spcPts val="0"/>
              </a:spcBef>
              <a:spcAft>
                <a:spcPts val="0"/>
              </a:spcAft>
              <a:buNone/>
            </a:lvl5pPr>
            <a:lvl6pPr lvl="5">
              <a:spcBef>
                <a:spcPts val="0"/>
              </a:spcBef>
              <a:spcAft>
                <a:spcPts val="0"/>
              </a:spcAft>
              <a:buNone/>
            </a:lvl6pPr>
            <a:lvl7pPr lvl="6">
              <a:spcBef>
                <a:spcPts val="0"/>
              </a:spcBef>
              <a:spcAft>
                <a:spcPts val="0"/>
              </a:spcAft>
              <a:buNone/>
            </a:lvl7pPr>
            <a:lvl8pPr lvl="7">
              <a:spcBef>
                <a:spcPts val="0"/>
              </a:spcBef>
              <a:spcAft>
                <a:spcPts val="0"/>
              </a:spcAft>
              <a:buNone/>
            </a:lvl8pPr>
            <a:lvl9pPr lvl="8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har char="■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</a:lvl1pPr>
            <a:lvl2pPr lvl="1">
              <a:spcBef>
                <a:spcPts val="0"/>
              </a:spcBef>
              <a:spcAft>
                <a:spcPts val="0"/>
              </a:spcAft>
              <a:buNone/>
            </a:lvl2pPr>
            <a:lvl3pPr lvl="2">
              <a:spcBef>
                <a:spcPts val="0"/>
              </a:spcBef>
              <a:spcAft>
                <a:spcPts val="0"/>
              </a:spcAft>
              <a:buNone/>
            </a:lvl3pPr>
            <a:lvl4pPr lvl="3">
              <a:spcBef>
                <a:spcPts val="0"/>
              </a:spcBef>
              <a:spcAft>
                <a:spcPts val="0"/>
              </a:spcAft>
              <a:buNone/>
            </a:lvl4pPr>
            <a:lvl5pPr lvl="4">
              <a:spcBef>
                <a:spcPts val="0"/>
              </a:spcBef>
              <a:spcAft>
                <a:spcPts val="0"/>
              </a:spcAft>
              <a:buNone/>
            </a:lvl5pPr>
            <a:lvl6pPr lvl="5">
              <a:spcBef>
                <a:spcPts val="0"/>
              </a:spcBef>
              <a:spcAft>
                <a:spcPts val="0"/>
              </a:spcAft>
              <a:buNone/>
            </a:lvl6pPr>
            <a:lvl7pPr lvl="6">
              <a:spcBef>
                <a:spcPts val="0"/>
              </a:spcBef>
              <a:spcAft>
                <a:spcPts val="0"/>
              </a:spcAft>
              <a:buNone/>
            </a:lvl7pPr>
            <a:lvl8pPr lvl="7">
              <a:spcBef>
                <a:spcPts val="0"/>
              </a:spcBef>
              <a:spcAft>
                <a:spcPts val="0"/>
              </a:spcAft>
              <a:buNone/>
            </a:lvl8pPr>
            <a:lvl9pPr lvl="8">
              <a:spcBef>
                <a:spcPts val="0"/>
              </a:spcBef>
              <a:spcAft>
                <a:spcPts val="0"/>
              </a:spcAft>
              <a:buNone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1pPr>
      <a:lvl2pPr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2pPr>
      <a:lvl3pPr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3pPr>
      <a:lvl4pPr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4pPr>
      <a:lvl5pPr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5pPr>
      <a:lvl6pPr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6pPr>
      <a:lvl7pPr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7pPr>
      <a:lvl8pPr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8pPr>
      <a:lvl9pPr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9pPr>
    </p:titleStyle>
    <p:bodyStyle>
      <a:lvl1pPr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1pPr>
      <a:lvl2pPr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2pPr>
      <a:lvl3pPr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3pPr>
      <a:lvl4pPr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4pPr>
      <a:lvl5pPr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5pPr>
      <a:lvl6pPr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6pPr>
      <a:lvl7pPr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7pPr>
      <a:lvl8pPr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8pPr>
      <a:lvl9pPr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9pPr>
    </p:bodyStyle>
    <p:otherStyle>
      <a:lvl1pPr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1pPr>
      <a:lvl2pPr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2pPr>
      <a:lvl3pPr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3pPr>
      <a:lvl4pPr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4pPr>
      <a:lvl5pPr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5pPr>
      <a:lvl6pPr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6pPr>
      <a:lvl7pPr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7pPr>
      <a:lvl8pPr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8pPr>
      <a:lvl9pPr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>
          <a:solidFill>
            <a:srgbClr val="000000"/>
          </a:solidFill>
          <a:latin typeface="Arial"/>
          <a:ea typeface="Arial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2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.png" Id="rId3" /><Relationship Type="http://schemas.openxmlformats.org/officeDocument/2006/relationships/hyperlink" Target="https://w3c.github.io/danmaku/api.html" TargetMode="External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2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5.xm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6.xml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7.xml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017300"/>
            <a:ext cx="8222100" cy="1433591"/>
          </a:xfrm>
          <a:prstGeom prst="rect">
            <a:avLst/>
          </a:prstGeom>
        </p:spPr>
        <p:txBody>
          <a:bodyPr wrap="square" lIns="91425" tIns="91425" rIns="91425" bIns="91425" anchor="b" anchorCtr="0"/>
          <a:lstStyle/>
          <a:p>
            <a:pPr/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Bullet Chatting Rendering API Proposal</a:t>
            </a:r>
          </a:p>
        </p:txBody>
      </p:sp>
      <p:sp>
        <p:nvSpPr>
          <p:cNvPr id="68" name="Google Shape;68;p13"/>
          <p:cNvSpPr txBox="1"/>
          <p:nvPr>
            <p:ph type="subTitle" idx="1"/>
          </p:nvPr>
        </p:nvSpPr>
        <p:spPr>
          <a:xfrm>
            <a:off x="390525" y="2789124"/>
            <a:ext cx="8222100" cy="78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/>
          <a:p>
            <a:pPr marL="0" indent="0"/>
            <a:r>
              <a:rPr lang="en-US">
                <a:latin typeface="Arial"/>
                <a:ea typeface="Arial"/>
              </a:rPr>
              <a:t>Bullet Chatting Task Force / CG</a:t>
            </a:r>
          </a:p>
          <a:p>
            <a:pPr marL="0" indent="0"/>
            <a:r>
              <a:rPr lang="en-US">
                <a:latin typeface="Arial"/>
                <a:ea typeface="Arial"/>
              </a:rPr>
              <a:t>29 </a:t>
            </a:r>
            <a:r>
              <a:rPr lang="en-US">
                <a:latin typeface="Arial"/>
                <a:ea typeface="Arial"/>
              </a:rPr>
              <a:t>May 2</a:t>
            </a:r>
            <a:r>
              <a:rPr lang="en-US">
                <a:latin typeface="Arial"/>
                <a:ea typeface="Arial"/>
              </a:rPr>
              <a:t>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74" name="Google Shape;74;p14"/>
          <p:cNvSpPr txBox="1"/>
          <p:nvPr>
            <p:ph type="body" idx="1"/>
          </p:nvPr>
        </p:nvSpPr>
        <p:spPr>
          <a:xfrm>
            <a:off x="481101" y="1919074"/>
            <a:ext cx="8222100" cy="3148517"/>
          </a:xfrm>
          <a:prstGeom prst="rect">
            <a:avLst/>
          </a:prstGeom>
        </p:spPr>
        <p:txBody>
          <a:bodyPr wrap="square" lIns="91425" tIns="91425" rIns="91425" bIns="91425" anchor="t" anchorCtr="0"/>
          <a:lstStyle/>
          <a:p>
            <a:pPr>
              <a:lnSpc>
                <a:spcPct val="150000"/>
              </a:lnSpc>
            </a:pPr>
            <a:r>
              <a:rPr lang="en-US">
                <a:latin typeface="Arial"/>
                <a:ea typeface="Arial"/>
              </a:rPr>
              <a:t>Rendering - </a:t>
            </a:r>
            <a:r>
              <a:rPr lang="en-US">
                <a:latin typeface="Arial"/>
                <a:ea typeface="Arial"/>
              </a:rPr>
              <a:t>UI Component Way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ea typeface="Arial"/>
              </a:rPr>
              <a:t>Rendering - </a:t>
            </a:r>
            <a:r>
              <a:rPr lang="en-US">
                <a:latin typeface="Arial"/>
                <a:ea typeface="Arial"/>
              </a:rPr>
              <a:t>CSS Way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  <a:ea typeface="Arial"/>
              </a:rPr>
              <a:t>Next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58994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</a:rPr>
              <a:t>Rendering - UI Component Way</a:t>
            </a:r>
          </a:p>
        </p:txBody>
      </p:sp>
      <p:sp>
        <p:nvSpPr>
          <p:cNvPr id="3" name="矩形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/>
              <a:t> </a:t>
            </a:r>
          </a:p>
        </p:txBody>
      </p:sp>
      <p:sp>
        <p:nvSpPr>
          <p:cNvPr id="12" name="Google Shape;152;p24"/>
          <p:cNvSpPr txBox="1"/>
          <p:nvPr>
            <p:ph type="body" idx="1"/>
          </p:nvPr>
        </p:nvSpPr>
        <p:spPr>
          <a:xfrm rot="0" flipH="0" flipV="0">
            <a:off x="204864" y="1789602"/>
            <a:ext cx="4902820" cy="3115744"/>
          </a:xfrm>
          <a:prstGeom prst="rect">
            <a:avLst/>
          </a:prstGeom>
        </p:spPr>
        <p:txBody>
          <a:bodyPr wrap="square" lIns="91425" tIns="91425" rIns="91425" bIns="91425" anchor="t" anchorCtr="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  <a:ea typeface="Arial"/>
                <a:hlinkClick r:id="rId4"/>
              </a:rPr>
              <a:t>API Proposal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>
                <a:latin typeface="Arial"/>
                <a:ea typeface="Arial"/>
              </a:rPr>
              <a:t>Pros</a:t>
            </a:r>
            <a:r>
              <a:rPr lang="en-US" sz="1400">
                <a:latin typeface="Arial"/>
                <a:ea typeface="Arial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>
                <a:latin typeface="Arial"/>
                <a:ea typeface="Arial"/>
              </a:rPr>
              <a:t>           - Simple and </a:t>
            </a:r>
            <a:r>
              <a:rPr lang="zh-CN" sz="1400"/>
              <a:t>intuitive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sz="1400"/>
              <a:t>          - Better performance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sz="1400"/>
              <a:t>          - Flexible, support both video and no-video scenarios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/>
              <a:buChar char="●"/>
            </a:pP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Con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          -  Browser vendors aren't interested in adding new UI component, it may risk security issues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-  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 Lifecycle needs to be handled by developers（removing invisible bullet chatting comments, syncing with the video timeline, etc. ）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</a:p>
        </p:txBody>
      </p:sp>
      <p:pic>
        <p:nvPicPr>
          <p:cNvPr id="80" name=""/>
          <p:cNvPicPr/>
          <p:nvPr/>
        </p:nvPicPr>
        <p:blipFill>
          <a:blip r:embed="rId3"/>
          <a:stretch/>
        </p:blipFill>
        <p:spPr>
          <a:xfrm rot="0" flipH="0" flipV="0">
            <a:off x="4888786" y="2464071"/>
            <a:ext cx="4321141" cy="17668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5899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</a:rPr>
              <a:t>Rendering - CSS Way</a:t>
            </a:r>
          </a:p>
        </p:txBody>
      </p:sp>
      <p:sp>
        <p:nvSpPr>
          <p:cNvPr id="3" name="矩形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r>
              <a:rPr lang="zh-CN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r>
              <a:rPr lang="zh-CN"/>
              <a:t> </a:t>
            </a:r>
          </a:p>
        </p:txBody>
      </p:sp>
      <p:sp>
        <p:nvSpPr>
          <p:cNvPr id="12" name="Google Shape;152;p24"/>
          <p:cNvSpPr txBox="1"/>
          <p:nvPr>
            <p:ph type="body" idx="1"/>
          </p:nvPr>
        </p:nvSpPr>
        <p:spPr>
          <a:xfrm rot="0" flipH="0" flipV="0">
            <a:off x="204864" y="1789602"/>
            <a:ext cx="4902820" cy="3115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>
                <a:latin typeface="Arial"/>
                <a:ea typeface="Arial"/>
              </a:rPr>
              <a:t>Inspired by</a:t>
            </a:r>
            <a:r>
              <a:rPr lang="en-US" sz="1400">
                <a:latin typeface="Arial"/>
                <a:ea typeface="Arial"/>
              </a:rPr>
              <a:t> UI Component Way</a:t>
            </a:r>
          </a:p>
          <a:p>
            <a:pPr>
              <a:lnSpc>
                <a:spcPct val="100000"/>
              </a:lnSpc>
            </a:pPr>
            <a:endParaRPr lang="en-US" sz="1400" b="1">
              <a:latin typeface="Arial"/>
              <a:ea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Adding new CSS attribute： </a:t>
            </a:r>
            <a:r>
              <a:rPr lang="en-US" sz="1400" b="1" i="0" strike="noStrike">
                <a:solidFill>
                  <a:srgbClr val="000000"/>
                </a:solidFill>
                <a:latin typeface="Arial"/>
                <a:ea typeface="Arial"/>
              </a:rPr>
              <a:t>"display:  bulletchat"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>
                <a:latin typeface="Arial"/>
                <a:ea typeface="Arial"/>
              </a:rPr>
              <a:t>Pros</a:t>
            </a:r>
            <a:r>
              <a:rPr lang="en-US" sz="1400">
                <a:latin typeface="Arial"/>
                <a:ea typeface="Arial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>
                <a:latin typeface="Arial"/>
                <a:ea typeface="Arial"/>
              </a:rPr>
              <a:t>           - Simple and </a:t>
            </a:r>
            <a:r>
              <a:rPr lang="zh-CN" sz="1400"/>
              <a:t>intuitive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sz="1400"/>
              <a:t>           - Flexible, support both video and no-video scenarios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 -  CSS way seems been</a:t>
            </a:r>
            <a:r>
              <a:rPr lang="zh-CN" sz="1400" b="0" i="0" strike="noStrike">
                <a:solidFill>
                  <a:srgbClr val="000000"/>
                </a:solidFill>
                <a:latin typeface="Arial"/>
                <a:ea typeface="Arial"/>
              </a:rPr>
              <a:t> an appetite for  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browser vendors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/>
              <a:buChar char="●"/>
            </a:pP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Con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          -  Lifecycle need to be handled by developers（remove invisible bullet chatting comments, 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syncing with the video timeline, 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etc .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）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</a:p>
        </p:txBody>
      </p:sp>
      <p:pic>
        <p:nvPicPr>
          <p:cNvPr id="80" name=""/>
          <p:cNvPicPr/>
          <p:nvPr/>
        </p:nvPicPr>
        <p:blipFill>
          <a:blip r:embed="rId3"/>
          <a:stretch/>
        </p:blipFill>
        <p:spPr>
          <a:xfrm rot="0" flipH="0" flipV="0">
            <a:off x="5056451" y="1462370"/>
            <a:ext cx="4224724" cy="3985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5899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</a:rPr>
              <a:t>Rendering - CSS Way</a:t>
            </a:r>
          </a:p>
        </p:txBody>
      </p:sp>
      <p:sp>
        <p:nvSpPr>
          <p:cNvPr id="3" name="矩形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r>
              <a:rPr lang="zh-CN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r>
              <a:rPr lang="zh-CN"/>
              <a:t> </a:t>
            </a:r>
          </a:p>
        </p:txBody>
      </p:sp>
      <p:sp>
        <p:nvSpPr>
          <p:cNvPr id="80" name="Google Shape;152;p24"/>
          <p:cNvSpPr txBox="1"/>
          <p:nvPr/>
        </p:nvSpPr>
        <p:spPr>
          <a:xfrm rot="0" flipH="0" flipV="0">
            <a:off x="204864" y="1789602"/>
            <a:ext cx="8704537" cy="2525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>
                <a:latin typeface="Arial"/>
                <a:ea typeface="Arial"/>
              </a:rPr>
              <a:t>Parent</a:t>
            </a:r>
            <a:r>
              <a:rPr lang="en-US" sz="1400">
                <a:latin typeface="Arial"/>
                <a:ea typeface="Arial"/>
              </a:rPr>
              <a:t> CSS properties: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latin typeface="Arial"/>
              <a:ea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Arial"/>
                <a:ea typeface="Arial"/>
              </a:rPr>
              <a:t>           - display:  bulletchat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latin typeface="Arial"/>
              <a:ea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lang="en-US" sz="1400" b="0" i="0" strike="noStrike">
                <a:solidFill>
                  <a:srgbClr val="000000"/>
                </a:solidFill>
                <a:latin typeface="Arial"/>
                <a:ea typeface="Arial"/>
              </a:rPr>
              <a:t> - bullet-mode:  scroll/fixed-top/fixed-bottom/scroll-reverse, d</a:t>
            </a:r>
            <a:r>
              <a:rPr lang="zh-CN" sz="1400" b="0" i="0" strike="noStrike">
                <a:solidFill>
                  <a:srgbClr val="000000"/>
                </a:solidFill>
                <a:latin typeface="Arial"/>
                <a:ea typeface="Arial"/>
              </a:rPr>
              <a:t>efines the type of Bullet Chatting</a:t>
            </a:r>
          </a:p>
          <a:p>
            <a:pPr marL="0" indent="0">
              <a:lnSpc>
                <a:spcPct val="100000"/>
              </a:lnSpc>
              <a:buNone/>
            </a:pPr>
            <a:endParaRPr lang="zh-CN" sz="1400"/>
          </a:p>
          <a:p>
            <a:pPr marL="0" indent="0">
              <a:lnSpc>
                <a:spcPct val="100000"/>
              </a:lnSpc>
              <a:buNone/>
            </a:pPr>
            <a:r>
              <a:rPr lang="zh-CN" sz="1400"/>
              <a:t>           -   bullet-overlap: normal / overlap, d</a:t>
            </a:r>
            <a:r>
              <a:rPr lang="zh-CN" sz="1400"/>
              <a:t>efines whether the Bullet Chatting beyond the display area allows overlap</a:t>
            </a:r>
          </a:p>
          <a:p>
            <a:pPr marL="0" indent="0">
              <a:lnSpc>
                <a:spcPct val="100000"/>
              </a:lnSpc>
              <a:buNone/>
            </a:pPr>
            <a:endParaRPr lang="zh-CN" sz="1400"/>
          </a:p>
          <a:p>
            <a:pPr marL="0" indent="0">
              <a:lnSpc>
                <a:spcPct val="100000"/>
              </a:lnSpc>
              <a:buNone/>
            </a:pPr>
            <a:r>
              <a:rPr lang="zh-CN" sz="1400"/>
              <a:t>          -  bullet-duration: </a:t>
            </a:r>
            <a:r>
              <a:rPr lang="zh-CN" sz="1400"/>
              <a:t>&lt;time&gt;, in seconds (s) or milliseconds (ms), defines the duration of the Bullet Chatting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>
                <a:latin typeface="Arial"/>
                <a:ea typeface="Arial"/>
              </a:rPr>
              <a:t>   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200">
              <a:latin typeface="Arial"/>
              <a:ea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/>
              <a:t>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5899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</a:rPr>
              <a:t>Rendering - CSS Way</a:t>
            </a:r>
          </a:p>
        </p:txBody>
      </p:sp>
      <p:sp>
        <p:nvSpPr>
          <p:cNvPr id="3" name="矩形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r>
              <a:rPr lang="zh-CN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r>
              <a:rPr lang="zh-CN"/>
              <a:t> </a:t>
            </a:r>
          </a:p>
        </p:txBody>
      </p:sp>
      <p:sp>
        <p:nvSpPr>
          <p:cNvPr id="80" name="Google Shape;152;p24"/>
          <p:cNvSpPr txBox="1"/>
          <p:nvPr/>
        </p:nvSpPr>
        <p:spPr>
          <a:xfrm rot="0" flipH="0" flipV="0">
            <a:off x="204864" y="1789602"/>
            <a:ext cx="8704537" cy="2525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>
                <a:latin typeface="Arial"/>
                <a:ea typeface="Arial"/>
              </a:rPr>
              <a:t>Child</a:t>
            </a:r>
            <a:r>
              <a:rPr lang="en-US" sz="1400">
                <a:latin typeface="Arial"/>
                <a:ea typeface="Arial"/>
              </a:rPr>
              <a:t> CSS properties: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latin typeface="Arial"/>
              <a:ea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Arial"/>
                <a:ea typeface="Arial"/>
              </a:rPr>
              <a:t>         - bullet-mode:  scroll/fixed-top/fixed-bottom/scroll-reverse, d</a:t>
            </a:r>
            <a:r>
              <a:rPr lang="zh-CN" sz="1400">
                <a:latin typeface="Arial"/>
                <a:ea typeface="Arial"/>
              </a:rPr>
              <a:t>efines the type of Bullet Chatting</a:t>
            </a:r>
          </a:p>
          <a:p>
            <a:pPr marL="0" indent="0">
              <a:lnSpc>
                <a:spcPct val="100000"/>
              </a:lnSpc>
              <a:buNone/>
            </a:pPr>
            <a:endParaRPr lang="zh-CN" sz="1400">
              <a:latin typeface="Arial"/>
              <a:ea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sz="1400">
                <a:latin typeface="Arial"/>
                <a:ea typeface="Arial"/>
              </a:rPr>
              <a:t>         - bullet-play-state: initial/running/paused, </a:t>
            </a:r>
            <a:r>
              <a:rPr lang="zh-CN" sz="1400">
                <a:latin typeface="Arial"/>
                <a:ea typeface="Arial"/>
              </a:rPr>
              <a:t>defines the state of the Bullet Chatting as running or paused</a:t>
            </a:r>
          </a:p>
          <a:p>
            <a:pPr marL="0" indent="0">
              <a:lnSpc>
                <a:spcPct val="100000"/>
              </a:lnSpc>
              <a:buNone/>
            </a:pPr>
            <a:endParaRPr lang="zh-CN" sz="1400">
              <a:latin typeface="Arial"/>
              <a:ea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sz="1400">
                <a:latin typeface="Arial"/>
                <a:ea typeface="Arial"/>
              </a:rPr>
              <a:t>         - bullet-play-delay: </a:t>
            </a:r>
            <a:r>
              <a:rPr lang="zh-CN" sz="1400">
                <a:latin typeface="Arial"/>
                <a:ea typeface="Arial"/>
              </a:rPr>
              <a:t>&lt;time&gt;, in seconds (s) or milliseconds (ms), defines when the Bullet Chatting animation begins, defining a negative value allows a Bullet Chatting to start moving from the middle.</a:t>
            </a:r>
          </a:p>
          <a:p>
            <a:pPr marL="0" indent="0">
              <a:lnSpc>
                <a:spcPct val="100000"/>
              </a:lnSpc>
              <a:buNone/>
            </a:pPr>
            <a:endParaRPr lang="zh-CN" sz="1400">
              <a:latin typeface="Arial"/>
              <a:ea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sz="1400" b="0" i="0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zh-CN" sz="1400" b="0" i="0" strike="noStrike">
                <a:solidFill>
                  <a:srgbClr val="000000"/>
                </a:solidFill>
                <a:latin typeface="Arial"/>
                <a:ea typeface="Arial"/>
              </a:rPr>
              <a:t>-  bullet-duration: </a:t>
            </a:r>
            <a:r>
              <a:rPr lang="zh-CN" sz="1400" b="0" i="0" strike="noStrike">
                <a:solidFill>
                  <a:srgbClr val="000000"/>
                </a:solidFill>
                <a:latin typeface="Arial"/>
                <a:ea typeface="Arial"/>
              </a:rPr>
              <a:t>&lt;time&gt;, in seconds (s) or milliseconds (ms), defines the duration of the Bullet Chatting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>
                <a:latin typeface="Arial"/>
                <a:ea typeface="Arial"/>
              </a:rPr>
              <a:t>   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200">
              <a:latin typeface="Arial"/>
              <a:ea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/>
              <a:t>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5899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</a:rPr>
              <a:t>Next Step</a:t>
            </a:r>
          </a:p>
        </p:txBody>
      </p:sp>
      <p:sp>
        <p:nvSpPr>
          <p:cNvPr id="3" name="矩形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r>
              <a:rPr lang="zh-CN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r>
              <a:rPr lang="zh-CN"/>
              <a:t> </a:t>
            </a:r>
          </a:p>
        </p:txBody>
      </p:sp>
      <p:sp>
        <p:nvSpPr>
          <p:cNvPr id="80" name="Google Shape;152;p24"/>
          <p:cNvSpPr txBox="1"/>
          <p:nvPr/>
        </p:nvSpPr>
        <p:spPr>
          <a:xfrm rot="0" flipH="0" flipV="0">
            <a:off x="204864" y="1789602"/>
            <a:ext cx="8704537" cy="2525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Font typeface="Arial"/>
              <a:buChar char="■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400">
              <a:latin typeface="Arial"/>
              <a:ea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400">
                <a:latin typeface="Arial"/>
                <a:ea typeface="Arial"/>
              </a:rPr>
              <a:t>Looking for better </a:t>
            </a:r>
            <a:r>
              <a:rPr lang="en-US" sz="1400">
                <a:latin typeface="Arial"/>
                <a:ea typeface="Arial"/>
              </a:rPr>
              <a:t>CSS attribute naming</a:t>
            </a:r>
          </a:p>
          <a:p>
            <a:pPr>
              <a:lnSpc>
                <a:spcPct val="100000"/>
              </a:lnSpc>
            </a:pPr>
            <a:endParaRPr lang="zh-CN"/>
          </a:p>
          <a:p>
            <a:pPr>
              <a:lnSpc>
                <a:spcPct val="100000"/>
              </a:lnSpc>
            </a:pPr>
            <a:r>
              <a:rPr lang="zh-CN"/>
              <a:t>More</a:t>
            </a:r>
            <a:r>
              <a:rPr lang="zh-CN"/>
              <a:t> API proposal ?</a:t>
            </a:r>
            <a:r>
              <a:rPr lang="zh-CN"/>
              <a:t>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</a:p>
        </p:txBody>
      </p:sp>
    </p:spTree>
  </p:cSld>
  <p:clrMapOvr>
    <a:masterClrMapping/>
  </p:clrMapOvr>
</p:sld>
</file>