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8" r:id="rId6"/>
    <p:sldId id="279" r:id="rId7"/>
    <p:sldId id="258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939566-7932-E4E1-E3EB-E55F720F91CF}" v="268" dt="2024-04-29T17:19:54.4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0655" autoAdjust="0"/>
  </p:normalViewPr>
  <p:slideViewPr>
    <p:cSldViewPr snapToGrid="0">
      <p:cViewPr varScale="1">
        <p:scale>
          <a:sx n="101" d="100"/>
          <a:sy n="101" d="100"/>
        </p:scale>
        <p:origin x="69" y="483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pPr algn="ctr"/>
            <a:r>
              <a:rPr lang="en-US" sz="4800" dirty="0"/>
              <a:t>Deja vu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D3AB59-D366-03A8-5375-EC28770CED8E}"/>
              </a:ext>
            </a:extLst>
          </p:cNvPr>
          <p:cNvSpPr txBox="1"/>
          <p:nvPr/>
        </p:nvSpPr>
        <p:spPr>
          <a:xfrm>
            <a:off x="558084" y="5849155"/>
            <a:ext cx="41706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Times New Roman"/>
                <a:cs typeface="Times New Roman"/>
              </a:rPr>
              <a:t>Enrollment No: 2205030201016 </a:t>
            </a:r>
            <a:endParaRPr lang="en-US" b="1" dirty="0">
              <a:latin typeface="Tenorite"/>
              <a:cs typeface="Times New Roman"/>
            </a:endParaRPr>
          </a:p>
          <a:p>
            <a:r>
              <a:rPr lang="en-US" sz="1400" b="1" dirty="0">
                <a:latin typeface="Times New Roman"/>
                <a:cs typeface="Times New Roman"/>
              </a:rPr>
              <a:t>Name: DEVANI SHANIKUMAR RAJESHBHAI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403" y="300557"/>
            <a:ext cx="7288282" cy="2121177"/>
          </a:xfrm>
        </p:spPr>
        <p:txBody>
          <a:bodyPr/>
          <a:lstStyle/>
          <a:p>
            <a:r>
              <a:rPr lang="en-US" dirty="0"/>
              <a:t>Introduction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F10683-5D7A-1546-9D30-0A1694ED5C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b="0" dirty="0">
                <a:solidFill>
                  <a:srgbClr val="1B1B1B"/>
                </a:solidFill>
                <a:ea typeface="+mn-lt"/>
                <a:cs typeface="+mn-lt"/>
              </a:rPr>
              <a:t>Have you ever had the sense that </a:t>
            </a:r>
            <a:r>
              <a:rPr lang="en-US" dirty="0">
                <a:solidFill>
                  <a:srgbClr val="1B1B1B"/>
                </a:solidFill>
                <a:ea typeface="+mn-lt"/>
                <a:cs typeface="+mn-lt"/>
              </a:rPr>
              <a:t>you’ve done something or gone through a new situation before</a:t>
            </a:r>
            <a:r>
              <a:rPr lang="en-US" b="0" dirty="0">
                <a:solidFill>
                  <a:srgbClr val="1B1B1B"/>
                </a:solidFill>
                <a:ea typeface="+mn-lt"/>
                <a:cs typeface="+mn-lt"/>
              </a:rPr>
              <a:t>? Does it seem like you know </a:t>
            </a:r>
            <a:r>
              <a:rPr lang="en-US" dirty="0">
                <a:solidFill>
                  <a:srgbClr val="1B1B1B"/>
                </a:solidFill>
                <a:ea typeface="+mn-lt"/>
                <a:cs typeface="+mn-lt"/>
              </a:rPr>
              <a:t>what’s going to happen next</a:t>
            </a:r>
            <a:r>
              <a:rPr lang="en-US" b="0" dirty="0">
                <a:solidFill>
                  <a:srgbClr val="1B1B1B"/>
                </a:solidFill>
                <a:ea typeface="+mn-lt"/>
                <a:cs typeface="+mn-lt"/>
              </a:rPr>
              <a:t>? That feeling is often described as </a:t>
            </a:r>
            <a:r>
              <a:rPr lang="en-US" dirty="0">
                <a:solidFill>
                  <a:srgbClr val="1B1B1B"/>
                </a:solidFill>
                <a:ea typeface="+mn-lt"/>
                <a:cs typeface="+mn-lt"/>
              </a:rPr>
              <a:t>déjà vu</a:t>
            </a:r>
            <a:r>
              <a:rPr lang="en-US" b="0" dirty="0">
                <a:solidFill>
                  <a:srgbClr val="1B1B1B"/>
                </a:solidFill>
                <a:ea typeface="+mn-lt"/>
                <a:cs typeface="+mn-lt"/>
              </a:rPr>
              <a:t>.</a:t>
            </a:r>
          </a:p>
          <a:p>
            <a:pPr marL="285750" indent="-285750">
              <a:buChar char="•"/>
            </a:pPr>
            <a:r>
              <a:rPr lang="en-US" b="0" dirty="0">
                <a:solidFill>
                  <a:srgbClr val="1B1B1B"/>
                </a:solidFill>
                <a:ea typeface="+mn-lt"/>
                <a:cs typeface="+mn-lt"/>
              </a:rPr>
              <a:t>The saying comes from French, meaning "</a:t>
            </a:r>
            <a:r>
              <a:rPr lang="en-US" dirty="0">
                <a:solidFill>
                  <a:srgbClr val="1B1B1B"/>
                </a:solidFill>
                <a:ea typeface="+mn-lt"/>
                <a:cs typeface="+mn-lt"/>
              </a:rPr>
              <a:t>already seen.</a:t>
            </a:r>
            <a:r>
              <a:rPr lang="en-US" b="0" dirty="0">
                <a:solidFill>
                  <a:srgbClr val="1B1B1B"/>
                </a:solidFill>
                <a:ea typeface="+mn-lt"/>
                <a:cs typeface="+mn-lt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5914" y="-1487081"/>
            <a:ext cx="4662527" cy="3376691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Who Experiences Déjà Vu?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" name="Picture Placeholder 15" descr="A person in a suit looking at a mirror&#10;&#10;Description automatically generated">
            <a:extLst>
              <a:ext uri="{FF2B5EF4-FFF2-40B4-BE49-F238E27FC236}">
                <a16:creationId xmlns:a16="http://schemas.microsoft.com/office/drawing/2014/main" id="{448EF356-1822-E2AE-2794-322870D4C22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4117" r="14117"/>
          <a:stretch/>
        </p:blipFill>
        <p:spPr>
          <a:xfrm>
            <a:off x="-10732" y="-5080"/>
            <a:ext cx="6801670" cy="6861873"/>
          </a:xfr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5F092D6-0073-AFCC-64DA-3EB8970B080B}"/>
              </a:ext>
            </a:extLst>
          </p:cNvPr>
          <p:cNvSpPr txBox="1"/>
          <p:nvPr/>
        </p:nvSpPr>
        <p:spPr>
          <a:xfrm>
            <a:off x="6299916" y="1481070"/>
            <a:ext cx="552288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1B1B1B"/>
                </a:solidFill>
                <a:ea typeface="+mn-lt"/>
                <a:cs typeface="+mn-lt"/>
              </a:rPr>
              <a:t>Around </a:t>
            </a:r>
            <a:r>
              <a:rPr lang="en-US" b="1" dirty="0">
                <a:solidFill>
                  <a:srgbClr val="1B1B1B"/>
                </a:solidFill>
                <a:ea typeface="+mn-lt"/>
                <a:cs typeface="+mn-lt"/>
              </a:rPr>
              <a:t>60% to 70% of people</a:t>
            </a:r>
            <a:r>
              <a:rPr lang="en-US" dirty="0">
                <a:solidFill>
                  <a:srgbClr val="1B1B1B"/>
                </a:solidFill>
                <a:ea typeface="+mn-lt"/>
                <a:cs typeface="+mn-lt"/>
              </a:rPr>
              <a:t> in good health experience some form of déjà vu </a:t>
            </a:r>
            <a:r>
              <a:rPr lang="en-US" b="1" dirty="0">
                <a:solidFill>
                  <a:srgbClr val="1B1B1B"/>
                </a:solidFill>
                <a:ea typeface="+mn-lt"/>
                <a:cs typeface="+mn-lt"/>
              </a:rPr>
              <a:t>during their lifetime</a:t>
            </a:r>
            <a:r>
              <a:rPr lang="en-US" dirty="0">
                <a:solidFill>
                  <a:srgbClr val="1B1B1B"/>
                </a:solidFill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1B1B1B"/>
                </a:solidFill>
                <a:ea typeface="+mn-lt"/>
                <a:cs typeface="+mn-lt"/>
              </a:rPr>
              <a:t>Déjà vu</a:t>
            </a:r>
            <a:r>
              <a:rPr lang="en-US" dirty="0">
                <a:solidFill>
                  <a:srgbClr val="1B1B1B"/>
                </a:solidFill>
                <a:ea typeface="+mn-lt"/>
                <a:cs typeface="+mn-lt"/>
              </a:rPr>
              <a:t> happens most often to people between 1</a:t>
            </a:r>
            <a:r>
              <a:rPr lang="en-US" b="1" dirty="0">
                <a:solidFill>
                  <a:srgbClr val="1B1B1B"/>
                </a:solidFill>
                <a:ea typeface="+mn-lt"/>
                <a:cs typeface="+mn-lt"/>
              </a:rPr>
              <a:t>5 and 25 years of age</a:t>
            </a:r>
            <a:r>
              <a:rPr lang="en-US" dirty="0">
                <a:solidFill>
                  <a:srgbClr val="1B1B1B"/>
                </a:solidFill>
                <a:ea typeface="+mn-lt"/>
                <a:cs typeface="+mn-lt"/>
              </a:rPr>
              <a:t>. </a:t>
            </a:r>
            <a:endParaRPr lang="en-US" dirty="0">
              <a:solidFill>
                <a:srgbClr val="1B1B1B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1B1B1B"/>
                </a:solidFill>
                <a:ea typeface="+mn-lt"/>
                <a:cs typeface="+mn-lt"/>
              </a:rPr>
              <a:t>If you </a:t>
            </a:r>
            <a:r>
              <a:rPr lang="en-US" b="1" dirty="0">
                <a:solidFill>
                  <a:srgbClr val="1B1B1B"/>
                </a:solidFill>
                <a:ea typeface="+mn-lt"/>
                <a:cs typeface="+mn-lt"/>
              </a:rPr>
              <a:t>travel a lot</a:t>
            </a:r>
            <a:r>
              <a:rPr lang="en-US" dirty="0">
                <a:solidFill>
                  <a:srgbClr val="1B1B1B"/>
                </a:solidFill>
                <a:ea typeface="+mn-lt"/>
                <a:cs typeface="+mn-lt"/>
              </a:rPr>
              <a:t> or </a:t>
            </a:r>
            <a:r>
              <a:rPr lang="en-US" b="1" dirty="0">
                <a:solidFill>
                  <a:srgbClr val="1B1B1B"/>
                </a:solidFill>
                <a:ea typeface="+mn-lt"/>
                <a:cs typeface="+mn-lt"/>
              </a:rPr>
              <a:t>regularly remember your dreams</a:t>
            </a:r>
            <a:r>
              <a:rPr lang="en-US" dirty="0">
                <a:solidFill>
                  <a:srgbClr val="1B1B1B"/>
                </a:solidFill>
                <a:ea typeface="+mn-lt"/>
                <a:cs typeface="+mn-lt"/>
              </a:rPr>
              <a:t>, you may be more likely to experience </a:t>
            </a:r>
            <a:r>
              <a:rPr lang="en-US" b="1" dirty="0">
                <a:solidFill>
                  <a:srgbClr val="1B1B1B"/>
                </a:solidFill>
                <a:ea typeface="+mn-lt"/>
                <a:cs typeface="+mn-lt"/>
              </a:rPr>
              <a:t>déjà vu</a:t>
            </a:r>
            <a:r>
              <a:rPr lang="en-US" dirty="0">
                <a:solidFill>
                  <a:srgbClr val="1B1B1B"/>
                </a:solidFill>
                <a:ea typeface="+mn-lt"/>
                <a:cs typeface="+mn-lt"/>
              </a:rPr>
              <a:t> than others.</a:t>
            </a:r>
            <a:endParaRPr lang="en-US" dirty="0">
              <a:solidFill>
                <a:srgbClr val="1B1B1B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1B1B1B"/>
                </a:solidFill>
                <a:ea typeface="+mn-lt"/>
                <a:cs typeface="+mn-lt"/>
              </a:rPr>
              <a:t>Most people have the </a:t>
            </a:r>
            <a:r>
              <a:rPr lang="en-US" b="1" dirty="0">
                <a:solidFill>
                  <a:srgbClr val="1B1B1B"/>
                </a:solidFill>
                <a:ea typeface="+mn-lt"/>
                <a:cs typeface="+mn-lt"/>
              </a:rPr>
              <a:t>experience during the evenings or on the weekends</a:t>
            </a:r>
            <a:r>
              <a:rPr lang="en-US" dirty="0">
                <a:solidFill>
                  <a:srgbClr val="1B1B1B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rgbClr val="1B1B1B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1B1B1B"/>
                </a:solidFill>
              </a:rPr>
              <a:t>Example:</a:t>
            </a:r>
            <a:r>
              <a:rPr lang="en-US" dirty="0">
                <a:solidFill>
                  <a:srgbClr val="1B1B1B"/>
                </a:solidFill>
              </a:rPr>
              <a:t> Y</a:t>
            </a:r>
            <a:r>
              <a:rPr lang="en-US" dirty="0">
                <a:solidFill>
                  <a:srgbClr val="1B1B1B"/>
                </a:solidFill>
                <a:ea typeface="+mn-lt"/>
                <a:cs typeface="+mn-lt"/>
              </a:rPr>
              <a:t>ou may walk into a room in a building you’ve never visited yet feel like you know it intimately.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1B1B1B"/>
                </a:solidFill>
                <a:ea typeface="+mn-lt"/>
                <a:cs typeface="+mn-lt"/>
              </a:rPr>
              <a:t>Most feelings of </a:t>
            </a:r>
            <a:r>
              <a:rPr lang="en-US" b="1" dirty="0">
                <a:solidFill>
                  <a:srgbClr val="1B1B1B"/>
                </a:solidFill>
                <a:ea typeface="+mn-lt"/>
                <a:cs typeface="+mn-lt"/>
              </a:rPr>
              <a:t>déjà vu disappear quickly</a:t>
            </a:r>
            <a:r>
              <a:rPr lang="en-US" dirty="0">
                <a:solidFill>
                  <a:srgbClr val="1B1B1B"/>
                </a:solidFill>
                <a:ea typeface="+mn-lt"/>
                <a:cs typeface="+mn-lt"/>
              </a:rPr>
              <a:t>, which can make it hard for you to recall specific details about the experience.</a:t>
            </a:r>
            <a:endParaRPr lang="en-US" dirty="0">
              <a:solidFill>
                <a:srgbClr val="1B1B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b="1">
                <a:solidFill>
                  <a:srgbClr val="363636"/>
                </a:solidFill>
              </a:rPr>
              <a:t>What causes déjà vu to happen?</a:t>
            </a:r>
            <a:endParaRPr lang="en-US">
              <a:solidFill>
                <a:srgbClr val="363636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3210" lvl="1"/>
            <a:r>
              <a:rPr lang="en-US" dirty="0">
                <a:ea typeface="+mn-lt"/>
                <a:cs typeface="+mn-lt"/>
              </a:rPr>
              <a:t>You may not be a magician, but when you experience </a:t>
            </a:r>
            <a:r>
              <a:rPr lang="en-US" b="1" dirty="0">
                <a:ea typeface="+mn-lt"/>
                <a:cs typeface="+mn-lt"/>
              </a:rPr>
              <a:t>déjà vu</a:t>
            </a:r>
            <a:r>
              <a:rPr lang="en-US" dirty="0">
                <a:ea typeface="+mn-lt"/>
                <a:cs typeface="+mn-lt"/>
              </a:rPr>
              <a:t>, your brain is </a:t>
            </a:r>
            <a:r>
              <a:rPr lang="en-US" b="1" dirty="0">
                <a:ea typeface="+mn-lt"/>
                <a:cs typeface="+mn-lt"/>
              </a:rPr>
              <a:t>creating an illusion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283210" lvl="1"/>
            <a:r>
              <a:rPr lang="en-US" dirty="0">
                <a:ea typeface="+mn-lt"/>
                <a:cs typeface="+mn-lt"/>
              </a:rPr>
              <a:t>This is thought to happen when there’s a bit of a </a:t>
            </a:r>
            <a:r>
              <a:rPr lang="en-US" b="1" dirty="0">
                <a:ea typeface="+mn-lt"/>
                <a:cs typeface="+mn-lt"/>
              </a:rPr>
              <a:t>miscommunication between two parts of your brain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283210" lvl="1"/>
            <a:r>
              <a:rPr lang="en-US" dirty="0">
                <a:ea typeface="+mn-lt"/>
                <a:cs typeface="+mn-lt"/>
              </a:rPr>
              <a:t>“</a:t>
            </a:r>
            <a:r>
              <a:rPr lang="en-US" b="1" dirty="0">
                <a:ea typeface="+mn-lt"/>
                <a:cs typeface="+mn-lt"/>
              </a:rPr>
              <a:t>Déjà vu</a:t>
            </a:r>
            <a:r>
              <a:rPr lang="en-US" dirty="0">
                <a:ea typeface="+mn-lt"/>
                <a:cs typeface="+mn-lt"/>
              </a:rPr>
              <a:t> is caused by dysfunctional connections between the parts of your brain that play a role in memory recollection and familiarity.”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>
                <a:solidFill>
                  <a:srgbClr val="363636"/>
                </a:solidFill>
                <a:ea typeface="+mj-lt"/>
                <a:cs typeface="+mj-lt"/>
              </a:rPr>
              <a:t>conclusion</a:t>
            </a:r>
            <a:endParaRPr lang="en-US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2757906"/>
            <a:ext cx="7925344" cy="679954"/>
          </a:xfrm>
        </p:spPr>
        <p:txBody>
          <a:bodyPr vert="horz" lIns="91440" tIns="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déjà vu</a:t>
            </a:r>
            <a:r>
              <a:rPr lang="en-US" dirty="0">
                <a:ea typeface="+mn-lt"/>
                <a:cs typeface="+mn-lt"/>
              </a:rPr>
              <a:t> might be the result of the brain trying to resolve an error between what you think you have seen before and what you are actually seeing.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442</Words>
  <Application>Microsoft Office PowerPoint</Application>
  <PresentationFormat>Widescreen</PresentationFormat>
  <Paragraphs>137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Custom</vt:lpstr>
      <vt:lpstr>Deja vu</vt:lpstr>
      <vt:lpstr>Introduction</vt:lpstr>
      <vt:lpstr>Who Experiences Déjà Vu? </vt:lpstr>
      <vt:lpstr>What causes déjà vu to happen?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/>
  <cp:lastModifiedBy/>
  <cp:revision>135</cp:revision>
  <dcterms:created xsi:type="dcterms:W3CDTF">2024-04-29T16:34:52Z</dcterms:created>
  <dcterms:modified xsi:type="dcterms:W3CDTF">2024-04-29T17:20:18Z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