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6326c2618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326c2618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0e17a948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0e17a948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0e17a948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0e17a948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0e17a948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0e17a948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0e17a948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0e17a948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0e17a948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0e17a948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0e17a9480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0e17a9480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86f5be5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86f5be5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6326c2618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326c2618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326c2618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326c2618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0e17a948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0e17a948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0e17a9480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0e17a9480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0e17a948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0e17a948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0e17a948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0e17a948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326c2618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326c2618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6326c2618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326c2618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0e17a9480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0e17a948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5400000">
              <a:off x="1646" y="-75"/>
              <a:ext cx="2299800" cy="23001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flipH="1">
              <a:off x="652821" y="590035"/>
              <a:ext cx="2300100" cy="2299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69465"/>
        </a:solidFill>
      </p:bgPr>
    </p:bg>
    <p:spTree>
      <p:nvGrpSpPr>
        <p:cNvPr id="144" name="Shape 144"/>
        <p:cNvGrpSpPr/>
        <p:nvPr/>
      </p:nvGrpSpPr>
      <p:grpSpPr>
        <a:xfrm>
          <a:off x="0" y="0"/>
          <a:ext cx="0" cy="0"/>
          <a:chOff x="0" y="0"/>
          <a:chExt cx="0" cy="0"/>
        </a:xfrm>
      </p:grpSpPr>
      <p:sp>
        <p:nvSpPr>
          <p:cNvPr id="145" name="Google Shape;145;p15"/>
          <p:cNvSpPr/>
          <p:nvPr/>
        </p:nvSpPr>
        <p:spPr>
          <a:xfrm rot="5400000">
            <a:off x="7500300" y="505"/>
            <a:ext cx="1643700" cy="1643700"/>
          </a:xfrm>
          <a:prstGeom prst="diagStripe">
            <a:avLst>
              <a:gd fmla="val 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ph type="ctrTitle"/>
          </p:nvPr>
        </p:nvSpPr>
        <p:spPr>
          <a:xfrm>
            <a:off x="2063250" y="1782300"/>
            <a:ext cx="5017500" cy="157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7" name="Google Shape;147;p1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8" name="Google Shape;14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15"/>
          <p:cNvSpPr/>
          <p:nvPr/>
        </p:nvSpPr>
        <p:spPr>
          <a:xfrm rot="-5400000">
            <a:off x="0" y="381001"/>
            <a:ext cx="808800" cy="808800"/>
          </a:xfrm>
          <a:prstGeom prst="diagStripe">
            <a:avLst>
              <a:gd fmla="val 50000" name="adj"/>
            </a:avLst>
          </a:prstGeom>
          <a:solidFill>
            <a:srgbClr val="292F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grpSp>
        <p:nvGrpSpPr>
          <p:cNvPr id="151" name="Google Shape;151;p16"/>
          <p:cNvGrpSpPr/>
          <p:nvPr/>
        </p:nvGrpSpPr>
        <p:grpSpPr>
          <a:xfrm>
            <a:off x="4406400" y="0"/>
            <a:ext cx="4737600" cy="5143065"/>
            <a:chOff x="4406400" y="0"/>
            <a:chExt cx="4737600" cy="5143065"/>
          </a:xfrm>
        </p:grpSpPr>
        <p:sp>
          <p:nvSpPr>
            <p:cNvPr id="152" name="Google Shape;152;p1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flipH="1">
              <a:off x="6908099" y="2069505"/>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rot="-5400000">
              <a:off x="7227414" y="3710807"/>
              <a:ext cx="808800" cy="808800"/>
            </a:xfrm>
            <a:prstGeom prst="diagStripe">
              <a:avLst>
                <a:gd fmla="val 50000" name="adj"/>
              </a:avLst>
            </a:pr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1" name="Google Shape;17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2" name="Shape 172"/>
        <p:cNvGrpSpPr/>
        <p:nvPr/>
      </p:nvGrpSpPr>
      <p:grpSpPr>
        <a:xfrm>
          <a:off x="0" y="0"/>
          <a:ext cx="0" cy="0"/>
          <a:chOff x="0" y="0"/>
          <a:chExt cx="0" cy="0"/>
        </a:xfrm>
      </p:grpSpPr>
      <p:grpSp>
        <p:nvGrpSpPr>
          <p:cNvPr id="173" name="Google Shape;173;p17"/>
          <p:cNvGrpSpPr/>
          <p:nvPr/>
        </p:nvGrpSpPr>
        <p:grpSpPr>
          <a:xfrm>
            <a:off x="0" y="381001"/>
            <a:ext cx="1037850" cy="1016287"/>
            <a:chOff x="0" y="381001"/>
            <a:chExt cx="1037850" cy="1016287"/>
          </a:xfrm>
        </p:grpSpPr>
        <p:sp>
          <p:nvSpPr>
            <p:cNvPr id="174" name="Google Shape;174;p17"/>
            <p:cNvSpPr/>
            <p:nvPr/>
          </p:nvSpPr>
          <p:spPr>
            <a:xfrm rot="-5400000">
              <a:off x="0" y="381001"/>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flipH="1">
              <a:off x="229050" y="588489"/>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8" name="Google Shape;17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grpSp>
        <p:nvGrpSpPr>
          <p:cNvPr id="180" name="Google Shape;180;p18"/>
          <p:cNvGrpSpPr/>
          <p:nvPr/>
        </p:nvGrpSpPr>
        <p:grpSpPr>
          <a:xfrm>
            <a:off x="0" y="381001"/>
            <a:ext cx="1037850" cy="1016287"/>
            <a:chOff x="0" y="381001"/>
            <a:chExt cx="1037850" cy="1016287"/>
          </a:xfrm>
        </p:grpSpPr>
        <p:sp>
          <p:nvSpPr>
            <p:cNvPr id="181" name="Google Shape;181;p18"/>
            <p:cNvSpPr/>
            <p:nvPr/>
          </p:nvSpPr>
          <p:spPr>
            <a:xfrm rot="-5400000">
              <a:off x="0" y="381001"/>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flipH="1">
              <a:off x="229050" y="588489"/>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4" name="Google Shape;184;p1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5" name="Google Shape;185;p18"/>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6" name="Google Shape;18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87" name="Shape 187"/>
        <p:cNvGrpSpPr/>
        <p:nvPr/>
      </p:nvGrpSpPr>
      <p:grpSpPr>
        <a:xfrm>
          <a:off x="0" y="0"/>
          <a:ext cx="0" cy="0"/>
          <a:chOff x="0" y="0"/>
          <a:chExt cx="0" cy="0"/>
        </a:xfrm>
      </p:grpSpPr>
      <p:sp>
        <p:nvSpPr>
          <p:cNvPr id="188" name="Google Shape;188;p19"/>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9" name="Google Shape;189;p19"/>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
        <p:nvSpPr>
          <p:cNvPr id="191" name="Google Shape;191;p19">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9"/>
          <p:cNvGrpSpPr/>
          <p:nvPr/>
        </p:nvGrpSpPr>
        <p:grpSpPr>
          <a:xfrm>
            <a:off x="0" y="381001"/>
            <a:ext cx="1037850" cy="1016287"/>
            <a:chOff x="0" y="381001"/>
            <a:chExt cx="1037850" cy="1016287"/>
          </a:xfrm>
        </p:grpSpPr>
        <p:sp>
          <p:nvSpPr>
            <p:cNvPr id="196" name="Google Shape;196;p19"/>
            <p:cNvSpPr/>
            <p:nvPr/>
          </p:nvSpPr>
          <p:spPr>
            <a:xfrm rot="-5400000">
              <a:off x="0" y="381001"/>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flipH="1">
              <a:off x="229050" y="588489"/>
              <a:ext cx="808800" cy="808800"/>
            </a:xfrm>
            <a:prstGeom prst="diagStripe">
              <a:avLst>
                <a:gd fmla="val 50000" name="adj"/>
              </a:avLst>
            </a:prstGeom>
            <a:solidFill>
              <a:srgbClr val="292F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9"/>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99" name="Google Shape;1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grpSp>
        <p:nvGrpSpPr>
          <p:cNvPr id="201" name="Google Shape;201;p20"/>
          <p:cNvGrpSpPr/>
          <p:nvPr/>
        </p:nvGrpSpPr>
        <p:grpSpPr>
          <a:xfrm>
            <a:off x="0" y="381001"/>
            <a:ext cx="1037850" cy="1016287"/>
            <a:chOff x="0" y="381001"/>
            <a:chExt cx="1037850" cy="1016287"/>
          </a:xfrm>
        </p:grpSpPr>
        <p:sp>
          <p:nvSpPr>
            <p:cNvPr id="202" name="Google Shape;202;p20"/>
            <p:cNvSpPr/>
            <p:nvPr/>
          </p:nvSpPr>
          <p:spPr>
            <a:xfrm rot="-5400000">
              <a:off x="0" y="381001"/>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flipH="1">
              <a:off x="229050" y="588489"/>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5" name="Google Shape;2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6" name="Shape 206"/>
        <p:cNvGrpSpPr/>
        <p:nvPr/>
      </p:nvGrpSpPr>
      <p:grpSpPr>
        <a:xfrm>
          <a:off x="0" y="0"/>
          <a:ext cx="0" cy="0"/>
          <a:chOff x="0" y="0"/>
          <a:chExt cx="0" cy="0"/>
        </a:xfrm>
      </p:grpSpPr>
      <p:grpSp>
        <p:nvGrpSpPr>
          <p:cNvPr id="207" name="Google Shape;207;p21"/>
          <p:cNvGrpSpPr/>
          <p:nvPr/>
        </p:nvGrpSpPr>
        <p:grpSpPr>
          <a:xfrm>
            <a:off x="0" y="381001"/>
            <a:ext cx="1037850" cy="1016287"/>
            <a:chOff x="0" y="381001"/>
            <a:chExt cx="1037850" cy="1016287"/>
          </a:xfrm>
        </p:grpSpPr>
        <p:sp>
          <p:nvSpPr>
            <p:cNvPr id="208" name="Google Shape;208;p21"/>
            <p:cNvSpPr/>
            <p:nvPr/>
          </p:nvSpPr>
          <p:spPr>
            <a:xfrm rot="-5400000">
              <a:off x="0" y="381001"/>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229050" y="588489"/>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1"/>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21"/>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12" name="Google Shape;2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3" name="Shape 213"/>
        <p:cNvGrpSpPr/>
        <p:nvPr/>
      </p:nvGrpSpPr>
      <p:grpSpPr>
        <a:xfrm>
          <a:off x="0" y="0"/>
          <a:ext cx="0" cy="0"/>
          <a:chOff x="0" y="0"/>
          <a:chExt cx="0" cy="0"/>
        </a:xfrm>
      </p:grpSpPr>
      <p:grpSp>
        <p:nvGrpSpPr>
          <p:cNvPr id="214" name="Google Shape;214;p22"/>
          <p:cNvGrpSpPr/>
          <p:nvPr/>
        </p:nvGrpSpPr>
        <p:grpSpPr>
          <a:xfrm>
            <a:off x="4406400" y="0"/>
            <a:ext cx="4737600" cy="5143500"/>
            <a:chOff x="4406400" y="0"/>
            <a:chExt cx="4737600" cy="5143500"/>
          </a:xfrm>
        </p:grpSpPr>
        <p:sp>
          <p:nvSpPr>
            <p:cNvPr id="215" name="Google Shape;215;p22"/>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flipH="1">
              <a:off x="6908099" y="2069680"/>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rot="-5400000">
              <a:off x="7227414" y="3711189"/>
              <a:ext cx="808800" cy="808800"/>
            </a:xfrm>
            <a:prstGeom prst="diagStripe">
              <a:avLst>
                <a:gd fmla="val 50000" name="adj"/>
              </a:avLst>
            </a:pr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2"/>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4" name="Google Shape;2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5" name="Shape 235"/>
        <p:cNvGrpSpPr/>
        <p:nvPr/>
      </p:nvGrpSpPr>
      <p:grpSpPr>
        <a:xfrm>
          <a:off x="0" y="0"/>
          <a:ext cx="0" cy="0"/>
          <a:chOff x="0" y="0"/>
          <a:chExt cx="0" cy="0"/>
        </a:xfrm>
      </p:grpSpPr>
      <p:grpSp>
        <p:nvGrpSpPr>
          <p:cNvPr id="236" name="Google Shape;236;p23"/>
          <p:cNvGrpSpPr/>
          <p:nvPr/>
        </p:nvGrpSpPr>
        <p:grpSpPr>
          <a:xfrm>
            <a:off x="0" y="381001"/>
            <a:ext cx="1037850" cy="1016287"/>
            <a:chOff x="0" y="381001"/>
            <a:chExt cx="1037850" cy="1016287"/>
          </a:xfrm>
        </p:grpSpPr>
        <p:sp>
          <p:nvSpPr>
            <p:cNvPr id="237" name="Google Shape;237;p23"/>
            <p:cNvSpPr/>
            <p:nvPr/>
          </p:nvSpPr>
          <p:spPr>
            <a:xfrm rot="-5400000">
              <a:off x="0" y="381001"/>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229050" y="588489"/>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3"/>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0" name="Google Shape;240;p23"/>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41" name="Google Shape;241;p23"/>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42" name="Google Shape;24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3" name="Shape 243"/>
        <p:cNvGrpSpPr/>
        <p:nvPr/>
      </p:nvGrpSpPr>
      <p:grpSpPr>
        <a:xfrm>
          <a:off x="0" y="0"/>
          <a:ext cx="0" cy="0"/>
          <a:chOff x="0" y="0"/>
          <a:chExt cx="0" cy="0"/>
        </a:xfrm>
      </p:grpSpPr>
      <p:grpSp>
        <p:nvGrpSpPr>
          <p:cNvPr id="244" name="Google Shape;244;p24"/>
          <p:cNvGrpSpPr/>
          <p:nvPr/>
        </p:nvGrpSpPr>
        <p:grpSpPr>
          <a:xfrm>
            <a:off x="0" y="4128572"/>
            <a:ext cx="698925" cy="684657"/>
            <a:chOff x="0" y="3785672"/>
            <a:chExt cx="698925" cy="684657"/>
          </a:xfrm>
        </p:grpSpPr>
        <p:sp>
          <p:nvSpPr>
            <p:cNvPr id="245" name="Google Shape;245;p2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4"/>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248" name="Google Shape;2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9" name="Shape 249"/>
        <p:cNvGrpSpPr/>
        <p:nvPr/>
      </p:nvGrpSpPr>
      <p:grpSpPr>
        <a:xfrm>
          <a:off x="0" y="0"/>
          <a:ext cx="0" cy="0"/>
          <a:chOff x="0" y="0"/>
          <a:chExt cx="0" cy="0"/>
        </a:xfrm>
      </p:grpSpPr>
      <p:grpSp>
        <p:nvGrpSpPr>
          <p:cNvPr id="250" name="Google Shape;250;p25"/>
          <p:cNvGrpSpPr/>
          <p:nvPr/>
        </p:nvGrpSpPr>
        <p:grpSpPr>
          <a:xfrm>
            <a:off x="4406400" y="0"/>
            <a:ext cx="4737600" cy="5143065"/>
            <a:chOff x="4406400" y="0"/>
            <a:chExt cx="4737600" cy="5143065"/>
          </a:xfrm>
        </p:grpSpPr>
        <p:sp>
          <p:nvSpPr>
            <p:cNvPr id="251" name="Google Shape;251;p2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flipH="1">
              <a:off x="6908099" y="2069505"/>
              <a:ext cx="808800" cy="808800"/>
            </a:xfrm>
            <a:prstGeom prst="diagStripe">
              <a:avLst>
                <a:gd fmla="val 50000" name="adj"/>
              </a:avLst>
            </a:prstGeom>
            <a:solidFill>
              <a:srgbClr val="F694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5400000">
              <a:off x="7227414" y="3710807"/>
              <a:ext cx="808800" cy="808800"/>
            </a:xfrm>
            <a:prstGeom prst="diagStripe">
              <a:avLst>
                <a:gd fmla="val 50000" name="adj"/>
              </a:avLst>
            </a:pr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70" name="Google Shape;270;p25"/>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71" name="Google Shape;27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s://github.com/shanikalakshani/CS5651-MobileBankingSurvey" TargetMode="External"/><Relationship Id="rId4" Type="http://schemas.openxmlformats.org/officeDocument/2006/relationships/image" Target="../media/image2.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idx="4294967295" type="ctrTitle"/>
          </p:nvPr>
        </p:nvSpPr>
        <p:spPr>
          <a:xfrm>
            <a:off x="394200" y="522575"/>
            <a:ext cx="8355600" cy="18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FFFFFF"/>
                </a:solidFill>
                <a:latin typeface="Calibri"/>
                <a:ea typeface="Calibri"/>
                <a:cs typeface="Calibri"/>
                <a:sym typeface="Calibri"/>
              </a:rPr>
              <a:t>Mobile Banking Survey</a:t>
            </a:r>
            <a:endParaRPr sz="5000">
              <a:solidFill>
                <a:srgbClr val="FFFFFF"/>
              </a:solidFill>
              <a:latin typeface="Calibri"/>
              <a:ea typeface="Calibri"/>
              <a:cs typeface="Calibri"/>
              <a:sym typeface="Calibri"/>
            </a:endParaRPr>
          </a:p>
        </p:txBody>
      </p:sp>
      <p:sp>
        <p:nvSpPr>
          <p:cNvPr id="279" name="Google Shape;279;p27"/>
          <p:cNvSpPr txBox="1"/>
          <p:nvPr>
            <p:ph idx="4294967295" type="subTitle"/>
          </p:nvPr>
        </p:nvSpPr>
        <p:spPr>
          <a:xfrm>
            <a:off x="5279100" y="3020100"/>
            <a:ext cx="34707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199340V - K. P. S. Lakshani</a:t>
            </a:r>
            <a:endParaRPr sz="1800">
              <a:latin typeface="Calibri"/>
              <a:ea typeface="Calibri"/>
              <a:cs typeface="Calibri"/>
              <a:sym typeface="Calibri"/>
            </a:endParaRPr>
          </a:p>
          <a:p>
            <a:pPr indent="0" lvl="0" marL="0" rtl="0" algn="l">
              <a:spcBef>
                <a:spcPts val="1600"/>
              </a:spcBef>
              <a:spcAft>
                <a:spcPts val="1600"/>
              </a:spcAft>
              <a:buNone/>
            </a:pPr>
            <a:r>
              <a:rPr lang="en" sz="1800">
                <a:latin typeface="Calibri"/>
                <a:ea typeface="Calibri"/>
                <a:cs typeface="Calibri"/>
                <a:sym typeface="Calibri"/>
              </a:rPr>
              <a:t>                                                   </a:t>
            </a:r>
            <a:endParaRPr sz="1800">
              <a:latin typeface="Calibri"/>
              <a:ea typeface="Calibri"/>
              <a:cs typeface="Calibri"/>
              <a:sym typeface="Calibri"/>
            </a:endParaRPr>
          </a:p>
        </p:txBody>
      </p:sp>
      <p:pic>
        <p:nvPicPr>
          <p:cNvPr id="280" name="Google Shape;280;p27"/>
          <p:cNvPicPr preferRelativeResize="0"/>
          <p:nvPr/>
        </p:nvPicPr>
        <p:blipFill>
          <a:blip r:embed="rId3">
            <a:alphaModFix/>
          </a:blip>
          <a:stretch>
            <a:fillRect/>
          </a:stretch>
        </p:blipFill>
        <p:spPr>
          <a:xfrm>
            <a:off x="665050" y="1589151"/>
            <a:ext cx="3470697" cy="33929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Hypothesis Testing - Case 1</a:t>
            </a:r>
            <a:endParaRPr sz="3600">
              <a:latin typeface="Calibri"/>
              <a:ea typeface="Calibri"/>
              <a:cs typeface="Calibri"/>
              <a:sym typeface="Calibri"/>
            </a:endParaRPr>
          </a:p>
        </p:txBody>
      </p:sp>
      <p:sp>
        <p:nvSpPr>
          <p:cNvPr id="348" name="Google Shape;348;p36"/>
          <p:cNvSpPr txBox="1"/>
          <p:nvPr>
            <p:ph idx="1" type="body"/>
          </p:nvPr>
        </p:nvSpPr>
        <p:spPr>
          <a:xfrm>
            <a:off x="600450" y="1567550"/>
            <a:ext cx="8003400" cy="343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Does the data collected is sufficient to conclude that both male and female </a:t>
            </a:r>
            <a:r>
              <a:rPr lang="en" sz="1800">
                <a:solidFill>
                  <a:srgbClr val="FFFFFF"/>
                </a:solidFill>
                <a:latin typeface="Calibri"/>
                <a:ea typeface="Calibri"/>
                <a:cs typeface="Calibri"/>
                <a:sym typeface="Calibri"/>
              </a:rPr>
              <a:t>respondents are equally satisfied with the</a:t>
            </a:r>
            <a:r>
              <a:rPr lang="en" sz="1800">
                <a:solidFill>
                  <a:srgbClr val="FFFFFF"/>
                </a:solidFill>
                <a:latin typeface="Calibri"/>
                <a:ea typeface="Calibri"/>
                <a:cs typeface="Calibri"/>
                <a:sym typeface="Calibri"/>
              </a:rPr>
              <a:t> User Interface of mobile banking application?</a:t>
            </a:r>
            <a:endParaRPr sz="1800">
              <a:solidFill>
                <a:srgbClr val="FFFFFF"/>
              </a:solidFill>
              <a:latin typeface="Calibri"/>
              <a:ea typeface="Calibri"/>
              <a:cs typeface="Calibri"/>
              <a:sym typeface="Calibri"/>
            </a:endParaRPr>
          </a:p>
          <a:p>
            <a:pPr indent="0" lvl="0" marL="914400" rtl="0" algn="l">
              <a:spcBef>
                <a:spcPts val="1600"/>
              </a:spcBef>
              <a:spcAft>
                <a:spcPts val="0"/>
              </a:spcAft>
              <a:buNone/>
            </a:pPr>
            <a:r>
              <a:rPr lang="en" sz="1800">
                <a:latin typeface="Calibri"/>
                <a:ea typeface="Calibri"/>
                <a:cs typeface="Calibri"/>
                <a:sym typeface="Calibri"/>
              </a:rPr>
              <a:t>H</a:t>
            </a:r>
            <a:r>
              <a:rPr baseline="-25000" lang="en" sz="1800">
                <a:latin typeface="Calibri"/>
                <a:ea typeface="Calibri"/>
                <a:cs typeface="Calibri"/>
                <a:sym typeface="Calibri"/>
              </a:rPr>
              <a:t>o</a:t>
            </a:r>
            <a:r>
              <a:rPr lang="en" sz="1800">
                <a:latin typeface="Calibri"/>
                <a:ea typeface="Calibri"/>
                <a:cs typeface="Calibri"/>
                <a:sym typeface="Calibri"/>
              </a:rPr>
              <a:t>: p</a:t>
            </a:r>
            <a:r>
              <a:rPr baseline="-25000" lang="en" sz="1800">
                <a:latin typeface="Calibri"/>
                <a:ea typeface="Calibri"/>
                <a:cs typeface="Calibri"/>
                <a:sym typeface="Calibri"/>
              </a:rPr>
              <a:t>f</a:t>
            </a:r>
            <a:r>
              <a:rPr lang="en" sz="1800">
                <a:latin typeface="Calibri"/>
                <a:ea typeface="Calibri"/>
                <a:cs typeface="Calibri"/>
                <a:sym typeface="Calibri"/>
              </a:rPr>
              <a:t> = p</a:t>
            </a:r>
            <a:r>
              <a:rPr baseline="-25000" lang="en" sz="1800">
                <a:latin typeface="Calibri"/>
                <a:ea typeface="Calibri"/>
                <a:cs typeface="Calibri"/>
                <a:sym typeface="Calibri"/>
              </a:rPr>
              <a:t>m  </a:t>
            </a:r>
            <a:endParaRPr sz="1800">
              <a:latin typeface="Calibri"/>
              <a:ea typeface="Calibri"/>
              <a:cs typeface="Calibri"/>
              <a:sym typeface="Calibri"/>
            </a:endParaRPr>
          </a:p>
          <a:p>
            <a:pPr indent="0" lvl="0" marL="914400" rtl="0" algn="l">
              <a:spcBef>
                <a:spcPts val="1600"/>
              </a:spcBef>
              <a:spcAft>
                <a:spcPts val="0"/>
              </a:spcAft>
              <a:buNone/>
            </a:pPr>
            <a:r>
              <a:rPr lang="en" sz="1800">
                <a:latin typeface="Calibri"/>
                <a:ea typeface="Calibri"/>
                <a:cs typeface="Calibri"/>
                <a:sym typeface="Calibri"/>
              </a:rPr>
              <a:t>H</a:t>
            </a:r>
            <a:r>
              <a:rPr baseline="-25000" lang="en" sz="1800">
                <a:latin typeface="Calibri"/>
                <a:ea typeface="Calibri"/>
                <a:cs typeface="Calibri"/>
                <a:sym typeface="Calibri"/>
              </a:rPr>
              <a:t>a</a:t>
            </a:r>
            <a:r>
              <a:rPr lang="en" sz="1800">
                <a:latin typeface="Calibri"/>
                <a:ea typeface="Calibri"/>
                <a:cs typeface="Calibri"/>
                <a:sym typeface="Calibri"/>
              </a:rPr>
              <a:t>: p</a:t>
            </a:r>
            <a:r>
              <a:rPr baseline="-25000" lang="en" sz="1800">
                <a:latin typeface="Calibri"/>
                <a:ea typeface="Calibri"/>
                <a:cs typeface="Calibri"/>
                <a:sym typeface="Calibri"/>
              </a:rPr>
              <a:t>f</a:t>
            </a:r>
            <a:r>
              <a:rPr lang="en" sz="1800">
                <a:latin typeface="Calibri"/>
                <a:ea typeface="Calibri"/>
                <a:cs typeface="Calibri"/>
                <a:sym typeface="Calibri"/>
              </a:rPr>
              <a:t> &gt; p</a:t>
            </a:r>
            <a:r>
              <a:rPr baseline="-25000" lang="en" sz="1800">
                <a:latin typeface="Calibri"/>
                <a:ea typeface="Calibri"/>
                <a:cs typeface="Calibri"/>
                <a:sym typeface="Calibri"/>
              </a:rPr>
              <a:t>m  </a:t>
            </a:r>
            <a:endParaRPr sz="1800">
              <a:latin typeface="Calibri"/>
              <a:ea typeface="Calibri"/>
              <a:cs typeface="Calibri"/>
              <a:sym typeface="Calibri"/>
            </a:endParaRPr>
          </a:p>
          <a:p>
            <a:pPr indent="0" lvl="0" marL="457200" rtl="0" algn="l">
              <a:spcBef>
                <a:spcPts val="1600"/>
              </a:spcBef>
              <a:spcAft>
                <a:spcPts val="0"/>
              </a:spcAft>
              <a:buNone/>
            </a:pPr>
            <a:r>
              <a:rPr lang="en" sz="1800">
                <a:latin typeface="Calibri"/>
                <a:ea typeface="Calibri"/>
                <a:cs typeface="Calibri"/>
                <a:sym typeface="Calibri"/>
              </a:rPr>
              <a:t>p</a:t>
            </a:r>
            <a:r>
              <a:rPr baseline="-25000" lang="en" sz="1800">
                <a:latin typeface="Calibri"/>
                <a:ea typeface="Calibri"/>
                <a:cs typeface="Calibri"/>
                <a:sym typeface="Calibri"/>
              </a:rPr>
              <a:t>f</a:t>
            </a:r>
            <a:r>
              <a:rPr lang="en" sz="1800">
                <a:latin typeface="Calibri"/>
                <a:ea typeface="Calibri"/>
                <a:cs typeface="Calibri"/>
                <a:sym typeface="Calibri"/>
              </a:rPr>
              <a:t>: probability of female respondents being satisfied with the UI </a:t>
            </a:r>
            <a:endParaRPr sz="1800">
              <a:latin typeface="Calibri"/>
              <a:ea typeface="Calibri"/>
              <a:cs typeface="Calibri"/>
              <a:sym typeface="Calibri"/>
            </a:endParaRPr>
          </a:p>
          <a:p>
            <a:pPr indent="0" lvl="0" marL="457200" rtl="0" algn="l">
              <a:spcBef>
                <a:spcPts val="1600"/>
              </a:spcBef>
              <a:spcAft>
                <a:spcPts val="0"/>
              </a:spcAft>
              <a:buNone/>
            </a:pPr>
            <a:r>
              <a:rPr lang="en" sz="1800">
                <a:latin typeface="Calibri"/>
                <a:ea typeface="Calibri"/>
                <a:cs typeface="Calibri"/>
                <a:sym typeface="Calibri"/>
              </a:rPr>
              <a:t>p</a:t>
            </a:r>
            <a:r>
              <a:rPr baseline="-25000" lang="en" sz="1800">
                <a:latin typeface="Calibri"/>
                <a:ea typeface="Calibri"/>
                <a:cs typeface="Calibri"/>
                <a:sym typeface="Calibri"/>
              </a:rPr>
              <a:t>m</a:t>
            </a:r>
            <a:r>
              <a:rPr lang="en" sz="1800">
                <a:latin typeface="Calibri"/>
                <a:ea typeface="Calibri"/>
                <a:cs typeface="Calibri"/>
                <a:sym typeface="Calibri"/>
              </a:rPr>
              <a:t>: probability of male respondents being satisfied with the UI </a:t>
            </a:r>
            <a:endParaRPr sz="1800">
              <a:solidFill>
                <a:srgbClr val="FFFFFF"/>
              </a:solidFill>
              <a:latin typeface="Calibri"/>
              <a:ea typeface="Calibri"/>
              <a:cs typeface="Calibri"/>
              <a:sym typeface="Calibri"/>
            </a:endParaRPr>
          </a:p>
          <a:p>
            <a:pPr indent="0" lvl="0" marL="0" rtl="0" algn="l">
              <a:spcBef>
                <a:spcPts val="1600"/>
              </a:spcBef>
              <a:spcAft>
                <a:spcPts val="1600"/>
              </a:spcAft>
              <a:buNone/>
            </a:pPr>
            <a:r>
              <a:t/>
            </a:r>
            <a:endParaRPr baseline="-25000" sz="1800">
              <a:solidFill>
                <a:srgbClr val="FFFFFF"/>
              </a:solidFill>
              <a:latin typeface="Calibri"/>
              <a:ea typeface="Calibri"/>
              <a:cs typeface="Calibri"/>
              <a:sym typeface="Calibri"/>
            </a:endParaRPr>
          </a:p>
        </p:txBody>
      </p:sp>
      <p:pic>
        <p:nvPicPr>
          <p:cNvPr id="349" name="Google Shape;349;p36"/>
          <p:cNvPicPr preferRelativeResize="0"/>
          <p:nvPr/>
        </p:nvPicPr>
        <p:blipFill>
          <a:blip r:embed="rId3">
            <a:alphaModFix/>
          </a:blip>
          <a:stretch>
            <a:fillRect/>
          </a:stretch>
        </p:blipFill>
        <p:spPr>
          <a:xfrm>
            <a:off x="7811050" y="55800"/>
            <a:ext cx="1252050" cy="125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37"/>
          <p:cNvPicPr preferRelativeResize="0"/>
          <p:nvPr/>
        </p:nvPicPr>
        <p:blipFill>
          <a:blip r:embed="rId3">
            <a:alphaModFix/>
          </a:blip>
          <a:stretch>
            <a:fillRect/>
          </a:stretch>
        </p:blipFill>
        <p:spPr>
          <a:xfrm>
            <a:off x="7811050" y="55800"/>
            <a:ext cx="1252050" cy="1252050"/>
          </a:xfrm>
          <a:prstGeom prst="rect">
            <a:avLst/>
          </a:prstGeom>
          <a:noFill/>
          <a:ln>
            <a:noFill/>
          </a:ln>
        </p:spPr>
      </p:pic>
      <p:pic>
        <p:nvPicPr>
          <p:cNvPr id="355" name="Google Shape;355;p37"/>
          <p:cNvPicPr preferRelativeResize="0"/>
          <p:nvPr/>
        </p:nvPicPr>
        <p:blipFill>
          <a:blip r:embed="rId4">
            <a:alphaModFix/>
          </a:blip>
          <a:stretch>
            <a:fillRect/>
          </a:stretch>
        </p:blipFill>
        <p:spPr>
          <a:xfrm>
            <a:off x="585125" y="1307850"/>
            <a:ext cx="8097351" cy="365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idx="1" type="body"/>
          </p:nvPr>
        </p:nvSpPr>
        <p:spPr>
          <a:xfrm>
            <a:off x="624000" y="1460250"/>
            <a:ext cx="7956600" cy="3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x̅</a:t>
            </a:r>
            <a:r>
              <a:rPr baseline="-25000" lang="en" sz="1800">
                <a:latin typeface="Calibri"/>
                <a:ea typeface="Calibri"/>
                <a:cs typeface="Calibri"/>
                <a:sym typeface="Calibri"/>
              </a:rPr>
              <a:t>1</a:t>
            </a:r>
            <a:r>
              <a:rPr lang="en" sz="1800">
                <a:latin typeface="Calibri"/>
                <a:ea typeface="Calibri"/>
                <a:cs typeface="Calibri"/>
                <a:sym typeface="Calibri"/>
              </a:rPr>
              <a:t> = </a:t>
            </a:r>
            <a:r>
              <a:rPr lang="en" sz="1700">
                <a:latin typeface="Calibri"/>
                <a:ea typeface="Calibri"/>
                <a:cs typeface="Calibri"/>
                <a:sym typeface="Calibri"/>
              </a:rPr>
              <a:t>3</a:t>
            </a:r>
            <a:r>
              <a:rPr lang="en" sz="1800">
                <a:latin typeface="Calibri"/>
                <a:ea typeface="Calibri"/>
                <a:cs typeface="Calibri"/>
                <a:sym typeface="Calibri"/>
              </a:rPr>
              <a:t>	x̅</a:t>
            </a:r>
            <a:r>
              <a:rPr baseline="-25000" lang="en" sz="1800">
                <a:latin typeface="Calibri"/>
                <a:ea typeface="Calibri"/>
                <a:cs typeface="Calibri"/>
                <a:sym typeface="Calibri"/>
              </a:rPr>
              <a:t>2</a:t>
            </a:r>
            <a:r>
              <a:rPr lang="en" sz="1800">
                <a:latin typeface="Calibri"/>
                <a:ea typeface="Calibri"/>
                <a:cs typeface="Calibri"/>
                <a:sym typeface="Calibri"/>
              </a:rPr>
              <a:t> = </a:t>
            </a:r>
            <a:r>
              <a:rPr lang="en" sz="1700">
                <a:latin typeface="Calibri"/>
                <a:ea typeface="Calibri"/>
                <a:cs typeface="Calibri"/>
                <a:sym typeface="Calibri"/>
              </a:rPr>
              <a:t>2.514    where	n</a:t>
            </a:r>
            <a:r>
              <a:rPr baseline="-25000" lang="en" sz="1700">
                <a:latin typeface="Calibri"/>
                <a:ea typeface="Calibri"/>
                <a:cs typeface="Calibri"/>
                <a:sym typeface="Calibri"/>
              </a:rPr>
              <a:t>1</a:t>
            </a:r>
            <a:r>
              <a:rPr lang="en" sz="1700">
                <a:latin typeface="Calibri"/>
                <a:ea typeface="Calibri"/>
                <a:cs typeface="Calibri"/>
                <a:sym typeface="Calibri"/>
              </a:rPr>
              <a:t> = 39   and    n</a:t>
            </a:r>
            <a:r>
              <a:rPr baseline="-25000" lang="en" sz="1700">
                <a:latin typeface="Calibri"/>
                <a:ea typeface="Calibri"/>
                <a:cs typeface="Calibri"/>
                <a:sym typeface="Calibri"/>
              </a:rPr>
              <a:t>2</a:t>
            </a:r>
            <a:r>
              <a:rPr lang="en" sz="1700">
                <a:latin typeface="Calibri"/>
                <a:ea typeface="Calibri"/>
                <a:cs typeface="Calibri"/>
                <a:sym typeface="Calibri"/>
              </a:rPr>
              <a:t> = 36</a:t>
            </a:r>
            <a:endParaRPr sz="17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x̅</a:t>
            </a:r>
            <a:r>
              <a:rPr baseline="-25000" lang="en" sz="1800">
                <a:latin typeface="Calibri"/>
                <a:ea typeface="Calibri"/>
                <a:cs typeface="Calibri"/>
                <a:sym typeface="Calibri"/>
              </a:rPr>
              <a:t>1</a:t>
            </a:r>
            <a:r>
              <a:rPr lang="en" sz="1800">
                <a:latin typeface="Calibri"/>
                <a:ea typeface="Calibri"/>
                <a:cs typeface="Calibri"/>
                <a:sym typeface="Calibri"/>
              </a:rPr>
              <a:t> − x̅</a:t>
            </a:r>
            <a:r>
              <a:rPr baseline="-25000" lang="en" sz="1800">
                <a:latin typeface="Calibri"/>
                <a:ea typeface="Calibri"/>
                <a:cs typeface="Calibri"/>
                <a:sym typeface="Calibri"/>
              </a:rPr>
              <a:t>2</a:t>
            </a:r>
            <a:r>
              <a:rPr lang="en" sz="1800">
                <a:latin typeface="Calibri"/>
                <a:ea typeface="Calibri"/>
                <a:cs typeface="Calibri"/>
                <a:sym typeface="Calibri"/>
              </a:rPr>
              <a:t> = </a:t>
            </a:r>
            <a:r>
              <a:rPr lang="en" sz="1700">
                <a:latin typeface="Calibri"/>
                <a:ea typeface="Calibri"/>
                <a:cs typeface="Calibri"/>
                <a:sym typeface="Calibri"/>
              </a:rPr>
              <a:t>0.486</a:t>
            </a:r>
            <a:r>
              <a:rPr lang="en"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p-value = </a:t>
            </a:r>
            <a:r>
              <a:rPr lang="en" sz="1700">
                <a:latin typeface="Calibri"/>
                <a:ea typeface="Calibri"/>
                <a:cs typeface="Calibri"/>
                <a:sym typeface="Calibri"/>
              </a:rPr>
              <a:t>0.025</a:t>
            </a:r>
            <a:endParaRPr sz="17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Considering the significance level, α = 0.05</a:t>
            </a:r>
            <a:endParaRPr sz="18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Null hypothesis H</a:t>
            </a:r>
            <a:r>
              <a:rPr baseline="-25000" lang="en" sz="1800">
                <a:latin typeface="Calibri"/>
                <a:ea typeface="Calibri"/>
                <a:cs typeface="Calibri"/>
                <a:sym typeface="Calibri"/>
              </a:rPr>
              <a:t>o</a:t>
            </a:r>
            <a:r>
              <a:rPr lang="en" sz="1800">
                <a:latin typeface="Calibri"/>
                <a:ea typeface="Calibri"/>
                <a:cs typeface="Calibri"/>
                <a:sym typeface="Calibri"/>
              </a:rPr>
              <a:t> can be rejected</a:t>
            </a:r>
            <a:endParaRPr sz="18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Data collected is sufficient to conclude that female mobile app users are more satisfied with the user interface than male mobile app users </a:t>
            </a:r>
            <a:endParaRPr sz="1800">
              <a:latin typeface="Calibri"/>
              <a:ea typeface="Calibri"/>
              <a:cs typeface="Calibri"/>
              <a:sym typeface="Calibri"/>
            </a:endParaRPr>
          </a:p>
          <a:p>
            <a:pPr indent="0" lvl="0" marL="0" rtl="0" algn="l">
              <a:spcBef>
                <a:spcPts val="1600"/>
              </a:spcBef>
              <a:spcAft>
                <a:spcPts val="1600"/>
              </a:spcAft>
              <a:buNone/>
            </a:pPr>
            <a:r>
              <a:t/>
            </a:r>
            <a:endParaRPr sz="1800">
              <a:latin typeface="Calibri"/>
              <a:ea typeface="Calibri"/>
              <a:cs typeface="Calibri"/>
              <a:sym typeface="Calibri"/>
            </a:endParaRPr>
          </a:p>
        </p:txBody>
      </p:sp>
      <p:pic>
        <p:nvPicPr>
          <p:cNvPr id="361" name="Google Shape;361;p38"/>
          <p:cNvPicPr preferRelativeResize="0"/>
          <p:nvPr/>
        </p:nvPicPr>
        <p:blipFill>
          <a:blip r:embed="rId3">
            <a:alphaModFix/>
          </a:blip>
          <a:stretch>
            <a:fillRect/>
          </a:stretch>
        </p:blipFill>
        <p:spPr>
          <a:xfrm>
            <a:off x="7811050" y="55800"/>
            <a:ext cx="1252050" cy="125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Hypothesis Testing - Case 2</a:t>
            </a:r>
            <a:endParaRPr/>
          </a:p>
        </p:txBody>
      </p:sp>
      <p:pic>
        <p:nvPicPr>
          <p:cNvPr id="367" name="Google Shape;367;p39"/>
          <p:cNvPicPr preferRelativeResize="0"/>
          <p:nvPr/>
        </p:nvPicPr>
        <p:blipFill>
          <a:blip r:embed="rId3">
            <a:alphaModFix/>
          </a:blip>
          <a:stretch>
            <a:fillRect/>
          </a:stretch>
        </p:blipFill>
        <p:spPr>
          <a:xfrm>
            <a:off x="7811050" y="55800"/>
            <a:ext cx="1252050" cy="1252050"/>
          </a:xfrm>
          <a:prstGeom prst="rect">
            <a:avLst/>
          </a:prstGeom>
          <a:noFill/>
          <a:ln>
            <a:noFill/>
          </a:ln>
        </p:spPr>
      </p:pic>
      <p:sp>
        <p:nvSpPr>
          <p:cNvPr id="368" name="Google Shape;368;p39"/>
          <p:cNvSpPr txBox="1"/>
          <p:nvPr>
            <p:ph idx="1" type="body"/>
          </p:nvPr>
        </p:nvSpPr>
        <p:spPr>
          <a:xfrm>
            <a:off x="600450" y="1338950"/>
            <a:ext cx="8003400" cy="365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Does the data collected is sufficient to conclude that both middle and high income respondents are equally satisfied with the level of data and information security provided by the bank? Here middle income is considered as income below Rs.100,000 and high income is above Rs.100,000</a:t>
            </a:r>
            <a:endParaRPr sz="1800">
              <a:solidFill>
                <a:srgbClr val="FFFFFF"/>
              </a:solidFill>
              <a:latin typeface="Calibri"/>
              <a:ea typeface="Calibri"/>
              <a:cs typeface="Calibri"/>
              <a:sym typeface="Calibri"/>
            </a:endParaRPr>
          </a:p>
          <a:p>
            <a:pPr indent="0" lvl="0" marL="914400" rtl="0" algn="l">
              <a:spcBef>
                <a:spcPts val="1600"/>
              </a:spcBef>
              <a:spcAft>
                <a:spcPts val="0"/>
              </a:spcAft>
              <a:buNone/>
            </a:pPr>
            <a:r>
              <a:rPr lang="en" sz="1800">
                <a:latin typeface="Calibri"/>
                <a:ea typeface="Calibri"/>
                <a:cs typeface="Calibri"/>
                <a:sym typeface="Calibri"/>
              </a:rPr>
              <a:t>H</a:t>
            </a:r>
            <a:r>
              <a:rPr baseline="-25000" lang="en" sz="1800">
                <a:latin typeface="Calibri"/>
                <a:ea typeface="Calibri"/>
                <a:cs typeface="Calibri"/>
                <a:sym typeface="Calibri"/>
              </a:rPr>
              <a:t>o</a:t>
            </a:r>
            <a:r>
              <a:rPr lang="en" sz="1800">
                <a:latin typeface="Calibri"/>
                <a:ea typeface="Calibri"/>
                <a:cs typeface="Calibri"/>
                <a:sym typeface="Calibri"/>
              </a:rPr>
              <a:t>: p</a:t>
            </a:r>
            <a:r>
              <a:rPr baseline="-25000" lang="en" sz="1800">
                <a:latin typeface="Calibri"/>
                <a:ea typeface="Calibri"/>
                <a:cs typeface="Calibri"/>
                <a:sym typeface="Calibri"/>
              </a:rPr>
              <a:t>m</a:t>
            </a:r>
            <a:r>
              <a:rPr lang="en" sz="1800">
                <a:latin typeface="Calibri"/>
                <a:ea typeface="Calibri"/>
                <a:cs typeface="Calibri"/>
                <a:sym typeface="Calibri"/>
              </a:rPr>
              <a:t> = p</a:t>
            </a:r>
            <a:r>
              <a:rPr baseline="-25000" lang="en" sz="1800">
                <a:latin typeface="Calibri"/>
                <a:ea typeface="Calibri"/>
                <a:cs typeface="Calibri"/>
                <a:sym typeface="Calibri"/>
              </a:rPr>
              <a:t>h</a:t>
            </a:r>
            <a:r>
              <a:rPr baseline="-25000" lang="en" sz="1800">
                <a:latin typeface="Calibri"/>
                <a:ea typeface="Calibri"/>
                <a:cs typeface="Calibri"/>
                <a:sym typeface="Calibri"/>
              </a:rPr>
              <a:t>  </a:t>
            </a:r>
            <a:endParaRPr sz="1800">
              <a:latin typeface="Calibri"/>
              <a:ea typeface="Calibri"/>
              <a:cs typeface="Calibri"/>
              <a:sym typeface="Calibri"/>
            </a:endParaRPr>
          </a:p>
          <a:p>
            <a:pPr indent="0" lvl="0" marL="914400" rtl="0" algn="l">
              <a:spcBef>
                <a:spcPts val="1600"/>
              </a:spcBef>
              <a:spcAft>
                <a:spcPts val="0"/>
              </a:spcAft>
              <a:buNone/>
            </a:pPr>
            <a:r>
              <a:rPr lang="en" sz="1800">
                <a:latin typeface="Calibri"/>
                <a:ea typeface="Calibri"/>
                <a:cs typeface="Calibri"/>
                <a:sym typeface="Calibri"/>
              </a:rPr>
              <a:t>H</a:t>
            </a:r>
            <a:r>
              <a:rPr baseline="-25000" lang="en" sz="1800">
                <a:latin typeface="Calibri"/>
                <a:ea typeface="Calibri"/>
                <a:cs typeface="Calibri"/>
                <a:sym typeface="Calibri"/>
              </a:rPr>
              <a:t>a</a:t>
            </a:r>
            <a:r>
              <a:rPr lang="en" sz="1800">
                <a:latin typeface="Calibri"/>
                <a:ea typeface="Calibri"/>
                <a:cs typeface="Calibri"/>
                <a:sym typeface="Calibri"/>
              </a:rPr>
              <a:t>: p</a:t>
            </a:r>
            <a:r>
              <a:rPr baseline="-25000" lang="en" sz="1800">
                <a:latin typeface="Calibri"/>
                <a:ea typeface="Calibri"/>
                <a:cs typeface="Calibri"/>
                <a:sym typeface="Calibri"/>
              </a:rPr>
              <a:t>m</a:t>
            </a:r>
            <a:r>
              <a:rPr lang="en" sz="1800">
                <a:latin typeface="Calibri"/>
                <a:ea typeface="Calibri"/>
                <a:cs typeface="Calibri"/>
                <a:sym typeface="Calibri"/>
              </a:rPr>
              <a:t> &gt; p</a:t>
            </a:r>
            <a:r>
              <a:rPr baseline="-25000" lang="en" sz="1800">
                <a:latin typeface="Calibri"/>
                <a:ea typeface="Calibri"/>
                <a:cs typeface="Calibri"/>
                <a:sym typeface="Calibri"/>
              </a:rPr>
              <a:t>h</a:t>
            </a:r>
            <a:r>
              <a:rPr baseline="-25000" lang="en" sz="1800">
                <a:latin typeface="Calibri"/>
                <a:ea typeface="Calibri"/>
                <a:cs typeface="Calibri"/>
                <a:sym typeface="Calibri"/>
              </a:rPr>
              <a:t>  </a:t>
            </a:r>
            <a:endParaRPr sz="1800">
              <a:latin typeface="Calibri"/>
              <a:ea typeface="Calibri"/>
              <a:cs typeface="Calibri"/>
              <a:sym typeface="Calibri"/>
            </a:endParaRPr>
          </a:p>
          <a:p>
            <a:pPr indent="0" lvl="0" marL="457200" rtl="0" algn="l">
              <a:spcBef>
                <a:spcPts val="1600"/>
              </a:spcBef>
              <a:spcAft>
                <a:spcPts val="0"/>
              </a:spcAft>
              <a:buNone/>
            </a:pPr>
            <a:r>
              <a:rPr lang="en" sz="1800">
                <a:latin typeface="Calibri"/>
                <a:ea typeface="Calibri"/>
                <a:cs typeface="Calibri"/>
                <a:sym typeface="Calibri"/>
              </a:rPr>
              <a:t>p</a:t>
            </a:r>
            <a:r>
              <a:rPr baseline="-25000" lang="en" sz="1800">
                <a:latin typeface="Calibri"/>
                <a:ea typeface="Calibri"/>
                <a:cs typeface="Calibri"/>
                <a:sym typeface="Calibri"/>
              </a:rPr>
              <a:t>m</a:t>
            </a:r>
            <a:r>
              <a:rPr lang="en" sz="1800">
                <a:latin typeface="Calibri"/>
                <a:ea typeface="Calibri"/>
                <a:cs typeface="Calibri"/>
                <a:sym typeface="Calibri"/>
              </a:rPr>
              <a:t>: probability of middle income respondents being satisfied with data security </a:t>
            </a:r>
            <a:endParaRPr sz="1800">
              <a:latin typeface="Calibri"/>
              <a:ea typeface="Calibri"/>
              <a:cs typeface="Calibri"/>
              <a:sym typeface="Calibri"/>
            </a:endParaRPr>
          </a:p>
          <a:p>
            <a:pPr indent="0" lvl="0" marL="457200" rtl="0" algn="l">
              <a:spcBef>
                <a:spcPts val="1600"/>
              </a:spcBef>
              <a:spcAft>
                <a:spcPts val="0"/>
              </a:spcAft>
              <a:buNone/>
            </a:pPr>
            <a:r>
              <a:rPr lang="en" sz="1800">
                <a:latin typeface="Calibri"/>
                <a:ea typeface="Calibri"/>
                <a:cs typeface="Calibri"/>
                <a:sym typeface="Calibri"/>
              </a:rPr>
              <a:t>p</a:t>
            </a:r>
            <a:r>
              <a:rPr baseline="-25000" lang="en" sz="1800">
                <a:latin typeface="Calibri"/>
                <a:ea typeface="Calibri"/>
                <a:cs typeface="Calibri"/>
                <a:sym typeface="Calibri"/>
              </a:rPr>
              <a:t>h</a:t>
            </a:r>
            <a:r>
              <a:rPr lang="en" sz="1800">
                <a:latin typeface="Calibri"/>
                <a:ea typeface="Calibri"/>
                <a:cs typeface="Calibri"/>
                <a:sym typeface="Calibri"/>
              </a:rPr>
              <a:t>: probability of high income respondents being satisfied with data security</a:t>
            </a:r>
            <a:endParaRPr sz="1800">
              <a:solidFill>
                <a:srgbClr val="FFFFFF"/>
              </a:solidFill>
              <a:latin typeface="Calibri"/>
              <a:ea typeface="Calibri"/>
              <a:cs typeface="Calibri"/>
              <a:sym typeface="Calibri"/>
            </a:endParaRPr>
          </a:p>
          <a:p>
            <a:pPr indent="0" lvl="0" marL="0" rtl="0" algn="l">
              <a:spcBef>
                <a:spcPts val="1600"/>
              </a:spcBef>
              <a:spcAft>
                <a:spcPts val="160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40"/>
          <p:cNvPicPr preferRelativeResize="0"/>
          <p:nvPr/>
        </p:nvPicPr>
        <p:blipFill>
          <a:blip r:embed="rId3">
            <a:alphaModFix/>
          </a:blip>
          <a:stretch>
            <a:fillRect/>
          </a:stretch>
        </p:blipFill>
        <p:spPr>
          <a:xfrm>
            <a:off x="7811050" y="55800"/>
            <a:ext cx="1252050" cy="1252050"/>
          </a:xfrm>
          <a:prstGeom prst="rect">
            <a:avLst/>
          </a:prstGeom>
          <a:noFill/>
          <a:ln>
            <a:noFill/>
          </a:ln>
        </p:spPr>
      </p:pic>
      <p:pic>
        <p:nvPicPr>
          <p:cNvPr id="374" name="Google Shape;374;p40"/>
          <p:cNvPicPr preferRelativeResize="0"/>
          <p:nvPr/>
        </p:nvPicPr>
        <p:blipFill>
          <a:blip r:embed="rId4">
            <a:alphaModFix/>
          </a:blip>
          <a:stretch>
            <a:fillRect/>
          </a:stretch>
        </p:blipFill>
        <p:spPr>
          <a:xfrm>
            <a:off x="571025" y="1307850"/>
            <a:ext cx="8098375" cy="370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1"/>
          <p:cNvPicPr preferRelativeResize="0"/>
          <p:nvPr/>
        </p:nvPicPr>
        <p:blipFill>
          <a:blip r:embed="rId3">
            <a:alphaModFix/>
          </a:blip>
          <a:stretch>
            <a:fillRect/>
          </a:stretch>
        </p:blipFill>
        <p:spPr>
          <a:xfrm>
            <a:off x="7811050" y="55800"/>
            <a:ext cx="1252050" cy="1252050"/>
          </a:xfrm>
          <a:prstGeom prst="rect">
            <a:avLst/>
          </a:prstGeom>
          <a:noFill/>
          <a:ln>
            <a:noFill/>
          </a:ln>
        </p:spPr>
      </p:pic>
      <p:sp>
        <p:nvSpPr>
          <p:cNvPr id="380" name="Google Shape;380;p41"/>
          <p:cNvSpPr txBox="1"/>
          <p:nvPr>
            <p:ph idx="1" type="body"/>
          </p:nvPr>
        </p:nvSpPr>
        <p:spPr>
          <a:xfrm>
            <a:off x="624000" y="1231650"/>
            <a:ext cx="7956600" cy="38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x̅</a:t>
            </a:r>
            <a:r>
              <a:rPr baseline="-25000" lang="en" sz="1800">
                <a:latin typeface="Calibri"/>
                <a:ea typeface="Calibri"/>
                <a:cs typeface="Calibri"/>
                <a:sym typeface="Calibri"/>
              </a:rPr>
              <a:t>1</a:t>
            </a:r>
            <a:r>
              <a:rPr lang="en" sz="1800">
                <a:latin typeface="Calibri"/>
                <a:ea typeface="Calibri"/>
                <a:cs typeface="Calibri"/>
                <a:sym typeface="Calibri"/>
              </a:rPr>
              <a:t> = </a:t>
            </a:r>
            <a:r>
              <a:rPr lang="en" sz="1700">
                <a:latin typeface="Calibri"/>
                <a:ea typeface="Calibri"/>
                <a:cs typeface="Calibri"/>
                <a:sym typeface="Calibri"/>
              </a:rPr>
              <a:t>2.48	</a:t>
            </a:r>
            <a:r>
              <a:rPr lang="en" sz="1800">
                <a:latin typeface="Calibri"/>
                <a:ea typeface="Calibri"/>
                <a:cs typeface="Calibri"/>
                <a:sym typeface="Calibri"/>
              </a:rPr>
              <a:t>	x̅</a:t>
            </a:r>
            <a:r>
              <a:rPr baseline="-25000" lang="en" sz="1800">
                <a:latin typeface="Calibri"/>
                <a:ea typeface="Calibri"/>
                <a:cs typeface="Calibri"/>
                <a:sym typeface="Calibri"/>
              </a:rPr>
              <a:t>2</a:t>
            </a:r>
            <a:r>
              <a:rPr lang="en" sz="1800">
                <a:latin typeface="Calibri"/>
                <a:ea typeface="Calibri"/>
                <a:cs typeface="Calibri"/>
                <a:sym typeface="Calibri"/>
              </a:rPr>
              <a:t> = </a:t>
            </a:r>
            <a:r>
              <a:rPr lang="en" sz="1700">
                <a:latin typeface="Calibri"/>
                <a:ea typeface="Calibri"/>
                <a:cs typeface="Calibri"/>
                <a:sym typeface="Calibri"/>
              </a:rPr>
              <a:t>2	    where	n</a:t>
            </a:r>
            <a:r>
              <a:rPr baseline="-25000" lang="en" sz="1700">
                <a:latin typeface="Calibri"/>
                <a:ea typeface="Calibri"/>
                <a:cs typeface="Calibri"/>
                <a:sym typeface="Calibri"/>
              </a:rPr>
              <a:t>1</a:t>
            </a:r>
            <a:r>
              <a:rPr lang="en" sz="1700">
                <a:latin typeface="Calibri"/>
                <a:ea typeface="Calibri"/>
                <a:cs typeface="Calibri"/>
                <a:sym typeface="Calibri"/>
              </a:rPr>
              <a:t> = 33   and    n</a:t>
            </a:r>
            <a:r>
              <a:rPr baseline="-25000" lang="en" sz="1700">
                <a:latin typeface="Calibri"/>
                <a:ea typeface="Calibri"/>
                <a:cs typeface="Calibri"/>
                <a:sym typeface="Calibri"/>
              </a:rPr>
              <a:t>2</a:t>
            </a:r>
            <a:r>
              <a:rPr lang="en" sz="1700">
                <a:latin typeface="Calibri"/>
                <a:ea typeface="Calibri"/>
                <a:cs typeface="Calibri"/>
                <a:sym typeface="Calibri"/>
              </a:rPr>
              <a:t> = 42</a:t>
            </a:r>
            <a:endParaRPr sz="17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x̅</a:t>
            </a:r>
            <a:r>
              <a:rPr baseline="-25000" lang="en" sz="1800">
                <a:latin typeface="Calibri"/>
                <a:ea typeface="Calibri"/>
                <a:cs typeface="Calibri"/>
                <a:sym typeface="Calibri"/>
              </a:rPr>
              <a:t>1</a:t>
            </a:r>
            <a:r>
              <a:rPr lang="en" sz="1800">
                <a:latin typeface="Calibri"/>
                <a:ea typeface="Calibri"/>
                <a:cs typeface="Calibri"/>
                <a:sym typeface="Calibri"/>
              </a:rPr>
              <a:t> − x̅</a:t>
            </a:r>
            <a:r>
              <a:rPr baseline="-25000" lang="en" sz="1800">
                <a:latin typeface="Calibri"/>
                <a:ea typeface="Calibri"/>
                <a:cs typeface="Calibri"/>
                <a:sym typeface="Calibri"/>
              </a:rPr>
              <a:t>2</a:t>
            </a:r>
            <a:r>
              <a:rPr lang="en" sz="1800">
                <a:latin typeface="Calibri"/>
                <a:ea typeface="Calibri"/>
                <a:cs typeface="Calibri"/>
                <a:sym typeface="Calibri"/>
              </a:rPr>
              <a:t> = </a:t>
            </a:r>
            <a:r>
              <a:rPr lang="en" sz="1700">
                <a:latin typeface="Calibri"/>
                <a:ea typeface="Calibri"/>
                <a:cs typeface="Calibri"/>
                <a:sym typeface="Calibri"/>
              </a:rPr>
              <a:t>0.48</a:t>
            </a:r>
            <a:r>
              <a:rPr lang="en"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p-value = </a:t>
            </a:r>
            <a:r>
              <a:rPr lang="en" sz="1700">
                <a:latin typeface="Calibri"/>
                <a:ea typeface="Calibri"/>
                <a:cs typeface="Calibri"/>
                <a:sym typeface="Calibri"/>
              </a:rPr>
              <a:t>0.002</a:t>
            </a:r>
            <a:endParaRPr sz="17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Considering the significance level, α = 0.05</a:t>
            </a:r>
            <a:endParaRPr sz="1800">
              <a:latin typeface="Calibri"/>
              <a:ea typeface="Calibri"/>
              <a:cs typeface="Calibri"/>
              <a:sym typeface="Calibri"/>
            </a:endParaRPr>
          </a:p>
          <a:p>
            <a:pPr indent="0" lvl="0" marL="0" rtl="0" algn="l">
              <a:spcBef>
                <a:spcPts val="1600"/>
              </a:spcBef>
              <a:spcAft>
                <a:spcPts val="0"/>
              </a:spcAft>
              <a:buNone/>
            </a:pPr>
            <a:r>
              <a:rPr lang="en" sz="1800">
                <a:latin typeface="Calibri"/>
                <a:ea typeface="Calibri"/>
                <a:cs typeface="Calibri"/>
                <a:sym typeface="Calibri"/>
              </a:rPr>
              <a:t>Null hypothesis H</a:t>
            </a:r>
            <a:r>
              <a:rPr baseline="-25000" lang="en" sz="1800">
                <a:latin typeface="Calibri"/>
                <a:ea typeface="Calibri"/>
                <a:cs typeface="Calibri"/>
                <a:sym typeface="Calibri"/>
              </a:rPr>
              <a:t>o</a:t>
            </a:r>
            <a:r>
              <a:rPr lang="en" sz="1800">
                <a:latin typeface="Calibri"/>
                <a:ea typeface="Calibri"/>
                <a:cs typeface="Calibri"/>
                <a:sym typeface="Calibri"/>
              </a:rPr>
              <a:t> can be rejected</a:t>
            </a:r>
            <a:endParaRPr sz="1800">
              <a:latin typeface="Calibri"/>
              <a:ea typeface="Calibri"/>
              <a:cs typeface="Calibri"/>
              <a:sym typeface="Calibri"/>
            </a:endParaRPr>
          </a:p>
          <a:p>
            <a:pPr indent="0" lvl="0" marL="0" rtl="0" algn="l">
              <a:spcBef>
                <a:spcPts val="1600"/>
              </a:spcBef>
              <a:spcAft>
                <a:spcPts val="1600"/>
              </a:spcAft>
              <a:buNone/>
            </a:pPr>
            <a:r>
              <a:rPr lang="en" sz="1800">
                <a:latin typeface="Calibri"/>
                <a:ea typeface="Calibri"/>
                <a:cs typeface="Calibri"/>
                <a:sym typeface="Calibri"/>
              </a:rPr>
              <a:t>Data collected is sufficient to conclude that mobile app users with middle income are more satisfied with the </a:t>
            </a:r>
            <a:r>
              <a:rPr lang="en" sz="1800">
                <a:latin typeface="Calibri"/>
                <a:ea typeface="Calibri"/>
                <a:cs typeface="Calibri"/>
                <a:sym typeface="Calibri"/>
              </a:rPr>
              <a:t>level of data and information security</a:t>
            </a:r>
            <a:r>
              <a:rPr lang="en" sz="1800">
                <a:latin typeface="Calibri"/>
                <a:ea typeface="Calibri"/>
                <a:cs typeface="Calibri"/>
                <a:sym typeface="Calibri"/>
              </a:rPr>
              <a:t> provided by the bank than mobile app users with high income</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Conclusion</a:t>
            </a:r>
            <a:endParaRPr/>
          </a:p>
        </p:txBody>
      </p:sp>
      <p:sp>
        <p:nvSpPr>
          <p:cNvPr id="386" name="Google Shape;386;p42"/>
          <p:cNvSpPr txBox="1"/>
          <p:nvPr>
            <p:ph idx="1" type="body"/>
          </p:nvPr>
        </p:nvSpPr>
        <p:spPr>
          <a:xfrm>
            <a:off x="570300" y="1371875"/>
            <a:ext cx="8003400" cy="356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Income level has an impact on the banking services, where middle income users tend to use mobile app for Balance inquiry, Bill payment and Fund transfer, while high income users tend to use mobile app for Deposit management, in addition to other services</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Female mobile app users are more satisfied with the User Interface of the application than male mobile app users </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Majority of male mobile app users feel more satisfied because of the 24X7 availability and feasibility of mobile banking</a:t>
            </a:r>
            <a:endParaRPr sz="1800">
              <a:latin typeface="Calibri"/>
              <a:ea typeface="Calibri"/>
              <a:cs typeface="Calibri"/>
              <a:sym typeface="Calibri"/>
            </a:endParaRPr>
          </a:p>
          <a:p>
            <a:pPr indent="0" lvl="0" marL="0" rtl="0" algn="l">
              <a:spcBef>
                <a:spcPts val="1600"/>
              </a:spcBef>
              <a:spcAft>
                <a:spcPts val="1600"/>
              </a:spcAft>
              <a:buNone/>
            </a:pPr>
            <a:r>
              <a:t/>
            </a:r>
            <a:endParaRPr sz="1800">
              <a:solidFill>
                <a:srgbClr val="FFFFFF"/>
              </a:solidFill>
              <a:latin typeface="Calibri"/>
              <a:ea typeface="Calibri"/>
              <a:cs typeface="Calibri"/>
              <a:sym typeface="Calibri"/>
            </a:endParaRPr>
          </a:p>
        </p:txBody>
      </p:sp>
      <p:pic>
        <p:nvPicPr>
          <p:cNvPr id="387" name="Google Shape;387;p42"/>
          <p:cNvPicPr preferRelativeResize="0"/>
          <p:nvPr/>
        </p:nvPicPr>
        <p:blipFill>
          <a:blip r:embed="rId3">
            <a:alphaModFix/>
          </a:blip>
          <a:stretch>
            <a:fillRect/>
          </a:stretch>
        </p:blipFill>
        <p:spPr>
          <a:xfrm>
            <a:off x="7805050" y="0"/>
            <a:ext cx="1338949" cy="1338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ph idx="1" type="body"/>
          </p:nvPr>
        </p:nvSpPr>
        <p:spPr>
          <a:xfrm>
            <a:off x="682125" y="1332650"/>
            <a:ext cx="8003400" cy="357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Users with middle income are more satisfied with the level of data and information security provided by the bank than mobile app users with high income</a:t>
            </a:r>
            <a:endParaRPr sz="1800">
              <a:latin typeface="Calibri"/>
              <a:ea typeface="Calibri"/>
              <a:cs typeface="Calibri"/>
              <a:sym typeface="Calibri"/>
            </a:endParaRPr>
          </a:p>
          <a:p>
            <a:pPr indent="0" lvl="0" marL="0" rtl="0" algn="l">
              <a:spcBef>
                <a:spcPts val="1600"/>
              </a:spcBef>
              <a:spcAft>
                <a:spcPts val="1600"/>
              </a:spcAft>
              <a:buNone/>
            </a:pPr>
            <a:r>
              <a:t/>
            </a:r>
            <a:endParaRPr sz="1800">
              <a:solidFill>
                <a:srgbClr val="FFFFFF"/>
              </a:solidFill>
              <a:latin typeface="Calibri"/>
              <a:ea typeface="Calibri"/>
              <a:cs typeface="Calibri"/>
              <a:sym typeface="Calibri"/>
            </a:endParaRPr>
          </a:p>
        </p:txBody>
      </p:sp>
      <p:pic>
        <p:nvPicPr>
          <p:cNvPr id="393" name="Google Shape;393;p43"/>
          <p:cNvPicPr preferRelativeResize="0"/>
          <p:nvPr/>
        </p:nvPicPr>
        <p:blipFill>
          <a:blip r:embed="rId3">
            <a:alphaModFix/>
          </a:blip>
          <a:stretch>
            <a:fillRect/>
          </a:stretch>
        </p:blipFill>
        <p:spPr>
          <a:xfrm>
            <a:off x="7805050" y="0"/>
            <a:ext cx="1338949" cy="1338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2114125" y="19974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Calibri"/>
                <a:ea typeface="Calibri"/>
                <a:cs typeface="Calibri"/>
                <a:sym typeface="Calibri"/>
              </a:rPr>
              <a:t>Thank You!</a:t>
            </a:r>
            <a:endParaRPr sz="3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Data Collection</a:t>
            </a:r>
            <a:endParaRPr sz="3600">
              <a:latin typeface="Calibri"/>
              <a:ea typeface="Calibri"/>
              <a:cs typeface="Calibri"/>
              <a:sym typeface="Calibri"/>
            </a:endParaRPr>
          </a:p>
        </p:txBody>
      </p:sp>
      <p:sp>
        <p:nvSpPr>
          <p:cNvPr id="286" name="Google Shape;286;p28"/>
          <p:cNvSpPr txBox="1"/>
          <p:nvPr>
            <p:ph idx="1" type="body"/>
          </p:nvPr>
        </p:nvSpPr>
        <p:spPr>
          <a:xfrm>
            <a:off x="1297500" y="1500125"/>
            <a:ext cx="7703700" cy="3113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Font typeface="Calibri"/>
              <a:buChar char="●"/>
            </a:pPr>
            <a:r>
              <a:rPr lang="en" sz="1800">
                <a:latin typeface="Calibri"/>
                <a:ea typeface="Calibri"/>
                <a:cs typeface="Calibri"/>
                <a:sym typeface="Calibri"/>
              </a:rPr>
              <a:t>Number of responses: 75</a:t>
            </a:r>
            <a:endParaRPr sz="1800">
              <a:latin typeface="Calibri"/>
              <a:ea typeface="Calibri"/>
              <a:cs typeface="Calibri"/>
              <a:sym typeface="Calibri"/>
            </a:endParaRPr>
          </a:p>
          <a:p>
            <a:pPr indent="-342900" lvl="0" marL="457200" rtl="0" algn="l">
              <a:lnSpc>
                <a:spcPct val="200000"/>
              </a:lnSpc>
              <a:spcBef>
                <a:spcPts val="0"/>
              </a:spcBef>
              <a:spcAft>
                <a:spcPts val="0"/>
              </a:spcAft>
              <a:buClr>
                <a:srgbClr val="FFFFFF"/>
              </a:buClr>
              <a:buSzPts val="1800"/>
              <a:buFont typeface="Calibri"/>
              <a:buChar char="●"/>
            </a:pPr>
            <a:r>
              <a:rPr lang="en" sz="1800">
                <a:latin typeface="Calibri"/>
                <a:ea typeface="Calibri"/>
                <a:cs typeface="Calibri"/>
                <a:sym typeface="Calibri"/>
              </a:rPr>
              <a:t>Data collected districts: 12 out of 25 districts</a:t>
            </a:r>
            <a:endParaRPr sz="1800">
              <a:latin typeface="Calibri"/>
              <a:ea typeface="Calibri"/>
              <a:cs typeface="Calibri"/>
              <a:sym typeface="Calibri"/>
            </a:endParaRPr>
          </a:p>
          <a:p>
            <a:pPr indent="-342900" lvl="0" marL="457200" rtl="0" algn="l">
              <a:lnSpc>
                <a:spcPct val="200000"/>
              </a:lnSpc>
              <a:spcBef>
                <a:spcPts val="0"/>
              </a:spcBef>
              <a:spcAft>
                <a:spcPts val="0"/>
              </a:spcAft>
              <a:buClr>
                <a:srgbClr val="FFFFFF"/>
              </a:buClr>
              <a:buSzPts val="1800"/>
              <a:buFont typeface="Calibri"/>
              <a:buChar char="●"/>
            </a:pPr>
            <a:r>
              <a:rPr lang="en" sz="1800">
                <a:latin typeface="Calibri"/>
                <a:ea typeface="Calibri"/>
                <a:cs typeface="Calibri"/>
                <a:sym typeface="Calibri"/>
              </a:rPr>
              <a:t>Expected survey mode: Using google forms and paper survey</a:t>
            </a:r>
            <a:endParaRPr sz="1800">
              <a:latin typeface="Calibri"/>
              <a:ea typeface="Calibri"/>
              <a:cs typeface="Calibri"/>
              <a:sym typeface="Calibri"/>
            </a:endParaRPr>
          </a:p>
          <a:p>
            <a:pPr indent="-342900" lvl="0" marL="457200" rtl="0" algn="l">
              <a:lnSpc>
                <a:spcPct val="200000"/>
              </a:lnSpc>
              <a:spcBef>
                <a:spcPts val="0"/>
              </a:spcBef>
              <a:spcAft>
                <a:spcPts val="0"/>
              </a:spcAft>
              <a:buClr>
                <a:srgbClr val="FFFFFF"/>
              </a:buClr>
              <a:buSzPts val="1800"/>
              <a:buFont typeface="Calibri"/>
              <a:buChar char="●"/>
            </a:pPr>
            <a:r>
              <a:rPr lang="en" sz="1800">
                <a:latin typeface="Calibri"/>
                <a:ea typeface="Calibri"/>
                <a:cs typeface="Calibri"/>
                <a:sym typeface="Calibri"/>
              </a:rPr>
              <a:t>Conducted mode: Google forms </a:t>
            </a:r>
            <a:endParaRPr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lang="en" sz="1800">
                <a:latin typeface="Calibri"/>
                <a:ea typeface="Calibri"/>
                <a:cs typeface="Calibri"/>
                <a:sym typeface="Calibri"/>
              </a:rPr>
              <a:t>Dataset: </a:t>
            </a:r>
            <a:r>
              <a:rPr lang="en" sz="1800" u="sng">
                <a:solidFill>
                  <a:srgbClr val="9FC5E8"/>
                </a:solidFill>
                <a:latin typeface="Calibri"/>
                <a:ea typeface="Calibri"/>
                <a:cs typeface="Calibri"/>
                <a:sym typeface="Calibri"/>
                <a:hlinkClick r:id="rId3">
                  <a:extLst>
                    <a:ext uri="{A12FA001-AC4F-418D-AE19-62706E023703}">
                      <ahyp:hlinkClr val="tx"/>
                    </a:ext>
                  </a:extLst>
                </a:hlinkClick>
              </a:rPr>
              <a:t>https://github.com/shanikalakshani/CS5651-MobileBankingSurvey</a:t>
            </a:r>
            <a:r>
              <a:rPr lang="en" sz="1800">
                <a:latin typeface="Calibri"/>
                <a:ea typeface="Calibri"/>
                <a:cs typeface="Calibri"/>
                <a:sym typeface="Calibri"/>
              </a:rPr>
              <a:t> </a:t>
            </a:r>
            <a:endParaRPr sz="1800">
              <a:latin typeface="Calibri"/>
              <a:ea typeface="Calibri"/>
              <a:cs typeface="Calibri"/>
              <a:sym typeface="Calibri"/>
            </a:endParaRPr>
          </a:p>
        </p:txBody>
      </p:sp>
      <p:grpSp>
        <p:nvGrpSpPr>
          <p:cNvPr id="287" name="Google Shape;287;p28"/>
          <p:cNvGrpSpPr/>
          <p:nvPr/>
        </p:nvGrpSpPr>
        <p:grpSpPr>
          <a:xfrm>
            <a:off x="7973030" y="88194"/>
            <a:ext cx="1124281" cy="1219623"/>
            <a:chOff x="7491900" y="240600"/>
            <a:chExt cx="1453499" cy="1455050"/>
          </a:xfrm>
        </p:grpSpPr>
        <p:pic>
          <p:nvPicPr>
            <p:cNvPr id="288" name="Google Shape;288;p28"/>
            <p:cNvPicPr preferRelativeResize="0"/>
            <p:nvPr/>
          </p:nvPicPr>
          <p:blipFill>
            <a:blip r:embed="rId4">
              <a:alphaModFix/>
            </a:blip>
            <a:stretch>
              <a:fillRect/>
            </a:stretch>
          </p:blipFill>
          <p:spPr>
            <a:xfrm rot="996617">
              <a:off x="7648536" y="380899"/>
              <a:ext cx="1153049" cy="1174451"/>
            </a:xfrm>
            <a:prstGeom prst="rect">
              <a:avLst/>
            </a:prstGeom>
            <a:noFill/>
            <a:ln>
              <a:noFill/>
            </a:ln>
          </p:spPr>
        </p:pic>
        <p:pic>
          <p:nvPicPr>
            <p:cNvPr id="289" name="Google Shape;289;p28"/>
            <p:cNvPicPr preferRelativeResize="0"/>
            <p:nvPr/>
          </p:nvPicPr>
          <p:blipFill>
            <a:blip r:embed="rId5">
              <a:alphaModFix/>
            </a:blip>
            <a:stretch>
              <a:fillRect/>
            </a:stretch>
          </p:blipFill>
          <p:spPr>
            <a:xfrm>
              <a:off x="7491900" y="349238"/>
              <a:ext cx="1210025" cy="12100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Gender</a:t>
            </a:r>
            <a:endParaRPr sz="3600">
              <a:latin typeface="Calibri"/>
              <a:ea typeface="Calibri"/>
              <a:cs typeface="Calibri"/>
              <a:sym typeface="Calibri"/>
            </a:endParaRPr>
          </a:p>
        </p:txBody>
      </p:sp>
      <p:pic>
        <p:nvPicPr>
          <p:cNvPr id="295" name="Google Shape;295;p29"/>
          <p:cNvPicPr preferRelativeResize="0"/>
          <p:nvPr/>
        </p:nvPicPr>
        <p:blipFill>
          <a:blip r:embed="rId3">
            <a:alphaModFix/>
          </a:blip>
          <a:stretch>
            <a:fillRect/>
          </a:stretch>
        </p:blipFill>
        <p:spPr>
          <a:xfrm>
            <a:off x="570150" y="1307850"/>
            <a:ext cx="5437050" cy="3668375"/>
          </a:xfrm>
          <a:prstGeom prst="rect">
            <a:avLst/>
          </a:prstGeom>
          <a:noFill/>
          <a:ln>
            <a:noFill/>
          </a:ln>
        </p:spPr>
      </p:pic>
      <p:sp>
        <p:nvSpPr>
          <p:cNvPr id="296" name="Google Shape;296;p29"/>
          <p:cNvSpPr txBox="1"/>
          <p:nvPr/>
        </p:nvSpPr>
        <p:spPr>
          <a:xfrm>
            <a:off x="6137500" y="2050037"/>
            <a:ext cx="3000000" cy="218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Observation:</a:t>
            </a:r>
            <a:endParaRPr sz="1800">
              <a:solidFill>
                <a:schemeClr val="lt1"/>
              </a:solidFill>
              <a:latin typeface="Calibri"/>
              <a:ea typeface="Calibri"/>
              <a:cs typeface="Calibri"/>
              <a:sym typeface="Calibri"/>
            </a:endParaRPr>
          </a:p>
          <a:p>
            <a:pPr indent="0" lvl="0" marL="457200" rtl="0" algn="l">
              <a:lnSpc>
                <a:spcPct val="150000"/>
              </a:lnSpc>
              <a:spcBef>
                <a:spcPts val="1600"/>
              </a:spcBef>
              <a:spcAft>
                <a:spcPts val="1600"/>
              </a:spcAft>
              <a:buNone/>
            </a:pPr>
            <a:r>
              <a:rPr lang="en" sz="1800">
                <a:solidFill>
                  <a:schemeClr val="lt1"/>
                </a:solidFill>
                <a:latin typeface="Calibri"/>
                <a:ea typeface="Calibri"/>
                <a:cs typeface="Calibri"/>
                <a:sym typeface="Calibri"/>
              </a:rPr>
              <a:t>Female population is slightly lower than the actual value of  57%</a:t>
            </a:r>
            <a:endParaRPr/>
          </a:p>
        </p:txBody>
      </p:sp>
      <p:pic>
        <p:nvPicPr>
          <p:cNvPr id="297" name="Google Shape;297;p29"/>
          <p:cNvPicPr preferRelativeResize="0"/>
          <p:nvPr/>
        </p:nvPicPr>
        <p:blipFill>
          <a:blip r:embed="rId4">
            <a:alphaModFix/>
          </a:blip>
          <a:stretch>
            <a:fillRect/>
          </a:stretch>
        </p:blipFill>
        <p:spPr>
          <a:xfrm>
            <a:off x="7864025" y="28350"/>
            <a:ext cx="1279501" cy="1279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Age</a:t>
            </a:r>
            <a:endParaRPr sz="3600">
              <a:latin typeface="Calibri"/>
              <a:ea typeface="Calibri"/>
              <a:cs typeface="Calibri"/>
              <a:sym typeface="Calibri"/>
            </a:endParaRPr>
          </a:p>
        </p:txBody>
      </p:sp>
      <p:pic>
        <p:nvPicPr>
          <p:cNvPr id="303" name="Google Shape;303;p30"/>
          <p:cNvPicPr preferRelativeResize="0"/>
          <p:nvPr/>
        </p:nvPicPr>
        <p:blipFill>
          <a:blip r:embed="rId3">
            <a:alphaModFix/>
          </a:blip>
          <a:stretch>
            <a:fillRect/>
          </a:stretch>
        </p:blipFill>
        <p:spPr>
          <a:xfrm>
            <a:off x="592525" y="1307850"/>
            <a:ext cx="5610349" cy="3571075"/>
          </a:xfrm>
          <a:prstGeom prst="rect">
            <a:avLst/>
          </a:prstGeom>
          <a:noFill/>
          <a:ln>
            <a:noFill/>
          </a:ln>
        </p:spPr>
      </p:pic>
      <p:sp>
        <p:nvSpPr>
          <p:cNvPr id="304" name="Google Shape;304;p30"/>
          <p:cNvSpPr txBox="1"/>
          <p:nvPr/>
        </p:nvSpPr>
        <p:spPr>
          <a:xfrm>
            <a:off x="6137500" y="2050037"/>
            <a:ext cx="3000000" cy="218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Observation:</a:t>
            </a:r>
            <a:endParaRPr sz="1800">
              <a:solidFill>
                <a:schemeClr val="lt1"/>
              </a:solidFill>
              <a:latin typeface="Calibri"/>
              <a:ea typeface="Calibri"/>
              <a:cs typeface="Calibri"/>
              <a:sym typeface="Calibri"/>
            </a:endParaRPr>
          </a:p>
          <a:p>
            <a:pPr indent="0" lvl="0" marL="457200" rtl="0" algn="l">
              <a:lnSpc>
                <a:spcPct val="150000"/>
              </a:lnSpc>
              <a:spcBef>
                <a:spcPts val="1600"/>
              </a:spcBef>
              <a:spcAft>
                <a:spcPts val="1600"/>
              </a:spcAft>
              <a:buNone/>
            </a:pPr>
            <a:r>
              <a:rPr lang="en" sz="1800">
                <a:solidFill>
                  <a:schemeClr val="lt1"/>
                </a:solidFill>
                <a:latin typeface="Calibri"/>
                <a:ea typeface="Calibri"/>
                <a:cs typeface="Calibri"/>
                <a:sym typeface="Calibri"/>
              </a:rPr>
              <a:t>Majority of 62.7% belongs to age category 25-35</a:t>
            </a:r>
            <a:endParaRPr/>
          </a:p>
        </p:txBody>
      </p:sp>
      <p:pic>
        <p:nvPicPr>
          <p:cNvPr id="305" name="Google Shape;305;p30"/>
          <p:cNvPicPr preferRelativeResize="0"/>
          <p:nvPr/>
        </p:nvPicPr>
        <p:blipFill>
          <a:blip r:embed="rId4">
            <a:alphaModFix/>
          </a:blip>
          <a:stretch>
            <a:fillRect/>
          </a:stretch>
        </p:blipFill>
        <p:spPr>
          <a:xfrm>
            <a:off x="7864025" y="28350"/>
            <a:ext cx="1279501" cy="1279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Location</a:t>
            </a:r>
            <a:endParaRPr sz="3600">
              <a:latin typeface="Calibri"/>
              <a:ea typeface="Calibri"/>
              <a:cs typeface="Calibri"/>
              <a:sym typeface="Calibri"/>
            </a:endParaRPr>
          </a:p>
        </p:txBody>
      </p:sp>
      <p:pic>
        <p:nvPicPr>
          <p:cNvPr id="311" name="Google Shape;311;p31"/>
          <p:cNvPicPr preferRelativeResize="0"/>
          <p:nvPr/>
        </p:nvPicPr>
        <p:blipFill>
          <a:blip r:embed="rId3">
            <a:alphaModFix/>
          </a:blip>
          <a:stretch>
            <a:fillRect/>
          </a:stretch>
        </p:blipFill>
        <p:spPr>
          <a:xfrm>
            <a:off x="120050" y="1459850"/>
            <a:ext cx="6222199" cy="3397025"/>
          </a:xfrm>
          <a:prstGeom prst="rect">
            <a:avLst/>
          </a:prstGeom>
          <a:noFill/>
          <a:ln>
            <a:noFill/>
          </a:ln>
        </p:spPr>
      </p:pic>
      <p:sp>
        <p:nvSpPr>
          <p:cNvPr id="312" name="Google Shape;312;p31"/>
          <p:cNvSpPr txBox="1"/>
          <p:nvPr/>
        </p:nvSpPr>
        <p:spPr>
          <a:xfrm>
            <a:off x="6213700" y="2050025"/>
            <a:ext cx="2881200" cy="218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Observation:</a:t>
            </a:r>
            <a:endParaRPr sz="1800">
              <a:solidFill>
                <a:schemeClr val="lt1"/>
              </a:solidFill>
              <a:latin typeface="Calibri"/>
              <a:ea typeface="Calibri"/>
              <a:cs typeface="Calibri"/>
              <a:sym typeface="Calibri"/>
            </a:endParaRPr>
          </a:p>
          <a:p>
            <a:pPr indent="0" lvl="0" marL="457200" rtl="0" algn="l">
              <a:lnSpc>
                <a:spcPct val="150000"/>
              </a:lnSpc>
              <a:spcBef>
                <a:spcPts val="1600"/>
              </a:spcBef>
              <a:spcAft>
                <a:spcPts val="1600"/>
              </a:spcAft>
              <a:buNone/>
            </a:pPr>
            <a:r>
              <a:rPr lang="en" sz="1800">
                <a:solidFill>
                  <a:schemeClr val="lt1"/>
                </a:solidFill>
                <a:latin typeface="Calibri"/>
                <a:ea typeface="Calibri"/>
                <a:cs typeface="Calibri"/>
                <a:sym typeface="Calibri"/>
              </a:rPr>
              <a:t>27% of respondents are from Colombo and 20% are from Matara</a:t>
            </a:r>
            <a:endParaRPr/>
          </a:p>
        </p:txBody>
      </p:sp>
      <p:pic>
        <p:nvPicPr>
          <p:cNvPr id="313" name="Google Shape;313;p31"/>
          <p:cNvPicPr preferRelativeResize="0"/>
          <p:nvPr/>
        </p:nvPicPr>
        <p:blipFill>
          <a:blip r:embed="rId4">
            <a:alphaModFix/>
          </a:blip>
          <a:stretch>
            <a:fillRect/>
          </a:stretch>
        </p:blipFill>
        <p:spPr>
          <a:xfrm>
            <a:off x="7874875" y="110602"/>
            <a:ext cx="1143825" cy="10055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Occupation</a:t>
            </a:r>
            <a:endParaRPr sz="3600">
              <a:latin typeface="Calibri"/>
              <a:ea typeface="Calibri"/>
              <a:cs typeface="Calibri"/>
              <a:sym typeface="Calibri"/>
            </a:endParaRPr>
          </a:p>
        </p:txBody>
      </p:sp>
      <p:pic>
        <p:nvPicPr>
          <p:cNvPr id="319" name="Google Shape;319;p32"/>
          <p:cNvPicPr preferRelativeResize="0"/>
          <p:nvPr/>
        </p:nvPicPr>
        <p:blipFill>
          <a:blip r:embed="rId3">
            <a:alphaModFix/>
          </a:blip>
          <a:stretch>
            <a:fillRect/>
          </a:stretch>
        </p:blipFill>
        <p:spPr>
          <a:xfrm>
            <a:off x="608813" y="1307850"/>
            <a:ext cx="5520675" cy="3706750"/>
          </a:xfrm>
          <a:prstGeom prst="rect">
            <a:avLst/>
          </a:prstGeom>
          <a:noFill/>
          <a:ln>
            <a:noFill/>
          </a:ln>
        </p:spPr>
      </p:pic>
      <p:sp>
        <p:nvSpPr>
          <p:cNvPr id="320" name="Google Shape;320;p32"/>
          <p:cNvSpPr txBox="1"/>
          <p:nvPr/>
        </p:nvSpPr>
        <p:spPr>
          <a:xfrm>
            <a:off x="6262800" y="1717325"/>
            <a:ext cx="2881200" cy="2887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Observation:</a:t>
            </a:r>
            <a:endParaRPr sz="1800">
              <a:solidFill>
                <a:schemeClr val="lt1"/>
              </a:solidFill>
              <a:latin typeface="Calibri"/>
              <a:ea typeface="Calibri"/>
              <a:cs typeface="Calibri"/>
              <a:sym typeface="Calibri"/>
            </a:endParaRPr>
          </a:p>
          <a:p>
            <a:pPr indent="0" lvl="0" marL="457200" rtl="0" algn="l">
              <a:lnSpc>
                <a:spcPct val="150000"/>
              </a:lnSpc>
              <a:spcBef>
                <a:spcPts val="1600"/>
              </a:spcBef>
              <a:spcAft>
                <a:spcPts val="1600"/>
              </a:spcAft>
              <a:buNone/>
            </a:pPr>
            <a:r>
              <a:rPr lang="en" sz="1800">
                <a:solidFill>
                  <a:schemeClr val="lt1"/>
                </a:solidFill>
                <a:latin typeface="Calibri"/>
                <a:ea typeface="Calibri"/>
                <a:cs typeface="Calibri"/>
                <a:sym typeface="Calibri"/>
              </a:rPr>
              <a:t>57.3%  of total respondents work in private sector, which is higher than all the other sectors combined </a:t>
            </a:r>
            <a:endParaRPr/>
          </a:p>
        </p:txBody>
      </p:sp>
      <p:pic>
        <p:nvPicPr>
          <p:cNvPr id="321" name="Google Shape;321;p32"/>
          <p:cNvPicPr preferRelativeResize="0"/>
          <p:nvPr/>
        </p:nvPicPr>
        <p:blipFill>
          <a:blip r:embed="rId4">
            <a:alphaModFix/>
          </a:blip>
          <a:stretch>
            <a:fillRect/>
          </a:stretch>
        </p:blipFill>
        <p:spPr>
          <a:xfrm>
            <a:off x="7854875" y="76200"/>
            <a:ext cx="1136727" cy="99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Education Level</a:t>
            </a:r>
            <a:endParaRPr sz="3600">
              <a:latin typeface="Calibri"/>
              <a:ea typeface="Calibri"/>
              <a:cs typeface="Calibri"/>
              <a:sym typeface="Calibri"/>
            </a:endParaRPr>
          </a:p>
        </p:txBody>
      </p:sp>
      <p:pic>
        <p:nvPicPr>
          <p:cNvPr id="327" name="Google Shape;327;p33"/>
          <p:cNvPicPr preferRelativeResize="0"/>
          <p:nvPr/>
        </p:nvPicPr>
        <p:blipFill>
          <a:blip r:embed="rId3">
            <a:alphaModFix/>
          </a:blip>
          <a:stretch>
            <a:fillRect/>
          </a:stretch>
        </p:blipFill>
        <p:spPr>
          <a:xfrm>
            <a:off x="768725" y="1307850"/>
            <a:ext cx="5450391" cy="3627625"/>
          </a:xfrm>
          <a:prstGeom prst="rect">
            <a:avLst/>
          </a:prstGeom>
          <a:noFill/>
          <a:ln>
            <a:noFill/>
          </a:ln>
        </p:spPr>
      </p:pic>
      <p:pic>
        <p:nvPicPr>
          <p:cNvPr id="328" name="Google Shape;328;p33"/>
          <p:cNvPicPr preferRelativeResize="0"/>
          <p:nvPr/>
        </p:nvPicPr>
        <p:blipFill>
          <a:blip r:embed="rId4">
            <a:alphaModFix/>
          </a:blip>
          <a:stretch>
            <a:fillRect/>
          </a:stretch>
        </p:blipFill>
        <p:spPr>
          <a:xfrm>
            <a:off x="7694198" y="152400"/>
            <a:ext cx="1449800" cy="1268575"/>
          </a:xfrm>
          <a:prstGeom prst="rect">
            <a:avLst/>
          </a:prstGeom>
          <a:noFill/>
          <a:ln>
            <a:noFill/>
          </a:ln>
        </p:spPr>
      </p:pic>
      <p:sp>
        <p:nvSpPr>
          <p:cNvPr id="329" name="Google Shape;329;p33"/>
          <p:cNvSpPr txBox="1"/>
          <p:nvPr/>
        </p:nvSpPr>
        <p:spPr>
          <a:xfrm>
            <a:off x="6262800" y="1717325"/>
            <a:ext cx="2881200" cy="2887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Observation:</a:t>
            </a:r>
            <a:endParaRPr sz="1800">
              <a:solidFill>
                <a:schemeClr val="lt1"/>
              </a:solidFill>
              <a:latin typeface="Calibri"/>
              <a:ea typeface="Calibri"/>
              <a:cs typeface="Calibri"/>
              <a:sym typeface="Calibri"/>
            </a:endParaRPr>
          </a:p>
          <a:p>
            <a:pPr indent="0" lvl="0" marL="457200" rtl="0" algn="l">
              <a:lnSpc>
                <a:spcPct val="150000"/>
              </a:lnSpc>
              <a:spcBef>
                <a:spcPts val="1600"/>
              </a:spcBef>
              <a:spcAft>
                <a:spcPts val="1600"/>
              </a:spcAft>
              <a:buNone/>
            </a:pPr>
            <a:r>
              <a:rPr lang="en" sz="1800">
                <a:solidFill>
                  <a:schemeClr val="lt1"/>
                </a:solidFill>
                <a:latin typeface="Calibri"/>
                <a:ea typeface="Calibri"/>
                <a:cs typeface="Calibri"/>
                <a:sym typeface="Calibri"/>
              </a:rPr>
              <a:t>More than 75% of the respondents have university level education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Income Level</a:t>
            </a:r>
            <a:endParaRPr sz="3600">
              <a:latin typeface="Calibri"/>
              <a:ea typeface="Calibri"/>
              <a:cs typeface="Calibri"/>
              <a:sym typeface="Calibri"/>
            </a:endParaRPr>
          </a:p>
        </p:txBody>
      </p:sp>
      <p:pic>
        <p:nvPicPr>
          <p:cNvPr id="335" name="Google Shape;335;p34"/>
          <p:cNvPicPr preferRelativeResize="0"/>
          <p:nvPr/>
        </p:nvPicPr>
        <p:blipFill>
          <a:blip r:embed="rId3">
            <a:alphaModFix/>
          </a:blip>
          <a:stretch>
            <a:fillRect/>
          </a:stretch>
        </p:blipFill>
        <p:spPr>
          <a:xfrm>
            <a:off x="677200" y="1307850"/>
            <a:ext cx="5531275" cy="3665100"/>
          </a:xfrm>
          <a:prstGeom prst="rect">
            <a:avLst/>
          </a:prstGeom>
          <a:noFill/>
          <a:ln>
            <a:noFill/>
          </a:ln>
        </p:spPr>
      </p:pic>
      <p:pic>
        <p:nvPicPr>
          <p:cNvPr id="336" name="Google Shape;336;p34"/>
          <p:cNvPicPr preferRelativeResize="0"/>
          <p:nvPr/>
        </p:nvPicPr>
        <p:blipFill>
          <a:blip r:embed="rId4">
            <a:alphaModFix/>
          </a:blip>
          <a:stretch>
            <a:fillRect/>
          </a:stretch>
        </p:blipFill>
        <p:spPr>
          <a:xfrm>
            <a:off x="7941675" y="135950"/>
            <a:ext cx="1102726" cy="1110024"/>
          </a:xfrm>
          <a:prstGeom prst="rect">
            <a:avLst/>
          </a:prstGeom>
          <a:noFill/>
          <a:ln>
            <a:noFill/>
          </a:ln>
        </p:spPr>
      </p:pic>
      <p:sp>
        <p:nvSpPr>
          <p:cNvPr id="337" name="Google Shape;337;p34"/>
          <p:cNvSpPr txBox="1"/>
          <p:nvPr/>
        </p:nvSpPr>
        <p:spPr>
          <a:xfrm>
            <a:off x="6262800" y="1717325"/>
            <a:ext cx="2881200" cy="2887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Observation:</a:t>
            </a:r>
            <a:endParaRPr sz="1800">
              <a:solidFill>
                <a:schemeClr val="lt1"/>
              </a:solidFill>
              <a:latin typeface="Calibri"/>
              <a:ea typeface="Calibri"/>
              <a:cs typeface="Calibri"/>
              <a:sym typeface="Calibri"/>
            </a:endParaRPr>
          </a:p>
          <a:p>
            <a:pPr indent="0" lvl="0" marL="457200" rtl="0" algn="l">
              <a:lnSpc>
                <a:spcPct val="150000"/>
              </a:lnSpc>
              <a:spcBef>
                <a:spcPts val="1600"/>
              </a:spcBef>
              <a:spcAft>
                <a:spcPts val="1600"/>
              </a:spcAft>
              <a:buNone/>
            </a:pPr>
            <a:r>
              <a:rPr lang="en" sz="1800">
                <a:solidFill>
                  <a:schemeClr val="lt1"/>
                </a:solidFill>
                <a:latin typeface="Calibri"/>
                <a:ea typeface="Calibri"/>
                <a:cs typeface="Calibri"/>
                <a:sym typeface="Calibri"/>
              </a:rPr>
              <a:t>Income level of majority respondents is between Rs.100,000 - Rs.200,000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1632525" y="1997400"/>
            <a:ext cx="46932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Calibri"/>
                <a:ea typeface="Calibri"/>
                <a:cs typeface="Calibri"/>
                <a:sym typeface="Calibri"/>
              </a:rPr>
              <a:t>Statistical </a:t>
            </a:r>
            <a:r>
              <a:rPr lang="en" sz="3600">
                <a:latin typeface="Calibri"/>
                <a:ea typeface="Calibri"/>
                <a:cs typeface="Calibri"/>
                <a:sym typeface="Calibri"/>
              </a:rPr>
              <a:t>Analysis</a:t>
            </a:r>
            <a:endParaRPr sz="3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 Bion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