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70" r:id="rId15"/>
    <p:sldId id="272" r:id="rId16"/>
    <p:sldId id="269" r:id="rId17"/>
    <p:sldId id="271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30D2-0146-25D6-015A-DF82D45B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A8BB0-F96C-9355-B124-D98814B1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BAB4-FB70-556A-E502-271DBB95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1618-056B-CFFF-42F8-93C0201B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807E-AF0A-E63E-D378-592B33C0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20B-1546-5101-5DF6-502AF977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FA88-59CC-F9A9-01C5-B8FD0F12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E1EA-AD4E-22B6-DFFA-6946BA64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E41B-1820-7463-EFEC-9E29E168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3EDD-6B0D-0658-777D-C5EC763F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40413-C2B2-1EF2-EFDF-77AE635A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17237-052F-0137-D258-A923D7EB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61A3-8B1D-60ED-FA63-C282E6F2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55D1-7855-9E16-9AC9-A91D3D8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A7D4-D10E-DBD3-75F5-BA86AE2F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45EB-A182-E9B6-27BA-B9BA0879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090A-A9E2-2FBF-DD4D-FE5863C9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EF6D-3F82-5E84-FA9E-49C7232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0AE5-41ED-D21D-7831-F00C393F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CABE-030B-22EA-CD28-CB9F949E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CF84-85CE-F3F7-624A-DEBB9CF9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2DE8-304B-B304-E81E-3027F8A0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9233-F46D-FC98-A050-EAF08037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151-7734-290D-ECD5-769131F3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664C-4279-DD0E-3D82-E4C1E0DF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C099-6CD3-FAA3-AE3E-EA9AF2B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189-2163-62F2-4072-677816A1D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96BAC-EE35-06E1-53FE-492F8C1A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D34A-7B87-C062-EE20-7B568857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D29B-26A7-E0F7-51B4-A77368A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5960-91F8-B9BE-EA97-56FBDEFE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7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D23-BF8D-44E4-5C10-B11913D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947E-B05D-8E93-F769-D0E22BD63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C8E06-D919-FA53-A4A5-84746DE7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D6A8-2E8A-673E-D2D5-612CA2020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B73DA-3E0E-0750-E746-ACD8F351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99B44-8CDE-07EA-84FD-328C788A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18264-2C40-38B2-CB42-8A93CE9A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0F770-2D63-BD22-C778-6C244F4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E6-FA1C-08AD-9381-6D907B7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10A51-35BD-9722-884F-240951EB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A8AAD-7CF1-CD10-0458-F28D4674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076B1-BEF5-C0A4-175D-63938F4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9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A2538-8001-6177-89B2-CAC8E6F5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B993B-453E-E7A7-4B15-874A242D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6B29-53EE-CEBF-AB0B-A73B99DB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0D4-8FDC-76C2-8CE1-B033C785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48E2-AFD7-4132-9569-DA42E9A0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30437-764A-427E-11AF-1489BB60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DECA-95BB-484A-9B99-8CDE9C26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1234-354A-63B1-4705-9646ADD9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BD4EB-7E02-2749-6D8F-5BC8A97E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614F-F0FF-E5BD-3347-48C4FFE3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5475B-CA82-B763-57EC-FBF96AEFF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87E9-259F-9AAE-B105-A94240FB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DCBE8-8CA3-0E7E-DB34-D3DEDB08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66B7-4A1D-D48E-5683-1BAD771A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2BDA6-FD9E-0FE1-93B5-4E76A00B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EF1EA-EC67-396E-4646-F442AEE5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8F5B-65F6-5C74-8437-26063E79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A8E5-3DAC-7513-AA4A-6340030C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9652-5BC6-4D70-91E4-FDFBE9366C1E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FA9E-E6FE-8A8A-613E-C8B3319FF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8768-CDA4-2C13-184D-3174F75DA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D64-01DA-4547-A2A4-D837EEB2E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5891881_Students'_Adaptability_Level_Prediction_in_Online_Education_using_Machine_Learning_Approach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12904C-CF54-530F-CED5-5CFBE12F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118653-3E32-7F30-B1E8-705029621EBD}"/>
              </a:ext>
            </a:extLst>
          </p:cNvPr>
          <p:cNvSpPr/>
          <p:nvPr/>
        </p:nvSpPr>
        <p:spPr>
          <a:xfrm>
            <a:off x="2050473" y="1717964"/>
            <a:ext cx="6262254" cy="19881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B886C-1286-80AD-2E15-7361CCF58F25}"/>
              </a:ext>
            </a:extLst>
          </p:cNvPr>
          <p:cNvSpPr txBox="1"/>
          <p:nvPr/>
        </p:nvSpPr>
        <p:spPr>
          <a:xfrm>
            <a:off x="853676" y="1165087"/>
            <a:ext cx="9436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Students Adaptability in Online Education</a:t>
            </a:r>
          </a:p>
        </p:txBody>
      </p:sp>
      <p:pic>
        <p:nvPicPr>
          <p:cNvPr id="14" name="Graphic 13" descr="Graduation cap">
            <a:extLst>
              <a:ext uri="{FF2B5EF4-FFF2-40B4-BE49-F238E27FC236}">
                <a16:creationId xmlns:a16="http://schemas.microsoft.com/office/drawing/2014/main" id="{CC111BBF-C918-DEBB-942C-E66C7F09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22411" flipH="1">
            <a:off x="8507375" y="1575121"/>
            <a:ext cx="1506051" cy="2114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D49BA5-16B4-6C70-CFFC-DAB32829AC4A}"/>
              </a:ext>
            </a:extLst>
          </p:cNvPr>
          <p:cNvSpPr txBox="1"/>
          <p:nvPr/>
        </p:nvSpPr>
        <p:spPr>
          <a:xfrm>
            <a:off x="8728364" y="5597237"/>
            <a:ext cx="508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Shanila Ali.C.M</a:t>
            </a:r>
          </a:p>
        </p:txBody>
      </p:sp>
    </p:spTree>
    <p:extLst>
      <p:ext uri="{BB962C8B-B14F-4D97-AF65-F5344CB8AC3E}">
        <p14:creationId xmlns:p14="http://schemas.microsoft.com/office/powerpoint/2010/main" val="254030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B0866-CED1-EB5A-5C0C-0BA91659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2559093"/>
            <a:ext cx="6210300" cy="22622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529EF9-8C4D-15FC-C884-A17B91352C38}"/>
              </a:ext>
            </a:extLst>
          </p:cNvPr>
          <p:cNvSpPr txBox="1"/>
          <p:nvPr/>
        </p:nvSpPr>
        <p:spPr>
          <a:xfrm>
            <a:off x="533400" y="1380357"/>
            <a:ext cx="850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Inter"/>
              </a:rPr>
              <a:t>Analysis of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 the distribution of the number of students depending on the level of their adaptation:</a:t>
            </a:r>
          </a:p>
        </p:txBody>
      </p:sp>
    </p:spTree>
    <p:extLst>
      <p:ext uri="{BB962C8B-B14F-4D97-AF65-F5344CB8AC3E}">
        <p14:creationId xmlns:p14="http://schemas.microsoft.com/office/powerpoint/2010/main" val="302660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97774-5CE9-1A6A-C8D0-4AD37087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42925"/>
            <a:ext cx="8635330" cy="60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1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EE7A6-12A3-1457-F7AB-179A1F32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44178"/>
            <a:ext cx="8635330" cy="4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8103-4DD5-821B-71AA-DF309E99D87F}"/>
              </a:ext>
            </a:extLst>
          </p:cNvPr>
          <p:cNvSpPr txBox="1"/>
          <p:nvPr/>
        </p:nvSpPr>
        <p:spPr>
          <a:xfrm>
            <a:off x="533400" y="733246"/>
            <a:ext cx="1112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latin typeface="Inter"/>
              </a:rPr>
              <a:t>Conclusions from the obtained distributions: </a:t>
            </a:r>
          </a:p>
          <a:p>
            <a:pPr algn="l"/>
            <a:r>
              <a:rPr lang="en-US" sz="2800" b="1" dirty="0">
                <a:latin typeface="Inter"/>
              </a:rPr>
              <a:t>    *</a:t>
            </a:r>
            <a:r>
              <a:rPr lang="en-US" sz="2800" b="0" i="0" dirty="0">
                <a:effectLst/>
                <a:latin typeface="Inter"/>
              </a:rPr>
              <a:t>Men are easier to adapt to new knowledge, the level of poor 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       adaptation between men and women is approximately the same</a:t>
            </a:r>
            <a:endParaRPr lang="en-US" sz="2800" b="1" i="0" dirty="0">
              <a:effectLst/>
              <a:latin typeface="Inter"/>
            </a:endParaRPr>
          </a:p>
          <a:p>
            <a:pPr algn="l"/>
            <a:r>
              <a:rPr lang="en-US" sz="2800" b="1" i="0" dirty="0">
                <a:effectLst/>
                <a:latin typeface="Inter"/>
              </a:rPr>
              <a:t>    *</a:t>
            </a:r>
            <a:r>
              <a:rPr lang="en-US" sz="2800" dirty="0">
                <a:latin typeface="Inter"/>
              </a:rPr>
              <a:t>T</a:t>
            </a:r>
            <a:r>
              <a:rPr lang="en-US" sz="2800" b="0" i="0" dirty="0">
                <a:effectLst/>
                <a:latin typeface="Inter"/>
              </a:rPr>
              <a:t>he best adaptation is shown at the age of 21-25, and 11-15, the worst </a:t>
            </a:r>
          </a:p>
          <a:p>
            <a:pPr algn="l"/>
            <a:r>
              <a:rPr lang="en-US" sz="2800" b="0" i="0" dirty="0">
                <a:effectLst/>
                <a:latin typeface="Inter"/>
              </a:rPr>
              <a:t>     - after 26 years and in the interval from 16 to 20 years. Worse adaptation</a:t>
            </a:r>
          </a:p>
          <a:p>
            <a:pPr algn="l"/>
            <a:r>
              <a:rPr lang="en-US" sz="2800" dirty="0">
                <a:latin typeface="Inter"/>
              </a:rPr>
              <a:t>    </a:t>
            </a:r>
            <a:r>
              <a:rPr lang="en-US" sz="2800" b="0" i="0" dirty="0">
                <a:effectLst/>
                <a:latin typeface="Inter"/>
              </a:rPr>
              <a:t>  to new knowledge can be explained by social and physiological factors.</a:t>
            </a:r>
          </a:p>
          <a:p>
            <a:pPr algn="l"/>
            <a:r>
              <a:rPr lang="en-US" sz="2800" dirty="0">
                <a:latin typeface="Inter"/>
              </a:rPr>
              <a:t>    *</a:t>
            </a:r>
            <a:r>
              <a:rPr lang="en-US" sz="2800" b="0" i="0" dirty="0">
                <a:effectLst/>
                <a:latin typeface="Inter"/>
              </a:rPr>
              <a:t>It should also be noted that the best digestibility of the material is</a:t>
            </a:r>
          </a:p>
          <a:p>
            <a:pPr algn="l"/>
            <a:r>
              <a:rPr lang="en-US" sz="2800" dirty="0">
                <a:latin typeface="Inter"/>
              </a:rPr>
              <a:t>      </a:t>
            </a:r>
            <a:r>
              <a:rPr lang="en-US" sz="2800" b="0" i="0" dirty="0">
                <a:effectLst/>
                <a:latin typeface="Inter"/>
              </a:rPr>
              <a:t> observed in the middle class.</a:t>
            </a:r>
          </a:p>
          <a:p>
            <a:r>
              <a:rPr lang="en-US" sz="2800" dirty="0">
                <a:latin typeface="Inter"/>
              </a:rPr>
              <a:t>    *H</a:t>
            </a:r>
            <a:r>
              <a:rPr lang="en-US" sz="2800" b="0" i="0" dirty="0">
                <a:effectLst/>
                <a:latin typeface="Inter"/>
              </a:rPr>
              <a:t>igh adaptation to the material is also noted among urban residents,</a:t>
            </a:r>
          </a:p>
          <a:p>
            <a:r>
              <a:rPr lang="en-US" sz="2800" dirty="0">
                <a:latin typeface="Inter"/>
              </a:rPr>
              <a:t>     </a:t>
            </a:r>
            <a:r>
              <a:rPr lang="en-US" sz="2800" b="0" i="0" dirty="0">
                <a:effectLst/>
                <a:latin typeface="Inter"/>
              </a:rPr>
              <a:t>  this is due to social and economic factors.</a:t>
            </a:r>
          </a:p>
          <a:p>
            <a:r>
              <a:rPr lang="en-US" sz="2800" dirty="0">
                <a:latin typeface="Inter"/>
              </a:rPr>
              <a:t>    *</a:t>
            </a:r>
            <a:r>
              <a:rPr lang="en-US" sz="2800" b="0" i="0" dirty="0">
                <a:effectLst/>
                <a:latin typeface="Inter"/>
              </a:rPr>
              <a:t>The level of adaptation to new knowledge also depends on the quality</a:t>
            </a:r>
          </a:p>
          <a:p>
            <a:r>
              <a:rPr lang="en-US" sz="2800" dirty="0">
                <a:latin typeface="Inter"/>
              </a:rPr>
              <a:t>    </a:t>
            </a:r>
            <a:r>
              <a:rPr lang="en-US" sz="2800" b="0" i="0" dirty="0">
                <a:effectLst/>
                <a:latin typeface="Inter"/>
              </a:rPr>
              <a:t>   of the Internet.</a:t>
            </a:r>
          </a:p>
          <a:p>
            <a:endParaRPr lang="en-US" sz="2800" b="0" i="0" dirty="0">
              <a:effectLst/>
              <a:latin typeface="Inter"/>
            </a:endParaRPr>
          </a:p>
          <a:p>
            <a:pPr algn="l"/>
            <a:endParaRPr lang="en-US" sz="28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4335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309049" y="371000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07B2B-7A33-E762-7068-B83BB8BB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02659"/>
            <a:ext cx="4552950" cy="172901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DB415-611E-FC24-6487-66CBA37D8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53400"/>
            <a:ext cx="11506200" cy="21336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989181-9DBA-BEBC-2734-EBCA8D0EB62D}"/>
              </a:ext>
            </a:extLst>
          </p:cNvPr>
          <p:cNvSpPr txBox="1"/>
          <p:nvPr/>
        </p:nvSpPr>
        <p:spPr>
          <a:xfrm>
            <a:off x="533400" y="1630631"/>
            <a:ext cx="5562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Inter"/>
              </a:rPr>
              <a:t>Encode variables OrdinalEncoder():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9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863231" y="304799"/>
            <a:ext cx="698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M</a:t>
            </a:r>
            <a:r>
              <a:rPr lang="en-IN" sz="48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658091" y="1630631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A306-2F1C-3EB8-9595-55CD09542B14}"/>
              </a:ext>
            </a:extLst>
          </p:cNvPr>
          <p:cNvSpPr txBox="1"/>
          <p:nvPr/>
        </p:nvSpPr>
        <p:spPr>
          <a:xfrm>
            <a:off x="658091" y="1630631"/>
            <a:ext cx="9266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  <a:r>
              <a:rPr lang="en-IN" sz="2800" b="1" dirty="0"/>
              <a:t>Importing necessary libraries from their corresponding   </a:t>
            </a:r>
          </a:p>
          <a:p>
            <a:r>
              <a:rPr lang="en-IN" sz="2800" b="1" dirty="0"/>
              <a:t>Modules: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2EC58-C125-D00E-F087-F4713610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" y="3048795"/>
            <a:ext cx="6546273" cy="307491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05581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37535-D56E-B4EC-F675-352D229B41AD}"/>
              </a:ext>
            </a:extLst>
          </p:cNvPr>
          <p:cNvSpPr txBox="1"/>
          <p:nvPr/>
        </p:nvSpPr>
        <p:spPr>
          <a:xfrm>
            <a:off x="533400" y="1034321"/>
            <a:ext cx="616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Split Data: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D9605-1271-84BB-63C9-F95A897DE633}"/>
              </a:ext>
            </a:extLst>
          </p:cNvPr>
          <p:cNvSpPr txBox="1"/>
          <p:nvPr/>
        </p:nvSpPr>
        <p:spPr>
          <a:xfrm>
            <a:off x="394855" y="4989990"/>
            <a:ext cx="822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*</a:t>
            </a:r>
            <a:r>
              <a:rPr lang="en-IN" sz="2400" dirty="0"/>
              <a:t>Split data into train and test set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06128-A05D-B935-B133-6B13591C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68010"/>
            <a:ext cx="8924925" cy="253531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07053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731910" y="1168967"/>
            <a:ext cx="1112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3200" b="1" dirty="0">
                <a:solidFill>
                  <a:srgbClr val="0070C0"/>
                </a:solidFill>
              </a:rPr>
              <a:t>Logistic Regression:</a:t>
            </a:r>
          </a:p>
          <a:p>
            <a:r>
              <a:rPr lang="en-IN" dirty="0"/>
              <a:t>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22CB8-1615-C8D9-C24C-46E3185914A3}"/>
              </a:ext>
            </a:extLst>
          </p:cNvPr>
          <p:cNvSpPr txBox="1"/>
          <p:nvPr/>
        </p:nvSpPr>
        <p:spPr>
          <a:xfrm>
            <a:off x="731910" y="5379868"/>
            <a:ext cx="96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algorithm gives the data an accuracy of 66.24%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9724F-7301-26E9-010C-75E7C4C8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2" y="2272683"/>
            <a:ext cx="5523888" cy="2299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33305D-F127-7E16-F7BC-6874B330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56" y="2272683"/>
            <a:ext cx="5162550" cy="2299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92177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86EF5-C291-3515-D7F5-B18F1865885E}"/>
              </a:ext>
            </a:extLst>
          </p:cNvPr>
          <p:cNvSpPr txBox="1"/>
          <p:nvPr/>
        </p:nvSpPr>
        <p:spPr>
          <a:xfrm>
            <a:off x="678873" y="1225638"/>
            <a:ext cx="1112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3200" b="1" dirty="0">
                <a:solidFill>
                  <a:srgbClr val="0070C0"/>
                </a:solidFill>
              </a:rPr>
              <a:t>K Nearest Neighbors Classifier:</a:t>
            </a:r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F4BCF-582D-AC95-4E28-D8F228D8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1" y="2437357"/>
            <a:ext cx="5233655" cy="23332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AA1DF-DD01-CD04-783F-D4405527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73" y="2437357"/>
            <a:ext cx="5076825" cy="23332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43410A-25C5-C8AA-BB56-A72BDBECDE88}"/>
              </a:ext>
            </a:extLst>
          </p:cNvPr>
          <p:cNvSpPr txBox="1"/>
          <p:nvPr/>
        </p:nvSpPr>
        <p:spPr>
          <a:xfrm>
            <a:off x="789709" y="5638800"/>
            <a:ext cx="83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 has an accuracy of 88.53%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66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C126F-BD66-5779-3F1B-1BCA7F0E0DEA}"/>
              </a:ext>
            </a:extLst>
          </p:cNvPr>
          <p:cNvSpPr txBox="1"/>
          <p:nvPr/>
        </p:nvSpPr>
        <p:spPr>
          <a:xfrm>
            <a:off x="643803" y="11902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dirty="0">
                <a:solidFill>
                  <a:srgbClr val="0070C0"/>
                </a:solidFill>
              </a:rPr>
              <a:t>R</a:t>
            </a:r>
            <a:r>
              <a:rPr lang="en-IN" sz="3200" b="1" dirty="0">
                <a:solidFill>
                  <a:srgbClr val="0070C0"/>
                </a:solidFill>
              </a:rPr>
              <a:t>andom Forest Classifier: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6E60E5-C6CD-CBB7-08E4-A8B23336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0" y="2288906"/>
            <a:ext cx="5705475" cy="23717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3E0322-DBD8-D5EA-A575-2CE0DB66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76" y="2288906"/>
            <a:ext cx="5067300" cy="23717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BDBAF-10BB-BCC7-6B2E-21B547220775}"/>
              </a:ext>
            </a:extLst>
          </p:cNvPr>
          <p:cNvSpPr txBox="1"/>
          <p:nvPr/>
        </p:nvSpPr>
        <p:spPr>
          <a:xfrm>
            <a:off x="789709" y="5638800"/>
            <a:ext cx="689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has an accuracy of 91.44%.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9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4100946" y="304800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About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534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1.Content:</a:t>
            </a:r>
          </a:p>
          <a:p>
            <a:pPr algn="l" fontAlgn="base"/>
            <a:r>
              <a:rPr lang="en-IN" sz="2000" dirty="0"/>
              <a:t>      </a:t>
            </a:r>
            <a:r>
              <a:rPr lang="en-US" sz="2000" b="1" i="0" dirty="0">
                <a:solidFill>
                  <a:srgbClr val="3C4043"/>
                </a:solidFill>
                <a:effectLst/>
                <a:latin typeface="inherit"/>
              </a:rPr>
              <a:t>The target feature is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             Adaptivity level</a:t>
            </a:r>
          </a:p>
          <a:p>
            <a:pPr algn="l" fontAlgn="base"/>
            <a:r>
              <a:rPr lang="en-US" sz="2000" b="1" i="0" dirty="0">
                <a:solidFill>
                  <a:srgbClr val="3C4043"/>
                </a:solidFill>
                <a:effectLst/>
                <a:latin typeface="inherit"/>
              </a:rPr>
              <a:t>      The feature sets are: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            Gender , Age , Education Level , </a:t>
            </a:r>
            <a:r>
              <a:rPr lang="en-IN" sz="2000" b="0" i="0" dirty="0">
                <a:solidFill>
                  <a:srgbClr val="3C4043"/>
                </a:solidFill>
                <a:effectLst/>
                <a:latin typeface="Inter"/>
              </a:rPr>
              <a:t>Institution Type , IT Student , Location in Town, Load-shedding , </a:t>
            </a:r>
          </a:p>
          <a:p>
            <a:pPr algn="l" fontAlgn="base"/>
            <a:r>
              <a:rPr lang="en-IN" sz="2000" dirty="0">
                <a:solidFill>
                  <a:srgbClr val="3C4043"/>
                </a:solidFill>
                <a:latin typeface="Inter"/>
              </a:rPr>
              <a:t>             Financial Condition , Internet Type , Network Type , Class Duration , Self LMS , Device</a:t>
            </a:r>
          </a:p>
          <a:p>
            <a:pPr algn="l" fontAlgn="base"/>
            <a:r>
              <a:rPr lang="en-IN" sz="2800" dirty="0">
                <a:solidFill>
                  <a:srgbClr val="3C4043"/>
                </a:solidFill>
                <a:latin typeface="Inter"/>
              </a:rPr>
              <a:t>2.Acknowledgement:</a:t>
            </a:r>
          </a:p>
          <a:p>
            <a:pPr algn="l" fontAlgn="base"/>
            <a:r>
              <a:rPr lang="en-IN" sz="2800" dirty="0">
                <a:solidFill>
                  <a:srgbClr val="3C4043"/>
                </a:solidFill>
                <a:latin typeface="Inter"/>
              </a:rPr>
              <a:t>    </a:t>
            </a:r>
            <a:r>
              <a:rPr lang="en-US" sz="2000" b="1" dirty="0">
                <a:solidFill>
                  <a:srgbClr val="3C4043"/>
                </a:solidFill>
                <a:latin typeface="Inter"/>
              </a:rPr>
              <a:t>O</a:t>
            </a:r>
            <a:r>
              <a:rPr lang="en-US" sz="2000" b="1" i="0" dirty="0">
                <a:solidFill>
                  <a:srgbClr val="3C4043"/>
                </a:solidFill>
                <a:effectLst/>
                <a:latin typeface="Inter"/>
              </a:rPr>
              <a:t>riginal research paper:</a:t>
            </a: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            </a:t>
            </a:r>
            <a:r>
              <a:rPr lang="en-US" sz="2000" b="0" i="0" u="none" strike="noStrike" dirty="0">
                <a:solidFill>
                  <a:srgbClr val="202124"/>
                </a:solidFill>
                <a:effectLst/>
                <a:latin typeface="Inter"/>
                <a:hlinkClick r:id="rId3"/>
              </a:rPr>
              <a:t>Students' Adaptability Level Prediction in Online Education using Machine Learning Approaches</a:t>
            </a:r>
            <a:endParaRPr lang="en-US" sz="2000" b="0" i="0" u="none" strike="noStrike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             or DOI: </a:t>
            </a:r>
            <a:r>
              <a:rPr lang="en-US" sz="2000" b="1" i="0" dirty="0">
                <a:solidFill>
                  <a:srgbClr val="3C4043"/>
                </a:solidFill>
                <a:effectLst/>
                <a:latin typeface="Inter"/>
              </a:rPr>
              <a:t>10.1109/ICCCNT51525.2021.9579741</a:t>
            </a:r>
          </a:p>
          <a:p>
            <a:pPr algn="l" fontAlgn="base"/>
            <a:r>
              <a:rPr lang="en-IN" sz="2000" dirty="0">
                <a:solidFill>
                  <a:srgbClr val="3C4043"/>
                </a:solidFill>
                <a:latin typeface="Inter"/>
              </a:rPr>
              <a:t>      </a:t>
            </a:r>
            <a:r>
              <a:rPr lang="en-IN" sz="2000" b="1" dirty="0">
                <a:solidFill>
                  <a:srgbClr val="3C4043"/>
                </a:solidFill>
                <a:latin typeface="Inter"/>
              </a:rPr>
              <a:t>Reference:</a:t>
            </a:r>
          </a:p>
          <a:p>
            <a:pPr algn="l" fontAlgn="base"/>
            <a:r>
              <a:rPr lang="en-IN" sz="2000" b="1" dirty="0">
                <a:solidFill>
                  <a:srgbClr val="3C4043"/>
                </a:solidFill>
                <a:latin typeface="Inter"/>
              </a:rPr>
              <a:t>            https://www.kaggle.com/datasets/mdmahmudulhasansuzan/students-adaptability-level-in- online-education</a:t>
            </a:r>
          </a:p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0736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475304" y="236064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Evaluation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9AB36-7341-7400-388C-F4A27C74DDCB}"/>
              </a:ext>
            </a:extLst>
          </p:cNvPr>
          <p:cNvSpPr txBox="1"/>
          <p:nvPr/>
        </p:nvSpPr>
        <p:spPr>
          <a:xfrm>
            <a:off x="575828" y="12696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dirty="0">
                <a:solidFill>
                  <a:srgbClr val="0070C0"/>
                </a:solidFill>
              </a:rPr>
              <a:t>Confusion matrix</a:t>
            </a:r>
            <a:r>
              <a:rPr lang="en-IN" sz="3200" b="1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71DB0-C231-9E74-8239-96C0D46D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8" y="2111442"/>
            <a:ext cx="7011268" cy="28921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89421-850D-7ADE-0C0B-E23BFEB1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096" y="2111442"/>
            <a:ext cx="4400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627703" y="243244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latin typeface="Baskerville Old Face" panose="02020602080505020303" pitchFamily="18" charset="0"/>
              </a:rPr>
              <a:t>Conclusion</a:t>
            </a:r>
            <a:endParaRPr lang="en-IN" sz="4400" b="1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0B73F-7EB5-829C-4C23-1D4E2369500C}"/>
              </a:ext>
            </a:extLst>
          </p:cNvPr>
          <p:cNvSpPr txBox="1"/>
          <p:nvPr/>
        </p:nvSpPr>
        <p:spPr>
          <a:xfrm>
            <a:off x="526473" y="1633491"/>
            <a:ext cx="9670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1.Logistic regression has an accuracy of 66.24%.</a:t>
            </a:r>
          </a:p>
          <a:p>
            <a:r>
              <a:rPr lang="en-US" sz="2400" dirty="0"/>
              <a:t>2.Knn classifier has an accuracy of 88.53%.</a:t>
            </a:r>
          </a:p>
          <a:p>
            <a:r>
              <a:rPr lang="en-US" sz="2400" dirty="0"/>
              <a:t>3.Random forest classifier has an accuracy of 91.44%.</a:t>
            </a:r>
          </a:p>
          <a:p>
            <a:r>
              <a:rPr lang="en-US" sz="2400" dirty="0"/>
              <a:t>4.Since random forest classifier has high accuracy we choose random forest   </a:t>
            </a:r>
          </a:p>
          <a:p>
            <a:r>
              <a:rPr lang="en-US" sz="2400" dirty="0"/>
              <a:t>    as the model for this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38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658091" y="1630631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2CAED-3623-7762-D001-D2284224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5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004249" y="306832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Importing Libraries and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E6E85-2106-EFD6-FEC5-D1173D65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54609"/>
            <a:ext cx="4809624" cy="18721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9D740-60CF-3532-D36E-EB771E4F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32572"/>
            <a:ext cx="10586891" cy="267449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982893-8A72-E851-502C-4ADA74A48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226709"/>
            <a:ext cx="6229350" cy="6953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0653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1B3B7-EEB4-BFDE-D679-1CBB1435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85568"/>
            <a:ext cx="5033213" cy="39153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074D5-BC1D-D078-D3BF-B132C45F3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5" t="33946" r="165" b="-7272"/>
          <a:stretch/>
        </p:blipFill>
        <p:spPr>
          <a:xfrm>
            <a:off x="533400" y="344500"/>
            <a:ext cx="7086600" cy="173212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71064-4D8A-C5B0-957C-5616AEF5C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" t="344" r="81671" b="66246"/>
          <a:stretch/>
        </p:blipFill>
        <p:spPr>
          <a:xfrm>
            <a:off x="7991885" y="1872381"/>
            <a:ext cx="2068566" cy="91619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90122-2F91-F3CB-0EE1-629DFFA7FACF}"/>
              </a:ext>
            </a:extLst>
          </p:cNvPr>
          <p:cNvSpPr txBox="1"/>
          <p:nvPr/>
        </p:nvSpPr>
        <p:spPr>
          <a:xfrm>
            <a:off x="6276109" y="4129506"/>
            <a:ext cx="573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Inter"/>
              </a:rPr>
              <a:t>*All columns have a string data type, which indicates </a:t>
            </a:r>
          </a:p>
          <a:p>
            <a:r>
              <a:rPr lang="en-US" sz="2000" b="0" i="0" dirty="0">
                <a:effectLst/>
                <a:latin typeface="Inter"/>
              </a:rPr>
              <a:t>   that only categorical features are present.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33665-CB33-F157-98BA-6714F9B982E8}"/>
              </a:ext>
            </a:extLst>
          </p:cNvPr>
          <p:cNvSpPr txBox="1"/>
          <p:nvPr/>
        </p:nvSpPr>
        <p:spPr>
          <a:xfrm>
            <a:off x="5566613" y="3704674"/>
            <a:ext cx="58706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*The table has 1205 rows and 14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88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65018-6943-34B0-6072-729FFCC2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9138"/>
            <a:ext cx="4904874" cy="52521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CB1B8-FF5C-EAB4-B4B1-ECA44195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60" y="774665"/>
            <a:ext cx="3348470" cy="51966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722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9751A-A91E-A215-6CA8-AEEEF0796555}"/>
              </a:ext>
            </a:extLst>
          </p:cNvPr>
          <p:cNvSpPr txBox="1"/>
          <p:nvPr/>
        </p:nvSpPr>
        <p:spPr>
          <a:xfrm>
            <a:off x="3534884" y="255078"/>
            <a:ext cx="698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Data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399" y="1259084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7488B-F342-5EE3-923F-772F3D03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5" y="3020039"/>
            <a:ext cx="4247763" cy="229292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AD9366-D121-BE92-062D-B21A1B8C0D07}"/>
              </a:ext>
            </a:extLst>
          </p:cNvPr>
          <p:cNvSpPr txBox="1"/>
          <p:nvPr/>
        </p:nvSpPr>
        <p:spPr>
          <a:xfrm>
            <a:off x="644235" y="1728214"/>
            <a:ext cx="8201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nalysis of the data by constructing a general distribution of features by their number: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99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293EA-662C-7478-0674-CB2BE9B9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8162"/>
            <a:ext cx="8635330" cy="59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04F76-DF6D-56D0-959F-439156D86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9"/>
          <a:stretch/>
        </p:blipFill>
        <p:spPr>
          <a:xfrm>
            <a:off x="533400" y="659480"/>
            <a:ext cx="8635330" cy="41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65504-B65E-E9E8-3390-83171EC1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4411">
            <a:off x="9870741" y="360223"/>
            <a:ext cx="2152650" cy="130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EBC04-7697-2998-311D-BB59DDCA3017}"/>
              </a:ext>
            </a:extLst>
          </p:cNvPr>
          <p:cNvSpPr txBox="1"/>
          <p:nvPr/>
        </p:nvSpPr>
        <p:spPr>
          <a:xfrm>
            <a:off x="533400" y="1210560"/>
            <a:ext cx="1112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/>
          </a:p>
          <a:p>
            <a:r>
              <a:rPr lang="en-IN" dirty="0"/>
              <a:t>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20D3C-A2C6-91B9-409C-F1EE5AEE7987}"/>
              </a:ext>
            </a:extLst>
          </p:cNvPr>
          <p:cNvSpPr txBox="1"/>
          <p:nvPr/>
        </p:nvSpPr>
        <p:spPr>
          <a:xfrm>
            <a:off x="689811" y="753980"/>
            <a:ext cx="95450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Inter"/>
              </a:rPr>
              <a:t>Conclusions from the presented graphs: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Variable study Gender is balanced, applied to the same number of men and women to obtain a relevant result.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most of the subjects correspond to the age of 11–25 years, this is the age when we can confidently talk about sustainable adaptation to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values ​​are contributed by the level of education indicates that most of the subjects have only a school education. These data correlate with a certain schedule, where most of the subjects are in the age range from 7 to 20 years. *existing education services are provided by non-private institutions. This is due to the development of the education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it should also be noted that most of the commercials are sold on the phone through the 4G network, which shows that people get education in any place convenient for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It should be noted that some of the online courses are not assimilated by students.</a:t>
            </a:r>
          </a:p>
        </p:txBody>
      </p:sp>
    </p:spTree>
    <p:extLst>
      <p:ext uri="{BB962C8B-B14F-4D97-AF65-F5344CB8AC3E}">
        <p14:creationId xmlns:p14="http://schemas.microsoft.com/office/powerpoint/2010/main" val="173133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641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Baskerville Old Face</vt:lpstr>
      <vt:lpstr>Bodoni MT Black</vt:lpstr>
      <vt:lpstr>Calibri</vt:lpstr>
      <vt:lpstr>Calibri Light</vt:lpstr>
      <vt:lpstr>inherit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2023-03-17T08:09:06Z</dcterms:created>
  <dcterms:modified xsi:type="dcterms:W3CDTF">2023-03-20T06:10:57Z</dcterms:modified>
</cp:coreProperties>
</file>