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a:solidFill>
                  <a:schemeClr val="accent1"/>
                </a:solidFill>
                <a:effectLst>
                  <a:outerShdw blurRad="38100" dist="25400" dir="5400000" algn="ctr" rotWithShape="0">
                    <a:srgbClr val="6E747A">
                      <a:alpha val="43000"/>
                    </a:srgbClr>
                  </a:outerShdw>
                </a:effectLst>
              </a:rPr>
              <a:t>Breadth First Search or BFS for a Graph</a:t>
            </a:r>
            <a:endParaRPr lang="en-US" dirty="0">
              <a:ln/>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p:txBody>
          <a:bodyPr/>
          <a:lstStyle/>
          <a:p>
            <a:r>
              <a:rPr lang="en-US">
                <a:ln/>
                <a:solidFill>
                  <a:schemeClr val="tx1"/>
                </a:solidFill>
                <a:effectLst>
                  <a:outerShdw blurRad="38100" dist="19050" dir="2700000" algn="tl" rotWithShape="0">
                    <a:schemeClr val="dk1">
                      <a:alpha val="40000"/>
                    </a:schemeClr>
                  </a:outerShdw>
                </a:effectLst>
              </a:rPr>
              <a:t>By Ram Lovewanshi</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5085" y="57785"/>
            <a:ext cx="12116435" cy="132905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000"/>
              <a:t>Step 5: Remove node 2 from the front of queue and visit the unvisited neighbours and push them into queue.</a:t>
            </a:r>
            <a:endParaRPr lang="en-US" sz="4000"/>
          </a:p>
        </p:txBody>
      </p:sp>
      <p:sp>
        <p:nvSpPr>
          <p:cNvPr id="2" name="Text Box 1"/>
          <p:cNvSpPr txBox="1"/>
          <p:nvPr/>
        </p:nvSpPr>
        <p:spPr>
          <a:xfrm>
            <a:off x="45085" y="5700395"/>
            <a:ext cx="12115800" cy="1307465"/>
          </a:xfrm>
          <a:prstGeom prst="rect">
            <a:avLst/>
          </a:prstGeom>
          <a:noFill/>
        </p:spPr>
        <p:txBody>
          <a:bodyPr wrap="square" rtlCol="0">
            <a:noAutofit/>
          </a:bodyPr>
          <a:p>
            <a:r>
              <a:rPr lang="en-US" sz="3200" b="1"/>
              <a:t>Remove node 2 from the front of queue and visit the unvisited neighbours and push them into queue.</a:t>
            </a:r>
            <a:endParaRPr lang="en-US" sz="3200" b="1"/>
          </a:p>
        </p:txBody>
      </p:sp>
      <p:pic>
        <p:nvPicPr>
          <p:cNvPr id="5" name="Picture 4" descr="5-768"/>
          <p:cNvPicPr>
            <a:picLocks noChangeAspect="1"/>
          </p:cNvPicPr>
          <p:nvPr/>
        </p:nvPicPr>
        <p:blipFill>
          <a:blip r:embed="rId1"/>
          <a:stretch>
            <a:fillRect/>
          </a:stretch>
        </p:blipFill>
        <p:spPr>
          <a:xfrm>
            <a:off x="321945" y="1634490"/>
            <a:ext cx="10948670" cy="4034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5085" y="57785"/>
            <a:ext cx="12116435" cy="185483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l"/>
            <a:r>
              <a:rPr lang="en-US" sz="3200"/>
              <a:t>Step 6: Remove node 3 from the front of queue and visit the unvisited neighbours and push them into queue. </a:t>
            </a:r>
            <a:endParaRPr lang="en-US" sz="3200"/>
          </a:p>
          <a:p>
            <a:pPr algn="l"/>
            <a:r>
              <a:rPr lang="en-US" sz="3200"/>
              <a:t>As we can see that every neighbours of node 3 is visited, so move to the next node that are in the front of the queue.</a:t>
            </a:r>
            <a:endParaRPr lang="en-US" sz="3200"/>
          </a:p>
        </p:txBody>
      </p:sp>
      <p:sp>
        <p:nvSpPr>
          <p:cNvPr id="2" name="Text Box 1"/>
          <p:cNvSpPr txBox="1"/>
          <p:nvPr/>
        </p:nvSpPr>
        <p:spPr>
          <a:xfrm>
            <a:off x="45085" y="5700395"/>
            <a:ext cx="12115800" cy="1307465"/>
          </a:xfrm>
          <a:prstGeom prst="rect">
            <a:avLst/>
          </a:prstGeom>
          <a:noFill/>
        </p:spPr>
        <p:txBody>
          <a:bodyPr wrap="square" rtlCol="0">
            <a:noAutofit/>
          </a:bodyPr>
          <a:p>
            <a:r>
              <a:rPr lang="en-US" sz="3200" b="1"/>
              <a:t>Remove node 3 from the front of queue and visit the unvisited neighbours and push them into queue. </a:t>
            </a:r>
            <a:endParaRPr lang="en-US" sz="3200" b="1"/>
          </a:p>
        </p:txBody>
      </p:sp>
      <p:pic>
        <p:nvPicPr>
          <p:cNvPr id="3" name="Picture 2" descr="6-768"/>
          <p:cNvPicPr>
            <a:picLocks noChangeAspect="1"/>
          </p:cNvPicPr>
          <p:nvPr/>
        </p:nvPicPr>
        <p:blipFill>
          <a:blip r:embed="rId1"/>
          <a:stretch>
            <a:fillRect/>
          </a:stretch>
        </p:blipFill>
        <p:spPr>
          <a:xfrm>
            <a:off x="179070" y="2219325"/>
            <a:ext cx="11477625" cy="3264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5085" y="57785"/>
            <a:ext cx="12116435" cy="185483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l"/>
            <a:r>
              <a:rPr lang="en-US" sz="3200"/>
              <a:t>Steps 7: Remove node 4 from the front of queue and visit the unvisited neighbours and push them into queue. </a:t>
            </a:r>
            <a:endParaRPr lang="en-US" sz="3200"/>
          </a:p>
          <a:p>
            <a:pPr algn="l"/>
            <a:r>
              <a:rPr lang="en-US" sz="3200"/>
              <a:t>As we can see that every neighbours of node 4 are visited, so move to the next node that is in the front of the queue.</a:t>
            </a:r>
            <a:endParaRPr lang="en-US" sz="3200"/>
          </a:p>
        </p:txBody>
      </p:sp>
      <p:sp>
        <p:nvSpPr>
          <p:cNvPr id="2" name="Text Box 1"/>
          <p:cNvSpPr txBox="1"/>
          <p:nvPr/>
        </p:nvSpPr>
        <p:spPr>
          <a:xfrm>
            <a:off x="45085" y="5700395"/>
            <a:ext cx="12115800" cy="1307465"/>
          </a:xfrm>
          <a:prstGeom prst="rect">
            <a:avLst/>
          </a:prstGeom>
          <a:noFill/>
        </p:spPr>
        <p:txBody>
          <a:bodyPr wrap="square" rtlCol="0">
            <a:noAutofit/>
          </a:bodyPr>
          <a:p>
            <a:r>
              <a:rPr lang="en-US" sz="3200" b="1"/>
              <a:t>Remove node 4 from the front of queue and visit the unvisited neighbours and push them into queue.</a:t>
            </a:r>
            <a:endParaRPr lang="en-US" sz="3200" b="1"/>
          </a:p>
        </p:txBody>
      </p:sp>
      <p:pic>
        <p:nvPicPr>
          <p:cNvPr id="5" name="Picture 4" descr="7-768"/>
          <p:cNvPicPr>
            <a:picLocks noChangeAspect="1"/>
          </p:cNvPicPr>
          <p:nvPr/>
        </p:nvPicPr>
        <p:blipFill>
          <a:blip r:embed="rId1"/>
          <a:stretch>
            <a:fillRect/>
          </a:stretch>
        </p:blipFill>
        <p:spPr>
          <a:xfrm>
            <a:off x="32385" y="2345055"/>
            <a:ext cx="11609070" cy="32359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5085" y="57785"/>
            <a:ext cx="12116435" cy="88138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l"/>
            <a:r>
              <a:rPr lang="en-US" sz="3200"/>
              <a:t>BFS</a:t>
            </a:r>
            <a:endParaRPr lang="en-US" sz="3200"/>
          </a:p>
        </p:txBody>
      </p:sp>
      <p:sp>
        <p:nvSpPr>
          <p:cNvPr id="2" name="Text Box 1"/>
          <p:cNvSpPr txBox="1"/>
          <p:nvPr/>
        </p:nvSpPr>
        <p:spPr>
          <a:xfrm>
            <a:off x="45085" y="1110615"/>
            <a:ext cx="12115800" cy="4337685"/>
          </a:xfrm>
          <a:prstGeom prst="rect">
            <a:avLst/>
          </a:prstGeom>
          <a:noFill/>
        </p:spPr>
        <p:txBody>
          <a:bodyPr wrap="square" rtlCol="0">
            <a:noAutofit/>
          </a:bodyPr>
          <a:p>
            <a:r>
              <a:rPr lang="en-US" sz="3200" b="1"/>
              <a:t>Now, Queue becomes empty, So, terminate these process of iteration.</a:t>
            </a:r>
            <a:endParaRPr lang="en-US" sz="3200" b="1"/>
          </a:p>
          <a:p>
            <a:endParaRPr lang="en-US" sz="3200" b="1"/>
          </a:p>
          <a:p>
            <a:r>
              <a:rPr lang="en-US" sz="3200"/>
              <a:t>Breadth First Traversal starting from vertex 0: 0 1 2 3 4 </a:t>
            </a:r>
            <a:endParaRPr lang="en-US" sz="3200"/>
          </a:p>
          <a:p>
            <a:r>
              <a:rPr lang="en-US" sz="3200"/>
              <a:t>Time Complexity: O(V+E), where V is the number of nodes and E is the number of edges.</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 y="1173480"/>
            <a:ext cx="12116435" cy="5003800"/>
          </a:xfrm>
        </p:spPr>
        <p:txBody>
          <a:bodyPr/>
          <a:p>
            <a:pPr>
              <a:lnSpc>
                <a:spcPct val="150000"/>
              </a:lnSpc>
            </a:pPr>
            <a:r>
              <a:rPr lang="en-US" b="1"/>
              <a:t>Breadth First Search (BFS)</a:t>
            </a:r>
            <a:r>
              <a:rPr lang="en-US"/>
              <a:t> is a graph traversal algorithm that explores all the vertices in a graph at the current depth before moving on to the vertices at the next depth level. It starts at a specified vertex and visits all its neighbors before moving on to the next level of neighbors. BFS is commonly used in algorithms for pathfinding, connected components, and shortest path problems in graphs.</a:t>
            </a:r>
            <a:endParaRPr lang="en-US"/>
          </a:p>
        </p:txBody>
      </p:sp>
      <p:sp>
        <p:nvSpPr>
          <p:cNvPr id="4" name="Rectangles 3"/>
          <p:cNvSpPr/>
          <p:nvPr/>
        </p:nvSpPr>
        <p:spPr>
          <a:xfrm>
            <a:off x="45085" y="57785"/>
            <a:ext cx="12116435" cy="85026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000"/>
              <a:t>Breadth First Search (BFS) for a Graph:</a:t>
            </a:r>
            <a:endParaRPr 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 y="1036320"/>
            <a:ext cx="12116435" cy="5657215"/>
          </a:xfrm>
        </p:spPr>
        <p:txBody>
          <a:bodyPr>
            <a:noAutofit/>
          </a:bodyPr>
          <a:p>
            <a:pPr>
              <a:lnSpc>
                <a:spcPct val="150000"/>
              </a:lnSpc>
            </a:pPr>
            <a:r>
              <a:rPr lang="en-US"/>
              <a:t>The only catch here is, that, unlike trees, graphs may contain cycles, so we may come to the same node again. To avoid processing a node more than once, we divide the vertices into two categories:</a:t>
            </a:r>
            <a:endParaRPr lang="en-US"/>
          </a:p>
          <a:p>
            <a:pPr>
              <a:lnSpc>
                <a:spcPct val="150000"/>
              </a:lnSpc>
            </a:pPr>
            <a:r>
              <a:rPr lang="en-US"/>
              <a:t>Visited and</a:t>
            </a:r>
            <a:endParaRPr lang="en-US"/>
          </a:p>
          <a:p>
            <a:pPr>
              <a:lnSpc>
                <a:spcPct val="150000"/>
              </a:lnSpc>
            </a:pPr>
            <a:r>
              <a:rPr lang="en-US"/>
              <a:t>Not visited.</a:t>
            </a:r>
            <a:endParaRPr lang="en-US"/>
          </a:p>
          <a:p>
            <a:pPr>
              <a:lnSpc>
                <a:spcPct val="150000"/>
              </a:lnSpc>
            </a:pPr>
            <a:r>
              <a:rPr lang="en-US"/>
              <a:t>A boolean visited array is used to mark the visited vertices. For simplicity, it is assumed that all vertices are reachable from the starting vertex. BFS uses a </a:t>
            </a:r>
            <a:r>
              <a:rPr lang="en-US" b="1"/>
              <a:t>queue data structure</a:t>
            </a:r>
            <a:r>
              <a:rPr lang="en-US"/>
              <a:t> for traversal.</a:t>
            </a:r>
            <a:endParaRPr lang="en-US"/>
          </a:p>
        </p:txBody>
      </p:sp>
      <p:sp>
        <p:nvSpPr>
          <p:cNvPr id="4" name="Rectangles 3"/>
          <p:cNvSpPr/>
          <p:nvPr/>
        </p:nvSpPr>
        <p:spPr>
          <a:xfrm>
            <a:off x="45085" y="57785"/>
            <a:ext cx="12116435" cy="85026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000"/>
              <a:t>Breadth First Search (BFS) for a Graph Algorithm:</a:t>
            </a:r>
            <a:endParaRPr 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 y="908050"/>
            <a:ext cx="12116435" cy="5785485"/>
          </a:xfrm>
        </p:spPr>
        <p:txBody>
          <a:bodyPr>
            <a:noAutofit/>
          </a:bodyPr>
          <a:p>
            <a:pPr marL="0" indent="0">
              <a:lnSpc>
                <a:spcPct val="150000"/>
              </a:lnSpc>
              <a:buNone/>
            </a:pPr>
            <a:r>
              <a:rPr lang="en-US" sz="2400"/>
              <a:t>1. </a:t>
            </a:r>
            <a:r>
              <a:rPr lang="en-US" sz="2400" b="1"/>
              <a:t>Initialization</a:t>
            </a:r>
            <a:r>
              <a:rPr lang="en-US" sz="2400"/>
              <a:t>: Enqueue the starting node into a queue and mark it as visited.</a:t>
            </a:r>
            <a:endParaRPr lang="en-US" sz="2400"/>
          </a:p>
          <a:p>
            <a:pPr marL="0" indent="0">
              <a:lnSpc>
                <a:spcPct val="150000"/>
              </a:lnSpc>
              <a:buNone/>
            </a:pPr>
            <a:r>
              <a:rPr lang="en-US" sz="2400"/>
              <a:t>2. </a:t>
            </a:r>
            <a:r>
              <a:rPr lang="en-US" sz="2400" b="1"/>
              <a:t>Exploration:</a:t>
            </a:r>
            <a:r>
              <a:rPr lang="en-US" sz="2400"/>
              <a:t> While the queue is not empty:</a:t>
            </a:r>
            <a:endParaRPr lang="en-US" sz="2400"/>
          </a:p>
          <a:p>
            <a:pPr>
              <a:lnSpc>
                <a:spcPct val="150000"/>
              </a:lnSpc>
            </a:pPr>
            <a:r>
              <a:rPr lang="en-US" sz="2400"/>
              <a:t>Dequeue a node from the queue and visit it (e.g., print its value).</a:t>
            </a:r>
            <a:endParaRPr lang="en-US" sz="2400"/>
          </a:p>
          <a:p>
            <a:pPr>
              <a:lnSpc>
                <a:spcPct val="150000"/>
              </a:lnSpc>
            </a:pPr>
            <a:r>
              <a:rPr lang="en-US" sz="2400"/>
              <a:t>For each unvisited neighbor of the dequeued node:</a:t>
            </a:r>
            <a:endParaRPr lang="en-US" sz="2400"/>
          </a:p>
          <a:p>
            <a:pPr marL="800100" lvl="1" indent="-342900">
              <a:lnSpc>
                <a:spcPct val="150000"/>
              </a:lnSpc>
            </a:pPr>
            <a:r>
              <a:rPr lang="en-US" sz="2055"/>
              <a:t>Enqueue the neighbor into the queue.</a:t>
            </a:r>
            <a:endParaRPr lang="en-US" sz="2055"/>
          </a:p>
          <a:p>
            <a:pPr marL="800100" lvl="1" indent="-342900">
              <a:lnSpc>
                <a:spcPct val="150000"/>
              </a:lnSpc>
            </a:pPr>
            <a:r>
              <a:rPr lang="en-US" sz="2055"/>
              <a:t>Mark the neighbor as visited.</a:t>
            </a:r>
            <a:endParaRPr lang="en-US" sz="2055"/>
          </a:p>
          <a:p>
            <a:pPr marL="0" indent="0">
              <a:lnSpc>
                <a:spcPct val="150000"/>
              </a:lnSpc>
              <a:buNone/>
            </a:pPr>
            <a:r>
              <a:rPr lang="en-US" sz="2400" b="1"/>
              <a:t>3. Termination:</a:t>
            </a:r>
            <a:r>
              <a:rPr lang="en-US" sz="2400"/>
              <a:t> Repeat step 2 until the queue is empty.</a:t>
            </a:r>
            <a:endParaRPr lang="en-US" sz="2400"/>
          </a:p>
          <a:p>
            <a:pPr marL="0" indent="0">
              <a:lnSpc>
                <a:spcPct val="150000"/>
              </a:lnSpc>
              <a:buNone/>
            </a:pPr>
            <a:r>
              <a:rPr lang="en-US" sz="2400"/>
              <a:t>This algorithm ensures that all nodes in the graph are visited in a breadth-first manner, starting from the starting node.</a:t>
            </a:r>
            <a:endParaRPr lang="en-US" sz="2400"/>
          </a:p>
        </p:txBody>
      </p:sp>
      <p:sp>
        <p:nvSpPr>
          <p:cNvPr id="4" name="Rectangles 3"/>
          <p:cNvSpPr/>
          <p:nvPr/>
        </p:nvSpPr>
        <p:spPr>
          <a:xfrm>
            <a:off x="45085" y="57785"/>
            <a:ext cx="12116435" cy="85026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000"/>
              <a:t>Breadth First Search (BFS) for a Graph Algorithm:</a:t>
            </a:r>
            <a:endParaRPr 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 y="908050"/>
            <a:ext cx="12116435" cy="5785485"/>
          </a:xfrm>
        </p:spPr>
        <p:txBody>
          <a:bodyPr>
            <a:noAutofit/>
          </a:bodyPr>
          <a:p>
            <a:pPr>
              <a:lnSpc>
                <a:spcPct val="150000"/>
              </a:lnSpc>
            </a:pPr>
            <a:r>
              <a:rPr lang="en-US" sz="3200"/>
              <a:t>Starting from the root, all the nodes at a particular level are visited first and then the nodes of the next level are traversed till all the nodes are visited.</a:t>
            </a:r>
            <a:endParaRPr lang="en-US" sz="3200"/>
          </a:p>
          <a:p>
            <a:pPr>
              <a:lnSpc>
                <a:spcPct val="150000"/>
              </a:lnSpc>
            </a:pPr>
            <a:r>
              <a:rPr lang="en-US" sz="3200"/>
              <a:t>To do this a queue is used. All the adjacent unvisited nodes of the current level are pushed into the queue and the nodes of the current level are marked visited and popped from the queue.</a:t>
            </a:r>
            <a:endParaRPr lang="en-US" sz="3200"/>
          </a:p>
        </p:txBody>
      </p:sp>
      <p:sp>
        <p:nvSpPr>
          <p:cNvPr id="4" name="Rectangles 3"/>
          <p:cNvSpPr/>
          <p:nvPr/>
        </p:nvSpPr>
        <p:spPr>
          <a:xfrm>
            <a:off x="45085" y="57785"/>
            <a:ext cx="12116435" cy="85026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000"/>
              <a:t>How Does the BFS Algorithm Work?</a:t>
            </a:r>
            <a:endParaRPr lang="en-US"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5085" y="57785"/>
            <a:ext cx="12116435" cy="85026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000"/>
              <a:t>Step1: Initially queue and visited arrays are empty.</a:t>
            </a:r>
            <a:endParaRPr lang="en-US" sz="4000"/>
          </a:p>
        </p:txBody>
      </p:sp>
      <p:pic>
        <p:nvPicPr>
          <p:cNvPr id="5" name="Picture 4" descr="1-768"/>
          <p:cNvPicPr>
            <a:picLocks noChangeAspect="1"/>
          </p:cNvPicPr>
          <p:nvPr/>
        </p:nvPicPr>
        <p:blipFill>
          <a:blip r:embed="rId1"/>
          <a:stretch>
            <a:fillRect/>
          </a:stretch>
        </p:blipFill>
        <p:spPr>
          <a:xfrm>
            <a:off x="297180" y="1374140"/>
            <a:ext cx="11334750" cy="4177030"/>
          </a:xfrm>
          <a:prstGeom prst="rect">
            <a:avLst/>
          </a:prstGeom>
        </p:spPr>
      </p:pic>
      <p:sp>
        <p:nvSpPr>
          <p:cNvPr id="2" name="Text Box 1"/>
          <p:cNvSpPr txBox="1"/>
          <p:nvPr/>
        </p:nvSpPr>
        <p:spPr>
          <a:xfrm>
            <a:off x="817880" y="5931535"/>
            <a:ext cx="9596120" cy="583565"/>
          </a:xfrm>
          <a:prstGeom prst="rect">
            <a:avLst/>
          </a:prstGeom>
          <a:noFill/>
        </p:spPr>
        <p:txBody>
          <a:bodyPr wrap="square" rtlCol="0">
            <a:spAutoFit/>
          </a:bodyPr>
          <a:p>
            <a:r>
              <a:rPr lang="en-US" sz="3200" b="1"/>
              <a:t>Queue and visited arrays are empty initially.</a:t>
            </a:r>
            <a:endParaRPr lang="en-US" sz="32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5085" y="57785"/>
            <a:ext cx="12116435" cy="85026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000"/>
              <a:t>Step2: Push node 0 into queue and mark it visited.</a:t>
            </a:r>
            <a:endParaRPr lang="en-US" sz="4000"/>
          </a:p>
        </p:txBody>
      </p:sp>
      <p:sp>
        <p:nvSpPr>
          <p:cNvPr id="2" name="Text Box 1"/>
          <p:cNvSpPr txBox="1"/>
          <p:nvPr/>
        </p:nvSpPr>
        <p:spPr>
          <a:xfrm>
            <a:off x="817880" y="5931535"/>
            <a:ext cx="9596120" cy="583565"/>
          </a:xfrm>
          <a:prstGeom prst="rect">
            <a:avLst/>
          </a:prstGeom>
          <a:noFill/>
        </p:spPr>
        <p:txBody>
          <a:bodyPr wrap="square" rtlCol="0">
            <a:spAutoFit/>
          </a:bodyPr>
          <a:p>
            <a:r>
              <a:rPr lang="en-US" sz="3200" b="1"/>
              <a:t>Push node 0 into queue and mark it visited.</a:t>
            </a:r>
            <a:endParaRPr lang="en-US" sz="3200" b="1"/>
          </a:p>
        </p:txBody>
      </p:sp>
      <p:pic>
        <p:nvPicPr>
          <p:cNvPr id="3" name="Picture 2" descr="2-768"/>
          <p:cNvPicPr>
            <a:picLocks noChangeAspect="1"/>
          </p:cNvPicPr>
          <p:nvPr/>
        </p:nvPicPr>
        <p:blipFill>
          <a:blip r:embed="rId1"/>
          <a:stretch>
            <a:fillRect/>
          </a:stretch>
        </p:blipFill>
        <p:spPr>
          <a:xfrm>
            <a:off x="365125" y="1234440"/>
            <a:ext cx="11229975" cy="4138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5085" y="57785"/>
            <a:ext cx="12116435" cy="132905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000"/>
              <a:t>Step 3: Remove node 0 from the front of queue and visit the unvisited neighbours and push them into queue.</a:t>
            </a:r>
            <a:endParaRPr lang="en-US" sz="4000"/>
          </a:p>
        </p:txBody>
      </p:sp>
      <p:sp>
        <p:nvSpPr>
          <p:cNvPr id="2" name="Text Box 1"/>
          <p:cNvSpPr txBox="1"/>
          <p:nvPr/>
        </p:nvSpPr>
        <p:spPr>
          <a:xfrm>
            <a:off x="45085" y="5700395"/>
            <a:ext cx="12115800" cy="1307465"/>
          </a:xfrm>
          <a:prstGeom prst="rect">
            <a:avLst/>
          </a:prstGeom>
          <a:noFill/>
        </p:spPr>
        <p:txBody>
          <a:bodyPr wrap="square" rtlCol="0">
            <a:noAutofit/>
          </a:bodyPr>
          <a:p>
            <a:r>
              <a:rPr lang="en-US" sz="3200" b="1"/>
              <a:t>Remove node 0 from the front of queue and visited the unvisited neighbours and push into queue.</a:t>
            </a:r>
            <a:endParaRPr lang="en-US" sz="3200" b="1"/>
          </a:p>
        </p:txBody>
      </p:sp>
      <p:pic>
        <p:nvPicPr>
          <p:cNvPr id="5" name="Picture 4" descr="3-768"/>
          <p:cNvPicPr>
            <a:picLocks noChangeAspect="1"/>
          </p:cNvPicPr>
          <p:nvPr/>
        </p:nvPicPr>
        <p:blipFill>
          <a:blip r:embed="rId1"/>
          <a:stretch>
            <a:fillRect/>
          </a:stretch>
        </p:blipFill>
        <p:spPr>
          <a:xfrm>
            <a:off x="416560" y="1666240"/>
            <a:ext cx="10667365" cy="3930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5085" y="57785"/>
            <a:ext cx="12116435" cy="132905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000"/>
              <a:t>Step 4: Remove node 1 from the front of queue and visit the unvisited neighbours and push them into queue.</a:t>
            </a:r>
            <a:endParaRPr lang="en-US" sz="4000"/>
          </a:p>
        </p:txBody>
      </p:sp>
      <p:sp>
        <p:nvSpPr>
          <p:cNvPr id="2" name="Text Box 1"/>
          <p:cNvSpPr txBox="1"/>
          <p:nvPr/>
        </p:nvSpPr>
        <p:spPr>
          <a:xfrm>
            <a:off x="45085" y="5700395"/>
            <a:ext cx="12115800" cy="1307465"/>
          </a:xfrm>
          <a:prstGeom prst="rect">
            <a:avLst/>
          </a:prstGeom>
          <a:noFill/>
        </p:spPr>
        <p:txBody>
          <a:bodyPr wrap="square" rtlCol="0">
            <a:noAutofit/>
          </a:bodyPr>
          <a:p>
            <a:r>
              <a:rPr lang="en-US" sz="3200" b="1"/>
              <a:t>Remove node 1 from the front of queue and visited the unvisited neighbours and push</a:t>
            </a:r>
            <a:endParaRPr lang="en-US" sz="3200" b="1"/>
          </a:p>
        </p:txBody>
      </p:sp>
      <p:pic>
        <p:nvPicPr>
          <p:cNvPr id="3" name="Picture 2" descr="4-768"/>
          <p:cNvPicPr>
            <a:picLocks noChangeAspect="1"/>
          </p:cNvPicPr>
          <p:nvPr/>
        </p:nvPicPr>
        <p:blipFill>
          <a:blip r:embed="rId1"/>
          <a:stretch>
            <a:fillRect/>
          </a:stretch>
        </p:blipFill>
        <p:spPr>
          <a:xfrm>
            <a:off x="391795" y="1678305"/>
            <a:ext cx="10986770" cy="37318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3517</Words>
  <Application>WPS Presentation</Application>
  <PresentationFormat>Widescreen</PresentationFormat>
  <Paragraphs>68</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Breadth First Search or BFS for a Graph</dc:title>
  <dc:creator>Admin</dc:creator>
  <cp:lastModifiedBy>Admin</cp:lastModifiedBy>
  <cp:revision>16</cp:revision>
  <dcterms:created xsi:type="dcterms:W3CDTF">2024-03-14T10:12:25Z</dcterms:created>
  <dcterms:modified xsi:type="dcterms:W3CDTF">2024-03-14T10:49:54Z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9565C5458B1B4FA2AFC7A57F40D96645_12</vt:lpwstr>
  </property>
  <property fmtid="{D5CDD505-2E9C-101B-9397-08002B2CF9AE}" pid="3" name="KSOProductBuildVer">
    <vt:lpwstr>1033-12.2.0.13489</vt:lpwstr>
  </property>
</Properties>
</file>