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GRAPH DFS</a:t>
            </a:r>
            <a:endParaRPr lang="en-US"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Subtitle 2"/>
          <p:cNvSpPr>
            <a:spLocks noGrp="1"/>
          </p:cNvSpPr>
          <p:nvPr>
            <p:ph type="subTitle" idx="1"/>
          </p:nvPr>
        </p:nvSpPr>
        <p:spPr/>
        <p:txBody>
          <a:bodyPr/>
          <a:lstStyle/>
          <a:p>
            <a:r>
              <a:rPr lang="en-US" sz="4000">
                <a:ln/>
                <a:solidFill>
                  <a:schemeClr val="accent1"/>
                </a:solidFill>
                <a:effectLst>
                  <a:outerShdw blurRad="38100" dist="25400" dir="5400000" algn="ctr" rotWithShape="0">
                    <a:srgbClr val="6E747A">
                      <a:alpha val="43000"/>
                    </a:srgbClr>
                  </a:outerShdw>
                </a:effectLst>
              </a:rPr>
              <a:t>By RAM LOVEWANSHI</a:t>
            </a:r>
            <a:endParaRPr lang="en-US" sz="4000">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6200" y="1143000"/>
            <a:ext cx="11764010" cy="5155565"/>
          </a:xfrm>
        </p:spPr>
        <p:txBody>
          <a:bodyPr/>
          <a:p>
            <a:pPr>
              <a:lnSpc>
                <a:spcPct val="150000"/>
              </a:lnSpc>
            </a:pPr>
            <a:r>
              <a:rPr lang="en-US"/>
              <a:t>Depth-first search is an algorithm for traversing or searching tree or graph data structures. The algorithm starts at the root node (selecting some arbitrary node as the root node in the case of a graph) and explores as far as possible along each branch before backtracking.</a:t>
            </a:r>
            <a:endParaRPr lang="en-US"/>
          </a:p>
          <a:p>
            <a:pPr>
              <a:lnSpc>
                <a:spcPct val="150000"/>
              </a:lnSpc>
            </a:pPr>
            <a:endParaRPr lang="en-US"/>
          </a:p>
          <a:p>
            <a:pPr>
              <a:lnSpc>
                <a:spcPct val="150000"/>
              </a:lnSpc>
            </a:pPr>
            <a:r>
              <a:rPr lang="en-US"/>
              <a:t>Let us understand the working of Depth First Search with the help of the following illustration:</a:t>
            </a:r>
            <a:endParaRPr lang="en-US"/>
          </a:p>
        </p:txBody>
      </p:sp>
      <p:sp>
        <p:nvSpPr>
          <p:cNvPr id="5" name="Rectangles 4"/>
          <p:cNvSpPr/>
          <p:nvPr/>
        </p:nvSpPr>
        <p:spPr>
          <a:xfrm>
            <a:off x="75565" y="27305"/>
            <a:ext cx="12131040" cy="92646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ctr"/>
            <a:r>
              <a:rPr lang="en-US" sz="4400"/>
              <a:t>Depth First Search or DFS for a Graph</a:t>
            </a:r>
            <a:endParaRPr lang="en-US"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75565" y="27305"/>
            <a:ext cx="12131040" cy="92646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nSpc>
                <a:spcPct val="150000"/>
              </a:lnSpc>
            </a:pPr>
            <a:r>
              <a:rPr lang="en-US" sz="4400">
                <a:sym typeface="+mn-ea"/>
              </a:rPr>
              <a:t>Step1: Initially stack and visited arrays are empty.</a:t>
            </a:r>
            <a:endParaRPr lang="en-US" sz="4400"/>
          </a:p>
        </p:txBody>
      </p:sp>
      <p:graphicFrame>
        <p:nvGraphicFramePr>
          <p:cNvPr id="2" name="Content Placeholder 1"/>
          <p:cNvGraphicFramePr/>
          <p:nvPr>
            <p:ph idx="1"/>
          </p:nvPr>
        </p:nvGraphicFramePr>
        <p:xfrm>
          <a:off x="493395" y="1169670"/>
          <a:ext cx="7697470" cy="3401060"/>
        </p:xfrm>
        <a:graphic>
          <a:graphicData uri="http://schemas.openxmlformats.org/presentationml/2006/ole">
            <mc:AlternateContent xmlns:mc="http://schemas.openxmlformats.org/markup-compatibility/2006">
              <mc:Choice xmlns:v="urn:schemas-microsoft-com:vml" Requires="v">
                <p:oleObj spid="_x0000_s4" name="" r:id="rId1" imgW="5067300" imgH="2533650" progId="Paint.Picture">
                  <p:embed/>
                </p:oleObj>
              </mc:Choice>
              <mc:Fallback>
                <p:oleObj name="" r:id="rId1" imgW="5067300" imgH="2533650" progId="Paint.Picture">
                  <p:embed/>
                  <p:pic>
                    <p:nvPicPr>
                      <p:cNvPr id="0" name="Picture 3"/>
                      <p:cNvPicPr/>
                      <p:nvPr/>
                    </p:nvPicPr>
                    <p:blipFill>
                      <a:blip r:embed="rId2"/>
                      <a:stretch>
                        <a:fillRect/>
                      </a:stretch>
                    </p:blipFill>
                    <p:spPr>
                      <a:xfrm>
                        <a:off x="493395" y="1169670"/>
                        <a:ext cx="7697470" cy="3401060"/>
                      </a:xfrm>
                      <a:prstGeom prst="rect">
                        <a:avLst/>
                      </a:prstGeom>
                    </p:spPr>
                  </p:pic>
                </p:oleObj>
              </mc:Fallback>
            </mc:AlternateContent>
          </a:graphicData>
        </a:graphic>
      </p:graphicFrame>
      <p:sp>
        <p:nvSpPr>
          <p:cNvPr id="7" name="Text Box 6"/>
          <p:cNvSpPr txBox="1"/>
          <p:nvPr/>
        </p:nvSpPr>
        <p:spPr>
          <a:xfrm>
            <a:off x="470535" y="5198745"/>
            <a:ext cx="9641205" cy="807720"/>
          </a:xfrm>
          <a:prstGeom prst="rect">
            <a:avLst/>
          </a:prstGeom>
          <a:noFill/>
        </p:spPr>
        <p:txBody>
          <a:bodyPr wrap="square" rtlCol="0">
            <a:noAutofit/>
          </a:bodyPr>
          <a:p>
            <a:r>
              <a:rPr lang="en-US" sz="3600" b="1"/>
              <a:t>Stack and visited arrays are empty initially.</a:t>
            </a:r>
            <a:endParaRPr lang="en-US" sz="3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sp>
        <p:nvSpPr>
          <p:cNvPr id="5" name="Rectangles 4"/>
          <p:cNvSpPr/>
          <p:nvPr/>
        </p:nvSpPr>
        <p:spPr>
          <a:xfrm>
            <a:off x="75565" y="27305"/>
            <a:ext cx="12131040" cy="156781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nSpc>
                <a:spcPct val="150000"/>
              </a:lnSpc>
            </a:pPr>
            <a:endParaRPr lang="en-US" sz="3600">
              <a:sym typeface="+mn-ea"/>
            </a:endParaRPr>
          </a:p>
          <a:p>
            <a:pPr>
              <a:lnSpc>
                <a:spcPct val="150000"/>
              </a:lnSpc>
            </a:pPr>
            <a:r>
              <a:rPr lang="en-US" sz="3600">
                <a:sym typeface="+mn-ea"/>
              </a:rPr>
              <a:t>Step 2: Visit 0 and put its adjacent nodes which are not visited yet into the stack.</a:t>
            </a:r>
            <a:endParaRPr lang="en-US" sz="3600">
              <a:sym typeface="+mn-ea"/>
            </a:endParaRPr>
          </a:p>
          <a:p>
            <a:pPr>
              <a:lnSpc>
                <a:spcPct val="150000"/>
              </a:lnSpc>
            </a:pPr>
            <a:endParaRPr lang="en-US" sz="3600">
              <a:sym typeface="+mn-ea"/>
            </a:endParaRPr>
          </a:p>
        </p:txBody>
      </p:sp>
      <p:sp>
        <p:nvSpPr>
          <p:cNvPr id="7" name="Text Box 6"/>
          <p:cNvSpPr txBox="1"/>
          <p:nvPr/>
        </p:nvSpPr>
        <p:spPr>
          <a:xfrm>
            <a:off x="75565" y="5684520"/>
            <a:ext cx="11915775" cy="807720"/>
          </a:xfrm>
          <a:prstGeom prst="rect">
            <a:avLst/>
          </a:prstGeom>
          <a:noFill/>
        </p:spPr>
        <p:txBody>
          <a:bodyPr wrap="square" rtlCol="0">
            <a:noAutofit/>
          </a:bodyPr>
          <a:p>
            <a:r>
              <a:rPr lang="en-US" sz="3600" b="1"/>
              <a:t> Visit node 0 and put its adjacent nodes (1, 2, 3) into the stack</a:t>
            </a:r>
            <a:endParaRPr lang="en-US" sz="3600" b="1"/>
          </a:p>
        </p:txBody>
      </p:sp>
      <p:graphicFrame>
        <p:nvGraphicFramePr>
          <p:cNvPr id="6" name="Content Placeholder 5"/>
          <p:cNvGraphicFramePr/>
          <p:nvPr>
            <p:ph idx="1"/>
          </p:nvPr>
        </p:nvGraphicFramePr>
        <p:xfrm>
          <a:off x="471170" y="1690370"/>
          <a:ext cx="9758680" cy="3867785"/>
        </p:xfrm>
        <a:graphic>
          <a:graphicData uri="http://schemas.openxmlformats.org/presentationml/2006/ole">
            <mc:AlternateContent xmlns:mc="http://schemas.openxmlformats.org/markup-compatibility/2006">
              <mc:Choice xmlns:v="urn:schemas-microsoft-com:vml" Requires="v">
                <p:oleObj spid="_x0000_s8" name="" r:id="rId1" imgW="7896225" imgH="3971925" progId="Paint.Picture">
                  <p:embed/>
                </p:oleObj>
              </mc:Choice>
              <mc:Fallback>
                <p:oleObj name="" r:id="rId1" imgW="7896225" imgH="3971925" progId="Paint.Picture">
                  <p:embed/>
                  <p:pic>
                    <p:nvPicPr>
                      <p:cNvPr id="0" name="Picture 7"/>
                      <p:cNvPicPr/>
                      <p:nvPr/>
                    </p:nvPicPr>
                    <p:blipFill>
                      <a:blip r:embed="rId2"/>
                      <a:stretch>
                        <a:fillRect/>
                      </a:stretch>
                    </p:blipFill>
                    <p:spPr>
                      <a:xfrm>
                        <a:off x="471170" y="1690370"/>
                        <a:ext cx="9758680" cy="3867785"/>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75565" y="27305"/>
            <a:ext cx="12131040" cy="156781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l">
              <a:lnSpc>
                <a:spcPct val="150000"/>
              </a:lnSpc>
            </a:pPr>
            <a:r>
              <a:rPr lang="en-US" sz="2400">
                <a:sym typeface="+mn-ea"/>
              </a:rPr>
              <a:t>Step 3: Now, Node 1 at the top of the stack, so visit node 1 and pop it from the stack and put all of its adjacent nodes which are not visited in the stack.</a:t>
            </a:r>
            <a:endParaRPr lang="en-US" sz="2400">
              <a:sym typeface="+mn-ea"/>
            </a:endParaRPr>
          </a:p>
        </p:txBody>
      </p:sp>
      <p:sp>
        <p:nvSpPr>
          <p:cNvPr id="7" name="Text Box 6"/>
          <p:cNvSpPr txBox="1"/>
          <p:nvPr/>
        </p:nvSpPr>
        <p:spPr>
          <a:xfrm>
            <a:off x="75565" y="5882005"/>
            <a:ext cx="9641205" cy="807720"/>
          </a:xfrm>
          <a:prstGeom prst="rect">
            <a:avLst/>
          </a:prstGeom>
          <a:noFill/>
        </p:spPr>
        <p:txBody>
          <a:bodyPr wrap="square" rtlCol="0">
            <a:noAutofit/>
          </a:bodyPr>
          <a:p>
            <a:r>
              <a:rPr lang="en-US" sz="3600" b="1"/>
              <a:t> Visit node 1</a:t>
            </a:r>
            <a:endParaRPr lang="en-US" sz="3600" b="1"/>
          </a:p>
        </p:txBody>
      </p:sp>
      <p:graphicFrame>
        <p:nvGraphicFramePr>
          <p:cNvPr id="3" name="Content Placeholder 2"/>
          <p:cNvGraphicFramePr/>
          <p:nvPr>
            <p:ph idx="1"/>
          </p:nvPr>
        </p:nvGraphicFramePr>
        <p:xfrm>
          <a:off x="75565" y="1595120"/>
          <a:ext cx="8195945" cy="4105275"/>
        </p:xfrm>
        <a:graphic>
          <a:graphicData uri="http://schemas.openxmlformats.org/presentationml/2006/ole">
            <mc:AlternateContent xmlns:mc="http://schemas.openxmlformats.org/markup-compatibility/2006">
              <mc:Choice xmlns:v="urn:schemas-microsoft-com:vml" Requires="v">
                <p:oleObj spid="_x0000_s4" name="" r:id="rId1" imgW="7886700" imgH="3981450" progId="Paint.Picture">
                  <p:embed/>
                </p:oleObj>
              </mc:Choice>
              <mc:Fallback>
                <p:oleObj name="" r:id="rId1" imgW="7886700" imgH="3981450" progId="Paint.Picture">
                  <p:embed/>
                  <p:pic>
                    <p:nvPicPr>
                      <p:cNvPr id="0" name="Picture 3"/>
                      <p:cNvPicPr/>
                      <p:nvPr/>
                    </p:nvPicPr>
                    <p:blipFill>
                      <a:blip r:embed="rId2"/>
                      <a:stretch>
                        <a:fillRect/>
                      </a:stretch>
                    </p:blipFill>
                    <p:spPr>
                      <a:xfrm>
                        <a:off x="75565" y="1595120"/>
                        <a:ext cx="8195945" cy="4105275"/>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s 4"/>
          <p:cNvSpPr/>
          <p:nvPr/>
        </p:nvSpPr>
        <p:spPr>
          <a:xfrm>
            <a:off x="75565" y="181610"/>
            <a:ext cx="12131040" cy="156781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l">
              <a:lnSpc>
                <a:spcPct val="150000"/>
              </a:lnSpc>
            </a:pPr>
            <a:r>
              <a:rPr lang="en-US" sz="2400">
                <a:sym typeface="+mn-ea"/>
              </a:rPr>
              <a:t>Step 4: Now, Node 2 at the top of the stack, so visit node 2 and pop it from the stack and put all of its adjacent nodes which are not visited (i.e, 3, 4) in the stack.</a:t>
            </a:r>
            <a:endParaRPr lang="en-US" sz="2400">
              <a:sym typeface="+mn-ea"/>
            </a:endParaRPr>
          </a:p>
        </p:txBody>
      </p:sp>
      <p:sp>
        <p:nvSpPr>
          <p:cNvPr id="7" name="Text Box 6"/>
          <p:cNvSpPr txBox="1"/>
          <p:nvPr/>
        </p:nvSpPr>
        <p:spPr>
          <a:xfrm>
            <a:off x="-635" y="5882005"/>
            <a:ext cx="12192635" cy="807720"/>
          </a:xfrm>
          <a:prstGeom prst="rect">
            <a:avLst/>
          </a:prstGeom>
          <a:noFill/>
        </p:spPr>
        <p:txBody>
          <a:bodyPr wrap="square" rtlCol="0">
            <a:noAutofit/>
          </a:bodyPr>
          <a:p>
            <a:r>
              <a:rPr lang="en-US" sz="3200" b="1"/>
              <a:t> Visit node 2 and put its unvisited adjacent nodes (3, 4) into the stack</a:t>
            </a:r>
            <a:endParaRPr lang="en-US" sz="3200" b="1"/>
          </a:p>
        </p:txBody>
      </p:sp>
      <p:graphicFrame>
        <p:nvGraphicFramePr>
          <p:cNvPr id="6" name="Content Placeholder 5"/>
          <p:cNvGraphicFramePr/>
          <p:nvPr>
            <p:ph idx="1"/>
          </p:nvPr>
        </p:nvGraphicFramePr>
        <p:xfrm>
          <a:off x="426720" y="1903095"/>
          <a:ext cx="7969250" cy="3705225"/>
        </p:xfrm>
        <a:graphic>
          <a:graphicData uri="http://schemas.openxmlformats.org/presentationml/2006/ole">
            <mc:AlternateContent xmlns:mc="http://schemas.openxmlformats.org/markup-compatibility/2006">
              <mc:Choice xmlns:v="urn:schemas-microsoft-com:vml" Requires="v">
                <p:oleObj spid="_x0000_s8" name="" r:id="rId1" imgW="7962900" imgH="4010025" progId="Paint.Picture">
                  <p:embed/>
                </p:oleObj>
              </mc:Choice>
              <mc:Fallback>
                <p:oleObj name="" r:id="rId1" imgW="7962900" imgH="4010025" progId="Paint.Picture">
                  <p:embed/>
                  <p:pic>
                    <p:nvPicPr>
                      <p:cNvPr id="0" name="Picture 7"/>
                      <p:cNvPicPr/>
                      <p:nvPr/>
                    </p:nvPicPr>
                    <p:blipFill>
                      <a:blip r:embed="rId2"/>
                      <a:stretch>
                        <a:fillRect/>
                      </a:stretch>
                    </p:blipFill>
                    <p:spPr>
                      <a:xfrm>
                        <a:off x="426720" y="1903095"/>
                        <a:ext cx="7969250" cy="370522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p:txBody>
          <a:bodyPr/>
          <a:p>
            <a:endParaRPr lang="en-US"/>
          </a:p>
        </p:txBody>
      </p:sp>
      <p:sp>
        <p:nvSpPr>
          <p:cNvPr id="5" name="Rectangles 4"/>
          <p:cNvSpPr/>
          <p:nvPr/>
        </p:nvSpPr>
        <p:spPr>
          <a:xfrm>
            <a:off x="75565" y="181610"/>
            <a:ext cx="12131040" cy="156781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l">
              <a:lnSpc>
                <a:spcPct val="150000"/>
              </a:lnSpc>
            </a:pPr>
            <a:r>
              <a:rPr lang="en-US" sz="2400">
                <a:sym typeface="+mn-ea"/>
              </a:rPr>
              <a:t>Step 5: Now, Node 4 at the top of the stack, so visit node 4 and pop it from the stack and put all of its adjacent nodes which are not visited in the stack.</a:t>
            </a:r>
            <a:endParaRPr lang="en-US" sz="2400">
              <a:sym typeface="+mn-ea"/>
            </a:endParaRPr>
          </a:p>
        </p:txBody>
      </p:sp>
      <p:sp>
        <p:nvSpPr>
          <p:cNvPr id="7" name="Text Box 6"/>
          <p:cNvSpPr txBox="1"/>
          <p:nvPr/>
        </p:nvSpPr>
        <p:spPr>
          <a:xfrm>
            <a:off x="-635" y="5882005"/>
            <a:ext cx="12192635" cy="807720"/>
          </a:xfrm>
          <a:prstGeom prst="rect">
            <a:avLst/>
          </a:prstGeom>
          <a:noFill/>
        </p:spPr>
        <p:txBody>
          <a:bodyPr wrap="square" rtlCol="0">
            <a:noAutofit/>
          </a:bodyPr>
          <a:p>
            <a:r>
              <a:rPr lang="en-US" sz="3200" b="1"/>
              <a:t>Visit node 4</a:t>
            </a:r>
            <a:endParaRPr lang="en-US" sz="3200" b="1"/>
          </a:p>
        </p:txBody>
      </p:sp>
      <p:graphicFrame>
        <p:nvGraphicFramePr>
          <p:cNvPr id="3" name="Content Placeholder 2"/>
          <p:cNvGraphicFramePr/>
          <p:nvPr>
            <p:ph idx="1"/>
          </p:nvPr>
        </p:nvGraphicFramePr>
        <p:xfrm>
          <a:off x="283210" y="1749584"/>
          <a:ext cx="7854950" cy="3879850"/>
        </p:xfrm>
        <a:graphic>
          <a:graphicData uri="http://schemas.openxmlformats.org/presentationml/2006/ole">
            <mc:AlternateContent xmlns:mc="http://schemas.openxmlformats.org/markup-compatibility/2006">
              <mc:Choice xmlns:v="urn:schemas-microsoft-com:vml" Requires="v">
                <p:oleObj spid="_x0000_s4" name="" r:id="rId1" imgW="7848600" imgH="3876675" progId="Paint.Picture">
                  <p:embed/>
                </p:oleObj>
              </mc:Choice>
              <mc:Fallback>
                <p:oleObj name="" r:id="rId1" imgW="7848600" imgH="3876675" progId="Paint.Picture">
                  <p:embed/>
                  <p:pic>
                    <p:nvPicPr>
                      <p:cNvPr id="0" name="Picture 3"/>
                      <p:cNvPicPr/>
                      <p:nvPr/>
                    </p:nvPicPr>
                    <p:blipFill>
                      <a:blip r:embed="rId2"/>
                      <a:stretch>
                        <a:fillRect/>
                      </a:stretch>
                    </p:blipFill>
                    <p:spPr>
                      <a:xfrm>
                        <a:off x="283210" y="1749584"/>
                        <a:ext cx="7854950" cy="387985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sp>
        <p:nvSpPr>
          <p:cNvPr id="5" name="Rectangles 4"/>
          <p:cNvSpPr/>
          <p:nvPr/>
        </p:nvSpPr>
        <p:spPr>
          <a:xfrm>
            <a:off x="75565" y="181610"/>
            <a:ext cx="12131040" cy="156781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l">
              <a:lnSpc>
                <a:spcPct val="150000"/>
              </a:lnSpc>
            </a:pPr>
            <a:r>
              <a:rPr lang="en-US" sz="2400">
                <a:sym typeface="+mn-ea"/>
              </a:rPr>
              <a:t>Step 6: Now, Node 3 at the top of the stack, so visit node 3 and pop it from the stack and put all of its adjacent nodes which are not visited in the stack.</a:t>
            </a:r>
            <a:endParaRPr lang="en-US" sz="2400">
              <a:sym typeface="+mn-ea"/>
            </a:endParaRPr>
          </a:p>
        </p:txBody>
      </p:sp>
      <p:sp>
        <p:nvSpPr>
          <p:cNvPr id="7" name="Text Box 6"/>
          <p:cNvSpPr txBox="1"/>
          <p:nvPr/>
        </p:nvSpPr>
        <p:spPr>
          <a:xfrm>
            <a:off x="-635" y="5882005"/>
            <a:ext cx="12192635" cy="807720"/>
          </a:xfrm>
          <a:prstGeom prst="rect">
            <a:avLst/>
          </a:prstGeom>
          <a:noFill/>
        </p:spPr>
        <p:txBody>
          <a:bodyPr wrap="square" rtlCol="0">
            <a:noAutofit/>
          </a:bodyPr>
          <a:p>
            <a:r>
              <a:rPr lang="en-US" sz="3200" b="1"/>
              <a:t>Visit node 3</a:t>
            </a:r>
            <a:endParaRPr lang="en-US" sz="3200" b="1"/>
          </a:p>
        </p:txBody>
      </p:sp>
      <p:graphicFrame>
        <p:nvGraphicFramePr>
          <p:cNvPr id="6" name="Content Placeholder 5"/>
          <p:cNvGraphicFramePr/>
          <p:nvPr>
            <p:ph idx="1"/>
          </p:nvPr>
        </p:nvGraphicFramePr>
        <p:xfrm>
          <a:off x="75565" y="1749267"/>
          <a:ext cx="7912100" cy="3927475"/>
        </p:xfrm>
        <a:graphic>
          <a:graphicData uri="http://schemas.openxmlformats.org/presentationml/2006/ole">
            <mc:AlternateContent xmlns:mc="http://schemas.openxmlformats.org/markup-compatibility/2006">
              <mc:Choice xmlns:v="urn:schemas-microsoft-com:vml" Requires="v">
                <p:oleObj spid="_x0000_s8" name="" r:id="rId1" imgW="7905750" imgH="3924300" progId="Paint.Picture">
                  <p:embed/>
                </p:oleObj>
              </mc:Choice>
              <mc:Fallback>
                <p:oleObj name="" r:id="rId1" imgW="7905750" imgH="3924300" progId="Paint.Picture">
                  <p:embed/>
                  <p:pic>
                    <p:nvPicPr>
                      <p:cNvPr id="0" name="Picture 7"/>
                      <p:cNvPicPr/>
                      <p:nvPr/>
                    </p:nvPicPr>
                    <p:blipFill>
                      <a:blip r:embed="rId2"/>
                      <a:stretch>
                        <a:fillRect/>
                      </a:stretch>
                    </p:blipFill>
                    <p:spPr>
                      <a:xfrm>
                        <a:off x="75565" y="1749267"/>
                        <a:ext cx="7912100" cy="392747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Title 9"/>
          <p:cNvSpPr>
            <a:spLocks noGrp="1"/>
          </p:cNvSpPr>
          <p:nvPr>
            <p:ph type="title"/>
          </p:nvPr>
        </p:nvSpPr>
        <p:spPr/>
        <p:txBody>
          <a:bodyPr/>
          <a:p>
            <a:endParaRPr lang="en-US"/>
          </a:p>
        </p:txBody>
      </p:sp>
      <p:sp>
        <p:nvSpPr>
          <p:cNvPr id="5" name="Rectangles 4"/>
          <p:cNvSpPr/>
          <p:nvPr/>
        </p:nvSpPr>
        <p:spPr>
          <a:xfrm>
            <a:off x="75565" y="181610"/>
            <a:ext cx="12131040" cy="1567815"/>
          </a:xfrm>
          <a:prstGeom prst="rect">
            <a:avLst/>
          </a:prstGeom>
        </p:spPr>
        <p:style>
          <a:lnRef idx="0">
            <a:srgbClr val="FFFFFF"/>
          </a:lnRef>
          <a:fillRef idx="1">
            <a:schemeClr val="accent1"/>
          </a:fillRef>
          <a:effectRef idx="0">
            <a:srgbClr val="FFFFFF"/>
          </a:effectRef>
          <a:fontRef idx="minor">
            <a:schemeClr val="lt1"/>
          </a:fontRef>
        </p:style>
        <p:txBody>
          <a:bodyPr rtlCol="0" anchor="ctr"/>
          <a:p>
            <a:pPr algn="l">
              <a:lnSpc>
                <a:spcPct val="150000"/>
              </a:lnSpc>
            </a:pPr>
            <a:r>
              <a:rPr lang="en-US" sz="4000">
                <a:sym typeface="+mn-ea"/>
              </a:rPr>
              <a:t>Now, Stack becomes empty, which means we have visited all the nodes and our DFS traversal ends.</a:t>
            </a:r>
            <a:endParaRPr lang="en-US" sz="4000">
              <a:sym typeface="+mn-ea"/>
            </a:endParaRPr>
          </a:p>
        </p:txBody>
      </p:sp>
      <p:sp>
        <p:nvSpPr>
          <p:cNvPr id="7" name="Text Box 6"/>
          <p:cNvSpPr txBox="1"/>
          <p:nvPr/>
        </p:nvSpPr>
        <p:spPr>
          <a:xfrm>
            <a:off x="-635" y="5882005"/>
            <a:ext cx="12192635" cy="807720"/>
          </a:xfrm>
          <a:prstGeom prst="rect">
            <a:avLst/>
          </a:prstGeom>
          <a:noFill/>
        </p:spPr>
        <p:txBody>
          <a:bodyPr wrap="square" rtlCol="0">
            <a:noAutofit/>
          </a:bodyPr>
          <a:p>
            <a:r>
              <a:rPr lang="en-US" sz="3200" b="1"/>
              <a:t>Stack is Empty</a:t>
            </a:r>
            <a:endParaRPr lang="en-US" sz="3200" b="1"/>
          </a:p>
        </p:txBody>
      </p:sp>
      <p:graphicFrame>
        <p:nvGraphicFramePr>
          <p:cNvPr id="6" name="Content Placeholder 5"/>
          <p:cNvGraphicFramePr/>
          <p:nvPr>
            <p:ph idx="1"/>
          </p:nvPr>
        </p:nvGraphicFramePr>
        <p:xfrm>
          <a:off x="75565" y="1749267"/>
          <a:ext cx="7912100" cy="3927475"/>
        </p:xfrm>
        <a:graphic>
          <a:graphicData uri="http://schemas.openxmlformats.org/presentationml/2006/ole">
            <mc:AlternateContent xmlns:mc="http://schemas.openxmlformats.org/markup-compatibility/2006">
              <mc:Choice xmlns:v="urn:schemas-microsoft-com:vml" Requires="v">
                <p:oleObj spid="_x0000_s8" name="" r:id="rId1" imgW="7905750" imgH="3924300" progId="Paint.Picture">
                  <p:embed/>
                </p:oleObj>
              </mc:Choice>
              <mc:Fallback>
                <p:oleObj name="" r:id="rId1" imgW="7905750" imgH="3924300" progId="Paint.Picture">
                  <p:embed/>
                  <p:pic>
                    <p:nvPicPr>
                      <p:cNvPr id="0" name="Picture 7"/>
                      <p:cNvPicPr/>
                      <p:nvPr/>
                    </p:nvPicPr>
                    <p:blipFill>
                      <a:blip r:embed="rId2"/>
                      <a:stretch>
                        <a:fillRect/>
                      </a:stretch>
                    </p:blipFill>
                    <p:spPr>
                      <a:xfrm>
                        <a:off x="75565" y="1749267"/>
                        <a:ext cx="7912100" cy="3927475"/>
                      </a:xfrm>
                      <a:prstGeom prst="rect">
                        <a:avLst/>
                      </a:prstGeom>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1534</Words>
  <Application>WPS Presentation</Application>
  <PresentationFormat>Widescreen</PresentationFormat>
  <Paragraphs>39</Paragraphs>
  <Slides>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7</vt:i4>
      </vt:variant>
      <vt:variant>
        <vt:lpstr>幻灯片标题</vt:lpstr>
      </vt:variant>
      <vt:variant>
        <vt:i4>9</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Paint.Picture</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DFS</dc:title>
  <dc:creator>Admin</dc:creator>
  <cp:lastModifiedBy>Admin</cp:lastModifiedBy>
  <cp:revision>10</cp:revision>
  <dcterms:created xsi:type="dcterms:W3CDTF">2024-03-14T11:12:07Z</dcterms:created>
  <dcterms:modified xsi:type="dcterms:W3CDTF">2024-03-14T11:23:02Z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0037C35346BC4932AE4FFB0EFCCE2949_12</vt:lpwstr>
  </property>
  <property fmtid="{D5CDD505-2E9C-101B-9397-08002B2CF9AE}" pid="3" name="KSOProductBuildVer">
    <vt:lpwstr>1033-12.2.0.13489</vt:lpwstr>
  </property>
</Properties>
</file>