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6" r:id="rId9"/>
    <p:sldId id="265" r:id="rId10"/>
    <p:sldId id="266" r:id="rId11"/>
    <p:sldId id="2146847057" r:id="rId12"/>
    <p:sldId id="2146847058" r:id="rId13"/>
    <p:sldId id="267" r:id="rId14"/>
    <p:sldId id="2146847059" r:id="rId15"/>
    <p:sldId id="2146847060" r:id="rId16"/>
    <p:sldId id="2146847061"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8" d="100"/>
          <a:sy n="68" d="100"/>
        </p:scale>
        <p:origin x="93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697151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document/7726880" TargetMode="External"/><Relationship Id="rId2" Type="http://schemas.openxmlformats.org/officeDocument/2006/relationships/hyperlink" Target="https://www.researchgate.net/publication/228797653_Keystroke_logging_keylogging" TargetMode="External"/><Relationship Id="rId1" Type="http://schemas.openxmlformats.org/officeDocument/2006/relationships/slideLayout" Target="../slideLayouts/slideLayout2.xml"/><Relationship Id="rId4" Type="http://schemas.openxmlformats.org/officeDocument/2006/relationships/hyperlink" Target="https://medium.com/@meetmeonmail04/a-simple-keylogger-using-python-ddc39d04b5a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USING PYTHON</a:t>
            </a:r>
          </a:p>
        </p:txBody>
      </p:sp>
      <p:sp>
        <p:nvSpPr>
          <p:cNvPr id="3" name="TextBox 2"/>
          <p:cNvSpPr txBox="1"/>
          <p:nvPr/>
        </p:nvSpPr>
        <p:spPr>
          <a:xfrm>
            <a:off x="-267324" y="1138230"/>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92855" y="4267866"/>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Shanjanaa G-College Of Engineering, Guindy-Department of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TextBox 6">
            <a:extLst>
              <a:ext uri="{FF2B5EF4-FFF2-40B4-BE49-F238E27FC236}">
                <a16:creationId xmlns:a16="http://schemas.microsoft.com/office/drawing/2014/main" id="{4DEB87F7-2008-311F-2A39-B87B3A09070F}"/>
              </a:ext>
            </a:extLst>
          </p:cNvPr>
          <p:cNvSpPr txBox="1"/>
          <p:nvPr/>
        </p:nvSpPr>
        <p:spPr>
          <a:xfrm>
            <a:off x="1449183" y="1409098"/>
            <a:ext cx="9293633" cy="2308324"/>
          </a:xfrm>
          <a:prstGeom prst="rect">
            <a:avLst/>
          </a:prstGeom>
          <a:noFill/>
        </p:spPr>
        <p:txBody>
          <a:bodyPr wrap="square">
            <a:spAutoFit/>
          </a:bodyPr>
          <a:lstStyle/>
          <a:p>
            <a:r>
              <a:rPr lang="en-US" dirty="0"/>
              <a:t>The results demonstrate the effective operation of the keylogger application, showcasing its ability to capture keystrokes in real-time and log them into text and JSON files.</a:t>
            </a:r>
          </a:p>
          <a:p>
            <a:endParaRPr lang="en-US" dirty="0"/>
          </a:p>
          <a:p>
            <a:endParaRPr lang="en-US" dirty="0"/>
          </a:p>
          <a:p>
            <a:endParaRPr lang="en-US" dirty="0"/>
          </a:p>
          <a:p>
            <a:endParaRPr lang="en-US" dirty="0"/>
          </a:p>
          <a:p>
            <a:endParaRPr lang="en-US" dirty="0"/>
          </a:p>
          <a:p>
            <a:endParaRPr lang="en-US" dirty="0"/>
          </a:p>
        </p:txBody>
      </p:sp>
      <p:pic>
        <p:nvPicPr>
          <p:cNvPr id="8" name="Content Placeholder 7">
            <a:extLst>
              <a:ext uri="{FF2B5EF4-FFF2-40B4-BE49-F238E27FC236}">
                <a16:creationId xmlns:a16="http://schemas.microsoft.com/office/drawing/2014/main" id="{07A3453B-0C19-CE79-02DC-4744F715BCE6}"/>
              </a:ext>
            </a:extLst>
          </p:cNvPr>
          <p:cNvPicPr>
            <a:picLocks noGrp="1" noChangeAspect="1"/>
          </p:cNvPicPr>
          <p:nvPr>
            <p:ph idx="1"/>
          </p:nvPr>
        </p:nvPicPr>
        <p:blipFill>
          <a:blip r:embed="rId2"/>
          <a:stretch>
            <a:fillRect/>
          </a:stretch>
        </p:blipFill>
        <p:spPr>
          <a:xfrm>
            <a:off x="3997216" y="256326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Picture 10">
            <a:extLst>
              <a:ext uri="{FF2B5EF4-FFF2-40B4-BE49-F238E27FC236}">
                <a16:creationId xmlns:a16="http://schemas.microsoft.com/office/drawing/2014/main" id="{1337FBAB-6E78-8C3F-FA11-4E5247E0A13B}"/>
              </a:ext>
            </a:extLst>
          </p:cNvPr>
          <p:cNvPicPr>
            <a:picLocks noChangeAspect="1"/>
          </p:cNvPicPr>
          <p:nvPr/>
        </p:nvPicPr>
        <p:blipFill>
          <a:blip r:embed="rId2"/>
          <a:stretch>
            <a:fillRect/>
          </a:stretch>
        </p:blipFill>
        <p:spPr>
          <a:xfrm>
            <a:off x="2394075" y="2446352"/>
            <a:ext cx="7393254" cy="1965295"/>
          </a:xfrm>
          <a:prstGeom prst="rect">
            <a:avLst/>
          </a:prstGeom>
        </p:spPr>
      </p:pic>
      <p:sp>
        <p:nvSpPr>
          <p:cNvPr id="15" name="Title 1">
            <a:extLst>
              <a:ext uri="{FF2B5EF4-FFF2-40B4-BE49-F238E27FC236}">
                <a16:creationId xmlns:a16="http://schemas.microsoft.com/office/drawing/2014/main" id="{57432AFB-03E8-7E7B-AE7B-46CBA231EA04}"/>
              </a:ext>
            </a:extLst>
          </p:cNvPr>
          <p:cNvSpPr txBox="1">
            <a:spLocks/>
          </p:cNvSpPr>
          <p:nvPr/>
        </p:nvSpPr>
        <p:spPr>
          <a:xfrm>
            <a:off x="575894" y="1283504"/>
            <a:ext cx="11029616" cy="59224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err="1">
                <a:solidFill>
                  <a:schemeClr val="tx1">
                    <a:lumMod val="95000"/>
                    <a:lumOff val="5000"/>
                  </a:schemeClr>
                </a:solidFill>
              </a:rPr>
              <a:t>Key_log</a:t>
            </a:r>
            <a:r>
              <a:rPr lang="en-IN" dirty="0">
                <a:solidFill>
                  <a:schemeClr val="tx1">
                    <a:lumMod val="95000"/>
                    <a:lumOff val="5000"/>
                  </a:schemeClr>
                </a:solidFill>
              </a:rPr>
              <a:t> file</a:t>
            </a:r>
          </a:p>
        </p:txBody>
      </p:sp>
    </p:spTree>
    <p:extLst>
      <p:ext uri="{BB962C8B-B14F-4D97-AF65-F5344CB8AC3E}">
        <p14:creationId xmlns:p14="http://schemas.microsoft.com/office/powerpoint/2010/main" val="69640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5" name="Title 1">
            <a:extLst>
              <a:ext uri="{FF2B5EF4-FFF2-40B4-BE49-F238E27FC236}">
                <a16:creationId xmlns:a16="http://schemas.microsoft.com/office/drawing/2014/main" id="{57432AFB-03E8-7E7B-AE7B-46CBA231EA04}"/>
              </a:ext>
            </a:extLst>
          </p:cNvPr>
          <p:cNvSpPr txBox="1">
            <a:spLocks/>
          </p:cNvSpPr>
          <p:nvPr/>
        </p:nvSpPr>
        <p:spPr>
          <a:xfrm>
            <a:off x="575894" y="1283504"/>
            <a:ext cx="11029616" cy="59224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err="1">
                <a:solidFill>
                  <a:schemeClr val="tx1">
                    <a:lumMod val="95000"/>
                    <a:lumOff val="5000"/>
                  </a:schemeClr>
                </a:solidFill>
              </a:rPr>
              <a:t>Key_log</a:t>
            </a:r>
            <a:r>
              <a:rPr lang="en-IN" dirty="0">
                <a:solidFill>
                  <a:schemeClr val="tx1">
                    <a:lumMod val="95000"/>
                    <a:lumOff val="5000"/>
                  </a:schemeClr>
                </a:solidFill>
              </a:rPr>
              <a:t> JSON file</a:t>
            </a:r>
          </a:p>
        </p:txBody>
      </p:sp>
      <p:pic>
        <p:nvPicPr>
          <p:cNvPr id="8" name="Picture 7">
            <a:extLst>
              <a:ext uri="{FF2B5EF4-FFF2-40B4-BE49-F238E27FC236}">
                <a16:creationId xmlns:a16="http://schemas.microsoft.com/office/drawing/2014/main" id="{574C58AB-BCFA-7D83-49A6-697B58456C29}"/>
              </a:ext>
            </a:extLst>
          </p:cNvPr>
          <p:cNvPicPr>
            <a:picLocks noChangeAspect="1"/>
          </p:cNvPicPr>
          <p:nvPr/>
        </p:nvPicPr>
        <p:blipFill>
          <a:blip r:embed="rId2"/>
          <a:stretch>
            <a:fillRect/>
          </a:stretch>
        </p:blipFill>
        <p:spPr>
          <a:xfrm>
            <a:off x="1712419" y="2070668"/>
            <a:ext cx="8756566" cy="3859663"/>
          </a:xfrm>
          <a:prstGeom prst="rect">
            <a:avLst/>
          </a:prstGeom>
        </p:spPr>
      </p:pic>
    </p:spTree>
    <p:extLst>
      <p:ext uri="{BB962C8B-B14F-4D97-AF65-F5344CB8AC3E}">
        <p14:creationId xmlns:p14="http://schemas.microsoft.com/office/powerpoint/2010/main" val="410197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5" name="Title 1">
            <a:extLst>
              <a:ext uri="{FF2B5EF4-FFF2-40B4-BE49-F238E27FC236}">
                <a16:creationId xmlns:a16="http://schemas.microsoft.com/office/drawing/2014/main" id="{57432AFB-03E8-7E7B-AE7B-46CBA231EA04}"/>
              </a:ext>
            </a:extLst>
          </p:cNvPr>
          <p:cNvSpPr txBox="1">
            <a:spLocks/>
          </p:cNvSpPr>
          <p:nvPr/>
        </p:nvSpPr>
        <p:spPr>
          <a:xfrm>
            <a:off x="575894" y="1283504"/>
            <a:ext cx="11029616" cy="59224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err="1">
                <a:solidFill>
                  <a:schemeClr val="tx1">
                    <a:lumMod val="95000"/>
                    <a:lumOff val="5000"/>
                  </a:schemeClr>
                </a:solidFill>
              </a:rPr>
              <a:t>Key_log</a:t>
            </a:r>
            <a:r>
              <a:rPr lang="en-IN" dirty="0">
                <a:solidFill>
                  <a:schemeClr val="tx1">
                    <a:lumMod val="95000"/>
                    <a:lumOff val="5000"/>
                  </a:schemeClr>
                </a:solidFill>
              </a:rPr>
              <a:t> JSON file</a:t>
            </a:r>
          </a:p>
        </p:txBody>
      </p:sp>
      <p:pic>
        <p:nvPicPr>
          <p:cNvPr id="2" name="Picture 1">
            <a:extLst>
              <a:ext uri="{FF2B5EF4-FFF2-40B4-BE49-F238E27FC236}">
                <a16:creationId xmlns:a16="http://schemas.microsoft.com/office/drawing/2014/main" id="{B076B3F4-9262-3304-DFF0-DBD7C7778CCA}"/>
              </a:ext>
            </a:extLst>
          </p:cNvPr>
          <p:cNvPicPr>
            <a:picLocks noChangeAspect="1"/>
          </p:cNvPicPr>
          <p:nvPr/>
        </p:nvPicPr>
        <p:blipFill rotWithShape="1">
          <a:blip r:embed="rId2"/>
          <a:srcRect l="10915" t="8043" r="8749"/>
          <a:stretch/>
        </p:blipFill>
        <p:spPr>
          <a:xfrm>
            <a:off x="575894" y="1926802"/>
            <a:ext cx="5091545" cy="4424216"/>
          </a:xfrm>
          <a:prstGeom prst="rect">
            <a:avLst/>
          </a:prstGeom>
        </p:spPr>
      </p:pic>
      <p:pic>
        <p:nvPicPr>
          <p:cNvPr id="3" name="Picture 2">
            <a:extLst>
              <a:ext uri="{FF2B5EF4-FFF2-40B4-BE49-F238E27FC236}">
                <a16:creationId xmlns:a16="http://schemas.microsoft.com/office/drawing/2014/main" id="{CD13E777-E502-C145-E1DE-54D5E9E4F1FF}"/>
              </a:ext>
            </a:extLst>
          </p:cNvPr>
          <p:cNvPicPr>
            <a:picLocks noChangeAspect="1"/>
          </p:cNvPicPr>
          <p:nvPr/>
        </p:nvPicPr>
        <p:blipFill rotWithShape="1">
          <a:blip r:embed="rId3"/>
          <a:srcRect l="16391" t="8404" r="4746"/>
          <a:stretch/>
        </p:blipFill>
        <p:spPr>
          <a:xfrm>
            <a:off x="6090702" y="1579627"/>
            <a:ext cx="4166755" cy="5027162"/>
          </a:xfrm>
          <a:prstGeom prst="rect">
            <a:avLst/>
          </a:prstGeom>
        </p:spPr>
      </p:pic>
    </p:spTree>
    <p:extLst>
      <p:ext uri="{BB962C8B-B14F-4D97-AF65-F5344CB8AC3E}">
        <p14:creationId xmlns:p14="http://schemas.microsoft.com/office/powerpoint/2010/main" val="2861085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chemeClr val="tx1">
                    <a:lumMod val="95000"/>
                    <a:lumOff val="5000"/>
                  </a:schemeClr>
                </a:solidFill>
                <a:effectLst/>
              </a:rPr>
              <a:t>Keyloggers serve a vital role in cybersecurity by enabling threat detection and user behavior analysis. The proposed solution </a:t>
            </a:r>
            <a:r>
              <a:rPr lang="en-US" sz="2000" b="0" i="0" dirty="0">
                <a:solidFill>
                  <a:srgbClr val="0F0F0F"/>
                </a:solidFill>
                <a:effectLst/>
                <a:ea typeface="+mn-lt"/>
                <a:cs typeface="+mn-lt"/>
              </a:rPr>
              <a:t>presents t</a:t>
            </a:r>
            <a:r>
              <a:rPr lang="en-US" sz="2000" dirty="0">
                <a:solidFill>
                  <a:srgbClr val="0F0F0F"/>
                </a:solidFill>
                <a:ea typeface="+mn-lt"/>
                <a:cs typeface="+mn-lt"/>
              </a:rPr>
              <a:t>he implementation of a keylogger application using Python's </a:t>
            </a:r>
            <a:r>
              <a:rPr lang="en-US" sz="2000" dirty="0" err="1">
                <a:solidFill>
                  <a:srgbClr val="0F0F0F"/>
                </a:solidFill>
                <a:ea typeface="+mn-lt"/>
                <a:cs typeface="+mn-lt"/>
              </a:rPr>
              <a:t>Tkinter</a:t>
            </a:r>
            <a:r>
              <a:rPr lang="en-US" sz="2000" dirty="0">
                <a:solidFill>
                  <a:srgbClr val="0F0F0F"/>
                </a:solidFill>
                <a:ea typeface="+mn-lt"/>
                <a:cs typeface="+mn-lt"/>
              </a:rPr>
              <a:t> and </a:t>
            </a:r>
            <a:r>
              <a:rPr lang="en-US" sz="2000" dirty="0" err="1">
                <a:solidFill>
                  <a:srgbClr val="0F0F0F"/>
                </a:solidFill>
                <a:ea typeface="+mn-lt"/>
                <a:cs typeface="+mn-lt"/>
              </a:rPr>
              <a:t>pynput</a:t>
            </a:r>
            <a:r>
              <a:rPr lang="en-US" sz="2000" dirty="0">
                <a:solidFill>
                  <a:srgbClr val="0F0F0F"/>
                </a:solidFill>
                <a:ea typeface="+mn-lt"/>
                <a:cs typeface="+mn-lt"/>
              </a:rPr>
              <a:t> libraries showcases a functional approach to capturing and logging keystrokes in real-time.</a:t>
            </a:r>
            <a:r>
              <a:rPr lang="en-US" sz="2000" b="0" i="0" dirty="0">
                <a:solidFill>
                  <a:schemeClr val="tx1">
                    <a:lumMod val="95000"/>
                    <a:lumOff val="5000"/>
                  </a:schemeClr>
                </a:solidFill>
                <a:effectLst/>
              </a:rPr>
              <a:t> </a:t>
            </a:r>
          </a:p>
          <a:p>
            <a:pPr marL="0" indent="0">
              <a:buNone/>
            </a:pPr>
            <a:r>
              <a:rPr lang="en-US" sz="2000" b="0" i="0" dirty="0">
                <a:solidFill>
                  <a:schemeClr val="tx1">
                    <a:lumMod val="95000"/>
                    <a:lumOff val="5000"/>
                  </a:schemeClr>
                </a:solidFill>
                <a:effectLst/>
              </a:rPr>
              <a:t>This keylogger efficiently captures keystrokes in real-time, logging them into both text and JSON files. Its functionality extends to recording keystrokes into files, thus preserving a detailed record of user input. Moreover, its user-friendly interface enables users to initiate and terminate the keylogging process with ease. Its straightforward design renders it accessible for comprehension and deployment, contributing to its practical utility. </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74955"/>
            <a:ext cx="11029615" cy="4977244"/>
          </a:xfrm>
        </p:spPr>
        <p:txBody>
          <a:bodyPr/>
          <a:lstStyle/>
          <a:p>
            <a:pPr marL="0" indent="0">
              <a:buNone/>
            </a:pPr>
            <a:r>
              <a:rPr lang="en-US" sz="2000" b="1" dirty="0"/>
              <a:t>To enhance and expand the keylogger system, several avenues can be explored:</a:t>
            </a:r>
          </a:p>
          <a:p>
            <a:pPr marL="0" indent="0">
              <a:buNone/>
            </a:pPr>
            <a:r>
              <a:rPr lang="en-US" b="1" dirty="0"/>
              <a:t>Enhancing Security and Privacy Measures</a:t>
            </a:r>
            <a:r>
              <a:rPr lang="en-US" dirty="0"/>
              <a:t>: Implement robust security and privacy measures to protect sensitive user data captured by the keylogger. This could involve encryption of logged data, secure transmission protocols, and user consent mechanisms to ensure compliance with privacy regulations and ethical standards.</a:t>
            </a:r>
          </a:p>
          <a:p>
            <a:pPr marL="0" indent="0">
              <a:buNone/>
            </a:pPr>
            <a:r>
              <a:rPr lang="en-US" b="1" dirty="0"/>
              <a:t>Optimizing the Algorithm</a:t>
            </a:r>
            <a:r>
              <a:rPr lang="en-US" dirty="0"/>
              <a:t>: Implement optimizations to improve the performance and efficiency of the keylogger algorithm. This could involve refining the event detection mechanisms, reducing resource consumption, and enhancing the logging process to minimize latency and ensure seamless operation.</a:t>
            </a:r>
          </a:p>
          <a:p>
            <a:pPr marL="0" indent="0">
              <a:buNone/>
            </a:pPr>
            <a:r>
              <a:rPr lang="en-US" b="1" dirty="0"/>
              <a:t>Incorporating Additional Data Sources</a:t>
            </a:r>
            <a:r>
              <a:rPr lang="en-US" dirty="0"/>
              <a:t>: Integrate real-time data sources such as mouse movements, application usage patterns, and network activity to provide a comprehensive overview of user behavior. This additional context can enrich the captured data and enhance its utility for threat detection and analysis.</a:t>
            </a:r>
          </a:p>
          <a:p>
            <a:pPr marL="0" indent="0">
              <a:buNone/>
            </a:pPr>
            <a:r>
              <a:rPr lang="en-US" b="1" dirty="0"/>
              <a:t>User-Friendly Interface and Customization Options</a:t>
            </a:r>
            <a:r>
              <a:rPr lang="en-US" dirty="0"/>
              <a:t>: Improve the user interface of the keylogger application to provide intuitive controls, customizable settings, and informative visualizations. This would enhance user experience and facilitate easier configuration and management of the keylogging process.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714501"/>
            <a:ext cx="11029615" cy="5808518"/>
          </a:xfrm>
        </p:spPr>
        <p:txBody>
          <a:bodyPr>
            <a:noAutofit/>
          </a:bodyPr>
          <a:lstStyle/>
          <a:p>
            <a:pPr marL="305435" indent="-305435"/>
            <a:r>
              <a:rPr lang="en-IN" sz="2300" b="0" i="0" dirty="0">
                <a:solidFill>
                  <a:srgbClr val="000000"/>
                </a:solidFill>
                <a:effectLst/>
              </a:rPr>
              <a:t>Keystroke Logging </a:t>
            </a:r>
            <a:r>
              <a:rPr lang="en-IN" sz="2300" dirty="0">
                <a:solidFill>
                  <a:srgbClr val="000000"/>
                </a:solidFill>
              </a:rPr>
              <a:t>b</a:t>
            </a:r>
            <a:r>
              <a:rPr lang="en-IN" sz="2300" b="0" i="0" dirty="0">
                <a:solidFill>
                  <a:srgbClr val="000000"/>
                </a:solidFill>
                <a:effectLst/>
              </a:rPr>
              <a:t>y Tom </a:t>
            </a:r>
            <a:r>
              <a:rPr lang="en-IN" sz="2300" b="0" i="0" dirty="0" err="1">
                <a:solidFill>
                  <a:srgbClr val="000000"/>
                </a:solidFill>
                <a:effectLst/>
              </a:rPr>
              <a:t>Olzak</a:t>
            </a:r>
            <a:r>
              <a:rPr lang="en-IN" sz="2300" b="0" i="0" dirty="0">
                <a:solidFill>
                  <a:srgbClr val="000000"/>
                </a:solidFill>
                <a:effectLst/>
              </a:rPr>
              <a:t> April 2008 </a:t>
            </a:r>
            <a:r>
              <a:rPr lang="en-IN" sz="2300" dirty="0">
                <a:solidFill>
                  <a:srgbClr val="0F0F0F"/>
                </a:solidFill>
                <a:ea typeface="+mn-lt"/>
                <a:cs typeface="+mn-lt"/>
                <a:hlinkClick r:id="rId2"/>
              </a:rPr>
              <a:t>https://www.researchgate.net/publication/228797653_Keystroke_logging_keylogging</a:t>
            </a:r>
            <a:endParaRPr lang="en-IN" sz="2300" dirty="0">
              <a:solidFill>
                <a:srgbClr val="0F0F0F"/>
              </a:solidFill>
              <a:ea typeface="+mn-lt"/>
              <a:cs typeface="+mn-lt"/>
            </a:endParaRPr>
          </a:p>
          <a:p>
            <a:pPr marL="305435" indent="-305435"/>
            <a:r>
              <a:rPr lang="en-IN" sz="2300" i="0" dirty="0">
                <a:solidFill>
                  <a:srgbClr val="333333"/>
                </a:solidFill>
                <a:effectLst/>
              </a:rPr>
              <a:t>Keyloggers software detection techniques</a:t>
            </a:r>
          </a:p>
          <a:p>
            <a:pPr marL="0" indent="0">
              <a:buNone/>
            </a:pPr>
            <a:r>
              <a:rPr lang="en-IN" sz="2300" i="0" dirty="0">
                <a:solidFill>
                  <a:srgbClr val="333333"/>
                </a:solidFill>
                <a:effectLst/>
                <a:hlinkClick r:id="rId3"/>
              </a:rPr>
              <a:t>https://ieeexplore.ieee.org/document/7726880</a:t>
            </a:r>
            <a:endParaRPr lang="en-IN" sz="2300" i="0" dirty="0">
              <a:solidFill>
                <a:srgbClr val="333333"/>
              </a:solidFill>
              <a:effectLst/>
            </a:endParaRPr>
          </a:p>
          <a:p>
            <a:r>
              <a:rPr lang="en-US" sz="2300" i="0" dirty="0">
                <a:solidFill>
                  <a:srgbClr val="242424"/>
                </a:solidFill>
                <a:effectLst/>
              </a:rPr>
              <a:t>A Simple Keylogger using Python</a:t>
            </a:r>
          </a:p>
          <a:p>
            <a:pPr marL="0" indent="0">
              <a:buNone/>
            </a:pPr>
            <a:r>
              <a:rPr lang="en-IN" sz="2300" i="0" dirty="0">
                <a:solidFill>
                  <a:srgbClr val="333333"/>
                </a:solidFill>
                <a:effectLst/>
                <a:hlinkClick r:id="rId4"/>
              </a:rPr>
              <a:t>https://medium.com/@meetmeonmail04/a-simple-keylogger-using-python-ddc39d04b5ab</a:t>
            </a:r>
            <a:endParaRPr lang="en-IN" sz="2300" i="0" dirty="0">
              <a:solidFill>
                <a:srgbClr val="333333"/>
              </a:solidFill>
              <a:effectLst/>
            </a:endParaRPr>
          </a:p>
          <a:p>
            <a:r>
              <a:rPr lang="en-US" sz="2300" i="0" dirty="0">
                <a:solidFill>
                  <a:srgbClr val="333333"/>
                </a:solidFill>
                <a:effectLst/>
              </a:rPr>
              <a:t>Black Hat Python: Python Programming for Hackers and </a:t>
            </a:r>
            <a:r>
              <a:rPr lang="en-US" sz="2300" i="0" dirty="0" err="1">
                <a:solidFill>
                  <a:srgbClr val="333333"/>
                </a:solidFill>
                <a:effectLst/>
              </a:rPr>
              <a:t>Pentesters</a:t>
            </a:r>
            <a:r>
              <a:rPr lang="en-US" sz="2300" i="0" dirty="0">
                <a:solidFill>
                  <a:srgbClr val="333333"/>
                </a:solidFill>
                <a:effectLst/>
              </a:rPr>
              <a:t>" by Justin Seitz</a:t>
            </a:r>
          </a:p>
          <a:p>
            <a:r>
              <a:rPr lang="de-DE" sz="2300" i="0" dirty="0">
                <a:solidFill>
                  <a:srgbClr val="333333"/>
                </a:solidFill>
                <a:effectLst/>
              </a:rPr>
              <a:t>Python 3: Das umfassende Handbuch" by Stefan Beike and Bernd Klein</a:t>
            </a:r>
          </a:p>
          <a:p>
            <a:pPr marL="0" indent="0">
              <a:buNone/>
            </a:pPr>
            <a:endParaRPr lang="en-IN" sz="2300" i="0" dirty="0">
              <a:solidFill>
                <a:srgbClr val="333333"/>
              </a:solidFill>
              <a:effectLst/>
            </a:endParaRPr>
          </a:p>
          <a:p>
            <a:pPr marL="0" indent="0">
              <a:buNone/>
            </a:pPr>
            <a:endParaRPr lang="en-IN" sz="2300" i="0" dirty="0">
              <a:solidFill>
                <a:srgbClr val="333333"/>
              </a:solidFill>
              <a:effectLst/>
            </a:endParaRPr>
          </a:p>
          <a:p>
            <a:pPr marL="305435" indent="-305435"/>
            <a:endParaRPr lang="en-IN" sz="2300" dirty="0"/>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237632"/>
            <a:ext cx="10717824" cy="4673324"/>
          </a:xfrm>
        </p:spPr>
        <p:txBody>
          <a:bodyPr/>
          <a:lstStyle/>
          <a:p>
            <a:pPr marL="0" indent="0" algn="just">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5448903"/>
          </a:xfrm>
        </p:spPr>
        <p:txBody>
          <a:bodyPr vert="horz" lIns="91440" tIns="45720" rIns="91440" bIns="45720" rtlCol="0" anchor="ctr">
            <a:noAutofit/>
          </a:bodyPr>
          <a:lstStyle/>
          <a:p>
            <a:pPr marL="305435" indent="-305435"/>
            <a:r>
              <a:rPr lang="en-US" sz="1600" dirty="0">
                <a:ea typeface="+mn-lt"/>
                <a:cs typeface="+mn-lt"/>
              </a:rPr>
              <a:t>The proposed system aims to develop a secure keylogger application to monitor and log keystrokes discreetly, thereby enhancing cybersecurity measures.</a:t>
            </a:r>
            <a:r>
              <a:rPr lang="en-IN" sz="1600" dirty="0">
                <a:ea typeface="+mn-lt"/>
                <a:cs typeface="+mn-lt"/>
              </a:rPr>
              <a:t>The solution will consist of ,</a:t>
            </a:r>
          </a:p>
          <a:p>
            <a:pPr marL="0" indent="0">
              <a:buNone/>
            </a:pPr>
            <a:r>
              <a:rPr lang="en-IN" sz="1600" b="1" dirty="0">
                <a:ea typeface="+mn-lt"/>
                <a:cs typeface="+mn-lt"/>
              </a:rPr>
              <a:t>COMPONENTS:</a:t>
            </a:r>
            <a:endParaRPr lang="en-IN" sz="1600" b="1" dirty="0">
              <a:cs typeface="Calibri"/>
            </a:endParaRPr>
          </a:p>
          <a:p>
            <a:r>
              <a:rPr lang="en-IN" sz="1600" b="1" dirty="0">
                <a:ea typeface="+mn-lt"/>
                <a:cs typeface="+mn-lt"/>
              </a:rPr>
              <a:t>Data Collection:</a:t>
            </a:r>
            <a:endParaRPr lang="en-IN" sz="1600" b="1" dirty="0">
              <a:cs typeface="Calibri"/>
            </a:endParaRPr>
          </a:p>
          <a:p>
            <a:pPr marL="629920" lvl="1" indent="-305435"/>
            <a:r>
              <a:rPr lang="en-US" sz="1600" dirty="0">
                <a:ea typeface="+mn-lt"/>
                <a:cs typeface="+mn-lt"/>
              </a:rPr>
              <a:t>Collect keystroke data in real-time, including key presses and releases, using the </a:t>
            </a:r>
            <a:r>
              <a:rPr lang="en-US" sz="1600" dirty="0" err="1">
                <a:ea typeface="+mn-lt"/>
                <a:cs typeface="+mn-lt"/>
              </a:rPr>
              <a:t>pynput</a:t>
            </a:r>
            <a:r>
              <a:rPr lang="en-US" sz="1600" dirty="0">
                <a:ea typeface="+mn-lt"/>
                <a:cs typeface="+mn-lt"/>
              </a:rPr>
              <a:t> library.</a:t>
            </a:r>
          </a:p>
          <a:p>
            <a:pPr marL="629920" lvl="1" indent="-305435"/>
            <a:r>
              <a:rPr lang="en-US" sz="1600" dirty="0">
                <a:ea typeface="+mn-lt"/>
                <a:cs typeface="+mn-lt"/>
              </a:rPr>
              <a:t>Store the collected data in both text and JSON formats for further analysis and security measures.</a:t>
            </a:r>
          </a:p>
          <a:p>
            <a:pPr marL="305920" indent="-305435"/>
            <a:r>
              <a:rPr lang="en-IN" sz="1600" b="1" dirty="0">
                <a:ea typeface="+mn-lt"/>
                <a:cs typeface="+mn-lt"/>
              </a:rPr>
              <a:t>Data Preprocessing:</a:t>
            </a:r>
            <a:endParaRPr lang="en-IN" sz="1600" b="1" dirty="0">
              <a:cs typeface="Calibri"/>
            </a:endParaRPr>
          </a:p>
          <a:p>
            <a:pPr marL="629920" lvl="1" indent="-305435"/>
            <a:r>
              <a:rPr lang="en-US" sz="1600" dirty="0">
                <a:ea typeface="+mn-lt"/>
                <a:cs typeface="+mn-lt"/>
              </a:rPr>
              <a:t>Clean and preprocess the collected keystroke data to remove any inconsistencies or unwanted characters.</a:t>
            </a:r>
          </a:p>
          <a:p>
            <a:pPr marL="629920" lvl="1" indent="-305435"/>
            <a:r>
              <a:rPr lang="en-US" sz="1600" dirty="0">
                <a:ea typeface="+mn-lt"/>
                <a:cs typeface="+mn-lt"/>
              </a:rPr>
              <a:t>Ensure data integrity and confidentiality through secure handling procedures.</a:t>
            </a:r>
          </a:p>
          <a:p>
            <a:pPr marL="171935" indent="-171450"/>
            <a:r>
              <a:rPr lang="en-IN" sz="1600" dirty="0">
                <a:ea typeface="+mn-lt"/>
                <a:cs typeface="+mn-lt"/>
              </a:rPr>
              <a:t>   </a:t>
            </a:r>
            <a:r>
              <a:rPr lang="en-IN" sz="1600" b="1" dirty="0">
                <a:ea typeface="+mn-lt"/>
                <a:cs typeface="+mn-lt"/>
              </a:rPr>
              <a:t>Process:</a:t>
            </a:r>
          </a:p>
          <a:p>
            <a:pPr marL="495935" lvl="1" indent="-171450"/>
            <a:r>
              <a:rPr lang="en-IN" sz="1600" b="1" dirty="0">
                <a:ea typeface="+mn-lt"/>
                <a:cs typeface="+mn-lt"/>
              </a:rPr>
              <a:t>Keystroke Capture:   </a:t>
            </a:r>
          </a:p>
          <a:p>
            <a:pPr marL="1467935" lvl="4" indent="-171450">
              <a:buFont typeface="Arial" panose="020B0604020202020204" pitchFamily="34" charset="0"/>
              <a:buChar char="•"/>
            </a:pPr>
            <a:r>
              <a:rPr lang="en-US" sz="1600" dirty="0">
                <a:ea typeface="+mn-lt"/>
                <a:cs typeface="+mn-lt"/>
              </a:rPr>
              <a:t>The application captures keystrokes using event-driven programming. </a:t>
            </a:r>
          </a:p>
          <a:p>
            <a:pPr marL="1467935" lvl="4" indent="-171450">
              <a:buFont typeface="Arial" panose="020B0604020202020204" pitchFamily="34" charset="0"/>
              <a:buChar char="•"/>
            </a:pPr>
            <a:r>
              <a:rPr lang="en-US" sz="1600" dirty="0" err="1">
                <a:solidFill>
                  <a:schemeClr val="bg2">
                    <a:lumMod val="10000"/>
                  </a:schemeClr>
                </a:solidFill>
                <a:ea typeface="+mn-lt"/>
                <a:cs typeface="+mn-lt"/>
              </a:rPr>
              <a:t>on_press</a:t>
            </a:r>
            <a:r>
              <a:rPr lang="en-US" sz="1600" dirty="0">
                <a:solidFill>
                  <a:schemeClr val="bg2">
                    <a:lumMod val="10000"/>
                  </a:schemeClr>
                </a:solidFill>
                <a:ea typeface="+mn-lt"/>
                <a:cs typeface="+mn-lt"/>
              </a:rPr>
              <a:t>() and </a:t>
            </a:r>
            <a:r>
              <a:rPr lang="en-US" sz="1600" dirty="0" err="1">
                <a:solidFill>
                  <a:schemeClr val="bg2">
                    <a:lumMod val="10000"/>
                  </a:schemeClr>
                </a:solidFill>
                <a:ea typeface="+mn-lt"/>
                <a:cs typeface="+mn-lt"/>
              </a:rPr>
              <a:t>on_release</a:t>
            </a:r>
            <a:r>
              <a:rPr lang="en-US" sz="1600" dirty="0">
                <a:solidFill>
                  <a:schemeClr val="bg2">
                    <a:lumMod val="10000"/>
                  </a:schemeClr>
                </a:solidFill>
                <a:ea typeface="+mn-lt"/>
                <a:cs typeface="+mn-lt"/>
              </a:rPr>
              <a:t>() functions track key press and release events, respectively.</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a:t>
            </a:r>
            <a:r>
              <a:rPr lang="en-US" sz="3100" b="1" dirty="0">
                <a:solidFill>
                  <a:schemeClr val="accent1"/>
                </a:solidFill>
                <a:latin typeface="Arial" panose="020B0604020202020204" pitchFamily="34" charset="0"/>
                <a:cs typeface="Arial" panose="020B0604020202020204" pitchFamily="34" charset="0"/>
              </a:rPr>
              <a:t>(</a:t>
            </a:r>
            <a:r>
              <a:rPr lang="en-US" sz="2700" b="1" cap="none" dirty="0">
                <a:solidFill>
                  <a:schemeClr val="accent1"/>
                </a:solidFill>
                <a:latin typeface="Arial" panose="020B0604020202020204" pitchFamily="34" charset="0"/>
                <a:cs typeface="Arial" panose="020B0604020202020204" pitchFamily="34" charset="0"/>
              </a:rPr>
              <a:t>contd.)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5012484"/>
          </a:xfrm>
        </p:spPr>
        <p:txBody>
          <a:bodyPr vert="horz" lIns="91440" tIns="45720" rIns="91440" bIns="45720" rtlCol="0" anchor="ctr">
            <a:noAutofit/>
          </a:bodyPr>
          <a:lstStyle/>
          <a:p>
            <a:pPr marL="629920" lvl="1" indent="-305435"/>
            <a:endParaRPr lang="en-US" b="1" dirty="0">
              <a:latin typeface="Calibri"/>
              <a:ea typeface="+mn-lt"/>
              <a:cs typeface="+mn-lt"/>
            </a:endParaRPr>
          </a:p>
          <a:p>
            <a:pPr marL="610235" lvl="1" indent="-285750"/>
            <a:r>
              <a:rPr lang="en-US" sz="1600" b="1" dirty="0">
                <a:solidFill>
                  <a:schemeClr val="bg2">
                    <a:lumMod val="10000"/>
                  </a:schemeClr>
                </a:solidFill>
                <a:ea typeface="+mn-lt"/>
                <a:cs typeface="+mn-lt"/>
              </a:rPr>
              <a:t>Logging:</a:t>
            </a:r>
          </a:p>
          <a:p>
            <a:pPr marL="1467935" lvl="4" indent="-171450">
              <a:buFont typeface="Arial" panose="020B0604020202020204" pitchFamily="34" charset="0"/>
              <a:buChar char="•"/>
            </a:pPr>
            <a:r>
              <a:rPr lang="en-US" sz="1600" dirty="0">
                <a:solidFill>
                  <a:schemeClr val="bg2">
                    <a:lumMod val="10000"/>
                  </a:schemeClr>
                </a:solidFill>
                <a:ea typeface="+mn-lt"/>
                <a:cs typeface="+mn-lt"/>
              </a:rPr>
              <a:t>Captured keystrokes are logged into text and JSON files using </a:t>
            </a:r>
            <a:r>
              <a:rPr lang="en-US" sz="1600" dirty="0" err="1">
                <a:solidFill>
                  <a:schemeClr val="bg2">
                    <a:lumMod val="10000"/>
                  </a:schemeClr>
                </a:solidFill>
                <a:ea typeface="+mn-lt"/>
                <a:cs typeface="+mn-lt"/>
              </a:rPr>
              <a:t>generate_text_log</a:t>
            </a:r>
            <a:r>
              <a:rPr lang="en-US" sz="1600" dirty="0">
                <a:solidFill>
                  <a:schemeClr val="bg2">
                    <a:lumMod val="10000"/>
                  </a:schemeClr>
                </a:solidFill>
                <a:ea typeface="+mn-lt"/>
                <a:cs typeface="+mn-lt"/>
              </a:rPr>
              <a:t>() and </a:t>
            </a:r>
            <a:r>
              <a:rPr lang="en-US" sz="1600" dirty="0" err="1">
                <a:solidFill>
                  <a:schemeClr val="bg2">
                    <a:lumMod val="10000"/>
                  </a:schemeClr>
                </a:solidFill>
                <a:ea typeface="+mn-lt"/>
                <a:cs typeface="+mn-lt"/>
              </a:rPr>
              <a:t>generate_json_file</a:t>
            </a:r>
            <a:r>
              <a:rPr lang="en-US" sz="1600" dirty="0">
                <a:solidFill>
                  <a:schemeClr val="bg2">
                    <a:lumMod val="10000"/>
                  </a:schemeClr>
                </a:solidFill>
                <a:ea typeface="+mn-lt"/>
                <a:cs typeface="+mn-lt"/>
              </a:rPr>
              <a:t>() functions, respectively.</a:t>
            </a:r>
          </a:p>
          <a:p>
            <a:pPr marL="1296485" lvl="4" indent="0">
              <a:buNone/>
            </a:pPr>
            <a:endParaRPr lang="en-US" sz="1600" b="1" dirty="0">
              <a:ea typeface="+mn-lt"/>
              <a:cs typeface="+mn-lt"/>
            </a:endParaRPr>
          </a:p>
          <a:p>
            <a:pPr marL="629920" lvl="1" indent="-305435"/>
            <a:r>
              <a:rPr lang="en-US" sz="1600" b="1" dirty="0">
                <a:ea typeface="+mn-lt"/>
                <a:cs typeface="+mn-lt"/>
              </a:rPr>
              <a:t>Keylogger Control:</a:t>
            </a:r>
          </a:p>
          <a:p>
            <a:pPr marL="1601920" lvl="4" indent="-305435">
              <a:buFont typeface="Arial" panose="020B0604020202020204" pitchFamily="34" charset="0"/>
              <a:buChar char="•"/>
            </a:pPr>
            <a:r>
              <a:rPr lang="en-US" sz="1600" dirty="0">
                <a:ea typeface="+mn-lt"/>
                <a:cs typeface="+mn-lt"/>
              </a:rPr>
              <a:t>Users can start and stop the keylogging process using the 'Start' and 'Stop' buttons in the GUI.</a:t>
            </a:r>
          </a:p>
          <a:p>
            <a:pPr marL="1601920" lvl="4" indent="-305435">
              <a:buFont typeface="Arial" panose="020B0604020202020204" pitchFamily="34" charset="0"/>
              <a:buChar char="•"/>
            </a:pPr>
            <a:r>
              <a:rPr lang="en-US" sz="1600" dirty="0">
                <a:cs typeface="Calibri"/>
              </a:rPr>
              <a:t>The </a:t>
            </a:r>
            <a:r>
              <a:rPr lang="en-US" sz="1600" dirty="0" err="1">
                <a:cs typeface="Calibri"/>
              </a:rPr>
              <a:t>start_keylogger</a:t>
            </a:r>
            <a:r>
              <a:rPr lang="en-US" sz="1600" dirty="0">
                <a:cs typeface="Calibri"/>
              </a:rPr>
              <a:t>() and </a:t>
            </a:r>
            <a:r>
              <a:rPr lang="en-US" sz="1600" dirty="0" err="1">
                <a:cs typeface="Calibri"/>
              </a:rPr>
              <a:t>stop_keylogger</a:t>
            </a:r>
            <a:r>
              <a:rPr lang="en-US" sz="1600" dirty="0">
                <a:cs typeface="Calibri"/>
              </a:rPr>
              <a:t>() functions control the keylogger's operation.</a:t>
            </a:r>
          </a:p>
          <a:p>
            <a:pPr marL="1296485" lvl="4" indent="0">
              <a:buNone/>
            </a:pPr>
            <a:endParaRPr lang="en-US" sz="1600" dirty="0">
              <a:ea typeface="+mn-lt"/>
              <a:cs typeface="+mn-lt"/>
            </a:endParaRPr>
          </a:p>
          <a:p>
            <a:pPr marL="286235" indent="-285750"/>
            <a:r>
              <a:rPr lang="en-IN" sz="1600" b="1" dirty="0">
                <a:ea typeface="+mn-lt"/>
                <a:cs typeface="+mn-lt"/>
              </a:rPr>
              <a:t>Deployment:</a:t>
            </a:r>
          </a:p>
          <a:p>
            <a:pPr marL="495935" lvl="1" indent="-171450"/>
            <a:r>
              <a:rPr lang="en-US" sz="1600" dirty="0">
                <a:ea typeface="+mn-lt"/>
                <a:cs typeface="+mn-lt"/>
              </a:rPr>
              <a:t>Develop a user-friendly GUI using the </a:t>
            </a:r>
            <a:r>
              <a:rPr lang="en-US" sz="1600" dirty="0" err="1">
                <a:ea typeface="+mn-lt"/>
                <a:cs typeface="+mn-lt"/>
              </a:rPr>
              <a:t>tkinter</a:t>
            </a:r>
            <a:r>
              <a:rPr lang="en-US" sz="1600" dirty="0">
                <a:ea typeface="+mn-lt"/>
                <a:cs typeface="+mn-lt"/>
              </a:rPr>
              <a:t> library to control the keylogging process. </a:t>
            </a:r>
          </a:p>
          <a:p>
            <a:pPr marL="495935" lvl="1" indent="-171450"/>
            <a:r>
              <a:rPr lang="en-US" sz="1600" dirty="0">
                <a:ea typeface="+mn-lt"/>
                <a:cs typeface="+mn-lt"/>
              </a:rPr>
              <a:t>Deploy the application on a user's system for local use.</a:t>
            </a:r>
          </a:p>
          <a:p>
            <a:pPr marL="171935" indent="-171450"/>
            <a:r>
              <a:rPr lang="en-US" sz="1600" b="1" dirty="0">
                <a:solidFill>
                  <a:schemeClr val="bg2">
                    <a:lumMod val="10000"/>
                  </a:schemeClr>
                </a:solidFill>
                <a:ea typeface="+mn-lt"/>
                <a:cs typeface="+mn-lt"/>
              </a:rPr>
              <a:t>Execution:</a:t>
            </a:r>
          </a:p>
          <a:p>
            <a:pPr marL="495935" lvl="1" indent="-171450"/>
            <a:r>
              <a:rPr lang="en-US" sz="1600" dirty="0">
                <a:solidFill>
                  <a:schemeClr val="bg2">
                    <a:lumMod val="10000"/>
                  </a:schemeClr>
                </a:solidFill>
                <a:ea typeface="+mn-lt"/>
                <a:cs typeface="+mn-lt"/>
              </a:rPr>
              <a:t>The application executes within a </a:t>
            </a:r>
            <a:r>
              <a:rPr lang="en-US" sz="1600" dirty="0" err="1">
                <a:solidFill>
                  <a:schemeClr val="bg2">
                    <a:lumMod val="10000"/>
                  </a:schemeClr>
                </a:solidFill>
                <a:ea typeface="+mn-lt"/>
                <a:cs typeface="+mn-lt"/>
              </a:rPr>
              <a:t>Tkinter</a:t>
            </a:r>
            <a:r>
              <a:rPr lang="en-US" sz="1600" dirty="0">
                <a:solidFill>
                  <a:schemeClr val="bg2">
                    <a:lumMod val="10000"/>
                  </a:schemeClr>
                </a:solidFill>
                <a:ea typeface="+mn-lt"/>
                <a:cs typeface="+mn-lt"/>
              </a:rPr>
              <a:t> main event loop (</a:t>
            </a:r>
            <a:r>
              <a:rPr lang="en-US" sz="1600" dirty="0" err="1">
                <a:solidFill>
                  <a:schemeClr val="bg2">
                    <a:lumMod val="10000"/>
                  </a:schemeClr>
                </a:solidFill>
                <a:ea typeface="+mn-lt"/>
                <a:cs typeface="+mn-lt"/>
              </a:rPr>
              <a:t>root.mainloop</a:t>
            </a:r>
            <a:r>
              <a:rPr lang="en-US" sz="1600" dirty="0">
                <a:solidFill>
                  <a:schemeClr val="bg2">
                    <a:lumMod val="10000"/>
                  </a:schemeClr>
                </a:solidFill>
                <a:ea typeface="+mn-lt"/>
                <a:cs typeface="+mn-lt"/>
              </a:rPr>
              <a:t>()).</a:t>
            </a:r>
          </a:p>
          <a:p>
            <a:pPr marL="1296485" lvl="4" indent="0">
              <a:buNone/>
            </a:pPr>
            <a:endParaRPr lang="en-IN" dirty="0"/>
          </a:p>
        </p:txBody>
      </p:sp>
    </p:spTree>
    <p:extLst>
      <p:ext uri="{BB962C8B-B14F-4D97-AF65-F5344CB8AC3E}">
        <p14:creationId xmlns:p14="http://schemas.microsoft.com/office/powerpoint/2010/main" val="313422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DEVELOPMENT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91047"/>
            <a:ext cx="11029615" cy="5631871"/>
          </a:xfrm>
        </p:spPr>
        <p:txBody>
          <a:bodyPr>
            <a:noAutofit/>
          </a:bodyPr>
          <a:lstStyle/>
          <a:p>
            <a:pPr marL="0" indent="0">
              <a:lnSpc>
                <a:spcPct val="100000"/>
              </a:lnSpc>
              <a:buNone/>
            </a:pPr>
            <a:r>
              <a:rPr lang="en-US" sz="1500" b="1" dirty="0">
                <a:solidFill>
                  <a:srgbClr val="0F0F0F"/>
                </a:solidFill>
              </a:rPr>
              <a:t>System requirements:</a:t>
            </a:r>
          </a:p>
          <a:p>
            <a:pPr>
              <a:lnSpc>
                <a:spcPct val="100000"/>
              </a:lnSpc>
            </a:pPr>
            <a:r>
              <a:rPr lang="en-US" sz="1500" dirty="0">
                <a:solidFill>
                  <a:srgbClr val="0F0F0F"/>
                </a:solidFill>
              </a:rPr>
              <a:t>Operating system: Windows, macOS, or Linux</a:t>
            </a:r>
          </a:p>
          <a:p>
            <a:r>
              <a:rPr lang="en-US" sz="1500" dirty="0">
                <a:solidFill>
                  <a:srgbClr val="0F0F0F"/>
                </a:solidFill>
              </a:rPr>
              <a:t>Python version: 3.4 or later (recommended for full compatibility with libraries)</a:t>
            </a:r>
          </a:p>
          <a:p>
            <a:r>
              <a:rPr lang="en-US" sz="1500" dirty="0">
                <a:solidFill>
                  <a:srgbClr val="0F0F0F"/>
                </a:solidFill>
              </a:rPr>
              <a:t>Permissions: May require administrative privileges to run, depending on system settings and intended use.</a:t>
            </a:r>
          </a:p>
          <a:p>
            <a:r>
              <a:rPr lang="en-US" sz="1500" dirty="0">
                <a:solidFill>
                  <a:srgbClr val="0F0F0F"/>
                </a:solidFill>
              </a:rPr>
              <a:t>Sufficient disk space for storing log files</a:t>
            </a:r>
          </a:p>
          <a:p>
            <a:r>
              <a:rPr lang="en-US" sz="1500" dirty="0">
                <a:solidFill>
                  <a:srgbClr val="0F0F0F"/>
                </a:solidFill>
              </a:rPr>
              <a:t>Adequate system resources (CPU, RAM) for running the application</a:t>
            </a:r>
          </a:p>
          <a:p>
            <a:pPr marL="0" indent="0">
              <a:buNone/>
            </a:pPr>
            <a:endParaRPr lang="en-US" sz="1500" b="1" dirty="0">
              <a:solidFill>
                <a:srgbClr val="0F0F0F"/>
              </a:solidFill>
            </a:endParaRPr>
          </a:p>
          <a:p>
            <a:pPr marL="0" indent="0">
              <a:buNone/>
            </a:pPr>
            <a:r>
              <a:rPr lang="en-US" sz="1500" b="1" dirty="0">
                <a:solidFill>
                  <a:srgbClr val="0F0F0F"/>
                </a:solidFill>
              </a:rPr>
              <a:t>Libraries required:</a:t>
            </a:r>
          </a:p>
          <a:p>
            <a:r>
              <a:rPr lang="en-US" sz="1500" dirty="0" err="1">
                <a:solidFill>
                  <a:srgbClr val="0F0F0F"/>
                </a:solidFill>
              </a:rPr>
              <a:t>tkinter</a:t>
            </a:r>
            <a:r>
              <a:rPr lang="en-US" sz="1500" dirty="0">
                <a:solidFill>
                  <a:srgbClr val="0F0F0F"/>
                </a:solidFill>
              </a:rPr>
              <a:t>: Built-in Python library for creating graphical user interfaces (GUIs).</a:t>
            </a:r>
          </a:p>
          <a:p>
            <a:r>
              <a:rPr lang="en-US" sz="1500" dirty="0" err="1">
                <a:solidFill>
                  <a:srgbClr val="0F0F0F"/>
                </a:solidFill>
              </a:rPr>
              <a:t>pynput</a:t>
            </a:r>
            <a:r>
              <a:rPr lang="en-US" sz="1500" dirty="0">
                <a:solidFill>
                  <a:srgbClr val="0F0F0F"/>
                </a:solidFill>
              </a:rPr>
              <a:t>: Third-party library for monitoring keyboard and mouse input (install using pip install </a:t>
            </a:r>
            <a:r>
              <a:rPr lang="en-US" sz="1500" dirty="0" err="1">
                <a:solidFill>
                  <a:srgbClr val="0F0F0F"/>
                </a:solidFill>
              </a:rPr>
              <a:t>pynput</a:t>
            </a:r>
            <a:r>
              <a:rPr lang="en-US" sz="1500" dirty="0">
                <a:solidFill>
                  <a:srgbClr val="0F0F0F"/>
                </a:solidFill>
              </a:rPr>
              <a:t>).</a:t>
            </a:r>
          </a:p>
          <a:p>
            <a:r>
              <a:rPr lang="en-US" sz="1500" dirty="0" err="1">
                <a:solidFill>
                  <a:srgbClr val="0F0F0F"/>
                </a:solidFill>
              </a:rPr>
              <a:t>json</a:t>
            </a:r>
            <a:r>
              <a:rPr lang="en-US" sz="1500" dirty="0">
                <a:solidFill>
                  <a:srgbClr val="0F0F0F"/>
                </a:solidFill>
              </a:rPr>
              <a:t>: Built-in Python library for working with JSON data.</a:t>
            </a:r>
          </a:p>
          <a:p>
            <a:endParaRPr lang="en-US" sz="1500" dirty="0">
              <a:solidFill>
                <a:srgbClr val="0F0F0F"/>
              </a:solidFill>
            </a:endParaRPr>
          </a:p>
          <a:p>
            <a:pPr marL="0" indent="0">
              <a:buNone/>
            </a:pPr>
            <a:r>
              <a:rPr lang="en-US" sz="1500" b="1" dirty="0">
                <a:solidFill>
                  <a:srgbClr val="0F0F0F"/>
                </a:solidFill>
              </a:rPr>
              <a:t>Additional considerations:</a:t>
            </a:r>
          </a:p>
          <a:p>
            <a:r>
              <a:rPr lang="en-US" sz="1500" dirty="0">
                <a:solidFill>
                  <a:srgbClr val="0F0F0F"/>
                </a:solidFill>
              </a:rPr>
              <a:t>Accessibility: Ensure necessary keyboard libraries are accessible for screen readers and assistive technologies.</a:t>
            </a:r>
          </a:p>
          <a:p>
            <a:r>
              <a:rPr lang="en-US" sz="1500" dirty="0">
                <a:solidFill>
                  <a:srgbClr val="0F0F0F"/>
                </a:solidFill>
              </a:rPr>
              <a:t>Ethical use: Keyloggers can be used for both legitimate and malicious purposes. Employ them ethically and with appropriate consent.</a:t>
            </a:r>
            <a:endParaRPr lang="en-IN" sz="15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sz="44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171700"/>
            <a:ext cx="11029615" cy="4862945"/>
          </a:xfrm>
        </p:spPr>
        <p:txBody>
          <a:bodyPr>
            <a:noAutofit/>
          </a:bodyPr>
          <a:lstStyle/>
          <a:p>
            <a:pPr marL="0" indent="0">
              <a:buNone/>
            </a:pPr>
            <a:r>
              <a:rPr lang="en-US" sz="1600" b="1" dirty="0">
                <a:ea typeface="+mn-lt"/>
                <a:cs typeface="+mn-lt"/>
              </a:rPr>
              <a:t>ALGORITHM:</a:t>
            </a:r>
          </a:p>
          <a:p>
            <a:r>
              <a:rPr lang="en-US" sz="1600" b="1" dirty="0">
                <a:ea typeface="+mn-lt"/>
                <a:cs typeface="+mn-lt"/>
              </a:rPr>
              <a:t>Keystroke Capture:</a:t>
            </a:r>
          </a:p>
          <a:p>
            <a:pPr marL="765450" lvl="2" indent="-171450"/>
            <a:r>
              <a:rPr lang="en-US" sz="1600" b="1" dirty="0">
                <a:ea typeface="+mn-lt"/>
                <a:cs typeface="+mn-lt"/>
              </a:rPr>
              <a:t>Using </a:t>
            </a:r>
            <a:r>
              <a:rPr lang="en-US" sz="1600" b="1" dirty="0" err="1">
                <a:ea typeface="+mn-lt"/>
                <a:cs typeface="+mn-lt"/>
              </a:rPr>
              <a:t>pynput.keyboard</a:t>
            </a:r>
            <a:r>
              <a:rPr lang="en-US" sz="1600" b="1" dirty="0">
                <a:ea typeface="+mn-lt"/>
                <a:cs typeface="+mn-lt"/>
              </a:rPr>
              <a:t> Library</a:t>
            </a:r>
            <a:r>
              <a:rPr lang="en-US" sz="1600" dirty="0">
                <a:ea typeface="+mn-lt"/>
                <a:cs typeface="+mn-lt"/>
              </a:rPr>
              <a:t>: The </a:t>
            </a:r>
            <a:r>
              <a:rPr lang="en-US" sz="1600" dirty="0" err="1">
                <a:ea typeface="+mn-lt"/>
                <a:cs typeface="+mn-lt"/>
              </a:rPr>
              <a:t>pynput.keyboard</a:t>
            </a:r>
            <a:r>
              <a:rPr lang="en-US" sz="1600" dirty="0">
                <a:ea typeface="+mn-lt"/>
                <a:cs typeface="+mn-lt"/>
              </a:rPr>
              <a:t> library allows the program to capture keyboard events in real-time, such as key presses and releases.</a:t>
            </a:r>
          </a:p>
          <a:p>
            <a:pPr marL="899435" lvl="2" indent="-305435"/>
            <a:r>
              <a:rPr lang="en-US" sz="1600" b="1" dirty="0">
                <a:ea typeface="+mn-lt"/>
                <a:cs typeface="+mn-lt"/>
              </a:rPr>
              <a:t>Callback Functions</a:t>
            </a:r>
            <a:r>
              <a:rPr lang="en-US" sz="1600" dirty="0">
                <a:ea typeface="+mn-lt"/>
                <a:cs typeface="+mn-lt"/>
              </a:rPr>
              <a:t>: Two callback functions, </a:t>
            </a:r>
            <a:r>
              <a:rPr lang="en-US" sz="1600" dirty="0" err="1">
                <a:ea typeface="+mn-lt"/>
                <a:cs typeface="+mn-lt"/>
              </a:rPr>
              <a:t>on_press</a:t>
            </a:r>
            <a:r>
              <a:rPr lang="en-US" sz="1600" dirty="0">
                <a:ea typeface="+mn-lt"/>
                <a:cs typeface="+mn-lt"/>
              </a:rPr>
              <a:t>(key) and </a:t>
            </a:r>
            <a:r>
              <a:rPr lang="en-US" sz="1600" dirty="0" err="1">
                <a:ea typeface="+mn-lt"/>
                <a:cs typeface="+mn-lt"/>
              </a:rPr>
              <a:t>on_release</a:t>
            </a:r>
            <a:r>
              <a:rPr lang="en-US" sz="1600" dirty="0">
                <a:ea typeface="+mn-lt"/>
                <a:cs typeface="+mn-lt"/>
              </a:rPr>
              <a:t>(key), are defined to handle key press and release events, respectively. These functions are invoked automatically whenever a key is pressed or released.</a:t>
            </a:r>
          </a:p>
          <a:p>
            <a:pPr marL="899435" lvl="2" indent="-305435"/>
            <a:r>
              <a:rPr lang="en-US" sz="1600" b="1" dirty="0" err="1">
                <a:ea typeface="+mn-lt"/>
                <a:cs typeface="+mn-lt"/>
              </a:rPr>
              <a:t>on_press</a:t>
            </a:r>
            <a:r>
              <a:rPr lang="en-US" sz="1600" b="1" dirty="0">
                <a:ea typeface="+mn-lt"/>
                <a:cs typeface="+mn-lt"/>
              </a:rPr>
              <a:t>() Function</a:t>
            </a:r>
            <a:r>
              <a:rPr lang="en-US" sz="1600" dirty="0">
                <a:ea typeface="+mn-lt"/>
                <a:cs typeface="+mn-lt"/>
              </a:rPr>
              <a:t>: When a key is pressed, the </a:t>
            </a:r>
            <a:r>
              <a:rPr lang="en-US" sz="1600" dirty="0" err="1">
                <a:ea typeface="+mn-lt"/>
                <a:cs typeface="+mn-lt"/>
              </a:rPr>
              <a:t>on_press</a:t>
            </a:r>
            <a:r>
              <a:rPr lang="en-US" sz="1600" dirty="0">
                <a:ea typeface="+mn-lt"/>
                <a:cs typeface="+mn-lt"/>
              </a:rPr>
              <a:t>() function is triggered. Within this function, information about the pressed or held key, represented by the parameter key, is appended to the </a:t>
            </a:r>
            <a:r>
              <a:rPr lang="en-US" sz="1600" dirty="0" err="1">
                <a:ea typeface="+mn-lt"/>
                <a:cs typeface="+mn-lt"/>
              </a:rPr>
              <a:t>keys_used</a:t>
            </a:r>
            <a:r>
              <a:rPr lang="en-US" sz="1600" dirty="0">
                <a:ea typeface="+mn-lt"/>
                <a:cs typeface="+mn-lt"/>
              </a:rPr>
              <a:t> list. This information typically includes the key's character representation or its keycode.</a:t>
            </a:r>
          </a:p>
          <a:p>
            <a:pPr marL="899435" lvl="2" indent="-305435"/>
            <a:r>
              <a:rPr lang="en-US" sz="1600" b="1" dirty="0" err="1">
                <a:ea typeface="+mn-lt"/>
                <a:cs typeface="+mn-lt"/>
              </a:rPr>
              <a:t>on_release</a:t>
            </a:r>
            <a:r>
              <a:rPr lang="en-US" sz="1600" b="1" dirty="0">
                <a:ea typeface="+mn-lt"/>
                <a:cs typeface="+mn-lt"/>
              </a:rPr>
              <a:t>() </a:t>
            </a:r>
            <a:r>
              <a:rPr lang="en-US" sz="1600" b="1" dirty="0" err="1">
                <a:ea typeface="+mn-lt"/>
                <a:cs typeface="+mn-lt"/>
              </a:rPr>
              <a:t>Function</a:t>
            </a:r>
            <a:r>
              <a:rPr lang="en-US" sz="1600" dirty="0" err="1">
                <a:ea typeface="+mn-lt"/>
                <a:cs typeface="+mn-lt"/>
              </a:rPr>
              <a:t>:When</a:t>
            </a:r>
            <a:r>
              <a:rPr lang="en-US" sz="1600" dirty="0">
                <a:ea typeface="+mn-lt"/>
                <a:cs typeface="+mn-lt"/>
              </a:rPr>
              <a:t> a key is released, the </a:t>
            </a:r>
            <a:r>
              <a:rPr lang="en-US" sz="1600" dirty="0" err="1">
                <a:ea typeface="+mn-lt"/>
                <a:cs typeface="+mn-lt"/>
              </a:rPr>
              <a:t>on_release</a:t>
            </a:r>
            <a:r>
              <a:rPr lang="en-US" sz="1600" dirty="0">
                <a:ea typeface="+mn-lt"/>
                <a:cs typeface="+mn-lt"/>
              </a:rPr>
              <a:t>() function is invoked. Similar to the </a:t>
            </a:r>
            <a:r>
              <a:rPr lang="en-US" sz="1600" dirty="0" err="1">
                <a:ea typeface="+mn-lt"/>
                <a:cs typeface="+mn-lt"/>
              </a:rPr>
              <a:t>on_press</a:t>
            </a:r>
            <a:r>
              <a:rPr lang="en-US" sz="1600" dirty="0">
                <a:ea typeface="+mn-lt"/>
                <a:cs typeface="+mn-lt"/>
              </a:rPr>
              <a:t>() function, information about the released key is appended to the </a:t>
            </a:r>
            <a:r>
              <a:rPr lang="en-US" sz="1600" dirty="0" err="1">
                <a:ea typeface="+mn-lt"/>
                <a:cs typeface="+mn-lt"/>
              </a:rPr>
              <a:t>keys_used</a:t>
            </a:r>
            <a:r>
              <a:rPr lang="en-US" sz="1600" dirty="0">
                <a:ea typeface="+mn-lt"/>
                <a:cs typeface="+mn-lt"/>
              </a:rPr>
              <a:t> list. The </a:t>
            </a:r>
            <a:r>
              <a:rPr lang="en-US" sz="1600" dirty="0" err="1">
                <a:ea typeface="+mn-lt"/>
                <a:cs typeface="+mn-lt"/>
              </a:rPr>
              <a:t>keys_used</a:t>
            </a:r>
            <a:r>
              <a:rPr lang="en-US" sz="1600" dirty="0">
                <a:ea typeface="+mn-lt"/>
                <a:cs typeface="+mn-lt"/>
              </a:rPr>
              <a:t> list effectively accumulates a sequence of keystrokes captured during the keylogging process.</a:t>
            </a:r>
          </a:p>
          <a:p>
            <a:pPr>
              <a:lnSpc>
                <a:spcPct val="107000"/>
              </a:lnSpc>
              <a:spcAft>
                <a:spcPts val="800"/>
              </a:spcAft>
            </a:pPr>
            <a:r>
              <a:rPr lang="en-IN" sz="1600" b="1" kern="100" dirty="0">
                <a:effectLst/>
                <a:ea typeface="Calibri" panose="020F0502020204030204" pitchFamily="34" charset="0"/>
                <a:cs typeface="Times New Roman" panose="02020603050405020304" pitchFamily="18" charset="0"/>
              </a:rPr>
              <a:t>Logging:</a:t>
            </a:r>
          </a:p>
          <a:p>
            <a:pPr lvl="2">
              <a:lnSpc>
                <a:spcPct val="107000"/>
              </a:lnSpc>
              <a:spcAft>
                <a:spcPts val="800"/>
              </a:spcAft>
            </a:pPr>
            <a:r>
              <a:rPr lang="en-IN" sz="1600" b="1" kern="100" dirty="0" err="1">
                <a:effectLst/>
                <a:ea typeface="Calibri" panose="020F0502020204030204" pitchFamily="34" charset="0"/>
                <a:cs typeface="Times New Roman" panose="02020603050405020304" pitchFamily="18" charset="0"/>
              </a:rPr>
              <a:t>generate_text_log</a:t>
            </a:r>
            <a:r>
              <a:rPr lang="en-IN" sz="1600" b="1" kern="100" dirty="0">
                <a:effectLst/>
                <a:ea typeface="Calibri" panose="020F0502020204030204" pitchFamily="34" charset="0"/>
                <a:cs typeface="Times New Roman" panose="02020603050405020304" pitchFamily="18" charset="0"/>
              </a:rPr>
              <a:t>() Function</a:t>
            </a:r>
            <a:r>
              <a:rPr lang="en-IN" sz="1600" kern="100" dirty="0">
                <a:effectLst/>
                <a:ea typeface="Calibri" panose="020F0502020204030204" pitchFamily="34" charset="0"/>
                <a:cs typeface="Times New Roman" panose="02020603050405020304" pitchFamily="18" charset="0"/>
              </a:rPr>
              <a:t>: The </a:t>
            </a:r>
            <a:r>
              <a:rPr lang="en-IN" sz="1600" kern="100" dirty="0" err="1">
                <a:effectLst/>
                <a:ea typeface="Calibri" panose="020F0502020204030204" pitchFamily="34" charset="0"/>
                <a:cs typeface="Times New Roman" panose="02020603050405020304" pitchFamily="18" charset="0"/>
              </a:rPr>
              <a:t>generate_text_log</a:t>
            </a:r>
            <a:r>
              <a:rPr lang="en-IN" sz="1600" kern="100" dirty="0">
                <a:effectLst/>
                <a:ea typeface="Calibri" panose="020F0502020204030204" pitchFamily="34" charset="0"/>
                <a:cs typeface="Times New Roman" panose="02020603050405020304" pitchFamily="18" charset="0"/>
              </a:rPr>
              <a:t>(key) function is responsible for writing the captured keystrokes to a text file named 'key_log.txt’.</a:t>
            </a:r>
          </a:p>
          <a:p>
            <a:pPr marL="630000" lvl="2" indent="0">
              <a:lnSpc>
                <a:spcPct val="107000"/>
              </a:lnSpc>
              <a:spcAft>
                <a:spcPts val="800"/>
              </a:spcAft>
              <a:buNone/>
            </a:pPr>
            <a:r>
              <a:rPr lang="en-IN" sz="1600" kern="100" dirty="0">
                <a:effectLst/>
                <a:ea typeface="Calibri" panose="020F0502020204030204" pitchFamily="34" charset="0"/>
                <a:cs typeface="Times New Roman" panose="02020603050405020304" pitchFamily="18" charset="0"/>
              </a:rPr>
              <a:t>	Upon invocation, this function opens the 'key_log.txt' file in write mode ('w+’). </a:t>
            </a:r>
          </a:p>
          <a:p>
            <a:pPr marL="630000" lvl="2" indent="0">
              <a:lnSpc>
                <a:spcPct val="107000"/>
              </a:lnSpc>
              <a:spcAft>
                <a:spcPts val="800"/>
              </a:spcAft>
              <a:buNone/>
            </a:pPr>
            <a:r>
              <a:rPr lang="en-IN" sz="1600" kern="100" dirty="0">
                <a:effectLst/>
                <a:ea typeface="Calibri" panose="020F0502020204030204" pitchFamily="34" charset="0"/>
                <a:cs typeface="Times New Roman" panose="02020603050405020304" pitchFamily="18" charset="0"/>
              </a:rPr>
              <a:t>	It then writes the keystroke information, represented by the parameter key, to the file.</a:t>
            </a:r>
          </a:p>
          <a:p>
            <a:pPr marL="630000" lvl="2"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99435" lvl="2" indent="-305435"/>
            <a:endParaRPr lang="en-US" sz="1600" dirty="0">
              <a:ea typeface="+mn-lt"/>
              <a:cs typeface="+mn-lt"/>
            </a:endParaRPr>
          </a:p>
          <a:p>
            <a:pPr marL="594000" lvl="2" indent="0">
              <a:buNone/>
            </a:pPr>
            <a:endParaRPr lang="en-US" sz="1600" dirty="0">
              <a:ea typeface="+mn-lt"/>
              <a:cs typeface="+mn-lt"/>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1" y="1800245"/>
            <a:ext cx="11029615" cy="3879875"/>
          </a:xfrm>
        </p:spPr>
        <p:txBody>
          <a:bodyPr>
            <a:noAutofit/>
          </a:bodyPr>
          <a:lstStyle/>
          <a:p>
            <a:pPr marL="630000" lvl="2" indent="0">
              <a:lnSpc>
                <a:spcPct val="107000"/>
              </a:lnSpc>
              <a:spcAft>
                <a:spcPts val="800"/>
              </a:spcAft>
              <a:buNone/>
            </a:pPr>
            <a:r>
              <a:rPr lang="en-IN" sz="1700" kern="100" dirty="0">
                <a:effectLst/>
                <a:ea typeface="Calibri" panose="020F0502020204030204" pitchFamily="34" charset="0"/>
                <a:cs typeface="Times New Roman" panose="02020603050405020304" pitchFamily="18" charset="0"/>
              </a:rPr>
              <a:t>Each new keystroke is appended to the file, effectively creating a log of all keystrokes captured during the session.</a:t>
            </a:r>
          </a:p>
          <a:p>
            <a:pPr lvl="1">
              <a:lnSpc>
                <a:spcPct val="107000"/>
              </a:lnSpc>
              <a:spcAft>
                <a:spcPts val="800"/>
              </a:spcAft>
            </a:pPr>
            <a:r>
              <a:rPr lang="en-IN" sz="1700" b="1" kern="100" dirty="0" err="1">
                <a:effectLst/>
                <a:ea typeface="Calibri" panose="020F0502020204030204" pitchFamily="34" charset="0"/>
                <a:cs typeface="Times New Roman" panose="02020603050405020304" pitchFamily="18" charset="0"/>
              </a:rPr>
              <a:t>generate_json_file</a:t>
            </a:r>
            <a:r>
              <a:rPr lang="en-IN" sz="1700" b="1" kern="100" dirty="0">
                <a:effectLst/>
                <a:ea typeface="Calibri" panose="020F0502020204030204" pitchFamily="34" charset="0"/>
                <a:cs typeface="Times New Roman" panose="02020603050405020304" pitchFamily="18" charset="0"/>
              </a:rPr>
              <a:t>() Function</a:t>
            </a:r>
            <a:r>
              <a:rPr lang="en-IN" sz="1700" kern="100" dirty="0">
                <a:effectLst/>
                <a:ea typeface="Calibri" panose="020F0502020204030204" pitchFamily="34" charset="0"/>
                <a:cs typeface="Times New Roman" panose="02020603050405020304" pitchFamily="18" charset="0"/>
              </a:rPr>
              <a:t>: The </a:t>
            </a:r>
            <a:r>
              <a:rPr lang="en-IN" sz="1700" kern="100" dirty="0" err="1">
                <a:effectLst/>
                <a:ea typeface="Calibri" panose="020F0502020204030204" pitchFamily="34" charset="0"/>
                <a:cs typeface="Times New Roman" panose="02020603050405020304" pitchFamily="18" charset="0"/>
              </a:rPr>
              <a:t>generate_json_file</a:t>
            </a:r>
            <a:r>
              <a:rPr lang="en-IN" sz="1700" kern="100" dirty="0">
                <a:effectLst/>
                <a:ea typeface="Calibri" panose="020F0502020204030204" pitchFamily="34" charset="0"/>
                <a:cs typeface="Times New Roman" panose="02020603050405020304" pitchFamily="18" charset="0"/>
              </a:rPr>
              <a:t>(</a:t>
            </a:r>
            <a:r>
              <a:rPr lang="en-IN" sz="1700" kern="100" dirty="0" err="1">
                <a:effectLst/>
                <a:ea typeface="Calibri" panose="020F0502020204030204" pitchFamily="34" charset="0"/>
                <a:cs typeface="Times New Roman" panose="02020603050405020304" pitchFamily="18" charset="0"/>
              </a:rPr>
              <a:t>keys_used</a:t>
            </a:r>
            <a:r>
              <a:rPr lang="en-IN" sz="1700" kern="100" dirty="0">
                <a:effectLst/>
                <a:ea typeface="Calibri" panose="020F0502020204030204" pitchFamily="34" charset="0"/>
                <a:cs typeface="Times New Roman" panose="02020603050405020304" pitchFamily="18" charset="0"/>
              </a:rPr>
              <a:t>) function serializes the captured keystrokes into JSON format and writes them to a file named '</a:t>
            </a:r>
            <a:r>
              <a:rPr lang="en-IN" sz="1700" kern="100" dirty="0" err="1">
                <a:effectLst/>
                <a:ea typeface="Calibri" panose="020F0502020204030204" pitchFamily="34" charset="0"/>
                <a:cs typeface="Times New Roman" panose="02020603050405020304" pitchFamily="18" charset="0"/>
              </a:rPr>
              <a:t>key_log.json</a:t>
            </a:r>
            <a:r>
              <a:rPr lang="en-IN" sz="1700" kern="100" dirty="0">
                <a:effectLst/>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kern="100" dirty="0">
                <a:effectLst/>
                <a:ea typeface="Calibri" panose="020F0502020204030204" pitchFamily="34" charset="0"/>
                <a:cs typeface="Times New Roman" panose="02020603050405020304" pitchFamily="18" charset="0"/>
              </a:rPr>
              <a:t>		It opens the '</a:t>
            </a:r>
            <a:r>
              <a:rPr lang="en-IN" kern="100" dirty="0" err="1">
                <a:effectLst/>
                <a:ea typeface="Calibri" panose="020F0502020204030204" pitchFamily="34" charset="0"/>
                <a:cs typeface="Times New Roman" panose="02020603050405020304" pitchFamily="18" charset="0"/>
              </a:rPr>
              <a:t>key_log.json</a:t>
            </a:r>
            <a:r>
              <a:rPr lang="en-IN" kern="100" dirty="0">
                <a:effectLst/>
                <a:ea typeface="Calibri" panose="020F0502020204030204" pitchFamily="34" charset="0"/>
                <a:cs typeface="Times New Roman" panose="02020603050405020304" pitchFamily="18" charset="0"/>
              </a:rPr>
              <a:t>' file in write-binary mode ('+</a:t>
            </a:r>
            <a:r>
              <a:rPr lang="en-IN" kern="100" dirty="0" err="1">
                <a:effectLst/>
                <a:ea typeface="Calibri" panose="020F0502020204030204" pitchFamily="34" charset="0"/>
                <a:cs typeface="Times New Roman" panose="02020603050405020304" pitchFamily="18" charset="0"/>
              </a:rPr>
              <a:t>wb</a:t>
            </a:r>
            <a:r>
              <a:rPr lang="en-IN" kern="100" dirty="0">
                <a:effectLst/>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kern="100" dirty="0">
                <a:effectLst/>
                <a:ea typeface="Calibri" panose="020F0502020204030204" pitchFamily="34" charset="0"/>
                <a:cs typeface="Times New Roman" panose="02020603050405020304" pitchFamily="18" charset="0"/>
              </a:rPr>
              <a:t>		Using the </a:t>
            </a:r>
            <a:r>
              <a:rPr lang="en-IN" kern="100" dirty="0" err="1">
                <a:effectLst/>
                <a:ea typeface="Calibri" panose="020F0502020204030204" pitchFamily="34" charset="0"/>
                <a:cs typeface="Times New Roman" panose="02020603050405020304" pitchFamily="18" charset="0"/>
              </a:rPr>
              <a:t>json.dumps</a:t>
            </a:r>
            <a:r>
              <a:rPr lang="en-IN" kern="100" dirty="0">
                <a:effectLst/>
                <a:ea typeface="Calibri" panose="020F0502020204030204" pitchFamily="34" charset="0"/>
                <a:cs typeface="Times New Roman" panose="02020603050405020304" pitchFamily="18" charset="0"/>
              </a:rPr>
              <a:t>() function, it converts the </a:t>
            </a:r>
            <a:r>
              <a:rPr lang="en-IN" kern="100" dirty="0" err="1">
                <a:effectLst/>
                <a:ea typeface="Calibri" panose="020F0502020204030204" pitchFamily="34" charset="0"/>
                <a:cs typeface="Times New Roman" panose="02020603050405020304" pitchFamily="18" charset="0"/>
              </a:rPr>
              <a:t>keys_used</a:t>
            </a:r>
            <a:r>
              <a:rPr lang="en-IN" kern="100" dirty="0">
                <a:effectLst/>
                <a:ea typeface="Calibri" panose="020F0502020204030204" pitchFamily="34" charset="0"/>
                <a:cs typeface="Times New Roman" panose="02020603050405020304" pitchFamily="18" charset="0"/>
              </a:rPr>
              <a:t> list into a JSON-formatted string.</a:t>
            </a:r>
          </a:p>
          <a:p>
            <a:pPr marL="0" indent="0">
              <a:lnSpc>
                <a:spcPct val="107000"/>
              </a:lnSpc>
              <a:spcAft>
                <a:spcPts val="800"/>
              </a:spcAft>
              <a:buNone/>
            </a:pPr>
            <a:r>
              <a:rPr lang="en-IN" kern="100" dirty="0">
                <a:effectLst/>
                <a:ea typeface="Calibri" panose="020F0502020204030204" pitchFamily="34" charset="0"/>
                <a:cs typeface="Times New Roman" panose="02020603050405020304" pitchFamily="18" charset="0"/>
              </a:rPr>
              <a:t>		This JSON string is then encoded into bytes using the .encode() method and written to the file.</a:t>
            </a:r>
          </a:p>
          <a:p>
            <a:pPr marL="0" indent="0">
              <a:lnSpc>
                <a:spcPct val="107000"/>
              </a:lnSpc>
              <a:spcAft>
                <a:spcPts val="800"/>
              </a:spcAft>
              <a:buNone/>
            </a:pPr>
            <a:r>
              <a:rPr lang="en-IN" kern="100" dirty="0">
                <a:effectLst/>
                <a:ea typeface="Calibri" panose="020F0502020204030204" pitchFamily="34" charset="0"/>
                <a:cs typeface="Times New Roman" panose="02020603050405020304" pitchFamily="18" charset="0"/>
              </a:rPr>
              <a:t>		Storing keystrokes in JSON format provides a structured and machine-readable representation, facilitating easier parsing and analysis of the logged data.</a:t>
            </a:r>
          </a:p>
        </p:txBody>
      </p:sp>
    </p:spTree>
    <p:extLst>
      <p:ext uri="{BB962C8B-B14F-4D97-AF65-F5344CB8AC3E}">
        <p14:creationId xmlns:p14="http://schemas.microsoft.com/office/powerpoint/2010/main" val="358140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8064" y="1506682"/>
            <a:ext cx="11029615" cy="5351318"/>
          </a:xfrm>
        </p:spPr>
        <p:txBody>
          <a:bodyPr>
            <a:noAutofit/>
          </a:bodyPr>
          <a:lstStyle/>
          <a:p>
            <a:pPr marL="0" indent="0">
              <a:buNone/>
            </a:pPr>
            <a:r>
              <a:rPr lang="en-US" sz="1600" b="1" dirty="0">
                <a:ea typeface="+mn-lt"/>
                <a:cs typeface="+mn-lt"/>
              </a:rPr>
              <a:t>DEPLOYMENT:</a:t>
            </a:r>
          </a:p>
          <a:p>
            <a:pPr>
              <a:lnSpc>
                <a:spcPct val="107000"/>
              </a:lnSpc>
              <a:spcAft>
                <a:spcPts val="800"/>
              </a:spcAft>
            </a:pPr>
            <a:r>
              <a:rPr lang="en-IN" sz="1600" b="1" kern="100" dirty="0">
                <a:effectLst/>
                <a:ea typeface="Calibri" panose="020F0502020204030204" pitchFamily="34" charset="0"/>
                <a:cs typeface="Times New Roman" panose="02020603050405020304" pitchFamily="18" charset="0"/>
              </a:rPr>
              <a:t>User Interface (GUI):</a:t>
            </a:r>
            <a:endParaRPr lang="en-IN" sz="1600" kern="100" dirty="0">
              <a:effectLst/>
              <a:ea typeface="Calibri" panose="020F0502020204030204" pitchFamily="34" charset="0"/>
              <a:cs typeface="Times New Roman" panose="02020603050405020304" pitchFamily="18" charset="0"/>
            </a:endParaRPr>
          </a:p>
          <a:p>
            <a:pPr lvl="2">
              <a:lnSpc>
                <a:spcPct val="107000"/>
              </a:lnSpc>
              <a:spcAft>
                <a:spcPts val="800"/>
              </a:spcAft>
            </a:pPr>
            <a:r>
              <a:rPr lang="en-IN" sz="1600" kern="100" dirty="0">
                <a:effectLst/>
                <a:ea typeface="Calibri" panose="020F0502020204030204" pitchFamily="34" charset="0"/>
                <a:cs typeface="Times New Roman" panose="02020603050405020304" pitchFamily="18" charset="0"/>
              </a:rPr>
              <a:t>The application's GUI is built using </a:t>
            </a:r>
            <a:r>
              <a:rPr lang="en-IN" sz="1600" kern="100" dirty="0" err="1">
                <a:effectLst/>
                <a:ea typeface="Calibri" panose="020F0502020204030204" pitchFamily="34" charset="0"/>
                <a:cs typeface="Times New Roman" panose="02020603050405020304" pitchFamily="18" charset="0"/>
              </a:rPr>
              <a:t>Tkinter</a:t>
            </a:r>
            <a:r>
              <a:rPr lang="en-IN" sz="1600" kern="100" dirty="0">
                <a:effectLst/>
                <a:ea typeface="Calibri" panose="020F0502020204030204" pitchFamily="34" charset="0"/>
                <a:cs typeface="Times New Roman" panose="02020603050405020304" pitchFamily="18" charset="0"/>
              </a:rPr>
              <a:t>, a standard GUI toolkit for Python.</a:t>
            </a:r>
          </a:p>
          <a:p>
            <a:pPr lvl="2">
              <a:lnSpc>
                <a:spcPct val="107000"/>
              </a:lnSpc>
              <a:spcAft>
                <a:spcPts val="800"/>
              </a:spcAft>
            </a:pPr>
            <a:r>
              <a:rPr lang="en-IN" sz="1600" kern="100" dirty="0">
                <a:effectLst/>
                <a:ea typeface="Calibri" panose="020F0502020204030204" pitchFamily="34" charset="0"/>
                <a:cs typeface="Times New Roman" panose="02020603050405020304" pitchFamily="18" charset="0"/>
              </a:rPr>
              <a:t>A </a:t>
            </a:r>
            <a:r>
              <a:rPr lang="en-IN" sz="1600" kern="100" dirty="0" err="1">
                <a:effectLst/>
                <a:ea typeface="Calibri" panose="020F0502020204030204" pitchFamily="34" charset="0"/>
                <a:cs typeface="Times New Roman" panose="02020603050405020304" pitchFamily="18" charset="0"/>
              </a:rPr>
              <a:t>Tkinter</a:t>
            </a:r>
            <a:r>
              <a:rPr lang="en-IN" sz="1600" kern="100" dirty="0">
                <a:effectLst/>
                <a:ea typeface="Calibri" panose="020F0502020204030204" pitchFamily="34" charset="0"/>
                <a:cs typeface="Times New Roman" panose="02020603050405020304" pitchFamily="18" charset="0"/>
              </a:rPr>
              <a:t> window (root) is created with the title "Keylogger".</a:t>
            </a:r>
          </a:p>
          <a:p>
            <a:pPr lvl="2">
              <a:lnSpc>
                <a:spcPct val="107000"/>
              </a:lnSpc>
              <a:spcAft>
                <a:spcPts val="800"/>
              </a:spcAft>
            </a:pPr>
            <a:r>
              <a:rPr lang="en-IN" sz="1600" kern="100" dirty="0">
                <a:effectLst/>
                <a:ea typeface="Calibri" panose="020F0502020204030204" pitchFamily="34" charset="0"/>
                <a:cs typeface="Times New Roman" panose="02020603050405020304" pitchFamily="18" charset="0"/>
              </a:rPr>
              <a:t>Labels (label) are used to display instructions for starting and stopping the keylogging process.</a:t>
            </a:r>
          </a:p>
          <a:p>
            <a:pPr lvl="2">
              <a:lnSpc>
                <a:spcPct val="107000"/>
              </a:lnSpc>
              <a:spcAft>
                <a:spcPts val="800"/>
              </a:spcAft>
            </a:pPr>
            <a:r>
              <a:rPr lang="en-IN" sz="1600" kern="100" dirty="0">
                <a:effectLst/>
                <a:ea typeface="Calibri" panose="020F0502020204030204" pitchFamily="34" charset="0"/>
                <a:cs typeface="Times New Roman" panose="02020603050405020304" pitchFamily="18" charset="0"/>
              </a:rPr>
              <a:t>Buttons (</a:t>
            </a:r>
            <a:r>
              <a:rPr lang="en-IN" sz="1600" kern="100" dirty="0" err="1">
                <a:effectLst/>
                <a:ea typeface="Calibri" panose="020F0502020204030204" pitchFamily="34" charset="0"/>
                <a:cs typeface="Times New Roman" panose="02020603050405020304" pitchFamily="18" charset="0"/>
              </a:rPr>
              <a:t>start_button</a:t>
            </a:r>
            <a:r>
              <a:rPr lang="en-IN" sz="1600" kern="100" dirty="0">
                <a:effectLst/>
                <a:ea typeface="Calibri" panose="020F0502020204030204" pitchFamily="34" charset="0"/>
                <a:cs typeface="Times New Roman" panose="02020603050405020304" pitchFamily="18" charset="0"/>
              </a:rPr>
              <a:t> and </a:t>
            </a:r>
            <a:r>
              <a:rPr lang="en-IN" sz="1600" kern="100" dirty="0" err="1">
                <a:effectLst/>
                <a:ea typeface="Calibri" panose="020F0502020204030204" pitchFamily="34" charset="0"/>
                <a:cs typeface="Times New Roman" panose="02020603050405020304" pitchFamily="18" charset="0"/>
              </a:rPr>
              <a:t>stop_button</a:t>
            </a:r>
            <a:r>
              <a:rPr lang="en-IN" sz="1600" kern="100" dirty="0">
                <a:effectLst/>
                <a:ea typeface="Calibri" panose="020F0502020204030204" pitchFamily="34" charset="0"/>
                <a:cs typeface="Times New Roman" panose="02020603050405020304" pitchFamily="18" charset="0"/>
              </a:rPr>
              <a:t>) are provided to control the keylogger's operation.</a:t>
            </a:r>
          </a:p>
          <a:p>
            <a:pPr>
              <a:lnSpc>
                <a:spcPct val="107000"/>
              </a:lnSpc>
              <a:spcAft>
                <a:spcPts val="800"/>
              </a:spcAft>
            </a:pPr>
            <a:r>
              <a:rPr lang="en-IN" sz="1600" b="1" kern="100" dirty="0">
                <a:effectLst/>
                <a:ea typeface="Calibri" panose="020F0502020204030204" pitchFamily="34" charset="0"/>
                <a:cs typeface="Times New Roman" panose="02020603050405020304" pitchFamily="18" charset="0"/>
              </a:rPr>
              <a:t>Keylogger Control:</a:t>
            </a:r>
          </a:p>
          <a:p>
            <a:pPr lvl="2">
              <a:lnSpc>
                <a:spcPct val="107000"/>
              </a:lnSpc>
              <a:spcAft>
                <a:spcPts val="800"/>
              </a:spcAft>
            </a:pPr>
            <a:r>
              <a:rPr lang="en-IN" sz="1600" kern="100" dirty="0">
                <a:effectLst/>
                <a:ea typeface="Calibri" panose="020F0502020204030204" pitchFamily="34" charset="0"/>
                <a:cs typeface="Times New Roman" panose="02020603050405020304" pitchFamily="18" charset="0"/>
              </a:rPr>
              <a:t>The </a:t>
            </a:r>
            <a:r>
              <a:rPr lang="en-IN" sz="1600" kern="100" dirty="0" err="1">
                <a:effectLst/>
                <a:ea typeface="Calibri" panose="020F0502020204030204" pitchFamily="34" charset="0"/>
                <a:cs typeface="Times New Roman" panose="02020603050405020304" pitchFamily="18" charset="0"/>
              </a:rPr>
              <a:t>start_keylogger</a:t>
            </a:r>
            <a:r>
              <a:rPr lang="en-IN" sz="1600" kern="100" dirty="0">
                <a:effectLst/>
                <a:ea typeface="Calibri" panose="020F0502020204030204" pitchFamily="34" charset="0"/>
                <a:cs typeface="Times New Roman" panose="02020603050405020304" pitchFamily="18" charset="0"/>
              </a:rPr>
              <a:t>() function initiates the keylogging process by creating a keyboard listener using </a:t>
            </a:r>
            <a:r>
              <a:rPr lang="en-IN" sz="1600" kern="100" dirty="0" err="1">
                <a:effectLst/>
                <a:ea typeface="Calibri" panose="020F0502020204030204" pitchFamily="34" charset="0"/>
                <a:cs typeface="Times New Roman" panose="02020603050405020304" pitchFamily="18" charset="0"/>
              </a:rPr>
              <a:t>keyboard.Listener</a:t>
            </a:r>
            <a:r>
              <a:rPr lang="en-IN" sz="1600" kern="100" dirty="0">
                <a:effectLst/>
                <a:ea typeface="Calibri" panose="020F0502020204030204" pitchFamily="34" charset="0"/>
                <a:cs typeface="Times New Roman" panose="02020603050405020304" pitchFamily="18" charset="0"/>
              </a:rPr>
              <a:t> from the </a:t>
            </a:r>
            <a:r>
              <a:rPr lang="en-IN" sz="1600" kern="100" dirty="0" err="1">
                <a:effectLst/>
                <a:ea typeface="Calibri" panose="020F0502020204030204" pitchFamily="34" charset="0"/>
                <a:cs typeface="Times New Roman" panose="02020603050405020304" pitchFamily="18" charset="0"/>
              </a:rPr>
              <a:t>pynput</a:t>
            </a:r>
            <a:r>
              <a:rPr lang="en-IN" sz="1600" kern="100" dirty="0">
                <a:effectLst/>
                <a:ea typeface="Calibri" panose="020F0502020204030204" pitchFamily="34" charset="0"/>
                <a:cs typeface="Times New Roman" panose="02020603050405020304" pitchFamily="18" charset="0"/>
              </a:rPr>
              <a:t> library.</a:t>
            </a:r>
          </a:p>
          <a:p>
            <a:pPr lvl="2">
              <a:lnSpc>
                <a:spcPct val="107000"/>
              </a:lnSpc>
              <a:spcAft>
                <a:spcPts val="800"/>
              </a:spcAft>
            </a:pPr>
            <a:r>
              <a:rPr lang="en-US" sz="1600" kern="100" dirty="0">
                <a:effectLst/>
                <a:ea typeface="Calibri" panose="020F0502020204030204" pitchFamily="34" charset="0"/>
                <a:cs typeface="Times New Roman" panose="02020603050405020304" pitchFamily="18" charset="0"/>
              </a:rPr>
              <a:t>The </a:t>
            </a:r>
            <a:r>
              <a:rPr lang="en-US" sz="1600" kern="100" dirty="0" err="1">
                <a:effectLst/>
                <a:ea typeface="Calibri" panose="020F0502020204030204" pitchFamily="34" charset="0"/>
                <a:cs typeface="Times New Roman" panose="02020603050405020304" pitchFamily="18" charset="0"/>
              </a:rPr>
              <a:t>stop_keylogger</a:t>
            </a:r>
            <a:r>
              <a:rPr lang="en-US" sz="1600" kern="100" dirty="0">
                <a:effectLst/>
                <a:ea typeface="Calibri" panose="020F0502020204030204" pitchFamily="34" charset="0"/>
                <a:cs typeface="Times New Roman" panose="02020603050405020304" pitchFamily="18" charset="0"/>
              </a:rPr>
              <a:t>() function stops the keylogging process by stopping the keyboard listener.</a:t>
            </a:r>
          </a:p>
          <a:p>
            <a:pPr>
              <a:lnSpc>
                <a:spcPct val="107000"/>
              </a:lnSpc>
              <a:spcAft>
                <a:spcPts val="800"/>
              </a:spcAft>
            </a:pPr>
            <a:r>
              <a:rPr lang="en-US" sz="1600" b="1" kern="100" dirty="0">
                <a:effectLst/>
                <a:ea typeface="Calibri" panose="020F0502020204030204" pitchFamily="34" charset="0"/>
                <a:cs typeface="Times New Roman" panose="02020603050405020304" pitchFamily="18" charset="0"/>
              </a:rPr>
              <a:t>Main Event Loop:</a:t>
            </a:r>
          </a:p>
          <a:p>
            <a:pPr lvl="2">
              <a:lnSpc>
                <a:spcPct val="107000"/>
              </a:lnSpc>
              <a:spcAft>
                <a:spcPts val="800"/>
              </a:spcAft>
            </a:pPr>
            <a:r>
              <a:rPr lang="en-US" sz="1600" kern="100" dirty="0">
                <a:effectLst/>
                <a:ea typeface="Calibri" panose="020F0502020204030204" pitchFamily="34" charset="0"/>
                <a:cs typeface="Times New Roman" panose="02020603050405020304" pitchFamily="18" charset="0"/>
              </a:rPr>
              <a:t>The program enters the </a:t>
            </a:r>
            <a:r>
              <a:rPr lang="en-US" sz="1600" kern="100" dirty="0" err="1">
                <a:effectLst/>
                <a:ea typeface="Calibri" panose="020F0502020204030204" pitchFamily="34" charset="0"/>
                <a:cs typeface="Times New Roman" panose="02020603050405020304" pitchFamily="18" charset="0"/>
              </a:rPr>
              <a:t>Tkinter</a:t>
            </a:r>
            <a:r>
              <a:rPr lang="en-US" sz="1600" kern="100" dirty="0">
                <a:effectLst/>
                <a:ea typeface="Calibri" panose="020F0502020204030204" pitchFamily="34" charset="0"/>
                <a:cs typeface="Times New Roman" panose="02020603050405020304" pitchFamily="18" charset="0"/>
              </a:rPr>
              <a:t> main event loop (</a:t>
            </a:r>
            <a:r>
              <a:rPr lang="en-US" sz="1600" kern="100" dirty="0" err="1">
                <a:effectLst/>
                <a:ea typeface="Calibri" panose="020F0502020204030204" pitchFamily="34" charset="0"/>
                <a:cs typeface="Times New Roman" panose="02020603050405020304" pitchFamily="18" charset="0"/>
              </a:rPr>
              <a:t>root.mainloop</a:t>
            </a:r>
            <a:r>
              <a:rPr lang="en-US" sz="1600" kern="100" dirty="0">
                <a:effectLst/>
                <a:ea typeface="Calibri" panose="020F0502020204030204" pitchFamily="34" charset="0"/>
                <a:cs typeface="Times New Roman" panose="02020603050405020304" pitchFamily="18" charset="0"/>
              </a:rPr>
              <a:t>()), where it waits for user interactions.</a:t>
            </a:r>
          </a:p>
          <a:p>
            <a:pPr lvl="2">
              <a:lnSpc>
                <a:spcPct val="107000"/>
              </a:lnSpc>
              <a:spcAft>
                <a:spcPts val="800"/>
              </a:spcAft>
            </a:pPr>
            <a:r>
              <a:rPr lang="en-US" sz="1600" kern="100" dirty="0">
                <a:effectLst/>
                <a:ea typeface="Calibri" panose="020F0502020204030204" pitchFamily="34" charset="0"/>
                <a:cs typeface="Times New Roman" panose="02020603050405020304" pitchFamily="18" charset="0"/>
              </a:rPr>
              <a:t>During the event loop, the GUI updates in response to user actions, such as clicking the 'Start' or 'Stop' buttons.</a:t>
            </a:r>
          </a:p>
          <a:p>
            <a:pPr marL="630000" lvl="2" indent="0">
              <a:lnSpc>
                <a:spcPct val="107000"/>
              </a:lnSpc>
              <a:spcAft>
                <a:spcPts val="800"/>
              </a:spcAft>
              <a:buNone/>
            </a:pPr>
            <a:endParaRPr lang="en-IN" sz="1600" kern="100" dirty="0">
              <a:effectLst/>
              <a:ea typeface="Calibri" panose="020F0502020204030204" pitchFamily="34" charset="0"/>
              <a:cs typeface="Times New Roman" panose="02020603050405020304" pitchFamily="18" charset="0"/>
            </a:endParaRPr>
          </a:p>
          <a:p>
            <a:pPr marL="0" indent="0">
              <a:buNone/>
            </a:pPr>
            <a:endParaRPr lang="en-US" sz="1800" b="1" dirty="0">
              <a:ea typeface="+mn-lt"/>
              <a:cs typeface="+mn-lt"/>
            </a:endParaRPr>
          </a:p>
        </p:txBody>
      </p:sp>
    </p:spTree>
    <p:extLst>
      <p:ext uri="{BB962C8B-B14F-4D97-AF65-F5344CB8AC3E}">
        <p14:creationId xmlns:p14="http://schemas.microsoft.com/office/powerpoint/2010/main" val="24293199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168</TotalTime>
  <Words>1552</Words>
  <Application>Microsoft Office PowerPoint</Application>
  <PresentationFormat>Widescreen</PresentationFormat>
  <Paragraphs>123</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KEYLOGGER USING PYTHON</vt:lpstr>
      <vt:lpstr>OUTLINE</vt:lpstr>
      <vt:lpstr>Problem Statement</vt:lpstr>
      <vt:lpstr>Proposed Solution</vt:lpstr>
      <vt:lpstr>Proposed Solution (contd.)</vt:lpstr>
      <vt:lpstr>System  DEVELOPMENT Approach</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Shanjanaa G</dc:creator>
  <cp:lastModifiedBy>Shanjanaa G</cp:lastModifiedBy>
  <cp:revision>112</cp:revision>
  <dcterms:created xsi:type="dcterms:W3CDTF">2021-05-26T16:50:10Z</dcterms:created>
  <dcterms:modified xsi:type="dcterms:W3CDTF">2024-04-01T18:19:34Z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