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753600" cy="7315200"/>
  <p:notesSz cx="6858000" cy="9144000"/>
  <p:embeddedFontLst>
    <p:embeddedFont>
      <p:font typeface="TT Rounds Condensed Bold" charset="1" panose="02000806030000020003"/>
      <p:regular r:id="rId29"/>
    </p:embeddedFont>
    <p:embeddedFont>
      <p:font typeface="TT Rounds Condensed" charset="1" panose="02000506030000020003"/>
      <p:regular r:id="rId31"/>
    </p:embeddedFont>
    <p:embeddedFont>
      <p:font typeface="Canva Sans Bold" charset="1" panose="020B0803030501040103"/>
      <p:regular r:id="rId34"/>
    </p:embeddedFont>
    <p:embeddedFont>
      <p:font typeface="Canva Sans" charset="1" panose="020B05030305010401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2.xml" Type="http://schemas.openxmlformats.org/officeDocument/2006/relationships/notesSlide"/><Relationship Id="rId31" Target="fonts/font31.fntdata" Type="http://schemas.openxmlformats.org/officeDocument/2006/relationships/font"/><Relationship Id="rId32" Target="notesSlides/notesSlide3.xml" Type="http://schemas.openxmlformats.org/officeDocument/2006/relationships/notesSlide"/><Relationship Id="rId33" Target="notesSlides/notesSlide4.xml" Type="http://schemas.openxmlformats.org/officeDocument/2006/relationships/notesSlide"/><Relationship Id="rId34" Target="fonts/font34.fntdata" Type="http://schemas.openxmlformats.org/officeDocument/2006/relationships/font"/><Relationship Id="rId35" Target="fonts/font35.fntdata" Type="http://schemas.openxmlformats.org/officeDocument/2006/relationships/font"/><Relationship Id="rId36" Target="notesSlides/notesSlide5.xml" Type="http://schemas.openxmlformats.org/officeDocument/2006/relationships/notesSlide"/><Relationship Id="rId37" Target="notesSlides/notesSlide6.xml" Type="http://schemas.openxmlformats.org/officeDocument/2006/relationships/notesSlide"/><Relationship Id="rId38" Target="notesSlides/notesSlide7.xml" Type="http://schemas.openxmlformats.org/officeDocument/2006/relationships/notesSlide"/><Relationship Id="rId39" Target="notesSlides/notesSlide8.xml" Type="http://schemas.openxmlformats.org/officeDocument/2006/relationships/notesSlide"/><Relationship Id="rId4" Target="theme/theme1.xml" Type="http://schemas.openxmlformats.org/officeDocument/2006/relationships/theme"/><Relationship Id="rId40" Target="notesSlides/notesSlide9.xml" Type="http://schemas.openxmlformats.org/officeDocument/2006/relationships/notesSlide"/><Relationship Id="rId41" Target="notesSlides/notesSlide10.xml" Type="http://schemas.openxmlformats.org/officeDocument/2006/relationships/notesSlide"/><Relationship Id="rId42" Target="notesSlides/notesSlide11.xml" Type="http://schemas.openxmlformats.org/officeDocument/2006/relationships/notesSlide"/><Relationship Id="rId43" Target="notesSlides/notesSlide12.xml" Type="http://schemas.openxmlformats.org/officeDocument/2006/relationships/notesSlide"/><Relationship Id="rId44" Target="notesSlides/notesSlide13.xml" Type="http://schemas.openxmlformats.org/officeDocument/2006/relationships/notesSlide"/><Relationship Id="rId45" Target="notesSlides/notesSlide14.xml" Type="http://schemas.openxmlformats.org/officeDocument/2006/relationships/notesSlide"/><Relationship Id="rId46" Target="notesSlides/notesSlide15.xml" Type="http://schemas.openxmlformats.org/officeDocument/2006/relationships/notesSlide"/><Relationship Id="rId47" Target="notesSlides/notesSlide16.xml" Type="http://schemas.openxmlformats.org/officeDocument/2006/relationships/notesSlide"/><Relationship Id="rId48" Target="notesSlides/notesSlide17.xml" Type="http://schemas.openxmlformats.org/officeDocument/2006/relationships/notesSlide"/><Relationship Id="rId49" Target="notesSlides/notesSlide18.xml" Type="http://schemas.openxmlformats.org/officeDocument/2006/relationships/notesSlide"/><Relationship Id="rId5" Target="tableStyles.xml" Type="http://schemas.openxmlformats.org/officeDocument/2006/relationships/tableStyles"/><Relationship Id="rId50" Target="notesSlides/notesSlide19.xml" Type="http://schemas.openxmlformats.org/officeDocument/2006/relationships/notesSlide"/><Relationship Id="rId51" Target="notesSlides/notesSlide20.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811" y="-2701"/>
            <a:ext cx="9830411" cy="3447265"/>
          </a:xfrm>
          <a:custGeom>
            <a:avLst/>
            <a:gdLst/>
            <a:ahLst/>
            <a:cxnLst/>
            <a:rect r="r" b="b" t="t" l="l"/>
            <a:pathLst>
              <a:path h="3447265" w="9830411">
                <a:moveTo>
                  <a:pt x="0" y="0"/>
                </a:moveTo>
                <a:lnTo>
                  <a:pt x="9830411" y="0"/>
                </a:lnTo>
                <a:lnTo>
                  <a:pt x="9830411" y="3447265"/>
                </a:lnTo>
                <a:lnTo>
                  <a:pt x="0" y="3447265"/>
                </a:lnTo>
                <a:lnTo>
                  <a:pt x="0" y="0"/>
                </a:lnTo>
                <a:close/>
              </a:path>
            </a:pathLst>
          </a:custGeom>
          <a:blipFill>
            <a:blip r:embed="rId3"/>
            <a:stretch>
              <a:fillRect l="776" t="-94318" r="-775" b="45264"/>
            </a:stretch>
          </a:blipFill>
        </p:spPr>
      </p:sp>
      <p:sp>
        <p:nvSpPr>
          <p:cNvPr name="TextBox 3" id="3"/>
          <p:cNvSpPr txBox="true"/>
          <p:nvPr/>
        </p:nvSpPr>
        <p:spPr>
          <a:xfrm rot="0">
            <a:off x="283729" y="5612130"/>
            <a:ext cx="4427506" cy="971550"/>
          </a:xfrm>
          <a:prstGeom prst="rect">
            <a:avLst/>
          </a:prstGeom>
        </p:spPr>
        <p:txBody>
          <a:bodyPr anchor="t" rtlCol="false" tIns="0" lIns="0" bIns="0" rIns="0">
            <a:spAutoFit/>
          </a:bodyPr>
          <a:lstStyle/>
          <a:p>
            <a:pPr algn="l">
              <a:lnSpc>
                <a:spcPts val="2559"/>
              </a:lnSpc>
            </a:pPr>
            <a:r>
              <a:rPr lang="en-US" sz="2133" spc="19" b="true">
                <a:solidFill>
                  <a:srgbClr val="000000"/>
                </a:solidFill>
                <a:latin typeface="TT Rounds Condensed Bold"/>
                <a:ea typeface="TT Rounds Condensed Bold"/>
                <a:cs typeface="TT Rounds Condensed Bold"/>
                <a:sym typeface="TT Rounds Condensed Bold"/>
              </a:rPr>
              <a:t>220701260</a:t>
            </a:r>
          </a:p>
          <a:p>
            <a:pPr algn="l">
              <a:lnSpc>
                <a:spcPts val="2559"/>
              </a:lnSpc>
            </a:pPr>
            <a:r>
              <a:rPr lang="en-US" sz="2133" spc="19" b="true">
                <a:solidFill>
                  <a:srgbClr val="000000"/>
                </a:solidFill>
                <a:latin typeface="TT Rounds Condensed Bold"/>
                <a:ea typeface="TT Rounds Condensed Bold"/>
                <a:cs typeface="TT Rounds Condensed Bold"/>
                <a:sym typeface="TT Rounds Condensed Bold"/>
              </a:rPr>
              <a:t>SHANJAY KRISHNAA S</a:t>
            </a:r>
          </a:p>
          <a:p>
            <a:pPr algn="l">
              <a:lnSpc>
                <a:spcPts val="2560"/>
              </a:lnSpc>
            </a:pPr>
            <a:r>
              <a:rPr lang="en-US" b="true" sz="2133" spc="19">
                <a:solidFill>
                  <a:srgbClr val="000000"/>
                </a:solidFill>
                <a:latin typeface="TT Rounds Condensed Bold"/>
                <a:ea typeface="TT Rounds Condensed Bold"/>
                <a:cs typeface="TT Rounds Condensed Bold"/>
                <a:sym typeface="TT Rounds Condensed Bold"/>
              </a:rPr>
              <a:t>CSE-D</a:t>
            </a:r>
          </a:p>
        </p:txBody>
      </p:sp>
      <p:grpSp>
        <p:nvGrpSpPr>
          <p:cNvPr name="Group 4" id="4"/>
          <p:cNvGrpSpPr/>
          <p:nvPr/>
        </p:nvGrpSpPr>
        <p:grpSpPr>
          <a:xfrm rot="0">
            <a:off x="5336750" y="1878612"/>
            <a:ext cx="4416850" cy="2797275"/>
            <a:chOff x="0" y="0"/>
            <a:chExt cx="5889134" cy="3729700"/>
          </a:xfrm>
        </p:grpSpPr>
        <p:sp>
          <p:nvSpPr>
            <p:cNvPr name="Freeform 5" id="5"/>
            <p:cNvSpPr/>
            <p:nvPr/>
          </p:nvSpPr>
          <p:spPr>
            <a:xfrm flipH="false" flipV="false" rot="0">
              <a:off x="0" y="0"/>
              <a:ext cx="5889117" cy="3729736"/>
            </a:xfrm>
            <a:custGeom>
              <a:avLst/>
              <a:gdLst/>
              <a:ahLst/>
              <a:cxnLst/>
              <a:rect r="r" b="b" t="t" l="l"/>
              <a:pathLst>
                <a:path h="3729736" w="5889117">
                  <a:moveTo>
                    <a:pt x="0" y="0"/>
                  </a:moveTo>
                  <a:lnTo>
                    <a:pt x="5889117" y="0"/>
                  </a:lnTo>
                  <a:lnTo>
                    <a:pt x="5889117" y="3729736"/>
                  </a:lnTo>
                  <a:lnTo>
                    <a:pt x="0" y="3729736"/>
                  </a:lnTo>
                  <a:lnTo>
                    <a:pt x="1864868" y="1864868"/>
                  </a:lnTo>
                  <a:lnTo>
                    <a:pt x="0" y="0"/>
                  </a:lnTo>
                  <a:close/>
                </a:path>
              </a:pathLst>
            </a:custGeom>
            <a:solidFill>
              <a:srgbClr val="00AAAD"/>
            </a:solidFill>
          </p:spPr>
        </p:sp>
      </p:grpSp>
      <p:grpSp>
        <p:nvGrpSpPr>
          <p:cNvPr name="Group 6" id="6"/>
          <p:cNvGrpSpPr/>
          <p:nvPr/>
        </p:nvGrpSpPr>
        <p:grpSpPr>
          <a:xfrm rot="0">
            <a:off x="-13547" y="1617782"/>
            <a:ext cx="6154002" cy="3318933"/>
            <a:chOff x="0" y="0"/>
            <a:chExt cx="8205336" cy="4425244"/>
          </a:xfrm>
        </p:grpSpPr>
        <p:sp>
          <p:nvSpPr>
            <p:cNvPr name="Freeform 7" id="7"/>
            <p:cNvSpPr/>
            <p:nvPr/>
          </p:nvSpPr>
          <p:spPr>
            <a:xfrm flipH="false" flipV="false" rot="0">
              <a:off x="18034" y="18034"/>
              <a:ext cx="8169275" cy="4389120"/>
            </a:xfrm>
            <a:custGeom>
              <a:avLst/>
              <a:gdLst/>
              <a:ahLst/>
              <a:cxnLst/>
              <a:rect r="r" b="b" t="t" l="l"/>
              <a:pathLst>
                <a:path h="4389120" w="8169275">
                  <a:moveTo>
                    <a:pt x="0" y="0"/>
                  </a:moveTo>
                  <a:lnTo>
                    <a:pt x="5966333" y="0"/>
                  </a:lnTo>
                  <a:lnTo>
                    <a:pt x="8169275" y="2194560"/>
                  </a:lnTo>
                  <a:lnTo>
                    <a:pt x="5966333" y="4389120"/>
                  </a:lnTo>
                  <a:lnTo>
                    <a:pt x="0" y="4389120"/>
                  </a:lnTo>
                  <a:close/>
                </a:path>
              </a:pathLst>
            </a:custGeom>
            <a:solidFill>
              <a:srgbClr val="59595B"/>
            </a:solidFill>
          </p:spPr>
        </p:sp>
        <p:sp>
          <p:nvSpPr>
            <p:cNvPr name="Freeform 8" id="8"/>
            <p:cNvSpPr/>
            <p:nvPr/>
          </p:nvSpPr>
          <p:spPr>
            <a:xfrm flipH="false" flipV="false" rot="0">
              <a:off x="0" y="0"/>
              <a:ext cx="8205343" cy="4425188"/>
            </a:xfrm>
            <a:custGeom>
              <a:avLst/>
              <a:gdLst/>
              <a:ahLst/>
              <a:cxnLst/>
              <a:rect r="r" b="b" t="t" l="l"/>
              <a:pathLst>
                <a:path h="4425188" w="8205343">
                  <a:moveTo>
                    <a:pt x="18034" y="0"/>
                  </a:moveTo>
                  <a:lnTo>
                    <a:pt x="5984367" y="0"/>
                  </a:lnTo>
                  <a:cubicBezTo>
                    <a:pt x="5989193" y="0"/>
                    <a:pt x="5993765" y="1905"/>
                    <a:pt x="5997067" y="5207"/>
                  </a:cubicBezTo>
                  <a:lnTo>
                    <a:pt x="8200009" y="2199767"/>
                  </a:lnTo>
                  <a:cubicBezTo>
                    <a:pt x="8203438" y="2203196"/>
                    <a:pt x="8205343" y="2207768"/>
                    <a:pt x="8205343" y="2212594"/>
                  </a:cubicBezTo>
                  <a:cubicBezTo>
                    <a:pt x="8205343" y="2217420"/>
                    <a:pt x="8203438" y="2221992"/>
                    <a:pt x="8200009" y="2225421"/>
                  </a:cubicBezTo>
                  <a:lnTo>
                    <a:pt x="5997194" y="4419981"/>
                  </a:lnTo>
                  <a:cubicBezTo>
                    <a:pt x="5993765" y="4423410"/>
                    <a:pt x="5989193" y="4425188"/>
                    <a:pt x="5984494" y="4425188"/>
                  </a:cubicBezTo>
                  <a:lnTo>
                    <a:pt x="18034" y="4425188"/>
                  </a:lnTo>
                  <a:cubicBezTo>
                    <a:pt x="8001" y="4425188"/>
                    <a:pt x="0" y="4417060"/>
                    <a:pt x="0" y="4407154"/>
                  </a:cubicBezTo>
                  <a:lnTo>
                    <a:pt x="0" y="18034"/>
                  </a:lnTo>
                  <a:cubicBezTo>
                    <a:pt x="0" y="8128"/>
                    <a:pt x="8128" y="0"/>
                    <a:pt x="18034" y="0"/>
                  </a:cubicBezTo>
                  <a:moveTo>
                    <a:pt x="18034" y="36068"/>
                  </a:moveTo>
                  <a:lnTo>
                    <a:pt x="18034" y="18034"/>
                  </a:lnTo>
                  <a:lnTo>
                    <a:pt x="36068" y="18034"/>
                  </a:lnTo>
                  <a:lnTo>
                    <a:pt x="36068" y="4407154"/>
                  </a:lnTo>
                  <a:lnTo>
                    <a:pt x="18034" y="4407154"/>
                  </a:lnTo>
                  <a:lnTo>
                    <a:pt x="18034" y="4389120"/>
                  </a:lnTo>
                  <a:lnTo>
                    <a:pt x="5984367" y="4389120"/>
                  </a:lnTo>
                  <a:lnTo>
                    <a:pt x="5984367" y="4407154"/>
                  </a:lnTo>
                  <a:lnTo>
                    <a:pt x="5971667" y="4394327"/>
                  </a:lnTo>
                  <a:lnTo>
                    <a:pt x="8174609" y="2199767"/>
                  </a:lnTo>
                  <a:lnTo>
                    <a:pt x="8187309" y="2212594"/>
                  </a:lnTo>
                  <a:lnTo>
                    <a:pt x="8174609" y="2225421"/>
                  </a:lnTo>
                  <a:lnTo>
                    <a:pt x="5971667" y="30861"/>
                  </a:lnTo>
                  <a:lnTo>
                    <a:pt x="5984367" y="18034"/>
                  </a:lnTo>
                  <a:lnTo>
                    <a:pt x="5984367" y="36068"/>
                  </a:lnTo>
                  <a:lnTo>
                    <a:pt x="18034" y="36068"/>
                  </a:lnTo>
                  <a:close/>
                </a:path>
              </a:pathLst>
            </a:custGeom>
            <a:solidFill>
              <a:srgbClr val="59595B"/>
            </a:solidFill>
          </p:spPr>
        </p:sp>
      </p:grpSp>
      <p:grpSp>
        <p:nvGrpSpPr>
          <p:cNvPr name="Group 9" id="9"/>
          <p:cNvGrpSpPr/>
          <p:nvPr/>
        </p:nvGrpSpPr>
        <p:grpSpPr>
          <a:xfrm rot="0">
            <a:off x="-15731" y="1052335"/>
            <a:ext cx="4282638" cy="1147657"/>
            <a:chOff x="0" y="0"/>
            <a:chExt cx="5710184" cy="1530209"/>
          </a:xfrm>
        </p:grpSpPr>
        <p:sp>
          <p:nvSpPr>
            <p:cNvPr name="Freeform 10" id="10"/>
            <p:cNvSpPr/>
            <p:nvPr/>
          </p:nvSpPr>
          <p:spPr>
            <a:xfrm flipH="false" flipV="false" rot="0">
              <a:off x="0" y="0"/>
              <a:ext cx="5710174" cy="1530096"/>
            </a:xfrm>
            <a:custGeom>
              <a:avLst/>
              <a:gdLst/>
              <a:ahLst/>
              <a:cxnLst/>
              <a:rect r="r" b="b" t="t" l="l"/>
              <a:pathLst>
                <a:path h="1530096" w="5710174">
                  <a:moveTo>
                    <a:pt x="0" y="0"/>
                  </a:moveTo>
                  <a:lnTo>
                    <a:pt x="4945126" y="0"/>
                  </a:lnTo>
                  <a:lnTo>
                    <a:pt x="5710174" y="765048"/>
                  </a:lnTo>
                  <a:lnTo>
                    <a:pt x="4945126" y="1530096"/>
                  </a:lnTo>
                  <a:lnTo>
                    <a:pt x="0" y="1530096"/>
                  </a:lnTo>
                  <a:close/>
                </a:path>
              </a:pathLst>
            </a:custGeom>
            <a:solidFill>
              <a:srgbClr val="00AAAD"/>
            </a:solidFill>
          </p:spPr>
        </p:sp>
      </p:grpSp>
      <p:sp>
        <p:nvSpPr>
          <p:cNvPr name="TextBox 11" id="11"/>
          <p:cNvSpPr txBox="true"/>
          <p:nvPr/>
        </p:nvSpPr>
        <p:spPr>
          <a:xfrm rot="0">
            <a:off x="283729" y="1294324"/>
            <a:ext cx="3209778" cy="663678"/>
          </a:xfrm>
          <a:prstGeom prst="rect">
            <a:avLst/>
          </a:prstGeom>
        </p:spPr>
        <p:txBody>
          <a:bodyPr anchor="t" rtlCol="false" tIns="0" lIns="0" bIns="0" rIns="0">
            <a:spAutoFit/>
          </a:bodyPr>
          <a:lstStyle/>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Introduction to </a:t>
            </a:r>
          </a:p>
          <a:p>
            <a:pPr algn="ctr">
              <a:lnSpc>
                <a:spcPts val="2560"/>
              </a:lnSpc>
            </a:pPr>
            <a:r>
              <a:rPr lang="en-US" b="true" sz="2133" spc="19">
                <a:solidFill>
                  <a:srgbClr val="FFFFFF"/>
                </a:solidFill>
                <a:latin typeface="TT Rounds Condensed Bold"/>
                <a:ea typeface="TT Rounds Condensed Bold"/>
                <a:cs typeface="TT Rounds Condensed Bold"/>
                <a:sym typeface="TT Rounds Condensed Bold"/>
              </a:rPr>
              <a:t>Robotic Process Automation </a:t>
            </a:r>
          </a:p>
        </p:txBody>
      </p:sp>
      <p:sp>
        <p:nvSpPr>
          <p:cNvPr name="TextBox 12" id="12"/>
          <p:cNvSpPr txBox="true"/>
          <p:nvPr/>
        </p:nvSpPr>
        <p:spPr>
          <a:xfrm rot="0">
            <a:off x="281059" y="2277138"/>
            <a:ext cx="4284516" cy="1762125"/>
          </a:xfrm>
          <a:prstGeom prst="rect">
            <a:avLst/>
          </a:prstGeom>
        </p:spPr>
        <p:txBody>
          <a:bodyPr anchor="t" rtlCol="false" tIns="0" lIns="0" bIns="0" rIns="0">
            <a:spAutoFit/>
          </a:bodyPr>
          <a:lstStyle/>
          <a:p>
            <a:pPr algn="l">
              <a:lnSpc>
                <a:spcPts val="6911"/>
              </a:lnSpc>
            </a:pPr>
            <a:r>
              <a:rPr lang="en-US" b="true" sz="5759" spc="53">
                <a:solidFill>
                  <a:srgbClr val="FFFFFF"/>
                </a:solidFill>
                <a:latin typeface="TT Rounds Condensed Bold"/>
                <a:ea typeface="TT Rounds Condensed Bold"/>
                <a:cs typeface="TT Rounds Condensed Bold"/>
                <a:sym typeface="TT Rounds Condensed Bold"/>
              </a:rPr>
              <a:t>Sales Report Automation </a:t>
            </a:r>
          </a:p>
        </p:txBody>
      </p:sp>
      <p:grpSp>
        <p:nvGrpSpPr>
          <p:cNvPr name="Group 13" id="13"/>
          <p:cNvGrpSpPr/>
          <p:nvPr/>
        </p:nvGrpSpPr>
        <p:grpSpPr>
          <a:xfrm rot="0">
            <a:off x="4962386" y="1631330"/>
            <a:ext cx="1783854" cy="3291839"/>
            <a:chOff x="0" y="0"/>
            <a:chExt cx="2378472" cy="4389119"/>
          </a:xfrm>
        </p:grpSpPr>
        <p:sp>
          <p:nvSpPr>
            <p:cNvPr name="Freeform 14" id="14"/>
            <p:cNvSpPr/>
            <p:nvPr/>
          </p:nvSpPr>
          <p:spPr>
            <a:xfrm flipH="false" flipV="false" rot="0">
              <a:off x="0" y="0"/>
              <a:ext cx="2378456" cy="4389120"/>
            </a:xfrm>
            <a:custGeom>
              <a:avLst/>
              <a:gdLst/>
              <a:ahLst/>
              <a:cxnLst/>
              <a:rect r="r" b="b" t="t" l="l"/>
              <a:pathLst>
                <a:path h="4389120" w="2378456">
                  <a:moveTo>
                    <a:pt x="0" y="0"/>
                  </a:moveTo>
                  <a:lnTo>
                    <a:pt x="183896" y="0"/>
                  </a:lnTo>
                  <a:lnTo>
                    <a:pt x="2378456" y="2194560"/>
                  </a:lnTo>
                  <a:lnTo>
                    <a:pt x="183896" y="4389120"/>
                  </a:lnTo>
                  <a:lnTo>
                    <a:pt x="0" y="4389120"/>
                  </a:lnTo>
                  <a:lnTo>
                    <a:pt x="2194560" y="2194560"/>
                  </a:lnTo>
                  <a:lnTo>
                    <a:pt x="0" y="0"/>
                  </a:lnTo>
                  <a:close/>
                </a:path>
              </a:pathLst>
            </a:custGeom>
            <a:solidFill>
              <a:srgbClr val="A1A6A9"/>
            </a:solidFill>
          </p:spPr>
        </p:sp>
      </p:grpSp>
      <p:sp>
        <p:nvSpPr>
          <p:cNvPr name="Freeform 15" id="15"/>
          <p:cNvSpPr/>
          <p:nvPr/>
        </p:nvSpPr>
        <p:spPr>
          <a:xfrm flipH="false" flipV="false" rot="0">
            <a:off x="7677394" y="4939402"/>
            <a:ext cx="1934445" cy="1644278"/>
          </a:xfrm>
          <a:custGeom>
            <a:avLst/>
            <a:gdLst/>
            <a:ahLst/>
            <a:cxnLst/>
            <a:rect r="r" b="b" t="t" l="l"/>
            <a:pathLst>
              <a:path h="1644278" w="1934445">
                <a:moveTo>
                  <a:pt x="0" y="0"/>
                </a:moveTo>
                <a:lnTo>
                  <a:pt x="1934445" y="0"/>
                </a:lnTo>
                <a:lnTo>
                  <a:pt x="1934445" y="1644278"/>
                </a:lnTo>
                <a:lnTo>
                  <a:pt x="0" y="1644278"/>
                </a:lnTo>
                <a:lnTo>
                  <a:pt x="0" y="0"/>
                </a:lnTo>
                <a:close/>
              </a:path>
            </a:pathLst>
          </a:custGeom>
          <a:blipFill>
            <a:blip r:embed="rId4"/>
            <a:stretch>
              <a:fillRect l="0" t="0" r="0" b="-107"/>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731520" y="1814680"/>
            <a:ext cx="8132187" cy="4769000"/>
          </a:xfrm>
          <a:custGeom>
            <a:avLst/>
            <a:gdLst/>
            <a:ahLst/>
            <a:cxnLst/>
            <a:rect r="r" b="b" t="t" l="l"/>
            <a:pathLst>
              <a:path h="4769000" w="8132187">
                <a:moveTo>
                  <a:pt x="0" y="0"/>
                </a:moveTo>
                <a:lnTo>
                  <a:pt x="8132187" y="0"/>
                </a:lnTo>
                <a:lnTo>
                  <a:pt x="8132187" y="4769000"/>
                </a:lnTo>
                <a:lnTo>
                  <a:pt x="0" y="4769000"/>
                </a:lnTo>
                <a:lnTo>
                  <a:pt x="0" y="0"/>
                </a:lnTo>
                <a:close/>
              </a:path>
            </a:pathLst>
          </a:custGeom>
          <a:blipFill>
            <a:blip r:embed="rId3"/>
            <a:stretch>
              <a:fillRect l="0" t="0" r="0" b="0"/>
            </a:stretch>
          </a:blipFill>
        </p:spPr>
      </p:sp>
      <p:sp>
        <p:nvSpPr>
          <p:cNvPr name="TextBox 10" id="10"/>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Table Design</a:t>
            </a:r>
          </a:p>
        </p:txBody>
      </p:sp>
      <p:sp>
        <p:nvSpPr>
          <p:cNvPr name="TextBox 11" id="11"/>
          <p:cNvSpPr txBox="true"/>
          <p:nvPr/>
        </p:nvSpPr>
        <p:spPr>
          <a:xfrm rot="0">
            <a:off x="294625" y="1054715"/>
            <a:ext cx="9164350" cy="869305"/>
          </a:xfrm>
          <a:prstGeom prst="rect">
            <a:avLst/>
          </a:prstGeom>
        </p:spPr>
        <p:txBody>
          <a:bodyPr anchor="t" rtlCol="false" tIns="0" lIns="0" bIns="0" rIns="0">
            <a:spAutoFit/>
          </a:bodyPr>
          <a:lstStyle/>
          <a:p>
            <a:pPr algn="l">
              <a:lnSpc>
                <a:spcPts val="3502"/>
              </a:lnSpc>
            </a:pPr>
            <a:r>
              <a:rPr lang="en-US" sz="2559" spc="23">
                <a:solidFill>
                  <a:srgbClr val="000000"/>
                </a:solidFill>
                <a:latin typeface="TT Rounds Condensed"/>
                <a:ea typeface="TT Rounds Condensed"/>
                <a:cs typeface="TT Rounds Condensed"/>
                <a:sym typeface="TT Rounds Condensed"/>
              </a:rPr>
              <a:t>   Sequence Diagram</a:t>
            </a:r>
          </a:p>
          <a:p>
            <a:pPr algn="l">
              <a:lnSpc>
                <a:spcPts val="350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727968" y="1447073"/>
            <a:ext cx="3420864" cy="2766080"/>
          </a:xfrm>
          <a:custGeom>
            <a:avLst/>
            <a:gdLst/>
            <a:ahLst/>
            <a:cxnLst/>
            <a:rect r="r" b="b" t="t" l="l"/>
            <a:pathLst>
              <a:path h="2766080" w="3420864">
                <a:moveTo>
                  <a:pt x="0" y="0"/>
                </a:moveTo>
                <a:lnTo>
                  <a:pt x="3420864" y="0"/>
                </a:lnTo>
                <a:lnTo>
                  <a:pt x="3420864" y="2766080"/>
                </a:lnTo>
                <a:lnTo>
                  <a:pt x="0" y="2766080"/>
                </a:lnTo>
                <a:lnTo>
                  <a:pt x="0" y="0"/>
                </a:lnTo>
                <a:close/>
              </a:path>
            </a:pathLst>
          </a:custGeom>
          <a:blipFill>
            <a:blip r:embed="rId3"/>
            <a:stretch>
              <a:fillRect l="-4102" t="0" r="-4102" b="0"/>
            </a:stretch>
          </a:blipFill>
        </p:spPr>
      </p:sp>
      <p:sp>
        <p:nvSpPr>
          <p:cNvPr name="Freeform 10" id="10"/>
          <p:cNvSpPr/>
          <p:nvPr/>
        </p:nvSpPr>
        <p:spPr>
          <a:xfrm flipH="false" flipV="false" rot="0">
            <a:off x="5008135" y="1222420"/>
            <a:ext cx="4190850" cy="2855570"/>
          </a:xfrm>
          <a:custGeom>
            <a:avLst/>
            <a:gdLst/>
            <a:ahLst/>
            <a:cxnLst/>
            <a:rect r="r" b="b" t="t" l="l"/>
            <a:pathLst>
              <a:path h="2855570" w="4190850">
                <a:moveTo>
                  <a:pt x="0" y="0"/>
                </a:moveTo>
                <a:lnTo>
                  <a:pt x="4190850" y="0"/>
                </a:lnTo>
                <a:lnTo>
                  <a:pt x="4190850" y="2855569"/>
                </a:lnTo>
                <a:lnTo>
                  <a:pt x="0" y="2855569"/>
                </a:lnTo>
                <a:lnTo>
                  <a:pt x="0" y="0"/>
                </a:lnTo>
                <a:close/>
              </a:path>
            </a:pathLst>
          </a:custGeom>
          <a:blipFill>
            <a:blip r:embed="rId4"/>
            <a:stretch>
              <a:fillRect l="0" t="0" r="0" b="0"/>
            </a:stretch>
          </a:blipFill>
        </p:spPr>
      </p:sp>
      <p:sp>
        <p:nvSpPr>
          <p:cNvPr name="Freeform 11" id="11"/>
          <p:cNvSpPr/>
          <p:nvPr/>
        </p:nvSpPr>
        <p:spPr>
          <a:xfrm flipH="false" flipV="false" rot="0">
            <a:off x="5646944" y="4570182"/>
            <a:ext cx="2913232" cy="2172217"/>
          </a:xfrm>
          <a:custGeom>
            <a:avLst/>
            <a:gdLst/>
            <a:ahLst/>
            <a:cxnLst/>
            <a:rect r="r" b="b" t="t" l="l"/>
            <a:pathLst>
              <a:path h="2172217" w="2913232">
                <a:moveTo>
                  <a:pt x="0" y="0"/>
                </a:moveTo>
                <a:lnTo>
                  <a:pt x="2913232" y="0"/>
                </a:lnTo>
                <a:lnTo>
                  <a:pt x="2913232" y="2172218"/>
                </a:lnTo>
                <a:lnTo>
                  <a:pt x="0" y="2172218"/>
                </a:lnTo>
                <a:lnTo>
                  <a:pt x="0" y="0"/>
                </a:lnTo>
                <a:close/>
              </a:path>
            </a:pathLst>
          </a:custGeom>
          <a:blipFill>
            <a:blip r:embed="rId5"/>
            <a:stretch>
              <a:fillRect l="0" t="0" r="0" b="0"/>
            </a:stretch>
          </a:blipFill>
        </p:spPr>
      </p:sp>
      <p:sp>
        <p:nvSpPr>
          <p:cNvPr name="Freeform 12" id="12"/>
          <p:cNvSpPr/>
          <p:nvPr/>
        </p:nvSpPr>
        <p:spPr>
          <a:xfrm flipH="false" flipV="false" rot="0">
            <a:off x="1025251" y="4798594"/>
            <a:ext cx="3251959" cy="1943806"/>
          </a:xfrm>
          <a:custGeom>
            <a:avLst/>
            <a:gdLst/>
            <a:ahLst/>
            <a:cxnLst/>
            <a:rect r="r" b="b" t="t" l="l"/>
            <a:pathLst>
              <a:path h="1943806" w="3251959">
                <a:moveTo>
                  <a:pt x="0" y="0"/>
                </a:moveTo>
                <a:lnTo>
                  <a:pt x="3251959" y="0"/>
                </a:lnTo>
                <a:lnTo>
                  <a:pt x="3251959" y="1943806"/>
                </a:lnTo>
                <a:lnTo>
                  <a:pt x="0" y="1943806"/>
                </a:lnTo>
                <a:lnTo>
                  <a:pt x="0" y="0"/>
                </a:lnTo>
                <a:close/>
              </a:path>
            </a:pathLst>
          </a:custGeom>
          <a:blipFill>
            <a:blip r:embed="rId6"/>
            <a:stretch>
              <a:fillRect l="0" t="0" r="0" b="0"/>
            </a:stretch>
          </a:blipFill>
        </p:spPr>
      </p:sp>
      <p:sp>
        <p:nvSpPr>
          <p:cNvPr name="TextBox 13" id="13"/>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Process Design</a:t>
            </a:r>
          </a:p>
        </p:txBody>
      </p:sp>
      <p:sp>
        <p:nvSpPr>
          <p:cNvPr name="AutoShape 14" id="14"/>
          <p:cNvSpPr/>
          <p:nvPr/>
        </p:nvSpPr>
        <p:spPr>
          <a:xfrm>
            <a:off x="4465856" y="2962751"/>
            <a:ext cx="821888" cy="0"/>
          </a:xfrm>
          <a:prstGeom prst="line">
            <a:avLst/>
          </a:prstGeom>
          <a:ln cap="flat" w="38100">
            <a:solidFill>
              <a:srgbClr val="D8D8D8"/>
            </a:solidFill>
            <a:prstDash val="solid"/>
            <a:headEnd type="none" len="sm" w="sm"/>
            <a:tailEnd type="arrow" len="sm" w="med"/>
          </a:ln>
        </p:spPr>
      </p:sp>
      <p:sp>
        <p:nvSpPr>
          <p:cNvPr name="AutoShape 15" id="15"/>
          <p:cNvSpPr/>
          <p:nvPr/>
        </p:nvSpPr>
        <p:spPr>
          <a:xfrm>
            <a:off x="7084510" y="4044221"/>
            <a:ext cx="0" cy="525962"/>
          </a:xfrm>
          <a:prstGeom prst="line">
            <a:avLst/>
          </a:prstGeom>
          <a:ln cap="flat" w="38100">
            <a:solidFill>
              <a:srgbClr val="D8D8D8"/>
            </a:solidFill>
            <a:prstDash val="solid"/>
            <a:headEnd type="none" len="sm" w="sm"/>
            <a:tailEnd type="arrow" len="sm" w="med"/>
          </a:ln>
        </p:spPr>
      </p:sp>
      <p:sp>
        <p:nvSpPr>
          <p:cNvPr name="AutoShape 16" id="16"/>
          <p:cNvSpPr/>
          <p:nvPr/>
        </p:nvSpPr>
        <p:spPr>
          <a:xfrm flipH="true">
            <a:off x="4277210" y="5637241"/>
            <a:ext cx="1133673" cy="0"/>
          </a:xfrm>
          <a:prstGeom prst="line">
            <a:avLst/>
          </a:prstGeom>
          <a:ln cap="flat" w="38100">
            <a:solidFill>
              <a:srgbClr val="D8D8D8"/>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Implementation</a:t>
            </a:r>
          </a:p>
        </p:txBody>
      </p:sp>
      <p:sp>
        <p:nvSpPr>
          <p:cNvPr name="TextBox 10" id="10"/>
          <p:cNvSpPr txBox="true"/>
          <p:nvPr/>
        </p:nvSpPr>
        <p:spPr>
          <a:xfrm rot="0">
            <a:off x="294625" y="1054715"/>
            <a:ext cx="9164350" cy="5645825"/>
          </a:xfrm>
          <a:prstGeom prst="rect">
            <a:avLst/>
          </a:prstGeom>
        </p:spPr>
        <p:txBody>
          <a:bodyPr anchor="t" rtlCol="false" tIns="0" lIns="0" bIns="0" rIns="0">
            <a:spAutoFit/>
          </a:bodyPr>
          <a:lstStyle/>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Implementation of Module 1</a:t>
            </a:r>
          </a:p>
          <a:p>
            <a:pPr algn="l" marL="762226" indent="-254075" lvl="2">
              <a:lnSpc>
                <a:spcPts val="2918"/>
              </a:lnSpc>
              <a:buFont typeface="Arial"/>
              <a:buChar char="⚬"/>
            </a:pPr>
            <a:r>
              <a:rPr lang="en-US" sz="2133" spc="19">
                <a:solidFill>
                  <a:srgbClr val="000000"/>
                </a:solidFill>
                <a:latin typeface="TT Rounds Condensed"/>
                <a:ea typeface="TT Rounds Condensed"/>
                <a:cs typeface="TT Rounds Condensed"/>
                <a:sym typeface="TT Rounds Condensed"/>
              </a:rPr>
              <a:t>Description</a:t>
            </a: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Screen shots</a:t>
            </a: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Implementation of Module 2</a:t>
            </a:r>
          </a:p>
          <a:p>
            <a:pPr algn="l" marL="762226" indent="-254075" lvl="2">
              <a:lnSpc>
                <a:spcPts val="2918"/>
              </a:lnSpc>
              <a:buFont typeface="Arial"/>
              <a:buChar char="⚬"/>
            </a:pPr>
            <a:r>
              <a:rPr lang="en-US" sz="2133" spc="19">
                <a:solidFill>
                  <a:srgbClr val="000000"/>
                </a:solidFill>
                <a:latin typeface="TT Rounds Condensed"/>
                <a:ea typeface="TT Rounds Condensed"/>
                <a:cs typeface="TT Rounds Condensed"/>
                <a:sym typeface="TT Rounds Condensed"/>
              </a:rPr>
              <a:t>Description</a:t>
            </a: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Screen shots</a:t>
            </a:r>
          </a:p>
          <a:p>
            <a:pPr algn="l" marL="329455" indent="-164727" lvl="1">
              <a:lnSpc>
                <a:spcPts val="3502"/>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Testing</a:t>
            </a:r>
          </a:p>
        </p:txBody>
      </p:sp>
      <p:sp>
        <p:nvSpPr>
          <p:cNvPr name="TextBox 10" id="10"/>
          <p:cNvSpPr txBox="true"/>
          <p:nvPr/>
        </p:nvSpPr>
        <p:spPr>
          <a:xfrm rot="0">
            <a:off x="294625" y="1054715"/>
            <a:ext cx="9164350" cy="5645825"/>
          </a:xfrm>
          <a:prstGeom prst="rect">
            <a:avLst/>
          </a:prstGeom>
        </p:spPr>
        <p:txBody>
          <a:bodyPr anchor="t" rtlCol="false" tIns="0" lIns="0" bIns="0" rIns="0">
            <a:spAutoFit/>
          </a:bodyPr>
          <a:lstStyle/>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Description</a:t>
            </a: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Screen shots</a:t>
            </a:r>
          </a:p>
          <a:p>
            <a:pPr algn="l" marL="329455" indent="-164727" lvl="1">
              <a:lnSpc>
                <a:spcPts val="3502"/>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Conclusions</a:t>
            </a:r>
          </a:p>
        </p:txBody>
      </p:sp>
      <p:sp>
        <p:nvSpPr>
          <p:cNvPr name="TextBox 10" id="10"/>
          <p:cNvSpPr txBox="true"/>
          <p:nvPr/>
        </p:nvSpPr>
        <p:spPr>
          <a:xfrm rot="0">
            <a:off x="198120" y="947380"/>
            <a:ext cx="9164350" cy="3504606"/>
          </a:xfrm>
          <a:prstGeom prst="rect">
            <a:avLst/>
          </a:prstGeom>
        </p:spPr>
        <p:txBody>
          <a:bodyPr anchor="t" rtlCol="false" tIns="0" lIns="0" bIns="0" rIns="0">
            <a:spAutoFit/>
          </a:bodyPr>
          <a:lstStyle/>
          <a:p>
            <a:pPr algn="l">
              <a:lnSpc>
                <a:spcPts val="3091"/>
              </a:lnSpc>
            </a:pPr>
            <a:r>
              <a:rPr lang="en-US" sz="2260" spc="21">
                <a:solidFill>
                  <a:srgbClr val="000000"/>
                </a:solidFill>
                <a:latin typeface="TT Rounds Condensed"/>
                <a:ea typeface="TT Rounds Condensed"/>
                <a:cs typeface="TT Rounds Condensed"/>
                <a:sym typeface="TT Rounds Condensed"/>
              </a:rPr>
              <a:t>The Sales Report Automation project successfully streamlines the process of generating, personalizing, and distributing sales reports. By automating tasks such as placeholder replacement, file saving, and email dispatch, the bot eliminates manual effort, reduces human error, and saves time. This enhances operational efficiency and ensures timely and accurate delivery of reports to stakeholders. The project demonstrates how RPA (Robotic Process Automation) can be effectively used to optimize repetitive workflows, enabling businesses to focus on strategic activities while maintaining high-quality deliverables.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Future Enhancement</a:t>
            </a:r>
          </a:p>
        </p:txBody>
      </p:sp>
      <p:sp>
        <p:nvSpPr>
          <p:cNvPr name="TextBox 10" id="10"/>
          <p:cNvSpPr txBox="true"/>
          <p:nvPr/>
        </p:nvSpPr>
        <p:spPr>
          <a:xfrm rot="0">
            <a:off x="294625" y="1054715"/>
            <a:ext cx="9164350" cy="5645825"/>
          </a:xfrm>
          <a:prstGeom prst="rect">
            <a:avLst/>
          </a:prstGeom>
        </p:spPr>
        <p:txBody>
          <a:bodyPr anchor="t" rtlCol="false" tIns="0" lIns="0" bIns="0" rIns="0">
            <a:spAutoFit/>
          </a:bodyPr>
          <a:lstStyle/>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Description 1</a:t>
            </a: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Description 2</a:t>
            </a:r>
          </a:p>
          <a:p>
            <a:pPr algn="l" marL="329455" indent="-164727" lvl="1">
              <a:lnSpc>
                <a:spcPts val="3502"/>
              </a:lnSpc>
            </a:pPr>
          </a:p>
          <a:p>
            <a:pPr algn="l" marL="329455" indent="-164727" lvl="1">
              <a:lnSpc>
                <a:spcPts val="3502"/>
              </a:lnSpc>
            </a:pPr>
          </a:p>
          <a:p>
            <a:pPr algn="l" marL="329455" indent="-164727" lvl="1">
              <a:lnSpc>
                <a:spcPts val="3502"/>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IEEE Paper</a:t>
            </a:r>
          </a:p>
        </p:txBody>
      </p:sp>
      <p:sp>
        <p:nvSpPr>
          <p:cNvPr name="TextBox 10" id="10"/>
          <p:cNvSpPr txBox="true"/>
          <p:nvPr/>
        </p:nvSpPr>
        <p:spPr>
          <a:xfrm rot="0">
            <a:off x="294625" y="1054715"/>
            <a:ext cx="9164350" cy="5645825"/>
          </a:xfrm>
          <a:prstGeom prst="rect">
            <a:avLst/>
          </a:prstGeom>
        </p:spPr>
        <p:txBody>
          <a:bodyPr anchor="t" rtlCol="false" tIns="0" lIns="0" bIns="0" rIns="0">
            <a:spAutoFit/>
          </a:bodyPr>
          <a:lstStyle/>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Title</a:t>
            </a:r>
          </a:p>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Authors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References</a:t>
            </a:r>
          </a:p>
        </p:txBody>
      </p:sp>
      <p:sp>
        <p:nvSpPr>
          <p:cNvPr name="TextBox 10" id="10"/>
          <p:cNvSpPr txBox="true"/>
          <p:nvPr/>
        </p:nvSpPr>
        <p:spPr>
          <a:xfrm rot="0">
            <a:off x="294625" y="1054715"/>
            <a:ext cx="9164350" cy="5645825"/>
          </a:xfrm>
          <a:prstGeom prst="rect">
            <a:avLst/>
          </a:prstGeom>
        </p:spPr>
        <p:txBody>
          <a:bodyPr anchor="t" rtlCol="false" tIns="0" lIns="0" bIns="0" rIns="0">
            <a:spAutoFit/>
          </a:bodyPr>
          <a:lstStyle/>
          <a:p>
            <a:pPr algn="l" marL="329455" indent="-164727"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Journals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93102" y="2521439"/>
            <a:ext cx="4167402" cy="158290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Queries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67382" y="2521439"/>
            <a:ext cx="8018849" cy="158290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Demonstration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Abstract</a:t>
            </a:r>
          </a:p>
        </p:txBody>
      </p:sp>
      <p:sp>
        <p:nvSpPr>
          <p:cNvPr name="TextBox 10" id="10"/>
          <p:cNvSpPr txBox="true"/>
          <p:nvPr/>
        </p:nvSpPr>
        <p:spPr>
          <a:xfrm rot="0">
            <a:off x="294625" y="1045190"/>
            <a:ext cx="9043883" cy="3732781"/>
          </a:xfrm>
          <a:prstGeom prst="rect">
            <a:avLst/>
          </a:prstGeom>
        </p:spPr>
        <p:txBody>
          <a:bodyPr anchor="t" rtlCol="false" tIns="0" lIns="0" bIns="0" rIns="0">
            <a:spAutoFit/>
          </a:bodyPr>
          <a:lstStyle/>
          <a:p>
            <a:pPr algn="l">
              <a:lnSpc>
                <a:spcPts val="3729"/>
              </a:lnSpc>
            </a:pPr>
            <a:r>
              <a:rPr lang="en-US" sz="2726" spc="25">
                <a:solidFill>
                  <a:srgbClr val="000000"/>
                </a:solidFill>
                <a:latin typeface="TT Rounds Condensed"/>
                <a:ea typeface="TT Rounds Condensed"/>
                <a:cs typeface="TT Rounds Condensed"/>
                <a:sym typeface="TT Rounds Condensed"/>
              </a:rPr>
              <a:t>The Sales Report Automation project uses UiPath to automate the generation and delivery of sales reports. It retrieves sales data from databases or CRMs, processes it, and formats it into a predefined Excel template. The system then composes and sends emails with the report attached, ensuring accuracy, efficiency, and timely delivery. With error-handling capabilities, it reduces manual effort and streamlines sales reporting processes.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58608" y="2521439"/>
            <a:ext cx="5636384" cy="1582904"/>
          </a:xfrm>
          <a:prstGeom prst="rect">
            <a:avLst/>
          </a:prstGeom>
        </p:spPr>
        <p:txBody>
          <a:bodyPr anchor="t" rtlCol="false" tIns="0" lIns="0" bIns="0" rIns="0">
            <a:spAutoFit/>
          </a:bodyPr>
          <a:lstStyle/>
          <a:p>
            <a:pPr algn="ctr">
              <a:lnSpc>
                <a:spcPts val="12287"/>
              </a:lnSpc>
            </a:pPr>
            <a:r>
              <a:rPr lang="en-US" sz="10239" spc="95">
                <a:solidFill>
                  <a:srgbClr val="000000"/>
                </a:solidFill>
                <a:latin typeface="TT Rounds Condensed"/>
                <a:ea typeface="TT Rounds Condensed"/>
                <a:cs typeface="TT Rounds Condensed"/>
                <a:sym typeface="TT Rounds Condensed"/>
              </a:rPr>
              <a:t>Thank You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Need for the Proposed System</a:t>
            </a:r>
          </a:p>
        </p:txBody>
      </p:sp>
      <p:sp>
        <p:nvSpPr>
          <p:cNvPr name="TextBox 10" id="10"/>
          <p:cNvSpPr txBox="true"/>
          <p:nvPr/>
        </p:nvSpPr>
        <p:spPr>
          <a:xfrm rot="0">
            <a:off x="294625" y="1064240"/>
            <a:ext cx="9053616" cy="5611265"/>
          </a:xfrm>
          <a:prstGeom prst="rect">
            <a:avLst/>
          </a:prstGeom>
        </p:spPr>
        <p:txBody>
          <a:bodyPr anchor="t" rtlCol="false" tIns="0" lIns="0" bIns="0" rIns="0">
            <a:spAutoFit/>
          </a:bodyPr>
          <a:lstStyle/>
          <a:p>
            <a:pPr algn="l" marL="325367" indent="-162683" lvl="1">
              <a:lnSpc>
                <a:spcPts val="3459"/>
              </a:lnSpc>
              <a:buFont typeface="Arial"/>
              <a:buChar char="•"/>
            </a:pPr>
            <a:r>
              <a:rPr lang="en-US" sz="2529" spc="22">
                <a:solidFill>
                  <a:srgbClr val="000000"/>
                </a:solidFill>
                <a:latin typeface="TT Rounds Condensed"/>
                <a:ea typeface="TT Rounds Condensed"/>
                <a:cs typeface="TT Rounds Condensed"/>
                <a:sym typeface="TT Rounds Condensed"/>
              </a:rPr>
              <a:t>Accurate and timely sales reporting is crucial for effective decision-making. Manual processes for report generation and distribution are time-consuming, error-prone, and inefficient, often leading to delays and data inaccuracies.</a:t>
            </a:r>
          </a:p>
          <a:p>
            <a:pPr algn="l" marL="325367" indent="-162683" lvl="1">
              <a:lnSpc>
                <a:spcPts val="3459"/>
              </a:lnSpc>
              <a:buFont typeface="Arial"/>
              <a:buChar char="•"/>
            </a:pPr>
            <a:r>
              <a:rPr lang="en-US" sz="2529" spc="22">
                <a:solidFill>
                  <a:srgbClr val="000000"/>
                </a:solidFill>
                <a:latin typeface="TT Rounds Condensed"/>
                <a:ea typeface="TT Rounds Condensed"/>
                <a:cs typeface="TT Rounds Condensed"/>
                <a:sym typeface="TT Rounds Condensed"/>
              </a:rPr>
              <a:t>The proposed automation system eliminates these challenges by streamlining the entire workflow, from data retrieval to report delivery. It ensures consistency through predefined templates, reduces human errors, and saves time. Automated email distribution guarantees that reports reach stakeholders promptly, enabling quicker and more informed decisions.</a:t>
            </a:r>
          </a:p>
          <a:p>
            <a:pPr algn="l" marL="325367" indent="-162684" lvl="1">
              <a:lnSpc>
                <a:spcPts val="3459"/>
              </a:lnSpc>
              <a:buFont typeface="Arial"/>
              <a:buChar char="•"/>
            </a:pPr>
            <a:r>
              <a:rPr lang="en-US" sz="2529" spc="23">
                <a:solidFill>
                  <a:srgbClr val="000000"/>
                </a:solidFill>
                <a:latin typeface="TT Rounds Condensed"/>
                <a:ea typeface="TT Rounds Condensed"/>
                <a:cs typeface="TT Rounds Condensed"/>
                <a:sym typeface="TT Rounds Condensed"/>
              </a:rPr>
              <a:t>This system is essential for optimizing resources, minimizing delays, and enhancing the overall efficiency of sales reporting processes.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Advantages of the Proposed System</a:t>
            </a:r>
          </a:p>
        </p:txBody>
      </p:sp>
      <p:sp>
        <p:nvSpPr>
          <p:cNvPr name="TextBox 10" id="10"/>
          <p:cNvSpPr txBox="true"/>
          <p:nvPr/>
        </p:nvSpPr>
        <p:spPr>
          <a:xfrm rot="0">
            <a:off x="0" y="1454452"/>
            <a:ext cx="9458975" cy="5059045"/>
          </a:xfrm>
          <a:prstGeom prst="rect">
            <a:avLst/>
          </a:prstGeom>
        </p:spPr>
        <p:txBody>
          <a:bodyPr anchor="t" rtlCol="false" tIns="0" lIns="0" bIns="0" rIns="0">
            <a:spAutoFit/>
          </a:bodyPr>
          <a:lstStyle/>
          <a:p>
            <a:pPr algn="l">
              <a:lnSpc>
                <a:spcPts val="3079"/>
              </a:lnSpc>
            </a:pPr>
            <a:r>
              <a:rPr lang="en-US" sz="2199" b="true">
                <a:solidFill>
                  <a:srgbClr val="000000"/>
                </a:solidFill>
                <a:latin typeface="Canva Sans Bold"/>
                <a:ea typeface="Canva Sans Bold"/>
                <a:cs typeface="Canva Sans Bold"/>
                <a:sym typeface="Canva Sans Bold"/>
              </a:rPr>
              <a:t>Time Efficiency:</a:t>
            </a:r>
            <a:r>
              <a:rPr lang="en-US" sz="2199">
                <a:solidFill>
                  <a:srgbClr val="000000"/>
                </a:solidFill>
                <a:latin typeface="Canva Sans"/>
                <a:ea typeface="Canva Sans"/>
                <a:cs typeface="Canva Sans"/>
                <a:sym typeface="Canva Sans"/>
              </a:rPr>
              <a:t> </a:t>
            </a:r>
            <a:r>
              <a:rPr lang="en-US" sz="2199">
                <a:solidFill>
                  <a:srgbClr val="000000"/>
                </a:solidFill>
                <a:latin typeface="Canva Sans"/>
                <a:ea typeface="Canva Sans"/>
                <a:cs typeface="Canva Sans"/>
                <a:sym typeface="Canva Sans"/>
              </a:rPr>
              <a:t>Automates report generation and email delivery, drastically reducing the time required compared to manual processes.</a:t>
            </a:r>
          </a:p>
          <a:p>
            <a:pPr algn="l">
              <a:lnSpc>
                <a:spcPts val="3079"/>
              </a:lnSpc>
            </a:pPr>
            <a:r>
              <a:rPr lang="en-US" sz="2199" b="true">
                <a:solidFill>
                  <a:srgbClr val="000000"/>
                </a:solidFill>
                <a:latin typeface="Canva Sans Bold"/>
                <a:ea typeface="Canva Sans Bold"/>
                <a:cs typeface="Canva Sans Bold"/>
                <a:sym typeface="Canva Sans Bold"/>
              </a:rPr>
              <a:t>Error Reduction:</a:t>
            </a:r>
            <a:r>
              <a:rPr lang="en-US" sz="2199">
                <a:solidFill>
                  <a:srgbClr val="000000"/>
                </a:solidFill>
                <a:latin typeface="Canva Sans"/>
                <a:ea typeface="Canva Sans"/>
                <a:cs typeface="Canva Sans"/>
                <a:sym typeface="Canva Sans"/>
              </a:rPr>
              <a:t> Ensures accuracy by minimizing human errors in data processing and reporting.</a:t>
            </a:r>
          </a:p>
          <a:p>
            <a:pPr algn="l">
              <a:lnSpc>
                <a:spcPts val="3079"/>
              </a:lnSpc>
            </a:pPr>
            <a:r>
              <a:rPr lang="en-US" sz="2199" b="true">
                <a:solidFill>
                  <a:srgbClr val="000000"/>
                </a:solidFill>
                <a:latin typeface="Canva Sans Bold"/>
                <a:ea typeface="Canva Sans Bold"/>
                <a:cs typeface="Canva Sans Bold"/>
                <a:sym typeface="Canva Sans Bold"/>
              </a:rPr>
              <a:t>Timely Delivery:</a:t>
            </a:r>
            <a:r>
              <a:rPr lang="en-US" sz="2199">
                <a:solidFill>
                  <a:srgbClr val="000000"/>
                </a:solidFill>
                <a:latin typeface="Canva Sans"/>
                <a:ea typeface="Canva Sans"/>
                <a:cs typeface="Canva Sans"/>
                <a:sym typeface="Canva Sans"/>
              </a:rPr>
              <a:t> Guarantees prompt distribution of reports to stakeholders, enabling faster decision-making.</a:t>
            </a:r>
          </a:p>
          <a:p>
            <a:pPr algn="l">
              <a:lnSpc>
                <a:spcPts val="3079"/>
              </a:lnSpc>
            </a:pPr>
            <a:r>
              <a:rPr lang="en-US" sz="2199" b="true">
                <a:solidFill>
                  <a:srgbClr val="000000"/>
                </a:solidFill>
                <a:latin typeface="Canva Sans Bold"/>
                <a:ea typeface="Canva Sans Bold"/>
                <a:cs typeface="Canva Sans Bold"/>
                <a:sym typeface="Canva Sans Bold"/>
              </a:rPr>
              <a:t>Consistency:</a:t>
            </a:r>
            <a:r>
              <a:rPr lang="en-US" sz="2199">
                <a:solidFill>
                  <a:srgbClr val="000000"/>
                </a:solidFill>
                <a:latin typeface="Canva Sans"/>
                <a:ea typeface="Canva Sans"/>
                <a:cs typeface="Canva Sans"/>
                <a:sym typeface="Canva Sans"/>
              </a:rPr>
              <a:t> Maintains uniformity across all reports with standardized templates.</a:t>
            </a:r>
          </a:p>
          <a:p>
            <a:pPr algn="l">
              <a:lnSpc>
                <a:spcPts val="3079"/>
              </a:lnSpc>
            </a:pPr>
            <a:r>
              <a:rPr lang="en-US" sz="2199" b="true">
                <a:solidFill>
                  <a:srgbClr val="000000"/>
                </a:solidFill>
                <a:latin typeface="Canva Sans Bold"/>
                <a:ea typeface="Canva Sans Bold"/>
                <a:cs typeface="Canva Sans Bold"/>
                <a:sym typeface="Canva Sans Bold"/>
              </a:rPr>
              <a:t>Cost-Effectiveness:</a:t>
            </a:r>
            <a:r>
              <a:rPr lang="en-US" sz="2199">
                <a:solidFill>
                  <a:srgbClr val="000000"/>
                </a:solidFill>
                <a:latin typeface="Canva Sans"/>
                <a:ea typeface="Canva Sans"/>
                <a:cs typeface="Canva Sans"/>
                <a:sym typeface="Canva Sans"/>
              </a:rPr>
              <a:t> Lowers operational costs by reducing manual effort and optimizing resource utilization.</a:t>
            </a:r>
          </a:p>
          <a:p>
            <a:pPr algn="l">
              <a:lnSpc>
                <a:spcPts val="3079"/>
              </a:lnSpc>
            </a:pPr>
            <a:r>
              <a:rPr lang="en-US" sz="2199" b="true">
                <a:solidFill>
                  <a:srgbClr val="000000"/>
                </a:solidFill>
                <a:latin typeface="Canva Sans Bold"/>
                <a:ea typeface="Canva Sans Bold"/>
                <a:cs typeface="Canva Sans Bold"/>
                <a:sym typeface="Canva Sans Bold"/>
              </a:rPr>
              <a:t>Scalability: </a:t>
            </a:r>
            <a:r>
              <a:rPr lang="en-US" sz="2199">
                <a:solidFill>
                  <a:srgbClr val="000000"/>
                </a:solidFill>
                <a:latin typeface="Canva Sans"/>
                <a:ea typeface="Canva Sans"/>
                <a:cs typeface="Canva Sans"/>
                <a:sym typeface="Canva Sans"/>
              </a:rPr>
              <a:t>Supports integration with various data sources and templates, making it adaptable to different business needs.</a:t>
            </a:r>
          </a:p>
          <a:p>
            <a:pPr algn="l">
              <a:lnSpc>
                <a:spcPts val="3079"/>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Literature Survey</a:t>
            </a:r>
          </a:p>
        </p:txBody>
      </p:sp>
      <p:sp>
        <p:nvSpPr>
          <p:cNvPr name="TextBox 10" id="10"/>
          <p:cNvSpPr txBox="true"/>
          <p:nvPr/>
        </p:nvSpPr>
        <p:spPr>
          <a:xfrm rot="0">
            <a:off x="198120" y="1147211"/>
            <a:ext cx="9357360" cy="5190386"/>
          </a:xfrm>
          <a:prstGeom prst="rect">
            <a:avLst/>
          </a:prstGeom>
        </p:spPr>
        <p:txBody>
          <a:bodyPr anchor="t" rtlCol="false" tIns="0" lIns="0" bIns="0" rIns="0">
            <a:spAutoFit/>
          </a:bodyPr>
          <a:lstStyle/>
          <a:p>
            <a:pPr algn="l">
              <a:lnSpc>
                <a:spcPts val="2265"/>
              </a:lnSpc>
            </a:pPr>
            <a:r>
              <a:rPr lang="en-US" b="true" sz="1655" spc="14">
                <a:solidFill>
                  <a:srgbClr val="000000"/>
                </a:solidFill>
                <a:latin typeface="TT Rounds Condensed Bold"/>
                <a:ea typeface="TT Rounds Condensed Bold"/>
                <a:cs typeface="TT Rounds Condensed Bold"/>
                <a:sym typeface="TT Rounds Condensed Bold"/>
              </a:rPr>
              <a:t>Paper 1: "Automating Business Reports Using RPA Tools"</a:t>
            </a:r>
          </a:p>
          <a:p>
            <a:pPr algn="l">
              <a:lnSpc>
                <a:spcPts val="2265"/>
              </a:lnSpc>
            </a:pPr>
            <a:r>
              <a:rPr lang="en-US" sz="1655" spc="14">
                <a:solidFill>
                  <a:srgbClr val="000000"/>
                </a:solidFill>
                <a:latin typeface="TT Rounds Condensed"/>
                <a:ea typeface="TT Rounds Condensed"/>
                <a:cs typeface="TT Rounds Condensed"/>
                <a:sym typeface="TT Rounds Condensed"/>
              </a:rPr>
              <a:t>Advantages:</a:t>
            </a:r>
          </a:p>
          <a:p>
            <a:pPr algn="l" marL="213035" indent="-106517"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Demonstrates how RPA tools streamline report generation, reducing manual effort and errors.</a:t>
            </a:r>
          </a:p>
          <a:p>
            <a:pPr algn="l" marL="213035" indent="-106517"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Highlights integration capabilities with various data sources like CRMs and databases.</a:t>
            </a:r>
          </a:p>
          <a:p>
            <a:pPr algn="l" marL="213035" indent="-106517"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Provides case studies showing significant time and cost savings in report workflows.</a:t>
            </a:r>
          </a:p>
          <a:p>
            <a:pPr algn="l">
              <a:lnSpc>
                <a:spcPts val="2265"/>
              </a:lnSpc>
            </a:pPr>
            <a:r>
              <a:rPr lang="en-US" sz="1655" spc="14">
                <a:solidFill>
                  <a:srgbClr val="000000"/>
                </a:solidFill>
                <a:latin typeface="TT Rounds Condensed"/>
                <a:ea typeface="TT Rounds Condensed"/>
                <a:cs typeface="TT Rounds Condensed"/>
                <a:sym typeface="TT Rounds Condensed"/>
              </a:rPr>
              <a:t>     Disadvantages:</a:t>
            </a:r>
          </a:p>
          <a:p>
            <a:pPr algn="l" marL="213035" indent="-106517"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Limited scalability for handling complex reporting needs without additional customization.</a:t>
            </a:r>
          </a:p>
          <a:p>
            <a:pPr algn="l" marL="213035" indent="-106517"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Dependency on stable input data formats; changes in structure can disrupt automation.</a:t>
            </a:r>
          </a:p>
          <a:p>
            <a:pPr algn="l">
              <a:lnSpc>
                <a:spcPts val="2265"/>
              </a:lnSpc>
            </a:pPr>
            <a:r>
              <a:rPr lang="en-US" sz="1655" spc="14">
                <a:solidFill>
                  <a:srgbClr val="000000"/>
                </a:solidFill>
                <a:latin typeface="TT Rounds Condensed"/>
                <a:ea typeface="TT Rounds Condensed"/>
                <a:cs typeface="TT Rounds Condensed"/>
                <a:sym typeface="TT Rounds Condensed"/>
              </a:rPr>
              <a:t>   </a:t>
            </a:r>
            <a:r>
              <a:rPr lang="en-US" sz="1655" spc="14" b="true">
                <a:solidFill>
                  <a:srgbClr val="000000"/>
                </a:solidFill>
                <a:latin typeface="TT Rounds Condensed Bold"/>
                <a:ea typeface="TT Rounds Condensed Bold"/>
                <a:cs typeface="TT Rounds Condensed Bold"/>
                <a:sym typeface="TT Rounds Condensed Bold"/>
              </a:rPr>
              <a:t>Paper 2: "Improving Organizational Efficiency through Sales Report Automation"</a:t>
            </a:r>
          </a:p>
          <a:p>
            <a:pPr algn="l">
              <a:lnSpc>
                <a:spcPts val="2265"/>
              </a:lnSpc>
            </a:pPr>
            <a:r>
              <a:rPr lang="en-US" sz="1655" spc="14">
                <a:solidFill>
                  <a:srgbClr val="000000"/>
                </a:solidFill>
                <a:latin typeface="TT Rounds Condensed"/>
                <a:ea typeface="TT Rounds Condensed"/>
                <a:cs typeface="TT Rounds Condensed"/>
                <a:sym typeface="TT Rounds Condensed"/>
              </a:rPr>
              <a:t>    </a:t>
            </a:r>
            <a:r>
              <a:rPr lang="en-US" sz="1655" spc="14">
                <a:solidFill>
                  <a:srgbClr val="000000"/>
                </a:solidFill>
                <a:latin typeface="TT Rounds Condensed"/>
                <a:ea typeface="TT Rounds Condensed"/>
                <a:cs typeface="TT Rounds Condensed"/>
                <a:sym typeface="TT Rounds Condensed"/>
              </a:rPr>
              <a:t>Advantages:</a:t>
            </a:r>
          </a:p>
          <a:p>
            <a:pPr algn="l" marL="357511" indent="-178756"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Focuses on improving decision-making speed through automated and timely report delivery.</a:t>
            </a:r>
          </a:p>
          <a:p>
            <a:pPr algn="l" marL="357511" indent="-178756"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Discusses enhanced data accuracy and consistency achieved using predefined templates.</a:t>
            </a:r>
          </a:p>
          <a:p>
            <a:pPr algn="l" marL="357511" indent="-178756"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Explores the use of error-handling mechanisms to ensure reliability in the workflow.</a:t>
            </a:r>
          </a:p>
          <a:p>
            <a:pPr algn="l">
              <a:lnSpc>
                <a:spcPts val="2265"/>
              </a:lnSpc>
            </a:pPr>
            <a:r>
              <a:rPr lang="en-US" sz="1655" spc="14">
                <a:solidFill>
                  <a:srgbClr val="000000"/>
                </a:solidFill>
                <a:latin typeface="TT Rounds Condensed"/>
                <a:ea typeface="TT Rounds Condensed"/>
                <a:cs typeface="TT Rounds Condensed"/>
                <a:sym typeface="TT Rounds Condensed"/>
              </a:rPr>
              <a:t>   </a:t>
            </a:r>
            <a:r>
              <a:rPr lang="en-US" sz="1655" spc="14">
                <a:solidFill>
                  <a:srgbClr val="000000"/>
                </a:solidFill>
                <a:latin typeface="TT Rounds Condensed"/>
                <a:ea typeface="TT Rounds Condensed"/>
                <a:cs typeface="TT Rounds Condensed"/>
                <a:sym typeface="TT Rounds Condensed"/>
              </a:rPr>
              <a:t>Disadvantages:</a:t>
            </a:r>
          </a:p>
          <a:p>
            <a:pPr algn="l" marL="357511" indent="-178756"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High initial setup costs for configuring RPA systems.</a:t>
            </a:r>
          </a:p>
          <a:p>
            <a:pPr algn="l" marL="357511" indent="-178756" lvl="1">
              <a:lnSpc>
                <a:spcPts val="2265"/>
              </a:lnSpc>
              <a:buFont typeface="Arial"/>
              <a:buChar char="•"/>
            </a:pPr>
            <a:r>
              <a:rPr lang="en-US" sz="1655" spc="14">
                <a:solidFill>
                  <a:srgbClr val="000000"/>
                </a:solidFill>
                <a:latin typeface="TT Rounds Condensed"/>
                <a:ea typeface="TT Rounds Condensed"/>
                <a:cs typeface="TT Rounds Condensed"/>
                <a:sym typeface="TT Rounds Condensed"/>
              </a:rPr>
              <a:t>Requires technical expertise for maintenance and updating automation workflow</a:t>
            </a:r>
          </a:p>
          <a:p>
            <a:pPr algn="l">
              <a:lnSpc>
                <a:spcPts val="2265"/>
              </a:lnSpc>
            </a:pPr>
          </a:p>
          <a:p>
            <a:pPr algn="l">
              <a:lnSpc>
                <a:spcPts val="2265"/>
              </a:lnSpc>
            </a:pPr>
          </a:p>
          <a:p>
            <a:pPr algn="l" marL="18336" indent="-9168" lvl="1">
              <a:lnSpc>
                <a:spcPts val="194"/>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Main Objective</a:t>
            </a:r>
          </a:p>
        </p:txBody>
      </p:sp>
      <p:sp>
        <p:nvSpPr>
          <p:cNvPr name="TextBox 10" id="10"/>
          <p:cNvSpPr txBox="true"/>
          <p:nvPr/>
        </p:nvSpPr>
        <p:spPr>
          <a:xfrm rot="0">
            <a:off x="294625" y="1054715"/>
            <a:ext cx="9164350" cy="3936355"/>
          </a:xfrm>
          <a:prstGeom prst="rect">
            <a:avLst/>
          </a:prstGeom>
        </p:spPr>
        <p:txBody>
          <a:bodyPr anchor="t" rtlCol="false" tIns="0" lIns="0" bIns="0" rIns="0">
            <a:spAutoFit/>
          </a:bodyPr>
          <a:lstStyle/>
          <a:p>
            <a:pPr algn="l">
              <a:lnSpc>
                <a:spcPts val="3502"/>
              </a:lnSpc>
            </a:pPr>
            <a:r>
              <a:rPr lang="en-US" sz="2559" spc="23">
                <a:solidFill>
                  <a:srgbClr val="000000"/>
                </a:solidFill>
                <a:latin typeface="TT Rounds Condensed"/>
                <a:ea typeface="TT Rounds Condensed"/>
                <a:cs typeface="TT Rounds Condensed"/>
                <a:sym typeface="TT Rounds Condensed"/>
              </a:rPr>
              <a:t>   The primary objective of this project is to automate the process of generating and delivering sales reports using UiPath, an RPA tool. The system aims to streamline data retrieval, processing, and formatting into predefined templates, ensuring accuracy and consistency. Additionally, it automates email composition and delivery, enabling timely and efficient distribution of sales reports to stakeholders. By eliminating manual efforts, the project enhances productivity, reduces errors, and supports informed decision-making in sales operations.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0" y="2383983"/>
            <a:ext cx="9555480" cy="3070493"/>
          </a:xfrm>
          <a:custGeom>
            <a:avLst/>
            <a:gdLst/>
            <a:ahLst/>
            <a:cxnLst/>
            <a:rect r="r" b="b" t="t" l="l"/>
            <a:pathLst>
              <a:path h="3070493" w="9555480">
                <a:moveTo>
                  <a:pt x="0" y="0"/>
                </a:moveTo>
                <a:lnTo>
                  <a:pt x="9555480" y="0"/>
                </a:lnTo>
                <a:lnTo>
                  <a:pt x="9555480" y="3070494"/>
                </a:lnTo>
                <a:lnTo>
                  <a:pt x="0" y="3070494"/>
                </a:lnTo>
                <a:lnTo>
                  <a:pt x="0" y="0"/>
                </a:lnTo>
                <a:close/>
              </a:path>
            </a:pathLst>
          </a:custGeom>
          <a:blipFill>
            <a:blip r:embed="rId3"/>
            <a:stretch>
              <a:fillRect l="-1001" t="-1315" r="-9281" b="-1315"/>
            </a:stretch>
          </a:blipFill>
        </p:spPr>
      </p:sp>
      <p:sp>
        <p:nvSpPr>
          <p:cNvPr name="TextBox 10" id="10"/>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Architecture</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TextBox 9" id="9"/>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System Requirements</a:t>
            </a:r>
          </a:p>
        </p:txBody>
      </p:sp>
      <p:sp>
        <p:nvSpPr>
          <p:cNvPr name="TextBox 10" id="10"/>
          <p:cNvSpPr txBox="true"/>
          <p:nvPr/>
        </p:nvSpPr>
        <p:spPr>
          <a:xfrm rot="0">
            <a:off x="198120" y="980440"/>
            <a:ext cx="9164350" cy="5250805"/>
          </a:xfrm>
          <a:prstGeom prst="rect">
            <a:avLst/>
          </a:prstGeom>
        </p:spPr>
        <p:txBody>
          <a:bodyPr anchor="t" rtlCol="false" tIns="0" lIns="0" bIns="0" rIns="0">
            <a:spAutoFit/>
          </a:bodyPr>
          <a:lstStyle/>
          <a:p>
            <a:pPr algn="l">
              <a:lnSpc>
                <a:spcPts val="3502"/>
              </a:lnSpc>
            </a:pPr>
            <a:r>
              <a:rPr lang="en-US" sz="2559" spc="23" b="true">
                <a:solidFill>
                  <a:srgbClr val="000000"/>
                </a:solidFill>
                <a:latin typeface="TT Rounds Condensed Bold"/>
                <a:ea typeface="TT Rounds Condensed Bold"/>
                <a:cs typeface="TT Rounds Condensed Bold"/>
                <a:sym typeface="TT Rounds Condensed Bold"/>
              </a:rPr>
              <a:t>Hardware Requirements</a:t>
            </a:r>
          </a:p>
          <a:p>
            <a:pPr algn="l" marL="552703" indent="-276352"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Processor: Intel i5 or higher</a:t>
            </a:r>
          </a:p>
          <a:p>
            <a:pPr algn="l" marL="552703" indent="-276352"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RAM: 8 GB (16 GB recommended)</a:t>
            </a:r>
          </a:p>
          <a:p>
            <a:pPr algn="l" marL="552703" indent="-276352"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Storage: 256 GB SSD or 500 GB HDD</a:t>
            </a:r>
          </a:p>
          <a:p>
            <a:pPr algn="l" marL="552703" indent="-276352"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Network: Stable internet connection</a:t>
            </a:r>
          </a:p>
          <a:p>
            <a:pPr algn="l">
              <a:lnSpc>
                <a:spcPts val="3502"/>
              </a:lnSpc>
            </a:pPr>
            <a:r>
              <a:rPr lang="en-US" sz="2559" spc="23" b="true">
                <a:solidFill>
                  <a:srgbClr val="000000"/>
                </a:solidFill>
                <a:latin typeface="TT Rounds Condensed Bold"/>
                <a:ea typeface="TT Rounds Condensed Bold"/>
                <a:cs typeface="TT Rounds Condensed Bold"/>
                <a:sym typeface="TT Rounds Condensed Bold"/>
              </a:rPr>
              <a:t>Software Requirements</a:t>
            </a:r>
          </a:p>
          <a:p>
            <a:pPr algn="l" marL="552703" indent="-276352"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Operating System: Windows 10 or later</a:t>
            </a:r>
          </a:p>
          <a:p>
            <a:pPr algn="l" marL="552703" indent="-276352"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Automation Tool: UiPath Studio</a:t>
            </a:r>
          </a:p>
          <a:p>
            <a:pPr algn="l" marL="552703" indent="-276352"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Email Service: SMTP server or Outlook</a:t>
            </a:r>
          </a:p>
          <a:p>
            <a:pPr algn="l" marL="552703" indent="-276352"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Spreadsheet Software: Microsoft Excel (2016 or later)</a:t>
            </a:r>
          </a:p>
          <a:p>
            <a:pPr algn="l" marL="552703" indent="-276352" lvl="1">
              <a:lnSpc>
                <a:spcPts val="3502"/>
              </a:lnSpc>
              <a:buFont typeface="Arial"/>
              <a:buChar char="•"/>
            </a:pPr>
            <a:r>
              <a:rPr lang="en-US" sz="2559" spc="23">
                <a:solidFill>
                  <a:srgbClr val="000000"/>
                </a:solidFill>
                <a:latin typeface="TT Rounds Condensed"/>
                <a:ea typeface="TT Rounds Condensed"/>
                <a:cs typeface="TT Rounds Condensed"/>
                <a:sym typeface="TT Rounds Condensed"/>
              </a:rPr>
              <a:t>.NET Framework: Version 4.7.2 or later</a:t>
            </a:r>
          </a:p>
          <a:p>
            <a:pPr algn="l">
              <a:lnSpc>
                <a:spcPts val="350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908800"/>
            <a:ext cx="4876800" cy="406400"/>
            <a:chOff x="0" y="0"/>
            <a:chExt cx="6502400" cy="541867"/>
          </a:xfrm>
        </p:grpSpPr>
        <p:sp>
          <p:nvSpPr>
            <p:cNvPr name="Freeform 3" id="3"/>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4" id="4"/>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Department of Computer Science and Engineering</a:t>
              </a:r>
            </a:p>
          </p:txBody>
        </p:sp>
      </p:grpSp>
      <p:sp>
        <p:nvSpPr>
          <p:cNvPr name="AutoShape 5" id="5"/>
          <p:cNvSpPr/>
          <p:nvPr/>
        </p:nvSpPr>
        <p:spPr>
          <a:xfrm rot="3732">
            <a:off x="198117" y="975360"/>
            <a:ext cx="9357366" cy="0"/>
          </a:xfrm>
          <a:prstGeom prst="line">
            <a:avLst/>
          </a:prstGeom>
          <a:ln cap="rnd" w="9525">
            <a:solidFill>
              <a:srgbClr val="D8D8D8"/>
            </a:solidFill>
            <a:prstDash val="solid"/>
            <a:headEnd type="none" len="sm" w="sm"/>
            <a:tailEnd type="none" len="sm" w="sm"/>
          </a:ln>
        </p:spPr>
      </p:sp>
      <p:grpSp>
        <p:nvGrpSpPr>
          <p:cNvPr name="Group 6" id="6"/>
          <p:cNvGrpSpPr/>
          <p:nvPr/>
        </p:nvGrpSpPr>
        <p:grpSpPr>
          <a:xfrm rot="0">
            <a:off x="4876800" y="6909323"/>
            <a:ext cx="4876800" cy="406400"/>
            <a:chOff x="0" y="0"/>
            <a:chExt cx="6502400" cy="541867"/>
          </a:xfrm>
        </p:grpSpPr>
        <p:sp>
          <p:nvSpPr>
            <p:cNvPr name="Freeform 7" id="7"/>
            <p:cNvSpPr/>
            <p:nvPr/>
          </p:nvSpPr>
          <p:spPr>
            <a:xfrm flipH="false" flipV="false" rot="0">
              <a:off x="0" y="0"/>
              <a:ext cx="6502400" cy="541909"/>
            </a:xfrm>
            <a:custGeom>
              <a:avLst/>
              <a:gdLst/>
              <a:ahLst/>
              <a:cxnLst/>
              <a:rect r="r" b="b" t="t" l="l"/>
              <a:pathLst>
                <a:path h="541909" w="6502400">
                  <a:moveTo>
                    <a:pt x="0" y="0"/>
                  </a:moveTo>
                  <a:lnTo>
                    <a:pt x="6502400" y="0"/>
                  </a:lnTo>
                  <a:lnTo>
                    <a:pt x="6502400" y="541909"/>
                  </a:lnTo>
                  <a:lnTo>
                    <a:pt x="0" y="541909"/>
                  </a:lnTo>
                  <a:close/>
                </a:path>
              </a:pathLst>
            </a:custGeom>
            <a:solidFill>
              <a:srgbClr val="34495E"/>
            </a:solidFill>
          </p:spPr>
        </p:sp>
        <p:sp>
          <p:nvSpPr>
            <p:cNvPr name="TextBox 8" id="8"/>
            <p:cNvSpPr txBox="true"/>
            <p:nvPr/>
          </p:nvSpPr>
          <p:spPr>
            <a:xfrm>
              <a:off x="0" y="0"/>
              <a:ext cx="6502400" cy="541867"/>
            </a:xfrm>
            <a:prstGeom prst="rect">
              <a:avLst/>
            </a:prstGeom>
          </p:spPr>
          <p:txBody>
            <a:bodyPr anchor="ctr" rtlCol="false" tIns="50800" lIns="50800" bIns="50800" rIns="50800"/>
            <a:lstStyle/>
            <a:p>
              <a:pPr algn="ctr">
                <a:lnSpc>
                  <a:spcPts val="2047"/>
                </a:lnSpc>
              </a:pPr>
              <a:r>
                <a:rPr lang="en-US" sz="1706" spc="15">
                  <a:solidFill>
                    <a:srgbClr val="FFFFFF"/>
                  </a:solidFill>
                  <a:latin typeface="TT Rounds Condensed"/>
                  <a:ea typeface="TT Rounds Condensed"/>
                  <a:cs typeface="TT Rounds Condensed"/>
                  <a:sym typeface="TT Rounds Condensed"/>
                </a:rPr>
                <a:t>Rajalakshmi Engineering College 		‹#›</a:t>
              </a:r>
            </a:p>
          </p:txBody>
        </p:sp>
      </p:grpSp>
      <p:sp>
        <p:nvSpPr>
          <p:cNvPr name="Freeform 9" id="9"/>
          <p:cNvSpPr/>
          <p:nvPr/>
        </p:nvSpPr>
        <p:spPr>
          <a:xfrm flipH="false" flipV="false" rot="0">
            <a:off x="6669454" y="1102340"/>
            <a:ext cx="2976746" cy="2226443"/>
          </a:xfrm>
          <a:custGeom>
            <a:avLst/>
            <a:gdLst/>
            <a:ahLst/>
            <a:cxnLst/>
            <a:rect r="r" b="b" t="t" l="l"/>
            <a:pathLst>
              <a:path h="2226443" w="2976746">
                <a:moveTo>
                  <a:pt x="0" y="0"/>
                </a:moveTo>
                <a:lnTo>
                  <a:pt x="2976746" y="0"/>
                </a:lnTo>
                <a:lnTo>
                  <a:pt x="2976746" y="2226443"/>
                </a:lnTo>
                <a:lnTo>
                  <a:pt x="0" y="2226443"/>
                </a:lnTo>
                <a:lnTo>
                  <a:pt x="0" y="0"/>
                </a:lnTo>
                <a:close/>
              </a:path>
            </a:pathLst>
          </a:custGeom>
          <a:blipFill>
            <a:blip r:embed="rId3"/>
            <a:stretch>
              <a:fillRect l="0" t="0" r="0" b="0"/>
            </a:stretch>
          </a:blipFill>
        </p:spPr>
      </p:sp>
      <p:sp>
        <p:nvSpPr>
          <p:cNvPr name="Freeform 10" id="10"/>
          <p:cNvSpPr/>
          <p:nvPr/>
        </p:nvSpPr>
        <p:spPr>
          <a:xfrm flipH="false" flipV="false" rot="0">
            <a:off x="2002944" y="4826094"/>
            <a:ext cx="3887498" cy="2103607"/>
          </a:xfrm>
          <a:custGeom>
            <a:avLst/>
            <a:gdLst/>
            <a:ahLst/>
            <a:cxnLst/>
            <a:rect r="r" b="b" t="t" l="l"/>
            <a:pathLst>
              <a:path h="2103607" w="3887498">
                <a:moveTo>
                  <a:pt x="0" y="0"/>
                </a:moveTo>
                <a:lnTo>
                  <a:pt x="3887498" y="0"/>
                </a:lnTo>
                <a:lnTo>
                  <a:pt x="3887498" y="2103607"/>
                </a:lnTo>
                <a:lnTo>
                  <a:pt x="0" y="2103607"/>
                </a:lnTo>
                <a:lnTo>
                  <a:pt x="0" y="0"/>
                </a:lnTo>
                <a:close/>
              </a:path>
            </a:pathLst>
          </a:custGeom>
          <a:blipFill>
            <a:blip r:embed="rId4"/>
            <a:stretch>
              <a:fillRect l="0" t="-2552" r="0" b="-7909"/>
            </a:stretch>
          </a:blipFill>
        </p:spPr>
      </p:sp>
      <p:sp>
        <p:nvSpPr>
          <p:cNvPr name="TextBox 11" id="11"/>
          <p:cNvSpPr txBox="true"/>
          <p:nvPr/>
        </p:nvSpPr>
        <p:spPr>
          <a:xfrm rot="0">
            <a:off x="294625" y="149629"/>
            <a:ext cx="9164350" cy="780031"/>
          </a:xfrm>
          <a:prstGeom prst="rect">
            <a:avLst/>
          </a:prstGeom>
        </p:spPr>
        <p:txBody>
          <a:bodyPr anchor="t" rtlCol="false" tIns="0" lIns="0" bIns="0" rIns="0">
            <a:spAutoFit/>
          </a:bodyPr>
          <a:lstStyle/>
          <a:p>
            <a:pPr algn="l">
              <a:lnSpc>
                <a:spcPts val="5631"/>
              </a:lnSpc>
            </a:pPr>
            <a:r>
              <a:rPr lang="en-US" sz="4693" spc="43">
                <a:solidFill>
                  <a:srgbClr val="000000"/>
                </a:solidFill>
                <a:latin typeface="TT Rounds Condensed"/>
                <a:ea typeface="TT Rounds Condensed"/>
                <a:cs typeface="TT Rounds Condensed"/>
                <a:sym typeface="TT Rounds Condensed"/>
              </a:rPr>
              <a:t>Functional Description</a:t>
            </a:r>
          </a:p>
        </p:txBody>
      </p:sp>
      <p:sp>
        <p:nvSpPr>
          <p:cNvPr name="TextBox 12" id="12"/>
          <p:cNvSpPr txBox="true"/>
          <p:nvPr/>
        </p:nvSpPr>
        <p:spPr>
          <a:xfrm rot="0">
            <a:off x="198120" y="1083290"/>
            <a:ext cx="6027784" cy="1888482"/>
          </a:xfrm>
          <a:prstGeom prst="rect">
            <a:avLst/>
          </a:prstGeom>
        </p:spPr>
        <p:txBody>
          <a:bodyPr anchor="t" rtlCol="false" tIns="0" lIns="0" bIns="0" rIns="0">
            <a:spAutoFit/>
          </a:bodyPr>
          <a:lstStyle/>
          <a:p>
            <a:pPr algn="l">
              <a:lnSpc>
                <a:spcPts val="1740"/>
              </a:lnSpc>
            </a:pPr>
            <a:r>
              <a:rPr lang="en-US" b="true" sz="1272" spc="11">
                <a:solidFill>
                  <a:srgbClr val="000000"/>
                </a:solidFill>
                <a:latin typeface="TT Rounds Condensed Bold"/>
                <a:ea typeface="TT Rounds Condensed Bold"/>
                <a:cs typeface="TT Rounds Condensed Bold"/>
                <a:sym typeface="TT Rounds Condensed Bold"/>
              </a:rPr>
              <a:t>Module 1:Report Generation Module</a:t>
            </a:r>
          </a:p>
          <a:p>
            <a:pPr algn="l">
              <a:lnSpc>
                <a:spcPts val="1740"/>
              </a:lnSpc>
            </a:pPr>
            <a:r>
              <a:rPr lang="en-US" sz="1272" spc="11">
                <a:solidFill>
                  <a:srgbClr val="000000"/>
                </a:solidFill>
                <a:latin typeface="TT Rounds Condensed"/>
                <a:ea typeface="TT Rounds Condensed"/>
                <a:cs typeface="TT Rounds Condensed"/>
                <a:sym typeface="TT Rounds Condensed"/>
              </a:rPr>
              <a:t>This module automates the creation of personalized reports by reading data from an Excel file, iterating through each row, and replacing placeholders in a Word document with the corresponding data. It ensures efficient and accurate generation of customized reports.</a:t>
            </a:r>
          </a:p>
          <a:p>
            <a:pPr algn="l">
              <a:lnSpc>
                <a:spcPts val="2162"/>
              </a:lnSpc>
            </a:pPr>
          </a:p>
          <a:p>
            <a:pPr algn="l">
              <a:lnSpc>
                <a:spcPts val="2162"/>
              </a:lnSpc>
            </a:pPr>
          </a:p>
          <a:p>
            <a:pPr algn="l" marL="203447" indent="-101724" lvl="1">
              <a:lnSpc>
                <a:spcPts val="2162"/>
              </a:lnSpc>
            </a:pPr>
          </a:p>
        </p:txBody>
      </p:sp>
      <p:sp>
        <p:nvSpPr>
          <p:cNvPr name="TextBox 13" id="13"/>
          <p:cNvSpPr txBox="true"/>
          <p:nvPr/>
        </p:nvSpPr>
        <p:spPr>
          <a:xfrm rot="0">
            <a:off x="90720" y="3309733"/>
            <a:ext cx="9368255" cy="2541314"/>
          </a:xfrm>
          <a:prstGeom prst="rect">
            <a:avLst/>
          </a:prstGeom>
        </p:spPr>
        <p:txBody>
          <a:bodyPr anchor="t" rtlCol="false" tIns="0" lIns="0" bIns="0" rIns="0">
            <a:spAutoFit/>
          </a:bodyPr>
          <a:lstStyle/>
          <a:p>
            <a:pPr algn="l">
              <a:lnSpc>
                <a:spcPts val="1740"/>
              </a:lnSpc>
            </a:pPr>
            <a:r>
              <a:rPr lang="en-US" b="true" sz="1272" spc="11">
                <a:solidFill>
                  <a:srgbClr val="000000"/>
                </a:solidFill>
                <a:latin typeface="TT Rounds Condensed Bold"/>
                <a:ea typeface="TT Rounds Condensed Bold"/>
                <a:cs typeface="TT Rounds Condensed Bold"/>
                <a:sym typeface="TT Rounds Condensed Bold"/>
              </a:rPr>
              <a:t>Module 2:Save Document and Email Sending Module</a:t>
            </a:r>
          </a:p>
          <a:p>
            <a:pPr algn="l">
              <a:lnSpc>
                <a:spcPts val="1740"/>
              </a:lnSpc>
            </a:pPr>
            <a:r>
              <a:rPr lang="en-US" sz="1272" spc="11">
                <a:solidFill>
                  <a:srgbClr val="000000"/>
                </a:solidFill>
                <a:latin typeface="TT Rounds Condensed"/>
                <a:ea typeface="TT Rounds Condensed"/>
                <a:cs typeface="TT Rounds Condensed"/>
                <a:sym typeface="TT Rounds Condensed"/>
              </a:rPr>
              <a:t>Once all placeholders in the document are replaced, the Save Document As activity saves the updated Word file under a specified name, such as "Report". This ensures that the personalized report is ready for further use. Following this, the Send SMTP Mail Message module automates the emailing process. It retrieves the recipient’s email address from the dataset, attaches the saved report, and sends an email with a predefined subject ("Sales Report") and message body ("This is your sales report"). This module ensures seamless and automated delivery of the finalized sales report to the respective stakeholders.</a:t>
            </a:r>
          </a:p>
          <a:p>
            <a:pPr algn="l">
              <a:lnSpc>
                <a:spcPts val="1740"/>
              </a:lnSpc>
            </a:pPr>
            <a:r>
              <a:rPr lang="en-US" sz="1272" spc="11">
                <a:solidFill>
                  <a:srgbClr val="000000"/>
                </a:solidFill>
                <a:latin typeface="TT Rounds Condensed"/>
                <a:ea typeface="TT Rounds Condensed"/>
                <a:cs typeface="TT Rounds Condensed"/>
                <a:sym typeface="TT Rounds Condensed"/>
              </a:rPr>
              <a:t>These modules form the core of the automation, combining data processing, document generation, and email dispatching into a streamlined workflow.</a:t>
            </a:r>
          </a:p>
          <a:p>
            <a:pPr algn="l">
              <a:lnSpc>
                <a:spcPts val="2162"/>
              </a:lnSpc>
            </a:pPr>
          </a:p>
          <a:p>
            <a:pPr algn="l">
              <a:lnSpc>
                <a:spcPts val="2162"/>
              </a:lnSpc>
            </a:pPr>
          </a:p>
          <a:p>
            <a:pPr algn="l" marL="203447" indent="-101723" lvl="1">
              <a:lnSpc>
                <a:spcPts val="216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DAGXITcCq_M</dc:identifier>
  <dcterms:modified xsi:type="dcterms:W3CDTF">2011-08-01T06:04:30Z</dcterms:modified>
  <cp:revision>1</cp:revision>
  <dc:title>OAI1903-IRPA _ Presentation Format.PPTX</dc:title>
</cp:coreProperties>
</file>