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1324" autoAdjust="0"/>
    <p:restoredTop sz="94660"/>
  </p:normalViewPr>
  <p:slideViewPr>
    <p:cSldViewPr>
      <p:cViewPr varScale="1">
        <p:scale>
          <a:sx n="68" d="100"/>
          <a:sy n="68" d="100"/>
        </p:scale>
        <p:origin x="-32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52800" y="2133600"/>
            <a:ext cx="5082795" cy="567463"/>
          </a:xfrm>
          <a:prstGeom prst="rect">
            <a:avLst/>
          </a:prstGeom>
        </p:spPr>
        <p:txBody>
          <a:bodyPr vert="horz" wrap="square" lIns="0" tIns="13335" rIns="0" bIns="0" rtlCol="0">
            <a:spAutoFit/>
          </a:bodyPr>
          <a:lstStyle/>
          <a:p>
            <a:pPr marL="12700" algn="ctr">
              <a:lnSpc>
                <a:spcPct val="100000"/>
              </a:lnSpc>
              <a:spcBef>
                <a:spcPts val="105"/>
              </a:spcBef>
            </a:pPr>
            <a:r>
              <a:rPr lang="en-US" sz="3600" b="1" spc="5" dirty="0" smtClean="0">
                <a:solidFill>
                  <a:srgbClr val="1CACE3"/>
                </a:solidFill>
                <a:latin typeface="Arial"/>
                <a:cs typeface="Arial"/>
              </a:rPr>
              <a:t>BUS TICKET BOOKING</a:t>
            </a:r>
            <a:endParaRPr sz="360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a:latin typeface="Arial"/>
              <a:cs typeface="Arial"/>
            </a:endParaRPr>
          </a:p>
          <a:p>
            <a:pPr marL="2763520">
              <a:lnSpc>
                <a:spcPct val="100000"/>
              </a:lnSpc>
            </a:pPr>
            <a:r>
              <a:rPr sz="2000" b="1" spc="10" smtClean="0">
                <a:solidFill>
                  <a:srgbClr val="1382AC"/>
                </a:solidFill>
                <a:latin typeface="Arial"/>
                <a:cs typeface="Arial"/>
              </a:rPr>
              <a:t>1</a:t>
            </a:r>
            <a:r>
              <a:rPr lang="en-IN" sz="2000" b="1" spc="10" dirty="0" smtClean="0">
                <a:solidFill>
                  <a:srgbClr val="1382AC"/>
                </a:solidFill>
                <a:latin typeface="Arial"/>
                <a:cs typeface="Arial"/>
              </a:rPr>
              <a:t>. </a:t>
            </a:r>
            <a:r>
              <a:rPr lang="en-IN" sz="2000" b="1" spc="10" dirty="0" err="1" smtClean="0">
                <a:solidFill>
                  <a:srgbClr val="1382AC"/>
                </a:solidFill>
                <a:latin typeface="Arial"/>
                <a:cs typeface="Arial"/>
              </a:rPr>
              <a:t>kanimozhi.s</a:t>
            </a:r>
            <a:r>
              <a:rPr lang="en-IN" sz="2000" b="1" spc="10" dirty="0" smtClean="0">
                <a:solidFill>
                  <a:srgbClr val="1382AC"/>
                </a:solidFill>
                <a:latin typeface="Arial"/>
                <a:cs typeface="Arial"/>
              </a:rPr>
              <a:t> </a:t>
            </a:r>
            <a:r>
              <a:rPr lang="en-US" sz="2000" b="1" spc="10" dirty="0" smtClean="0">
                <a:solidFill>
                  <a:srgbClr val="1382AC"/>
                </a:solidFill>
                <a:latin typeface="Arial"/>
                <a:cs typeface="Arial"/>
              </a:rPr>
              <a:t>(2021309049) </a:t>
            </a:r>
            <a:r>
              <a:rPr lang="en-US" sz="2000" b="1" spc="10" dirty="0" smtClean="0">
                <a:solidFill>
                  <a:srgbClr val="1382AC"/>
                </a:solidFill>
                <a:latin typeface="Arial"/>
                <a:cs typeface="Arial"/>
              </a:rPr>
              <a:t>– </a:t>
            </a:r>
            <a:r>
              <a:rPr lang="en-US" sz="2000" b="1" spc="10" dirty="0" err="1" smtClean="0">
                <a:solidFill>
                  <a:srgbClr val="1382AC"/>
                </a:solidFill>
                <a:latin typeface="Arial"/>
                <a:cs typeface="Arial"/>
              </a:rPr>
              <a:t>Alagappa</a:t>
            </a:r>
            <a:r>
              <a:rPr lang="en-US" sz="2000" b="1" spc="10" dirty="0" smtClean="0">
                <a:solidFill>
                  <a:srgbClr val="1382AC"/>
                </a:solidFill>
                <a:latin typeface="Arial"/>
                <a:cs typeface="Arial"/>
              </a:rPr>
              <a:t> College of Technology, Anna University </a:t>
            </a:r>
            <a:r>
              <a:rPr lang="en-US" sz="2000" b="1" dirty="0" smtClean="0">
                <a:solidFill>
                  <a:srgbClr val="1382AC"/>
                </a:solidFill>
                <a:latin typeface="Arial"/>
                <a:cs typeface="Arial"/>
              </a:rPr>
              <a:t>–</a:t>
            </a:r>
            <a:r>
              <a:rPr lang="en-US" sz="2000" b="1" spc="-25" dirty="0" smtClean="0">
                <a:solidFill>
                  <a:srgbClr val="1382AC"/>
                </a:solidFill>
                <a:latin typeface="Arial"/>
                <a:cs typeface="Arial"/>
              </a:rPr>
              <a:t> Textile Technology</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Rectangle 2"/>
          <p:cNvSpPr/>
          <p:nvPr/>
        </p:nvSpPr>
        <p:spPr>
          <a:xfrm>
            <a:off x="685800" y="1600201"/>
            <a:ext cx="8458200" cy="1200329"/>
          </a:xfrm>
          <a:prstGeom prst="rect">
            <a:avLst/>
          </a:prstGeom>
        </p:spPr>
        <p:txBody>
          <a:bodyPr wrap="square">
            <a:spAutoFit/>
          </a:bodyPr>
          <a:lstStyle/>
          <a:p>
            <a:r>
              <a:rPr lang="en-US" dirty="0"/>
              <a:t>Industry Report: "Global Bus Ticket Booking Market Report" by MarketResearch.com</a:t>
            </a:r>
          </a:p>
          <a:p>
            <a:r>
              <a:rPr lang="en-US" dirty="0"/>
              <a:t>Academic Paper: "Design and Implementation of an Online Bus Ticket Reservation System" by S.S. Adebayo et al.</a:t>
            </a:r>
          </a:p>
          <a:p>
            <a:r>
              <a:rPr lang="en-US" dirty="0"/>
              <a:t>Online Resource: "How Bus Ticket Booking Systems Work" by TravelTech.com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5" name="Rectangle 4"/>
          <p:cNvSpPr/>
          <p:nvPr/>
        </p:nvSpPr>
        <p:spPr>
          <a:xfrm>
            <a:off x="838200" y="1305342"/>
            <a:ext cx="10058400" cy="3139321"/>
          </a:xfrm>
          <a:prstGeom prst="rect">
            <a:avLst/>
          </a:prstGeom>
        </p:spPr>
        <p:txBody>
          <a:bodyPr wrap="square">
            <a:spAutoFit/>
          </a:bodyPr>
          <a:lstStyle/>
          <a:p>
            <a:r>
              <a:rPr lang="en-US" dirty="0"/>
              <a:t>User Authentication: Allow users to register, log in, and manage their profiles.</a:t>
            </a:r>
          </a:p>
          <a:p>
            <a:r>
              <a:rPr lang="en-US" dirty="0"/>
              <a:t>Bus Route Management: Allow administrators to add, edit, and delete bus routes, including details such as departure and destination cities, departure time, and price.</a:t>
            </a:r>
          </a:p>
          <a:p>
            <a:r>
              <a:rPr lang="en-US" dirty="0"/>
              <a:t>Seat Selection: Provide an interactive seat map for each bus, allowing passengers to view available seats and select their preferred seats.</a:t>
            </a:r>
          </a:p>
          <a:p>
            <a:r>
              <a:rPr lang="en-US" dirty="0"/>
              <a:t>Booking Process: Guide passengers through the booking process, including selecting travel dates, choosing seats, entering passenger details, and making payments.</a:t>
            </a:r>
          </a:p>
          <a:p>
            <a:r>
              <a:rPr lang="en-US" dirty="0"/>
              <a:t>Payment Gateway Integration: Integrate a secure payment gateway to facilitate online payments for bus reservations.</a:t>
            </a:r>
          </a:p>
          <a:p>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Rectangle 2"/>
          <p:cNvSpPr/>
          <p:nvPr/>
        </p:nvSpPr>
        <p:spPr>
          <a:xfrm>
            <a:off x="685800" y="1371600"/>
            <a:ext cx="10668000" cy="3693319"/>
          </a:xfrm>
          <a:prstGeom prst="rect">
            <a:avLst/>
          </a:prstGeom>
        </p:spPr>
        <p:txBody>
          <a:bodyPr wrap="square">
            <a:spAutoFit/>
          </a:bodyPr>
          <a:lstStyle/>
          <a:p>
            <a:r>
              <a:rPr lang="en-US" b="1" dirty="0"/>
              <a:t>Frontend Interface:</a:t>
            </a:r>
            <a:endParaRPr lang="en-US" dirty="0"/>
          </a:p>
          <a:p>
            <a:pPr lvl="1"/>
            <a:r>
              <a:rPr lang="en-US" dirty="0"/>
              <a:t>Develop a user-friendly web interface using modern technologies like React.js or Angular.</a:t>
            </a:r>
          </a:p>
          <a:p>
            <a:pPr lvl="1"/>
            <a:r>
              <a:rPr lang="en-US" dirty="0"/>
              <a:t>Ensure responsiveness across various devices for seamless user experience.</a:t>
            </a:r>
          </a:p>
          <a:p>
            <a:r>
              <a:rPr lang="en-US" b="1" dirty="0"/>
              <a:t>Backend Development:</a:t>
            </a:r>
            <a:endParaRPr lang="en-US" dirty="0"/>
          </a:p>
          <a:p>
            <a:pPr lvl="1"/>
            <a:r>
              <a:rPr lang="en-US" dirty="0"/>
              <a:t>Utilize Node.js or </a:t>
            </a:r>
            <a:r>
              <a:rPr lang="en-US" dirty="0" err="1"/>
              <a:t>Django</a:t>
            </a:r>
            <a:r>
              <a:rPr lang="en-US" dirty="0"/>
              <a:t> for the backend to handle server-side logic.</a:t>
            </a:r>
          </a:p>
          <a:p>
            <a:pPr lvl="1"/>
            <a:r>
              <a:rPr lang="en-US" dirty="0"/>
              <a:t>Implement </a:t>
            </a:r>
            <a:r>
              <a:rPr lang="en-US" dirty="0" err="1"/>
              <a:t>RESTful</a:t>
            </a:r>
            <a:r>
              <a:rPr lang="en-US" dirty="0"/>
              <a:t> APIs for communication between frontend and backend components.</a:t>
            </a:r>
          </a:p>
          <a:p>
            <a:r>
              <a:rPr lang="en-US" b="1" dirty="0"/>
              <a:t>User Authentication:</a:t>
            </a:r>
            <a:endParaRPr lang="en-US" dirty="0"/>
          </a:p>
          <a:p>
            <a:pPr lvl="1"/>
            <a:r>
              <a:rPr lang="en-US" dirty="0"/>
              <a:t>Enable user registration, login, and authentication using JWT or </a:t>
            </a:r>
            <a:r>
              <a:rPr lang="en-US" dirty="0" err="1"/>
              <a:t>OAuth</a:t>
            </a:r>
            <a:r>
              <a:rPr lang="en-US" dirty="0"/>
              <a:t> for security.</a:t>
            </a:r>
          </a:p>
          <a:p>
            <a:r>
              <a:rPr lang="en-US" b="1" dirty="0"/>
              <a:t>Bus Route Management:</a:t>
            </a:r>
            <a:endParaRPr lang="en-US" dirty="0"/>
          </a:p>
          <a:p>
            <a:pPr lvl="1"/>
            <a:r>
              <a:rPr lang="en-US" dirty="0"/>
              <a:t>Allow administrators to manage bus routes, schedules, and fares through a simple dashboard.</a:t>
            </a:r>
          </a:p>
          <a:p>
            <a:r>
              <a:rPr lang="en-US" b="1" dirty="0"/>
              <a:t>Seat Selection and Booking:</a:t>
            </a:r>
            <a:endParaRPr lang="en-US" dirty="0"/>
          </a:p>
          <a:p>
            <a:pPr lvl="1"/>
            <a:r>
              <a:rPr lang="en-US" dirty="0"/>
              <a:t>Create an interactive seat map for users to select seats and book tickets easily.</a:t>
            </a:r>
          </a:p>
          <a:p>
            <a:pPr lvl="1"/>
            <a:r>
              <a:rPr lang="en-US" dirty="0"/>
              <a:t>Facilitate secure online payments using integrated payment gateways.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7172" name="Rectangle 4"/>
          <p:cNvSpPr>
            <a:spLocks noChangeArrowheads="1"/>
          </p:cNvSpPr>
          <p:nvPr/>
        </p:nvSpPr>
        <p:spPr bwMode="auto">
          <a:xfrm>
            <a:off x="0" y="0"/>
            <a:ext cx="145415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5" name="Rectangle 7"/>
          <p:cNvSpPr>
            <a:spLocks noChangeArrowheads="1"/>
          </p:cNvSpPr>
          <p:nvPr/>
        </p:nvSpPr>
        <p:spPr bwMode="auto">
          <a:xfrm>
            <a:off x="685800" y="1295400"/>
            <a:ext cx="10210800" cy="3170614"/>
          </a:xfrm>
          <a:prstGeom prst="rect">
            <a:avLst/>
          </a:prstGeom>
          <a:solidFill>
            <a:srgbClr val="FFFFFF"/>
          </a:solid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Söhne"/>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rgbClr val="000000"/>
                </a:solidFill>
                <a:effectLst/>
                <a:latin typeface="Söhne"/>
                <a:cs typeface="Arial" pitchFamily="34" charset="0"/>
              </a:rPr>
              <a:t>Requirement Analysis:</a:t>
            </a:r>
            <a:r>
              <a:rPr kumimoji="0" lang="en-US" sz="1800" b="0" i="0" u="none" strike="noStrike" cap="none" normalizeH="0" baseline="0" dirty="0" smtClean="0">
                <a:ln>
                  <a:noFill/>
                </a:ln>
                <a:solidFill>
                  <a:srgbClr val="000000"/>
                </a:solidFill>
                <a:effectLst/>
                <a:latin typeface="Söhne"/>
                <a:cs typeface="Arial" pitchFamily="34" charset="0"/>
              </a:rPr>
              <a:t> Understand user needs and business objectives.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rgbClr val="000000"/>
                </a:solidFill>
                <a:effectLst/>
                <a:latin typeface="Söhne"/>
                <a:cs typeface="Arial" pitchFamily="34" charset="0"/>
              </a:rPr>
              <a:t>System Design:</a:t>
            </a:r>
            <a:r>
              <a:rPr kumimoji="0" lang="en-US" sz="1800" b="0" i="0" u="none" strike="noStrike" cap="none" normalizeH="0" baseline="0" dirty="0" smtClean="0">
                <a:ln>
                  <a:noFill/>
                </a:ln>
                <a:solidFill>
                  <a:srgbClr val="000000"/>
                </a:solidFill>
                <a:effectLst/>
                <a:latin typeface="Söhne"/>
                <a:cs typeface="Arial" pitchFamily="34" charset="0"/>
              </a:rPr>
              <a:t> Design modular architecture for frontend, backend, and database.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rgbClr val="000000"/>
                </a:solidFill>
                <a:effectLst/>
                <a:latin typeface="Söhne"/>
                <a:cs typeface="Arial" pitchFamily="34" charset="0"/>
              </a:rPr>
              <a:t>User Experience (UX) Design:</a:t>
            </a:r>
            <a:r>
              <a:rPr kumimoji="0" lang="en-US" sz="1800" b="0" i="0" u="none" strike="noStrike" cap="none" normalizeH="0" baseline="0" dirty="0" smtClean="0">
                <a:ln>
                  <a:noFill/>
                </a:ln>
                <a:solidFill>
                  <a:srgbClr val="000000"/>
                </a:solidFill>
                <a:effectLst/>
                <a:latin typeface="Söhne"/>
                <a:cs typeface="Arial" pitchFamily="34" charset="0"/>
              </a:rPr>
              <a:t> Create intuitive interfaces for easy booking.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rgbClr val="000000"/>
                </a:solidFill>
                <a:effectLst/>
                <a:latin typeface="Söhne"/>
                <a:cs typeface="Arial" pitchFamily="34" charset="0"/>
              </a:rPr>
              <a:t>Backend Development:</a:t>
            </a:r>
            <a:r>
              <a:rPr kumimoji="0" lang="en-US" sz="1800" b="0" i="0" u="none" strike="noStrike" cap="none" normalizeH="0" baseline="0" dirty="0" smtClean="0">
                <a:ln>
                  <a:noFill/>
                </a:ln>
                <a:solidFill>
                  <a:srgbClr val="000000"/>
                </a:solidFill>
                <a:effectLst/>
                <a:latin typeface="Söhne"/>
                <a:cs typeface="Arial" pitchFamily="34" charset="0"/>
              </a:rPr>
              <a:t> Implement logic for booking, seat allocation, and payment processing.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rgbClr val="000000"/>
                </a:solidFill>
                <a:effectLst/>
                <a:latin typeface="Söhne"/>
                <a:cs typeface="Arial" pitchFamily="34" charset="0"/>
              </a:rPr>
              <a:t>Database Management:</a:t>
            </a:r>
            <a:r>
              <a:rPr kumimoji="0" lang="en-US" sz="1800" b="0" i="0" u="none" strike="noStrike" cap="none" normalizeH="0" baseline="0" dirty="0" smtClean="0">
                <a:ln>
                  <a:noFill/>
                </a:ln>
                <a:solidFill>
                  <a:srgbClr val="000000"/>
                </a:solidFill>
                <a:effectLst/>
                <a:latin typeface="Söhne"/>
                <a:cs typeface="Arial" pitchFamily="34" charset="0"/>
              </a:rPr>
              <a:t> Optimize database for efficient data storage and retrieval.</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rgbClr val="000000"/>
                </a:solidFill>
                <a:effectLst/>
                <a:latin typeface="Söhne"/>
                <a:cs typeface="Arial" pitchFamily="34" charset="0"/>
              </a:rPr>
              <a:t>Third-Party Integration:</a:t>
            </a:r>
            <a:r>
              <a:rPr kumimoji="0" lang="en-US" sz="1800" b="0" i="0" u="none" strike="noStrike" cap="none" normalizeH="0" baseline="0" dirty="0" smtClean="0">
                <a:ln>
                  <a:noFill/>
                </a:ln>
                <a:solidFill>
                  <a:srgbClr val="000000"/>
                </a:solidFill>
                <a:effectLst/>
                <a:latin typeface="Söhne"/>
                <a:cs typeface="Arial" pitchFamily="34" charset="0"/>
              </a:rPr>
              <a:t> Integrate external services like payment gateways.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800" b="1" i="0" u="none" strike="noStrike" cap="none" normalizeH="0" baseline="0" dirty="0" smtClean="0">
                <a:ln>
                  <a:noFill/>
                </a:ln>
                <a:solidFill>
                  <a:srgbClr val="000000"/>
                </a:solidFill>
                <a:effectLst/>
                <a:latin typeface="Söhne"/>
                <a:cs typeface="Arial" pitchFamily="34" charset="0"/>
              </a:rPr>
              <a:t>Testing and QA:</a:t>
            </a:r>
            <a:r>
              <a:rPr kumimoji="0" lang="en-US" sz="1800" b="0" i="0" u="none" strike="noStrike" cap="none" normalizeH="0" baseline="0" dirty="0" smtClean="0">
                <a:ln>
                  <a:noFill/>
                </a:ln>
                <a:solidFill>
                  <a:srgbClr val="000000"/>
                </a:solidFill>
                <a:effectLst/>
                <a:latin typeface="Söhne"/>
                <a:cs typeface="Arial" pitchFamily="34" charset="0"/>
              </a:rPr>
              <a:t> Conduct rigorous testing to ensure functionality and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sz="1800" b="1" i="0" u="none" strike="noStrike" cap="none" normalizeH="0" baseline="0" dirty="0" smtClean="0">
                <a:ln>
                  <a:noFill/>
                </a:ln>
                <a:solidFill>
                  <a:srgbClr val="000000"/>
                </a:solidFill>
                <a:effectLst/>
                <a:latin typeface="Söhne"/>
                <a:cs typeface="Arial" pitchFamily="34" charset="0"/>
              </a:rPr>
              <a:t>Deployment and Maintenance:</a:t>
            </a:r>
            <a:r>
              <a:rPr kumimoji="0" lang="en-US" sz="1800" b="0" i="0" u="none" strike="noStrike" cap="none" normalizeH="0" baseline="0" dirty="0" smtClean="0">
                <a:ln>
                  <a:noFill/>
                </a:ln>
                <a:solidFill>
                  <a:srgbClr val="000000"/>
                </a:solidFill>
                <a:effectLst/>
                <a:latin typeface="Söhne"/>
                <a:cs typeface="Arial" pitchFamily="34" charset="0"/>
              </a:rPr>
              <a:t> Deploy the system and provide ongoing support and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6" name="Rectangle 8"/>
          <p:cNvSpPr>
            <a:spLocks noChangeArrowheads="1"/>
          </p:cNvSpPr>
          <p:nvPr/>
        </p:nvSpPr>
        <p:spPr bwMode="auto">
          <a:xfrm>
            <a:off x="0" y="0"/>
            <a:ext cx="145415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Rectangle 2"/>
          <p:cNvSpPr/>
          <p:nvPr/>
        </p:nvSpPr>
        <p:spPr>
          <a:xfrm>
            <a:off x="685800" y="1305342"/>
            <a:ext cx="8458200" cy="3970318"/>
          </a:xfrm>
          <a:prstGeom prst="rect">
            <a:avLst/>
          </a:prstGeom>
        </p:spPr>
        <p:txBody>
          <a:bodyPr wrap="square">
            <a:spAutoFit/>
          </a:bodyPr>
          <a:lstStyle/>
          <a:p>
            <a:r>
              <a:rPr lang="en-US" b="1" dirty="0"/>
              <a:t>Search Algorithm:</a:t>
            </a:r>
            <a:r>
              <a:rPr lang="en-US" dirty="0"/>
              <a:t> To find available routes based on user input like departure and destination cities, date, and other preferences.</a:t>
            </a:r>
          </a:p>
          <a:p>
            <a:r>
              <a:rPr lang="en-US" b="1" dirty="0"/>
              <a:t>Seat Allocation Algorithm:</a:t>
            </a:r>
            <a:r>
              <a:rPr lang="en-US" dirty="0"/>
              <a:t> To allocate seats efficiently based on user selection, availability, and preferences.</a:t>
            </a:r>
          </a:p>
          <a:p>
            <a:r>
              <a:rPr lang="en-US" b="1" dirty="0"/>
              <a:t>Payment Processing Algorithm:</a:t>
            </a:r>
            <a:r>
              <a:rPr lang="en-US" dirty="0"/>
              <a:t> To handle secure payment transactions using integrated payment gateways</a:t>
            </a:r>
            <a:r>
              <a:rPr lang="en-US" dirty="0" smtClean="0"/>
              <a:t>.</a:t>
            </a:r>
          </a:p>
          <a:p>
            <a:endParaRPr lang="en-US" dirty="0"/>
          </a:p>
          <a:p>
            <a:r>
              <a:rPr lang="en-US" dirty="0"/>
              <a:t>For deployment:</a:t>
            </a:r>
          </a:p>
          <a:p>
            <a:r>
              <a:rPr lang="en-US" b="1" dirty="0"/>
              <a:t>Cloud Infrastructure:</a:t>
            </a:r>
            <a:r>
              <a:rPr lang="en-US" dirty="0"/>
              <a:t> Utilize cloud services like AWS, Azure, or Google Cloud for scalability and reliability.</a:t>
            </a:r>
          </a:p>
          <a:p>
            <a:r>
              <a:rPr lang="en-US" b="1" dirty="0"/>
              <a:t>Containerization:</a:t>
            </a:r>
            <a:r>
              <a:rPr lang="en-US" dirty="0"/>
              <a:t> Use </a:t>
            </a:r>
            <a:r>
              <a:rPr lang="en-US" dirty="0" err="1"/>
              <a:t>Docker</a:t>
            </a:r>
            <a:r>
              <a:rPr lang="en-US" dirty="0"/>
              <a:t> for containerizing application components, ensuring consistency across different environments.</a:t>
            </a:r>
          </a:p>
          <a:p>
            <a:r>
              <a:rPr lang="en-US" b="1" dirty="0"/>
              <a:t>Orchestration:</a:t>
            </a:r>
            <a:r>
              <a:rPr lang="en-US" dirty="0"/>
              <a:t> Employ </a:t>
            </a:r>
            <a:r>
              <a:rPr lang="en-US" dirty="0" err="1"/>
              <a:t>Kubernetes</a:t>
            </a:r>
            <a:r>
              <a:rPr lang="en-US" dirty="0"/>
              <a:t> for orchestrating containers, automating deployment, scaling, and </a:t>
            </a:r>
            <a:r>
              <a:rPr lang="en-US" dirty="0" err="1"/>
              <a:t>managemen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Rectangle 2"/>
          <p:cNvSpPr/>
          <p:nvPr/>
        </p:nvSpPr>
        <p:spPr>
          <a:xfrm>
            <a:off x="685800" y="1582341"/>
            <a:ext cx="8458200" cy="3693319"/>
          </a:xfrm>
          <a:prstGeom prst="rect">
            <a:avLst/>
          </a:prstGeom>
        </p:spPr>
        <p:txBody>
          <a:bodyPr wrap="square">
            <a:spAutoFit/>
          </a:bodyPr>
          <a:lstStyle/>
          <a:p>
            <a:r>
              <a:rPr lang="en-US" b="1" dirty="0"/>
              <a:t>Successful Reservation:</a:t>
            </a:r>
            <a:r>
              <a:rPr lang="en-US" dirty="0"/>
              <a:t> Confirmation of the booked ticket with details like route, departure time, seat number, and fare.</a:t>
            </a:r>
          </a:p>
          <a:p>
            <a:r>
              <a:rPr lang="en-US" b="1" dirty="0"/>
              <a:t>Payment Confirmation:</a:t>
            </a:r>
            <a:r>
              <a:rPr lang="en-US" dirty="0"/>
              <a:t> Acknowledgment of successful payment transaction with a receipt or confirmation code.</a:t>
            </a:r>
          </a:p>
          <a:p>
            <a:r>
              <a:rPr lang="en-US" b="1" dirty="0"/>
              <a:t>Seat Allocation:</a:t>
            </a:r>
            <a:r>
              <a:rPr lang="en-US" dirty="0"/>
              <a:t> Information about the allocated seat(s) within the chosen bus, typically provided through a seat map or list.</a:t>
            </a:r>
          </a:p>
          <a:p>
            <a:r>
              <a:rPr lang="en-US" b="1" dirty="0"/>
              <a:t>Booking Confirmation:</a:t>
            </a:r>
            <a:r>
              <a:rPr lang="en-US" dirty="0"/>
              <a:t> Email or SMS notification confirming the booking, including ticket details and travel information.</a:t>
            </a:r>
          </a:p>
          <a:p>
            <a:r>
              <a:rPr lang="en-US" b="1" dirty="0"/>
              <a:t>User Account Update:</a:t>
            </a:r>
            <a:r>
              <a:rPr lang="en-US" dirty="0"/>
              <a:t> Updating user profile with the booked ticket details for future reference and managing bookings.</a:t>
            </a:r>
          </a:p>
          <a:p>
            <a:r>
              <a:rPr lang="en-US" b="1" dirty="0"/>
              <a:t>Integration with External Services:</a:t>
            </a:r>
            <a:r>
              <a:rPr lang="en-US" dirty="0"/>
              <a:t> Integration with external services like payment gateways and notification systems to ensure seamless transaction processing and communication.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p:cNvSpPr/>
          <p:nvPr/>
        </p:nvSpPr>
        <p:spPr>
          <a:xfrm>
            <a:off x="609600" y="1447801"/>
            <a:ext cx="8534400" cy="2031325"/>
          </a:xfrm>
          <a:prstGeom prst="rect">
            <a:avLst/>
          </a:prstGeom>
        </p:spPr>
        <p:txBody>
          <a:bodyPr wrap="square">
            <a:spAutoFit/>
          </a:bodyPr>
          <a:lstStyle/>
          <a:p>
            <a:r>
              <a:rPr lang="en-US" dirty="0"/>
              <a:t>In conclusion, developing a bus ticket booking system involves addressing various aspects such as user experience, backend functionality, integration with third-party services, and deployment considerations. By focusing on intuitive design, efficient algorithms, secure payment processing, and robust deployment strategies, we can create a seamless and reliable platform for users to book bus tickets conveniently. With proper planning, execution, and continuous improvement, the bus ticket booking system can meet user needs effectively while ensuring scalability, reliability, and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685800" y="1752600"/>
            <a:ext cx="8458200" cy="3139321"/>
          </a:xfrm>
          <a:prstGeom prst="rect">
            <a:avLst/>
          </a:prstGeom>
        </p:spPr>
        <p:txBody>
          <a:bodyPr wrap="square">
            <a:spAutoFit/>
          </a:bodyPr>
          <a:lstStyle/>
          <a:p>
            <a:r>
              <a:rPr lang="en-US" b="1" dirty="0"/>
              <a:t>Integration of AI and Machine Learning:</a:t>
            </a:r>
            <a:r>
              <a:rPr lang="en-US" dirty="0"/>
              <a:t> Implementing AI algorithms for personalized recommendations, dynamic pricing, and predictive analytics to optimize route planning, seat allocation, and revenue management.</a:t>
            </a:r>
          </a:p>
          <a:p>
            <a:r>
              <a:rPr lang="en-US" b="1" dirty="0"/>
              <a:t>Enhanced Mobile Experience:</a:t>
            </a:r>
            <a:r>
              <a:rPr lang="en-US" dirty="0"/>
              <a:t> Developing mobile-first solutions with features like mobile ticketing, real-time updates, and </a:t>
            </a:r>
            <a:r>
              <a:rPr lang="en-US" dirty="0" err="1"/>
              <a:t>chatbots</a:t>
            </a:r>
            <a:r>
              <a:rPr lang="en-US" dirty="0"/>
              <a:t> for seamless booking and customer support.</a:t>
            </a:r>
          </a:p>
          <a:p>
            <a:r>
              <a:rPr lang="en-US" b="1" dirty="0" err="1"/>
              <a:t>IoT</a:t>
            </a:r>
            <a:r>
              <a:rPr lang="en-US" b="1" dirty="0"/>
              <a:t> and Smart Infrastructure:</a:t>
            </a:r>
            <a:r>
              <a:rPr lang="en-US" dirty="0"/>
              <a:t> Utilizing </a:t>
            </a:r>
            <a:r>
              <a:rPr lang="en-US" dirty="0" err="1"/>
              <a:t>IoT</a:t>
            </a:r>
            <a:r>
              <a:rPr lang="en-US" dirty="0"/>
              <a:t> sensors and smart devices to monitor vehicle status, occupancy levels, and passenger behavior, enabling proactive maintenance and resource optimization.</a:t>
            </a:r>
          </a:p>
          <a:p>
            <a:r>
              <a:rPr lang="en-US" b="1" dirty="0" err="1"/>
              <a:t>Blockchain</a:t>
            </a:r>
            <a:r>
              <a:rPr lang="en-US" b="1" dirty="0"/>
              <a:t> for Transparency:</a:t>
            </a:r>
            <a:r>
              <a:rPr lang="en-US" dirty="0"/>
              <a:t> Implementing </a:t>
            </a:r>
            <a:r>
              <a:rPr lang="en-US" dirty="0" err="1"/>
              <a:t>blockchain</a:t>
            </a:r>
            <a:r>
              <a:rPr lang="en-US" dirty="0"/>
              <a:t> technology for transparent and secure transactions, ensuring integrity and trust in ticketing processes, especially in the secondary market.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873</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ADMIN</cp:lastModifiedBy>
  <cp:revision>11</cp:revision>
  <dcterms:created xsi:type="dcterms:W3CDTF">2024-04-04T19:22:38Z</dcterms:created>
  <dcterms:modified xsi:type="dcterms:W3CDTF">2024-04-27T15:29:34Z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