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1" r:id="rId2"/>
    <p:sldId id="290" r:id="rId3"/>
    <p:sldId id="277" r:id="rId4"/>
    <p:sldId id="305" r:id="rId5"/>
    <p:sldId id="279" r:id="rId6"/>
    <p:sldId id="307" r:id="rId7"/>
    <p:sldId id="294" r:id="rId8"/>
    <p:sldId id="311" r:id="rId9"/>
    <p:sldId id="312" r:id="rId10"/>
    <p:sldId id="313" r:id="rId11"/>
    <p:sldId id="314" r:id="rId12"/>
    <p:sldId id="284" r:id="rId13"/>
    <p:sldId id="315" r:id="rId14"/>
    <p:sldId id="285" r:id="rId15"/>
    <p:sldId id="309" r:id="rId16"/>
    <p:sldId id="31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06-11-2022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F6B-32C0-40BA-97E8-F36C280C0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C7BE42-52C4-448A-B4C2-EC2336ED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95844-9E23-47F5-A62B-6F548E4D4C23}"/>
              </a:ext>
            </a:extLst>
          </p:cNvPr>
          <p:cNvSpPr>
            <a:spLocks noGrp="1"/>
          </p:cNvSpPr>
          <p:nvPr>
            <p:ph type="dt" sz="half" idx="10"/>
          </p:nvPr>
        </p:nvSpPr>
        <p:spPr/>
        <p:txBody>
          <a:bodyPr/>
          <a:lstStyle/>
          <a:p>
            <a:fld id="{55A7C03C-2152-4298-97EA-BB5F60E13193}" type="datetimeFigureOut">
              <a:rPr lang="en-IN" smtClean="0"/>
              <a:t>06-11-2022</a:t>
            </a:fld>
            <a:endParaRPr lang="en-IN"/>
          </a:p>
        </p:txBody>
      </p:sp>
      <p:sp>
        <p:nvSpPr>
          <p:cNvPr id="5" name="Footer Placeholder 4">
            <a:extLst>
              <a:ext uri="{FF2B5EF4-FFF2-40B4-BE49-F238E27FC236}">
                <a16:creationId xmlns:a16="http://schemas.microsoft.com/office/drawing/2014/main" id="{10E8EADC-E441-46F1-8306-401751161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C8DE6-89B8-4D53-B51D-738C8BD6D424}"/>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18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F995-F0D5-4A30-B2CF-DEE8452B8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34A67-3269-4453-AB77-FC69EAC9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AAD9-1634-4AD2-9E12-7DE270733DEF}"/>
              </a:ext>
            </a:extLst>
          </p:cNvPr>
          <p:cNvSpPr>
            <a:spLocks noGrp="1"/>
          </p:cNvSpPr>
          <p:nvPr>
            <p:ph type="dt" sz="half" idx="10"/>
          </p:nvPr>
        </p:nvSpPr>
        <p:spPr/>
        <p:txBody>
          <a:bodyPr/>
          <a:lstStyle/>
          <a:p>
            <a:fld id="{55A7C03C-2152-4298-97EA-BB5F60E13193}" type="datetimeFigureOut">
              <a:rPr lang="en-IN" smtClean="0"/>
              <a:t>06-11-2022</a:t>
            </a:fld>
            <a:endParaRPr lang="en-IN"/>
          </a:p>
        </p:txBody>
      </p:sp>
      <p:sp>
        <p:nvSpPr>
          <p:cNvPr id="5" name="Footer Placeholder 4">
            <a:extLst>
              <a:ext uri="{FF2B5EF4-FFF2-40B4-BE49-F238E27FC236}">
                <a16:creationId xmlns:a16="http://schemas.microsoft.com/office/drawing/2014/main" id="{35FF9CAE-ABCD-4FC1-93F9-D7C63B604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C8BF4-1BFC-41EC-A369-40730A10F942}"/>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925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11E6C-07F2-4DD1-B365-765A9D11C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FF40F-3A9D-4A42-A9AF-C3E20A349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3F512-34DD-4910-9A10-AF62A081A12A}"/>
              </a:ext>
            </a:extLst>
          </p:cNvPr>
          <p:cNvSpPr>
            <a:spLocks noGrp="1"/>
          </p:cNvSpPr>
          <p:nvPr>
            <p:ph type="dt" sz="half" idx="10"/>
          </p:nvPr>
        </p:nvSpPr>
        <p:spPr/>
        <p:txBody>
          <a:bodyPr/>
          <a:lstStyle/>
          <a:p>
            <a:fld id="{55A7C03C-2152-4298-97EA-BB5F60E13193}" type="datetimeFigureOut">
              <a:rPr lang="en-IN" smtClean="0"/>
              <a:t>06-11-2022</a:t>
            </a:fld>
            <a:endParaRPr lang="en-IN"/>
          </a:p>
        </p:txBody>
      </p:sp>
      <p:sp>
        <p:nvSpPr>
          <p:cNvPr id="5" name="Footer Placeholder 4">
            <a:extLst>
              <a:ext uri="{FF2B5EF4-FFF2-40B4-BE49-F238E27FC236}">
                <a16:creationId xmlns:a16="http://schemas.microsoft.com/office/drawing/2014/main" id="{D023ACA7-394B-4C78-9419-9F9F25A50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133FB-5090-4E4E-9810-803515527FD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1423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FFEE-D9A2-414A-9B37-F26E4CBA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F8FC3-FB49-4139-9566-20C1DB23D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AA8F9-1C83-48C9-BB49-B5720FB628C7}"/>
              </a:ext>
            </a:extLst>
          </p:cNvPr>
          <p:cNvSpPr>
            <a:spLocks noGrp="1"/>
          </p:cNvSpPr>
          <p:nvPr>
            <p:ph type="dt" sz="half" idx="10"/>
          </p:nvPr>
        </p:nvSpPr>
        <p:spPr/>
        <p:txBody>
          <a:bodyPr/>
          <a:lstStyle/>
          <a:p>
            <a:fld id="{55A7C03C-2152-4298-97EA-BB5F60E13193}" type="datetimeFigureOut">
              <a:rPr lang="en-IN" smtClean="0"/>
              <a:t>06-11-2022</a:t>
            </a:fld>
            <a:endParaRPr lang="en-IN"/>
          </a:p>
        </p:txBody>
      </p:sp>
      <p:sp>
        <p:nvSpPr>
          <p:cNvPr id="5" name="Footer Placeholder 4">
            <a:extLst>
              <a:ext uri="{FF2B5EF4-FFF2-40B4-BE49-F238E27FC236}">
                <a16:creationId xmlns:a16="http://schemas.microsoft.com/office/drawing/2014/main" id="{85896379-9C07-4BE5-975B-386C59AA0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70957-0962-4290-86AA-9EDF10B8438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1708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0602-89BD-46BA-99B5-686198EF0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75C7C1-EE7F-4E41-9422-C398028E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EA0D5-B1B9-42EA-BBF9-FF228D2A065E}"/>
              </a:ext>
            </a:extLst>
          </p:cNvPr>
          <p:cNvSpPr>
            <a:spLocks noGrp="1"/>
          </p:cNvSpPr>
          <p:nvPr>
            <p:ph type="dt" sz="half" idx="10"/>
          </p:nvPr>
        </p:nvSpPr>
        <p:spPr/>
        <p:txBody>
          <a:bodyPr/>
          <a:lstStyle/>
          <a:p>
            <a:fld id="{55A7C03C-2152-4298-97EA-BB5F60E13193}" type="datetimeFigureOut">
              <a:rPr lang="en-IN" smtClean="0"/>
              <a:t>06-11-2022</a:t>
            </a:fld>
            <a:endParaRPr lang="en-IN"/>
          </a:p>
        </p:txBody>
      </p:sp>
      <p:sp>
        <p:nvSpPr>
          <p:cNvPr id="5" name="Footer Placeholder 4">
            <a:extLst>
              <a:ext uri="{FF2B5EF4-FFF2-40B4-BE49-F238E27FC236}">
                <a16:creationId xmlns:a16="http://schemas.microsoft.com/office/drawing/2014/main" id="{3949C4D8-A5B8-4B3C-BF3E-B4DB4C8AE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53AE3-B933-41FD-90E1-A39C3CC8084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227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F223-F705-4CB2-8FC3-30AEBE5B8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1B3BE-CA12-444E-976B-F056E122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EFAEF1-5BF6-4726-A771-60909280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E453C2-97AC-4AF0-94FD-2C153CE2A99B}"/>
              </a:ext>
            </a:extLst>
          </p:cNvPr>
          <p:cNvSpPr>
            <a:spLocks noGrp="1"/>
          </p:cNvSpPr>
          <p:nvPr>
            <p:ph type="dt" sz="half" idx="10"/>
          </p:nvPr>
        </p:nvSpPr>
        <p:spPr/>
        <p:txBody>
          <a:bodyPr/>
          <a:lstStyle/>
          <a:p>
            <a:fld id="{55A7C03C-2152-4298-97EA-BB5F60E13193}" type="datetimeFigureOut">
              <a:rPr lang="en-IN" smtClean="0"/>
              <a:t>06-11-2022</a:t>
            </a:fld>
            <a:endParaRPr lang="en-IN"/>
          </a:p>
        </p:txBody>
      </p:sp>
      <p:sp>
        <p:nvSpPr>
          <p:cNvPr id="6" name="Footer Placeholder 5">
            <a:extLst>
              <a:ext uri="{FF2B5EF4-FFF2-40B4-BE49-F238E27FC236}">
                <a16:creationId xmlns:a16="http://schemas.microsoft.com/office/drawing/2014/main" id="{611669D2-07B9-42BE-B351-ECFBA83A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9A197-2D56-4A6F-AD5E-A34AD8D597D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4702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A8E-3D85-41E4-A434-C67E699977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579E6-91F2-4873-A271-38521626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F7067-79FA-4197-90F7-DE78ADA0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777E08-50F4-4468-B05A-C284C576D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ED1A5-C4FF-4990-AA26-39D8B8851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78E9C2-3BA4-492C-8411-B5851F5114E8}"/>
              </a:ext>
            </a:extLst>
          </p:cNvPr>
          <p:cNvSpPr>
            <a:spLocks noGrp="1"/>
          </p:cNvSpPr>
          <p:nvPr>
            <p:ph type="dt" sz="half" idx="10"/>
          </p:nvPr>
        </p:nvSpPr>
        <p:spPr/>
        <p:txBody>
          <a:bodyPr/>
          <a:lstStyle/>
          <a:p>
            <a:fld id="{55A7C03C-2152-4298-97EA-BB5F60E13193}" type="datetimeFigureOut">
              <a:rPr lang="en-IN" smtClean="0"/>
              <a:t>06-11-2022</a:t>
            </a:fld>
            <a:endParaRPr lang="en-IN"/>
          </a:p>
        </p:txBody>
      </p:sp>
      <p:sp>
        <p:nvSpPr>
          <p:cNvPr id="8" name="Footer Placeholder 7">
            <a:extLst>
              <a:ext uri="{FF2B5EF4-FFF2-40B4-BE49-F238E27FC236}">
                <a16:creationId xmlns:a16="http://schemas.microsoft.com/office/drawing/2014/main" id="{0E5BCA47-7D0E-48AB-A714-270F296F2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02129-CFDD-4ADE-96B4-CDA29FA7AA0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817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9E85-5B91-4DA7-824C-04686D6DB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F89B52-8549-4C74-9E45-373491AC03AF}"/>
              </a:ext>
            </a:extLst>
          </p:cNvPr>
          <p:cNvSpPr>
            <a:spLocks noGrp="1"/>
          </p:cNvSpPr>
          <p:nvPr>
            <p:ph type="dt" sz="half" idx="10"/>
          </p:nvPr>
        </p:nvSpPr>
        <p:spPr/>
        <p:txBody>
          <a:bodyPr/>
          <a:lstStyle/>
          <a:p>
            <a:fld id="{55A7C03C-2152-4298-97EA-BB5F60E13193}" type="datetimeFigureOut">
              <a:rPr lang="en-IN" smtClean="0"/>
              <a:t>06-11-2022</a:t>
            </a:fld>
            <a:endParaRPr lang="en-IN"/>
          </a:p>
        </p:txBody>
      </p:sp>
      <p:sp>
        <p:nvSpPr>
          <p:cNvPr id="4" name="Footer Placeholder 3">
            <a:extLst>
              <a:ext uri="{FF2B5EF4-FFF2-40B4-BE49-F238E27FC236}">
                <a16:creationId xmlns:a16="http://schemas.microsoft.com/office/drawing/2014/main" id="{BFBA7DEB-1884-428E-8D72-0C777717D2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778002-3309-4B2E-98D8-4548B126933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9075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73197-CA40-41D7-9F27-6BD32B81B17F}"/>
              </a:ext>
            </a:extLst>
          </p:cNvPr>
          <p:cNvSpPr>
            <a:spLocks noGrp="1"/>
          </p:cNvSpPr>
          <p:nvPr>
            <p:ph type="dt" sz="half" idx="10"/>
          </p:nvPr>
        </p:nvSpPr>
        <p:spPr/>
        <p:txBody>
          <a:bodyPr/>
          <a:lstStyle/>
          <a:p>
            <a:fld id="{55A7C03C-2152-4298-97EA-BB5F60E13193}" type="datetimeFigureOut">
              <a:rPr lang="en-IN" smtClean="0"/>
              <a:t>06-11-2022</a:t>
            </a:fld>
            <a:endParaRPr lang="en-IN"/>
          </a:p>
        </p:txBody>
      </p:sp>
      <p:sp>
        <p:nvSpPr>
          <p:cNvPr id="3" name="Footer Placeholder 2">
            <a:extLst>
              <a:ext uri="{FF2B5EF4-FFF2-40B4-BE49-F238E27FC236}">
                <a16:creationId xmlns:a16="http://schemas.microsoft.com/office/drawing/2014/main" id="{EE013A52-C66B-4374-A502-6081D67DF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D62C36-7926-4C58-AF31-B3F368F55BB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8341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EFE4-9095-4981-ACDF-E4BAA94FB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8EFFA1-7404-4070-B26A-5689CD527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A1ACB5-DA26-4CC3-A4C3-4FC3F5C16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8FCF7-74EF-412F-9F87-7EA4467AA532}"/>
              </a:ext>
            </a:extLst>
          </p:cNvPr>
          <p:cNvSpPr>
            <a:spLocks noGrp="1"/>
          </p:cNvSpPr>
          <p:nvPr>
            <p:ph type="dt" sz="half" idx="10"/>
          </p:nvPr>
        </p:nvSpPr>
        <p:spPr/>
        <p:txBody>
          <a:bodyPr/>
          <a:lstStyle/>
          <a:p>
            <a:fld id="{55A7C03C-2152-4298-97EA-BB5F60E13193}" type="datetimeFigureOut">
              <a:rPr lang="en-IN" smtClean="0"/>
              <a:t>06-11-2022</a:t>
            </a:fld>
            <a:endParaRPr lang="en-IN"/>
          </a:p>
        </p:txBody>
      </p:sp>
      <p:sp>
        <p:nvSpPr>
          <p:cNvPr id="6" name="Footer Placeholder 5">
            <a:extLst>
              <a:ext uri="{FF2B5EF4-FFF2-40B4-BE49-F238E27FC236}">
                <a16:creationId xmlns:a16="http://schemas.microsoft.com/office/drawing/2014/main" id="{34BE3F70-B0A5-449D-8AB4-32BE9C925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07221-F948-48A6-93D3-75366902BEB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5642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7394-E72E-43D3-BC5B-8D27DC91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E34770-0B5C-4793-8F8E-2D72B543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5868D-C110-4546-9766-B2DBE68B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13DB4-4DC9-457D-9E3C-9A605267B142}"/>
              </a:ext>
            </a:extLst>
          </p:cNvPr>
          <p:cNvSpPr>
            <a:spLocks noGrp="1"/>
          </p:cNvSpPr>
          <p:nvPr>
            <p:ph type="dt" sz="half" idx="10"/>
          </p:nvPr>
        </p:nvSpPr>
        <p:spPr/>
        <p:txBody>
          <a:bodyPr/>
          <a:lstStyle/>
          <a:p>
            <a:fld id="{55A7C03C-2152-4298-97EA-BB5F60E13193}" type="datetimeFigureOut">
              <a:rPr lang="en-IN" smtClean="0"/>
              <a:t>06-11-2022</a:t>
            </a:fld>
            <a:endParaRPr lang="en-IN"/>
          </a:p>
        </p:txBody>
      </p:sp>
      <p:sp>
        <p:nvSpPr>
          <p:cNvPr id="6" name="Footer Placeholder 5">
            <a:extLst>
              <a:ext uri="{FF2B5EF4-FFF2-40B4-BE49-F238E27FC236}">
                <a16:creationId xmlns:a16="http://schemas.microsoft.com/office/drawing/2014/main" id="{FB4A8A04-55B8-454D-8E09-81C769A09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FA8A6-AB0E-4FBA-A2B1-81F77089185F}"/>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58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5323A-8CC0-4DC0-9E30-9D2FAB6D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C7328-4DD9-4795-9EB0-A91CBBE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EDFB9-5410-4AFF-A64F-E94AF0D8C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t>06-11-2022</a:t>
            </a:fld>
            <a:endParaRPr lang="en-IN"/>
          </a:p>
        </p:txBody>
      </p:sp>
      <p:sp>
        <p:nvSpPr>
          <p:cNvPr id="5" name="Footer Placeholder 4">
            <a:extLst>
              <a:ext uri="{FF2B5EF4-FFF2-40B4-BE49-F238E27FC236}">
                <a16:creationId xmlns:a16="http://schemas.microsoft.com/office/drawing/2014/main" id="{36074E17-D9BD-48E3-B342-86BEA14C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3D3665-24EB-4C6E-9E8C-F72F770A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7736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upgrad.com/machine-learning-ai-pgd-iiitb/?utm_source=BLOG&amp;utm_medium=BODY&amp;utm_campaign=DV_ML_PGD_BLOG_BODY_101537"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a:pPr/>
              <a:t>6 November 2022</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2819401" y="1905000"/>
            <a:ext cx="6518845" cy="1077218"/>
          </a:xfrm>
          <a:prstGeom prst="rect">
            <a:avLst/>
          </a:prstGeom>
        </p:spPr>
        <p:txBody>
          <a:bodyPr wrap="square">
            <a:spAutoFit/>
          </a:bodyPr>
          <a:lstStyle/>
          <a:p>
            <a:pPr algn="ctr"/>
            <a:r>
              <a:rPr lang="en-US" sz="3200" dirty="0">
                <a:latin typeface="Arial" panose="020B0604020202020204" pitchFamily="34" charset="0"/>
                <a:cs typeface="Arial" panose="020B0604020202020204" pitchFamily="34" charset="0"/>
              </a:rPr>
              <a:t>CREDIT CARD FRAUD DETECTION</a:t>
            </a:r>
          </a:p>
        </p:txBody>
      </p:sp>
      <p:sp>
        <p:nvSpPr>
          <p:cNvPr id="8" name="Rectangle 7"/>
          <p:cNvSpPr/>
          <p:nvPr/>
        </p:nvSpPr>
        <p:spPr>
          <a:xfrm>
            <a:off x="2285999" y="3047999"/>
            <a:ext cx="10165977" cy="1520609"/>
          </a:xfrm>
          <a:prstGeom prst="rect">
            <a:avLst/>
          </a:prstGeom>
        </p:spPr>
        <p:txBody>
          <a:bodyPr wrap="square">
            <a:spAutoFit/>
          </a:bodyPr>
          <a:lstStyle/>
          <a:p>
            <a:r>
              <a:rPr lang="en-US" sz="2800" dirty="0">
                <a:latin typeface="Arial" pitchFamily="34" charset="0"/>
                <a:cs typeface="Arial" pitchFamily="34" charset="0"/>
              </a:rPr>
              <a:t>Project Supervisor: DR.JEMSHIA MIRIAM</a:t>
            </a:r>
          </a:p>
          <a:p>
            <a:r>
              <a:rPr lang="en-US" sz="2800" dirty="0">
                <a:latin typeface="Arial" pitchFamily="34" charset="0"/>
                <a:cs typeface="Arial" pitchFamily="34" charset="0"/>
              </a:rPr>
              <a:t>Name of the </a:t>
            </a:r>
            <a:r>
              <a:rPr lang="en-US" sz="2800" dirty="0" err="1">
                <a:latin typeface="Arial" pitchFamily="34" charset="0"/>
                <a:cs typeface="Arial" pitchFamily="34" charset="0"/>
              </a:rPr>
              <a:t>Student:GRANDHI</a:t>
            </a:r>
            <a:r>
              <a:rPr lang="en-US" sz="2800" dirty="0">
                <a:latin typeface="Arial" pitchFamily="34" charset="0"/>
                <a:cs typeface="Arial" pitchFamily="34" charset="0"/>
              </a:rPr>
              <a:t> GOWRI SANKAR </a:t>
            </a:r>
          </a:p>
          <a:p>
            <a:pPr>
              <a:lnSpc>
                <a:spcPct val="150000"/>
              </a:lnSpc>
            </a:pPr>
            <a:r>
              <a:rPr lang="en-US" sz="2800" dirty="0">
                <a:latin typeface="Arial" pitchFamily="34" charset="0"/>
                <a:cs typeface="Arial" pitchFamily="34" charset="0"/>
              </a:rPr>
              <a:t>Register Number:40110404</a:t>
            </a:r>
          </a:p>
        </p:txBody>
      </p:sp>
      <p:pic>
        <p:nvPicPr>
          <p:cNvPr id="9" name="Picture 8" descr="new letter head July30_2020.png"/>
          <p:cNvPicPr/>
          <p:nvPr/>
        </p:nvPicPr>
        <p:blipFill>
          <a:blip r:embed="rId2" cstate="print"/>
          <a:stretch>
            <a:fillRect/>
          </a:stretch>
        </p:blipFill>
        <p:spPr>
          <a:xfrm>
            <a:off x="1752600" y="-36492"/>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09C355-3CF4-EE1A-BDBC-4894CB301F06}"/>
              </a:ext>
            </a:extLst>
          </p:cNvPr>
          <p:cNvSpPr>
            <a:spLocks noGrp="1"/>
          </p:cNvSpPr>
          <p:nvPr>
            <p:ph idx="1"/>
          </p:nvPr>
        </p:nvSpPr>
        <p:spPr>
          <a:xfrm>
            <a:off x="838200" y="717176"/>
            <a:ext cx="10515600" cy="5459787"/>
          </a:xfrm>
        </p:spPr>
        <p:txBody>
          <a:bodyPr>
            <a:normAutofit lnSpcReduction="10000"/>
          </a:bodyPr>
          <a:lstStyle/>
          <a:p>
            <a:pPr algn="l"/>
            <a:r>
              <a:rPr lang="en-US" b="1" i="0" dirty="0">
                <a:solidFill>
                  <a:srgbClr val="303133"/>
                </a:solidFill>
                <a:effectLst/>
                <a:latin typeface="-apple-system"/>
              </a:rPr>
              <a:t>Step 4: Splitting the Dataset</a:t>
            </a:r>
          </a:p>
          <a:p>
            <a:pPr algn="l"/>
            <a:r>
              <a:rPr lang="en-US" b="0" i="0" dirty="0">
                <a:solidFill>
                  <a:srgbClr val="000000"/>
                </a:solidFill>
                <a:effectLst/>
                <a:latin typeface="proxima_novaregular"/>
              </a:rPr>
              <a:t>Create a ‘functions.py’ file. Here, we’ll add functions to implement the different stages of our algorithm. However, before we add those functions, let’s split our dataset into two sets, the validation set and the test set. </a:t>
            </a:r>
          </a:p>
          <a:p>
            <a:pPr algn="l"/>
            <a:r>
              <a:rPr lang="en-US" b="1" i="0" dirty="0">
                <a:solidFill>
                  <a:srgbClr val="303133"/>
                </a:solidFill>
                <a:effectLst/>
                <a:latin typeface="-apple-system"/>
              </a:rPr>
              <a:t>Step 5: Calculate Mean and Covariance Matrix</a:t>
            </a:r>
          </a:p>
          <a:p>
            <a:pPr algn="l"/>
            <a:r>
              <a:rPr lang="en-US" b="0" i="0" dirty="0">
                <a:solidFill>
                  <a:srgbClr val="000000"/>
                </a:solidFill>
                <a:effectLst/>
                <a:latin typeface="proxima_novaregular"/>
              </a:rPr>
              <a:t>The following function will helps us calculate the mean and the covariance matrix:</a:t>
            </a:r>
          </a:p>
          <a:p>
            <a:pPr algn="l"/>
            <a:r>
              <a:rPr lang="en-US" b="0" i="0" dirty="0">
                <a:solidFill>
                  <a:srgbClr val="000000"/>
                </a:solidFill>
                <a:effectLst/>
                <a:latin typeface="proxima_novaregular"/>
              </a:rPr>
              <a:t>def </a:t>
            </a:r>
            <a:r>
              <a:rPr lang="en-US" b="0" i="0" dirty="0" err="1">
                <a:solidFill>
                  <a:srgbClr val="000000"/>
                </a:solidFill>
                <a:effectLst/>
                <a:latin typeface="proxima_novaregular"/>
              </a:rPr>
              <a:t>estimate_gaussian_params</a:t>
            </a:r>
            <a:r>
              <a:rPr lang="en-US" b="0" i="0" dirty="0">
                <a:solidFill>
                  <a:srgbClr val="000000"/>
                </a:solidFill>
                <a:effectLst/>
                <a:latin typeface="proxima_novaregular"/>
              </a:rPr>
              <a:t>(X):</a:t>
            </a:r>
          </a:p>
          <a:p>
            <a:pPr algn="l"/>
            <a:r>
              <a:rPr lang="en-US" b="1" i="0" dirty="0">
                <a:solidFill>
                  <a:srgbClr val="303133"/>
                </a:solidFill>
                <a:effectLst/>
                <a:latin typeface="-apple-system"/>
              </a:rPr>
              <a:t>Step 6: Add the Final Touches</a:t>
            </a:r>
          </a:p>
          <a:p>
            <a:pPr algn="l"/>
            <a:r>
              <a:rPr lang="en-US" b="0" i="0" dirty="0">
                <a:solidFill>
                  <a:srgbClr val="000000"/>
                </a:solidFill>
                <a:effectLst/>
                <a:latin typeface="proxima_novaregular"/>
              </a:rPr>
              <a:t>In our ‘main.py’ file, we’ll import and call the functions we implemented in the previous step for every set:</a:t>
            </a:r>
          </a:p>
          <a:p>
            <a:pPr algn="l"/>
            <a:r>
              <a:rPr lang="en-US" b="0" i="0" dirty="0">
                <a:solidFill>
                  <a:srgbClr val="000000"/>
                </a:solidFill>
                <a:effectLst/>
                <a:latin typeface="proxima_novaregular"/>
              </a:rPr>
              <a:t>(</a:t>
            </a:r>
            <a:r>
              <a:rPr lang="en-US" b="0" i="0" dirty="0" err="1">
                <a:solidFill>
                  <a:srgbClr val="000000"/>
                </a:solidFill>
                <a:effectLst/>
                <a:latin typeface="proxima_novaregular"/>
              </a:rPr>
              <a:t>Xtrain</a:t>
            </a:r>
            <a:r>
              <a:rPr lang="en-US" b="0" i="0" dirty="0">
                <a:solidFill>
                  <a:srgbClr val="000000"/>
                </a:solidFill>
                <a:effectLst/>
                <a:latin typeface="proxima_novaregular"/>
              </a:rPr>
              <a:t>, </a:t>
            </a:r>
            <a:r>
              <a:rPr lang="en-US" b="0" i="0" dirty="0" err="1">
                <a:solidFill>
                  <a:srgbClr val="000000"/>
                </a:solidFill>
                <a:effectLst/>
                <a:latin typeface="proxima_novaregular"/>
              </a:rPr>
              <a:t>Xtest</a:t>
            </a:r>
            <a:r>
              <a:rPr lang="en-US" b="0" i="0" dirty="0">
                <a:solidFill>
                  <a:srgbClr val="000000"/>
                </a:solidFill>
                <a:effectLst/>
                <a:latin typeface="proxima_novaregular"/>
              </a:rPr>
              <a:t>, </a:t>
            </a:r>
            <a:r>
              <a:rPr lang="en-US" b="0" i="0" dirty="0" err="1">
                <a:solidFill>
                  <a:srgbClr val="000000"/>
                </a:solidFill>
                <a:effectLst/>
                <a:latin typeface="proxima_novaregular"/>
              </a:rPr>
              <a:t>Xval</a:t>
            </a:r>
            <a:r>
              <a:rPr lang="en-US" b="0" i="0" dirty="0">
                <a:solidFill>
                  <a:srgbClr val="000000"/>
                </a:solidFill>
                <a:effectLst/>
                <a:latin typeface="proxima_novaregular"/>
              </a:rPr>
              <a:t>, </a:t>
            </a:r>
            <a:r>
              <a:rPr lang="en-US" b="0" i="0" dirty="0" err="1">
                <a:solidFill>
                  <a:srgbClr val="000000"/>
                </a:solidFill>
                <a:effectLst/>
                <a:latin typeface="proxima_novaregular"/>
              </a:rPr>
              <a:t>Ytest</a:t>
            </a:r>
            <a:r>
              <a:rPr lang="en-US" b="0" i="0" dirty="0">
                <a:solidFill>
                  <a:srgbClr val="000000"/>
                </a:solidFill>
                <a:effectLst/>
                <a:latin typeface="proxima_novaregular"/>
              </a:rPr>
              <a:t>, </a:t>
            </a:r>
            <a:r>
              <a:rPr lang="en-US" b="0" i="0" dirty="0" err="1">
                <a:solidFill>
                  <a:srgbClr val="000000"/>
                </a:solidFill>
                <a:effectLst/>
                <a:latin typeface="proxima_novaregular"/>
              </a:rPr>
              <a:t>Yval</a:t>
            </a:r>
            <a:r>
              <a:rPr lang="en-US" b="0" i="0" dirty="0">
                <a:solidFill>
                  <a:srgbClr val="000000"/>
                </a:solidFill>
                <a:effectLst/>
                <a:latin typeface="proxima_novaregular"/>
              </a:rPr>
              <a:t>) = </a:t>
            </a:r>
            <a:r>
              <a:rPr lang="en-US" b="0" i="0" dirty="0" err="1">
                <a:solidFill>
                  <a:srgbClr val="000000"/>
                </a:solidFill>
                <a:effectLst/>
                <a:latin typeface="proxima_novaregular"/>
              </a:rPr>
              <a:t>train_validation_splits</a:t>
            </a:r>
            <a:r>
              <a:rPr lang="en-US" b="0" i="0" dirty="0">
                <a:solidFill>
                  <a:srgbClr val="000000"/>
                </a:solidFill>
                <a:effectLst/>
                <a:latin typeface="proxima_novaregular"/>
              </a:rPr>
              <a:t>(</a:t>
            </a:r>
            <a:r>
              <a:rPr lang="en-US" b="0" i="0" dirty="0" err="1">
                <a:solidFill>
                  <a:srgbClr val="000000"/>
                </a:solidFill>
                <a:effectLst/>
                <a:latin typeface="proxima_novaregular"/>
              </a:rPr>
              <a:t>df</a:t>
            </a:r>
            <a:r>
              <a:rPr lang="en-US" b="0" i="0" dirty="0">
                <a:solidFill>
                  <a:srgbClr val="000000"/>
                </a:solidFill>
                <a:effectLst/>
                <a:latin typeface="proxima_novaregular"/>
              </a:rPr>
              <a:t>)</a:t>
            </a:r>
          </a:p>
          <a:p>
            <a:endParaRPr lang="en-IN" dirty="0"/>
          </a:p>
        </p:txBody>
      </p:sp>
    </p:spTree>
    <p:extLst>
      <p:ext uri="{BB962C8B-B14F-4D97-AF65-F5344CB8AC3E}">
        <p14:creationId xmlns:p14="http://schemas.microsoft.com/office/powerpoint/2010/main" val="31710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6FDDF-177F-FC5C-9AE4-80408C183841}"/>
              </a:ext>
            </a:extLst>
          </p:cNvPr>
          <p:cNvSpPr>
            <a:spLocks noGrp="1"/>
          </p:cNvSpPr>
          <p:nvPr>
            <p:ph idx="1"/>
          </p:nvPr>
        </p:nvSpPr>
        <p:spPr>
          <a:xfrm>
            <a:off x="838200" y="618565"/>
            <a:ext cx="10515600" cy="5558398"/>
          </a:xfrm>
        </p:spPr>
        <p:txBody>
          <a:bodyPr/>
          <a:lstStyle/>
          <a:p>
            <a:pPr algn="l"/>
            <a:r>
              <a:rPr lang="en-IN" b="0" i="0" dirty="0">
                <a:solidFill>
                  <a:srgbClr val="000000"/>
                </a:solidFill>
                <a:effectLst/>
                <a:latin typeface="proxima_novaregular"/>
              </a:rPr>
              <a:t>(</a:t>
            </a:r>
            <a:r>
              <a:rPr lang="en-IN" b="0" i="0" dirty="0" err="1">
                <a:solidFill>
                  <a:srgbClr val="000000"/>
                </a:solidFill>
                <a:effectLst/>
                <a:latin typeface="proxima_novaregular"/>
              </a:rPr>
              <a:t>Xtrain</a:t>
            </a:r>
            <a:r>
              <a:rPr lang="en-IN" b="0" i="0" dirty="0">
                <a:solidFill>
                  <a:srgbClr val="000000"/>
                </a:solidFill>
                <a:effectLst/>
                <a:latin typeface="proxima_novaregular"/>
              </a:rPr>
              <a:t>, </a:t>
            </a:r>
            <a:r>
              <a:rPr lang="en-IN" b="0" i="0" dirty="0" err="1">
                <a:solidFill>
                  <a:srgbClr val="000000"/>
                </a:solidFill>
                <a:effectLst/>
                <a:latin typeface="proxima_novaregular"/>
              </a:rPr>
              <a:t>Xtest</a:t>
            </a:r>
            <a:r>
              <a:rPr lang="en-IN" b="0" i="0" dirty="0">
                <a:solidFill>
                  <a:srgbClr val="000000"/>
                </a:solidFill>
                <a:effectLst/>
                <a:latin typeface="proxima_novaregular"/>
              </a:rPr>
              <a:t>, </a:t>
            </a:r>
            <a:r>
              <a:rPr lang="en-IN" b="0" i="0" dirty="0" err="1">
                <a:solidFill>
                  <a:srgbClr val="000000"/>
                </a:solidFill>
                <a:effectLst/>
                <a:latin typeface="proxima_novaregular"/>
              </a:rPr>
              <a:t>Xval</a:t>
            </a:r>
            <a:r>
              <a:rPr lang="en-IN" b="0" i="0" dirty="0">
                <a:solidFill>
                  <a:srgbClr val="000000"/>
                </a:solidFill>
                <a:effectLst/>
                <a:latin typeface="proxima_novaregular"/>
              </a:rPr>
              <a:t>, </a:t>
            </a:r>
            <a:r>
              <a:rPr lang="en-IN" b="0" i="0" dirty="0" err="1">
                <a:solidFill>
                  <a:srgbClr val="000000"/>
                </a:solidFill>
                <a:effectLst/>
                <a:latin typeface="proxima_novaregular"/>
              </a:rPr>
              <a:t>Ytest</a:t>
            </a:r>
            <a:r>
              <a:rPr lang="en-IN" b="0" i="0" dirty="0">
                <a:solidFill>
                  <a:srgbClr val="000000"/>
                </a:solidFill>
                <a:effectLst/>
                <a:latin typeface="proxima_novaregular"/>
              </a:rPr>
              <a:t>, </a:t>
            </a:r>
            <a:r>
              <a:rPr lang="en-IN" b="0" i="0" dirty="0" err="1">
                <a:solidFill>
                  <a:srgbClr val="000000"/>
                </a:solidFill>
                <a:effectLst/>
                <a:latin typeface="proxima_novaregular"/>
              </a:rPr>
              <a:t>Yval</a:t>
            </a:r>
            <a:r>
              <a:rPr lang="en-IN" b="0" i="0" dirty="0">
                <a:solidFill>
                  <a:srgbClr val="000000"/>
                </a:solidFill>
                <a:effectLst/>
                <a:latin typeface="proxima_novaregular"/>
              </a:rPr>
              <a:t>) = </a:t>
            </a:r>
            <a:r>
              <a:rPr lang="en-IN" b="0" i="0" dirty="0" err="1">
                <a:solidFill>
                  <a:srgbClr val="000000"/>
                </a:solidFill>
                <a:effectLst/>
                <a:latin typeface="proxima_novaregular"/>
              </a:rPr>
              <a:t>train_validation_splits</a:t>
            </a:r>
            <a:r>
              <a:rPr lang="en-IN" b="0" i="0" dirty="0">
                <a:solidFill>
                  <a:srgbClr val="000000"/>
                </a:solidFill>
                <a:effectLst/>
                <a:latin typeface="proxima_novaregular"/>
              </a:rPr>
              <a:t>(</a:t>
            </a:r>
            <a:r>
              <a:rPr lang="en-IN" b="0" i="0" dirty="0" err="1">
                <a:solidFill>
                  <a:srgbClr val="000000"/>
                </a:solidFill>
                <a:effectLst/>
                <a:latin typeface="proxima_novaregular"/>
              </a:rPr>
              <a:t>df</a:t>
            </a:r>
            <a:r>
              <a:rPr lang="en-IN" b="0" i="0" dirty="0">
                <a:solidFill>
                  <a:srgbClr val="000000"/>
                </a:solidFill>
                <a:effectLst/>
                <a:latin typeface="proxima_novaregular"/>
              </a:rPr>
              <a:t>)</a:t>
            </a:r>
          </a:p>
          <a:p>
            <a:pPr algn="l"/>
            <a:r>
              <a:rPr lang="en-IN" b="0" i="0" dirty="0">
                <a:solidFill>
                  <a:srgbClr val="000000"/>
                </a:solidFill>
                <a:effectLst/>
                <a:latin typeface="proxima_novaregular"/>
              </a:rPr>
              <a:t>(mu, sigma) = </a:t>
            </a:r>
            <a:r>
              <a:rPr lang="en-IN" b="0" i="0" dirty="0" err="1">
                <a:solidFill>
                  <a:srgbClr val="000000"/>
                </a:solidFill>
                <a:effectLst/>
                <a:latin typeface="proxima_novaregular"/>
              </a:rPr>
              <a:t>estimate_gaussian_params</a:t>
            </a:r>
            <a:r>
              <a:rPr lang="en-IN" b="0" i="0" dirty="0">
                <a:solidFill>
                  <a:srgbClr val="000000"/>
                </a:solidFill>
                <a:effectLst/>
                <a:latin typeface="proxima_novaregular"/>
              </a:rPr>
              <a:t>(</a:t>
            </a:r>
            <a:r>
              <a:rPr lang="en-IN" b="0" i="0" dirty="0" err="1">
                <a:solidFill>
                  <a:srgbClr val="000000"/>
                </a:solidFill>
                <a:effectLst/>
                <a:latin typeface="proxima_novaregular"/>
              </a:rPr>
              <a:t>Xtrain</a:t>
            </a:r>
            <a:r>
              <a:rPr lang="en-IN" b="0" i="0" dirty="0">
                <a:solidFill>
                  <a:srgbClr val="000000"/>
                </a:solidFill>
                <a:effectLst/>
                <a:latin typeface="proxima_novaregular"/>
              </a:rPr>
              <a:t>)</a:t>
            </a:r>
          </a:p>
          <a:p>
            <a:pPr algn="l"/>
            <a:r>
              <a:rPr lang="en-IN" b="0" i="0" dirty="0">
                <a:solidFill>
                  <a:srgbClr val="000000"/>
                </a:solidFill>
                <a:effectLst/>
                <a:latin typeface="proxima_novaregular"/>
              </a:rPr>
              <a:t># calculate gaussian pdf</a:t>
            </a:r>
          </a:p>
          <a:p>
            <a:pPr algn="l"/>
            <a:r>
              <a:rPr lang="en-IN" b="0" i="0" dirty="0">
                <a:solidFill>
                  <a:srgbClr val="000000"/>
                </a:solidFill>
                <a:effectLst/>
                <a:latin typeface="proxima_novaregular"/>
              </a:rPr>
              <a:t>p = multivariate_normal.pdf(</a:t>
            </a:r>
            <a:r>
              <a:rPr lang="en-IN" b="0" i="0" dirty="0" err="1">
                <a:solidFill>
                  <a:srgbClr val="000000"/>
                </a:solidFill>
                <a:effectLst/>
                <a:latin typeface="proxima_novaregular"/>
              </a:rPr>
              <a:t>Xtrain</a:t>
            </a:r>
            <a:r>
              <a:rPr lang="en-IN" b="0" i="0" dirty="0">
                <a:solidFill>
                  <a:srgbClr val="000000"/>
                </a:solidFill>
                <a:effectLst/>
                <a:latin typeface="proxima_novaregular"/>
              </a:rPr>
              <a:t>, mu, sigma)</a:t>
            </a:r>
          </a:p>
          <a:p>
            <a:pPr algn="l"/>
            <a:r>
              <a:rPr lang="en-IN" b="0" i="0" dirty="0" err="1">
                <a:solidFill>
                  <a:srgbClr val="000000"/>
                </a:solidFill>
                <a:effectLst/>
                <a:latin typeface="proxima_novaregular"/>
              </a:rPr>
              <a:t>pval</a:t>
            </a:r>
            <a:r>
              <a:rPr lang="en-IN" b="0" i="0" dirty="0">
                <a:solidFill>
                  <a:srgbClr val="000000"/>
                </a:solidFill>
                <a:effectLst/>
                <a:latin typeface="proxima_novaregular"/>
              </a:rPr>
              <a:t> = multivariate_normal.pdf(</a:t>
            </a:r>
            <a:r>
              <a:rPr lang="en-IN" b="0" i="0" dirty="0" err="1">
                <a:solidFill>
                  <a:srgbClr val="000000"/>
                </a:solidFill>
                <a:effectLst/>
                <a:latin typeface="proxima_novaregular"/>
              </a:rPr>
              <a:t>Xval</a:t>
            </a:r>
            <a:r>
              <a:rPr lang="en-IN" b="0" i="0" dirty="0">
                <a:solidFill>
                  <a:srgbClr val="000000"/>
                </a:solidFill>
                <a:effectLst/>
                <a:latin typeface="proxima_novaregular"/>
              </a:rPr>
              <a:t>, mu, sigma)</a:t>
            </a:r>
          </a:p>
          <a:p>
            <a:pPr algn="l"/>
            <a:r>
              <a:rPr lang="en-IN" b="0" i="0" dirty="0" err="1">
                <a:solidFill>
                  <a:srgbClr val="000000"/>
                </a:solidFill>
                <a:effectLst/>
                <a:latin typeface="proxima_novaregular"/>
              </a:rPr>
              <a:t>ptest</a:t>
            </a:r>
            <a:r>
              <a:rPr lang="en-IN" b="0" i="0" dirty="0">
                <a:solidFill>
                  <a:srgbClr val="000000"/>
                </a:solidFill>
                <a:effectLst/>
                <a:latin typeface="proxima_novaregular"/>
              </a:rPr>
              <a:t> = multivariate_normal.pdf(</a:t>
            </a:r>
            <a:r>
              <a:rPr lang="en-IN" b="0" i="0" dirty="0" err="1">
                <a:solidFill>
                  <a:srgbClr val="000000"/>
                </a:solidFill>
                <a:effectLst/>
                <a:latin typeface="proxima_novaregular"/>
              </a:rPr>
              <a:t>Xtest</a:t>
            </a:r>
            <a:r>
              <a:rPr lang="en-IN" b="0" i="0" dirty="0">
                <a:solidFill>
                  <a:srgbClr val="000000"/>
                </a:solidFill>
                <a:effectLst/>
                <a:latin typeface="proxima_novaregular"/>
              </a:rPr>
              <a:t>, mu, sigma)</a:t>
            </a:r>
          </a:p>
          <a:p>
            <a:endParaRPr lang="en-IN" dirty="0"/>
          </a:p>
        </p:txBody>
      </p:sp>
    </p:spTree>
    <p:extLst>
      <p:ext uri="{BB962C8B-B14F-4D97-AF65-F5344CB8AC3E}">
        <p14:creationId xmlns:p14="http://schemas.microsoft.com/office/powerpoint/2010/main" val="3198728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A4DED4-350B-4878-B3BD-885E45171D2E}" type="datetime3">
              <a:rPr lang="en-US" smtClean="0"/>
              <a:pPr/>
              <a:t>6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7" name="Title 1"/>
          <p:cNvSpPr>
            <a:spLocks noGrp="1"/>
          </p:cNvSpPr>
          <p:nvPr>
            <p:ph type="title"/>
          </p:nvPr>
        </p:nvSpPr>
        <p:spPr>
          <a:xfrm>
            <a:off x="1905000" y="381000"/>
            <a:ext cx="8229600" cy="685800"/>
          </a:xfrm>
        </p:spPr>
        <p:txBody>
          <a:bodyPr>
            <a:normAutofit fontScale="90000"/>
          </a:bodyPr>
          <a:lstStyle/>
          <a:p>
            <a:pPr algn="l"/>
            <a:r>
              <a:rPr lang="en-US" dirty="0">
                <a:solidFill>
                  <a:srgbClr val="C00000"/>
                </a:solidFill>
                <a:latin typeface="Arial" pitchFamily="34" charset="0"/>
                <a:cs typeface="Arial" pitchFamily="34" charset="0"/>
              </a:rPr>
              <a:t>Results and Discussion</a:t>
            </a:r>
          </a:p>
        </p:txBody>
      </p:sp>
      <p:sp>
        <p:nvSpPr>
          <p:cNvPr id="2" name="Content Placeholder 1"/>
          <p:cNvSpPr>
            <a:spLocks noGrp="1"/>
          </p:cNvSpPr>
          <p:nvPr>
            <p:ph idx="1"/>
          </p:nvPr>
        </p:nvSpPr>
        <p:spPr/>
        <p:txBody>
          <a:bodyPr/>
          <a:lstStyle/>
          <a:p>
            <a:pPr marL="0" indent="0" algn="just">
              <a:lnSpc>
                <a:spcPct val="150000"/>
              </a:lnSpc>
            </a:pPr>
            <a:r>
              <a:rPr lang="en-US" sz="2800" dirty="0">
                <a:latin typeface="Arial" panose="020B0604020202020204" pitchFamily="34" charset="0"/>
                <a:cs typeface="Arial" panose="020B0604020202020204" pitchFamily="34" charset="0"/>
              </a:rPr>
              <a:t> In this application, we have considered fraud in the credit card was detected</a:t>
            </a:r>
          </a:p>
          <a:p>
            <a:pPr marL="0" indent="0" algn="just">
              <a:lnSpc>
                <a:spcPct val="150000"/>
              </a:lnSpc>
            </a:pPr>
            <a:r>
              <a:rPr lang="en-US" sz="2800" dirty="0">
                <a:latin typeface="Arial" panose="020B0604020202020204" pitchFamily="34" charset="0"/>
                <a:cs typeface="Arial" panose="020B0604020202020204" pitchFamily="34" charset="0"/>
              </a:rPr>
              <a:t>  In the testing the dataset is imported and detected the review          	successfully.</a:t>
            </a:r>
          </a:p>
          <a:p>
            <a:endParaRPr lang="en-IN" dirty="0"/>
          </a:p>
        </p:txBody>
      </p:sp>
      <p:pic>
        <p:nvPicPr>
          <p:cNvPr id="8" name="Picture 7">
            <a:extLst>
              <a:ext uri="{FF2B5EF4-FFF2-40B4-BE49-F238E27FC236}">
                <a16:creationId xmlns:a16="http://schemas.microsoft.com/office/drawing/2014/main" id="{275A07A5-7091-BA41-57D9-07C442AD7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682" y="4754762"/>
            <a:ext cx="6705600" cy="862642"/>
          </a:xfrm>
          <a:prstGeom prst="rect">
            <a:avLst/>
          </a:prstGeom>
        </p:spPr>
      </p:pic>
    </p:spTree>
    <p:extLst>
      <p:ext uri="{BB962C8B-B14F-4D97-AF65-F5344CB8AC3E}">
        <p14:creationId xmlns:p14="http://schemas.microsoft.com/office/powerpoint/2010/main" val="225862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2A99-65DE-9305-26DF-9DE9355316E7}"/>
              </a:ext>
            </a:extLst>
          </p:cNvPr>
          <p:cNvSpPr>
            <a:spLocks noGrp="1"/>
          </p:cNvSpPr>
          <p:nvPr>
            <p:ph type="ctrTitle"/>
          </p:nvPr>
        </p:nvSpPr>
        <p:spPr>
          <a:xfrm>
            <a:off x="-537882" y="607826"/>
            <a:ext cx="9144000" cy="421341"/>
          </a:xfrm>
        </p:spPr>
        <p:txBody>
          <a:bodyPr>
            <a:normAutofit fontScale="90000"/>
          </a:bodyPr>
          <a:lstStyle/>
          <a:p>
            <a:r>
              <a:rPr lang="en-US" dirty="0">
                <a:solidFill>
                  <a:srgbClr val="C00000"/>
                </a:solidFill>
              </a:rPr>
              <a:t>Sample snapshot</a:t>
            </a:r>
            <a:endParaRPr lang="en-IN" dirty="0">
              <a:solidFill>
                <a:srgbClr val="C00000"/>
              </a:solidFill>
            </a:endParaRPr>
          </a:p>
        </p:txBody>
      </p:sp>
      <p:sp>
        <p:nvSpPr>
          <p:cNvPr id="3" name="Subtitle 2">
            <a:extLst>
              <a:ext uri="{FF2B5EF4-FFF2-40B4-BE49-F238E27FC236}">
                <a16:creationId xmlns:a16="http://schemas.microsoft.com/office/drawing/2014/main" id="{76BC2F52-9D52-6674-668E-1BF155107655}"/>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73FB163C-1651-B498-8369-344EDF511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 y="1390649"/>
            <a:ext cx="12109604" cy="4077821"/>
          </a:xfrm>
          <a:prstGeom prst="rect">
            <a:avLst/>
          </a:prstGeom>
        </p:spPr>
      </p:pic>
    </p:spTree>
    <p:extLst>
      <p:ext uri="{BB962C8B-B14F-4D97-AF65-F5344CB8AC3E}">
        <p14:creationId xmlns:p14="http://schemas.microsoft.com/office/powerpoint/2010/main" val="1639312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6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7" name="Title 1"/>
          <p:cNvSpPr>
            <a:spLocks noGrp="1"/>
          </p:cNvSpPr>
          <p:nvPr>
            <p:ph type="title"/>
          </p:nvPr>
        </p:nvSpPr>
        <p:spPr>
          <a:xfrm>
            <a:off x="2057400" y="381000"/>
            <a:ext cx="8229600" cy="685800"/>
          </a:xfrm>
        </p:spPr>
        <p:txBody>
          <a:bodyPr>
            <a:normAutofit fontScale="90000"/>
          </a:bodyPr>
          <a:lstStyle/>
          <a:p>
            <a:pPr algn="l"/>
            <a:br>
              <a:rPr lang="en-US" dirty="0">
                <a:latin typeface="Arial" pitchFamily="34" charset="0"/>
                <a:cs typeface="Arial" pitchFamily="34" charset="0"/>
              </a:rPr>
            </a:br>
            <a:r>
              <a:rPr lang="en-US"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p:txBody>
          <a:bodyPr/>
          <a:lstStyle/>
          <a:p>
            <a:pPr algn="l"/>
            <a:r>
              <a:rPr lang="en-US" b="0" i="0" dirty="0">
                <a:solidFill>
                  <a:srgbClr val="000000"/>
                </a:solidFill>
                <a:effectLst/>
                <a:latin typeface="proxima_novaregular"/>
              </a:rPr>
              <a:t>There you have it – a fully functional credit card fraud detection project!</a:t>
            </a:r>
          </a:p>
          <a:p>
            <a:pPr algn="l"/>
            <a:r>
              <a:rPr lang="en-US" b="0" i="0" dirty="0">
                <a:solidFill>
                  <a:srgbClr val="000000"/>
                </a:solidFill>
                <a:effectLst/>
                <a:latin typeface="proxima_novaregular"/>
              </a:rPr>
              <a:t>If you have any questions or suggestions regarding this project, let us know by dropping a comment below. We’d love to hear from you. </a:t>
            </a:r>
          </a:p>
          <a:p>
            <a:pPr algn="l"/>
            <a:r>
              <a:rPr lang="en-US" b="0" i="0" dirty="0">
                <a:solidFill>
                  <a:srgbClr val="000000"/>
                </a:solidFill>
                <a:effectLst/>
                <a:latin typeface="proxima_novaregular"/>
              </a:rPr>
              <a:t>With all the learnt skills you can get active on other competitive platforms as well to test your skills and get even more hands-on. If you are interested to learn more about the course, check out the page of the </a:t>
            </a:r>
            <a:r>
              <a:rPr lang="en-US" b="0" i="0" u="none" strike="noStrike" dirty="0" err="1">
                <a:solidFill>
                  <a:srgbClr val="00AEFF"/>
                </a:solidFill>
                <a:effectLst/>
                <a:latin typeface="proxima_novaregular"/>
                <a:hlinkClick r:id="rId2"/>
              </a:rPr>
              <a:t>Execitive</a:t>
            </a:r>
            <a:r>
              <a:rPr lang="en-US" b="0" i="0" u="none" strike="noStrike" dirty="0">
                <a:solidFill>
                  <a:srgbClr val="00AEFF"/>
                </a:solidFill>
                <a:effectLst/>
                <a:latin typeface="proxima_novaregular"/>
                <a:hlinkClick r:id="rId2"/>
              </a:rPr>
              <a:t> PG Program in Machine Learning &amp; AI</a:t>
            </a:r>
            <a:r>
              <a:rPr lang="en-US" b="0" i="0" dirty="0">
                <a:solidFill>
                  <a:srgbClr val="000000"/>
                </a:solidFill>
                <a:effectLst/>
                <a:latin typeface="proxima_novaregular"/>
              </a:rPr>
              <a:t> and talk to our career counsellor for more information.</a:t>
            </a:r>
          </a:p>
          <a:p>
            <a:endParaRPr lang="en-IN" dirty="0"/>
          </a:p>
        </p:txBody>
      </p:sp>
    </p:spTree>
    <p:extLst>
      <p:ext uri="{BB962C8B-B14F-4D97-AF65-F5344CB8AC3E}">
        <p14:creationId xmlns:p14="http://schemas.microsoft.com/office/powerpoint/2010/main" val="542845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2286000"/>
          </a:xfrm>
        </p:spPr>
        <p:txBody>
          <a:bodyPr>
            <a:normAutofit/>
          </a:bodyPr>
          <a:lstStyle/>
          <a:p>
            <a:pPr algn="l"/>
            <a:r>
              <a:rPr lang="en-US" dirty="0">
                <a:solidFill>
                  <a:srgbClr val="C00000"/>
                </a:solidFill>
                <a:latin typeface="Arial" pitchFamily="34" charset="0"/>
                <a:cs typeface="Arial" pitchFamily="34" charset="0"/>
              </a:rPr>
              <a:t>References</a:t>
            </a:r>
            <a:br>
              <a:rPr lang="en-US" dirty="0">
                <a:latin typeface="Arial" pitchFamily="34" charset="0"/>
                <a:cs typeface="Arial" pitchFamily="34" charset="0"/>
              </a:rPr>
            </a:br>
            <a:br>
              <a:rPr lang="en-US" dirty="0">
                <a:latin typeface="Arial" pitchFamily="34" charset="0"/>
                <a:cs typeface="Arial" pitchFamily="34" charset="0"/>
              </a:rPr>
            </a:b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6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15</a:t>
            </a:fld>
            <a:endParaRPr lang="en-US"/>
          </a:p>
        </p:txBody>
      </p:sp>
      <p:sp>
        <p:nvSpPr>
          <p:cNvPr id="7" name="Content Placeholder 6"/>
          <p:cNvSpPr>
            <a:spLocks noGrp="1"/>
          </p:cNvSpPr>
          <p:nvPr>
            <p:ph idx="1"/>
          </p:nvPr>
        </p:nvSpPr>
        <p:spPr/>
        <p:txBody>
          <a:bodyPr>
            <a:normAutofit fontScale="70000" lnSpcReduction="20000"/>
          </a:bodyPr>
          <a:lstStyle/>
          <a:p>
            <a:pPr algn="just">
              <a:buFont typeface="+mj-lt"/>
              <a:buAutoNum type="arabicPeriod"/>
            </a:pPr>
            <a:r>
              <a:rPr lang="en-IN" b="0" i="0" dirty="0">
                <a:solidFill>
                  <a:srgbClr val="000000"/>
                </a:solidFill>
                <a:effectLst/>
                <a:latin typeface="Arial" panose="020B0604020202020204" pitchFamily="34" charset="0"/>
              </a:rPr>
              <a:t>Credit card fraud detection using Machine Learning Techniques John O. </a:t>
            </a:r>
            <a:r>
              <a:rPr lang="en-IN" b="0" i="0" dirty="0" err="1">
                <a:solidFill>
                  <a:srgbClr val="000000"/>
                </a:solidFill>
                <a:effectLst/>
                <a:latin typeface="Arial" panose="020B0604020202020204" pitchFamily="34" charset="0"/>
              </a:rPr>
              <a:t>Awoyemi</a:t>
            </a:r>
            <a:r>
              <a:rPr lang="en-IN" b="0" i="0" dirty="0">
                <a:solidFill>
                  <a:srgbClr val="000000"/>
                </a:solidFill>
                <a:effectLst/>
                <a:latin typeface="Arial" panose="020B0604020202020204" pitchFamily="34" charset="0"/>
              </a:rPr>
              <a:t>, Adebayo O. </a:t>
            </a:r>
            <a:r>
              <a:rPr lang="en-IN" b="0" i="0" dirty="0" err="1">
                <a:solidFill>
                  <a:srgbClr val="000000"/>
                </a:solidFill>
                <a:effectLst/>
                <a:latin typeface="Arial" panose="020B0604020202020204" pitchFamily="34" charset="0"/>
              </a:rPr>
              <a:t>Adetunmbi</a:t>
            </a:r>
            <a:r>
              <a:rPr lang="en-IN" b="0" i="0" dirty="0">
                <a:solidFill>
                  <a:srgbClr val="000000"/>
                </a:solidFill>
                <a:effectLst/>
                <a:latin typeface="Arial" panose="020B0604020202020204" pitchFamily="34" charset="0"/>
              </a:rPr>
              <a:t> , Samuel A. </a:t>
            </a:r>
            <a:r>
              <a:rPr lang="en-IN" b="0" i="0" dirty="0" err="1">
                <a:solidFill>
                  <a:srgbClr val="000000"/>
                </a:solidFill>
                <a:effectLst/>
                <a:latin typeface="Arial" panose="020B0604020202020204" pitchFamily="34" charset="0"/>
              </a:rPr>
              <a:t>Oluwadare</a:t>
            </a:r>
            <a:r>
              <a:rPr lang="en-IN" b="0" i="0" dirty="0">
                <a:solidFill>
                  <a:srgbClr val="000000"/>
                </a:solidFill>
                <a:effectLst/>
                <a:latin typeface="Arial" panose="020B0604020202020204" pitchFamily="34" charset="0"/>
              </a:rPr>
              <a:t> IEEE 2017</a:t>
            </a:r>
          </a:p>
          <a:p>
            <a:pPr algn="just">
              <a:buFont typeface="+mj-lt"/>
              <a:buAutoNum type="arabicPeriod"/>
            </a:pPr>
            <a:r>
              <a:rPr lang="en-IN" b="0" i="0" dirty="0">
                <a:solidFill>
                  <a:srgbClr val="000000"/>
                </a:solidFill>
                <a:effectLst/>
                <a:latin typeface="Arial" panose="020B0604020202020204" pitchFamily="34" charset="0"/>
              </a:rPr>
              <a:t>Real-time Credit Card Fraud Detection Using Machine Learning </a:t>
            </a:r>
            <a:r>
              <a:rPr lang="en-IN" b="0" i="0" dirty="0" err="1">
                <a:solidFill>
                  <a:srgbClr val="000000"/>
                </a:solidFill>
                <a:effectLst/>
                <a:latin typeface="Arial" panose="020B0604020202020204" pitchFamily="34" charset="0"/>
              </a:rPr>
              <a:t>Anuruddha</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Thennakoon</a:t>
            </a:r>
            <a:r>
              <a:rPr lang="en-IN" b="0" i="0" dirty="0">
                <a:solidFill>
                  <a:srgbClr val="000000"/>
                </a:solidFill>
                <a:effectLst/>
                <a:latin typeface="Arial" panose="020B0604020202020204" pitchFamily="34" charset="0"/>
              </a:rPr>
              <a:t>, Chee </a:t>
            </a:r>
            <a:r>
              <a:rPr lang="en-IN" b="0" i="0" dirty="0" err="1">
                <a:solidFill>
                  <a:srgbClr val="000000"/>
                </a:solidFill>
                <a:effectLst/>
                <a:latin typeface="Arial" panose="020B0604020202020204" pitchFamily="34" charset="0"/>
              </a:rPr>
              <a:t>Bhagyani</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Sasitha</a:t>
            </a:r>
            <a:r>
              <a:rPr lang="en-IN" b="0" i="0" dirty="0">
                <a:solidFill>
                  <a:srgbClr val="000000"/>
                </a:solidFill>
                <a:effectLst/>
                <a:latin typeface="Arial" panose="020B0604020202020204" pitchFamily="34" charset="0"/>
              </a:rPr>
              <a:t> Premadasa,</a:t>
            </a:r>
          </a:p>
          <a:p>
            <a:pPr algn="just">
              <a:buFont typeface="+mj-lt"/>
              <a:buAutoNum type="arabicPeriod"/>
            </a:pPr>
            <a:r>
              <a:rPr lang="en-IN" b="0" i="0" dirty="0" err="1">
                <a:solidFill>
                  <a:srgbClr val="000000"/>
                </a:solidFill>
                <a:effectLst/>
                <a:latin typeface="Arial" panose="020B0604020202020204" pitchFamily="34" charset="0"/>
              </a:rPr>
              <a:t>ShalithaMihiranga</a:t>
            </a:r>
            <a:r>
              <a:rPr lang="en-IN" b="0" i="0" dirty="0">
                <a:solidFill>
                  <a:srgbClr val="000000"/>
                </a:solidFill>
                <a:effectLst/>
                <a:latin typeface="Arial" panose="020B0604020202020204" pitchFamily="34" charset="0"/>
              </a:rPr>
              <a:t>, Nuwan </a:t>
            </a:r>
            <a:r>
              <a:rPr lang="en-IN" b="0" i="0" dirty="0" err="1">
                <a:solidFill>
                  <a:srgbClr val="000000"/>
                </a:solidFill>
                <a:effectLst/>
                <a:latin typeface="Arial" panose="020B0604020202020204" pitchFamily="34" charset="0"/>
              </a:rPr>
              <a:t>Kuruwitaarachchi</a:t>
            </a:r>
            <a:r>
              <a:rPr lang="en-IN" b="0" i="0" dirty="0">
                <a:solidFill>
                  <a:srgbClr val="000000"/>
                </a:solidFill>
                <a:effectLst/>
                <a:latin typeface="Arial" panose="020B0604020202020204" pitchFamily="34" charset="0"/>
              </a:rPr>
              <a:t> IEEE 2019</a:t>
            </a:r>
          </a:p>
          <a:p>
            <a:pPr algn="just">
              <a:buFont typeface="+mj-lt"/>
              <a:buAutoNum type="arabicPeriod"/>
            </a:pPr>
            <a:r>
              <a:rPr lang="en-IN" b="0" i="0" dirty="0">
                <a:solidFill>
                  <a:srgbClr val="000000"/>
                </a:solidFill>
                <a:effectLst/>
                <a:latin typeface="Arial" panose="020B0604020202020204" pitchFamily="34" charset="0"/>
              </a:rPr>
              <a:t>Analysis of Machine Learning Techniques for Credit Card Fraud Detection Abrar Nadim , Ibrahim Mohammad </a:t>
            </a:r>
            <a:r>
              <a:rPr lang="en-IN" b="0" i="0" dirty="0" err="1">
                <a:solidFill>
                  <a:srgbClr val="000000"/>
                </a:solidFill>
                <a:effectLst/>
                <a:latin typeface="Arial" panose="020B0604020202020204" pitchFamily="34" charset="0"/>
              </a:rPr>
              <a:t>Sayem</a:t>
            </a:r>
            <a:r>
              <a:rPr lang="en-IN" b="0" i="0" dirty="0">
                <a:solidFill>
                  <a:srgbClr val="000000"/>
                </a:solidFill>
                <a:effectLst/>
                <a:latin typeface="Arial" panose="020B0604020202020204" pitchFamily="34" charset="0"/>
              </a:rPr>
              <a:t> , </a:t>
            </a:r>
            <a:r>
              <a:rPr lang="en-IN" b="0" i="0" dirty="0" err="1">
                <a:solidFill>
                  <a:srgbClr val="000000"/>
                </a:solidFill>
                <a:effectLst/>
                <a:latin typeface="Arial" panose="020B0604020202020204" pitchFamily="34" charset="0"/>
              </a:rPr>
              <a:t>Aapan</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Mutsuddy</a:t>
            </a:r>
            <a:r>
              <a:rPr lang="en-IN" b="0" i="0" dirty="0">
                <a:solidFill>
                  <a:srgbClr val="000000"/>
                </a:solidFill>
                <a:effectLst/>
                <a:latin typeface="Arial" panose="020B0604020202020204" pitchFamily="34" charset="0"/>
              </a:rPr>
              <a:t> ,Mohammad </a:t>
            </a:r>
            <a:r>
              <a:rPr lang="en-IN" b="0" i="0" dirty="0" err="1">
                <a:solidFill>
                  <a:srgbClr val="000000"/>
                </a:solidFill>
                <a:effectLst/>
                <a:latin typeface="Arial" panose="020B0604020202020204" pitchFamily="34" charset="0"/>
              </a:rPr>
              <a:t>Sanaullah</a:t>
            </a:r>
            <a:r>
              <a:rPr lang="en-IN" b="0" i="0" dirty="0">
                <a:solidFill>
                  <a:srgbClr val="000000"/>
                </a:solidFill>
                <a:effectLst/>
                <a:latin typeface="Arial" panose="020B0604020202020204" pitchFamily="34" charset="0"/>
              </a:rPr>
              <a:t> Chowdhury IEEE 2019</a:t>
            </a:r>
          </a:p>
          <a:p>
            <a:pPr algn="just">
              <a:buFont typeface="+mj-lt"/>
              <a:buAutoNum type="arabicPeriod"/>
            </a:pPr>
            <a:r>
              <a:rPr lang="en-IN" b="0" i="0" dirty="0">
                <a:solidFill>
                  <a:srgbClr val="000000"/>
                </a:solidFill>
                <a:effectLst/>
                <a:latin typeface="Arial" panose="020B0604020202020204" pitchFamily="34" charset="0"/>
              </a:rPr>
              <a:t>Credit Card Fraud Detection Techniques Nikita Shirodkar , </a:t>
            </a:r>
            <a:r>
              <a:rPr lang="en-IN" b="0" i="0" dirty="0" err="1">
                <a:solidFill>
                  <a:srgbClr val="000000"/>
                </a:solidFill>
                <a:effectLst/>
                <a:latin typeface="Arial" panose="020B0604020202020204" pitchFamily="34" charset="0"/>
              </a:rPr>
              <a:t>Pratiksha</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mandrekar,Rohit</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Shet</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Mandrekar</a:t>
            </a:r>
            <a:r>
              <a:rPr lang="en-IN" b="0" i="0" dirty="0">
                <a:solidFill>
                  <a:srgbClr val="000000"/>
                </a:solidFill>
                <a:effectLst/>
                <a:latin typeface="Arial" panose="020B0604020202020204" pitchFamily="34" charset="0"/>
              </a:rPr>
              <a:t> , Rahul </a:t>
            </a:r>
            <a:r>
              <a:rPr lang="en-IN" b="0" i="0" dirty="0" err="1">
                <a:solidFill>
                  <a:srgbClr val="000000"/>
                </a:solidFill>
                <a:effectLst/>
                <a:latin typeface="Arial" panose="020B0604020202020204" pitchFamily="34" charset="0"/>
              </a:rPr>
              <a:t>Sakhalkar</a:t>
            </a:r>
            <a:r>
              <a:rPr lang="en-IN" b="0" i="0" dirty="0">
                <a:solidFill>
                  <a:srgbClr val="000000"/>
                </a:solidFill>
                <a:effectLst/>
                <a:latin typeface="Arial" panose="020B0604020202020204" pitchFamily="34" charset="0"/>
              </a:rPr>
              <a:t>,</a:t>
            </a:r>
          </a:p>
          <a:p>
            <a:pPr algn="just">
              <a:buFont typeface="+mj-lt"/>
              <a:buAutoNum type="arabicPeriod"/>
            </a:pPr>
            <a:r>
              <a:rPr lang="en-IN" b="0" i="0" dirty="0">
                <a:solidFill>
                  <a:srgbClr val="000000"/>
                </a:solidFill>
                <a:effectLst/>
                <a:latin typeface="Arial" panose="020B0604020202020204" pitchFamily="34" charset="0"/>
              </a:rPr>
              <a:t>K.M. Chaman Kumar , Shailendra </a:t>
            </a:r>
            <a:r>
              <a:rPr lang="en-IN" b="0" i="0" dirty="0" err="1">
                <a:solidFill>
                  <a:srgbClr val="000000"/>
                </a:solidFill>
                <a:effectLst/>
                <a:latin typeface="Arial" panose="020B0604020202020204" pitchFamily="34" charset="0"/>
              </a:rPr>
              <a:t>Aswale</a:t>
            </a:r>
            <a:r>
              <a:rPr lang="en-IN" b="0" i="0" dirty="0">
                <a:solidFill>
                  <a:srgbClr val="000000"/>
                </a:solidFill>
                <a:effectLst/>
                <a:latin typeface="Arial" panose="020B0604020202020204" pitchFamily="34" charset="0"/>
              </a:rPr>
              <a:t> IEEE 2020</a:t>
            </a:r>
          </a:p>
          <a:p>
            <a:pPr algn="just">
              <a:buFont typeface="+mj-lt"/>
              <a:buAutoNum type="arabicPeriod"/>
            </a:pPr>
            <a:r>
              <a:rPr lang="en-IN" b="0" i="0" dirty="0">
                <a:solidFill>
                  <a:srgbClr val="000000"/>
                </a:solidFill>
                <a:effectLst/>
                <a:latin typeface="Arial" panose="020B0604020202020204" pitchFamily="34" charset="0"/>
              </a:rPr>
              <a:t>Credit Card Fraud Detection Using Hidden Markov Model Abhinav Srivastava, Amal Kundu, </a:t>
            </a:r>
            <a:r>
              <a:rPr lang="en-IN" b="0" i="0" dirty="0" err="1">
                <a:solidFill>
                  <a:srgbClr val="000000"/>
                </a:solidFill>
                <a:effectLst/>
                <a:latin typeface="Arial" panose="020B0604020202020204" pitchFamily="34" charset="0"/>
              </a:rPr>
              <a:t>Shamik</a:t>
            </a:r>
            <a:r>
              <a:rPr lang="en-IN" b="0" i="0" dirty="0">
                <a:solidFill>
                  <a:srgbClr val="000000"/>
                </a:solidFill>
                <a:effectLst/>
                <a:latin typeface="Arial" panose="020B0604020202020204" pitchFamily="34" charset="0"/>
              </a:rPr>
              <a:t> sural, Arun Majumdar IEEE 2008</a:t>
            </a:r>
          </a:p>
          <a:p>
            <a:pPr algn="just">
              <a:buFont typeface="+mj-lt"/>
              <a:buAutoNum type="arabicPeriod"/>
            </a:pPr>
            <a:r>
              <a:rPr lang="en-IN" b="0" i="0" dirty="0">
                <a:solidFill>
                  <a:srgbClr val="000000"/>
                </a:solidFill>
                <a:effectLst/>
                <a:latin typeface="Arial" panose="020B0604020202020204" pitchFamily="34" charset="0"/>
              </a:rPr>
              <a:t>A new user-based model for credit card fraud detection based on artificial immune system . Neda </a:t>
            </a:r>
            <a:r>
              <a:rPr lang="en-IN" b="0" i="0" dirty="0" err="1">
                <a:solidFill>
                  <a:srgbClr val="000000"/>
                </a:solidFill>
                <a:effectLst/>
                <a:latin typeface="Arial" panose="020B0604020202020204" pitchFamily="34" charset="0"/>
              </a:rPr>
              <a:t>Soltani</a:t>
            </a:r>
            <a:r>
              <a:rPr lang="en-IN" b="0" i="0" dirty="0">
                <a:solidFill>
                  <a:srgbClr val="000000"/>
                </a:solidFill>
                <a:effectLst/>
                <a:latin typeface="Arial" panose="020B0604020202020204" pitchFamily="34" charset="0"/>
              </a:rPr>
              <a:t>, Mohammad Kazem Akbari, </a:t>
            </a:r>
            <a:r>
              <a:rPr lang="en-IN" b="0" i="0" dirty="0" err="1">
                <a:solidFill>
                  <a:srgbClr val="000000"/>
                </a:solidFill>
                <a:effectLst/>
                <a:latin typeface="Arial" panose="020B0604020202020204" pitchFamily="34" charset="0"/>
              </a:rPr>
              <a:t>Mortaza</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Sargolzaei</a:t>
            </a:r>
            <a:r>
              <a:rPr lang="en-IN" b="0" i="0" dirty="0">
                <a:solidFill>
                  <a:srgbClr val="000000"/>
                </a:solidFill>
                <a:effectLst/>
                <a:latin typeface="Arial" panose="020B0604020202020204" pitchFamily="34" charset="0"/>
              </a:rPr>
              <a:t> </a:t>
            </a:r>
            <a:r>
              <a:rPr lang="en-IN" b="0" i="0" dirty="0" err="1">
                <a:solidFill>
                  <a:srgbClr val="000000"/>
                </a:solidFill>
                <a:effectLst/>
                <a:latin typeface="Arial" panose="020B0604020202020204" pitchFamily="34" charset="0"/>
              </a:rPr>
              <a:t>javanIEEE</a:t>
            </a:r>
            <a:r>
              <a:rPr lang="en-IN" b="0" i="0">
                <a:solidFill>
                  <a:srgbClr val="000000"/>
                </a:solidFill>
                <a:effectLst/>
                <a:latin typeface="Arial" panose="020B0604020202020204" pitchFamily="34" charset="0"/>
              </a:rPr>
              <a:t> 2012</a:t>
            </a:r>
          </a:p>
          <a:p>
            <a:endParaRPr lang="en-IN"/>
          </a:p>
        </p:txBody>
      </p:sp>
    </p:spTree>
    <p:extLst>
      <p:ext uri="{BB962C8B-B14F-4D97-AF65-F5344CB8AC3E}">
        <p14:creationId xmlns:p14="http://schemas.microsoft.com/office/powerpoint/2010/main" val="4186328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2940" y="228600"/>
            <a:ext cx="8692660" cy="6781800"/>
          </a:xfrm>
        </p:spPr>
        <p:txBody>
          <a:bodyPr>
            <a:normAutofit/>
          </a:bodyPr>
          <a:lstStyle/>
          <a:p>
            <a:r>
              <a:rPr lang="en-US" sz="7200" dirty="0">
                <a:solidFill>
                  <a:srgbClr val="C00000"/>
                </a:solidFill>
              </a:rPr>
              <a:t>THANK</a:t>
            </a:r>
            <a:r>
              <a:rPr lang="en-US" sz="7200" dirty="0"/>
              <a:t> </a:t>
            </a:r>
            <a:r>
              <a:rPr lang="en-US" sz="7200" dirty="0">
                <a:solidFill>
                  <a:srgbClr val="C00000"/>
                </a:solidFill>
              </a:rPr>
              <a:t>YOU</a:t>
            </a:r>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pPr/>
              <a:t>6 November 2022</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p14="http://schemas.microsoft.com/office/powerpoint/2010/main" val="388785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lstStyle/>
          <a:p>
            <a:r>
              <a:rPr lang="en-US" sz="2000" dirty="0">
                <a:latin typeface="Arial" pitchFamily="34" charset="0"/>
                <a:cs typeface="Arial" pitchFamily="34" charset="0"/>
              </a:rPr>
              <a:t>Course Certificate</a:t>
            </a:r>
          </a:p>
          <a:p>
            <a:r>
              <a:rPr lang="en-US" sz="2000" dirty="0">
                <a:latin typeface="Arial" pitchFamily="34" charset="0"/>
                <a:cs typeface="Arial" pitchFamily="34" charset="0"/>
              </a:rPr>
              <a:t>Introduction</a:t>
            </a:r>
          </a:p>
          <a:p>
            <a:r>
              <a:rPr lang="en-US" sz="2000" dirty="0">
                <a:latin typeface="Arial" pitchFamily="34" charset="0"/>
                <a:cs typeface="Arial" pitchFamily="34" charset="0"/>
              </a:rPr>
              <a:t>Objectives</a:t>
            </a:r>
          </a:p>
          <a:p>
            <a:r>
              <a:rPr lang="en-US" sz="2000" dirty="0">
                <a:latin typeface="Arial" pitchFamily="34" charset="0"/>
                <a:cs typeface="Arial" pitchFamily="34" charset="0"/>
              </a:rPr>
              <a:t>System Architecture / Ideation Map</a:t>
            </a:r>
          </a:p>
          <a:p>
            <a:r>
              <a:rPr lang="en-US" sz="2000" dirty="0">
                <a:latin typeface="Arial" pitchFamily="34" charset="0"/>
                <a:cs typeface="Arial" pitchFamily="34" charset="0"/>
              </a:rPr>
              <a:t>Module Implementation</a:t>
            </a:r>
          </a:p>
          <a:p>
            <a:r>
              <a:rPr lang="en-US" sz="2000" dirty="0">
                <a:latin typeface="Arial" pitchFamily="34" charset="0"/>
                <a:cs typeface="Arial" pitchFamily="34" charset="0"/>
              </a:rPr>
              <a:t>Application Snapshots</a:t>
            </a:r>
          </a:p>
          <a:p>
            <a:r>
              <a:rPr lang="en-US" sz="2000" dirty="0">
                <a:latin typeface="Arial" pitchFamily="34" charset="0"/>
                <a:cs typeface="Arial" pitchFamily="34" charset="0"/>
              </a:rPr>
              <a:t>Results and Discussions</a:t>
            </a:r>
          </a:p>
          <a:p>
            <a:r>
              <a:rPr lang="en-US" sz="2000" dirty="0">
                <a:latin typeface="Arial" pitchFamily="34" charset="0"/>
                <a:cs typeface="Arial" pitchFamily="34" charset="0"/>
              </a:rPr>
              <a:t>Conclusion &amp; Future work</a:t>
            </a:r>
          </a:p>
          <a:p>
            <a:r>
              <a:rPr lang="en-US" sz="20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6 November 2022</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783729-38DE-4FE4-BDA3-D0EC00A599AF}"/>
              </a:ext>
            </a:extLst>
          </p:cNvPr>
          <p:cNvSpPr txBox="1"/>
          <p:nvPr/>
        </p:nvSpPr>
        <p:spPr>
          <a:xfrm>
            <a:off x="1084729" y="384593"/>
            <a:ext cx="7449671" cy="584775"/>
          </a:xfrm>
          <a:prstGeom prst="rect">
            <a:avLst/>
          </a:prstGeom>
          <a:noFill/>
        </p:spPr>
        <p:txBody>
          <a:bodyPr wrap="square">
            <a:spAutoFit/>
          </a:bodyPr>
          <a:lstStyle/>
          <a:p>
            <a:pPr algn="l"/>
            <a:r>
              <a:rPr lang="en-US" sz="3200" dirty="0">
                <a:solidFill>
                  <a:srgbClr val="C00000"/>
                </a:solidFill>
                <a:latin typeface="Arial" pitchFamily="34" charset="0"/>
                <a:cs typeface="Arial" pitchFamily="34" charset="0"/>
              </a:rPr>
              <a:t>Course Certificate</a:t>
            </a:r>
          </a:p>
        </p:txBody>
      </p:sp>
      <p:pic>
        <p:nvPicPr>
          <p:cNvPr id="3" name="Picture 2">
            <a:extLst>
              <a:ext uri="{FF2B5EF4-FFF2-40B4-BE49-F238E27FC236}">
                <a16:creationId xmlns:a16="http://schemas.microsoft.com/office/drawing/2014/main" id="{0E24AA6D-9980-AAA1-D18E-BDCE6EE74D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210" y="0"/>
            <a:ext cx="9745579" cy="6858000"/>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1828800"/>
          </a:xfrm>
        </p:spPr>
        <p:txBody>
          <a:bodyPr>
            <a:normAutofit/>
          </a:bodyPr>
          <a:lstStyle/>
          <a:p>
            <a:pPr algn="l"/>
            <a:r>
              <a:rPr lang="en-US" dirty="0">
                <a:solidFill>
                  <a:srgbClr val="C00000"/>
                </a:solidFill>
                <a:latin typeface="Arial" pitchFamily="34" charset="0"/>
                <a:cs typeface="Arial" pitchFamily="34" charset="0"/>
              </a:rPr>
              <a:t>Introduction</a:t>
            </a:r>
            <a:br>
              <a:rPr lang="en-US" dirty="0">
                <a:solidFill>
                  <a:srgbClr val="C00000"/>
                </a:solidFill>
                <a:latin typeface="Arial" pitchFamily="34" charset="0"/>
                <a:cs typeface="Arial" pitchFamily="34" charset="0"/>
              </a:rPr>
            </a:br>
            <a:endParaRPr lang="en-IN" dirty="0"/>
          </a:p>
        </p:txBody>
      </p:sp>
      <p:sp>
        <p:nvSpPr>
          <p:cNvPr id="3" name="Content Placeholder 2"/>
          <p:cNvSpPr>
            <a:spLocks noGrp="1"/>
          </p:cNvSpPr>
          <p:nvPr>
            <p:ph idx="1"/>
          </p:nvPr>
        </p:nvSpPr>
        <p:spPr/>
        <p:txBody>
          <a:bodyPr>
            <a:normAutofit/>
          </a:bodyPr>
          <a:lstStyle/>
          <a:p>
            <a:r>
              <a:rPr lang="en-US" b="0" i="1" dirty="0">
                <a:solidFill>
                  <a:srgbClr val="292929"/>
                </a:solidFill>
                <a:effectLst/>
                <a:latin typeface="source-serif-pro"/>
              </a:rPr>
              <a:t>Credit card fraud is a form of identity theft that involves an unauthorized taking of another’s credit card information for the purpose of charging purchases to the account or removing funds from it.</a:t>
            </a:r>
          </a:p>
          <a:p>
            <a:r>
              <a:rPr lang="en-US" b="0" i="0" dirty="0">
                <a:solidFill>
                  <a:srgbClr val="292929"/>
                </a:solidFill>
                <a:effectLst/>
                <a:latin typeface="source-serif-pro"/>
              </a:rPr>
              <a:t>In this project, we will develop a machine learning model using classification algorithms and techniques to accurately detect if a credit card transaction is fraudulent or not. We will also deploy our model as an API using </a:t>
            </a:r>
            <a:r>
              <a:rPr lang="en-US" b="0" i="0" dirty="0" err="1">
                <a:solidFill>
                  <a:srgbClr val="292929"/>
                </a:solidFill>
                <a:effectLst/>
                <a:latin typeface="source-serif-pro"/>
              </a:rPr>
              <a:t>FastAPI</a:t>
            </a:r>
            <a:r>
              <a:rPr lang="en-US" b="0" i="0" dirty="0">
                <a:solidFill>
                  <a:srgbClr val="292929"/>
                </a:solidFill>
                <a:effectLst/>
                <a:latin typeface="source-serif-pro"/>
              </a:rPr>
              <a:t> and create a frontend interface using </a:t>
            </a:r>
            <a:r>
              <a:rPr lang="en-US" b="0" i="0" dirty="0" err="1">
                <a:solidFill>
                  <a:srgbClr val="292929"/>
                </a:solidFill>
                <a:effectLst/>
                <a:latin typeface="source-serif-pro"/>
              </a:rPr>
              <a:t>Streamlit</a:t>
            </a:r>
            <a:r>
              <a:rPr lang="en-US" b="0" i="0" dirty="0">
                <a:solidFill>
                  <a:srgbClr val="292929"/>
                </a:solidFill>
                <a:effectLst/>
                <a:latin typeface="source-serif-pro"/>
              </a:rPr>
              <a:t> to access our API.</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6 November 2022</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51308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6 November 2022</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5</a:t>
            </a:fld>
            <a:endParaRPr lang="en-US"/>
          </a:p>
        </p:txBody>
      </p:sp>
      <p:sp>
        <p:nvSpPr>
          <p:cNvPr id="10" name="Title 1"/>
          <p:cNvSpPr>
            <a:spLocks noGrp="1"/>
          </p:cNvSpPr>
          <p:nvPr>
            <p:ph type="title"/>
          </p:nvPr>
        </p:nvSpPr>
        <p:spPr>
          <a:xfrm>
            <a:off x="2057400" y="304800"/>
            <a:ext cx="8229600" cy="655638"/>
          </a:xfrm>
        </p:spPr>
        <p:txBody>
          <a:bodyPr>
            <a:normAutofit fontScale="90000"/>
          </a:bodyPr>
          <a:lstStyle/>
          <a:p>
            <a:pPr algn="l"/>
            <a:r>
              <a:rPr lang="en-US" dirty="0">
                <a:solidFill>
                  <a:srgbClr val="D74027"/>
                </a:solidFill>
              </a:rPr>
              <a:t>Objectives</a:t>
            </a:r>
            <a:endParaRPr lang="en-US" dirty="0">
              <a:solidFill>
                <a:srgbClr val="D74027"/>
              </a:solidFill>
              <a:latin typeface="Arial" pitchFamily="34" charset="0"/>
              <a:cs typeface="Arial" pitchFamily="34" charset="0"/>
            </a:endParaRPr>
          </a:p>
        </p:txBody>
      </p:sp>
      <p:sp>
        <p:nvSpPr>
          <p:cNvPr id="11" name="Content Placeholder 2"/>
          <p:cNvSpPr>
            <a:spLocks noGrp="1"/>
          </p:cNvSpPr>
          <p:nvPr>
            <p:ph idx="1"/>
          </p:nvPr>
        </p:nvSpPr>
        <p:spPr>
          <a:xfrm>
            <a:off x="1420906" y="1201271"/>
            <a:ext cx="8153400" cy="4724400"/>
          </a:xfrm>
        </p:spPr>
        <p:txBody>
          <a:bodyPr>
            <a:normAutofit/>
          </a:bodyPr>
          <a:lstStyle/>
          <a:p>
            <a:pPr algn="just">
              <a:lnSpc>
                <a:spcPct val="80000"/>
              </a:lnSpc>
            </a:pPr>
            <a:r>
              <a:rPr lang="en-US" sz="2000" dirty="0"/>
              <a:t>Identify and Describe examples of credit card</a:t>
            </a:r>
          </a:p>
          <a:p>
            <a:pPr marL="0" indent="0" algn="just">
              <a:lnSpc>
                <a:spcPct val="80000"/>
              </a:lnSpc>
              <a:buNone/>
            </a:pPr>
            <a:r>
              <a:rPr lang="en-US" sz="2000" dirty="0"/>
              <a:t>     frauds.</a:t>
            </a:r>
          </a:p>
          <a:p>
            <a:pPr marL="0" indent="0" algn="just">
              <a:lnSpc>
                <a:spcPct val="80000"/>
              </a:lnSpc>
              <a:buNone/>
            </a:pPr>
            <a:r>
              <a:rPr lang="en-US" sz="2000" dirty="0"/>
              <a:t>    </a:t>
            </a:r>
          </a:p>
          <a:p>
            <a:pPr marL="0" indent="0" algn="just">
              <a:lnSpc>
                <a:spcPct val="80000"/>
              </a:lnSpc>
              <a:buNone/>
            </a:pPr>
            <a:r>
              <a:rPr lang="en-US" sz="2000" dirty="0"/>
              <a:t>   List ways to protect yourself from credit card fraud </a:t>
            </a:r>
          </a:p>
          <a:p>
            <a:pPr marL="0" indent="0" algn="just">
              <a:lnSpc>
                <a:spcPct val="80000"/>
              </a:lnSpc>
              <a:buNone/>
            </a:pPr>
            <a:r>
              <a:rPr lang="en-US" sz="2000" dirty="0"/>
              <a:t>    in card present and card not present scenario.</a:t>
            </a:r>
          </a:p>
          <a:p>
            <a:pPr marL="0" indent="0" algn="just">
              <a:lnSpc>
                <a:spcPct val="80000"/>
              </a:lnSpc>
              <a:buNone/>
            </a:pPr>
            <a:endParaRPr lang="en-US" sz="1400" dirty="0">
              <a:solidFill>
                <a:srgbClr val="006600"/>
              </a:solidFill>
              <a:latin typeface="NotoSansMono-Regular_3b"/>
            </a:endParaRPr>
          </a:p>
          <a:p>
            <a:pPr marL="0" indent="0" algn="just">
              <a:lnSpc>
                <a:spcPct val="80000"/>
              </a:lnSpc>
              <a:buNone/>
            </a:pPr>
            <a:r>
              <a:rPr lang="en-US" sz="1400" dirty="0">
                <a:solidFill>
                  <a:srgbClr val="006600"/>
                </a:solidFill>
                <a:latin typeface="NotoSansMono-Regular_3b"/>
              </a:rPr>
              <a:t>     </a:t>
            </a:r>
            <a:r>
              <a:rPr lang="en-US" sz="2000" dirty="0">
                <a:solidFill>
                  <a:srgbClr val="006600"/>
                </a:solidFill>
                <a:latin typeface="NotoSansMono-Regular_3b"/>
              </a:rPr>
              <a:t>Be aware with upcoming technologies in the concerning field</a:t>
            </a:r>
            <a:endParaRPr lang="en-US" sz="1400" dirty="0">
              <a:solidFill>
                <a:srgbClr val="006600"/>
              </a:solidFill>
              <a:latin typeface="NotoSansMono-Regular_3b"/>
            </a:endParaRPr>
          </a:p>
          <a:p>
            <a:pPr marL="0" indent="0" algn="just">
              <a:lnSpc>
                <a:spcPct val="80000"/>
              </a:lnSpc>
              <a:buNone/>
            </a:pPr>
            <a:endParaRPr lang="en-US" sz="1400" dirty="0">
              <a:solidFill>
                <a:srgbClr val="006600"/>
              </a:solidFill>
              <a:latin typeface="NotoSansMono-Regular_3b"/>
            </a:endParaRPr>
          </a:p>
          <a:p>
            <a:pPr marL="0" indent="0" algn="just">
              <a:lnSpc>
                <a:spcPct val="80000"/>
              </a:lnSpc>
              <a:buNone/>
            </a:pPr>
            <a:endParaRPr lang="en-US" sz="1400" dirty="0">
              <a:solidFill>
                <a:srgbClr val="006600"/>
              </a:solidFill>
              <a:latin typeface="NotoSansMono-Regular_3b"/>
            </a:endParaRPr>
          </a:p>
          <a:p>
            <a:pPr marL="0" indent="0" algn="just">
              <a:lnSpc>
                <a:spcPct val="80000"/>
              </a:lnSpc>
              <a:buNone/>
            </a:pPr>
            <a:endParaRPr lang="en-US" sz="2000" dirty="0"/>
          </a:p>
        </p:txBody>
      </p:sp>
    </p:spTree>
    <p:extLst>
      <p:ext uri="{BB962C8B-B14F-4D97-AF65-F5344CB8AC3E}">
        <p14:creationId xmlns:p14="http://schemas.microsoft.com/office/powerpoint/2010/main" val="3185972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2026919" y="288457"/>
            <a:ext cx="7886700" cy="1546880"/>
          </a:xfrm>
        </p:spPr>
        <p:txBody>
          <a:bodyPr>
            <a:normAutofit/>
          </a:bodyPr>
          <a:lstStyle/>
          <a:p>
            <a:pPr algn="l"/>
            <a:r>
              <a:rPr lang="en-US" sz="4000" dirty="0">
                <a:solidFill>
                  <a:srgbClr val="C00000"/>
                </a:solidFill>
                <a:latin typeface="+mn-lt"/>
                <a:cs typeface="Arial" panose="020B0604020202020204" pitchFamily="34" charset="0"/>
              </a:rPr>
              <a:t>System Architecture/ Ideation Map</a:t>
            </a:r>
            <a:br>
              <a:rPr lang="en-US" dirty="0"/>
            </a:br>
            <a:endParaRPr lang="en-IN" dirty="0"/>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6 November 2022</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6</a:t>
            </a:fld>
            <a:endParaRPr lang="en-US"/>
          </a:p>
        </p:txBody>
      </p:sp>
      <p:sp>
        <p:nvSpPr>
          <p:cNvPr id="9" name="Footer Placeholder 4">
            <a:extLst>
              <a:ext uri="{FF2B5EF4-FFF2-40B4-BE49-F238E27FC236}">
                <a16:creationId xmlns:a16="http://schemas.microsoft.com/office/drawing/2014/main"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0" name="Slide Number Placeholder 5">
            <a:extLst>
              <a:ext uri="{FF2B5EF4-FFF2-40B4-BE49-F238E27FC236}">
                <a16:creationId xmlns:a16="http://schemas.microsoft.com/office/drawing/2014/main" id="{7CECA8B7-6403-4762-AEA7-FC003D1BF13E}"/>
              </a:ext>
            </a:extLst>
          </p:cNvPr>
          <p:cNvSpPr txBox="1">
            <a:spLocks/>
          </p:cNvSpPr>
          <p:nvPr/>
        </p:nvSpPr>
        <p:spPr>
          <a:xfrm>
            <a:off x="10029418" y="6414761"/>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IN"/>
              <a:pPr/>
              <a:t>6</a:t>
            </a:fld>
            <a:endParaRPr lang="en-IN"/>
          </a:p>
        </p:txBody>
      </p:sp>
      <p:sp>
        <p:nvSpPr>
          <p:cNvPr id="38" name="Date Placeholder 3">
            <a:extLst>
              <a:ext uri="{FF2B5EF4-FFF2-40B4-BE49-F238E27FC236}">
                <a16:creationId xmlns:a16="http://schemas.microsoft.com/office/drawing/2014/main"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rPr lang="en-US" dirty="0"/>
              <a:t>11</a:t>
            </a:r>
            <a:r>
              <a:rPr dirty="0"/>
              <a:t> November 2021</a:t>
            </a:r>
          </a:p>
        </p:txBody>
      </p:sp>
      <p:sp>
        <p:nvSpPr>
          <p:cNvPr id="39" name="Title 1">
            <a:extLst>
              <a:ext uri="{FF2B5EF4-FFF2-40B4-BE49-F238E27FC236}">
                <a16:creationId xmlns:a16="http://schemas.microsoft.com/office/drawing/2014/main"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sp>
        <p:nvSpPr>
          <p:cNvPr id="3" name="AutoShape 2">
            <a:extLst>
              <a:ext uri="{FF2B5EF4-FFF2-40B4-BE49-F238E27FC236}">
                <a16:creationId xmlns:a16="http://schemas.microsoft.com/office/drawing/2014/main" id="{B2804B2C-F6A3-8A64-6711-234B8480A8BC}"/>
              </a:ext>
            </a:extLst>
          </p:cNvPr>
          <p:cNvSpPr>
            <a:spLocks noChangeAspect="1" noChangeArrowheads="1"/>
          </p:cNvSpPr>
          <p:nvPr/>
        </p:nvSpPr>
        <p:spPr bwMode="auto">
          <a:xfrm>
            <a:off x="5943600" y="2312894"/>
            <a:ext cx="2834640" cy="117971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51BB68BE-3230-32E0-8E13-EC840D9DF85C}"/>
              </a:ext>
            </a:extLst>
          </p:cNvPr>
          <p:cNvPicPr>
            <a:picLocks noChangeAspect="1"/>
          </p:cNvPicPr>
          <p:nvPr/>
        </p:nvPicPr>
        <p:blipFill>
          <a:blip r:embed="rId2"/>
          <a:stretch>
            <a:fillRect/>
          </a:stretch>
        </p:blipFill>
        <p:spPr>
          <a:xfrm>
            <a:off x="3238500" y="904875"/>
            <a:ext cx="5715000" cy="5048250"/>
          </a:xfrm>
          <a:prstGeom prst="rect">
            <a:avLst/>
          </a:prstGeom>
        </p:spPr>
      </p:pic>
    </p:spTree>
    <p:extLst>
      <p:ext uri="{BB962C8B-B14F-4D97-AF65-F5344CB8AC3E}">
        <p14:creationId xmlns:p14="http://schemas.microsoft.com/office/powerpoint/2010/main" val="836318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C00000"/>
                </a:solidFill>
                <a:latin typeface="Arial" pitchFamily="34" charset="0"/>
                <a:cs typeface="Arial" pitchFamily="34" charset="0"/>
              </a:rPr>
              <a:t>Project Implementation</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6 November 2022</a:t>
            </a:fld>
            <a:endParaRPr lang="en-US" dirty="0"/>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7" name="Content Placeholder 6"/>
          <p:cNvSpPr>
            <a:spLocks noGrp="1"/>
          </p:cNvSpPr>
          <p:nvPr>
            <p:ph idx="1"/>
          </p:nvPr>
        </p:nvSpPr>
        <p:spPr/>
        <p:txBody>
          <a:bodyPr>
            <a:normAutofit fontScale="55000" lnSpcReduction="20000"/>
          </a:bodyPr>
          <a:lstStyle/>
          <a:p>
            <a:pPr algn="l"/>
            <a:r>
              <a:rPr lang="en-IN" sz="4300" b="1" i="0" dirty="0">
                <a:solidFill>
                  <a:srgbClr val="303133"/>
                </a:solidFill>
                <a:effectLst/>
                <a:latin typeface="-apple-system"/>
              </a:rPr>
              <a:t>Step 1: Import Packages</a:t>
            </a:r>
          </a:p>
          <a:p>
            <a:pPr algn="l"/>
            <a:r>
              <a:rPr lang="en-IN" sz="4300" b="0" i="0" dirty="0">
                <a:solidFill>
                  <a:srgbClr val="000000"/>
                </a:solidFill>
                <a:effectLst/>
                <a:latin typeface="proxima_novaregular"/>
              </a:rPr>
              <a:t>We’ll start our credit card fraud detection project by installing the required packages. Create a ‘main.py’ file and import these packages:</a:t>
            </a:r>
          </a:p>
          <a:p>
            <a:pPr algn="l"/>
            <a:r>
              <a:rPr lang="en-IN" sz="4300" b="0" i="0" dirty="0">
                <a:solidFill>
                  <a:srgbClr val="000000"/>
                </a:solidFill>
                <a:effectLst/>
                <a:latin typeface="proxima_novaregular"/>
              </a:rPr>
              <a:t>import </a:t>
            </a:r>
            <a:r>
              <a:rPr lang="en-IN" sz="4300" b="0" i="0" dirty="0" err="1">
                <a:solidFill>
                  <a:srgbClr val="000000"/>
                </a:solidFill>
                <a:effectLst/>
                <a:latin typeface="proxima_novaregular"/>
              </a:rPr>
              <a:t>numpy</a:t>
            </a:r>
            <a:r>
              <a:rPr lang="en-IN" sz="4300" b="0" i="0" dirty="0">
                <a:solidFill>
                  <a:srgbClr val="000000"/>
                </a:solidFill>
                <a:effectLst/>
                <a:latin typeface="proxima_novaregular"/>
              </a:rPr>
              <a:t> as np</a:t>
            </a:r>
          </a:p>
          <a:p>
            <a:pPr algn="l"/>
            <a:r>
              <a:rPr lang="en-IN" sz="4300" b="0" i="0" dirty="0">
                <a:solidFill>
                  <a:srgbClr val="000000"/>
                </a:solidFill>
                <a:effectLst/>
                <a:latin typeface="proxima_novaregular"/>
              </a:rPr>
              <a:t>import pandas as pd</a:t>
            </a:r>
          </a:p>
          <a:p>
            <a:pPr algn="l"/>
            <a:r>
              <a:rPr lang="en-IN" sz="4300" b="0" i="0" dirty="0">
                <a:solidFill>
                  <a:srgbClr val="000000"/>
                </a:solidFill>
                <a:effectLst/>
                <a:latin typeface="proxima_novaregular"/>
              </a:rPr>
              <a:t>import </a:t>
            </a:r>
            <a:r>
              <a:rPr lang="en-IN" sz="4300" b="0" i="0" dirty="0" err="1">
                <a:solidFill>
                  <a:srgbClr val="000000"/>
                </a:solidFill>
                <a:effectLst/>
                <a:latin typeface="proxima_novaregular"/>
              </a:rPr>
              <a:t>sklearn</a:t>
            </a:r>
            <a:endParaRPr lang="en-IN" sz="4300" b="0" i="0" dirty="0">
              <a:solidFill>
                <a:srgbClr val="000000"/>
              </a:solidFill>
              <a:effectLst/>
              <a:latin typeface="proxima_novaregular"/>
            </a:endParaRPr>
          </a:p>
          <a:p>
            <a:pPr algn="l"/>
            <a:r>
              <a:rPr lang="en-IN" sz="4300" b="0" i="0" dirty="0">
                <a:solidFill>
                  <a:srgbClr val="000000"/>
                </a:solidFill>
                <a:effectLst/>
                <a:latin typeface="proxima_novaregular"/>
              </a:rPr>
              <a:t>from </a:t>
            </a:r>
            <a:r>
              <a:rPr lang="en-IN" sz="4300" b="0" i="0" dirty="0" err="1">
                <a:solidFill>
                  <a:srgbClr val="000000"/>
                </a:solidFill>
                <a:effectLst/>
                <a:latin typeface="proxima_novaregular"/>
              </a:rPr>
              <a:t>scipy.stats</a:t>
            </a:r>
            <a:r>
              <a:rPr lang="en-IN" sz="4300" b="0" i="0" dirty="0">
                <a:solidFill>
                  <a:srgbClr val="000000"/>
                </a:solidFill>
                <a:effectLst/>
                <a:latin typeface="proxima_novaregular"/>
              </a:rPr>
              <a:t> import norm</a:t>
            </a:r>
          </a:p>
          <a:p>
            <a:pPr algn="l"/>
            <a:r>
              <a:rPr lang="en-IN" sz="4300" b="0" i="0" dirty="0">
                <a:solidFill>
                  <a:srgbClr val="000000"/>
                </a:solidFill>
                <a:effectLst/>
                <a:latin typeface="proxima_novaregular"/>
              </a:rPr>
              <a:t>from </a:t>
            </a:r>
            <a:r>
              <a:rPr lang="en-IN" sz="4300" b="0" i="0" dirty="0" err="1">
                <a:solidFill>
                  <a:srgbClr val="000000"/>
                </a:solidFill>
                <a:effectLst/>
                <a:latin typeface="proxima_novaregular"/>
              </a:rPr>
              <a:t>scipy.stats</a:t>
            </a:r>
            <a:r>
              <a:rPr lang="en-IN" sz="4300" b="0" i="0" dirty="0">
                <a:solidFill>
                  <a:srgbClr val="000000"/>
                </a:solidFill>
                <a:effectLst/>
                <a:latin typeface="proxima_novaregular"/>
              </a:rPr>
              <a:t> import </a:t>
            </a:r>
            <a:r>
              <a:rPr lang="en-IN" sz="4300" b="0" i="0" dirty="0" err="1">
                <a:solidFill>
                  <a:srgbClr val="000000"/>
                </a:solidFill>
                <a:effectLst/>
                <a:latin typeface="proxima_novaregular"/>
              </a:rPr>
              <a:t>multivariate_normal</a:t>
            </a:r>
            <a:endParaRPr lang="en-IN" sz="4300" b="0" i="0" dirty="0">
              <a:solidFill>
                <a:srgbClr val="000000"/>
              </a:solidFill>
              <a:effectLst/>
              <a:latin typeface="proxima_novaregular"/>
            </a:endParaRPr>
          </a:p>
          <a:p>
            <a:pPr algn="l"/>
            <a:r>
              <a:rPr lang="en-IN" sz="4300" b="0" i="0" dirty="0">
                <a:solidFill>
                  <a:srgbClr val="000000"/>
                </a:solidFill>
                <a:effectLst/>
                <a:latin typeface="proxima_novaregular"/>
              </a:rPr>
              <a:t>from </a:t>
            </a:r>
            <a:r>
              <a:rPr lang="en-IN" sz="4300" b="0" i="0" dirty="0" err="1">
                <a:solidFill>
                  <a:srgbClr val="000000"/>
                </a:solidFill>
                <a:effectLst/>
                <a:latin typeface="proxima_novaregular"/>
              </a:rPr>
              <a:t>sklearn.preprocessing</a:t>
            </a:r>
            <a:r>
              <a:rPr lang="en-IN" sz="4300" b="0" i="0" dirty="0">
                <a:solidFill>
                  <a:srgbClr val="000000"/>
                </a:solidFill>
                <a:effectLst/>
                <a:latin typeface="proxima_novaregular"/>
              </a:rPr>
              <a:t> import </a:t>
            </a:r>
            <a:r>
              <a:rPr lang="en-IN" sz="4300" b="0" i="0" dirty="0" err="1">
                <a:solidFill>
                  <a:srgbClr val="000000"/>
                </a:solidFill>
                <a:effectLst/>
                <a:latin typeface="proxima_novaregular"/>
              </a:rPr>
              <a:t>MinMaxScaler</a:t>
            </a:r>
            <a:endParaRPr lang="en-IN" sz="4300" b="0" i="0" dirty="0">
              <a:solidFill>
                <a:srgbClr val="000000"/>
              </a:solidFill>
              <a:effectLst/>
              <a:latin typeface="proxima_novaregular"/>
            </a:endParaRPr>
          </a:p>
          <a:p>
            <a:pPr algn="l"/>
            <a:r>
              <a:rPr lang="en-IN" sz="4300" b="0" i="0" dirty="0">
                <a:solidFill>
                  <a:srgbClr val="000000"/>
                </a:solidFill>
                <a:effectLst/>
                <a:latin typeface="proxima_novaregular"/>
              </a:rPr>
              <a:t>import </a:t>
            </a:r>
            <a:r>
              <a:rPr lang="en-IN" sz="4300" b="0" i="0" dirty="0" err="1">
                <a:solidFill>
                  <a:srgbClr val="000000"/>
                </a:solidFill>
                <a:effectLst/>
                <a:latin typeface="proxima_novaregular"/>
              </a:rPr>
              <a:t>matplotlib.pyplot</a:t>
            </a:r>
            <a:r>
              <a:rPr lang="en-IN" sz="4300" b="0" i="0" dirty="0">
                <a:solidFill>
                  <a:srgbClr val="000000"/>
                </a:solidFill>
                <a:effectLst/>
                <a:latin typeface="proxima_novaregular"/>
              </a:rPr>
              <a:t> as </a:t>
            </a:r>
            <a:r>
              <a:rPr lang="en-IN" sz="4300" b="0" i="0" dirty="0" err="1">
                <a:solidFill>
                  <a:srgbClr val="000000"/>
                </a:solidFill>
                <a:effectLst/>
                <a:latin typeface="proxima_novaregular"/>
              </a:rPr>
              <a:t>plt</a:t>
            </a:r>
            <a:endParaRPr lang="en-IN" sz="4300" b="0" i="0" dirty="0">
              <a:solidFill>
                <a:srgbClr val="000000"/>
              </a:solidFill>
              <a:effectLst/>
              <a:latin typeface="proxima_novaregular"/>
            </a:endParaRPr>
          </a:p>
          <a:p>
            <a:pPr algn="l"/>
            <a:r>
              <a:rPr lang="en-IN" sz="4300" b="0" i="0" dirty="0">
                <a:solidFill>
                  <a:srgbClr val="000000"/>
                </a:solidFill>
                <a:effectLst/>
                <a:latin typeface="proxima_novaregular"/>
              </a:rPr>
              <a:t>import seaborn as </a:t>
            </a:r>
            <a:r>
              <a:rPr lang="en-IN" sz="4300" b="0" i="0" dirty="0" err="1">
                <a:solidFill>
                  <a:srgbClr val="000000"/>
                </a:solidFill>
                <a:effectLst/>
                <a:latin typeface="proxima_novaregular"/>
              </a:rPr>
              <a:t>sns</a:t>
            </a:r>
            <a:endParaRPr lang="en-IN" sz="4300" b="0" i="0" dirty="0">
              <a:solidFill>
                <a:srgbClr val="000000"/>
              </a:solidFill>
              <a:effectLst/>
              <a:latin typeface="proxima_novaregular"/>
            </a:endParaRPr>
          </a:p>
          <a:p>
            <a:endParaRPr lang="en-IN" dirty="0"/>
          </a:p>
        </p:txBody>
      </p:sp>
    </p:spTree>
    <p:extLst>
      <p:ext uri="{BB962C8B-B14F-4D97-AF65-F5344CB8AC3E}">
        <p14:creationId xmlns:p14="http://schemas.microsoft.com/office/powerpoint/2010/main" val="272614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8C76B-0F69-5D8D-7D85-15365B6ADAD5}"/>
              </a:ext>
            </a:extLst>
          </p:cNvPr>
          <p:cNvSpPr>
            <a:spLocks noGrp="1"/>
          </p:cNvSpPr>
          <p:nvPr>
            <p:ph idx="1"/>
          </p:nvPr>
        </p:nvSpPr>
        <p:spPr/>
        <p:txBody>
          <a:bodyPr>
            <a:normAutofit lnSpcReduction="10000"/>
          </a:bodyPr>
          <a:lstStyle/>
          <a:p>
            <a:pPr algn="l"/>
            <a:r>
              <a:rPr lang="en-US" b="1" i="0" dirty="0">
                <a:solidFill>
                  <a:srgbClr val="303133"/>
                </a:solidFill>
                <a:effectLst/>
                <a:latin typeface="-apple-system"/>
              </a:rPr>
              <a:t>Step 2: Look for Errors</a:t>
            </a:r>
          </a:p>
          <a:p>
            <a:pPr algn="l"/>
            <a:r>
              <a:rPr lang="en-US" b="0" i="0" dirty="0">
                <a:solidFill>
                  <a:srgbClr val="000000"/>
                </a:solidFill>
                <a:effectLst/>
                <a:latin typeface="proxima_novaregular"/>
              </a:rPr>
              <a:t>Before we use the dataset, we should look for any errors and missing values in it. The presence of missing values can cause your model to give faulty results, rendering it inefficient and ineffective. Hence, we’ll read the dataset and look for any missing values:</a:t>
            </a:r>
          </a:p>
          <a:p>
            <a:pPr algn="l"/>
            <a:r>
              <a:rPr lang="en-US" b="0" i="0" dirty="0" err="1">
                <a:solidFill>
                  <a:srgbClr val="000000"/>
                </a:solidFill>
                <a:effectLst/>
                <a:latin typeface="proxima_novaregular"/>
              </a:rPr>
              <a:t>df</a:t>
            </a:r>
            <a:r>
              <a:rPr lang="en-US" b="0" i="0" dirty="0">
                <a:solidFill>
                  <a:srgbClr val="000000"/>
                </a:solidFill>
                <a:effectLst/>
                <a:latin typeface="proxima_novaregular"/>
              </a:rPr>
              <a:t> = </a:t>
            </a:r>
            <a:r>
              <a:rPr lang="en-US" b="0" i="0" dirty="0" err="1">
                <a:solidFill>
                  <a:srgbClr val="000000"/>
                </a:solidFill>
                <a:effectLst/>
                <a:latin typeface="proxima_novaregular"/>
              </a:rPr>
              <a:t>pd.read_csv</a:t>
            </a:r>
            <a:r>
              <a:rPr lang="en-US" b="0" i="0" dirty="0">
                <a:solidFill>
                  <a:srgbClr val="000000"/>
                </a:solidFill>
                <a:effectLst/>
                <a:latin typeface="proxima_novaregular"/>
              </a:rPr>
              <a:t>(‘</a:t>
            </a:r>
            <a:r>
              <a:rPr lang="en-US" b="0" i="0" dirty="0" err="1">
                <a:solidFill>
                  <a:srgbClr val="000000"/>
                </a:solidFill>
                <a:effectLst/>
                <a:latin typeface="proxima_novaregular"/>
              </a:rPr>
              <a:t>creditcardfraud</a:t>
            </a:r>
            <a:r>
              <a:rPr lang="en-US" b="0" i="0" dirty="0">
                <a:solidFill>
                  <a:srgbClr val="000000"/>
                </a:solidFill>
                <a:effectLst/>
                <a:latin typeface="proxima_novaregular"/>
              </a:rPr>
              <a:t>/creditcard.csv’)</a:t>
            </a:r>
          </a:p>
          <a:p>
            <a:pPr algn="l"/>
            <a:r>
              <a:rPr lang="en-US" b="0" i="0" dirty="0">
                <a:solidFill>
                  <a:srgbClr val="000000"/>
                </a:solidFill>
                <a:effectLst/>
                <a:latin typeface="proxima_novaregular"/>
              </a:rPr>
              <a:t># missing values</a:t>
            </a:r>
          </a:p>
          <a:p>
            <a:pPr algn="l"/>
            <a:r>
              <a:rPr lang="en-US" b="0" i="0" dirty="0">
                <a:solidFill>
                  <a:srgbClr val="000000"/>
                </a:solidFill>
                <a:effectLst/>
                <a:latin typeface="proxima_novaregular"/>
              </a:rPr>
              <a:t>print(“missing values:”, </a:t>
            </a:r>
            <a:r>
              <a:rPr lang="en-US" b="0" i="0" dirty="0" err="1">
                <a:solidFill>
                  <a:srgbClr val="000000"/>
                </a:solidFill>
                <a:effectLst/>
                <a:latin typeface="proxima_novaregular"/>
              </a:rPr>
              <a:t>df.isnull</a:t>
            </a:r>
            <a:r>
              <a:rPr lang="en-US" b="0" i="0" dirty="0">
                <a:solidFill>
                  <a:srgbClr val="000000"/>
                </a:solidFill>
                <a:effectLst/>
                <a:latin typeface="proxima_novaregular"/>
              </a:rPr>
              <a:t>().</a:t>
            </a:r>
            <a:r>
              <a:rPr lang="en-US" b="0" i="0" dirty="0" err="1">
                <a:solidFill>
                  <a:srgbClr val="000000"/>
                </a:solidFill>
                <a:effectLst/>
                <a:latin typeface="proxima_novaregular"/>
              </a:rPr>
              <a:t>values.any</a:t>
            </a:r>
            <a:r>
              <a:rPr lang="en-US" b="0" i="0" dirty="0">
                <a:solidFill>
                  <a:srgbClr val="000000"/>
                </a:solidFill>
                <a:effectLst/>
                <a:latin typeface="proxima_novaregular"/>
              </a:rPr>
              <a:t>())</a:t>
            </a:r>
          </a:p>
          <a:p>
            <a:pPr algn="l"/>
            <a:r>
              <a:rPr lang="en-US" b="0" i="0" dirty="0">
                <a:solidFill>
                  <a:srgbClr val="000000"/>
                </a:solidFill>
                <a:effectLst/>
                <a:latin typeface="proxima_novaregular"/>
              </a:rPr>
              <a:t>We found no missing values in this dataset, so we can proceed to the next step.</a:t>
            </a:r>
          </a:p>
          <a:p>
            <a:endParaRPr lang="en-IN" dirty="0"/>
          </a:p>
        </p:txBody>
      </p:sp>
    </p:spTree>
    <p:extLst>
      <p:ext uri="{BB962C8B-B14F-4D97-AF65-F5344CB8AC3E}">
        <p14:creationId xmlns:p14="http://schemas.microsoft.com/office/powerpoint/2010/main" val="264536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D8C06F-0E41-14C9-AEF5-537134B8494E}"/>
              </a:ext>
            </a:extLst>
          </p:cNvPr>
          <p:cNvSpPr>
            <a:spLocks noGrp="1"/>
          </p:cNvSpPr>
          <p:nvPr>
            <p:ph idx="1"/>
          </p:nvPr>
        </p:nvSpPr>
        <p:spPr/>
        <p:txBody>
          <a:bodyPr>
            <a:normAutofit fontScale="85000" lnSpcReduction="20000"/>
          </a:bodyPr>
          <a:lstStyle/>
          <a:p>
            <a:pPr algn="l"/>
            <a:r>
              <a:rPr lang="en-IN" b="1" i="0" dirty="0">
                <a:solidFill>
                  <a:srgbClr val="303133"/>
                </a:solidFill>
                <a:effectLst/>
                <a:latin typeface="-apple-system"/>
              </a:rPr>
              <a:t>Step 3: Visualization</a:t>
            </a:r>
          </a:p>
          <a:p>
            <a:pPr algn="l"/>
            <a:r>
              <a:rPr lang="en-IN" b="0" i="0" dirty="0">
                <a:solidFill>
                  <a:srgbClr val="000000"/>
                </a:solidFill>
                <a:effectLst/>
                <a:latin typeface="proxima_novaregular"/>
              </a:rPr>
              <a:t>In this step of our credit card fraud detection project, we’ll visualize our data. Visualization helps in understanding what our data shows and reveals any patterns which we might have missed. Let’s create a plot of our dataset: </a:t>
            </a:r>
          </a:p>
          <a:p>
            <a:pPr algn="l"/>
            <a:r>
              <a:rPr lang="en-IN" b="0" i="0" dirty="0">
                <a:solidFill>
                  <a:srgbClr val="000000"/>
                </a:solidFill>
                <a:effectLst/>
                <a:latin typeface="proxima_novaregular"/>
              </a:rPr>
              <a:t># plot normal and fraud</a:t>
            </a:r>
          </a:p>
          <a:p>
            <a:pPr algn="l"/>
            <a:r>
              <a:rPr lang="en-IN" b="0" i="0" dirty="0" err="1">
                <a:solidFill>
                  <a:srgbClr val="000000"/>
                </a:solidFill>
                <a:effectLst/>
                <a:latin typeface="proxima_novaregular"/>
              </a:rPr>
              <a:t>count_classes</a:t>
            </a:r>
            <a:r>
              <a:rPr lang="en-IN" b="0" i="0" dirty="0">
                <a:solidFill>
                  <a:srgbClr val="000000"/>
                </a:solidFill>
                <a:effectLst/>
                <a:latin typeface="proxima_novaregular"/>
              </a:rPr>
              <a:t> = </a:t>
            </a:r>
            <a:r>
              <a:rPr lang="en-IN" b="0" i="0" dirty="0" err="1">
                <a:solidFill>
                  <a:srgbClr val="000000"/>
                </a:solidFill>
                <a:effectLst/>
                <a:latin typeface="proxima_novaregular"/>
              </a:rPr>
              <a:t>pd.value_counts</a:t>
            </a:r>
            <a:r>
              <a:rPr lang="en-IN" b="0" i="0" dirty="0">
                <a:solidFill>
                  <a:srgbClr val="000000"/>
                </a:solidFill>
                <a:effectLst/>
                <a:latin typeface="proxima_novaregular"/>
              </a:rPr>
              <a:t>(</a:t>
            </a:r>
            <a:r>
              <a:rPr lang="en-IN" b="0" i="0" dirty="0" err="1">
                <a:solidFill>
                  <a:srgbClr val="000000"/>
                </a:solidFill>
                <a:effectLst/>
                <a:latin typeface="proxima_novaregular"/>
              </a:rPr>
              <a:t>df</a:t>
            </a:r>
            <a:r>
              <a:rPr lang="en-IN" b="0" i="0" dirty="0">
                <a:solidFill>
                  <a:srgbClr val="000000"/>
                </a:solidFill>
                <a:effectLst/>
                <a:latin typeface="proxima_novaregular"/>
              </a:rPr>
              <a:t>[‘Class’], sort=True)</a:t>
            </a:r>
          </a:p>
          <a:p>
            <a:pPr algn="l"/>
            <a:r>
              <a:rPr lang="en-IN" b="0" i="0" dirty="0" err="1">
                <a:solidFill>
                  <a:srgbClr val="000000"/>
                </a:solidFill>
                <a:effectLst/>
                <a:latin typeface="proxima_novaregular"/>
              </a:rPr>
              <a:t>count_classes.plot</a:t>
            </a:r>
            <a:r>
              <a:rPr lang="en-IN" b="0" i="0" dirty="0">
                <a:solidFill>
                  <a:srgbClr val="000000"/>
                </a:solidFill>
                <a:effectLst/>
                <a:latin typeface="proxima_novaregular"/>
              </a:rPr>
              <a:t>(kind=’bar’, rot=0)</a:t>
            </a:r>
          </a:p>
          <a:p>
            <a:pPr algn="l"/>
            <a:r>
              <a:rPr lang="en-IN" b="0" i="0" dirty="0" err="1">
                <a:solidFill>
                  <a:srgbClr val="000000"/>
                </a:solidFill>
                <a:effectLst/>
                <a:latin typeface="proxima_novaregular"/>
              </a:rPr>
              <a:t>plt.title</a:t>
            </a:r>
            <a:r>
              <a:rPr lang="en-IN" b="0" i="0" dirty="0">
                <a:solidFill>
                  <a:srgbClr val="000000"/>
                </a:solidFill>
                <a:effectLst/>
                <a:latin typeface="proxima_novaregular"/>
              </a:rPr>
              <a:t>(“Distributed Transactions”)</a:t>
            </a:r>
          </a:p>
          <a:p>
            <a:pPr algn="l"/>
            <a:r>
              <a:rPr lang="en-IN" b="0" i="0" dirty="0" err="1">
                <a:solidFill>
                  <a:srgbClr val="000000"/>
                </a:solidFill>
                <a:effectLst/>
                <a:latin typeface="proxima_novaregular"/>
              </a:rPr>
              <a:t>plt.xticks</a:t>
            </a:r>
            <a:r>
              <a:rPr lang="en-IN" b="0" i="0" dirty="0">
                <a:solidFill>
                  <a:srgbClr val="000000"/>
                </a:solidFill>
                <a:effectLst/>
                <a:latin typeface="proxima_novaregular"/>
              </a:rPr>
              <a:t>(range(2), [‘Normal’, ‘Fraud’])</a:t>
            </a:r>
          </a:p>
          <a:p>
            <a:pPr algn="l"/>
            <a:r>
              <a:rPr lang="en-IN" b="0" i="0" dirty="0" err="1">
                <a:solidFill>
                  <a:srgbClr val="000000"/>
                </a:solidFill>
                <a:effectLst/>
                <a:latin typeface="proxima_novaregular"/>
              </a:rPr>
              <a:t>plt.xlabel</a:t>
            </a:r>
            <a:r>
              <a:rPr lang="en-IN" b="0" i="0" dirty="0">
                <a:solidFill>
                  <a:srgbClr val="000000"/>
                </a:solidFill>
                <a:effectLst/>
                <a:latin typeface="proxima_novaregular"/>
              </a:rPr>
              <a:t>(“Class”)</a:t>
            </a:r>
          </a:p>
          <a:p>
            <a:pPr algn="l"/>
            <a:r>
              <a:rPr lang="en-IN" b="0" i="0" dirty="0" err="1">
                <a:solidFill>
                  <a:srgbClr val="000000"/>
                </a:solidFill>
                <a:effectLst/>
                <a:latin typeface="proxima_novaregular"/>
              </a:rPr>
              <a:t>plt.ylabel</a:t>
            </a:r>
            <a:r>
              <a:rPr lang="en-IN" b="0" i="0" dirty="0">
                <a:solidFill>
                  <a:srgbClr val="000000"/>
                </a:solidFill>
                <a:effectLst/>
                <a:latin typeface="proxima_novaregular"/>
              </a:rPr>
              <a:t>(“Frequency”)</a:t>
            </a:r>
          </a:p>
          <a:p>
            <a:pPr algn="l"/>
            <a:r>
              <a:rPr lang="en-IN" b="0" i="0" dirty="0" err="1">
                <a:solidFill>
                  <a:srgbClr val="000000"/>
                </a:solidFill>
                <a:effectLst/>
                <a:latin typeface="proxima_novaregular"/>
              </a:rPr>
              <a:t>plt.show</a:t>
            </a:r>
            <a:r>
              <a:rPr lang="en-IN" b="0" i="0" dirty="0">
                <a:solidFill>
                  <a:srgbClr val="000000"/>
                </a:solidFill>
                <a:effectLst/>
                <a:latin typeface="proxima_novaregular"/>
              </a:rPr>
              <a:t>()</a:t>
            </a:r>
          </a:p>
          <a:p>
            <a:endParaRPr lang="en-IN" dirty="0"/>
          </a:p>
        </p:txBody>
      </p:sp>
    </p:spTree>
    <p:extLst>
      <p:ext uri="{BB962C8B-B14F-4D97-AF65-F5344CB8AC3E}">
        <p14:creationId xmlns:p14="http://schemas.microsoft.com/office/powerpoint/2010/main" val="177472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1050</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Calibri Light</vt:lpstr>
      <vt:lpstr>NotoSansMono-Regular_3b</vt:lpstr>
      <vt:lpstr>proxima_novaregular</vt:lpstr>
      <vt:lpstr>source-serif-pro</vt:lpstr>
      <vt:lpstr>Office Theme</vt:lpstr>
      <vt:lpstr> </vt:lpstr>
      <vt:lpstr>Presentation Outline</vt:lpstr>
      <vt:lpstr>PowerPoint Presentation</vt:lpstr>
      <vt:lpstr>Introduction </vt:lpstr>
      <vt:lpstr>Objectives</vt:lpstr>
      <vt:lpstr>System Architecture/ Ideation Map </vt:lpstr>
      <vt:lpstr>Project Implementation</vt:lpstr>
      <vt:lpstr>PowerPoint Presentation</vt:lpstr>
      <vt:lpstr>PowerPoint Presentation</vt:lpstr>
      <vt:lpstr>PowerPoint Presentation</vt:lpstr>
      <vt:lpstr>PowerPoint Presentation</vt:lpstr>
      <vt:lpstr>Results and Discussion</vt:lpstr>
      <vt:lpstr>Sample snapshot</vt:lpstr>
      <vt:lpstr> 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grandhi</cp:lastModifiedBy>
  <cp:revision>10</cp:revision>
  <dcterms:created xsi:type="dcterms:W3CDTF">2022-04-12T15:53:51Z</dcterms:created>
  <dcterms:modified xsi:type="dcterms:W3CDTF">2022-11-06T12:55:41Z</dcterms:modified>
</cp:coreProperties>
</file>