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sldIdLst>
    <p:sldId id="256" r:id="rId2"/>
    <p:sldId id="257" r:id="rId3"/>
    <p:sldId id="258" r:id="rId4"/>
    <p:sldId id="259" r:id="rId5"/>
    <p:sldId id="260" r:id="rId6"/>
    <p:sldId id="268" r:id="rId7"/>
    <p:sldId id="270" r:id="rId8"/>
    <p:sldId id="261" r:id="rId9"/>
    <p:sldId id="269" r:id="rId10"/>
    <p:sldId id="262" r:id="rId11"/>
    <p:sldId id="263" r:id="rId12"/>
    <p:sldId id="264" r:id="rId13"/>
    <p:sldId id="271" r:id="rId14"/>
    <p:sldId id="265" r:id="rId15"/>
    <p:sldId id="272"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61" autoAdjust="0"/>
    <p:restoredTop sz="94660"/>
  </p:normalViewPr>
  <p:slideViewPr>
    <p:cSldViewPr snapToGrid="0">
      <p:cViewPr varScale="1">
        <p:scale>
          <a:sx n="87" d="100"/>
          <a:sy n="87" d="100"/>
        </p:scale>
        <p:origin x="350"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FB04E4-F633-4DBF-8DFF-35EC0C960BF9}" type="datetimeFigureOut">
              <a:rPr lang="en-IN" smtClean="0"/>
              <a:t>12-08-2024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32B1D55B-469B-4CE5-8C17-AC6AE35DB3A2}" type="slidenum">
              <a:rPr lang="en-IN" smtClean="0"/>
              <a:t>‹#›</a:t>
            </a:fld>
            <a:endParaRPr lang="en-IN"/>
          </a:p>
        </p:txBody>
      </p:sp>
    </p:spTree>
    <p:extLst>
      <p:ext uri="{BB962C8B-B14F-4D97-AF65-F5344CB8AC3E}">
        <p14:creationId xmlns:p14="http://schemas.microsoft.com/office/powerpoint/2010/main" val="2119480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9FB04E4-F633-4DBF-8DFF-35EC0C960BF9}" type="datetimeFigureOut">
              <a:rPr lang="en-IN" smtClean="0"/>
              <a:t>12-08-2024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B1D55B-469B-4CE5-8C17-AC6AE35DB3A2}" type="slidenum">
              <a:rPr lang="en-IN" smtClean="0"/>
              <a:t>‹#›</a:t>
            </a:fld>
            <a:endParaRPr lang="en-IN"/>
          </a:p>
        </p:txBody>
      </p:sp>
    </p:spTree>
    <p:extLst>
      <p:ext uri="{BB962C8B-B14F-4D97-AF65-F5344CB8AC3E}">
        <p14:creationId xmlns:p14="http://schemas.microsoft.com/office/powerpoint/2010/main" val="299264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FB04E4-F633-4DBF-8DFF-35EC0C960BF9}"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B1D55B-469B-4CE5-8C17-AC6AE35DB3A2}" type="slidenum">
              <a:rPr lang="en-IN" smtClean="0"/>
              <a:t>‹#›</a:t>
            </a:fld>
            <a:endParaRPr lang="en-IN"/>
          </a:p>
        </p:txBody>
      </p:sp>
    </p:spTree>
    <p:extLst>
      <p:ext uri="{BB962C8B-B14F-4D97-AF65-F5344CB8AC3E}">
        <p14:creationId xmlns:p14="http://schemas.microsoft.com/office/powerpoint/2010/main" val="2872412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FB04E4-F633-4DBF-8DFF-35EC0C960BF9}"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B1D55B-469B-4CE5-8C17-AC6AE35DB3A2}" type="slidenum">
              <a:rPr lang="en-IN" smtClean="0"/>
              <a:t>‹#›</a:t>
            </a:fld>
            <a:endParaRPr lang="en-IN"/>
          </a:p>
        </p:txBody>
      </p:sp>
    </p:spTree>
    <p:extLst>
      <p:ext uri="{BB962C8B-B14F-4D97-AF65-F5344CB8AC3E}">
        <p14:creationId xmlns:p14="http://schemas.microsoft.com/office/powerpoint/2010/main" val="18396089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FB04E4-F633-4DBF-8DFF-35EC0C960BF9}"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B1D55B-469B-4CE5-8C17-AC6AE35DB3A2}" type="slidenum">
              <a:rPr lang="en-IN" smtClean="0"/>
              <a:t>‹#›</a:t>
            </a:fld>
            <a:endParaRPr lang="en-IN"/>
          </a:p>
        </p:txBody>
      </p:sp>
    </p:spTree>
    <p:extLst>
      <p:ext uri="{BB962C8B-B14F-4D97-AF65-F5344CB8AC3E}">
        <p14:creationId xmlns:p14="http://schemas.microsoft.com/office/powerpoint/2010/main" val="222834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FB04E4-F633-4DBF-8DFF-35EC0C960BF9}"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B1D55B-469B-4CE5-8C17-AC6AE35DB3A2}" type="slidenum">
              <a:rPr lang="en-IN" smtClean="0"/>
              <a:t>‹#›</a:t>
            </a:fld>
            <a:endParaRPr lang="en-IN"/>
          </a:p>
        </p:txBody>
      </p:sp>
    </p:spTree>
    <p:extLst>
      <p:ext uri="{BB962C8B-B14F-4D97-AF65-F5344CB8AC3E}">
        <p14:creationId xmlns:p14="http://schemas.microsoft.com/office/powerpoint/2010/main" val="4293394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FB04E4-F633-4DBF-8DFF-35EC0C960BF9}"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B1D55B-469B-4CE5-8C17-AC6AE35DB3A2}" type="slidenum">
              <a:rPr lang="en-IN" smtClean="0"/>
              <a:t>‹#›</a:t>
            </a:fld>
            <a:endParaRPr lang="en-IN"/>
          </a:p>
        </p:txBody>
      </p:sp>
    </p:spTree>
    <p:extLst>
      <p:ext uri="{BB962C8B-B14F-4D97-AF65-F5344CB8AC3E}">
        <p14:creationId xmlns:p14="http://schemas.microsoft.com/office/powerpoint/2010/main" val="3218690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FB04E4-F633-4DBF-8DFF-35EC0C960BF9}"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B1D55B-469B-4CE5-8C17-AC6AE35DB3A2}" type="slidenum">
              <a:rPr lang="en-IN" smtClean="0"/>
              <a:t>‹#›</a:t>
            </a:fld>
            <a:endParaRPr lang="en-IN"/>
          </a:p>
        </p:txBody>
      </p:sp>
    </p:spTree>
    <p:extLst>
      <p:ext uri="{BB962C8B-B14F-4D97-AF65-F5344CB8AC3E}">
        <p14:creationId xmlns:p14="http://schemas.microsoft.com/office/powerpoint/2010/main" val="36515787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FB04E4-F633-4DBF-8DFF-35EC0C960BF9}"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B1D55B-469B-4CE5-8C17-AC6AE35DB3A2}" type="slidenum">
              <a:rPr lang="en-IN" smtClean="0"/>
              <a:t>‹#›</a:t>
            </a:fld>
            <a:endParaRPr lang="en-IN"/>
          </a:p>
        </p:txBody>
      </p:sp>
    </p:spTree>
    <p:extLst>
      <p:ext uri="{BB962C8B-B14F-4D97-AF65-F5344CB8AC3E}">
        <p14:creationId xmlns:p14="http://schemas.microsoft.com/office/powerpoint/2010/main" val="1544780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FB04E4-F633-4DBF-8DFF-35EC0C960BF9}"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32B1D55B-469B-4CE5-8C17-AC6AE35DB3A2}" type="slidenum">
              <a:rPr lang="en-IN" smtClean="0"/>
              <a:t>‹#›</a:t>
            </a:fld>
            <a:endParaRPr lang="en-IN"/>
          </a:p>
        </p:txBody>
      </p:sp>
    </p:spTree>
    <p:extLst>
      <p:ext uri="{BB962C8B-B14F-4D97-AF65-F5344CB8AC3E}">
        <p14:creationId xmlns:p14="http://schemas.microsoft.com/office/powerpoint/2010/main" val="615912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FB04E4-F633-4DBF-8DFF-35EC0C960BF9}"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B1D55B-469B-4CE5-8C17-AC6AE35DB3A2}" type="slidenum">
              <a:rPr lang="en-IN" smtClean="0"/>
              <a:t>‹#›</a:t>
            </a:fld>
            <a:endParaRPr lang="en-IN"/>
          </a:p>
        </p:txBody>
      </p:sp>
    </p:spTree>
    <p:extLst>
      <p:ext uri="{BB962C8B-B14F-4D97-AF65-F5344CB8AC3E}">
        <p14:creationId xmlns:p14="http://schemas.microsoft.com/office/powerpoint/2010/main" val="3937927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9FB04E4-F633-4DBF-8DFF-35EC0C960BF9}" type="datetimeFigureOut">
              <a:rPr lang="en-IN" smtClean="0"/>
              <a:t>12-08-2024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B1D55B-469B-4CE5-8C17-AC6AE35DB3A2}" type="slidenum">
              <a:rPr lang="en-IN" smtClean="0"/>
              <a:t>‹#›</a:t>
            </a:fld>
            <a:endParaRPr lang="en-IN"/>
          </a:p>
        </p:txBody>
      </p:sp>
    </p:spTree>
    <p:extLst>
      <p:ext uri="{BB962C8B-B14F-4D97-AF65-F5344CB8AC3E}">
        <p14:creationId xmlns:p14="http://schemas.microsoft.com/office/powerpoint/2010/main" val="226115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9FB04E4-F633-4DBF-8DFF-35EC0C960BF9}" type="datetimeFigureOut">
              <a:rPr lang="en-IN" smtClean="0"/>
              <a:t>12-08-2024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B1D55B-469B-4CE5-8C17-AC6AE35DB3A2}" type="slidenum">
              <a:rPr lang="en-IN" smtClean="0"/>
              <a:t>‹#›</a:t>
            </a:fld>
            <a:endParaRPr lang="en-IN"/>
          </a:p>
        </p:txBody>
      </p:sp>
    </p:spTree>
    <p:extLst>
      <p:ext uri="{BB962C8B-B14F-4D97-AF65-F5344CB8AC3E}">
        <p14:creationId xmlns:p14="http://schemas.microsoft.com/office/powerpoint/2010/main" val="2516170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9FB04E4-F633-4DBF-8DFF-35EC0C960BF9}" type="datetimeFigureOut">
              <a:rPr lang="en-IN" smtClean="0"/>
              <a:t>12-08-2024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B1D55B-469B-4CE5-8C17-AC6AE35DB3A2}" type="slidenum">
              <a:rPr lang="en-IN" smtClean="0"/>
              <a:t>‹#›</a:t>
            </a:fld>
            <a:endParaRPr lang="en-IN"/>
          </a:p>
        </p:txBody>
      </p:sp>
    </p:spTree>
    <p:extLst>
      <p:ext uri="{BB962C8B-B14F-4D97-AF65-F5344CB8AC3E}">
        <p14:creationId xmlns:p14="http://schemas.microsoft.com/office/powerpoint/2010/main" val="3622885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FB04E4-F633-4DBF-8DFF-35EC0C960BF9}" type="datetimeFigureOut">
              <a:rPr lang="en-IN" smtClean="0"/>
              <a:t>12-08-2024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B1D55B-469B-4CE5-8C17-AC6AE35DB3A2}" type="slidenum">
              <a:rPr lang="en-IN" smtClean="0"/>
              <a:t>‹#›</a:t>
            </a:fld>
            <a:endParaRPr lang="en-IN"/>
          </a:p>
        </p:txBody>
      </p:sp>
    </p:spTree>
    <p:extLst>
      <p:ext uri="{BB962C8B-B14F-4D97-AF65-F5344CB8AC3E}">
        <p14:creationId xmlns:p14="http://schemas.microsoft.com/office/powerpoint/2010/main" val="1130508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9FB04E4-F633-4DBF-8DFF-35EC0C960BF9}" type="datetimeFigureOut">
              <a:rPr lang="en-IN" smtClean="0"/>
              <a:t>12-08-2024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B1D55B-469B-4CE5-8C17-AC6AE35DB3A2}" type="slidenum">
              <a:rPr lang="en-IN" smtClean="0"/>
              <a:t>‹#›</a:t>
            </a:fld>
            <a:endParaRPr lang="en-IN"/>
          </a:p>
        </p:txBody>
      </p:sp>
    </p:spTree>
    <p:extLst>
      <p:ext uri="{BB962C8B-B14F-4D97-AF65-F5344CB8AC3E}">
        <p14:creationId xmlns:p14="http://schemas.microsoft.com/office/powerpoint/2010/main" val="1525290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9FB04E4-F633-4DBF-8DFF-35EC0C960BF9}" type="datetimeFigureOut">
              <a:rPr lang="en-IN" smtClean="0"/>
              <a:t>12-08-2024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B1D55B-469B-4CE5-8C17-AC6AE35DB3A2}" type="slidenum">
              <a:rPr lang="en-IN" smtClean="0"/>
              <a:t>‹#›</a:t>
            </a:fld>
            <a:endParaRPr lang="en-IN"/>
          </a:p>
        </p:txBody>
      </p:sp>
    </p:spTree>
    <p:extLst>
      <p:ext uri="{BB962C8B-B14F-4D97-AF65-F5344CB8AC3E}">
        <p14:creationId xmlns:p14="http://schemas.microsoft.com/office/powerpoint/2010/main" val="2356714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9FB04E4-F633-4DBF-8DFF-35EC0C960BF9}" type="datetimeFigureOut">
              <a:rPr lang="en-IN" smtClean="0"/>
              <a:t>12-08-2024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B1D55B-469B-4CE5-8C17-AC6AE35DB3A2}" type="slidenum">
              <a:rPr lang="en-IN" smtClean="0"/>
              <a:t>‹#›</a:t>
            </a:fld>
            <a:endParaRPr lang="en-IN"/>
          </a:p>
        </p:txBody>
      </p:sp>
    </p:spTree>
    <p:extLst>
      <p:ext uri="{BB962C8B-B14F-4D97-AF65-F5344CB8AC3E}">
        <p14:creationId xmlns:p14="http://schemas.microsoft.com/office/powerpoint/2010/main" val="580331835"/>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90007" y="1665514"/>
            <a:ext cx="8588830" cy="1485900"/>
          </a:xfrm>
        </p:spPr>
        <p:txBody>
          <a:bodyPr>
            <a:normAutofit fontScale="90000"/>
          </a:bodyPr>
          <a:lstStyle/>
          <a:p>
            <a:r>
              <a:rPr lang="en-US" sz="4800" dirty="0"/>
              <a:t>Box Office Revenue Prediction using Linear Regression</a:t>
            </a:r>
            <a:endParaRPr lang="en-IN" sz="4800" dirty="0"/>
          </a:p>
        </p:txBody>
      </p:sp>
      <p:sp>
        <p:nvSpPr>
          <p:cNvPr id="3" name="Subtitle 2"/>
          <p:cNvSpPr>
            <a:spLocks noGrp="1"/>
          </p:cNvSpPr>
          <p:nvPr>
            <p:ph type="subTitle" idx="1"/>
          </p:nvPr>
        </p:nvSpPr>
        <p:spPr>
          <a:xfrm>
            <a:off x="1524000" y="3602037"/>
            <a:ext cx="9144000" cy="2757941"/>
          </a:xfrm>
        </p:spPr>
        <p:txBody>
          <a:bodyPr/>
          <a:lstStyle/>
          <a:p>
            <a:r>
              <a:rPr lang="en-US" dirty="0"/>
              <a:t>Exploring the Relationship between Movie Features and Revenue</a:t>
            </a:r>
            <a:endParaRPr lang="en-IN" dirty="0"/>
          </a:p>
        </p:txBody>
      </p:sp>
    </p:spTree>
    <p:extLst>
      <p:ext uri="{BB962C8B-B14F-4D97-AF65-F5344CB8AC3E}">
        <p14:creationId xmlns:p14="http://schemas.microsoft.com/office/powerpoint/2010/main" val="4048870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6423" y="685800"/>
            <a:ext cx="10396601" cy="1752599"/>
          </a:xfrm>
        </p:spPr>
        <p:txBody>
          <a:bodyPr/>
          <a:lstStyle/>
          <a:p>
            <a:r>
              <a:rPr lang="en-IN" b="1" dirty="0" smtClean="0"/>
              <a:t>Linear </a:t>
            </a:r>
            <a:r>
              <a:rPr lang="en-IN" b="1" dirty="0"/>
              <a:t>Regression</a:t>
            </a:r>
            <a:endParaRPr lang="en-IN" dirty="0"/>
          </a:p>
        </p:txBody>
      </p:sp>
      <p:sp>
        <p:nvSpPr>
          <p:cNvPr id="3" name="Content Placeholder 2"/>
          <p:cNvSpPr>
            <a:spLocks noGrp="1"/>
          </p:cNvSpPr>
          <p:nvPr>
            <p:ph idx="1"/>
          </p:nvPr>
        </p:nvSpPr>
        <p:spPr>
          <a:xfrm>
            <a:off x="1556238" y="1423686"/>
            <a:ext cx="9797561" cy="4753277"/>
          </a:xfrm>
        </p:spPr>
        <p:txBody>
          <a:bodyPr/>
          <a:lstStyle/>
          <a:p>
            <a:endParaRPr lang="en-US" dirty="0" smtClean="0"/>
          </a:p>
          <a:p>
            <a:r>
              <a:rPr lang="en-US" dirty="0" smtClean="0"/>
              <a:t>We defined the features (X) and target (y) variables and split the data into training and testing sets. Our features include budget, runtime, and popularity, </a:t>
            </a:r>
          </a:p>
          <a:p>
            <a:r>
              <a:rPr lang="en-US" dirty="0" smtClean="0"/>
              <a:t>while our target variable is revenue. We split our data into training and testing sets using </a:t>
            </a:r>
            <a:r>
              <a:rPr lang="en-US" dirty="0" err="1" smtClean="0"/>
              <a:t>train_test_split</a:t>
            </a:r>
            <a:endParaRPr lang="en-US" dirty="0" smtClean="0"/>
          </a:p>
          <a:p>
            <a:r>
              <a:rPr lang="en-US" dirty="0" smtClean="0"/>
              <a:t>with 80% of the data going to the training set and 20% going to the testing set.</a:t>
            </a:r>
          </a:p>
          <a:p>
            <a:endParaRPr lang="en-US" dirty="0"/>
          </a:p>
        </p:txBody>
      </p:sp>
    </p:spTree>
    <p:extLst>
      <p:ext uri="{BB962C8B-B14F-4D97-AF65-F5344CB8AC3E}">
        <p14:creationId xmlns:p14="http://schemas.microsoft.com/office/powerpoint/2010/main" val="3306857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789" y="800100"/>
            <a:ext cx="10018713" cy="1752599"/>
          </a:xfrm>
        </p:spPr>
        <p:txBody>
          <a:bodyPr/>
          <a:lstStyle/>
          <a:p>
            <a:r>
              <a:rPr lang="en-US" dirty="0" smtClean="0"/>
              <a:t>                        </a:t>
            </a:r>
            <a:r>
              <a:rPr lang="en-IN" b="1" dirty="0"/>
              <a:t>Model Evaluation</a:t>
            </a:r>
            <a:endParaRPr lang="en-IN" dirty="0"/>
          </a:p>
        </p:txBody>
      </p:sp>
      <p:sp>
        <p:nvSpPr>
          <p:cNvPr id="3" name="Content Placeholder 2"/>
          <p:cNvSpPr>
            <a:spLocks noGrp="1"/>
          </p:cNvSpPr>
          <p:nvPr>
            <p:ph idx="1"/>
          </p:nvPr>
        </p:nvSpPr>
        <p:spPr/>
        <p:txBody>
          <a:bodyPr/>
          <a:lstStyle/>
          <a:p>
            <a:r>
              <a:rPr lang="en-US" dirty="0" smtClean="0"/>
              <a:t>We evaluated the performance of the model using Mean Squared Error (MSE) and R-squared (R2). MSE measures the average squared difference between predicted and actual values, while R2 measures the proportion of variance in the dependent variable that is predictable from the independent variables.</a:t>
            </a:r>
          </a:p>
          <a:p>
            <a:r>
              <a:rPr lang="en-US" dirty="0" smtClean="0"/>
              <a:t>Our model has an MSE of 10.2 and an R2 of 0.75, indicating that it is able to predict revenue with reasonable accuracy.</a:t>
            </a:r>
            <a:endParaRPr lang="en-IN" dirty="0"/>
          </a:p>
        </p:txBody>
      </p:sp>
    </p:spTree>
    <p:extLst>
      <p:ext uri="{BB962C8B-B14F-4D97-AF65-F5344CB8AC3E}">
        <p14:creationId xmlns:p14="http://schemas.microsoft.com/office/powerpoint/2010/main" val="8972288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2661" y="685800"/>
            <a:ext cx="12203724" cy="1752599"/>
          </a:xfrm>
        </p:spPr>
        <p:txBody>
          <a:bodyPr>
            <a:normAutofit/>
          </a:bodyPr>
          <a:lstStyle/>
          <a:p>
            <a:r>
              <a:rPr lang="en-US" dirty="0" smtClean="0"/>
              <a:t>                    </a:t>
            </a:r>
            <a:r>
              <a:rPr lang="en-IN" b="1" dirty="0"/>
              <a:t> Actual vs Predicted Revenue</a:t>
            </a:r>
            <a:r>
              <a:rPr lang="en-IN" dirty="0"/>
              <a:t> </a:t>
            </a:r>
          </a:p>
        </p:txBody>
      </p:sp>
      <p:sp>
        <p:nvSpPr>
          <p:cNvPr id="3" name="Content Placeholder 2"/>
          <p:cNvSpPr>
            <a:spLocks noGrp="1"/>
          </p:cNvSpPr>
          <p:nvPr>
            <p:ph idx="1"/>
          </p:nvPr>
        </p:nvSpPr>
        <p:spPr>
          <a:xfrm>
            <a:off x="838200" y="1825625"/>
            <a:ext cx="10515600" cy="4514215"/>
          </a:xfrm>
        </p:spPr>
        <p:txBody>
          <a:bodyPr>
            <a:normAutofit lnSpcReduction="10000"/>
          </a:bodyPr>
          <a:lstStyle/>
          <a:p>
            <a:endParaRPr lang="en-US" dirty="0" smtClean="0"/>
          </a:p>
          <a:p>
            <a:r>
              <a:rPr lang="en-US" dirty="0" smtClean="0"/>
              <a:t>We created a scatter plot to visualize the actual vs predicted revenue. The scatter plot shows that the model is able to predict revenue with reasonable accuracy, although some outliers are present, indicating potential errors in the model. </a:t>
            </a:r>
          </a:p>
          <a:p>
            <a:r>
              <a:rPr lang="en-US" dirty="0" smtClean="0"/>
              <a:t>We can see that the model tends to underestimate revenue for high-budget movies and overestimate revenue for low-budget movies. This suggests that the model may not be capturing the full range of variability in the data.</a:t>
            </a:r>
          </a:p>
          <a:p>
            <a:r>
              <a:rPr lang="en-US" dirty="0" smtClean="0"/>
              <a:t>We can also see that there are some movies with very high actual revenue that are not well-predicted by the model, indicating potential issues with the model's ability to capture extreme values.</a:t>
            </a:r>
            <a:endParaRPr lang="en-IN" dirty="0"/>
          </a:p>
        </p:txBody>
      </p:sp>
    </p:spTree>
    <p:extLst>
      <p:ext uri="{BB962C8B-B14F-4D97-AF65-F5344CB8AC3E}">
        <p14:creationId xmlns:p14="http://schemas.microsoft.com/office/powerpoint/2010/main" val="34027090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592" y="453806"/>
            <a:ext cx="9082454" cy="5462010"/>
          </a:xfrm>
          <a:prstGeom prst="rect">
            <a:avLst/>
          </a:prstGeom>
        </p:spPr>
      </p:pic>
    </p:spTree>
    <p:extLst>
      <p:ext uri="{BB962C8B-B14F-4D97-AF65-F5344CB8AC3E}">
        <p14:creationId xmlns:p14="http://schemas.microsoft.com/office/powerpoint/2010/main" val="70338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37" y="685800"/>
            <a:ext cx="11573362" cy="1752599"/>
          </a:xfrm>
        </p:spPr>
        <p:txBody>
          <a:bodyPr>
            <a:normAutofit/>
          </a:bodyPr>
          <a:lstStyle/>
          <a:p>
            <a:r>
              <a:rPr lang="en-US" dirty="0" smtClean="0"/>
              <a:t>              </a:t>
            </a:r>
            <a:r>
              <a:rPr lang="en-IN" b="1" dirty="0"/>
              <a:t> Residual Analysis</a:t>
            </a:r>
            <a:r>
              <a:rPr lang="en-IN" dirty="0"/>
              <a:t> </a:t>
            </a:r>
          </a:p>
        </p:txBody>
      </p:sp>
      <p:sp>
        <p:nvSpPr>
          <p:cNvPr id="3" name="Content Placeholder 2"/>
          <p:cNvSpPr>
            <a:spLocks noGrp="1"/>
          </p:cNvSpPr>
          <p:nvPr>
            <p:ph idx="1"/>
          </p:nvPr>
        </p:nvSpPr>
        <p:spPr>
          <a:xfrm>
            <a:off x="1767254" y="1512277"/>
            <a:ext cx="9586545" cy="4949483"/>
          </a:xfrm>
        </p:spPr>
        <p:txBody>
          <a:bodyPr>
            <a:normAutofit lnSpcReduction="10000"/>
          </a:bodyPr>
          <a:lstStyle/>
          <a:p>
            <a:pPr marL="0" indent="0">
              <a:buNone/>
            </a:pPr>
            <a:endParaRPr lang="en-US" dirty="0" smtClean="0"/>
          </a:p>
          <a:p>
            <a:r>
              <a:rPr lang="en-US" dirty="0" smtClean="0"/>
              <a:t>We created a histogram to visualize the distribution of residuals, which can help identify any patterns or issues with the model. The histogram shows that the residuals are normally distributed, indicating that the model is a good fit for the data.</a:t>
            </a:r>
          </a:p>
          <a:p>
            <a:r>
              <a:rPr lang="en-US" dirty="0" smtClean="0"/>
              <a:t> However, we can see that there are some residuals that are significantly larger than others, indicating potential issues with the model's ability to capture variability in the data. We can also see that the residuals are not randomly distributed, but rather tend to follow a pattern, indicating potential issues with the model's assumptions. </a:t>
            </a:r>
          </a:p>
          <a:p>
            <a:r>
              <a:rPr lang="en-US" dirty="0" smtClean="0"/>
              <a:t>For example, we can see that the residuals tend to be larger for movies with higher budgets, indicating that the model may not be capturing the full range of variability in the data.</a:t>
            </a:r>
            <a:endParaRPr lang="en-IN" dirty="0"/>
          </a:p>
        </p:txBody>
      </p:sp>
    </p:spTree>
    <p:extLst>
      <p:ext uri="{BB962C8B-B14F-4D97-AF65-F5344CB8AC3E}">
        <p14:creationId xmlns:p14="http://schemas.microsoft.com/office/powerpoint/2010/main" val="21155169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9285" y="534399"/>
            <a:ext cx="9467044" cy="5467765"/>
          </a:xfrm>
          <a:prstGeom prst="rect">
            <a:avLst/>
          </a:prstGeom>
        </p:spPr>
      </p:pic>
    </p:spTree>
    <p:extLst>
      <p:ext uri="{BB962C8B-B14F-4D97-AF65-F5344CB8AC3E}">
        <p14:creationId xmlns:p14="http://schemas.microsoft.com/office/powerpoint/2010/main" val="3353092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657" y="690440"/>
            <a:ext cx="7141580" cy="2158267"/>
          </a:xfrm>
        </p:spPr>
        <p:txBody>
          <a:bodyPr/>
          <a:lstStyle/>
          <a:p>
            <a:r>
              <a:rPr lang="en-US" dirty="0" smtClean="0"/>
              <a:t>                             </a:t>
            </a:r>
            <a:r>
              <a:rPr lang="en-IN" b="1" dirty="0" smtClean="0"/>
              <a:t>Conclusion</a:t>
            </a:r>
            <a:endParaRPr lang="en-IN" dirty="0"/>
          </a:p>
        </p:txBody>
      </p:sp>
      <p:sp>
        <p:nvSpPr>
          <p:cNvPr id="5" name="Content Placeholder 4"/>
          <p:cNvSpPr>
            <a:spLocks noGrp="1"/>
          </p:cNvSpPr>
          <p:nvPr>
            <p:ph idx="1"/>
          </p:nvPr>
        </p:nvSpPr>
        <p:spPr>
          <a:xfrm>
            <a:off x="925974" y="1041722"/>
            <a:ext cx="10427825" cy="5135241"/>
          </a:xfrm>
        </p:spPr>
        <p:txBody>
          <a:bodyPr/>
          <a:lstStyle/>
          <a:p>
            <a:endParaRPr lang="en-US" dirty="0" smtClean="0"/>
          </a:p>
          <a:p>
            <a:r>
              <a:rPr lang="en-US" dirty="0" smtClean="0"/>
              <a:t>our linear regression model was able to predict box office revenue with reasonable accuracy, highlighting the importance of budget, runtime, and popularity in determining a movie's success. However, our analysis also revealed some limitations of the model, </a:t>
            </a:r>
          </a:p>
          <a:p>
            <a:r>
              <a:rPr lang="en-US" dirty="0" smtClean="0"/>
              <a:t>including its tendency to underestimate revenue for high-budget movies and overestimate revenue for low-budget movies. </a:t>
            </a:r>
          </a:p>
          <a:p>
            <a:r>
              <a:rPr lang="en-US" dirty="0" smtClean="0"/>
              <a:t>Future improvements could include incorporating additional features, such as genre and director, to improve the model's accuracy and robustness.</a:t>
            </a:r>
            <a:endParaRPr lang="en-US" dirty="0"/>
          </a:p>
        </p:txBody>
      </p:sp>
    </p:spTree>
    <p:extLst>
      <p:ext uri="{BB962C8B-B14F-4D97-AF65-F5344CB8AC3E}">
        <p14:creationId xmlns:p14="http://schemas.microsoft.com/office/powerpoint/2010/main" val="924499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7343" y="615461"/>
            <a:ext cx="10018713" cy="1752599"/>
          </a:xfrm>
        </p:spPr>
        <p:txBody>
          <a:bodyPr/>
          <a:lstStyle/>
          <a:p>
            <a:r>
              <a:rPr lang="en-US" dirty="0" smtClean="0"/>
              <a:t>                        </a:t>
            </a:r>
            <a:r>
              <a:rPr lang="en-IN" dirty="0"/>
              <a:t>Introduction</a:t>
            </a:r>
          </a:p>
        </p:txBody>
      </p:sp>
      <p:sp>
        <p:nvSpPr>
          <p:cNvPr id="3" name="Content Placeholder 2"/>
          <p:cNvSpPr>
            <a:spLocks noGrp="1"/>
          </p:cNvSpPr>
          <p:nvPr>
            <p:ph idx="1"/>
          </p:nvPr>
        </p:nvSpPr>
        <p:spPr>
          <a:xfrm>
            <a:off x="838200" y="1755321"/>
            <a:ext cx="9839632" cy="3672086"/>
          </a:xfrm>
        </p:spPr>
        <p:txBody>
          <a:bodyPr/>
          <a:lstStyle/>
          <a:p>
            <a:r>
              <a:rPr lang="en-US" dirty="0"/>
              <a:t>we will explore the relationship between various movie features and box office revenue using linear regression. We will analyze a dataset of movie metadata to identify the most important features that contribute to a movie's success. The movie industry is a multi-billion dollar industry, and predicting box office revenue is crucial for studios and investors. Linear regression is a popular machine learning algorithm for predicting continuous outcomes.</a:t>
            </a:r>
          </a:p>
        </p:txBody>
      </p:sp>
    </p:spTree>
    <p:extLst>
      <p:ext uri="{BB962C8B-B14F-4D97-AF65-F5344CB8AC3E}">
        <p14:creationId xmlns:p14="http://schemas.microsoft.com/office/powerpoint/2010/main" val="3665889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563" y="685800"/>
            <a:ext cx="6796452" cy="1752599"/>
          </a:xfrm>
        </p:spPr>
        <p:txBody>
          <a:bodyPr/>
          <a:lstStyle/>
          <a:p>
            <a:r>
              <a:rPr lang="en-US" dirty="0" smtClean="0"/>
              <a:t>                       </a:t>
            </a:r>
            <a:r>
              <a:rPr lang="en-IN" b="1" dirty="0" smtClean="0"/>
              <a:t>Data </a:t>
            </a:r>
            <a:r>
              <a:rPr lang="en-IN" b="1" dirty="0"/>
              <a:t>Exploration</a:t>
            </a:r>
            <a:endParaRPr lang="en-IN" dirty="0"/>
          </a:p>
        </p:txBody>
      </p:sp>
      <p:sp>
        <p:nvSpPr>
          <p:cNvPr id="3" name="Content Placeholder 2"/>
          <p:cNvSpPr>
            <a:spLocks noGrp="1"/>
          </p:cNvSpPr>
          <p:nvPr>
            <p:ph idx="1"/>
          </p:nvPr>
        </p:nvSpPr>
        <p:spPr>
          <a:xfrm>
            <a:off x="1714500" y="1877786"/>
            <a:ext cx="9013371" cy="3404507"/>
          </a:xfrm>
        </p:spPr>
        <p:txBody>
          <a:bodyPr>
            <a:normAutofit/>
          </a:bodyPr>
          <a:lstStyle/>
          <a:p>
            <a:r>
              <a:rPr lang="en-US" sz="1600" dirty="0" smtClean="0">
                <a:latin typeface="Arial" panose="020B0604020202020204" pitchFamily="34" charset="0"/>
                <a:cs typeface="Arial" panose="020B0604020202020204" pitchFamily="34" charset="0"/>
              </a:rPr>
              <a:t>We loaded a CSV file containing movie metadata and explored the data using various methods.</a:t>
            </a:r>
          </a:p>
          <a:p>
            <a:r>
              <a:rPr lang="en-US" sz="1600" dirty="0" smtClean="0">
                <a:latin typeface="Arial" panose="020B0604020202020204" pitchFamily="34" charset="0"/>
                <a:cs typeface="Arial" panose="020B0604020202020204" pitchFamily="34" charset="0"/>
              </a:rPr>
              <a:t>We used </a:t>
            </a:r>
            <a:r>
              <a:rPr lang="en-US" sz="1600" dirty="0" err="1" smtClean="0">
                <a:latin typeface="Arial" panose="020B0604020202020204" pitchFamily="34" charset="0"/>
                <a:cs typeface="Arial" panose="020B0604020202020204" pitchFamily="34" charset="0"/>
              </a:rPr>
              <a:t>pd.read_csv</a:t>
            </a:r>
            <a:r>
              <a:rPr lang="en-US" sz="1600" dirty="0" smtClean="0">
                <a:latin typeface="Arial" panose="020B0604020202020204" pitchFamily="34" charset="0"/>
                <a:cs typeface="Arial" panose="020B0604020202020204" pitchFamily="34" charset="0"/>
              </a:rPr>
              <a:t> to load the data, and then explored it using </a:t>
            </a:r>
            <a:r>
              <a:rPr lang="en-US" sz="1600" dirty="0" err="1" smtClean="0">
                <a:latin typeface="Arial" panose="020B0604020202020204" pitchFamily="34" charset="0"/>
                <a:cs typeface="Arial" panose="020B0604020202020204" pitchFamily="34" charset="0"/>
              </a:rPr>
              <a:t>df.head</a:t>
            </a:r>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df.describe</a:t>
            </a:r>
            <a:r>
              <a:rPr lang="en-US" sz="1600" dirty="0" smtClean="0">
                <a:latin typeface="Arial" panose="020B0604020202020204" pitchFamily="34" charset="0"/>
                <a:cs typeface="Arial" panose="020B0604020202020204" pitchFamily="34" charset="0"/>
              </a:rPr>
              <a:t>(), and df.info(). </a:t>
            </a:r>
          </a:p>
          <a:p>
            <a:r>
              <a:rPr lang="en-US" sz="1600" dirty="0" smtClean="0">
                <a:latin typeface="Arial" panose="020B0604020202020204" pitchFamily="34" charset="0"/>
                <a:cs typeface="Arial" panose="020B0604020202020204" pitchFamily="34" charset="0"/>
              </a:rPr>
              <a:t>Our data contains over 5000 movies with 20+ features. </a:t>
            </a:r>
          </a:p>
          <a:p>
            <a:r>
              <a:rPr lang="en-US" sz="1600" dirty="0" smtClean="0">
                <a:latin typeface="Arial" panose="020B0604020202020204" pitchFamily="34" charset="0"/>
                <a:cs typeface="Arial" panose="020B0604020202020204" pitchFamily="34" charset="0"/>
              </a:rPr>
              <a:t>We were able to get a sense of the data's structure and summary statistics.</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7063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263" y="365125"/>
            <a:ext cx="10925537" cy="1325563"/>
          </a:xfrm>
        </p:spPr>
        <p:txBody>
          <a:bodyPr/>
          <a:lstStyle/>
          <a:p>
            <a:r>
              <a:rPr lang="en-IN" b="1" dirty="0" smtClean="0"/>
              <a:t>  Data Pre processing</a:t>
            </a:r>
            <a:endParaRPr lang="en-IN" dirty="0"/>
          </a:p>
        </p:txBody>
      </p:sp>
      <p:sp>
        <p:nvSpPr>
          <p:cNvPr id="5" name="Content Placeholder 4"/>
          <p:cNvSpPr>
            <a:spLocks noGrp="1"/>
          </p:cNvSpPr>
          <p:nvPr>
            <p:ph idx="1"/>
          </p:nvPr>
        </p:nvSpPr>
        <p:spPr>
          <a:xfrm>
            <a:off x="983848" y="1817225"/>
            <a:ext cx="10141352" cy="3638695"/>
          </a:xfrm>
        </p:spPr>
        <p:txBody>
          <a:bodyPr/>
          <a:lstStyle/>
          <a:p>
            <a:r>
              <a:rPr lang="en-US" dirty="0" smtClean="0"/>
              <a:t>This step is crucial in preparing our data for analysis.</a:t>
            </a:r>
          </a:p>
          <a:p>
            <a:r>
              <a:rPr lang="en-US" dirty="0" smtClean="0"/>
              <a:t> We converted relevant columns to numeric values and dropped rows with missing values. </a:t>
            </a:r>
          </a:p>
          <a:p>
            <a:r>
              <a:rPr lang="en-US" dirty="0" smtClean="0"/>
              <a:t> We converted columns such as budget, revenue, runtime, and popularity to numeric values, and then dropped rows with missing values using </a:t>
            </a:r>
            <a:r>
              <a:rPr lang="en-US" dirty="0" err="1" smtClean="0"/>
              <a:t>df.dropna</a:t>
            </a:r>
            <a:r>
              <a:rPr lang="en-US" dirty="0" smtClean="0"/>
              <a:t>().</a:t>
            </a:r>
          </a:p>
          <a:p>
            <a:r>
              <a:rPr lang="en-US" dirty="0" smtClean="0"/>
              <a:t> This step is crucial in preparing our data for analysis.</a:t>
            </a:r>
            <a:endParaRPr lang="en-IN" dirty="0"/>
          </a:p>
        </p:txBody>
      </p:sp>
    </p:spTree>
    <p:extLst>
      <p:ext uri="{BB962C8B-B14F-4D97-AF65-F5344CB8AC3E}">
        <p14:creationId xmlns:p14="http://schemas.microsoft.com/office/powerpoint/2010/main" val="4048601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IN" b="1" dirty="0" smtClean="0"/>
              <a:t>Pair plot</a:t>
            </a:r>
            <a:r>
              <a:rPr lang="en-IN" dirty="0"/>
              <a:t> </a:t>
            </a:r>
          </a:p>
        </p:txBody>
      </p:sp>
      <p:sp>
        <p:nvSpPr>
          <p:cNvPr id="5" name="Content Placeholder 4"/>
          <p:cNvSpPr>
            <a:spLocks noGrp="1"/>
          </p:cNvSpPr>
          <p:nvPr>
            <p:ph idx="1"/>
          </p:nvPr>
        </p:nvSpPr>
        <p:spPr>
          <a:xfrm>
            <a:off x="838201" y="1423686"/>
            <a:ext cx="10423966" cy="5578999"/>
          </a:xfrm>
        </p:spPr>
        <p:txBody>
          <a:bodyPr>
            <a:normAutofit/>
          </a:bodyPr>
          <a:lstStyle/>
          <a:p>
            <a:r>
              <a:rPr lang="en-US" dirty="0" smtClean="0"/>
              <a:t>We created a pair plot to visualize the relationships between each pair of variables. The pair plot shows that budget and revenue are highly correlated, with a correlation coefficient of 0.8. This suggests that as the budget of a movie increases, the revenue also tends to increase . We also see that runtime and popularity are less correlated, with a correlation coefficient of 0.2. This suggests that the runtime of a movie has a weaker relationship with its popularity. The pair plot also reveals some interesting patterns, such as the positive correlation between budget and popularity, and the negative correlation between runtime and revenue. These insights can help us better understand the relationships between our features and inform our model development.</a:t>
            </a:r>
            <a:endParaRPr lang="en-IN" dirty="0"/>
          </a:p>
        </p:txBody>
      </p:sp>
    </p:spTree>
    <p:extLst>
      <p:ext uri="{BB962C8B-B14F-4D97-AF65-F5344CB8AC3E}">
        <p14:creationId xmlns:p14="http://schemas.microsoft.com/office/powerpoint/2010/main" val="3701374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2117" y="694593"/>
            <a:ext cx="10193346" cy="5503984"/>
          </a:xfrm>
          <a:prstGeom prst="rect">
            <a:avLst/>
          </a:prstGeom>
        </p:spPr>
      </p:pic>
    </p:spTree>
    <p:extLst>
      <p:ext uri="{BB962C8B-B14F-4D97-AF65-F5344CB8AC3E}">
        <p14:creationId xmlns:p14="http://schemas.microsoft.com/office/powerpoint/2010/main" val="3507552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4118" y="583515"/>
            <a:ext cx="10058400" cy="5339743"/>
          </a:xfrm>
          <a:prstGeom prst="rect">
            <a:avLst/>
          </a:prstGeom>
        </p:spPr>
      </p:pic>
    </p:spTree>
    <p:extLst>
      <p:ext uri="{BB962C8B-B14F-4D97-AF65-F5344CB8AC3E}">
        <p14:creationId xmlns:p14="http://schemas.microsoft.com/office/powerpoint/2010/main" val="297584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Correlation </a:t>
            </a:r>
            <a:r>
              <a:rPr lang="en-IN" b="1" dirty="0"/>
              <a:t>Matrix</a:t>
            </a:r>
            <a:endParaRPr lang="en-IN" dirty="0"/>
          </a:p>
        </p:txBody>
      </p:sp>
      <p:sp>
        <p:nvSpPr>
          <p:cNvPr id="3" name="Content Placeholder 2"/>
          <p:cNvSpPr>
            <a:spLocks noGrp="1"/>
          </p:cNvSpPr>
          <p:nvPr>
            <p:ph idx="1"/>
          </p:nvPr>
        </p:nvSpPr>
        <p:spPr>
          <a:xfrm>
            <a:off x="838200" y="1469986"/>
            <a:ext cx="10515599" cy="4706978"/>
          </a:xfrm>
        </p:spPr>
        <p:txBody>
          <a:bodyPr/>
          <a:lstStyle/>
          <a:p>
            <a:endParaRPr lang="en-US" dirty="0" smtClean="0"/>
          </a:p>
          <a:p>
            <a:r>
              <a:rPr lang="en-US" dirty="0" smtClean="0"/>
              <a:t>We created a correlation matrix to visualize the correlation between each pair of variables. </a:t>
            </a:r>
          </a:p>
          <a:p>
            <a:r>
              <a:rPr lang="en-US" dirty="0" smtClean="0"/>
              <a:t>The correlation matrix shows that budget and revenue are highly correlated, while runtime and popularity are less correlated.</a:t>
            </a:r>
          </a:p>
          <a:p>
            <a:r>
              <a:rPr lang="en-US" dirty="0" smtClean="0"/>
              <a:t> This visualization helps us understand the relationships between our features.</a:t>
            </a:r>
            <a:endParaRPr lang="en-IN" dirty="0"/>
          </a:p>
        </p:txBody>
      </p:sp>
    </p:spTree>
    <p:extLst>
      <p:ext uri="{BB962C8B-B14F-4D97-AF65-F5344CB8AC3E}">
        <p14:creationId xmlns:p14="http://schemas.microsoft.com/office/powerpoint/2010/main" val="292722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0390" y="828312"/>
            <a:ext cx="6411220" cy="5201376"/>
          </a:xfrm>
          <a:prstGeom prst="rect">
            <a:avLst/>
          </a:prstGeom>
        </p:spPr>
      </p:pic>
    </p:spTree>
    <p:extLst>
      <p:ext uri="{BB962C8B-B14F-4D97-AF65-F5344CB8AC3E}">
        <p14:creationId xmlns:p14="http://schemas.microsoft.com/office/powerpoint/2010/main" val="16486307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56</TotalTime>
  <Words>910</Words>
  <Application>Microsoft Office PowerPoint</Application>
  <PresentationFormat>Widescreen</PresentationFormat>
  <Paragraphs>44</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Corbel</vt:lpstr>
      <vt:lpstr>Parallax</vt:lpstr>
      <vt:lpstr>Box Office Revenue Prediction using Linear Regression</vt:lpstr>
      <vt:lpstr>                        Introduction</vt:lpstr>
      <vt:lpstr>                       Data Exploration</vt:lpstr>
      <vt:lpstr>  Data Pre processing</vt:lpstr>
      <vt:lpstr> Pair plot </vt:lpstr>
      <vt:lpstr>PowerPoint Presentation</vt:lpstr>
      <vt:lpstr>PowerPoint Presentation</vt:lpstr>
      <vt:lpstr>Correlation Matrix</vt:lpstr>
      <vt:lpstr>PowerPoint Presentation</vt:lpstr>
      <vt:lpstr>Linear Regression</vt:lpstr>
      <vt:lpstr>                        Model Evaluation</vt:lpstr>
      <vt:lpstr>                     Actual vs Predicted Revenue </vt:lpstr>
      <vt:lpstr>PowerPoint Presentation</vt:lpstr>
      <vt:lpstr>               Residual Analysis </vt:lpstr>
      <vt:lpstr>PowerPoint Presentation</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Box Office Revenue Prediction using Linear Regression</dc:title>
  <dc:creator>Admin</dc:creator>
  <cp:lastModifiedBy>Admin</cp:lastModifiedBy>
  <cp:revision>7</cp:revision>
  <dcterms:created xsi:type="dcterms:W3CDTF">2024-08-12T16:11:20Z</dcterms:created>
  <dcterms:modified xsi:type="dcterms:W3CDTF">2024-08-12T17:07:42Z</dcterms:modified>
</cp:coreProperties>
</file>